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87"/>
  </p:notesMasterIdLst>
  <p:handoutMasterIdLst>
    <p:handoutMasterId r:id="rId88"/>
  </p:handoutMasterIdLst>
  <p:sldIdLst>
    <p:sldId id="307" r:id="rId2"/>
    <p:sldId id="533" r:id="rId3"/>
    <p:sldId id="836" r:id="rId4"/>
    <p:sldId id="868" r:id="rId5"/>
    <p:sldId id="309" r:id="rId6"/>
    <p:sldId id="738" r:id="rId7"/>
    <p:sldId id="607" r:id="rId8"/>
    <p:sldId id="748" r:id="rId9"/>
    <p:sldId id="315" r:id="rId10"/>
    <p:sldId id="469" r:id="rId11"/>
    <p:sldId id="618" r:id="rId12"/>
    <p:sldId id="753" r:id="rId13"/>
    <p:sldId id="841" r:id="rId14"/>
    <p:sldId id="869" r:id="rId15"/>
    <p:sldId id="467" r:id="rId16"/>
    <p:sldId id="845" r:id="rId17"/>
    <p:sldId id="844" r:id="rId18"/>
    <p:sldId id="864" r:id="rId19"/>
    <p:sldId id="865" r:id="rId20"/>
    <p:sldId id="477" r:id="rId21"/>
    <p:sldId id="478" r:id="rId22"/>
    <p:sldId id="784" r:id="rId23"/>
    <p:sldId id="785" r:id="rId24"/>
    <p:sldId id="635" r:id="rId25"/>
    <p:sldId id="636" r:id="rId26"/>
    <p:sldId id="786" r:id="rId27"/>
    <p:sldId id="787" r:id="rId28"/>
    <p:sldId id="866" r:id="rId29"/>
    <p:sldId id="846" r:id="rId30"/>
    <p:sldId id="847" r:id="rId31"/>
    <p:sldId id="788" r:id="rId32"/>
    <p:sldId id="489" r:id="rId33"/>
    <p:sldId id="870" r:id="rId34"/>
    <p:sldId id="840" r:id="rId35"/>
    <p:sldId id="792" r:id="rId36"/>
    <p:sldId id="799" r:id="rId37"/>
    <p:sldId id="805" r:id="rId38"/>
    <p:sldId id="800" r:id="rId39"/>
    <p:sldId id="806" r:id="rId40"/>
    <p:sldId id="848" r:id="rId41"/>
    <p:sldId id="849" r:id="rId42"/>
    <p:sldId id="852" r:id="rId43"/>
    <p:sldId id="854" r:id="rId44"/>
    <p:sldId id="657" r:id="rId45"/>
    <p:sldId id="871" r:id="rId46"/>
    <p:sldId id="816" r:id="rId47"/>
    <p:sldId id="817" r:id="rId48"/>
    <p:sldId id="818" r:id="rId49"/>
    <p:sldId id="819" r:id="rId50"/>
    <p:sldId id="857" r:id="rId51"/>
    <p:sldId id="820" r:id="rId52"/>
    <p:sldId id="821" r:id="rId53"/>
    <p:sldId id="823" r:id="rId54"/>
    <p:sldId id="824" r:id="rId55"/>
    <p:sldId id="825" r:id="rId56"/>
    <p:sldId id="826" r:id="rId57"/>
    <p:sldId id="867" r:id="rId58"/>
    <p:sldId id="510" r:id="rId59"/>
    <p:sldId id="872" r:id="rId60"/>
    <p:sldId id="690" r:id="rId61"/>
    <p:sldId id="691" r:id="rId62"/>
    <p:sldId id="827" r:id="rId63"/>
    <p:sldId id="695" r:id="rId64"/>
    <p:sldId id="697" r:id="rId65"/>
    <p:sldId id="700" r:id="rId66"/>
    <p:sldId id="858" r:id="rId67"/>
    <p:sldId id="702" r:id="rId68"/>
    <p:sldId id="859" r:id="rId69"/>
    <p:sldId id="860" r:id="rId70"/>
    <p:sldId id="861" r:id="rId71"/>
    <p:sldId id="706" r:id="rId72"/>
    <p:sldId id="862" r:id="rId73"/>
    <p:sldId id="830" r:id="rId74"/>
    <p:sldId id="709" r:id="rId75"/>
    <p:sldId id="863" r:id="rId76"/>
    <p:sldId id="710" r:id="rId77"/>
    <p:sldId id="712" r:id="rId78"/>
    <p:sldId id="714" r:id="rId79"/>
    <p:sldId id="831" r:id="rId80"/>
    <p:sldId id="832" r:id="rId81"/>
    <p:sldId id="835" r:id="rId82"/>
    <p:sldId id="717" r:id="rId83"/>
    <p:sldId id="718" r:id="rId84"/>
    <p:sldId id="728" r:id="rId85"/>
    <p:sldId id="441" r:id="rId86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00CCFF"/>
    <a:srgbClr val="0000CC"/>
    <a:srgbClr val="0066FF"/>
    <a:srgbClr val="0033CC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2254" autoAdjust="0"/>
  </p:normalViewPr>
  <p:slideViewPr>
    <p:cSldViewPr>
      <p:cViewPr>
        <p:scale>
          <a:sx n="66" d="100"/>
          <a:sy n="66" d="100"/>
        </p:scale>
        <p:origin x="-1459" y="-46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9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归纳总结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75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33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94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2" name="Picture 2" descr="\\莫成程\e\一轮幻灯片用人教\2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0" b="9246"/>
          <a:stretch/>
        </p:blipFill>
        <p:spPr bwMode="auto">
          <a:xfrm>
            <a:off x="-22064" y="-26591"/>
            <a:ext cx="12214800" cy="688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43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504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0" y="-26591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5" y="991413"/>
              <a:ext cx="13150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395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0558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57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2" r:id="rId4"/>
    <p:sldLayoutId id="2147483818" r:id="rId5"/>
    <p:sldLayoutId id="2147483819" r:id="rId6"/>
    <p:sldLayoutId id="2147483826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13" r:id="rId14"/>
    <p:sldLayoutId id="2147483817" r:id="rId15"/>
    <p:sldLayoutId id="2147483815" r:id="rId16"/>
    <p:sldLayoutId id="2147483816" r:id="rId17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package" Target="../embeddings/Microsoft_Word___3.docx"/><Relationship Id="rId7" Type="http://schemas.openxmlformats.org/officeDocument/2006/relationships/slide" Target="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4.docx"/><Relationship Id="rId10" Type="http://schemas.openxmlformats.org/officeDocument/2006/relationships/slide" Target="slide12.xml"/><Relationship Id="rId4" Type="http://schemas.openxmlformats.org/officeDocument/2006/relationships/image" Target="../media/image9.emf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package" Target="../embeddings/Microsoft_Word___5.docx"/><Relationship Id="rId7" Type="http://schemas.openxmlformats.org/officeDocument/2006/relationships/package" Target="../embeddings/Microsoft_Word___7.docx"/><Relationship Id="rId12" Type="http://schemas.openxmlformats.org/officeDocument/2006/relationships/slide" Target="slide1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11" Type="http://schemas.openxmlformats.org/officeDocument/2006/relationships/slide" Target="slide11.xml"/><Relationship Id="rId5" Type="http://schemas.openxmlformats.org/officeDocument/2006/relationships/package" Target="../embeddings/Microsoft_Word___6.docx"/><Relationship Id="rId10" Type="http://schemas.openxmlformats.org/officeDocument/2006/relationships/slide" Target="slide10.xml"/><Relationship Id="rId4" Type="http://schemas.openxmlformats.org/officeDocument/2006/relationships/image" Target="../media/image11.emf"/><Relationship Id="rId9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package" Target="../embeddings/Microsoft_Word___8.docx"/><Relationship Id="rId7" Type="http://schemas.openxmlformats.org/officeDocument/2006/relationships/slide" Target="slide1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image" Target="../media/image14.emf"/><Relationship Id="rId9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9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__12.docx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4.xml"/><Relationship Id="rId5" Type="http://schemas.openxmlformats.org/officeDocument/2006/relationships/slide" Target="slide32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package" Target="../embeddings/Microsoft_Word___13.docx"/><Relationship Id="rId7" Type="http://schemas.openxmlformats.org/officeDocument/2006/relationships/slide" Target="slide20.xml"/><Relationship Id="rId12" Type="http://schemas.openxmlformats.org/officeDocument/2006/relationships/slide" Target="slide2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11" Type="http://schemas.openxmlformats.org/officeDocument/2006/relationships/slide" Target="slide29.xml"/><Relationship Id="rId5" Type="http://schemas.openxmlformats.org/officeDocument/2006/relationships/package" Target="../embeddings/Microsoft_Word___14.docx"/><Relationship Id="rId10" Type="http://schemas.openxmlformats.org/officeDocument/2006/relationships/slide" Target="slide26.xml"/><Relationship Id="rId4" Type="http://schemas.openxmlformats.org/officeDocument/2006/relationships/image" Target="../media/image19.emf"/><Relationship Id="rId9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slide" Target="slide29.xml"/><Relationship Id="rId3" Type="http://schemas.openxmlformats.org/officeDocument/2006/relationships/package" Target="../embeddings/Microsoft_Word___15.docx"/><Relationship Id="rId7" Type="http://schemas.openxmlformats.org/officeDocument/2006/relationships/package" Target="../embeddings/Microsoft_Word___17.docx"/><Relationship Id="rId12" Type="http://schemas.openxmlformats.org/officeDocument/2006/relationships/slide" Target="slide2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11" Type="http://schemas.openxmlformats.org/officeDocument/2006/relationships/slide" Target="slide24.xml"/><Relationship Id="rId5" Type="http://schemas.openxmlformats.org/officeDocument/2006/relationships/package" Target="../embeddings/Microsoft_Word___16.docx"/><Relationship Id="rId10" Type="http://schemas.openxmlformats.org/officeDocument/2006/relationships/slide" Target="slide23.xml"/><Relationship Id="rId4" Type="http://schemas.openxmlformats.org/officeDocument/2006/relationships/image" Target="../media/image21.emf"/><Relationship Id="rId9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package" Target="../embeddings/Microsoft_Word___18.docx"/><Relationship Id="rId7" Type="http://schemas.openxmlformats.org/officeDocument/2006/relationships/slide" Target="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11" Type="http://schemas.openxmlformats.org/officeDocument/2006/relationships/slide" Target="slide29.xml"/><Relationship Id="rId5" Type="http://schemas.openxmlformats.org/officeDocument/2006/relationships/package" Target="../embeddings/Microsoft_Word___19.docx"/><Relationship Id="rId10" Type="http://schemas.openxmlformats.org/officeDocument/2006/relationships/slide" Target="slide26.xml"/><Relationship Id="rId4" Type="http://schemas.openxmlformats.org/officeDocument/2006/relationships/image" Target="../media/image24.emf"/><Relationship Id="rId9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package" Target="../embeddings/Microsoft_Word___20.docx"/><Relationship Id="rId7" Type="http://schemas.openxmlformats.org/officeDocument/2006/relationships/slide" Target="slide2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image" Target="../media/image26.emf"/><Relationship Id="rId9" Type="http://schemas.openxmlformats.org/officeDocument/2006/relationships/slide" Target="slide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2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27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package" Target="../embeddings/Microsoft_Word___21.docx"/><Relationship Id="rId7" Type="http://schemas.openxmlformats.org/officeDocument/2006/relationships/slide" Target="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11" Type="http://schemas.openxmlformats.org/officeDocument/2006/relationships/slide" Target="slide29.xml"/><Relationship Id="rId5" Type="http://schemas.openxmlformats.org/officeDocument/2006/relationships/package" Target="../embeddings/Microsoft_Word___22.docx"/><Relationship Id="rId10" Type="http://schemas.openxmlformats.org/officeDocument/2006/relationships/slide" Target="slide26.xml"/><Relationship Id="rId4" Type="http://schemas.openxmlformats.org/officeDocument/2006/relationships/image" Target="../media/image27.emf"/><Relationship Id="rId9" Type="http://schemas.openxmlformats.org/officeDocument/2006/relationships/slide" Target="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29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package" Target="../embeddings/Microsoft_Word___23.docx"/><Relationship Id="rId7" Type="http://schemas.openxmlformats.org/officeDocument/2006/relationships/slide" Target="slide2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0.emf"/><Relationship Id="rId11" Type="http://schemas.openxmlformats.org/officeDocument/2006/relationships/slide" Target="slide29.xml"/><Relationship Id="rId5" Type="http://schemas.openxmlformats.org/officeDocument/2006/relationships/package" Target="../embeddings/Microsoft_Word___24.docx"/><Relationship Id="rId10" Type="http://schemas.openxmlformats.org/officeDocument/2006/relationships/slide" Target="slide26.xml"/><Relationship Id="rId4" Type="http://schemas.openxmlformats.org/officeDocument/2006/relationships/image" Target="../media/image29.emf"/><Relationship Id="rId9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package" Target="../embeddings/Microsoft_Word___25.docx"/><Relationship Id="rId7" Type="http://schemas.openxmlformats.org/officeDocument/2006/relationships/slide" Target="slide2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image" Target="../media/image31.emf"/><Relationship Id="rId9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slide" Target="slide2.x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__1.docx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8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package" Target="../embeddings/Microsoft_Word___29.docx"/><Relationship Id="rId7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slide" Target="slide47.xml"/><Relationship Id="rId5" Type="http://schemas.openxmlformats.org/officeDocument/2006/relationships/slide" Target="slide45.xml"/><Relationship Id="rId10" Type="http://schemas.openxmlformats.org/officeDocument/2006/relationships/slide" Target="slide55.xml"/><Relationship Id="rId4" Type="http://schemas.openxmlformats.org/officeDocument/2006/relationships/image" Target="../media/image35.emf"/><Relationship Id="rId9" Type="http://schemas.openxmlformats.org/officeDocument/2006/relationships/slide" Target="slide5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slide" Target="slide53.xml"/><Relationship Id="rId3" Type="http://schemas.openxmlformats.org/officeDocument/2006/relationships/package" Target="../embeddings/Microsoft_Word___30.docx"/><Relationship Id="rId7" Type="http://schemas.openxmlformats.org/officeDocument/2006/relationships/package" Target="../embeddings/Microsoft_Word___32.docx"/><Relationship Id="rId12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emf"/><Relationship Id="rId11" Type="http://schemas.openxmlformats.org/officeDocument/2006/relationships/slide" Target="slide49.xml"/><Relationship Id="rId5" Type="http://schemas.openxmlformats.org/officeDocument/2006/relationships/package" Target="../embeddings/Microsoft_Word___31.docx"/><Relationship Id="rId15" Type="http://schemas.openxmlformats.org/officeDocument/2006/relationships/slide" Target="slide48.xml"/><Relationship Id="rId10" Type="http://schemas.openxmlformats.org/officeDocument/2006/relationships/slide" Target="slide47.xml"/><Relationship Id="rId4" Type="http://schemas.openxmlformats.org/officeDocument/2006/relationships/image" Target="../media/image36.emf"/><Relationship Id="rId9" Type="http://schemas.openxmlformats.org/officeDocument/2006/relationships/slide" Target="slide45.xml"/><Relationship Id="rId14" Type="http://schemas.openxmlformats.org/officeDocument/2006/relationships/slide" Target="slide5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slide" Target="slide53.xml"/><Relationship Id="rId3" Type="http://schemas.openxmlformats.org/officeDocument/2006/relationships/package" Target="../embeddings/Microsoft_Word___33.docx"/><Relationship Id="rId7" Type="http://schemas.openxmlformats.org/officeDocument/2006/relationships/package" Target="../embeddings/Microsoft_Word___35.docx"/><Relationship Id="rId12" Type="http://schemas.openxmlformats.org/officeDocument/2006/relationships/slide" Target="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0.emf"/><Relationship Id="rId11" Type="http://schemas.openxmlformats.org/officeDocument/2006/relationships/slide" Target="slide49.xml"/><Relationship Id="rId5" Type="http://schemas.openxmlformats.org/officeDocument/2006/relationships/package" Target="../embeddings/Microsoft_Word___34.docx"/><Relationship Id="rId10" Type="http://schemas.openxmlformats.org/officeDocument/2006/relationships/slide" Target="slide47.xml"/><Relationship Id="rId4" Type="http://schemas.openxmlformats.org/officeDocument/2006/relationships/image" Target="../media/image39.emf"/><Relationship Id="rId9" Type="http://schemas.openxmlformats.org/officeDocument/2006/relationships/slide" Target="slide45.xml"/><Relationship Id="rId14" Type="http://schemas.openxmlformats.org/officeDocument/2006/relationships/slide" Target="slide5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3" Type="http://schemas.openxmlformats.org/officeDocument/2006/relationships/package" Target="../embeddings/Microsoft_Word___36.docx"/><Relationship Id="rId7" Type="http://schemas.openxmlformats.org/officeDocument/2006/relationships/slide" Target="slide4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slide" Target="slide47.xml"/><Relationship Id="rId11" Type="http://schemas.openxmlformats.org/officeDocument/2006/relationships/slide" Target="slide50.xml"/><Relationship Id="rId5" Type="http://schemas.openxmlformats.org/officeDocument/2006/relationships/slide" Target="slide45.xml"/><Relationship Id="rId10" Type="http://schemas.openxmlformats.org/officeDocument/2006/relationships/slide" Target="slide55.xml"/><Relationship Id="rId4" Type="http://schemas.openxmlformats.org/officeDocument/2006/relationships/image" Target="../media/image42.emf"/><Relationship Id="rId9" Type="http://schemas.openxmlformats.org/officeDocument/2006/relationships/slide" Target="slide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package" Target="../embeddings/Microsoft_Word___37.docx"/><Relationship Id="rId7" Type="http://schemas.openxmlformats.org/officeDocument/2006/relationships/slide" Target="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slide" Target="slide45.xml"/><Relationship Id="rId11" Type="http://schemas.openxmlformats.org/officeDocument/2006/relationships/slide" Target="slide55.xml"/><Relationship Id="rId5" Type="http://schemas.openxmlformats.org/officeDocument/2006/relationships/package" Target="../embeddings/Microsoft_Word___38.docx"/><Relationship Id="rId10" Type="http://schemas.openxmlformats.org/officeDocument/2006/relationships/slide" Target="slide53.xml"/><Relationship Id="rId4" Type="http://schemas.openxmlformats.org/officeDocument/2006/relationships/image" Target="../media/image43.emf"/><Relationship Id="rId9" Type="http://schemas.openxmlformats.org/officeDocument/2006/relationships/slide" Target="slide5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package" Target="../embeddings/Microsoft_Word___39.docx"/><Relationship Id="rId7" Type="http://schemas.openxmlformats.org/officeDocument/2006/relationships/slide" Target="slide45.xml"/><Relationship Id="rId12" Type="http://schemas.openxmlformats.org/officeDocument/2006/relationships/slide" Target="slide5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5.emf"/><Relationship Id="rId11" Type="http://schemas.openxmlformats.org/officeDocument/2006/relationships/slide" Target="slide53.xml"/><Relationship Id="rId5" Type="http://schemas.openxmlformats.org/officeDocument/2006/relationships/package" Target="../embeddings/Microsoft_Word___40.docx"/><Relationship Id="rId10" Type="http://schemas.openxmlformats.org/officeDocument/2006/relationships/slide" Target="slide51.xml"/><Relationship Id="rId4" Type="http://schemas.openxmlformats.org/officeDocument/2006/relationships/image" Target="../media/image44.emf"/><Relationship Id="rId9" Type="http://schemas.openxmlformats.org/officeDocument/2006/relationships/slide" Target="slide49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Relationship Id="rId9" Type="http://schemas.openxmlformats.org/officeDocument/2006/relationships/slide" Target="slide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47.xml"/><Relationship Id="rId7" Type="http://schemas.openxmlformats.org/officeDocument/2006/relationships/slide" Target="slide55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3.xml"/><Relationship Id="rId5" Type="http://schemas.openxmlformats.org/officeDocument/2006/relationships/slide" Target="slide51.xml"/><Relationship Id="rId4" Type="http://schemas.openxmlformats.org/officeDocument/2006/relationships/slide" Target="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6" Type="http://schemas.openxmlformats.org/officeDocument/2006/relationships/slide" Target="slide6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13" Type="http://schemas.openxmlformats.org/officeDocument/2006/relationships/slide" Target="slide71.xml"/><Relationship Id="rId18" Type="http://schemas.openxmlformats.org/officeDocument/2006/relationships/slide" Target="slide82.xml"/><Relationship Id="rId3" Type="http://schemas.openxmlformats.org/officeDocument/2006/relationships/package" Target="../embeddings/Microsoft_Word___41.docx"/><Relationship Id="rId7" Type="http://schemas.openxmlformats.org/officeDocument/2006/relationships/slide" Target="slide62.xml"/><Relationship Id="rId12" Type="http://schemas.openxmlformats.org/officeDocument/2006/relationships/slide" Target="slide68.xml"/><Relationship Id="rId17" Type="http://schemas.openxmlformats.org/officeDocument/2006/relationships/slide" Target="slide7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7.xml"/><Relationship Id="rId1" Type="http://schemas.openxmlformats.org/officeDocument/2006/relationships/vmlDrawing" Target="../drawings/vmlDrawing25.vml"/><Relationship Id="rId6" Type="http://schemas.openxmlformats.org/officeDocument/2006/relationships/slide" Target="slide60.xml"/><Relationship Id="rId11" Type="http://schemas.openxmlformats.org/officeDocument/2006/relationships/slide" Target="slide67.xml"/><Relationship Id="rId5" Type="http://schemas.openxmlformats.org/officeDocument/2006/relationships/slide" Target="slide59.xml"/><Relationship Id="rId15" Type="http://schemas.openxmlformats.org/officeDocument/2006/relationships/slide" Target="slide76.xml"/><Relationship Id="rId10" Type="http://schemas.openxmlformats.org/officeDocument/2006/relationships/slide" Target="slide65.xml"/><Relationship Id="rId4" Type="http://schemas.openxmlformats.org/officeDocument/2006/relationships/image" Target="../media/image46.emf"/><Relationship Id="rId9" Type="http://schemas.openxmlformats.org/officeDocument/2006/relationships/slide" Target="slide64.xml"/><Relationship Id="rId14" Type="http://schemas.openxmlformats.org/officeDocument/2006/relationships/slide" Target="slide7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6" Type="http://schemas.openxmlformats.org/officeDocument/2006/relationships/slide" Target="slide6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7.xml"/><Relationship Id="rId18" Type="http://schemas.openxmlformats.org/officeDocument/2006/relationships/slide" Target="slide77.xml"/><Relationship Id="rId3" Type="http://schemas.openxmlformats.org/officeDocument/2006/relationships/package" Target="../embeddings/Microsoft_Word___42.docx"/><Relationship Id="rId7" Type="http://schemas.openxmlformats.org/officeDocument/2006/relationships/slide" Target="slide59.xml"/><Relationship Id="rId12" Type="http://schemas.openxmlformats.org/officeDocument/2006/relationships/slide" Target="slide65.xml"/><Relationship Id="rId17" Type="http://schemas.openxmlformats.org/officeDocument/2006/relationships/slide" Target="slide7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20" Type="http://schemas.openxmlformats.org/officeDocument/2006/relationships/slide" Target="slide8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8.emf"/><Relationship Id="rId11" Type="http://schemas.openxmlformats.org/officeDocument/2006/relationships/slide" Target="slide64.xml"/><Relationship Id="rId5" Type="http://schemas.openxmlformats.org/officeDocument/2006/relationships/package" Target="../embeddings/Microsoft_Word___43.docx"/><Relationship Id="rId15" Type="http://schemas.openxmlformats.org/officeDocument/2006/relationships/slide" Target="slide71.xml"/><Relationship Id="rId10" Type="http://schemas.openxmlformats.org/officeDocument/2006/relationships/slide" Target="slide63.xml"/><Relationship Id="rId19" Type="http://schemas.openxmlformats.org/officeDocument/2006/relationships/slide" Target="slide78.xml"/><Relationship Id="rId4" Type="http://schemas.openxmlformats.org/officeDocument/2006/relationships/image" Target="../media/image47.emf"/><Relationship Id="rId9" Type="http://schemas.openxmlformats.org/officeDocument/2006/relationships/slide" Target="slide62.xml"/><Relationship Id="rId14" Type="http://schemas.openxmlformats.org/officeDocument/2006/relationships/slide" Target="slide68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13" Type="http://schemas.openxmlformats.org/officeDocument/2006/relationships/slide" Target="slide76.xml"/><Relationship Id="rId3" Type="http://schemas.openxmlformats.org/officeDocument/2006/relationships/slide" Target="slide59.xml"/><Relationship Id="rId7" Type="http://schemas.openxmlformats.org/officeDocument/2006/relationships/slide" Target="slide64.xml"/><Relationship Id="rId12" Type="http://schemas.openxmlformats.org/officeDocument/2006/relationships/slide" Target="slide73.xml"/><Relationship Id="rId17" Type="http://schemas.openxmlformats.org/officeDocument/2006/relationships/slide" Target="slide69.xml"/><Relationship Id="rId2" Type="http://schemas.openxmlformats.org/officeDocument/2006/relationships/image" Target="../media/image49.png"/><Relationship Id="rId16" Type="http://schemas.openxmlformats.org/officeDocument/2006/relationships/slide" Target="slide8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3.xml"/><Relationship Id="rId11" Type="http://schemas.openxmlformats.org/officeDocument/2006/relationships/slide" Target="slide71.xml"/><Relationship Id="rId5" Type="http://schemas.openxmlformats.org/officeDocument/2006/relationships/slide" Target="slide62.xml"/><Relationship Id="rId15" Type="http://schemas.openxmlformats.org/officeDocument/2006/relationships/slide" Target="slide78.xml"/><Relationship Id="rId10" Type="http://schemas.openxmlformats.org/officeDocument/2006/relationships/slide" Target="slide68.xml"/><Relationship Id="rId4" Type="http://schemas.openxmlformats.org/officeDocument/2006/relationships/slide" Target="slide60.xml"/><Relationship Id="rId9" Type="http://schemas.openxmlformats.org/officeDocument/2006/relationships/slide" Target="slide67.xml"/><Relationship Id="rId14" Type="http://schemas.openxmlformats.org/officeDocument/2006/relationships/slide" Target="slide7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7.xml"/><Relationship Id="rId18" Type="http://schemas.openxmlformats.org/officeDocument/2006/relationships/slide" Target="slide77.xml"/><Relationship Id="rId3" Type="http://schemas.openxmlformats.org/officeDocument/2006/relationships/package" Target="../embeddings/Microsoft_Word___44.docx"/><Relationship Id="rId7" Type="http://schemas.openxmlformats.org/officeDocument/2006/relationships/slide" Target="slide59.xml"/><Relationship Id="rId12" Type="http://schemas.openxmlformats.org/officeDocument/2006/relationships/slide" Target="slide65.xml"/><Relationship Id="rId17" Type="http://schemas.openxmlformats.org/officeDocument/2006/relationships/slide" Target="slide7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20" Type="http://schemas.openxmlformats.org/officeDocument/2006/relationships/slide" Target="slide8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1.emf"/><Relationship Id="rId11" Type="http://schemas.openxmlformats.org/officeDocument/2006/relationships/slide" Target="slide64.xml"/><Relationship Id="rId5" Type="http://schemas.openxmlformats.org/officeDocument/2006/relationships/package" Target="../embeddings/Microsoft_Word___45.docx"/><Relationship Id="rId15" Type="http://schemas.openxmlformats.org/officeDocument/2006/relationships/slide" Target="slide71.xml"/><Relationship Id="rId10" Type="http://schemas.openxmlformats.org/officeDocument/2006/relationships/slide" Target="slide63.xml"/><Relationship Id="rId19" Type="http://schemas.openxmlformats.org/officeDocument/2006/relationships/slide" Target="slide78.xml"/><Relationship Id="rId4" Type="http://schemas.openxmlformats.org/officeDocument/2006/relationships/image" Target="../media/image50.emf"/><Relationship Id="rId9" Type="http://schemas.openxmlformats.org/officeDocument/2006/relationships/slide" Target="slide62.xml"/><Relationship Id="rId14" Type="http://schemas.openxmlformats.org/officeDocument/2006/relationships/slide" Target="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7.xml"/><Relationship Id="rId18" Type="http://schemas.openxmlformats.org/officeDocument/2006/relationships/slide" Target="slide77.xml"/><Relationship Id="rId3" Type="http://schemas.openxmlformats.org/officeDocument/2006/relationships/package" Target="../embeddings/Microsoft_Word___46.docx"/><Relationship Id="rId7" Type="http://schemas.openxmlformats.org/officeDocument/2006/relationships/slide" Target="slide59.xml"/><Relationship Id="rId12" Type="http://schemas.openxmlformats.org/officeDocument/2006/relationships/slide" Target="slide65.xml"/><Relationship Id="rId17" Type="http://schemas.openxmlformats.org/officeDocument/2006/relationships/slide" Target="slide7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20" Type="http://schemas.openxmlformats.org/officeDocument/2006/relationships/slide" Target="slide8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3.emf"/><Relationship Id="rId11" Type="http://schemas.openxmlformats.org/officeDocument/2006/relationships/slide" Target="slide64.xml"/><Relationship Id="rId5" Type="http://schemas.openxmlformats.org/officeDocument/2006/relationships/package" Target="../embeddings/Microsoft_Word___47.docx"/><Relationship Id="rId15" Type="http://schemas.openxmlformats.org/officeDocument/2006/relationships/slide" Target="slide71.xml"/><Relationship Id="rId10" Type="http://schemas.openxmlformats.org/officeDocument/2006/relationships/slide" Target="slide63.xml"/><Relationship Id="rId19" Type="http://schemas.openxmlformats.org/officeDocument/2006/relationships/slide" Target="slide78.xml"/><Relationship Id="rId4" Type="http://schemas.openxmlformats.org/officeDocument/2006/relationships/image" Target="../media/image52.emf"/><Relationship Id="rId9" Type="http://schemas.openxmlformats.org/officeDocument/2006/relationships/slide" Target="slide62.xml"/><Relationship Id="rId14" Type="http://schemas.openxmlformats.org/officeDocument/2006/relationships/slide" Target="slide68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13" Type="http://schemas.openxmlformats.org/officeDocument/2006/relationships/slide" Target="slide71.xml"/><Relationship Id="rId18" Type="http://schemas.openxmlformats.org/officeDocument/2006/relationships/slide" Target="slide82.xml"/><Relationship Id="rId3" Type="http://schemas.openxmlformats.org/officeDocument/2006/relationships/package" Target="../embeddings/Microsoft_Word___48.docx"/><Relationship Id="rId7" Type="http://schemas.openxmlformats.org/officeDocument/2006/relationships/slide" Target="slide62.xml"/><Relationship Id="rId12" Type="http://schemas.openxmlformats.org/officeDocument/2006/relationships/slide" Target="slide68.xml"/><Relationship Id="rId17" Type="http://schemas.openxmlformats.org/officeDocument/2006/relationships/slide" Target="slide7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7.xml"/><Relationship Id="rId1" Type="http://schemas.openxmlformats.org/officeDocument/2006/relationships/vmlDrawing" Target="../drawings/vmlDrawing29.vml"/><Relationship Id="rId6" Type="http://schemas.openxmlformats.org/officeDocument/2006/relationships/slide" Target="slide60.xml"/><Relationship Id="rId11" Type="http://schemas.openxmlformats.org/officeDocument/2006/relationships/slide" Target="slide67.xml"/><Relationship Id="rId5" Type="http://schemas.openxmlformats.org/officeDocument/2006/relationships/slide" Target="slide59.xml"/><Relationship Id="rId15" Type="http://schemas.openxmlformats.org/officeDocument/2006/relationships/slide" Target="slide76.xml"/><Relationship Id="rId10" Type="http://schemas.openxmlformats.org/officeDocument/2006/relationships/slide" Target="slide65.xml"/><Relationship Id="rId19" Type="http://schemas.openxmlformats.org/officeDocument/2006/relationships/slide" Target="slide72.xml"/><Relationship Id="rId4" Type="http://schemas.openxmlformats.org/officeDocument/2006/relationships/image" Target="../media/image54.emf"/><Relationship Id="rId9" Type="http://schemas.openxmlformats.org/officeDocument/2006/relationships/slide" Target="slide64.xml"/><Relationship Id="rId14" Type="http://schemas.openxmlformats.org/officeDocument/2006/relationships/slide" Target="slide73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13" Type="http://schemas.openxmlformats.org/officeDocument/2006/relationships/slide" Target="slide67.xml"/><Relationship Id="rId18" Type="http://schemas.openxmlformats.org/officeDocument/2006/relationships/slide" Target="slide77.xml"/><Relationship Id="rId3" Type="http://schemas.openxmlformats.org/officeDocument/2006/relationships/package" Target="../embeddings/Microsoft_Word___49.docx"/><Relationship Id="rId7" Type="http://schemas.openxmlformats.org/officeDocument/2006/relationships/slide" Target="slide59.xml"/><Relationship Id="rId12" Type="http://schemas.openxmlformats.org/officeDocument/2006/relationships/slide" Target="slide65.xml"/><Relationship Id="rId17" Type="http://schemas.openxmlformats.org/officeDocument/2006/relationships/slide" Target="slide76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3.xml"/><Relationship Id="rId20" Type="http://schemas.openxmlformats.org/officeDocument/2006/relationships/slide" Target="slide8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6.emf"/><Relationship Id="rId11" Type="http://schemas.openxmlformats.org/officeDocument/2006/relationships/slide" Target="slide64.xml"/><Relationship Id="rId5" Type="http://schemas.openxmlformats.org/officeDocument/2006/relationships/package" Target="../embeddings/Microsoft_Word___50.docx"/><Relationship Id="rId15" Type="http://schemas.openxmlformats.org/officeDocument/2006/relationships/slide" Target="slide71.xml"/><Relationship Id="rId10" Type="http://schemas.openxmlformats.org/officeDocument/2006/relationships/slide" Target="slide63.xml"/><Relationship Id="rId19" Type="http://schemas.openxmlformats.org/officeDocument/2006/relationships/slide" Target="slide78.xml"/><Relationship Id="rId4" Type="http://schemas.openxmlformats.org/officeDocument/2006/relationships/image" Target="../media/image55.emf"/><Relationship Id="rId9" Type="http://schemas.openxmlformats.org/officeDocument/2006/relationships/slide" Target="slide62.xml"/><Relationship Id="rId14" Type="http://schemas.openxmlformats.org/officeDocument/2006/relationships/slide" Target="slide68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6" Type="http://schemas.openxmlformats.org/officeDocument/2006/relationships/slide" Target="slide7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13" Type="http://schemas.openxmlformats.org/officeDocument/2006/relationships/slide" Target="slide68.xml"/><Relationship Id="rId18" Type="http://schemas.openxmlformats.org/officeDocument/2006/relationships/slide" Target="slide78.xml"/><Relationship Id="rId3" Type="http://schemas.openxmlformats.org/officeDocument/2006/relationships/package" Target="../embeddings/Microsoft_Word___51.docx"/><Relationship Id="rId7" Type="http://schemas.openxmlformats.org/officeDocument/2006/relationships/slide" Target="slide60.xml"/><Relationship Id="rId12" Type="http://schemas.openxmlformats.org/officeDocument/2006/relationships/slide" Target="slide67.xml"/><Relationship Id="rId17" Type="http://schemas.openxmlformats.org/officeDocument/2006/relationships/slide" Target="slide77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6.xml"/><Relationship Id="rId1" Type="http://schemas.openxmlformats.org/officeDocument/2006/relationships/vmlDrawing" Target="../drawings/vmlDrawing31.vml"/><Relationship Id="rId6" Type="http://schemas.openxmlformats.org/officeDocument/2006/relationships/slide" Target="slide59.xml"/><Relationship Id="rId11" Type="http://schemas.openxmlformats.org/officeDocument/2006/relationships/slide" Target="slide65.xml"/><Relationship Id="rId5" Type="http://schemas.openxmlformats.org/officeDocument/2006/relationships/image" Target="../media/image58.png"/><Relationship Id="rId15" Type="http://schemas.openxmlformats.org/officeDocument/2006/relationships/slide" Target="slide73.xml"/><Relationship Id="rId10" Type="http://schemas.openxmlformats.org/officeDocument/2006/relationships/slide" Target="slide64.xml"/><Relationship Id="rId19" Type="http://schemas.openxmlformats.org/officeDocument/2006/relationships/slide" Target="slide82.xml"/><Relationship Id="rId4" Type="http://schemas.openxmlformats.org/officeDocument/2006/relationships/image" Target="../media/image57.emf"/><Relationship Id="rId9" Type="http://schemas.openxmlformats.org/officeDocument/2006/relationships/slide" Target="slide63.xml"/><Relationship Id="rId14" Type="http://schemas.openxmlformats.org/officeDocument/2006/relationships/slide" Target="slide71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13" Type="http://schemas.openxmlformats.org/officeDocument/2006/relationships/slide" Target="slide71.xml"/><Relationship Id="rId18" Type="http://schemas.openxmlformats.org/officeDocument/2006/relationships/slide" Target="slide82.xml"/><Relationship Id="rId3" Type="http://schemas.openxmlformats.org/officeDocument/2006/relationships/package" Target="../embeddings/Microsoft_Word___52.docx"/><Relationship Id="rId7" Type="http://schemas.openxmlformats.org/officeDocument/2006/relationships/slide" Target="slide62.xml"/><Relationship Id="rId12" Type="http://schemas.openxmlformats.org/officeDocument/2006/relationships/slide" Target="slide68.xml"/><Relationship Id="rId17" Type="http://schemas.openxmlformats.org/officeDocument/2006/relationships/slide" Target="slide78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77.xml"/><Relationship Id="rId1" Type="http://schemas.openxmlformats.org/officeDocument/2006/relationships/vmlDrawing" Target="../drawings/vmlDrawing32.vml"/><Relationship Id="rId6" Type="http://schemas.openxmlformats.org/officeDocument/2006/relationships/slide" Target="slide60.xml"/><Relationship Id="rId11" Type="http://schemas.openxmlformats.org/officeDocument/2006/relationships/slide" Target="slide67.xml"/><Relationship Id="rId5" Type="http://schemas.openxmlformats.org/officeDocument/2006/relationships/slide" Target="slide59.xml"/><Relationship Id="rId15" Type="http://schemas.openxmlformats.org/officeDocument/2006/relationships/slide" Target="slide76.xml"/><Relationship Id="rId10" Type="http://schemas.openxmlformats.org/officeDocument/2006/relationships/slide" Target="slide65.xml"/><Relationship Id="rId4" Type="http://schemas.openxmlformats.org/officeDocument/2006/relationships/image" Target="../media/image59.emf"/><Relationship Id="rId9" Type="http://schemas.openxmlformats.org/officeDocument/2006/relationships/slide" Target="slide64.xml"/><Relationship Id="rId14" Type="http://schemas.openxmlformats.org/officeDocument/2006/relationships/slide" Target="slide73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13" Type="http://schemas.openxmlformats.org/officeDocument/2006/relationships/slide" Target="slide76.xml"/><Relationship Id="rId3" Type="http://schemas.openxmlformats.org/officeDocument/2006/relationships/slide" Target="slide59.xml"/><Relationship Id="rId7" Type="http://schemas.openxmlformats.org/officeDocument/2006/relationships/slide" Target="slide64.xml"/><Relationship Id="rId12" Type="http://schemas.openxmlformats.org/officeDocument/2006/relationships/slide" Target="slide73.xml"/><Relationship Id="rId2" Type="http://schemas.openxmlformats.org/officeDocument/2006/relationships/image" Target="../media/image60.png"/><Relationship Id="rId16" Type="http://schemas.openxmlformats.org/officeDocument/2006/relationships/slide" Target="slide8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3.xml"/><Relationship Id="rId11" Type="http://schemas.openxmlformats.org/officeDocument/2006/relationships/slide" Target="slide71.xml"/><Relationship Id="rId5" Type="http://schemas.openxmlformats.org/officeDocument/2006/relationships/slide" Target="slide62.xml"/><Relationship Id="rId15" Type="http://schemas.openxmlformats.org/officeDocument/2006/relationships/slide" Target="slide78.xml"/><Relationship Id="rId10" Type="http://schemas.openxmlformats.org/officeDocument/2006/relationships/slide" Target="slide68.xml"/><Relationship Id="rId4" Type="http://schemas.openxmlformats.org/officeDocument/2006/relationships/slide" Target="slide60.xml"/><Relationship Id="rId9" Type="http://schemas.openxmlformats.org/officeDocument/2006/relationships/slide" Target="slide67.xml"/><Relationship Id="rId14" Type="http://schemas.openxmlformats.org/officeDocument/2006/relationships/slide" Target="slide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slide" Target="slide64.xml"/><Relationship Id="rId18" Type="http://schemas.openxmlformats.org/officeDocument/2006/relationships/slide" Target="slide73.xml"/><Relationship Id="rId3" Type="http://schemas.openxmlformats.org/officeDocument/2006/relationships/package" Target="../embeddings/Microsoft_Word___53.docx"/><Relationship Id="rId21" Type="http://schemas.openxmlformats.org/officeDocument/2006/relationships/slide" Target="slide78.xml"/><Relationship Id="rId7" Type="http://schemas.openxmlformats.org/officeDocument/2006/relationships/package" Target="../embeddings/Microsoft_Word___55.docx"/><Relationship Id="rId12" Type="http://schemas.openxmlformats.org/officeDocument/2006/relationships/slide" Target="slide63.xml"/><Relationship Id="rId17" Type="http://schemas.openxmlformats.org/officeDocument/2006/relationships/slide" Target="slide7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8.xml"/><Relationship Id="rId20" Type="http://schemas.openxmlformats.org/officeDocument/2006/relationships/slide" Target="slide7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2.emf"/><Relationship Id="rId11" Type="http://schemas.openxmlformats.org/officeDocument/2006/relationships/slide" Target="slide62.xml"/><Relationship Id="rId5" Type="http://schemas.openxmlformats.org/officeDocument/2006/relationships/package" Target="../embeddings/Microsoft_Word___54.docx"/><Relationship Id="rId15" Type="http://schemas.openxmlformats.org/officeDocument/2006/relationships/slide" Target="slide67.xml"/><Relationship Id="rId10" Type="http://schemas.openxmlformats.org/officeDocument/2006/relationships/slide" Target="slide60.xml"/><Relationship Id="rId19" Type="http://schemas.openxmlformats.org/officeDocument/2006/relationships/slide" Target="slide76.xml"/><Relationship Id="rId4" Type="http://schemas.openxmlformats.org/officeDocument/2006/relationships/image" Target="../media/image61.emf"/><Relationship Id="rId9" Type="http://schemas.openxmlformats.org/officeDocument/2006/relationships/slide" Target="slide59.xml"/><Relationship Id="rId14" Type="http://schemas.openxmlformats.org/officeDocument/2006/relationships/slide" Target="slide65.xml"/><Relationship Id="rId22" Type="http://schemas.openxmlformats.org/officeDocument/2006/relationships/slide" Target="slide8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6" Type="http://schemas.openxmlformats.org/officeDocument/2006/relationships/slide" Target="slide8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slide" Target="slide67.xml"/><Relationship Id="rId13" Type="http://schemas.openxmlformats.org/officeDocument/2006/relationships/slide" Target="slide77.xml"/><Relationship Id="rId3" Type="http://schemas.openxmlformats.org/officeDocument/2006/relationships/slide" Target="slide60.xml"/><Relationship Id="rId7" Type="http://schemas.openxmlformats.org/officeDocument/2006/relationships/slide" Target="slide65.xml"/><Relationship Id="rId12" Type="http://schemas.openxmlformats.org/officeDocument/2006/relationships/slide" Target="slide76.xml"/><Relationship Id="rId2" Type="http://schemas.openxmlformats.org/officeDocument/2006/relationships/slide" Target="slide59.xml"/><Relationship Id="rId16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4.xml"/><Relationship Id="rId11" Type="http://schemas.openxmlformats.org/officeDocument/2006/relationships/slide" Target="slide73.xml"/><Relationship Id="rId5" Type="http://schemas.openxmlformats.org/officeDocument/2006/relationships/slide" Target="slide63.xml"/><Relationship Id="rId15" Type="http://schemas.openxmlformats.org/officeDocument/2006/relationships/slide" Target="slide82.xml"/><Relationship Id="rId10" Type="http://schemas.openxmlformats.org/officeDocument/2006/relationships/slide" Target="slide71.xml"/><Relationship Id="rId4" Type="http://schemas.openxmlformats.org/officeDocument/2006/relationships/slide" Target="slide62.xml"/><Relationship Id="rId9" Type="http://schemas.openxmlformats.org/officeDocument/2006/relationships/slide" Target="slide68.xml"/><Relationship Id="rId14" Type="http://schemas.openxmlformats.org/officeDocument/2006/relationships/slide" Target="slide7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8938" y="4501203"/>
            <a:ext cx="6135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第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3</a:t>
            </a:r>
            <a:r>
              <a:rPr lang="zh-CN" altLang="zh-CN" sz="3200" b="1" dirty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讲　物质的量　气体</a:t>
            </a:r>
            <a:r>
              <a:rPr lang="zh-CN" altLang="zh-CN" sz="3200" b="1" dirty="0" smtClean="0">
                <a:solidFill>
                  <a:schemeClr val="bg1"/>
                </a:solidFill>
                <a:latin typeface="Times New Roman" pitchFamily="18" charset="0"/>
                <a:ea typeface="微软雅黑"/>
                <a:cs typeface="Times New Roman" pitchFamily="18" charset="0"/>
              </a:rPr>
              <a:t>摩尔体积</a:t>
            </a:r>
            <a:endParaRPr lang="zh-CN" altLang="zh-CN" sz="3200" b="1" dirty="0">
              <a:solidFill>
                <a:schemeClr val="bg1"/>
              </a:solidFill>
              <a:latin typeface="Times New Roman" pitchFamily="18" charset="0"/>
              <a:ea typeface="微软雅黑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8" name="矩形 7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230" y="405458"/>
            <a:ext cx="11849540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计算或判断下列电解质溶液中的粒子数目</a:t>
            </a:r>
            <a:endParaRPr lang="zh-CN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含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的溶液中，含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______</a:t>
            </a: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&lt;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       )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[Al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3</a:t>
            </a:r>
            <a:r>
              <a:rPr lang="en-US" altLang="zh-CN" sz="2800" kern="100" dirty="0" smtClean="0">
                <a:solidFill>
                  <a:prstClr val="black"/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1.2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0.4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(SO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，由于在溶液中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水解，故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Al</a:t>
            </a:r>
            <a:r>
              <a:rPr lang="en-US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的物质的量小于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0.8 </a:t>
            </a:r>
            <a:r>
              <a:rPr lang="en-US" altLang="zh-CN" sz="2800" kern="100" dirty="0" err="1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(2)1 L 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COOH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溶液中，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COOH)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大于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小于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等于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en-US" sz="2800" kern="100" dirty="0">
                <a:latin typeface="宋体"/>
                <a:ea typeface="华文细黑"/>
                <a:cs typeface="Times New Roman"/>
              </a:rPr>
              <a:t>，下同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COO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15648"/>
              </p:ext>
            </p:extLst>
          </p:nvPr>
        </p:nvGraphicFramePr>
        <p:xfrm>
          <a:off x="7143958" y="1290762"/>
          <a:ext cx="1057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" name="文档" r:id="rId3" imgW="1057776" imgH="732687" progId="Word.Document.12">
                  <p:embed/>
                </p:oleObj>
              </mc:Choice>
              <mc:Fallback>
                <p:oleObj name="文档" r:id="rId3" imgW="1057776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958" y="1290762"/>
                        <a:ext cx="1057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55972"/>
              </p:ext>
            </p:extLst>
          </p:nvPr>
        </p:nvGraphicFramePr>
        <p:xfrm>
          <a:off x="1651030" y="2687097"/>
          <a:ext cx="1057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" name="文档" r:id="rId5" imgW="1057776" imgH="732687" progId="Word.Document.12">
                  <p:embed/>
                </p:oleObj>
              </mc:Choice>
              <mc:Fallback>
                <p:oleObj name="文档" r:id="rId5" imgW="1057776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1030" y="2687097"/>
                        <a:ext cx="1057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14846" y="1136586"/>
            <a:ext cx="63350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1.2</a:t>
            </a:r>
            <a:endParaRPr lang="zh-CN" altLang="zh-CN" sz="2800" kern="10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ea typeface="华文细黑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09582" y="1146746"/>
            <a:ext cx="389850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&lt;</a:t>
            </a:r>
            <a:endParaRPr lang="zh-CN" altLang="zh-CN" sz="2800" b="1" kern="100" dirty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87494" y="3883050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小于</a:t>
            </a:r>
            <a:endParaRPr lang="zh-CN" altLang="zh-CN" sz="2800" kern="100" dirty="0">
              <a:solidFill>
                <a:srgbClr val="F79646">
                  <a:lumMod val="75000"/>
                </a:srgb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88739" y="4603130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小于</a:t>
            </a:r>
          </a:p>
        </p:txBody>
      </p:sp>
      <p:sp>
        <p:nvSpPr>
          <p:cNvPr id="1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2376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6" grpId="0"/>
      <p:bldP spid="6" grpId="1"/>
      <p:bldP spid="7" grpId="0"/>
      <p:bldP spid="7" grpId="1"/>
      <p:bldP spid="2" grpId="0"/>
      <p:bldP spid="2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542" y="1150610"/>
            <a:ext cx="11561314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某氯原子的质量是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g,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，用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表示阿伏加德罗常数的值，下列说法中正确的是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该氯原子的相对原子质量为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该氯原子的物质的量为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该氯原子的摩尔质量是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en-US" altLang="zh-CN" sz="2800" kern="100" dirty="0">
                <a:latin typeface="宋体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cs typeface="Courier New"/>
              </a:rPr>
              <a:t> 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该氯原子所含的电子数为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17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①③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               B.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②④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	     C.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①②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	                 D.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②③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中摩尔质量的单位错误；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由于该氯原子的质量是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该氯原子所含的电子数为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17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错。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48697"/>
              </p:ext>
            </p:extLst>
          </p:nvPr>
        </p:nvGraphicFramePr>
        <p:xfrm>
          <a:off x="213146" y="477466"/>
          <a:ext cx="98425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" name="文档" r:id="rId3" imgW="9842879" imgH="1196556" progId="Word.Document.12">
                  <p:embed/>
                </p:oleObj>
              </mc:Choice>
              <mc:Fallback>
                <p:oleObj name="文档" r:id="rId3" imgW="9842879" imgH="11965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146" y="477466"/>
                        <a:ext cx="9842500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546659"/>
              </p:ext>
            </p:extLst>
          </p:nvPr>
        </p:nvGraphicFramePr>
        <p:xfrm>
          <a:off x="4887916" y="2569379"/>
          <a:ext cx="76358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" name="文档" r:id="rId5" imgW="763010" imgH="1119222" progId="Word.Document.12">
                  <p:embed/>
                </p:oleObj>
              </mc:Choice>
              <mc:Fallback>
                <p:oleObj name="文档" r:id="rId5" imgW="763010" imgH="11192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7916" y="2569379"/>
                        <a:ext cx="763588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863505"/>
              </p:ext>
            </p:extLst>
          </p:nvPr>
        </p:nvGraphicFramePr>
        <p:xfrm>
          <a:off x="10301544" y="2527851"/>
          <a:ext cx="762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" name="文档" r:id="rId7" imgW="763010" imgH="1121025" progId="Word.Document.12">
                  <p:embed/>
                </p:oleObj>
              </mc:Choice>
              <mc:Fallback>
                <p:oleObj name="文档" r:id="rId7" imgW="763010" imgH="11210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01544" y="2527851"/>
                        <a:ext cx="7620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737214" y="2056051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89113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66" y="510061"/>
            <a:ext cx="11275398" cy="496377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最近材料科学家研究发现了首例带结晶水的晶体在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 K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下呈现超导性。据报道，该晶体的化学式为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0.35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·1.3H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。若用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表示阿伏加德罗常数，试计算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该晶体中含氧原子数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，氢原子的物质的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量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晶体的摩尔质量约为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，故氧原子数目＝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mol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382062"/>
              </p:ext>
            </p:extLst>
          </p:nvPr>
        </p:nvGraphicFramePr>
        <p:xfrm>
          <a:off x="7617762" y="3174357"/>
          <a:ext cx="20129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文档" r:id="rId3" imgW="2012618" imgH="1149510" progId="Word.Document.12">
                  <p:embed/>
                </p:oleObj>
              </mc:Choice>
              <mc:Fallback>
                <p:oleObj name="文档" r:id="rId3" imgW="2012618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17762" y="3174357"/>
                        <a:ext cx="2012950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985857" y="1898533"/>
            <a:ext cx="122501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0.33</a:t>
            </a:r>
            <a:r>
              <a:rPr lang="en-US" altLang="zh-CN" sz="2800" i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8437" y="2641207"/>
            <a:ext cx="81304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0.26</a:t>
            </a:r>
            <a:endParaRPr lang="zh-CN" altLang="zh-CN" sz="280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>
            <a:hlinkClick r:id="rId9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847531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368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"/>
          <p:cNvSpPr txBox="1"/>
          <p:nvPr/>
        </p:nvSpPr>
        <p:spPr>
          <a:xfrm>
            <a:off x="546848" y="2096276"/>
            <a:ext cx="11020966" cy="26930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考点二　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气体</a:t>
            </a: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摩尔体积　阿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伏</a:t>
            </a:r>
            <a:endParaRPr lang="en-US" altLang="zh-CN" sz="65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65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             </a:t>
            </a:r>
            <a:r>
              <a:rPr lang="zh-CN" altLang="zh-CN" sz="6500" b="1" dirty="0" smtClean="0">
                <a:solidFill>
                  <a:schemeClr val="bg1"/>
                </a:solidFill>
                <a:latin typeface="+mj-ea"/>
                <a:ea typeface="+mj-ea"/>
              </a:rPr>
              <a:t>加</a:t>
            </a: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德罗定律</a:t>
            </a: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50590" y="693490"/>
            <a:ext cx="10666568" cy="2847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影响物质体积大小的因素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微粒的大小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物质的本性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微粒间距的大小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由温度与压强共同决定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微粒的数目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物质的量的大小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672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4566" y="117426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气体摩尔体积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含义：单位物质的量的气体所占的体积，符号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u="sng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约为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基本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关系式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影响因素：气体摩尔体积的数值不是固定不变的，它决定于气体所处的温度和压强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242643"/>
              </p:ext>
            </p:extLst>
          </p:nvPr>
        </p:nvGraphicFramePr>
        <p:xfrm>
          <a:off x="555971" y="2897503"/>
          <a:ext cx="305911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文档" r:id="rId3" imgW="3058518" imgH="1180159" progId="Word.Document.12">
                  <p:embed/>
                </p:oleObj>
              </mc:Choice>
              <mc:Fallback>
                <p:oleObj name="文档" r:id="rId3" imgW="3058518" imgH="1180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971" y="2897503"/>
                        <a:ext cx="3059113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410350" y="782327"/>
            <a:ext cx="622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b="1" kern="100" baseline="-250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8678" y="1491359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 pitchFamily="18" charset="0"/>
                <a:ea typeface="Times New Roman"/>
                <a:cs typeface="Courier New"/>
              </a:rPr>
              <a:t>22.4 </a:t>
            </a:r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/>
                <a:cs typeface="Courier New"/>
              </a:rPr>
              <a:t>L·mol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Courier New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8047" y="107266"/>
            <a:ext cx="11388152" cy="270841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阿伏加德罗定律及其推论应用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阿伏加德罗定律：同温同压下，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相同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任何气体，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数目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或气体的物质的量相同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阿伏加德罗定律的推论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63053"/>
              </p:ext>
            </p:extLst>
          </p:nvPr>
        </p:nvGraphicFramePr>
        <p:xfrm>
          <a:off x="493590" y="2828274"/>
          <a:ext cx="10827720" cy="3064376"/>
        </p:xfrm>
        <a:graphic>
          <a:graphicData uri="http://schemas.openxmlformats.org/drawingml/2006/table">
            <a:tbl>
              <a:tblPr/>
              <a:tblGrid>
                <a:gridCol w="2294100"/>
                <a:gridCol w="3637076"/>
                <a:gridCol w="4896544"/>
              </a:tblGrid>
              <a:tr h="7660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相同条件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结论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660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公式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语言叙述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2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同温、同压下，气体的体积与其物质的量成正比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570707" y="729282"/>
            <a:ext cx="90281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  <a:defRPr/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体积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56651" y="739442"/>
            <a:ext cx="902811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相同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696747"/>
              </p:ext>
            </p:extLst>
          </p:nvPr>
        </p:nvGraphicFramePr>
        <p:xfrm>
          <a:off x="4073525" y="4445000"/>
          <a:ext cx="13208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文档" r:id="rId3" imgW="1342540" imgH="1139801" progId="Word.Document.12">
                  <p:embed/>
                </p:oleObj>
              </mc:Choice>
              <mc:Fallback>
                <p:oleObj name="文档" r:id="rId3" imgW="1342540" imgH="11398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3525" y="4445000"/>
                        <a:ext cx="1320800" cy="112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3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44598"/>
              </p:ext>
            </p:extLst>
          </p:nvPr>
        </p:nvGraphicFramePr>
        <p:xfrm>
          <a:off x="503750" y="261442"/>
          <a:ext cx="10827720" cy="4464496"/>
        </p:xfrm>
        <a:graphic>
          <a:graphicData uri="http://schemas.openxmlformats.org/drawingml/2006/table">
            <a:tbl>
              <a:tblPr/>
              <a:tblGrid>
                <a:gridCol w="2294100"/>
                <a:gridCol w="3637076"/>
                <a:gridCol w="4896544"/>
              </a:tblGrid>
              <a:tr h="18949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V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温度、体积相同的气体，其压强与其物质的量成正比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95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T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、</a:t>
                      </a:r>
                      <a:r>
                        <a:rPr lang="en-US" sz="2800" i="1" kern="100" baseline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p</a:t>
                      </a:r>
                      <a:r>
                        <a:rPr lang="zh-CN" sz="2800" kern="100" baseline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相同</a:t>
                      </a:r>
                      <a:endParaRPr lang="zh-CN" sz="2800" kern="100" baseline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altLang="zh-CN" sz="2800" kern="100" baseline="0" dirty="0" smtClean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___________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同温、同压下，气体的密度与其摩尔质量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(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或相对分子质量</a:t>
                      </a:r>
                      <a:r>
                        <a:rPr lang="en-US" sz="2800" kern="100" baseline="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)</a:t>
                      </a:r>
                      <a:r>
                        <a:rPr lang="zh-CN" sz="2800" kern="100" baseline="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成正比</a:t>
                      </a:r>
                      <a:endParaRPr lang="zh-CN" sz="2800" kern="100" baseline="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37315" marR="373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291300"/>
              </p:ext>
            </p:extLst>
          </p:nvPr>
        </p:nvGraphicFramePr>
        <p:xfrm>
          <a:off x="4005263" y="485775"/>
          <a:ext cx="121443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" name="文档" r:id="rId3" imgW="1220491" imgH="1200283" progId="Word.Document.12">
                  <p:embed/>
                </p:oleObj>
              </mc:Choice>
              <mc:Fallback>
                <p:oleObj name="文档" r:id="rId3" imgW="1220491" imgH="1200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5263" y="485775"/>
                        <a:ext cx="1214437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01186"/>
              </p:ext>
            </p:extLst>
          </p:nvPr>
        </p:nvGraphicFramePr>
        <p:xfrm>
          <a:off x="3862958" y="2736604"/>
          <a:ext cx="1933575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" name="文档" r:id="rId5" imgW="1935144" imgH="1495494" progId="Word.Document.12">
                  <p:embed/>
                </p:oleObj>
              </mc:Choice>
              <mc:Fallback>
                <p:oleObj name="文档" r:id="rId5" imgW="1935144" imgH="14954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2958" y="2736604"/>
                        <a:ext cx="1933575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27505" y="4925538"/>
            <a:ext cx="11120877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提醒：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对于同一种气体，当压强相同时，密度与温度成反比例关系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3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509" y="17690"/>
            <a:ext cx="11923086" cy="65084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深度思考</a:t>
            </a:r>
            <a:endParaRPr lang="en-US" altLang="zh-CN" sz="32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“×”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 SO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的体积相同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气体的体积约是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22.4 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，在非标准状况下，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气体的体积则一定不是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22.4 L(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(3)22.4 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气体在标准状况下是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，在非标准状况下一定不是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 pitchFamily="2" charset="-122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在相同条件下，相同物质的量的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的混合气体与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的分子个数相同，原子个数也相同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(5)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在相同条件下，相同物质的量的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，所含分子个数相同，而相同质量时，它们所含的原子个数相同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ct val="135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(6)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某气体在标准状况下的密度为</a:t>
            </a:r>
            <a:r>
              <a:rPr lang="en-US" altLang="zh-CN" sz="2800" i="1" kern="100" spc="-100" dirty="0">
                <a:latin typeface="Times New Roman"/>
                <a:ea typeface="华文细黑" pitchFamily="2" charset="-122"/>
                <a:cs typeface="Courier New"/>
              </a:rPr>
              <a:t>d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，则在</a:t>
            </a: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个大气压、</a:t>
            </a:r>
            <a:r>
              <a:rPr lang="en-US" altLang="zh-CN" sz="2800" kern="100" spc="-100" dirty="0">
                <a:latin typeface="Times New Roman"/>
                <a:ea typeface="华文细黑" pitchFamily="2" charset="-122"/>
                <a:cs typeface="Courier New"/>
              </a:rPr>
              <a:t>273 </a:t>
            </a:r>
            <a:r>
              <a:rPr lang="en-US" altLang="zh-CN" sz="2800" kern="100" spc="-100" dirty="0">
                <a:latin typeface="宋体"/>
                <a:ea typeface="华文细黑" pitchFamily="2" charset="-122"/>
                <a:cs typeface="Times New Roman"/>
              </a:rPr>
              <a:t>℃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时的密度为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2</a:t>
            </a:r>
            <a:r>
              <a:rPr lang="en-US" altLang="zh-CN" sz="2800" i="1" kern="100" spc="-100" dirty="0" smtClean="0">
                <a:latin typeface="Times New Roman"/>
                <a:ea typeface="华文细黑" pitchFamily="2" charset="-122"/>
                <a:cs typeface="Courier New"/>
              </a:rPr>
              <a:t>d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zh-CN" altLang="zh-CN" sz="2800" kern="100" spc="-100" dirty="0">
                <a:latin typeface="Times New Roman"/>
                <a:ea typeface="华文细黑" pitchFamily="2" charset="-122"/>
                <a:cs typeface="Times New Roman"/>
              </a:rPr>
              <a:t>　　</a:t>
            </a:r>
            <a:r>
              <a:rPr lang="en-US" altLang="zh-CN" sz="2800" kern="100" spc="-100" dirty="0" smtClean="0">
                <a:latin typeface="Times New Roman"/>
                <a:ea typeface="华文细黑" pitchFamily="2" charset="-122"/>
                <a:cs typeface="Courier New"/>
              </a:rPr>
              <a:t>)</a:t>
            </a:r>
            <a:endParaRPr lang="zh-CN" altLang="zh-CN" sz="2800" kern="100" spc="-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43755" y="138283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71347" y="256569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75726" y="314176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2678" y="422188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7052" y="537401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√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319465" y="600291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cs typeface="Times New Roman"/>
              </a:rPr>
              <a:t>×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70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34566" y="117426"/>
            <a:ext cx="11392076" cy="42269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由阿伏加德罗常数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和一个水分子的质量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m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、一个水分子的体积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不能确定的物理量是</a:t>
            </a:r>
            <a:r>
              <a:rPr lang="en-US" altLang="zh-CN" sz="2800" u="sng" kern="100" dirty="0">
                <a:latin typeface="Times New Roman"/>
                <a:ea typeface="华文细黑" pitchFamily="2" charset="-122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。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摩尔水的质量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摩尔水蒸气的质量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摩尔水蒸气的体积</a:t>
            </a:r>
            <a:endParaRPr lang="zh-CN" altLang="zh-CN" sz="2800" kern="100" dirty="0">
              <a:latin typeface="宋体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　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、</a:t>
            </a:r>
            <a:r>
              <a:rPr lang="en-US" altLang="zh-CN" sz="2800" kern="100" dirty="0">
                <a:latin typeface="宋体"/>
                <a:ea typeface="华文细黑" pitchFamily="2" charset="-122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中，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摩尔水或水蒸气的质量都为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m</a:t>
            </a:r>
            <a:r>
              <a:rPr lang="zh-CN" altLang="zh-CN" sz="2800" kern="100" baseline="-25000" dirty="0">
                <a:latin typeface="Times New Roman"/>
                <a:ea typeface="华文细黑" pitchFamily="2" charset="-122"/>
                <a:cs typeface="Times New Roman"/>
              </a:rPr>
              <a:t>水</a:t>
            </a:r>
            <a:r>
              <a:rPr lang="en-US" altLang="zh-CN" sz="2800" i="1" kern="100" dirty="0">
                <a:latin typeface="Times New Roman"/>
                <a:ea typeface="华文细黑" pitchFamily="2" charset="-122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 pitchFamily="2" charset="-122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 pitchFamily="2" charset="-122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 pitchFamily="2" charset="-122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 pitchFamily="2" charset="-122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中，水蒸气分子间间距比分子直径大的多，仅由题给条件不能确定</a:t>
            </a:r>
            <a:r>
              <a:rPr lang="en-US" altLang="zh-CN" sz="2800" kern="100" dirty="0">
                <a:latin typeface="Times New Roman"/>
                <a:ea typeface="华文细黑" pitchFamily="2" charset="-122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 pitchFamily="2" charset="-122"/>
                <a:cs typeface="Times New Roman"/>
              </a:rPr>
              <a:t>摩尔水蒸气的体积。</a:t>
            </a:r>
            <a:endParaRPr lang="zh-CN" altLang="zh-CN" sz="2800" kern="100" dirty="0">
              <a:effectLst/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99339" y="785818"/>
            <a:ext cx="543739" cy="656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 pitchFamily="2" charset="-122"/>
                <a:cs typeface="Times New Roman"/>
              </a:rPr>
              <a:t>③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 pitchFamily="2" charset="-122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512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7" grpId="0" uiExpand="1" build="allAtOnce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478582" y="1701602"/>
            <a:ext cx="11026773" cy="3562690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121898" tIns="60948" rIns="121898" bIns="60948" anchor="ctr">
            <a:spAutoFit/>
          </a:bodyPr>
          <a:lstStyle>
            <a:defPPr>
              <a:defRPr lang="zh-CN"/>
            </a:defPPr>
            <a:lvl1pPr algn="just" eaLnBrk="0" hangingPunct="0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  <a:defRPr sz="2800" b="0" kern="100">
                <a:latin typeface="Times New Roman"/>
                <a:ea typeface="华文细黑"/>
                <a:cs typeface="Courier New"/>
              </a:defRPr>
            </a:lvl1pPr>
            <a:lvl2pPr marL="742950" indent="-285750" eaLnBrk="0" hangingPunct="0">
              <a:defRPr b="1"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zh-CN" dirty="0"/>
              <a:t>了解物质的量的单位</a:t>
            </a:r>
            <a:r>
              <a:rPr lang="en-US" altLang="zh-CN" dirty="0"/>
              <a:t>——</a:t>
            </a:r>
            <a:r>
              <a:rPr lang="zh-CN" altLang="zh-CN" dirty="0"/>
              <a:t>摩尔</a:t>
            </a:r>
            <a:r>
              <a:rPr lang="en-US" altLang="zh-CN" dirty="0"/>
              <a:t>(</a:t>
            </a:r>
            <a:r>
              <a:rPr lang="en-US" altLang="zh-CN" dirty="0" err="1"/>
              <a:t>mol</a:t>
            </a:r>
            <a:r>
              <a:rPr lang="en-US" altLang="zh-CN" dirty="0"/>
              <a:t>)</a:t>
            </a:r>
            <a:r>
              <a:rPr lang="zh-CN" altLang="zh-CN" dirty="0"/>
              <a:t>、</a:t>
            </a:r>
            <a:endParaRPr lang="en-US" altLang="zh-CN" dirty="0"/>
          </a:p>
          <a:p>
            <a:r>
              <a:rPr lang="zh-CN" altLang="zh-CN" dirty="0"/>
              <a:t>摩尔质量、气体摩尔体积、阿伏加德罗常数的含义。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能根据物质的量与微粒</a:t>
            </a:r>
            <a:r>
              <a:rPr lang="en-US" altLang="zh-CN" dirty="0"/>
              <a:t>(</a:t>
            </a:r>
            <a:r>
              <a:rPr lang="zh-CN" altLang="zh-CN" dirty="0"/>
              <a:t>原子、分子、离子等</a:t>
            </a:r>
            <a:r>
              <a:rPr lang="en-US" altLang="zh-CN" dirty="0"/>
              <a:t>)</a:t>
            </a:r>
            <a:r>
              <a:rPr lang="zh-CN" altLang="zh-CN" dirty="0"/>
              <a:t>数目、物质的质量、气体体积</a:t>
            </a:r>
            <a:r>
              <a:rPr lang="en-US" altLang="zh-CN" dirty="0"/>
              <a:t>(</a:t>
            </a:r>
            <a:r>
              <a:rPr lang="zh-CN" altLang="zh-CN" dirty="0"/>
              <a:t>标准状况</a:t>
            </a:r>
            <a:r>
              <a:rPr lang="en-US" altLang="zh-CN" dirty="0"/>
              <a:t>)</a:t>
            </a:r>
            <a:r>
              <a:rPr lang="zh-CN" altLang="zh-CN" dirty="0"/>
              <a:t>之间的相互关系进行有关计算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4" name="矩形 3">
            <a:hlinkClick r:id="rId3" action="ppaction://hlinksldjump"/>
          </p:cNvPr>
          <p:cNvSpPr/>
          <p:nvPr/>
        </p:nvSpPr>
        <p:spPr>
          <a:xfrm>
            <a:off x="-25474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考点一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>
            <a:hlinkClick r:id="rId4" action="ppaction://hlinksldjump"/>
          </p:cNvPr>
          <p:cNvSpPr/>
          <p:nvPr/>
        </p:nvSpPr>
        <p:spPr>
          <a:xfrm>
            <a:off x="1753939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考点二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hlinkClick r:id="rId5" action="ppaction://hlinksldjump"/>
          </p:cNvPr>
          <p:cNvSpPr/>
          <p:nvPr/>
        </p:nvSpPr>
        <p:spPr>
          <a:xfrm>
            <a:off x="3533352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考点三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hlinkClick r:id="rId6" action="ppaction://hlinksldjump"/>
          </p:cNvPr>
          <p:cNvSpPr/>
          <p:nvPr/>
        </p:nvSpPr>
        <p:spPr>
          <a:xfrm>
            <a:off x="5312765" y="6382122"/>
            <a:ext cx="3323509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探究高考　明确考向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hlinkClick r:id="rId7" action="ppaction://hlinksldjump"/>
          </p:cNvPr>
          <p:cNvSpPr/>
          <p:nvPr/>
        </p:nvSpPr>
        <p:spPr>
          <a:xfrm>
            <a:off x="8734799" y="6382122"/>
            <a:ext cx="1680887" cy="471312"/>
          </a:xfrm>
          <a:prstGeom prst="rect">
            <a:avLst/>
          </a:prstGeom>
          <a:solidFill>
            <a:srgbClr val="0066F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200" dirty="0" smtClean="0">
                <a:latin typeface="Times New Roman" pitchFamily="18" charset="0"/>
                <a:ea typeface="微软雅黑" pitchFamily="34" charset="-122"/>
              </a:rPr>
              <a:t>练出高分</a:t>
            </a:r>
            <a:endParaRPr lang="zh-CN" altLang="en-US" sz="2200" dirty="0"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8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590" y="1746257"/>
            <a:ext cx="11010769" cy="13031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为阿伏加德罗常数，如果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某气态双原子分子的分子数为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该气体在标准状况下的体积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(L)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33348"/>
              </p:ext>
            </p:extLst>
          </p:nvPr>
        </p:nvGraphicFramePr>
        <p:xfrm>
          <a:off x="667831" y="693490"/>
          <a:ext cx="81216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3" name="文档" r:id="rId3" imgW="8121364" imgH="1179656" progId="Word.Document.12">
                  <p:embed/>
                </p:oleObj>
              </mc:Choice>
              <mc:Fallback>
                <p:oleObj name="文档" r:id="rId3" imgW="8121364" imgH="11796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831" y="693490"/>
                        <a:ext cx="8121650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829829"/>
              </p:ext>
            </p:extLst>
          </p:nvPr>
        </p:nvGraphicFramePr>
        <p:xfrm>
          <a:off x="697423" y="3301305"/>
          <a:ext cx="7356475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" name="文档" r:id="rId5" imgW="7359744" imgH="2146264" progId="Word.Document.12">
                  <p:embed/>
                </p:oleObj>
              </mc:Choice>
              <mc:Fallback>
                <p:oleObj name="文档" r:id="rId5" imgW="7359744" imgH="21462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7423" y="3301305"/>
                        <a:ext cx="7356475" cy="2144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>
            <a:hlinkClick r:id="rId12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9378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070" y="621482"/>
            <a:ext cx="11163760" cy="686830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解法一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公式法：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201592"/>
              </p:ext>
            </p:extLst>
          </p:nvPr>
        </p:nvGraphicFramePr>
        <p:xfrm>
          <a:off x="609888" y="1276944"/>
          <a:ext cx="82581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" name="文档" r:id="rId3" imgW="8258478" imgH="1209931" progId="Word.Document.12">
                  <p:embed/>
                </p:oleObj>
              </mc:Choice>
              <mc:Fallback>
                <p:oleObj name="文档" r:id="rId3" imgW="8258478" imgH="12099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888" y="1276944"/>
                        <a:ext cx="8258175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363087"/>
              </p:ext>
            </p:extLst>
          </p:nvPr>
        </p:nvGraphicFramePr>
        <p:xfrm>
          <a:off x="609888" y="2335574"/>
          <a:ext cx="8261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7" name="文档" r:id="rId5" imgW="8258478" imgH="1566027" progId="Word.Document.12">
                  <p:embed/>
                </p:oleObj>
              </mc:Choice>
              <mc:Fallback>
                <p:oleObj name="文档" r:id="rId5" imgW="8258478" imgH="15660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888" y="2335574"/>
                        <a:ext cx="826135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09888" y="3572426"/>
            <a:ext cx="566052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气体在标准状况下的体积为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87693"/>
              </p:ext>
            </p:extLst>
          </p:nvPr>
        </p:nvGraphicFramePr>
        <p:xfrm>
          <a:off x="609888" y="4454037"/>
          <a:ext cx="8261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" name="文档" r:id="rId7" imgW="8258478" imgH="1567108" progId="Word.Document.12">
                  <p:embed/>
                </p:oleObj>
              </mc:Choice>
              <mc:Fallback>
                <p:oleObj name="文档" r:id="rId7" imgW="8258478" imgH="15671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888" y="4454037"/>
                        <a:ext cx="8261350" cy="156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74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621482"/>
            <a:ext cx="11163760" cy="284780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解法二　比例法：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同种气体其分子数与质量成正比，设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～　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～　　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917420"/>
              </p:ext>
            </p:extLst>
          </p:nvPr>
        </p:nvGraphicFramePr>
        <p:xfrm>
          <a:off x="497998" y="3573810"/>
          <a:ext cx="80962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8" name="文档" r:id="rId3" imgW="8096173" imgH="1077657" progId="Word.Document.12">
                  <p:embed/>
                </p:oleObj>
              </mc:Choice>
              <mc:Fallback>
                <p:oleObj name="文档" r:id="rId3" imgW="8096173" imgH="1077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998" y="3573810"/>
                        <a:ext cx="80962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770113"/>
              </p:ext>
            </p:extLst>
          </p:nvPr>
        </p:nvGraphicFramePr>
        <p:xfrm>
          <a:off x="478552" y="4581922"/>
          <a:ext cx="80962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" name="文档" r:id="rId5" imgW="8096173" imgH="1079099" progId="Word.Document.12">
                  <p:embed/>
                </p:oleObj>
              </mc:Choice>
              <mc:Fallback>
                <p:oleObj name="文档" r:id="rId5" imgW="8096173" imgH="10790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552" y="4581922"/>
                        <a:ext cx="8096250" cy="107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16704" y="5590034"/>
            <a:ext cx="152638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5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81404" y="621482"/>
            <a:ext cx="11388152" cy="594006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某气体的摩尔质量为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表示阿伏加德罗常数的值，在一定的温度和压强下，体积为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的该气体所含有的分子数为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表示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该气体的体积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为单位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该气体中所含的分子数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除以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为该气体的物质的量；然后乘以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表示其质量；最后除以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该气体的质量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81249"/>
              </p:ext>
            </p:extLst>
          </p:nvPr>
        </p:nvGraphicFramePr>
        <p:xfrm>
          <a:off x="10199662" y="1163723"/>
          <a:ext cx="9048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name="文档" r:id="rId3" imgW="905174" imgH="1149510" progId="Word.Document.12">
                  <p:embed/>
                </p:oleObj>
              </mc:Choice>
              <mc:Fallback>
                <p:oleObj name="文档" r:id="rId3" imgW="905174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9662" y="1163723"/>
                        <a:ext cx="9048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342678" y="1962305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5345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6574" y="605456"/>
            <a:ext cx="11162534" cy="521191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阿伏加德罗定律及推论的应用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在两个密闭容器中，分别充有质量相等的甲、乙两种气体，它们的温度和密度均相同。根据甲、乙的摩尔质量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的关系判断，下列说法中正确的是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，则分子数：甲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，则气体摩尔体积：甲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，则气体的压强：甲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，则气体的体积：甲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hlinkClick r:id="rId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312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76062" y="621482"/>
            <a:ext cx="11163760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等质量的气体，其摩尔质量与物质的量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或分子数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成反比，若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)&lt;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，则分子数：甲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，则物质的量：甲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&lt;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乙，又气体体积相等，故气体摩尔体积：甲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温同体积同质量的气体或混合气体，压强与摩尔质量成反比，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质量和密度相等可知气体体积相等，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07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9052" y="662668"/>
            <a:ext cx="11322778" cy="391925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等温等压下，有质子数相等的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三种气体，下列叙述中正确的是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</a:p>
        </p:txBody>
      </p:sp>
      <p:sp>
        <p:nvSpPr>
          <p:cNvPr id="1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>
            <a:hlinkClick r:id="rId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8190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2621" y="693490"/>
            <a:ext cx="11733225" cy="56643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三种气体，物质的量相等，等温等压下，气体的体积与其物质的量成正比，所以三者体积之比为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摩尔质量分别为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26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，等温等压下，气体摩尔体积相同，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，密度与摩尔质量成正比，则密度之比为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三种气体，物质的量相等，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知：质量之比与摩尔质量成正比为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70534"/>
              </p:ext>
            </p:extLst>
          </p:nvPr>
        </p:nvGraphicFramePr>
        <p:xfrm>
          <a:off x="6880186" y="2709714"/>
          <a:ext cx="8032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2" name="文档" r:id="rId3" imgW="803680" imgH="1159967" progId="Word.Document.12">
                  <p:embed/>
                </p:oleObj>
              </mc:Choice>
              <mc:Fallback>
                <p:oleObj name="文档" r:id="rId3" imgW="803680" imgH="11599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0186" y="2709714"/>
                        <a:ext cx="8032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6416"/>
              </p:ext>
            </p:extLst>
          </p:nvPr>
        </p:nvGraphicFramePr>
        <p:xfrm>
          <a:off x="7899485" y="2781722"/>
          <a:ext cx="8032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3" name="文档" r:id="rId5" imgW="803680" imgH="1162491" progId="Word.Document.12">
                  <p:embed/>
                </p:oleObj>
              </mc:Choice>
              <mc:Fallback>
                <p:oleObj name="文档" r:id="rId5" imgW="803680" imgH="11624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99485" y="2781722"/>
                        <a:ext cx="8032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8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621482"/>
            <a:ext cx="11163760" cy="343450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项，三种气体分子的质子数分别为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，质子数相等的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三种气体，物质的量相等，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分子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分别含原子数为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，所以三种气体原子数之比为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，故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错误。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  <a:endParaRPr lang="en-US" altLang="zh-CN" sz="20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2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50" y="405458"/>
            <a:ext cx="11500770" cy="566909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题组三　气体的摩尔质量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按要求计算。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8 g 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g 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组成的混合气体的平均摩尔质量是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>
              <a:effectLst/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某气体中含分子数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个，已知阿伏加德罗常数为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，则该气体的摩尔质量为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870321"/>
              </p:ext>
            </p:extLst>
          </p:nvPr>
        </p:nvGraphicFramePr>
        <p:xfrm>
          <a:off x="359535" y="2762182"/>
          <a:ext cx="7740650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7" name="文档" r:id="rId3" imgW="7740614" imgH="1668026" progId="Word.Document.12">
                  <p:embed/>
                </p:oleObj>
              </mc:Choice>
              <mc:Fallback>
                <p:oleObj name="文档" r:id="rId3" imgW="7740614" imgH="16680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535" y="2762182"/>
                        <a:ext cx="7740650" cy="166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17526" y="1796984"/>
            <a:ext cx="208903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28.8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60237"/>
              </p:ext>
            </p:extLst>
          </p:nvPr>
        </p:nvGraphicFramePr>
        <p:xfrm>
          <a:off x="2303751" y="5079629"/>
          <a:ext cx="2997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8" name="文档" r:id="rId5" imgW="2997693" imgH="1190255" progId="Word.Document.12">
                  <p:embed/>
                </p:oleObj>
              </mc:Choice>
              <mc:Fallback>
                <p:oleObj name="文档" r:id="rId5" imgW="2997693" imgH="11902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3751" y="5079629"/>
                        <a:ext cx="29972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54322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"/>
          <p:cNvSpPr txBox="1"/>
          <p:nvPr/>
        </p:nvSpPr>
        <p:spPr>
          <a:xfrm>
            <a:off x="524882" y="2769235"/>
            <a:ext cx="11020966" cy="10926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zh-CN" altLang="zh-CN" sz="6500" b="1" dirty="0">
                <a:solidFill>
                  <a:schemeClr val="bg1"/>
                </a:solidFill>
                <a:latin typeface="+mj-ea"/>
                <a:ea typeface="+mj-ea"/>
              </a:rPr>
              <a:t>考点一　物质的量　摩尔质量</a:t>
            </a:r>
          </a:p>
        </p:txBody>
      </p:sp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8542" y="630499"/>
            <a:ext cx="11733225" cy="566434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在一定条件下，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 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完全分解生成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O(g)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，按要求填空。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若所得混合气体对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的相对密度为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，则混合气体的物质的量为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用含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的代数式表示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所得混合气体的密度折合成标准状况为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，则混合气体的平均摩尔质量为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在空气中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Ar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的体积分数分别约为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78%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，则空气的平均摩尔质量为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3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78%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28.96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65550"/>
              </p:ext>
            </p:extLst>
          </p:nvPr>
        </p:nvGraphicFramePr>
        <p:xfrm>
          <a:off x="10487694" y="1350850"/>
          <a:ext cx="14335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文档" r:id="rId3" imgW="1433523" imgH="1271385" progId="Word.Document.12">
                  <p:embed/>
                </p:oleObj>
              </mc:Choice>
              <mc:Fallback>
                <p:oleObj name="文档" r:id="rId3" imgW="1433523" imgH="1271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87694" y="1350850"/>
                        <a:ext cx="14335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34966" y="2334406"/>
            <a:ext cx="1819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6</a:t>
            </a:r>
            <a:r>
              <a:rPr lang="en-US" altLang="zh-CN" sz="2800" i="1" kern="100" dirty="0">
                <a:solidFill>
                  <a:srgbClr val="E36C0A"/>
                </a:solidFill>
                <a:latin typeface="Times New Roman"/>
                <a:ea typeface="华文细黑"/>
              </a:rPr>
              <a:t>d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</a:rPr>
              <a:t>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</a:rPr>
              <a:t>g·mol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</a:rPr>
              <a:t>1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270670" y="3261736"/>
            <a:ext cx="2262158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22.4</a:t>
            </a:r>
            <a:r>
              <a:rPr lang="en-US" altLang="zh-CN" sz="2800" i="1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82838" y="4413864"/>
            <a:ext cx="226857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28.96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744464" y="3014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0246642" y="3014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724678" y="3014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1178572" y="3014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651876" y="29948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46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0" grpId="0"/>
      <p:bldP spid="1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9298" y="656207"/>
            <a:ext cx="11409907" cy="59683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求气体的摩尔质量</a:t>
            </a:r>
            <a:r>
              <a:rPr lang="en-US" altLang="zh-CN" sz="2800" b="1" i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M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ea typeface="华文细黑" pitchFamily="2" charset="-122"/>
                <a:cs typeface="Times New Roman"/>
              </a:rPr>
              <a:t>的常用方法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根据物质的质量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根据一定质量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的物质中微粒数目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根据标准状况下气体的密度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根据气体的相对密度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：</a:t>
            </a:r>
            <a:r>
              <a:rPr lang="en-US" altLang="zh-CN" sz="2800" i="1" kern="100" dirty="0">
                <a:latin typeface="IPAPANNEW"/>
                <a:ea typeface="华文细黑"/>
                <a:cs typeface="Times New Roman"/>
              </a:rPr>
              <a:t>M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</a:rPr>
              <a:t>5.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对于混合气体，求其平均摩尔质量，上述计算式仍然成立；还可以用下式计算：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                                             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指混合物中各成分的物质的量分数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或体积分数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996286"/>
              </p:ext>
            </p:extLst>
          </p:nvPr>
        </p:nvGraphicFramePr>
        <p:xfrm>
          <a:off x="2125339" y="5327990"/>
          <a:ext cx="66341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文档" r:id="rId3" imgW="6633629" imgH="742466" progId="Word.Document.12">
                  <p:embed/>
                </p:oleObj>
              </mc:Choice>
              <mc:Fallback>
                <p:oleObj name="文档" r:id="rId3" imgW="6633629" imgH="7424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5339" y="5327990"/>
                        <a:ext cx="6634163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hlinkClick r:id="rId5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63151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8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"/>
          <p:cNvSpPr txBox="1"/>
          <p:nvPr/>
        </p:nvSpPr>
        <p:spPr>
          <a:xfrm>
            <a:off x="1001504" y="2322568"/>
            <a:ext cx="10187404" cy="22144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考点三　突破阿伏加德罗常数</a:t>
            </a:r>
            <a:endParaRPr lang="en-US" altLang="zh-CN" sz="6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             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应用的</a:t>
            </a: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六个</a:t>
            </a:r>
            <a:r>
              <a:rPr lang="en-US" altLang="zh-CN" sz="6000" b="1" dirty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zh-CN" sz="6000" b="1" dirty="0">
                <a:solidFill>
                  <a:schemeClr val="bg1"/>
                </a:solidFill>
                <a:latin typeface="+mj-ea"/>
                <a:ea typeface="+mj-ea"/>
              </a:rPr>
              <a:t>陷阱</a:t>
            </a:r>
          </a:p>
        </p:txBody>
      </p:sp>
    </p:spTree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590" y="261442"/>
            <a:ext cx="11275398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题组一　气体摩尔体积的适用条件及物质的聚集状态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(1)2.24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中含有的原子数为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甲烷气体含有的甲烷分子数为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2.24 L 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HF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77212" y="187272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59502" y="258583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27491" y="327543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59501" y="398535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7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054" y="662855"/>
            <a:ext cx="11163760" cy="36496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抓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两看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，突破气体与状况陷阱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是否处在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二看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下，物质是否为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”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如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CCl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CHCl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3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Cl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(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注：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Cl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为气体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O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、溴、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SO</a:t>
            </a:r>
            <a:r>
              <a:rPr lang="en-US" altLang="zh-CN" sz="2800" kern="100" baseline="-25000" dirty="0">
                <a:latin typeface="IPAPANNEW"/>
                <a:ea typeface="华文细黑"/>
                <a:cs typeface="Times New Roman"/>
              </a:rPr>
              <a:t>3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、己烷、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HF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、苯等在标准状况下均不为气体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167345"/>
            <a:ext cx="11275398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题组二　物质的量或质量与状况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3.2 g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所含的氧原子数目为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的混合气体中含氧原子数为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13238" y="1794205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65848" y="2472757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5406" y="3171361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70750" y="3839753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370" y="1086813"/>
            <a:ext cx="10835436" cy="294437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排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干扰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，突破质量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或物质的量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与状况无关陷阱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给出非标准状况下气体的物质的量或质量，干扰学生的正确判断，误以为无法求解物质所含的粒子数，实际上，此时物质所含的粒子数与温度、压强等外界条件无关。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5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424" y="45418"/>
            <a:ext cx="11275398" cy="5765657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题组三　物质的组成与结构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所含电子数均为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相同质量的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，所含分子数、原子数均相同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(3)17 g —OH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g 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所含电子数均为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(4)31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白磷中所含共价键数目为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(5)30 g SiO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中含有硅氧键个数为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(6)15 g 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中含有共价键数目为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9942" y="164477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87494" y="2375011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51390" y="3055607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9222" y="3794851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51227" y="448356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27254" y="5141795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38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  <p:bldP spid="7" grpId="0"/>
      <p:bldP spid="7" grpId="1"/>
      <p:bldP spid="8" grpId="0"/>
      <p:bldP spid="8" grpId="1"/>
      <p:bldP spid="10" grpId="0"/>
      <p:bldP spid="10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14586" y="189434"/>
            <a:ext cx="11053228" cy="36496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(7)32 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甲醇中所含共价键数目为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(8)30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甲醛中含有共用电子对数目为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(9)56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乙烯中所含共用电子对数目为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(10)78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苯中含有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碳碳双键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(11)14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乙烯与丙烯的混合气体中所含氢原子数目为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3558" y="39529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03318" y="112553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7014" y="1806134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6974" y="251401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45726" y="320476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7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5" grpId="0"/>
      <p:bldP spid="5" grpId="1"/>
      <p:bldP spid="3" grpId="0"/>
      <p:bldP spid="3" grpId="1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688" y="590430"/>
            <a:ext cx="12088754" cy="564767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记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组成</a:t>
            </a:r>
            <a:r>
              <a:rPr lang="en-US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2800" b="1" kern="10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，突破物质与结构陷阱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记摩尔质量相同的物质，如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巧用成键电子数，突破共用电子对数的判断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共用电子对数＝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                   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)</a:t>
            </a:r>
            <a:endParaRPr lang="zh-CN" altLang="zh-CN" sz="280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(1)1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硅中含硅硅键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SiO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中含硅氧键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石墨中含碳碳键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1.5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(2)1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[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其中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(2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极性键，</a:t>
            </a:r>
            <a:endParaRPr lang="en-US" altLang="zh-CN" sz="2800" kern="100" dirty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(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1)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非极性键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,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C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i="1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中含共用电子对数为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(3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2)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56244"/>
              </p:ext>
            </p:extLst>
          </p:nvPr>
        </p:nvGraphicFramePr>
        <p:xfrm>
          <a:off x="9813368" y="1814566"/>
          <a:ext cx="2052638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2" name="文档" r:id="rId3" imgW="2052928" imgH="1078117" progId="Word.Document.12">
                  <p:embed/>
                </p:oleObj>
              </mc:Choice>
              <mc:Fallback>
                <p:oleObj name="文档" r:id="rId3" imgW="2052928" imgH="1078117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3368" y="1814566"/>
                        <a:ext cx="2052638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6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66209" y="681915"/>
            <a:ext cx="11733225" cy="580156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物质的量是表示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物理量，单位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物质的量的规范表示方法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4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0.012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kg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所含的碳原子数为阿伏加德罗常数，其数值约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单位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pic>
        <p:nvPicPr>
          <p:cNvPr id="1026" name="Picture 2" descr="hx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29" y="3304683"/>
            <a:ext cx="5140411" cy="112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567099" y="201932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一定数目粒子的集合体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89464" y="2030903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摩尔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en-US" altLang="zh-CN" sz="2800" kern="100" dirty="0" err="1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mol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)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8382" y="5166731"/>
            <a:ext cx="663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</a:rPr>
              <a:t>12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</a:rPr>
              <a:t>C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06788" y="5127247"/>
            <a:ext cx="1771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rgbClr val="0000FF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23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04797" y="5762847"/>
            <a:ext cx="1101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642886"/>
              </p:ext>
            </p:extLst>
          </p:nvPr>
        </p:nvGraphicFramePr>
        <p:xfrm>
          <a:off x="2856261" y="5565427"/>
          <a:ext cx="23225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文档" r:id="rId5" imgW="2321781" imgH="1103357" progId="Word.Document.12">
                  <p:embed/>
                </p:oleObj>
              </mc:Choice>
              <mc:Fallback>
                <p:oleObj name="文档" r:id="rId5" imgW="2321781" imgH="1103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6261" y="5565427"/>
                        <a:ext cx="2322513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01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7" grpId="0"/>
      <p:bldP spid="7" grpId="1"/>
      <p:bldP spid="10" grpId="0"/>
      <p:bldP spid="10" grpId="1"/>
      <p:bldP spid="12" grpId="0"/>
      <p:bldP spid="12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804" y="189434"/>
            <a:ext cx="11502034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题组四　电解质溶液中粒子数目的判断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(1)0.1 L 3.0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等体积、等物质的量浓度的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溶液中，阴、阳离子数目之和均为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溶液中，阳离子的数目之和为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1.0 L Ba(OH)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(5)1 L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溶液中所含氧原子数目为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38978"/>
              </p:ext>
            </p:extLst>
          </p:nvPr>
        </p:nvGraphicFramePr>
        <p:xfrm>
          <a:off x="7175326" y="1619434"/>
          <a:ext cx="925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3" name="文档" r:id="rId3" imgW="925689" imgH="742783" progId="Word.Document.12">
                  <p:embed/>
                </p:oleObj>
              </mc:Choice>
              <mc:Fallback>
                <p:oleObj name="文档" r:id="rId3" imgW="925689" imgH="74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5326" y="1619434"/>
                        <a:ext cx="925513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0405526" y="163975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6574" y="289785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87934" y="355464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387" y="419140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51590" y="483974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49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594" y="765498"/>
            <a:ext cx="11053228" cy="50603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审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组成、体积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”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因素，突破电解质溶液中粒子数目陷阱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是否有弱离子的水解。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是否指明了溶液的体积。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所给条件是否与电解质的组成有关，如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，与电解质的组成无关；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，与电解质的组成有关。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不要忽略溶剂水中的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原子数目。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1793229" y="-26590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r>
              <a:rPr lang="zh-CN" altLang="en-US" sz="3200" b="1" dirty="0" smtClean="0">
                <a:solidFill>
                  <a:srgbClr val="FFFFFF"/>
                </a:solidFill>
                <a:latin typeface="+mj-ea"/>
                <a:ea typeface="+mj-ea"/>
                <a:cs typeface="+mn-cs"/>
              </a:rPr>
              <a:t>突破陷阱</a:t>
            </a:r>
            <a:endParaRPr lang="zh-CN" altLang="en-US" sz="3200" b="1" dirty="0">
              <a:solidFill>
                <a:srgbClr val="FFFFFF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62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2718" y="117426"/>
            <a:ext cx="11617054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题组五　阿伏加德罗常数的应用与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“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隐含反应</a:t>
            </a:r>
            <a:r>
              <a:rPr lang="en-US" altLang="zh-CN" sz="2800" b="1" kern="100" dirty="0">
                <a:solidFill>
                  <a:srgbClr val="0000FF"/>
                </a:solidFill>
                <a:latin typeface="Times New Roman"/>
                <a:cs typeface="Courier New"/>
              </a:rPr>
              <a:t>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在一定条件下充分反应后，混合物的分子数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(2)100 g 17%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的氨水，溶液中含有的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密闭容器中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充分反应，产物的分子数为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1147" y="243678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5486" y="314265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16403" y="381976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82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5" grpId="0"/>
      <p:bldP spid="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2041" y="-882"/>
            <a:ext cx="11850557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spc="-50" dirty="0">
                <a:solidFill>
                  <a:srgbClr val="0000FF"/>
                </a:solidFill>
                <a:latin typeface="Times New Roman"/>
                <a:cs typeface="Times New Roman"/>
              </a:rPr>
              <a:t>题组六　氧化还原反应中电子转移数目的判断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(1)5.6 g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铁粉与硝酸反应失去的电子数一定为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(2)0.1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Zn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与含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的盐酸充分反应，转移的电子数目为</a:t>
            </a: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spc="-5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(3)1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Na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反应，生成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的混合物，转移的电子数</a:t>
            </a:r>
            <a:r>
              <a:rPr lang="zh-CN" altLang="zh-CN" sz="2800" kern="100" spc="-5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spc="-5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 smtClean="0">
                <a:latin typeface="Times New Roman"/>
                <a:ea typeface="华文细黑"/>
                <a:cs typeface="Courier New"/>
              </a:rPr>
              <a:t>A</a:t>
            </a:r>
          </a:p>
          <a:p>
            <a:pPr algn="r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(4)1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Na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充分反应转移的电子数为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(5)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FeI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溶液中通入适量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，当有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Fe</a:t>
            </a:r>
            <a:r>
              <a:rPr lang="en-US" altLang="zh-CN" sz="2800" kern="100" spc="-5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被氧化时，共转移的电子的数目为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(6)1 </a:t>
            </a:r>
            <a:r>
              <a:rPr lang="en-US" altLang="zh-CN" sz="2800" kern="100" spc="-5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 Cl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参加反应转移电子数一定为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75086" y="143927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07774" y="209751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04640" y="3387836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√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43478" y="401124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86694" y="529838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7294" y="594645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宋体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327874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9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"/>
          <p:cNvSpPr txBox="1"/>
          <p:nvPr/>
        </p:nvSpPr>
        <p:spPr>
          <a:xfrm>
            <a:off x="1342679" y="2610411"/>
            <a:ext cx="941796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探究高考　明确考向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68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" name="矩形 2"/>
          <p:cNvSpPr/>
          <p:nvPr/>
        </p:nvSpPr>
        <p:spPr>
          <a:xfrm>
            <a:off x="239408" y="621482"/>
            <a:ext cx="11688154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全国卷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Ⅰ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为阿伏加德罗常数的值。下列说法正确的是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中含有的质子数均为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B.2 L 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亚硫酸溶液中含有的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过氧化钠与水反应时，生成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密闭容器中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充分反应，产物的分子数为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>
            <a:hlinkClick r:id="rId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9907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4362" y="621482"/>
            <a:ext cx="11755638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的质子数相同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均为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的摩尔质量不同，分别为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18 g 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的物质的量不同，质子数不同，错误；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L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，但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是弱酸，部分电离，所以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数目小于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项，发生的反应是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2Na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=4NaOH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↑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，转移电子数为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2e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，所以生成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氧气转移的电子数为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项，发生反应：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=2NO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，生成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，常温下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之间存在平衡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2NO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ZBFH" pitchFamily="18" charset="0"/>
                <a:ea typeface="华文细黑"/>
                <a:cs typeface="ZBFH" pitchFamily="18" charset="0"/>
              </a:rPr>
              <a:t>        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，所以分子数小于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b="1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700931"/>
              </p:ext>
            </p:extLst>
          </p:nvPr>
        </p:nvGraphicFramePr>
        <p:xfrm>
          <a:off x="3430910" y="5831409"/>
          <a:ext cx="93948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name="文档" r:id="rId3" imgW="854427" imgH="793624" progId="Word.Document.12">
                  <p:embed/>
                </p:oleObj>
              </mc:Choice>
              <mc:Fallback>
                <p:oleObj name="文档" r:id="rId3" imgW="854427" imgH="7936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0910" y="5831409"/>
                        <a:ext cx="93948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9753402" y="5787474"/>
            <a:ext cx="15263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1050" b="1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516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8975" y="599949"/>
            <a:ext cx="11755638" cy="51597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2.(2015·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全国卷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10)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代表阿伏加德罗常数的值。下列叙述正确的是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A.60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丙醇中存在的共价键总数为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L 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离子数之和为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钠在空气中燃烧可生成多种氧化物。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钠充分燃烧时转移电子数为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 smtClean="0">
              <a:latin typeface="宋体"/>
              <a:ea typeface="华文细黑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baseline="-25000" dirty="0">
              <a:latin typeface="宋体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814314"/>
              </p:ext>
            </p:extLst>
          </p:nvPr>
        </p:nvGraphicFramePr>
        <p:xfrm>
          <a:off x="5643502" y="2549672"/>
          <a:ext cx="125253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1" name="文档" r:id="rId3" imgW="1253208" imgH="925954" progId="Word.Document.12">
                  <p:embed/>
                </p:oleObj>
              </mc:Choice>
              <mc:Fallback>
                <p:oleObj name="文档" r:id="rId3" imgW="1253208" imgH="925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3502" y="2549672"/>
                        <a:ext cx="1252537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42544"/>
              </p:ext>
            </p:extLst>
          </p:nvPr>
        </p:nvGraphicFramePr>
        <p:xfrm>
          <a:off x="7071423" y="2549672"/>
          <a:ext cx="11890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2" name="文档" r:id="rId5" imgW="1192383" imgH="721869" progId="Word.Document.12">
                  <p:embed/>
                </p:oleObj>
              </mc:Choice>
              <mc:Fallback>
                <p:oleObj name="文档" r:id="rId5" imgW="1192383" imgH="7218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1423" y="2549672"/>
                        <a:ext cx="1189038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00099"/>
              </p:ext>
            </p:extLst>
          </p:nvPr>
        </p:nvGraphicFramePr>
        <p:xfrm>
          <a:off x="271303" y="4060674"/>
          <a:ext cx="1099343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3" name="文档" r:id="rId7" imgW="10998958" imgH="1653396" progId="Word.Document.12">
                  <p:embed/>
                </p:oleObj>
              </mc:Choice>
              <mc:Fallback>
                <p:oleObj name="文档" r:id="rId7" imgW="10998958" imgH="16533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303" y="4060674"/>
                        <a:ext cx="10993438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>
            <a:hlinkClick r:id="rId15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6632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4566" y="1784812"/>
            <a:ext cx="11409907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项，根据电解质溶液中物料守恒可知，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 L 0.1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 smtClean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 smtClean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NaHCO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溶液中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粒子数之和为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项，在氧化物中，钠元素的化合价只有＋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价，因此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 Na(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充分燃烧时转移电子数为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235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核素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发生裂变反应时净产生的中子数为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678268"/>
              </p:ext>
            </p:extLst>
          </p:nvPr>
        </p:nvGraphicFramePr>
        <p:xfrm>
          <a:off x="899582" y="2644072"/>
          <a:ext cx="23876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6" name="文档" r:id="rId3" imgW="2388365" imgH="650836" progId="Word.Document.12">
                  <p:embed/>
                </p:oleObj>
              </mc:Choice>
              <mc:Fallback>
                <p:oleObj name="文档" r:id="rId3" imgW="2388365" imgH="650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82" y="2644072"/>
                        <a:ext cx="23876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87509"/>
              </p:ext>
            </p:extLst>
          </p:nvPr>
        </p:nvGraphicFramePr>
        <p:xfrm>
          <a:off x="3014185" y="4727930"/>
          <a:ext cx="852996" cy="71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7" name="文档" r:id="rId5" imgW="844350" imgH="711773" progId="Word.Document.12">
                  <p:embed/>
                </p:oleObj>
              </mc:Choice>
              <mc:Fallback>
                <p:oleObj name="文档" r:id="rId5" imgW="844350" imgH="711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14185" y="4727930"/>
                        <a:ext cx="852996" cy="718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53900"/>
              </p:ext>
            </p:extLst>
          </p:nvPr>
        </p:nvGraphicFramePr>
        <p:xfrm>
          <a:off x="4860136" y="4721326"/>
          <a:ext cx="8445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88" name="文档" r:id="rId7" imgW="844350" imgH="711773" progId="Word.Document.12">
                  <p:embed/>
                </p:oleObj>
              </mc:Choice>
              <mc:Fallback>
                <p:oleObj name="文档" r:id="rId7" imgW="844350" imgH="711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136" y="4721326"/>
                        <a:ext cx="84455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62558" y="621482"/>
            <a:ext cx="11518253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60 g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丙醇的物质的量是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，根据其结构式可知，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丙醇分子中存在的共价键总数为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11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07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87650" y="627809"/>
            <a:ext cx="11617054" cy="516222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3.(2015·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四川理综，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5)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为阿伏加德罗常数的值，下列说法正确的是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A.2.0 g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的混合物中所含中子数为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乙醛所含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0.7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5.6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D.50 mL 12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盐酸与足量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共热，转移的电子数为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60253"/>
              </p:ext>
            </p:extLst>
          </p:nvPr>
        </p:nvGraphicFramePr>
        <p:xfrm>
          <a:off x="1571343" y="2624361"/>
          <a:ext cx="9858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8" name="文档" r:id="rId3" imgW="986514" imgH="732687" progId="Word.Document.12">
                  <p:embed/>
                </p:oleObj>
              </mc:Choice>
              <mc:Fallback>
                <p:oleObj name="文档" r:id="rId3" imgW="986514" imgH="732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343" y="2624361"/>
                        <a:ext cx="985838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>
            <a:hlinkClick r:id="rId11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5520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06604" y="142609"/>
            <a:ext cx="11163760" cy="364969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	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物质所具有的质量。常用的单位是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endParaRPr lang="en-US" altLang="zh-CN" sz="2800" kern="100" dirty="0" smtClean="0">
              <a:latin typeface="宋体"/>
              <a:ea typeface="Times New Roman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公式：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数值：以</a:t>
            </a:r>
            <a:r>
              <a:rPr lang="zh-CN" altLang="zh-CN" sz="2800" kern="100" dirty="0">
                <a:latin typeface="宋体"/>
                <a:ea typeface="Times New Roman"/>
                <a:cs typeface="Courier New"/>
              </a:rPr>
              <a:t> </a:t>
            </a:r>
            <a:r>
              <a:rPr lang="en-US" altLang="zh-CN" sz="2800" u="sng" kern="100" dirty="0" smtClean="0">
                <a:latin typeface="宋体"/>
                <a:ea typeface="Times New Roman"/>
                <a:cs typeface="Courier New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单位时，任何粒子的摩尔质量在数值上都等于该粒子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  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11929"/>
              </p:ext>
            </p:extLst>
          </p:nvPr>
        </p:nvGraphicFramePr>
        <p:xfrm>
          <a:off x="4569569" y="1535497"/>
          <a:ext cx="5175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8" name="文档" r:id="rId3" imgW="516831" imgH="1103357" progId="Word.Document.12">
                  <p:embed/>
                </p:oleObj>
              </mc:Choice>
              <mc:Fallback>
                <p:oleObj name="文档" r:id="rId3" imgW="516831" imgH="1103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9569" y="1535497"/>
                        <a:ext cx="517525" cy="1103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892008" y="980641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单位物质的量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1412" y="1660349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8342" y="2327585"/>
            <a:ext cx="1401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 err="1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g·mol</a:t>
            </a:r>
            <a:r>
              <a:rPr lang="zh-CN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华文细黑"/>
                <a:cs typeface="Times New Roman" pitchFamily="18" charset="0"/>
              </a:rPr>
              <a:t>－</a:t>
            </a:r>
            <a:r>
              <a:rPr lang="en-US" altLang="zh-CN" sz="2800" kern="100" baseline="30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5620" y="3089193"/>
            <a:ext cx="3297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相对分子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(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)</a:t>
            </a:r>
            <a:r>
              <a:rPr lang="zh-CN" altLang="zh-CN" sz="2800" kern="100" dirty="0">
                <a:solidFill>
                  <a:srgbClr val="0000FF"/>
                </a:solidFill>
                <a:latin typeface="Times New Roman"/>
                <a:ea typeface="华文细黑"/>
                <a:cs typeface="Times New Roman"/>
              </a:rPr>
              <a:t>质量</a:t>
            </a:r>
            <a:endParaRPr lang="zh-CN" altLang="en-US" sz="2800" kern="100" dirty="0">
              <a:solidFill>
                <a:srgbClr val="0000FF"/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7" grpId="0"/>
      <p:bldP spid="7" grpId="1"/>
      <p:bldP spid="9" grpId="0"/>
      <p:bldP spid="9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6534" y="1810120"/>
            <a:ext cx="11969063" cy="464740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项，一个乙醛分子中含有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4.4 g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乙醛所含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5.6 L 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反应的化学方程式及元素化合价的变化可知，反应转移的电子数为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项，随着反应的进行浓盐酸变成稀盐酸，不再和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反应，故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 mL 12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共热转移的电子数小于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</a:p>
        </p:txBody>
      </p:sp>
      <p:sp>
        <p:nvSpPr>
          <p:cNvPr id="3" name="矩形 2"/>
          <p:cNvSpPr/>
          <p:nvPr/>
        </p:nvSpPr>
        <p:spPr>
          <a:xfrm>
            <a:off x="46534" y="644632"/>
            <a:ext cx="11749770" cy="13073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的摩尔质量都为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20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，且每个分子中的中子数都是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2.0 g     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的混合物中所含中子数为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637272"/>
              </p:ext>
            </p:extLst>
          </p:nvPr>
        </p:nvGraphicFramePr>
        <p:xfrm>
          <a:off x="2075235" y="758302"/>
          <a:ext cx="985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8" name="文档" r:id="rId3" imgW="986514" imgH="732687" progId="Word.Document.12">
                  <p:embed/>
                </p:oleObj>
              </mc:Choice>
              <mc:Fallback>
                <p:oleObj name="文档" r:id="rId3" imgW="986514" imgH="732687" progId="Word.Document.12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235" y="758302"/>
                        <a:ext cx="985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255822"/>
              </p:ext>
            </p:extLst>
          </p:nvPr>
        </p:nvGraphicFramePr>
        <p:xfrm>
          <a:off x="3453185" y="1364727"/>
          <a:ext cx="98583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9" name="文档" r:id="rId5" imgW="986514" imgH="732687" progId="Word.Document.12">
                  <p:embed/>
                </p:oleObj>
              </mc:Choice>
              <mc:Fallback>
                <p:oleObj name="文档" r:id="rId5" imgW="986514" imgH="732687" progId="Word.Document.12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185" y="1364727"/>
                        <a:ext cx="985837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88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22598" y="621482"/>
            <a:ext cx="10748650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4.(2015·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广东理综，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为阿伏加德罗常数的数值，下列说法正确的是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A.23 g Na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反应完全后可生成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和足量热浓硫酸反应可生成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混合气中含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完全转变为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个电子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2" name="矩形 3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圆角矩形 32">
            <a:hlinkClick r:id="rId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7766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03358" y="621482"/>
            <a:ext cx="11388152" cy="5293733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23 g 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可失去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与足量热浓硫酸反应应生成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都是双原子分子，标准状况下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个原子，错误；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生成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，根据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原子的化合价共为＋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价，可知反应中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单质铁失去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e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105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65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7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7652" y="605456"/>
            <a:ext cx="10856137" cy="42318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5.(2013·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新课标全国卷</a:t>
            </a:r>
            <a:r>
              <a:rPr lang="en-US" altLang="zh-CN" sz="2800" kern="100" spc="-50" dirty="0">
                <a:latin typeface="宋体"/>
                <a:ea typeface="华文细黑"/>
                <a:cs typeface="Times New Roman"/>
              </a:rPr>
              <a:t>Ⅱ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9)</a:t>
            </a:r>
            <a:r>
              <a:rPr lang="en-US" altLang="zh-CN" sz="2800" i="1" kern="100" spc="-5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spc="-5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为阿伏加德罗常数的值。下列叙述正确的是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spc="-5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spc="-5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spc="-5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A.1.0 L 1.0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NaAlO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水溶液中含有的氧原子数为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单层石墨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中含有六元环的个数为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C.25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的羟基与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的氢氧根离子所含电子数均为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0</a:t>
            </a: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>
            <a:hlinkClick r:id="rId8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7310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53812" y="660697"/>
            <a:ext cx="11502034" cy="500134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项忽视了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NaAlO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溶液中的水，错误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项中每个碳原子被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个六元环共用，则每个六元环占有的碳原子数＝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×  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石墨烯含六元环的物质的量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项没有告诉溶液的体积，无法计算，错；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电子微粒，所含电子数为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14590"/>
              </p:ext>
            </p:extLst>
          </p:nvPr>
        </p:nvGraphicFramePr>
        <p:xfrm>
          <a:off x="1150671" y="2008529"/>
          <a:ext cx="4270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0" name="文档" r:id="rId3" imgW="427933" imgH="1180159" progId="Word.Document.12">
                  <p:embed/>
                </p:oleObj>
              </mc:Choice>
              <mc:Fallback>
                <p:oleObj name="文档" r:id="rId3" imgW="427933" imgH="11801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0671" y="2008529"/>
                        <a:ext cx="427038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26179"/>
              </p:ext>
            </p:extLst>
          </p:nvPr>
        </p:nvGraphicFramePr>
        <p:xfrm>
          <a:off x="8659823" y="2041152"/>
          <a:ext cx="18605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" name="文档" r:id="rId5" imgW="1860016" imgH="1139414" progId="Word.Document.12">
                  <p:embed/>
                </p:oleObj>
              </mc:Choice>
              <mc:Fallback>
                <p:oleObj name="文档" r:id="rId5" imgW="1860016" imgH="11394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59823" y="2041152"/>
                        <a:ext cx="1860550" cy="113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1740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7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031" y="477466"/>
            <a:ext cx="11296938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6.(2012·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新课标全国卷，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表示阿伏加德罗常数的值。下列叙述中不正确的是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分子总数为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混合气体中含有的氧原子数为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B.28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乙烯和环丁烷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的混合气体中含有的碳原子数为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92 g 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的混合气体中含有的原子总数为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氯气与足量镁粉充分反应，转移的电子数为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baseline="-25000" dirty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473" y="992431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矩形 3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>
            <a:hlinkClick r:id="rId8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圆角矩形 34">
            <a:hlinkClick r:id="rId9" action="ppaction://hlinksldjump"/>
          </p:cNvPr>
          <p:cNvSpPr/>
          <p:nvPr/>
        </p:nvSpPr>
        <p:spPr>
          <a:xfrm>
            <a:off x="9847531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9319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309" y="730773"/>
            <a:ext cx="11296938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一定要注意气体摩尔体积为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的条件是在标准状况下。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分子中都含有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个氧原子，故分子总数为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的混合气体中含有的氧原子数为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项中乙烯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和环丁烷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，故含有的碳原子数为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92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，故含有原子的总数为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1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1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875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5863" y="887816"/>
            <a:ext cx="11074344" cy="25419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项中提到气体的体积，只有在标准状况下，才能用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进行计算，故常温常压下，不能代入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计算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1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125166" y="117426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627344" y="117426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0105380" y="117426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0559274" y="117426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061034" y="117426"/>
            <a:ext cx="37270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1538652" y="117426"/>
            <a:ext cx="3485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>
            <a:hlinkClick r:id="rId8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69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"/>
          <p:cNvSpPr txBox="1"/>
          <p:nvPr/>
        </p:nvSpPr>
        <p:spPr>
          <a:xfrm>
            <a:off x="3907484" y="2610411"/>
            <a:ext cx="4288353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j-ea"/>
                <a:ea typeface="+mj-ea"/>
              </a:rPr>
              <a:t>练出高分</a:t>
            </a:r>
            <a:endParaRPr lang="zh-CN" altLang="en-US" sz="8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0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4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20" name="矩形 19"/>
          <p:cNvSpPr/>
          <p:nvPr/>
        </p:nvSpPr>
        <p:spPr>
          <a:xfrm>
            <a:off x="334566" y="693490"/>
            <a:ext cx="11344407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下列说法中正确的是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摩尔是可以把物质的质量与微观粒子数联系起来的一个基本物理量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B.0.012 kg 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中所含的碳原子数为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物质的摩尔质量等于其相对分子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任何物质都含有约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个原子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项，摩尔是物质的量的单位，不是物理量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项，物质的摩尔质量当以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作单位时等于其相对分子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0350" y="775728"/>
            <a:ext cx="42351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9326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6548" y="935657"/>
            <a:ext cx="10773234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ctr">
              <a:lnSpc>
                <a:spcPts val="55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摩尔质量与相对原子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(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或分子</a:t>
            </a:r>
            <a:r>
              <a:rPr lang="en-US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)</a:t>
            </a:r>
            <a:r>
              <a:rPr lang="zh-CN" altLang="zh-CN" sz="2800" b="1" kern="100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  <a:cs typeface="Times New Roman"/>
              </a:rPr>
              <a:t>质量的易混点</a:t>
            </a:r>
            <a:endParaRPr lang="en-US" altLang="zh-CN" sz="2800" kern="100" dirty="0" smtClean="0">
              <a:solidFill>
                <a:srgbClr val="0000FF"/>
              </a:solidFill>
              <a:latin typeface="华文细黑" pitchFamily="2" charset="-122"/>
              <a:ea typeface="华文细黑" pitchFamily="2" charset="-122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摩尔质量的单位是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，相对原子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质量的单位为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，不是同一个物理量。摩尔质量只有当以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作单位时，在数值上才等于其相对原子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或分子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熟记几组摩尔质量相同的物质，如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CaCO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(100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文本框 3"/>
          <p:cNvSpPr txBox="1"/>
          <p:nvPr/>
        </p:nvSpPr>
        <p:spPr bwMode="auto">
          <a:xfrm>
            <a:off x="1744371" y="5953"/>
            <a:ext cx="2213745" cy="615529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易错警示</a:t>
            </a:r>
          </a:p>
        </p:txBody>
      </p:sp>
    </p:spTree>
    <p:extLst>
      <p:ext uri="{BB962C8B-B14F-4D97-AF65-F5344CB8AC3E}">
        <p14:creationId xmlns:p14="http://schemas.microsoft.com/office/powerpoint/2010/main" val="21922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3050" y="658765"/>
            <a:ext cx="11639246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在标准状况下有：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6.72 L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3.01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13.6 g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。下列对这四种气体的描述正确的是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氢原子个数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A.abc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B.bcd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C.abd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		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D.abcd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505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765498"/>
            <a:ext cx="11120877" cy="36189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先把题中提供的量都分别转化为各物质的物质的量，然后再比较它们的体积、密度等。标准状况下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6.72 L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0.3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en-US" sz="2800" kern="100" dirty="0" smtClean="0">
                <a:latin typeface="Times New Roman"/>
                <a:ea typeface="华文细黑"/>
                <a:cs typeface="Courier New"/>
              </a:rPr>
              <a:t>，</a:t>
            </a: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spc="100" dirty="0" smtClean="0">
                <a:latin typeface="Times New Roman"/>
                <a:ea typeface="华文细黑"/>
                <a:cs typeface="Courier New"/>
              </a:rPr>
              <a:t>3.01</a:t>
            </a:r>
            <a:r>
              <a:rPr lang="en-US" altLang="zh-CN" sz="2800" kern="100" spc="100" dirty="0" smtClean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spc="100" dirty="0" smtClean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spc="100" baseline="30000" dirty="0" smtClean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spc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分子的物质的量为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spc="100" dirty="0" err="1" smtClean="0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en-US" sz="2800" kern="100" spc="100" dirty="0" smtClean="0">
                <a:latin typeface="Times New Roman"/>
                <a:ea typeface="华文细黑"/>
                <a:cs typeface="Courier New"/>
              </a:rPr>
              <a:t>，</a:t>
            </a:r>
            <a:r>
              <a:rPr lang="en-US" altLang="zh-CN" sz="2800" kern="100" spc="100" dirty="0" smtClean="0">
                <a:latin typeface="Times New Roman"/>
                <a:ea typeface="华文细黑"/>
                <a:cs typeface="Courier New"/>
              </a:rPr>
              <a:t>13.6 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g H</a:t>
            </a:r>
            <a:r>
              <a:rPr lang="en-US" altLang="zh-CN" sz="2800" kern="100" spc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spc="100" dirty="0">
                <a:latin typeface="Times New Roman"/>
                <a:ea typeface="华文细黑"/>
                <a:cs typeface="Times New Roman"/>
              </a:rPr>
              <a:t>的物质的量为</a:t>
            </a:r>
            <a:r>
              <a:rPr lang="en-US" altLang="zh-CN" sz="2800" kern="100" spc="100" dirty="0">
                <a:latin typeface="Times New Roman"/>
                <a:ea typeface="华文细黑"/>
                <a:cs typeface="Courier New"/>
              </a:rPr>
              <a:t>0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，然后进行比较即可得出结论。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4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5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26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6851" y="693490"/>
            <a:ext cx="10964697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恰好完全反应生成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 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气体，若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A.XY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B.X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Y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D.XY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3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根据质量守恒可知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Z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的化学式为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31391" y="1483035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5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6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7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9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0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1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2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3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4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5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80286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6553" y="730773"/>
            <a:ext cx="11639246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在标准状况下，向一质量为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的密闭容器中充满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后，质量为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166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，相同条件下，向相同的容器中充满未知气体，称其质量为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142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，则该气体可能为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B.CH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C.CO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		D.H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设该气体的摩尔质量为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，应选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856698"/>
              </p:ext>
            </p:extLst>
          </p:nvPr>
        </p:nvGraphicFramePr>
        <p:xfrm>
          <a:off x="6083631" y="3881905"/>
          <a:ext cx="461327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文档" r:id="rId3" imgW="4612610" imgH="1373427" progId="Word.Document.12">
                  <p:embed/>
                </p:oleObj>
              </mc:Choice>
              <mc:Fallback>
                <p:oleObj name="文档" r:id="rId3" imgW="4612610" imgH="1373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3631" y="3881905"/>
                        <a:ext cx="4613275" cy="137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989335" y="2055373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2010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6574" y="769263"/>
            <a:ext cx="11279284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在下列条件下，两种气体的分子数一定相等的是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同密度、同压强的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同温度、同体积的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同体积、同密度的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同压强、同体积的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同温同压下，同体积的气体分子数相等，所以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项，密度乘以体积等于质量，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的相对分子质量都是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，所以，等质量时两者物质的量相等，分子数也相等。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00694" y="806778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54978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2" grpId="0"/>
      <p:bldP spid="2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693490"/>
            <a:ext cx="11074344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组成的混合气体与同温同压下空气的密度相等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空气的平均相对分子质量为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，则下列关系正确的是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占有的体积大于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占有的体积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分子个数之比为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混合气体中，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密度之比为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899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647219"/>
            <a:ext cx="11074344" cy="57349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本题考查了阿伏加德罗定律，意在考查学生对阿伏加德罗定律的理解及计算能力。由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pV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nRT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RT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得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pM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ρRT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，同温同压下，密度相等，则摩尔质量相等，设混合气体中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mol,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y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则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29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，解得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x</a:t>
            </a:r>
            <a:r>
              <a:rPr lang="en-US" altLang="zh-CN" sz="2800" kern="100" dirty="0" err="1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1,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的质量之比为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28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，即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14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体积相同时，密度之比等于其质量之比，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项正确。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32258"/>
              </p:ext>
            </p:extLst>
          </p:nvPr>
        </p:nvGraphicFramePr>
        <p:xfrm>
          <a:off x="5952633" y="1295291"/>
          <a:ext cx="5699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4" name="文档" r:id="rId3" imgW="570098" imgH="1149510" progId="Word.Document.12">
                  <p:embed/>
                </p:oleObj>
              </mc:Choice>
              <mc:Fallback>
                <p:oleObj name="文档" r:id="rId3" imgW="570098" imgH="1149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2633" y="1295291"/>
                        <a:ext cx="569913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70757"/>
              </p:ext>
            </p:extLst>
          </p:nvPr>
        </p:nvGraphicFramePr>
        <p:xfrm>
          <a:off x="1101626" y="2663443"/>
          <a:ext cx="1616075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5" name="文档" r:id="rId5" imgW="1616357" imgH="1373427" progId="Word.Document.12">
                  <p:embed/>
                </p:oleObj>
              </mc:Choice>
              <mc:Fallback>
                <p:oleObj name="文档" r:id="rId5" imgW="1616357" imgH="1373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1626" y="2663443"/>
                        <a:ext cx="1616075" cy="137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9793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693490"/>
            <a:ext cx="11296938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在三个密闭容器中分别充入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三种气体，当它们的温度和压强都相同时，这三种气体的密度，从大到小的顺序是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B.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		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D.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)&gt;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在温度和压强相同的条件下，气体的密度之比等于摩尔质量之比，所以密度：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&gt;H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76981" y="1472875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18181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" grpId="0"/>
      <p:bldP spid="2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6594" y="693490"/>
            <a:ext cx="8608452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室温时，两个容积相同的烧瓶中分别盛有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两种气体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同温同压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，取下弹簧夹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，使两烧瓶内的气体充分混合后，容器内的压强由大到小的顺序是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1746" name="Picture 2" descr="H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542" y="981522"/>
            <a:ext cx="2521022" cy="162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4157"/>
              </p:ext>
            </p:extLst>
          </p:nvPr>
        </p:nvGraphicFramePr>
        <p:xfrm>
          <a:off x="637390" y="2877706"/>
          <a:ext cx="10138336" cy="1920240"/>
        </p:xfrm>
        <a:graphic>
          <a:graphicData uri="http://schemas.openxmlformats.org/drawingml/2006/table">
            <a:tbl>
              <a:tblPr/>
              <a:tblGrid>
                <a:gridCol w="2726969"/>
                <a:gridCol w="1898032"/>
                <a:gridCol w="1717270"/>
                <a:gridCol w="1988416"/>
                <a:gridCol w="1807649"/>
              </a:tblGrid>
              <a:tr h="335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 dirty="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编号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①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②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③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宋体"/>
                          <a:ea typeface="华文细黑"/>
                          <a:cs typeface="Times New Roman"/>
                        </a:rPr>
                        <a:t>④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气体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M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NH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3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NO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zh-CN" sz="2800" kern="100">
                          <a:effectLst/>
                          <a:latin typeface="Times New Roman"/>
                          <a:ea typeface="华文细黑"/>
                          <a:cs typeface="Times New Roman"/>
                        </a:rPr>
                        <a:t>气体</a:t>
                      </a: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N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SO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Cl</a:t>
                      </a:r>
                      <a:r>
                        <a:rPr lang="en-US" sz="2800" kern="100" baseline="-250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HCl</a:t>
                      </a:r>
                      <a:endParaRPr lang="zh-CN" sz="2800" kern="10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90395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O</a:t>
                      </a:r>
                      <a:r>
                        <a:rPr lang="en-US" sz="2800" kern="100" baseline="-25000" dirty="0">
                          <a:effectLst/>
                          <a:latin typeface="Times New Roman"/>
                          <a:ea typeface="华文细黑"/>
                          <a:cs typeface="Courier New"/>
                        </a:rPr>
                        <a:t>2</a:t>
                      </a:r>
                      <a:endParaRPr lang="zh-CN" sz="2800" kern="100" dirty="0">
                        <a:effectLst/>
                        <a:latin typeface="宋体"/>
                        <a:cs typeface="Courier New"/>
                      </a:endParaRPr>
                    </a:p>
                  </a:txBody>
                  <a:tcPr marL="60637" marR="6063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36594" y="4859794"/>
            <a:ext cx="105041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②④①③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B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①②③④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④①②③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 	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	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.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①④③②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>
            <a:hlinkClick r:id="rId17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98643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6634" y="734130"/>
            <a:ext cx="7764748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设气体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的物质的量均为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＋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=3S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57241"/>
              </p:ext>
            </p:extLst>
          </p:nvPr>
        </p:nvGraphicFramePr>
        <p:xfrm>
          <a:off x="831755" y="2338626"/>
          <a:ext cx="52117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4" name="文档" r:id="rId3" imgW="5213909" imgH="1098759" progId="Word.Document.12">
                  <p:embed/>
                </p:oleObj>
              </mc:Choice>
              <mc:Fallback>
                <p:oleObj name="文档" r:id="rId3" imgW="5213909" imgH="10987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755" y="2338626"/>
                        <a:ext cx="5211763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88329"/>
              </p:ext>
            </p:extLst>
          </p:nvPr>
        </p:nvGraphicFramePr>
        <p:xfrm>
          <a:off x="787395" y="3453592"/>
          <a:ext cx="811688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85" name="文档" r:id="rId5" imgW="8124412" imgH="1100131" progId="Word.Document.12">
                  <p:embed/>
                </p:oleObj>
              </mc:Choice>
              <mc:Fallback>
                <p:oleObj name="文档" r:id="rId5" imgW="8124412" imgH="11001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7395" y="3453592"/>
                        <a:ext cx="8116888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01993" y="4645156"/>
            <a:ext cx="10793813" cy="65684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混合不反应，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 smtClean="0"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3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6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47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5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3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4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1127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 bwMode="auto">
          <a:xfrm>
            <a:off x="508004" y="435276"/>
            <a:ext cx="2213745" cy="615696"/>
          </a:xfrm>
          <a:prstGeom prst="rect">
            <a:avLst/>
          </a:prstGeom>
          <a:noFill/>
        </p:spPr>
        <p:txBody>
          <a:bodyPr lIns="121898" tIns="60948" rIns="121898" bIns="609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微软雅黑"/>
                <a:cs typeface="微软雅黑"/>
              </a:defRPr>
            </a:lvl9pPr>
          </a:lstStyle>
          <a:p>
            <a:pPr lvl="0"/>
            <a:r>
              <a:rPr lang="zh-CN" altLang="en-US" sz="32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深度思考</a:t>
            </a:r>
          </a:p>
        </p:txBody>
      </p:sp>
      <p:sp>
        <p:nvSpPr>
          <p:cNvPr id="9" name="矩形 8"/>
          <p:cNvSpPr/>
          <p:nvPr/>
        </p:nvSpPr>
        <p:spPr>
          <a:xfrm>
            <a:off x="478582" y="1103322"/>
            <a:ext cx="11053228" cy="294437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阿伏加德罗常数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是否相同？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不相同。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是个纯数值，没有任何物理意义，而阿伏加德罗常数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是指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任何微粒所含的粒子数，它与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0.012 kg 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所含的碳原子数相同，数值上约为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75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80870" y="765498"/>
            <a:ext cx="10686944" cy="21117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=NH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气体的物质的量变为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2NO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＋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spc="-80" dirty="0"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=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604820"/>
              </p:ext>
            </p:extLst>
          </p:nvPr>
        </p:nvGraphicFramePr>
        <p:xfrm>
          <a:off x="987828" y="2965645"/>
          <a:ext cx="811688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8" name="文档" r:id="rId3" imgW="8124412" imgH="1101571" progId="Word.Document.12">
                  <p:embed/>
                </p:oleObj>
              </mc:Choice>
              <mc:Fallback>
                <p:oleObj name="文档" r:id="rId3" imgW="8124412" imgH="11015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828" y="2965645"/>
                        <a:ext cx="8116887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43773"/>
              </p:ext>
            </p:extLst>
          </p:nvPr>
        </p:nvGraphicFramePr>
        <p:xfrm>
          <a:off x="988398" y="4025445"/>
          <a:ext cx="28448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99" name="文档" r:id="rId5" imgW="2845451" imgH="1099030" progId="Word.Document.12">
                  <p:embed/>
                </p:oleObj>
              </mc:Choice>
              <mc:Fallback>
                <p:oleObj name="文档" r:id="rId5" imgW="2845451" imgH="10990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398" y="4025445"/>
                        <a:ext cx="2844800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86258" y="5076471"/>
            <a:ext cx="1526380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3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3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4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4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4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4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4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4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4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47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56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6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6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6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9809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431" y="751365"/>
            <a:ext cx="11344407" cy="3522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表示阿伏加德罗常数的值。下列判断正确的是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常温常压下，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氨气分子所含质子数为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参加反应，转移电子数一定为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C.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与足量的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反应，则转移的电子数为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 L 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个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258880"/>
              </p:ext>
            </p:extLst>
          </p:nvPr>
        </p:nvGraphicFramePr>
        <p:xfrm>
          <a:off x="8054440" y="3728156"/>
          <a:ext cx="10366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0" name="文档" r:id="rId3" imgW="1037261" imgH="671389" progId="Word.Document.12">
                  <p:embed/>
                </p:oleObj>
              </mc:Choice>
              <mc:Fallback>
                <p:oleObj name="文档" r:id="rId3" imgW="1037261" imgH="6713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54440" y="3728156"/>
                        <a:ext cx="1036638" cy="67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>
            <a:hlinkClick r:id="rId19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1589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4566" y="759103"/>
            <a:ext cx="11344407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个氨气分子中含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个质子，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氨气是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，含质子数为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正确；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与水反应生成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氯气参加反应，转移电子数为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既是氧化剂，又是还原剂，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参加反应，应转移电子数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由于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水解，使溶液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的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物质的量小于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0.01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错误。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57861"/>
              </p:ext>
            </p:extLst>
          </p:nvPr>
        </p:nvGraphicFramePr>
        <p:xfrm>
          <a:off x="1190074" y="4729421"/>
          <a:ext cx="11191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4" name="文档" r:id="rId3" imgW="1118601" imgH="742783" progId="Word.Document.12">
                  <p:embed/>
                </p:oleObj>
              </mc:Choice>
              <mc:Fallback>
                <p:oleObj name="文档" r:id="rId3" imgW="1118601" imgH="74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0074" y="4729421"/>
                        <a:ext cx="1119188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520289"/>
              </p:ext>
            </p:extLst>
          </p:nvPr>
        </p:nvGraphicFramePr>
        <p:xfrm>
          <a:off x="4925218" y="4729421"/>
          <a:ext cx="11191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5" name="文档" r:id="rId5" imgW="1118601" imgH="742783" progId="Word.Document.12">
                  <p:embed/>
                </p:oleObj>
              </mc:Choice>
              <mc:Fallback>
                <p:oleObj name="文档" r:id="rId5" imgW="1118601" imgH="742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5218" y="4729421"/>
                        <a:ext cx="1119188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739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4286" y="981522"/>
            <a:ext cx="10856136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10.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 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代表阿伏加德罗常数。已知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的混合物的质量为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，则该混合物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所含共用电子对数目为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/7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1)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所含碳氢键数目为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/7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燃烧时消耗的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一定是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33.6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/14 L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所含原子总数为</a:t>
            </a:r>
            <a:r>
              <a:rPr lang="en-US" altLang="zh-CN" sz="2800" i="1" kern="100" dirty="0" err="1" smtClean="0">
                <a:latin typeface="Times New Roman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 smtClean="0">
                <a:latin typeface="Times New Roman"/>
                <a:ea typeface="华文细黑"/>
                <a:cs typeface="Courier New"/>
              </a:rPr>
              <a:t>A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/14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20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1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2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3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4" name="矩形 33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4701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765498"/>
            <a:ext cx="11120877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 smtClean="0">
                <a:solidFill>
                  <a:srgbClr val="0000FF"/>
                </a:solidFill>
                <a:latin typeface="Times New Roman" pitchFamily="18" charset="0"/>
                <a:cs typeface="Times New Roman"/>
              </a:rPr>
              <a:t>解析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itchFamily="18" charset="0"/>
                <a:cs typeface="Times New Roman"/>
              </a:rPr>
              <a:t>　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分子中含共用电子对数目为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对，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假设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 </a:t>
            </a:r>
            <a:r>
              <a:rPr lang="en-US" altLang="zh-CN" sz="2800" i="1" kern="100" dirty="0" smtClean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 </a:t>
            </a:r>
            <a:r>
              <a:rPr lang="en-US" altLang="zh-CN" sz="2800" kern="100" dirty="0" smtClean="0">
                <a:latin typeface="Times New Roman" pitchFamily="18" charset="0"/>
                <a:ea typeface="华文细黑"/>
                <a:cs typeface="Courier New"/>
              </a:rPr>
              <a:t>g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完全为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/14,1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个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分子中含共用电子对数目为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9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对，假设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 g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完全为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aN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14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，则该混合物所含共用电子对数目为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/14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错误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 pitchFamily="18" charset="0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B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 g 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的混合物含最简式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i="1" kern="100" dirty="0"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Courier New"/>
              </a:rPr>
              <a:t>14 </a:t>
            </a:r>
            <a:r>
              <a:rPr lang="en-US" altLang="zh-CN" sz="2800" kern="100" dirty="0" err="1"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，所含碳氢键数目为</a:t>
            </a:r>
            <a:r>
              <a:rPr lang="en-US" altLang="zh-CN" sz="2800" i="1" kern="100" dirty="0" err="1"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 err="1"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/7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latin typeface="Times New Roman" pitchFamily="18" charset="0"/>
                <a:ea typeface="华文细黑"/>
                <a:cs typeface="Times New Roman"/>
              </a:rPr>
              <a:t>B</a:t>
            </a:r>
            <a:r>
              <a:rPr lang="zh-CN" altLang="zh-CN" sz="2800" kern="100" dirty="0">
                <a:latin typeface="Times New Roman" pitchFamily="18" charset="0"/>
                <a:ea typeface="华文细黑"/>
                <a:cs typeface="Times New Roman"/>
              </a:rPr>
              <a:t>正确</a:t>
            </a:r>
            <a:r>
              <a:rPr lang="zh-CN" altLang="zh-CN" sz="2800" kern="100" dirty="0" smtClean="0">
                <a:latin typeface="Times New Roman" pitchFamily="18" charset="0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 pitchFamily="18" charset="0"/>
              <a:ea typeface="华文细黑"/>
              <a:cs typeface="Times New Roman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565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78582" y="786274"/>
            <a:ext cx="11120877" cy="42276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 g 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的混合物最简式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，燃烧时消耗的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1.5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/14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，缺少温度和压强，无法确定氧气的体积，故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错误；</a:t>
            </a:r>
            <a:endParaRPr lang="en-US" altLang="zh-CN" sz="2800" kern="100" dirty="0">
              <a:solidFill>
                <a:prstClr val="black"/>
              </a:solidFill>
              <a:latin typeface="Times New Roman" pitchFamily="18" charset="0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的最简式均为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 g 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6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的混合物含最简式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CH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的物质的量为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/14 </a:t>
            </a:r>
            <a:r>
              <a:rPr lang="en-US" altLang="zh-CN" sz="2800" kern="100" dirty="0" err="1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，所含原子总数为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aN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A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/14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，故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 pitchFamily="18" charset="0"/>
                <a:ea typeface="华文细黑"/>
                <a:cs typeface="Times New Roman"/>
              </a:rPr>
              <a:t>错误。</a:t>
            </a:r>
            <a:endParaRPr lang="en-US" altLang="zh-CN" sz="1050" kern="100" dirty="0">
              <a:solidFill>
                <a:prstClr val="black"/>
              </a:solidFill>
              <a:latin typeface="Times New Roman" pitchFamily="18" charset="0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 pitchFamily="18" charset="0"/>
                <a:cs typeface="Times New Roman"/>
              </a:rPr>
              <a:t>答案　</a:t>
            </a:r>
            <a:r>
              <a:rPr lang="en-US" altLang="zh-CN" sz="2800" b="1" kern="100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  <a:ea typeface="华文细黑"/>
                <a:cs typeface="Courier New"/>
              </a:rPr>
              <a:t>B</a:t>
            </a:r>
            <a:endParaRPr lang="zh-CN" altLang="zh-CN" sz="2800" b="1" kern="100" dirty="0">
              <a:solidFill>
                <a:srgbClr val="F79646">
                  <a:lumMod val="75000"/>
                </a:srgbClr>
              </a:solidFill>
              <a:latin typeface="Times New Roman" pitchFamily="18" charset="0"/>
              <a:ea typeface="华文细黑"/>
              <a:cs typeface="Courier New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420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8624" y="662122"/>
            <a:ext cx="11232086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设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为阿伏加德罗常数的值，下列说法正确的是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50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质量分数为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46%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的乙醇水溶液中，含有氢原子数为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固体混合物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15.6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中，含有的阴离子数为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C.104 g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苯乙烯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中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8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的碳氢键和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的碳碳双键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D.1.6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由氧气和臭氧组成的混合物中含有氧原子的数目为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74911"/>
              </p:ext>
            </p:extLst>
          </p:nvPr>
        </p:nvGraphicFramePr>
        <p:xfrm>
          <a:off x="500801" y="3660725"/>
          <a:ext cx="958532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5" name="文档" r:id="rId3" imgW="9586093" imgH="1115683" progId="Word.Document.12">
                  <p:embed/>
                </p:oleObj>
              </mc:Choice>
              <mc:Fallback>
                <p:oleObj name="文档" r:id="rId3" imgW="9586093" imgH="11156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801" y="3660725"/>
                        <a:ext cx="9585325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95526" y="4494813"/>
            <a:ext cx="11344407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Na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的摩尔质量相同，且均含一个阴离子，所以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15.6 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该混合物中，含有的阴离子数应为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104 g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苯乙烯应含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碳碳双键，因为苯环中不含碳碳双键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95510" y="662122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pic>
        <p:nvPicPr>
          <p:cNvPr id="43057" name="Picture 4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851" y="2506227"/>
            <a:ext cx="1699339" cy="69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086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6" grpId="0"/>
      <p:bldP spid="6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5104" y="837506"/>
            <a:ext cx="1157243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表示阿伏加德罗常数的值，下列说法正确的是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A.1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甲醇中含有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C—H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键的数目为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常温下，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2.24 L 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完全与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溶液反应，转移的电子数目一定为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C.17 g —OH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中含有电子数为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9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D.80 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时，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Ba(OH)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溶液中含有的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数目为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0.2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 smtClean="0">
                <a:latin typeface="Times New Roman"/>
                <a:ea typeface="华文细黑"/>
                <a:cs typeface="Courier New"/>
              </a:rPr>
              <a:t>A</a:t>
            </a:r>
            <a:endParaRPr lang="en-US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CH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—OH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中应含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个碳氢键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项，常温下，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2.24 L 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的物质的量不是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项，没有指明溶液的体积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69374" y="88454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5" name="矩形 3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257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2" grpId="0"/>
      <p:bldP spid="2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1840" y="693490"/>
            <a:ext cx="11524006" cy="5029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 g CO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的混合气体，体积为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。则：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混合气体的密度是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密度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＝质量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体积＝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15 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g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11.2 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1.339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混合气体的平均摩尔质量是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           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 smtClean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endParaRPr lang="en-US" altLang="zh-CN" sz="2800" kern="100" dirty="0" smtClean="0"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15 g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解法二：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ρ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·</a:t>
            </a:r>
            <a:r>
              <a:rPr lang="en-US" altLang="zh-CN" sz="2800" i="1" kern="100" dirty="0" err="1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华文细黑"/>
                <a:cs typeface="Courier New"/>
              </a:rPr>
              <a:t>m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1.339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22.4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L·mol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≈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30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8942" y="1350179"/>
            <a:ext cx="193033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1.339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g·L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105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948297"/>
              </p:ext>
            </p:extLst>
          </p:nvPr>
        </p:nvGraphicFramePr>
        <p:xfrm>
          <a:off x="429889" y="3476427"/>
          <a:ext cx="83296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文档" r:id="rId3" imgW="8329734" imgH="1057474" progId="Word.Document.12">
                  <p:embed/>
                </p:oleObj>
              </mc:Choice>
              <mc:Fallback>
                <p:oleObj name="文档" r:id="rId3" imgW="8329734" imgH="1057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889" y="3476427"/>
                        <a:ext cx="8329613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159893" y="2767893"/>
            <a:ext cx="181972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30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1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99963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9317" y="695514"/>
            <a:ext cx="10793813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(3)CO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的体积之比是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根据阿伏加德罗定律：体积之比＝物质的量之比，最简单的方法是用十字交叉法计算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)/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1/7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pic>
        <p:nvPicPr>
          <p:cNvPr id="450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2820869"/>
            <a:ext cx="3680828" cy="1660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799864" y="621482"/>
            <a:ext cx="902811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∶7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2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16023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7465" y="16376"/>
            <a:ext cx="11502034" cy="668770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正误判断，正确的划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“√”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，错误的划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“×”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含有相同的粒子数目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任何物质都含有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个分子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(3)1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氢和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(4)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40 g(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(5)1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的质量与它的相对分子质量相等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(6)1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OH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17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g·mol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氖气的摩尔质量在数值上等于它的相对原子质量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(8)2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的摩尔质量的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倍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(9)1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PO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 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的质量相同，溶于水后电离出的阴离子数目也相同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　　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49859" y="74773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87294" y="1345276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09662" y="195270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45843" y="254909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37174" y="312871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7792" y="372038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81630" y="428744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03518" y="4944520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0710" y="609664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×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6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10" grpId="0"/>
      <p:bldP spid="10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0590" y="734130"/>
            <a:ext cx="10642228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(4)CO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的体积分数是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5)CO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的质量之比是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   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 smtClean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6)CO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的质量分数是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145917"/>
              </p:ext>
            </p:extLst>
          </p:nvPr>
        </p:nvGraphicFramePr>
        <p:xfrm>
          <a:off x="632758" y="1282210"/>
          <a:ext cx="77612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8" name="文档" r:id="rId3" imgW="7760767" imgH="1098561" progId="Word.Document.12">
                  <p:embed/>
                </p:oleObj>
              </mc:Choice>
              <mc:Fallback>
                <p:oleObj name="文档" r:id="rId3" imgW="7760767" imgH="109856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758" y="1282210"/>
                        <a:ext cx="7761288" cy="109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749422" y="693490"/>
            <a:ext cx="111280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87.5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%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270452"/>
              </p:ext>
            </p:extLst>
          </p:nvPr>
        </p:nvGraphicFramePr>
        <p:xfrm>
          <a:off x="664889" y="2786078"/>
          <a:ext cx="910272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9" name="文档" r:id="rId5" imgW="9108535" imgH="1288211" progId="Word.Document.12">
                  <p:embed/>
                </p:oleObj>
              </mc:Choice>
              <mc:Fallback>
                <p:oleObj name="文档" r:id="rId5" imgW="9108535" imgH="12882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889" y="2786078"/>
                        <a:ext cx="9102725" cy="129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707516" y="1906316"/>
            <a:ext cx="124367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11∶49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285916"/>
              </p:ext>
            </p:extLst>
          </p:nvPr>
        </p:nvGraphicFramePr>
        <p:xfrm>
          <a:off x="622598" y="4615533"/>
          <a:ext cx="906303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0" name="文档" r:id="rId7" imgW="9072880" imgH="1105619" progId="Word.Document.12">
                  <p:embed/>
                </p:oleObj>
              </mc:Choice>
              <mc:Fallback>
                <p:oleObj name="文档" r:id="rId7" imgW="9072880" imgH="110561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598" y="4615533"/>
                        <a:ext cx="9063038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758265" y="3809892"/>
            <a:ext cx="1112805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81.7%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8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9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30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31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32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3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4" name="Rectangle 21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5" name="Rectangle 21">
            <a:hlinkClick r:id="rId17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6" name="Rectangle 21">
            <a:hlinkClick r:id="rId18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7" name="Rectangle 21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8" name="Rectangle 21">
            <a:hlinkClick r:id="rId20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9" name="Rectangle 21">
            <a:hlinkClick r:id="rId21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40" name="Rectangle 21">
            <a:hlinkClick r:id="rId22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41" name="矩形 40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0555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  <p:bldP spid="10" grpId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9759" y="693490"/>
            <a:ext cx="11249669" cy="36189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(7)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混合气体中所含氧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原子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的物质的量是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mol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/8</a:t>
            </a:r>
            <a:r>
              <a:rPr lang="zh-CN" altLang="zh-CN" sz="2800" kern="100" dirty="0">
                <a:latin typeface="IPAPANNEW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latin typeface="IPAPANNEW"/>
                <a:ea typeface="华文细黑"/>
                <a:cs typeface="Times New Roman"/>
              </a:rPr>
              <a:t>0.5 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mol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×</a:t>
            </a:r>
            <a:r>
              <a:rPr lang="en-US" altLang="zh-CN" sz="2800" kern="100" dirty="0" smtClean="0">
                <a:latin typeface="IPAPANNEW"/>
                <a:ea typeface="华文细黑"/>
                <a:cs typeface="Times New Roman"/>
              </a:rPr>
              <a:t>7/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8</a:t>
            </a: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0.562 5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8)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混合气体中所含碳原子的物质的量是</a:t>
            </a:r>
            <a:r>
              <a:rPr lang="en-US" altLang="zh-CN" sz="2800" u="sng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               </a:t>
            </a:r>
            <a:r>
              <a:rPr lang="en-US" altLang="zh-CN" sz="2800" u="sng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en-US" altLang="zh-CN" sz="2800" i="1" kern="100" dirty="0" smtClean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(C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(CO)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0408" y="693490"/>
            <a:ext cx="23991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0.562 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5 </a:t>
            </a:r>
            <a:r>
              <a:rPr lang="en-US" altLang="zh-CN" sz="2800" kern="100" dirty="0" err="1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1270" y="2793618"/>
            <a:ext cx="12811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0.5 </a:t>
            </a:r>
            <a:r>
              <a:rPr lang="en-US" altLang="zh-CN" sz="2800" kern="100" dirty="0" err="1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mol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2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4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5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6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7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8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9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0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1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2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3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4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5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440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9459" y="621482"/>
            <a:ext cx="11409907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14.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在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120 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℃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时分别进行如下四个反应：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A.2H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=2S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↓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cs typeface="Courier New"/>
              </a:rPr>
              <a:t>	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B.2H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=2SO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C.C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3O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2CO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	D.C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8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6O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</a:t>
            </a:r>
            <a:r>
              <a:rPr lang="en-US" altLang="zh-CN" sz="2800" kern="100" dirty="0" smtClean="0">
                <a:solidFill>
                  <a:prstClr val="black"/>
                </a:solidFill>
                <a:latin typeface="宋体"/>
                <a:ea typeface="华文细黑"/>
                <a:cs typeface="Times New Roman"/>
              </a:rPr>
              <a:t>   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4CO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4H</a:t>
            </a:r>
            <a:r>
              <a:rPr lang="en-US" altLang="zh-CN" sz="2800" kern="100" baseline="-250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O</a:t>
            </a:r>
            <a:endParaRPr lang="en-US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若反应在容积固定的密闭容器内进行，反应前后气体密度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和气体总压强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同时符合关系式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填反应代号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)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94806" y="227766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183438" y="2349674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6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7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8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9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0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1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2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3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4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5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6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圆角矩形 37">
            <a:hlinkClick r:id="rId16" action="ppaction://hlinksldjump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0411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0751" y="765498"/>
            <a:ext cx="11232086" cy="35223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若反应在容积固定的容器内进行，反应前后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，说明反应前后气体质量不变，符合要求的反应是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，则表明反应后气体的分子数是减小的，符合要求的是反应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>
              <a:solidFill>
                <a:prstClr val="black"/>
              </a:solidFill>
              <a:latin typeface="Times New Roman"/>
              <a:ea typeface="华文细黑"/>
              <a:cs typeface="Times New Roman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＝</a:t>
            </a:r>
            <a:r>
              <a:rPr lang="en-US" altLang="zh-CN" sz="2800" i="1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p</a:t>
            </a:r>
            <a:r>
              <a:rPr lang="zh-CN" altLang="zh-CN" sz="2800" kern="100" baseline="-250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，则表明反应前后气体的分子数是不变的，只有反应</a:t>
            </a:r>
            <a:r>
              <a:rPr lang="en-US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Courier New"/>
              </a:rPr>
              <a:t>C</a:t>
            </a:r>
            <a:r>
              <a:rPr lang="zh-CN" altLang="zh-CN" sz="2800" kern="100" dirty="0">
                <a:solidFill>
                  <a:prstClr val="black"/>
                </a:solidFill>
                <a:latin typeface="Times New Roman"/>
                <a:ea typeface="华文细黑"/>
                <a:cs typeface="Times New Roman"/>
              </a:rPr>
              <a:t>符合。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  <a:p>
            <a:pPr lvl="0" algn="just">
              <a:lnSpc>
                <a:spcPts val="5500"/>
              </a:lnSpc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en-US" altLang="zh-CN" sz="2800" kern="100" dirty="0" smtClean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B</a:t>
            </a:r>
            <a:r>
              <a:rPr lang="zh-CN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36C0A"/>
                </a:solidFill>
                <a:latin typeface="Times New Roman"/>
                <a:ea typeface="华文细黑"/>
                <a:cs typeface="Courier New"/>
              </a:rPr>
              <a:t>C</a:t>
            </a:r>
            <a:endParaRPr lang="zh-CN" altLang="zh-CN" sz="2800" kern="100" dirty="0">
              <a:solidFill>
                <a:prstClr val="black"/>
              </a:solidFill>
              <a:latin typeface="宋体"/>
              <a:cs typeface="Courier New"/>
            </a:endParaRPr>
          </a:p>
        </p:txBody>
      </p:sp>
      <p:sp>
        <p:nvSpPr>
          <p:cNvPr id="1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1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3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4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25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26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27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28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29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0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1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2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268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216" y="621482"/>
            <a:ext cx="11755638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若反应在压强恒定、容积可变的密闭容器内进行，反应前后气体密度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和气体体积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同时符合关系式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；符合关系式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的是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填反应代号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)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解析　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若反应在压强恒定、容积可变的密闭容器内进行，反应前后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且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＜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，在气体总质量不变的前提下，则表明气体的分子数是增大的，由于分子数的增多，导致了容器体积的增大，从而造成密度的减小，符合题意的是反应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反应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前后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V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，表明反应是气体分子数减小的反应，体积减小后，仍是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前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＞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d</a:t>
            </a:r>
            <a:r>
              <a:rPr lang="zh-CN" altLang="zh-CN" sz="2800" kern="100" baseline="-25000" dirty="0">
                <a:latin typeface="Times New Roman"/>
                <a:ea typeface="华文细黑"/>
                <a:cs typeface="Times New Roman"/>
              </a:rPr>
              <a:t>后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，说明气体的质量减小，符合题意的是反应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15486" y="1253888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D</a:t>
            </a:r>
            <a:endParaRPr lang="zh-CN" altLang="zh-CN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00774" y="1904201"/>
            <a:ext cx="44435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b="1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</a:t>
            </a:r>
            <a:endParaRPr lang="zh-CN" altLang="en-US" sz="2800" b="1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Courier New"/>
            </a:endParaRPr>
          </a:p>
        </p:txBody>
      </p:sp>
      <p:sp>
        <p:nvSpPr>
          <p:cNvPr id="23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196322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24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0245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26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064168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27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6498091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28" name="Rectangle 21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6932014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5</a:t>
            </a:r>
          </a:p>
        </p:txBody>
      </p:sp>
      <p:sp>
        <p:nvSpPr>
          <p:cNvPr id="29" name="Rectangle 2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365937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6</a:t>
            </a:r>
          </a:p>
        </p:txBody>
      </p:sp>
      <p:sp>
        <p:nvSpPr>
          <p:cNvPr id="30" name="Rectangle 21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799860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7</a:t>
            </a:r>
          </a:p>
        </p:txBody>
      </p:sp>
      <p:sp>
        <p:nvSpPr>
          <p:cNvPr id="31" name="Rectangle 21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233783" y="103293"/>
            <a:ext cx="360288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8</a:t>
            </a:r>
          </a:p>
        </p:txBody>
      </p:sp>
      <p:sp>
        <p:nvSpPr>
          <p:cNvPr id="32" name="Rectangle 21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667706" y="103293"/>
            <a:ext cx="43863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9</a:t>
            </a:r>
          </a:p>
        </p:txBody>
      </p:sp>
      <p:sp>
        <p:nvSpPr>
          <p:cNvPr id="33" name="Rectangle 21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9179975" y="103293"/>
            <a:ext cx="550824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10</a:t>
            </a:r>
          </a:p>
        </p:txBody>
      </p:sp>
      <p:sp>
        <p:nvSpPr>
          <p:cNvPr id="34" name="Rectangle 21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9804434" y="103293"/>
            <a:ext cx="519726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11</a:t>
            </a:r>
          </a:p>
        </p:txBody>
      </p:sp>
      <p:sp>
        <p:nvSpPr>
          <p:cNvPr id="35" name="Rectangle 21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10397795" y="103293"/>
            <a:ext cx="559115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12</a:t>
            </a:r>
          </a:p>
        </p:txBody>
      </p:sp>
      <p:sp>
        <p:nvSpPr>
          <p:cNvPr id="36" name="Rectangle 21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11030545" y="103293"/>
            <a:ext cx="501100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13</a:t>
            </a:r>
          </a:p>
        </p:txBody>
      </p:sp>
      <p:sp>
        <p:nvSpPr>
          <p:cNvPr id="37" name="Rectangle 21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11605282" y="103293"/>
            <a:ext cx="475591" cy="57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1898" tIns="60948" rIns="121898" bIns="60948" anchor="ctr"/>
          <a:lstStyle/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14</a:t>
            </a:r>
          </a:p>
        </p:txBody>
      </p:sp>
      <p:sp>
        <p:nvSpPr>
          <p:cNvPr id="38" name="矩形 3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圆角矩形 38">
            <a:hlinkClick r:id="rId16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847531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29633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/>
      <p:bldP spid="3" grpId="1"/>
      <p:bldP spid="4" grpId="0"/>
      <p:bldP spid="4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06574" y="621482"/>
            <a:ext cx="11053228" cy="357018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200000"/>
              </a:lnSpc>
              <a:tabLst>
                <a:tab pos="1890395" algn="l"/>
              </a:tabLst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题组一　有关分子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或特定组合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中微粒数的计算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标准状况下有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0.112 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水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0.5</a:t>
            </a:r>
            <a:r>
              <a:rPr lang="en-US" altLang="zh-CN" sz="2800" i="1" kern="100" dirty="0">
                <a:latin typeface="Times New Roman"/>
                <a:ea typeface="华文细黑"/>
                <a:cs typeface="Courier New"/>
              </a:rPr>
              <a:t>N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HCl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分子</a:t>
            </a:r>
            <a:r>
              <a:rPr lang="en-US" altLang="zh-CN" sz="2800" kern="100" dirty="0">
                <a:latin typeface="宋体"/>
                <a:cs typeface="Courier New"/>
              </a:rPr>
              <a:t> </a:t>
            </a:r>
            <a:r>
              <a:rPr lang="en-US" altLang="zh-CN" sz="2800" kern="100" dirty="0" smtClean="0">
                <a:latin typeface="宋体"/>
                <a:cs typeface="Courier New"/>
              </a:rPr>
              <a:t>  </a:t>
            </a: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25.6 g 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　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  <a:tabLst>
                <a:tab pos="1890395" algn="l"/>
              </a:tabLst>
            </a:pPr>
            <a:r>
              <a:rPr lang="en-US" altLang="zh-CN" sz="2800" kern="100" dirty="0" smtClean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0.2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氨气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氦气　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6.02</a:t>
            </a: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×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10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个白磷分子，所含原子个数从大到小的顺序为</a:t>
            </a:r>
            <a:r>
              <a:rPr lang="en-US" altLang="zh-CN" sz="2800" u="sng" kern="100" dirty="0">
                <a:latin typeface="Times New Roman"/>
                <a:ea typeface="华文细黑"/>
                <a:cs typeface="Courier New"/>
              </a:rPr>
              <a:t>                               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Courier New"/>
              </a:rPr>
              <a:t>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6651" y="3294380"/>
            <a:ext cx="3365024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tabLst>
                <a:tab pos="1890395" algn="l"/>
              </a:tabLst>
            </a:pP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宋体"/>
                <a:ea typeface="华文细黑"/>
                <a:cs typeface="Times New Roman"/>
              </a:rPr>
              <a:t>③</a:t>
            </a: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Times New Roman"/>
                <a:ea typeface="华文细黑"/>
                <a:cs typeface="Courier New"/>
              </a:rPr>
              <a:t>&gt;</a:t>
            </a:r>
            <a:r>
              <a:rPr lang="en-US" altLang="zh-CN" sz="2800" kern="100" dirty="0" smtClean="0">
                <a:solidFill>
                  <a:srgbClr val="F79646">
                    <a:lumMod val="75000"/>
                  </a:srgbClr>
                </a:solidFill>
                <a:latin typeface="宋体"/>
                <a:ea typeface="华文细黑"/>
                <a:cs typeface="Times New Roman"/>
              </a:rPr>
              <a:t>④</a:t>
            </a:r>
            <a:endParaRPr lang="zh-CN" altLang="zh-CN" sz="1050" kern="100" dirty="0">
              <a:solidFill>
                <a:srgbClr val="F79646">
                  <a:lumMod val="75000"/>
                </a:srgbClr>
              </a:solidFill>
              <a:latin typeface="宋体"/>
              <a:cs typeface="Courier New"/>
            </a:endParaRPr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239120" y="11575"/>
            <a:ext cx="397262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solidFill>
                  <a:srgbClr val="0000F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0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741298" y="11575"/>
            <a:ext cx="373120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3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219334" y="11575"/>
            <a:ext cx="348978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4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673228" y="11575"/>
            <a:ext cx="396844" cy="575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8" tIns="60948" rIns="121898" bIns="60948" anchor="ctr"/>
          <a:lstStyle>
            <a:defPPr>
              <a:defRPr lang="zh-CN"/>
            </a:defPPr>
            <a:lvl1pPr marL="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7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40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09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7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4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418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8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57" algn="l" defTabSz="121914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/>
            <a:r>
              <a:rPr lang="en-US" altLang="zh-CN" sz="2000" dirty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4894</TotalTime>
  <Words>3579</Words>
  <Application>Microsoft Office PowerPoint</Application>
  <PresentationFormat>自定义</PresentationFormat>
  <Paragraphs>1089</Paragraphs>
  <Slides>85</Slides>
  <Notes>3</Notes>
  <HiddenSlides>20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87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1084</cp:revision>
  <dcterms:created xsi:type="dcterms:W3CDTF">2014-11-27T01:03:08Z</dcterms:created>
  <dcterms:modified xsi:type="dcterms:W3CDTF">2016-03-01T01:12:59Z</dcterms:modified>
</cp:coreProperties>
</file>