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622" r:id="rId2"/>
    <p:sldId id="620" r:id="rId3"/>
    <p:sldId id="621" r:id="rId4"/>
    <p:sldId id="624" r:id="rId5"/>
    <p:sldId id="619" r:id="rId6"/>
    <p:sldId id="629" r:id="rId7"/>
    <p:sldId id="259" r:id="rId8"/>
    <p:sldId id="479" r:id="rId9"/>
    <p:sldId id="555" r:id="rId10"/>
    <p:sldId id="565" r:id="rId11"/>
    <p:sldId id="276" r:id="rId12"/>
    <p:sldId id="630" r:id="rId13"/>
    <p:sldId id="369" r:id="rId14"/>
    <p:sldId id="571" r:id="rId15"/>
    <p:sldId id="590" r:id="rId16"/>
    <p:sldId id="591" r:id="rId17"/>
    <p:sldId id="595" r:id="rId18"/>
    <p:sldId id="592" r:id="rId19"/>
    <p:sldId id="614" r:id="rId20"/>
    <p:sldId id="593" r:id="rId21"/>
    <p:sldId id="631" r:id="rId22"/>
    <p:sldId id="596" r:id="rId23"/>
    <p:sldId id="632" r:id="rId24"/>
    <p:sldId id="633" r:id="rId25"/>
    <p:sldId id="634" r:id="rId26"/>
    <p:sldId id="598" r:id="rId27"/>
    <p:sldId id="599" r:id="rId28"/>
    <p:sldId id="600" r:id="rId29"/>
    <p:sldId id="635" r:id="rId30"/>
    <p:sldId id="601" r:id="rId31"/>
    <p:sldId id="602" r:id="rId32"/>
    <p:sldId id="615" r:id="rId33"/>
    <p:sldId id="603" r:id="rId34"/>
    <p:sldId id="628" r:id="rId35"/>
    <p:sldId id="623" r:id="rId36"/>
    <p:sldId id="625" r:id="rId37"/>
    <p:sldId id="626" r:id="rId38"/>
    <p:sldId id="627" r:id="rId39"/>
    <p:sldId id="289" r:id="rId40"/>
    <p:sldId id="548" r:id="rId41"/>
    <p:sldId id="373" r:id="rId42"/>
    <p:sldId id="412" r:id="rId43"/>
    <p:sldId id="549" r:id="rId44"/>
    <p:sldId id="610" r:id="rId45"/>
    <p:sldId id="475" r:id="rId46"/>
    <p:sldId id="510" r:id="rId47"/>
    <p:sldId id="541" r:id="rId48"/>
    <p:sldId id="542" r:id="rId49"/>
    <p:sldId id="618" r:id="rId5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a:srgbClr val="F5801F"/>
    <a:srgbClr val="FDEFE9"/>
    <a:srgbClr val="FCEFE9"/>
    <a:srgbClr val="FCDDCF"/>
    <a:srgbClr val="25C6FF"/>
    <a:srgbClr val="EFC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27" autoAdjust="0"/>
    <p:restoredTop sz="94660"/>
  </p:normalViewPr>
  <p:slideViewPr>
    <p:cSldViewPr>
      <p:cViewPr>
        <p:scale>
          <a:sx n="130" d="100"/>
          <a:sy n="130" d="100"/>
        </p:scale>
        <p:origin x="-1152" y="-45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60995-D693-41AF-BD84-909056A7C5DC}" type="datetimeFigureOut">
              <a:rPr lang="zh-CN" altLang="en-US" smtClean="0"/>
              <a:t>2016-03-08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0600-39CB-40B9-811A-324F4FE54AC5}" type="slidenum">
              <a:rPr lang="zh-CN" altLang="en-US" smtClean="0"/>
              <a:t>‹#›</a:t>
            </a:fld>
            <a:endParaRPr lang="zh-CN" altLang="en-US"/>
          </a:p>
        </p:txBody>
      </p:sp>
    </p:spTree>
    <p:extLst>
      <p:ext uri="{BB962C8B-B14F-4D97-AF65-F5344CB8AC3E}">
        <p14:creationId xmlns:p14="http://schemas.microsoft.com/office/powerpoint/2010/main" val="88680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176214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272075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14535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386912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117790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265511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42861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46512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8116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388077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1EEA44-E1F0-4E43-8B09-E1C13DC464EA}" type="datetimeFigureOut">
              <a:rPr lang="zh-CN" altLang="en-US" smtClean="0"/>
              <a:t>2016-03-08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3424347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1EEA44-E1F0-4E43-8B09-E1C13DC464EA}" type="datetimeFigureOut">
              <a:rPr lang="zh-CN" altLang="en-US" smtClean="0"/>
              <a:t>2016-03-08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97DB8DE-AB96-4EB6-BB1D-9D910AF63CB0}" type="slidenum">
              <a:rPr lang="zh-CN" altLang="en-US" smtClean="0"/>
              <a:t>‹#›</a:t>
            </a:fld>
            <a:endParaRPr lang="zh-CN" altLang="en-US"/>
          </a:p>
        </p:txBody>
      </p:sp>
    </p:spTree>
    <p:extLst>
      <p:ext uri="{BB962C8B-B14F-4D97-AF65-F5344CB8AC3E}">
        <p14:creationId xmlns:p14="http://schemas.microsoft.com/office/powerpoint/2010/main" val="2292713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矩形 4"/>
          <p:cNvSpPr/>
          <p:nvPr/>
        </p:nvSpPr>
        <p:spPr>
          <a:xfrm>
            <a:off x="539552" y="1632620"/>
            <a:ext cx="2664296" cy="187523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尖子生培优</a:t>
            </a:r>
            <a:endParaRPr lang="zh-CN" altLang="en-US" sz="6000"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6" name="矩形 5"/>
          <p:cNvSpPr/>
          <p:nvPr/>
        </p:nvSpPr>
        <p:spPr>
          <a:xfrm>
            <a:off x="755576" y="639147"/>
            <a:ext cx="6768752" cy="892552"/>
          </a:xfrm>
          <a:prstGeom prst="rect">
            <a:avLst/>
          </a:prstGeom>
        </p:spPr>
        <p:txBody>
          <a:bodyPr wrap="square">
            <a:spAutoFit/>
          </a:bodyPr>
          <a:lstStyle/>
          <a:p>
            <a:r>
              <a:rPr lang="zh-CN" altLang="en-US" sz="2600" b="1" dirty="0" smtClean="0">
                <a:solidFill>
                  <a:schemeClr val="tx1">
                    <a:lumMod val="50000"/>
                    <a:lumOff val="50000"/>
                  </a:schemeClr>
                </a:solidFill>
                <a:effectLst>
                  <a:outerShdw blurRad="38100" dist="38100" dir="2700000" algn="tl">
                    <a:srgbClr val="000000">
                      <a:alpha val="43137"/>
                    </a:srgbClr>
                  </a:outerShdw>
                </a:effectLst>
                <a:latin typeface="方正行楷简体" panose="02010601030101010101" pitchFamily="2" charset="-122"/>
                <a:ea typeface="方正行楷简体" panose="02010601030101010101" pitchFamily="2" charset="-122"/>
              </a:rPr>
              <a:t>作文提分系列（</a:t>
            </a:r>
            <a:r>
              <a:rPr lang="en-US" altLang="zh-CN" sz="2600" b="1" dirty="0" smtClean="0">
                <a:solidFill>
                  <a:schemeClr val="tx1">
                    <a:lumMod val="50000"/>
                    <a:lumOff val="50000"/>
                  </a:schemeClr>
                </a:solidFill>
                <a:effectLst>
                  <a:outerShdw blurRad="38100" dist="38100" dir="2700000" algn="tl">
                    <a:srgbClr val="000000">
                      <a:alpha val="43137"/>
                    </a:srgbClr>
                  </a:outerShdw>
                </a:effectLst>
                <a:latin typeface="方正行楷简体" panose="02010601030101010101" pitchFamily="2" charset="-122"/>
                <a:ea typeface="方正行楷简体" panose="02010601030101010101" pitchFamily="2" charset="-122"/>
              </a:rPr>
              <a:t>1</a:t>
            </a:r>
            <a:r>
              <a:rPr lang="zh-CN" altLang="en-US" sz="2600" b="1" dirty="0" smtClean="0">
                <a:solidFill>
                  <a:schemeClr val="tx1">
                    <a:lumMod val="50000"/>
                    <a:lumOff val="50000"/>
                  </a:schemeClr>
                </a:solidFill>
                <a:effectLst>
                  <a:outerShdw blurRad="38100" dist="38100" dir="2700000" algn="tl">
                    <a:srgbClr val="000000">
                      <a:alpha val="43137"/>
                    </a:srgbClr>
                  </a:outerShdw>
                </a:effectLst>
                <a:latin typeface="方正行楷简体" panose="02010601030101010101" pitchFamily="2" charset="-122"/>
                <a:ea typeface="方正行楷简体" panose="02010601030101010101" pitchFamily="2" charset="-122"/>
              </a:rPr>
              <a:t>）</a:t>
            </a:r>
            <a:endParaRPr lang="en-US" altLang="zh-CN" sz="2600" b="1" dirty="0" smtClean="0">
              <a:solidFill>
                <a:schemeClr val="tx1">
                  <a:lumMod val="50000"/>
                  <a:lumOff val="50000"/>
                </a:schemeClr>
              </a:solidFill>
              <a:effectLst>
                <a:outerShdw blurRad="38100" dist="38100" dir="2700000" algn="tl">
                  <a:srgbClr val="000000">
                    <a:alpha val="43137"/>
                  </a:srgbClr>
                </a:outerShdw>
              </a:effectLst>
              <a:latin typeface="方正行楷简体" panose="02010601030101010101" pitchFamily="2" charset="-122"/>
              <a:ea typeface="方正行楷简体" panose="02010601030101010101" pitchFamily="2" charset="-122"/>
            </a:endParaRPr>
          </a:p>
          <a:p>
            <a:r>
              <a:rPr lang="zh-CN" altLang="en-US" sz="2600" b="1" dirty="0" smtClean="0">
                <a:solidFill>
                  <a:srgbClr val="C0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rPr>
              <a:t>如何</a:t>
            </a:r>
            <a:r>
              <a:rPr lang="zh-CN" altLang="en-US" sz="2600" b="1" dirty="0">
                <a:solidFill>
                  <a:srgbClr val="C0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rPr>
              <a:t>使议论更加充实丰满（分</a:t>
            </a:r>
            <a:r>
              <a:rPr lang="zh-CN" altLang="en-US" sz="2600" b="1" dirty="0" smtClean="0">
                <a:solidFill>
                  <a:srgbClr val="C0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rPr>
              <a:t>论点三种</a:t>
            </a:r>
            <a:r>
              <a:rPr lang="zh-CN" altLang="en-US" sz="2600" b="1" dirty="0">
                <a:solidFill>
                  <a:srgbClr val="C0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rPr>
              <a:t>）</a:t>
            </a:r>
            <a:endParaRPr lang="en-US" altLang="zh-CN" sz="2600" b="1" dirty="0">
              <a:solidFill>
                <a:srgbClr val="C0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endParaRPr>
          </a:p>
        </p:txBody>
      </p:sp>
      <p:sp>
        <p:nvSpPr>
          <p:cNvPr id="7" name="TextBox 6"/>
          <p:cNvSpPr txBox="1"/>
          <p:nvPr/>
        </p:nvSpPr>
        <p:spPr>
          <a:xfrm>
            <a:off x="4499992" y="4155926"/>
            <a:ext cx="3384376" cy="492443"/>
          </a:xfrm>
          <a:prstGeom prst="rect">
            <a:avLst/>
          </a:prstGeom>
          <a:noFill/>
        </p:spPr>
        <p:txBody>
          <a:bodyPr wrap="square" rtlCol="0">
            <a:spAutoFit/>
          </a:bodyPr>
          <a:lstStyle/>
          <a:p>
            <a:pPr algn="ctr"/>
            <a:r>
              <a:rPr lang="zh-CN" altLang="en-US" sz="1400" b="1" dirty="0" smtClean="0">
                <a:solidFill>
                  <a:schemeClr val="tx1">
                    <a:lumMod val="65000"/>
                    <a:lumOff val="35000"/>
                  </a:schemeClr>
                </a:solidFill>
                <a:latin typeface="楷体_GB2312" panose="02010609030101010101" pitchFamily="49" charset="-122"/>
                <a:ea typeface="楷体_GB2312" panose="02010609030101010101" pitchFamily="49" charset="-122"/>
              </a:rPr>
              <a:t>深圳实验学校高中部 王中明 </a:t>
            </a:r>
            <a:endParaRPr lang="en-US" altLang="zh-CN" sz="1400" b="1" dirty="0" smtClean="0">
              <a:solidFill>
                <a:schemeClr val="tx1">
                  <a:lumMod val="65000"/>
                  <a:lumOff val="35000"/>
                </a:schemeClr>
              </a:solidFill>
              <a:latin typeface="楷体_GB2312" panose="02010609030101010101" pitchFamily="49" charset="-122"/>
              <a:ea typeface="楷体_GB2312" panose="02010609030101010101" pitchFamily="49" charset="-122"/>
            </a:endParaRPr>
          </a:p>
          <a:p>
            <a:pPr algn="ctr"/>
            <a:r>
              <a:rPr lang="en-US" altLang="zh-CN" sz="1200" b="1" dirty="0" smtClean="0">
                <a:solidFill>
                  <a:schemeClr val="tx1">
                    <a:lumMod val="65000"/>
                    <a:lumOff val="35000"/>
                  </a:schemeClr>
                </a:solidFill>
                <a:latin typeface="楷体_GB2312" panose="02010609030101010101" pitchFamily="49" charset="-122"/>
                <a:ea typeface="楷体_GB2312" panose="02010609030101010101" pitchFamily="49" charset="-122"/>
              </a:rPr>
              <a:t>2016-03-08</a:t>
            </a:r>
            <a:endParaRPr lang="zh-CN" altLang="en-US" sz="1200" b="1" dirty="0">
              <a:solidFill>
                <a:schemeClr val="tx1">
                  <a:lumMod val="65000"/>
                  <a:lumOff val="35000"/>
                </a:schemeClr>
              </a:solidFill>
              <a:latin typeface="楷体_GB2312" panose="02010609030101010101" pitchFamily="49" charset="-122"/>
              <a:ea typeface="楷体_GB2312" panose="02010609030101010101" pitchFamily="49" charset="-122"/>
            </a:endParaRPr>
          </a:p>
        </p:txBody>
      </p:sp>
      <p:sp>
        <p:nvSpPr>
          <p:cNvPr id="8" name="矩形 7"/>
          <p:cNvSpPr/>
          <p:nvPr/>
        </p:nvSpPr>
        <p:spPr>
          <a:xfrm>
            <a:off x="3666878" y="2110085"/>
            <a:ext cx="503535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zh-CN" altLang="en-US" sz="5400" spc="500" dirty="0">
                <a:solidFill>
                  <a:srgbClr val="E46C0A"/>
                </a:solidFill>
                <a:effectLst>
                  <a:reflection blurRad="25400" stA="30000" endPos="30000" dist="50800" dir="5400000" sy="-100000" algn="bl" rotWithShape="0"/>
                </a:effectLst>
                <a:latin typeface="方正超粗黑简体" panose="03000509000000000000" pitchFamily="65" charset="-122"/>
                <a:ea typeface="方正超粗黑简体" panose="03000509000000000000" pitchFamily="65" charset="-122"/>
              </a:rPr>
              <a:t>散点铺排</a:t>
            </a:r>
            <a:r>
              <a:rPr lang="en-US" altLang="zh-CN" sz="4000" spc="500" dirty="0">
                <a:solidFill>
                  <a:srgbClr val="E46C0A"/>
                </a:solidFill>
                <a:effectLst>
                  <a:reflection blurRad="25400" stA="30000" endPos="30000" dist="50800" dir="5400000" sy="-100000" algn="bl" rotWithShape="0"/>
                </a:effectLst>
                <a:latin typeface="方正超粗黑简体" panose="03000509000000000000" pitchFamily="65" charset="-122"/>
                <a:ea typeface="方正超粗黑简体" panose="03000509000000000000" pitchFamily="65" charset="-122"/>
              </a:rPr>
              <a:t>4.0</a:t>
            </a:r>
            <a:r>
              <a:rPr lang="zh-CN" altLang="en-US" sz="5400" spc="500" dirty="0">
                <a:solidFill>
                  <a:srgbClr val="E46C0A"/>
                </a:solidFill>
                <a:effectLst>
                  <a:reflection blurRad="25400" stA="30000" endPos="30000" dist="50800" dir="5400000" sy="-100000" algn="bl" rotWithShape="0"/>
                </a:effectLst>
                <a:latin typeface="方正超粗黑简体" panose="03000509000000000000" pitchFamily="65" charset="-122"/>
                <a:ea typeface="方正超粗黑简体" panose="03000509000000000000" pitchFamily="65" charset="-122"/>
              </a:rPr>
              <a:t>版</a:t>
            </a:r>
          </a:p>
        </p:txBody>
      </p:sp>
    </p:spTree>
    <p:extLst>
      <p:ext uri="{BB962C8B-B14F-4D97-AF65-F5344CB8AC3E}">
        <p14:creationId xmlns:p14="http://schemas.microsoft.com/office/powerpoint/2010/main" val="1945606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462027"/>
            <a:ext cx="8640960" cy="2400657"/>
          </a:xfrm>
          <a:prstGeom prst="rect">
            <a:avLst/>
          </a:prstGeom>
        </p:spPr>
        <p:txBody>
          <a:bodyPr wrap="square">
            <a:spAutoFit/>
          </a:bodyPr>
          <a:lstStyle/>
          <a:p>
            <a:pPr algn="just"/>
            <a:r>
              <a:rPr lang="en-US" altLang="zh-CN" b="1" kern="100" dirty="0">
                <a:solidFill>
                  <a:srgbClr val="FF0000"/>
                </a:solidFill>
                <a:latin typeface="Times New Roman" pitchFamily="18" charset="0"/>
                <a:ea typeface="黑体" pitchFamily="2" charset="-122"/>
                <a:cs typeface="Times New Roman" pitchFamily="18" charset="0"/>
              </a:rPr>
              <a:t> </a:t>
            </a:r>
            <a:r>
              <a:rPr lang="en-US" altLang="zh-CN" b="1" kern="100" dirty="0" smtClean="0">
                <a:solidFill>
                  <a:srgbClr val="FF0000"/>
                </a:solidFill>
                <a:latin typeface="Times New Roman" pitchFamily="18" charset="0"/>
                <a:ea typeface="黑体" pitchFamily="2" charset="-122"/>
                <a:cs typeface="Times New Roman" pitchFamily="18" charset="0"/>
              </a:rPr>
              <a:t>       </a:t>
            </a:r>
            <a:r>
              <a:rPr lang="zh-CN" altLang="zh-CN" b="1" kern="100" dirty="0" smtClean="0">
                <a:solidFill>
                  <a:srgbClr val="FF0000"/>
                </a:solidFill>
                <a:latin typeface="Times New Roman" pitchFamily="18" charset="0"/>
                <a:ea typeface="黑体" pitchFamily="2" charset="-122"/>
                <a:cs typeface="Times New Roman" pitchFamily="18" charset="0"/>
              </a:rPr>
              <a:t>世界</a:t>
            </a:r>
            <a:r>
              <a:rPr lang="zh-CN" altLang="zh-CN" b="1" kern="100" dirty="0">
                <a:solidFill>
                  <a:srgbClr val="FF0000"/>
                </a:solidFill>
                <a:latin typeface="Times New Roman" pitchFamily="18" charset="0"/>
                <a:ea typeface="黑体" pitchFamily="2" charset="-122"/>
                <a:cs typeface="Times New Roman" pitchFamily="18" charset="0"/>
              </a:rPr>
              <a:t>为立心者鼓掌</a:t>
            </a:r>
            <a:r>
              <a:rPr lang="zh-CN" altLang="zh-CN" b="1" kern="100" dirty="0">
                <a:solidFill>
                  <a:srgbClr val="404040"/>
                </a:solidFill>
                <a:latin typeface="Times New Roman" pitchFamily="18" charset="0"/>
                <a:ea typeface="黑体" pitchFamily="2" charset="-122"/>
                <a:cs typeface="Times New Roman" pitchFamily="18" charset="0"/>
              </a:rPr>
              <a:t>。为</a:t>
            </a:r>
            <a:r>
              <a:rPr lang="zh-CN" altLang="zh-CN" b="1" kern="100" dirty="0">
                <a:solidFill>
                  <a:srgbClr val="FF0000"/>
                </a:solidFill>
                <a:latin typeface="Times New Roman" pitchFamily="18" charset="0"/>
                <a:ea typeface="黑体" pitchFamily="2" charset="-122"/>
                <a:cs typeface="Times New Roman" pitchFamily="18" charset="0"/>
              </a:rPr>
              <a:t>先哲</a:t>
            </a:r>
            <a:r>
              <a:rPr lang="zh-CN" altLang="zh-CN" b="1" kern="100" dirty="0">
                <a:solidFill>
                  <a:srgbClr val="404040"/>
                </a:solidFill>
                <a:latin typeface="Times New Roman" pitchFamily="18" charset="0"/>
                <a:ea typeface="黑体" pitchFamily="2" charset="-122"/>
                <a:cs typeface="Times New Roman" pitchFamily="18" charset="0"/>
              </a:rPr>
              <a:t>立心鼓掌，亦为</a:t>
            </a:r>
            <a:r>
              <a:rPr lang="zh-CN" altLang="zh-CN" b="1" kern="100" dirty="0">
                <a:solidFill>
                  <a:srgbClr val="FF0000"/>
                </a:solidFill>
                <a:latin typeface="Times New Roman" pitchFamily="18" charset="0"/>
                <a:ea typeface="黑体" pitchFamily="2" charset="-122"/>
                <a:cs typeface="Times New Roman" pitchFamily="18" charset="0"/>
              </a:rPr>
              <a:t>凡人</a:t>
            </a:r>
            <a:r>
              <a:rPr lang="zh-CN" altLang="zh-CN" b="1" kern="100" dirty="0">
                <a:solidFill>
                  <a:srgbClr val="404040"/>
                </a:solidFill>
                <a:latin typeface="Times New Roman" pitchFamily="18" charset="0"/>
                <a:ea typeface="黑体" pitchFamily="2" charset="-122"/>
                <a:cs typeface="Times New Roman" pitchFamily="18" charset="0"/>
              </a:rPr>
              <a:t>立心鼓掌。贵者肯掷通灵宝玉，贫者有自强之心。</a:t>
            </a:r>
            <a:endParaRPr lang="en-US" altLang="zh-CN" b="1" kern="100" dirty="0">
              <a:solidFill>
                <a:srgbClr val="404040"/>
              </a:solidFill>
              <a:latin typeface="Times New Roman" pitchFamily="18" charset="0"/>
              <a:ea typeface="黑体" pitchFamily="2" charset="-122"/>
              <a:cs typeface="Times New Roman" pitchFamily="18" charset="0"/>
            </a:endParaRPr>
          </a:p>
          <a:p>
            <a:pPr algn="just"/>
            <a:r>
              <a:rPr lang="en-US" altLang="zh-CN" b="1" kern="100" dirty="0">
                <a:solidFill>
                  <a:srgbClr val="404040"/>
                </a:solidFill>
                <a:latin typeface="Times New Roman" pitchFamily="18" charset="0"/>
                <a:ea typeface="黑体" pitchFamily="2" charset="-122"/>
                <a:cs typeface="Times New Roman" pitchFamily="18" charset="0"/>
              </a:rPr>
              <a:t>       </a:t>
            </a:r>
            <a:r>
              <a:rPr lang="en-US" altLang="zh-CN" b="1" kern="100" dirty="0" smtClean="0">
                <a:solidFill>
                  <a:srgbClr val="404040"/>
                </a:solidFill>
                <a:latin typeface="Times New Roman" pitchFamily="18" charset="0"/>
                <a:ea typeface="黑体" pitchFamily="2" charset="-122"/>
                <a:cs typeface="Times New Roman" pitchFamily="18" charset="0"/>
              </a:rPr>
              <a:t> </a:t>
            </a:r>
            <a:r>
              <a:rPr lang="zh-CN" altLang="zh-CN" b="1" kern="100" dirty="0" smtClean="0">
                <a:solidFill>
                  <a:srgbClr val="FF0000"/>
                </a:solidFill>
                <a:latin typeface="Times New Roman" pitchFamily="18" charset="0"/>
                <a:ea typeface="黑体" pitchFamily="2" charset="-122"/>
                <a:cs typeface="Times New Roman" pitchFamily="18" charset="0"/>
              </a:rPr>
              <a:t>世界</a:t>
            </a:r>
            <a:r>
              <a:rPr lang="zh-CN" altLang="zh-CN" b="1" kern="100" dirty="0">
                <a:solidFill>
                  <a:srgbClr val="FF0000"/>
                </a:solidFill>
                <a:latin typeface="Times New Roman" pitchFamily="18" charset="0"/>
                <a:ea typeface="黑体" pitchFamily="2" charset="-122"/>
                <a:cs typeface="Times New Roman" pitchFamily="18" charset="0"/>
              </a:rPr>
              <a:t>为立心者鼓掌</a:t>
            </a:r>
            <a:r>
              <a:rPr lang="zh-CN" altLang="zh-CN" b="1" kern="100" dirty="0">
                <a:solidFill>
                  <a:srgbClr val="404040"/>
                </a:solidFill>
                <a:latin typeface="Times New Roman" pitchFamily="18" charset="0"/>
                <a:ea typeface="黑体" pitchFamily="2" charset="-122"/>
                <a:cs typeface="Times New Roman" pitchFamily="18" charset="0"/>
              </a:rPr>
              <a:t>。为</a:t>
            </a:r>
            <a:r>
              <a:rPr lang="zh-CN" altLang="zh-CN" b="1" kern="100" dirty="0">
                <a:solidFill>
                  <a:srgbClr val="FF0000"/>
                </a:solidFill>
                <a:latin typeface="Times New Roman" pitchFamily="18" charset="0"/>
                <a:ea typeface="黑体" pitchFamily="2" charset="-122"/>
                <a:cs typeface="Times New Roman" pitchFamily="18" charset="0"/>
              </a:rPr>
              <a:t>气节高尚守本心者</a:t>
            </a:r>
            <a:r>
              <a:rPr lang="zh-CN" altLang="zh-CN" b="1" kern="100" dirty="0">
                <a:solidFill>
                  <a:srgbClr val="404040"/>
                </a:solidFill>
                <a:latin typeface="Times New Roman" pitchFamily="18" charset="0"/>
                <a:ea typeface="黑体" pitchFamily="2" charset="-122"/>
                <a:cs typeface="Times New Roman" pitchFamily="18" charset="0"/>
              </a:rPr>
              <a:t>鼓掌，也为</a:t>
            </a:r>
            <a:r>
              <a:rPr lang="zh-CN" altLang="zh-CN" b="1" kern="100" dirty="0">
                <a:solidFill>
                  <a:srgbClr val="FF0000"/>
                </a:solidFill>
                <a:latin typeface="Times New Roman" pitchFamily="18" charset="0"/>
                <a:ea typeface="黑体" pitchFamily="2" charset="-122"/>
                <a:cs typeface="Times New Roman" pitchFamily="18" charset="0"/>
              </a:rPr>
              <a:t>油盐柴米守生活心的人</a:t>
            </a:r>
            <a:r>
              <a:rPr lang="zh-CN" altLang="zh-CN" b="1" kern="100" dirty="0">
                <a:solidFill>
                  <a:srgbClr val="404040"/>
                </a:solidFill>
                <a:latin typeface="Times New Roman" pitchFamily="18" charset="0"/>
                <a:ea typeface="黑体" pitchFamily="2" charset="-122"/>
                <a:cs typeface="Times New Roman" pitchFamily="18" charset="0"/>
              </a:rPr>
              <a:t>鼓掌。只要你立着心，站在世上</a:t>
            </a:r>
            <a:r>
              <a:rPr lang="zh-CN" altLang="zh-CN" b="1" kern="100" dirty="0" smtClean="0">
                <a:solidFill>
                  <a:srgbClr val="404040"/>
                </a:solidFill>
                <a:latin typeface="Times New Roman" pitchFamily="18" charset="0"/>
                <a:ea typeface="黑体" pitchFamily="2" charset="-122"/>
                <a:cs typeface="Times New Roman" pitchFamily="18" charset="0"/>
              </a:rPr>
              <a:t>。</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第三层以概括分析为特色</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endParaRPr lang="en-US" altLang="zh-CN" b="1" kern="100" dirty="0" smtClean="0">
              <a:solidFill>
                <a:srgbClr val="FF0000"/>
              </a:solidFill>
              <a:latin typeface="Times New Roman" pitchFamily="18" charset="0"/>
              <a:ea typeface="黑体" pitchFamily="2" charset="-122"/>
              <a:cs typeface="Times New Roman" pitchFamily="18" charset="0"/>
            </a:endParaRPr>
          </a:p>
          <a:p>
            <a:pPr algn="just"/>
            <a:r>
              <a:rPr lang="en-US" altLang="zh-CN" b="1" kern="100" dirty="0" smtClean="0">
                <a:solidFill>
                  <a:srgbClr val="FF0000"/>
                </a:solidFill>
                <a:latin typeface="Times New Roman" pitchFamily="18" charset="0"/>
                <a:ea typeface="黑体" pitchFamily="2" charset="-122"/>
                <a:cs typeface="Times New Roman" pitchFamily="18" charset="0"/>
              </a:rPr>
              <a:t>        </a:t>
            </a:r>
            <a:r>
              <a:rPr lang="zh-CN" altLang="zh-CN" b="1" kern="100" dirty="0" smtClean="0">
                <a:solidFill>
                  <a:srgbClr val="FF0000"/>
                </a:solidFill>
                <a:latin typeface="Times New Roman" pitchFamily="18" charset="0"/>
                <a:ea typeface="黑体" pitchFamily="2" charset="-122"/>
                <a:cs typeface="Times New Roman" pitchFamily="18" charset="0"/>
              </a:rPr>
              <a:t>世界</a:t>
            </a:r>
            <a:r>
              <a:rPr lang="zh-CN" altLang="zh-CN" b="1" kern="100" dirty="0">
                <a:solidFill>
                  <a:srgbClr val="FF0000"/>
                </a:solidFill>
                <a:latin typeface="Times New Roman" pitchFamily="18" charset="0"/>
                <a:ea typeface="黑体" pitchFamily="2" charset="-122"/>
                <a:cs typeface="Times New Roman" pitchFamily="18" charset="0"/>
              </a:rPr>
              <a:t>为立心者鼓掌</a:t>
            </a:r>
            <a:r>
              <a:rPr lang="zh-CN" altLang="zh-CN" b="1" kern="100" dirty="0">
                <a:solidFill>
                  <a:srgbClr val="404040"/>
                </a:solidFill>
                <a:latin typeface="Times New Roman" pitchFamily="18" charset="0"/>
                <a:ea typeface="黑体" pitchFamily="2" charset="-122"/>
                <a:cs typeface="Times New Roman" pitchFamily="18" charset="0"/>
              </a:rPr>
              <a:t>，为你，为我，为我们</a:t>
            </a:r>
            <a:r>
              <a:rPr lang="zh-CN" altLang="zh-CN" b="1" kern="100" dirty="0" smtClean="0">
                <a:solidFill>
                  <a:srgbClr val="404040"/>
                </a:solidFill>
                <a:latin typeface="Times New Roman" pitchFamily="18" charset="0"/>
                <a:ea typeface="黑体" pitchFamily="2" charset="-122"/>
                <a:cs typeface="Times New Roman" pitchFamily="18" charset="0"/>
              </a:rPr>
              <a:t>。</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 </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结论言简意赅，干脆利落</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endParaRPr lang="zh-CN" altLang="zh-CN" kern="100" dirty="0">
              <a:latin typeface="Times New Roman" pitchFamily="18" charset="0"/>
              <a:ea typeface="黑体" pitchFamily="2" charset="-122"/>
              <a:cs typeface="Times New Roman" pitchFamily="18" charset="0"/>
            </a:endParaRPr>
          </a:p>
          <a:p>
            <a:pPr algn="just">
              <a:lnSpc>
                <a:spcPts val="1800"/>
              </a:lnSpc>
              <a:spcAft>
                <a:spcPts val="0"/>
              </a:spcAft>
            </a:pPr>
            <a:r>
              <a:rPr lang="en-US" altLang="zh-CN" b="1" kern="100" dirty="0" smtClean="0">
                <a:solidFill>
                  <a:schemeClr val="accent6">
                    <a:lumMod val="75000"/>
                  </a:schemeClr>
                </a:solidFill>
                <a:latin typeface="Times New Roman" pitchFamily="18" charset="0"/>
                <a:ea typeface="黑体" pitchFamily="2" charset="-122"/>
                <a:cs typeface="Times New Roman" pitchFamily="18" charset="0"/>
              </a:rPr>
              <a:t>      </a:t>
            </a:r>
          </a:p>
          <a:p>
            <a:pPr algn="just">
              <a:lnSpc>
                <a:spcPts val="1800"/>
              </a:lnSpc>
              <a:spcAft>
                <a:spcPts val="0"/>
              </a:spcAft>
            </a:pPr>
            <a:r>
              <a:rPr lang="en-US" altLang="zh-CN" b="1" kern="100" dirty="0">
                <a:solidFill>
                  <a:schemeClr val="accent6">
                    <a:lumMod val="75000"/>
                  </a:schemeClr>
                </a:solidFill>
                <a:latin typeface="Times New Roman" pitchFamily="18" charset="0"/>
                <a:ea typeface="黑体" pitchFamily="2" charset="-122"/>
                <a:cs typeface="Times New Roman" pitchFamily="18" charset="0"/>
              </a:rPr>
              <a:t> </a:t>
            </a:r>
            <a:r>
              <a:rPr lang="en-US" altLang="zh-CN" b="1" kern="100" dirty="0" smtClean="0">
                <a:solidFill>
                  <a:schemeClr val="accent6">
                    <a:lumMod val="75000"/>
                  </a:schemeClr>
                </a:solidFill>
                <a:latin typeface="Times New Roman" pitchFamily="18" charset="0"/>
                <a:ea typeface="黑体" pitchFamily="2" charset="-122"/>
                <a:cs typeface="Times New Roman" pitchFamily="18" charset="0"/>
              </a:rPr>
              <a:t>     </a:t>
            </a:r>
            <a:r>
              <a:rPr lang="en-US"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中心论点：</a:t>
            </a:r>
            <a:r>
              <a:rPr lang="zh-CN" altLang="zh-CN" sz="1600" b="1" kern="100" dirty="0">
                <a:solidFill>
                  <a:srgbClr val="0070C0"/>
                </a:solidFill>
                <a:latin typeface="楷体_GB2312" panose="02010609030101010101" pitchFamily="49" charset="-122"/>
                <a:ea typeface="楷体_GB2312" panose="02010609030101010101" pitchFamily="49" charset="-122"/>
                <a:cs typeface="Times New Roman" pitchFamily="18" charset="0"/>
              </a:rPr>
              <a:t>世界为立心者</a:t>
            </a:r>
            <a:r>
              <a:rPr lang="zh-CN"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鼓掌</a:t>
            </a:r>
            <a:r>
              <a:rPr lang="zh-CN" altLang="en-US"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三</a:t>
            </a:r>
            <a:r>
              <a:rPr lang="zh-CN" altLang="zh-CN" sz="1600" b="1" kern="100" dirty="0">
                <a:solidFill>
                  <a:srgbClr val="0070C0"/>
                </a:solidFill>
                <a:latin typeface="楷体_GB2312" panose="02010609030101010101" pitchFamily="49" charset="-122"/>
                <a:ea typeface="楷体_GB2312" panose="02010609030101010101" pitchFamily="49" charset="-122"/>
                <a:cs typeface="Times New Roman" pitchFamily="18" charset="0"/>
              </a:rPr>
              <a:t>个分论点从</a:t>
            </a:r>
            <a:r>
              <a:rPr lang="en-US"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为</a:t>
            </a:r>
            <a:r>
              <a:rPr lang="zh-CN"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什么</a:t>
            </a:r>
            <a:r>
              <a:rPr lang="en-US" altLang="zh-CN" sz="1600"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sz="1600" b="1" kern="100" dirty="0">
                <a:solidFill>
                  <a:srgbClr val="0070C0"/>
                </a:solidFill>
                <a:latin typeface="楷体_GB2312" panose="02010609030101010101" pitchFamily="49" charset="-122"/>
                <a:ea typeface="楷体_GB2312" panose="02010609030101010101" pitchFamily="49" charset="-122"/>
                <a:cs typeface="Times New Roman" pitchFamily="18" charset="0"/>
              </a:rPr>
              <a:t>角度</a:t>
            </a:r>
            <a:r>
              <a:rPr lang="zh-CN"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设置</a:t>
            </a:r>
            <a:r>
              <a:rPr lang="zh-CN" altLang="en-US"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：因为</a:t>
            </a:r>
            <a:r>
              <a:rPr lang="zh-CN" altLang="zh-CN" sz="1600" b="1" kern="100" dirty="0">
                <a:solidFill>
                  <a:srgbClr val="0070C0"/>
                </a:solidFill>
                <a:latin typeface="楷体_GB2312" panose="02010609030101010101" pitchFamily="49" charset="-122"/>
                <a:ea typeface="楷体_GB2312" panose="02010609030101010101" pitchFamily="49" charset="-122"/>
                <a:cs typeface="Times New Roman" pitchFamily="18" charset="0"/>
              </a:rPr>
              <a:t>立的是一颗饱受苦难却坚强的心</a:t>
            </a:r>
            <a:r>
              <a:rPr lang="zh-CN" altLang="en-US"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，因为</a:t>
            </a:r>
            <a:r>
              <a:rPr lang="zh-CN" altLang="zh-CN" sz="1600" b="1" kern="100" dirty="0">
                <a:solidFill>
                  <a:srgbClr val="0070C0"/>
                </a:solidFill>
                <a:latin typeface="楷体_GB2312" panose="02010609030101010101" pitchFamily="49" charset="-122"/>
                <a:ea typeface="楷体_GB2312" panose="02010609030101010101" pitchFamily="49" charset="-122"/>
                <a:cs typeface="Times New Roman" pitchFamily="18" charset="0"/>
              </a:rPr>
              <a:t>立的是一颗举世混浊却清纯的心</a:t>
            </a:r>
            <a:r>
              <a:rPr lang="zh-CN" altLang="en-US"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，因为</a:t>
            </a:r>
            <a:r>
              <a:rPr lang="zh-CN" altLang="zh-CN" sz="1600" b="1" kern="100" dirty="0">
                <a:solidFill>
                  <a:srgbClr val="0070C0"/>
                </a:solidFill>
                <a:latin typeface="楷体_GB2312" panose="02010609030101010101" pitchFamily="49" charset="-122"/>
                <a:ea typeface="楷体_GB2312" panose="02010609030101010101" pitchFamily="49" charset="-122"/>
                <a:cs typeface="Times New Roman" pitchFamily="18" charset="0"/>
              </a:rPr>
              <a:t>立的是一颗平平凡凡却高昂的</a:t>
            </a:r>
            <a:r>
              <a:rPr lang="zh-CN"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心</a:t>
            </a:r>
            <a:r>
              <a:rPr lang="zh-CN" altLang="en-US"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分</a:t>
            </a:r>
            <a:r>
              <a:rPr lang="zh-CN" altLang="zh-CN" sz="1600" b="1" kern="100" dirty="0">
                <a:solidFill>
                  <a:srgbClr val="0070C0"/>
                </a:solidFill>
                <a:latin typeface="楷体_GB2312" panose="02010609030101010101" pitchFamily="49" charset="-122"/>
                <a:ea typeface="楷体_GB2312" panose="02010609030101010101" pitchFamily="49" charset="-122"/>
                <a:cs typeface="Times New Roman" pitchFamily="18" charset="0"/>
              </a:rPr>
              <a:t>而不离，分而有序</a:t>
            </a:r>
            <a:r>
              <a:rPr lang="zh-CN"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en-US" altLang="zh-CN" sz="1600"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endParaRPr lang="zh-CN" altLang="zh-CN" sz="1600" b="1" kern="100" dirty="0">
              <a:solidFill>
                <a:srgbClr val="0070C0"/>
              </a:solidFill>
              <a:latin typeface="楷体_GB2312" panose="02010609030101010101" pitchFamily="49" charset="-122"/>
              <a:ea typeface="楷体_GB2312" panose="02010609030101010101" pitchFamily="49" charset="-122"/>
              <a:cs typeface="Times New Roman" pitchFamily="18" charset="0"/>
            </a:endParaRPr>
          </a:p>
        </p:txBody>
      </p:sp>
      <p:sp>
        <p:nvSpPr>
          <p:cNvPr id="4" name="TextBox 3"/>
          <p:cNvSpPr txBox="1"/>
          <p:nvPr/>
        </p:nvSpPr>
        <p:spPr>
          <a:xfrm>
            <a:off x="171114" y="3060124"/>
            <a:ext cx="8721366" cy="1631216"/>
          </a:xfrm>
          <a:prstGeom prst="rect">
            <a:avLst/>
          </a:prstGeom>
          <a:pattFill prst="ltDnDiag">
            <a:fgClr>
              <a:schemeClr val="accent1">
                <a:lumMod val="20000"/>
                <a:lumOff val="80000"/>
              </a:schemeClr>
            </a:fgClr>
            <a:bgClr>
              <a:schemeClr val="bg1"/>
            </a:bgClr>
          </a:pattFill>
          <a:ln cmpd="sng">
            <a:solidFill>
              <a:schemeClr val="tx1"/>
            </a:solidFill>
          </a:ln>
        </p:spPr>
        <p:txBody>
          <a:bodyPr wrap="square" rtlCol="0">
            <a:spAutoFit/>
          </a:bodyPr>
          <a:lstStyle/>
          <a:p>
            <a:pPr>
              <a:spcAft>
                <a:spcPts val="0"/>
              </a:spcAft>
            </a:pPr>
            <a:r>
              <a:rPr lang="en-US" altLang="zh-CN" sz="1600" b="1" kern="100" dirty="0" smtClean="0">
                <a:solidFill>
                  <a:srgbClr val="404040"/>
                </a:solidFill>
                <a:latin typeface="Times New Roman" pitchFamily="18" charset="0"/>
                <a:ea typeface="黑体" pitchFamily="2" charset="-122"/>
                <a:cs typeface="Times New Roman" pitchFamily="18" charset="0"/>
              </a:rPr>
              <a:t>      </a:t>
            </a:r>
            <a:r>
              <a:rPr lang="en-US" altLang="zh-CN" sz="1600" kern="100" dirty="0" smtClean="0">
                <a:solidFill>
                  <a:srgbClr val="C00000"/>
                </a:solidFill>
                <a:latin typeface="方正超粗黑简体" panose="03000509000000000000" pitchFamily="65" charset="-122"/>
                <a:ea typeface="方正超粗黑简体" panose="03000509000000000000" pitchFamily="65" charset="-122"/>
                <a:cs typeface="Times New Roman" pitchFamily="18" charset="0"/>
              </a:rPr>
              <a:t>【</a:t>
            </a:r>
            <a:r>
              <a:rPr lang="zh-CN" altLang="en-US" sz="1600" kern="100" dirty="0" smtClean="0">
                <a:solidFill>
                  <a:srgbClr val="C00000"/>
                </a:solidFill>
                <a:latin typeface="方正超粗黑简体" panose="03000509000000000000" pitchFamily="65" charset="-122"/>
                <a:ea typeface="方正超粗黑简体" panose="03000509000000000000" pitchFamily="65" charset="-122"/>
                <a:cs typeface="Times New Roman" pitchFamily="18" charset="0"/>
              </a:rPr>
              <a:t>亮点点评</a:t>
            </a:r>
            <a:r>
              <a:rPr lang="en-US" altLang="zh-CN" sz="1600" kern="100" dirty="0" smtClean="0">
                <a:solidFill>
                  <a:srgbClr val="C00000"/>
                </a:solidFill>
                <a:latin typeface="方正超粗黑简体" panose="03000509000000000000" pitchFamily="65" charset="-122"/>
                <a:ea typeface="方正超粗黑简体" panose="03000509000000000000" pitchFamily="65" charset="-122"/>
                <a:cs typeface="Times New Roman" pitchFamily="18" charset="0"/>
              </a:rPr>
              <a:t>】</a:t>
            </a:r>
            <a:r>
              <a:rPr lang="zh-CN" altLang="zh-CN" sz="1400" kern="100" dirty="0" smtClean="0">
                <a:solidFill>
                  <a:srgbClr val="404040"/>
                </a:solidFill>
                <a:latin typeface="楷体_GB2312" panose="02010609030101010101" pitchFamily="49" charset="-122"/>
                <a:ea typeface="楷体_GB2312" panose="02010609030101010101" pitchFamily="49" charset="-122"/>
                <a:cs typeface="Times New Roman" pitchFamily="18" charset="0"/>
              </a:rPr>
              <a:t>这</a:t>
            </a:r>
            <a:r>
              <a:rPr lang="zh-CN"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篇考场满分作文有四大特色。</a:t>
            </a:r>
            <a:r>
              <a:rPr lang="zh-CN" altLang="zh-CN" sz="1400" u="sng" kern="100" spc="-70" dirty="0">
                <a:solidFill>
                  <a:srgbClr val="FF0000"/>
                </a:solidFill>
                <a:latin typeface="方正粗宋简体" panose="03000509000000000000" pitchFamily="65" charset="-122"/>
                <a:ea typeface="方正粗宋简体" panose="03000509000000000000" pitchFamily="65" charset="-122"/>
                <a:cs typeface="Times New Roman" pitchFamily="18" charset="0"/>
              </a:rPr>
              <a:t>①切合题意，立意深刻</a:t>
            </a:r>
            <a:r>
              <a:rPr lang="zh-CN" altLang="zh-CN" sz="1400" kern="100" spc="-70" dirty="0">
                <a:solidFill>
                  <a:srgbClr val="FF000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作者第一段醒豁地亮出观点：世界属于站着的人，世界为立心者鼓掌。可见作者不是从大多数考生想到的人的形体站起来立意，而是从</a:t>
            </a:r>
            <a:r>
              <a:rPr lang="en-US"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心灵站起来</a:t>
            </a:r>
            <a:r>
              <a:rPr lang="en-US"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立意。</a:t>
            </a:r>
            <a:r>
              <a:rPr lang="zh-CN" altLang="zh-CN" sz="1400" b="1" u="sng" kern="100" spc="-70" dirty="0">
                <a:solidFill>
                  <a:srgbClr val="C0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itchFamily="18" charset="0"/>
              </a:rPr>
              <a:t>难能可贵</a:t>
            </a:r>
            <a:r>
              <a:rPr lang="zh-CN"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的是考生还深入思考</a:t>
            </a:r>
            <a:r>
              <a:rPr lang="zh-CN" altLang="zh-CN"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了</a:t>
            </a:r>
            <a:r>
              <a:rPr lang="zh-CN" altLang="en-US"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为什么</a:t>
            </a:r>
            <a:r>
              <a:rPr lang="zh-CN" altLang="zh-CN" sz="1400" u="sng" kern="100" spc="-70" dirty="0">
                <a:solidFill>
                  <a:srgbClr val="FF0000"/>
                </a:solidFill>
                <a:latin typeface="方正粗宋简体" panose="03000509000000000000" pitchFamily="65" charset="-122"/>
                <a:ea typeface="方正粗宋简体" panose="03000509000000000000" pitchFamily="65" charset="-122"/>
                <a:cs typeface="Times New Roman" pitchFamily="18" charset="0"/>
              </a:rPr>
              <a:t>世界</a:t>
            </a:r>
            <a:r>
              <a:rPr lang="zh-CN" altLang="en-US" sz="1400" u="sng" kern="100" spc="-70" dirty="0">
                <a:solidFill>
                  <a:srgbClr val="FF0000"/>
                </a:solidFill>
                <a:latin typeface="方正粗宋简体" panose="03000509000000000000" pitchFamily="65" charset="-122"/>
                <a:ea typeface="方正粗宋简体" panose="03000509000000000000" pitchFamily="65" charset="-122"/>
                <a:cs typeface="Times New Roman" pitchFamily="18" charset="0"/>
              </a:rPr>
              <a:t>要</a:t>
            </a:r>
            <a:r>
              <a:rPr lang="zh-CN" altLang="zh-CN" sz="1400" u="sng" kern="100" spc="-70" dirty="0">
                <a:solidFill>
                  <a:srgbClr val="FF0000"/>
                </a:solidFill>
                <a:latin typeface="方正粗宋简体" panose="03000509000000000000" pitchFamily="65" charset="-122"/>
                <a:ea typeface="方正粗宋简体" panose="03000509000000000000" pitchFamily="65" charset="-122"/>
                <a:cs typeface="Times New Roman" pitchFamily="18" charset="0"/>
              </a:rPr>
              <a:t>为立心者鼓掌</a:t>
            </a:r>
            <a:r>
              <a:rPr lang="zh-CN" altLang="zh-CN"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a:t>
            </a:r>
            <a:r>
              <a:rPr lang="zh-CN" altLang="zh-CN" sz="1400" b="1" u="sng" kern="100" spc="-70" dirty="0">
                <a:solidFill>
                  <a:srgbClr val="404040"/>
                </a:solidFill>
                <a:latin typeface="方正粗宋简体" panose="03000509000000000000" pitchFamily="65" charset="-122"/>
                <a:ea typeface="方正粗宋简体" panose="03000509000000000000" pitchFamily="65" charset="-122"/>
                <a:cs typeface="Times New Roman" pitchFamily="18" charset="0"/>
              </a:rPr>
              <a:t>饱受苦难却</a:t>
            </a:r>
            <a:r>
              <a:rPr lang="zh-CN" altLang="zh-CN" sz="1400" b="1" u="sng" kern="100" spc="-70" dirty="0" smtClean="0">
                <a:solidFill>
                  <a:srgbClr val="404040"/>
                </a:solidFill>
                <a:latin typeface="方正粗宋简体" panose="03000509000000000000" pitchFamily="65" charset="-122"/>
                <a:ea typeface="方正粗宋简体" panose="03000509000000000000" pitchFamily="65" charset="-122"/>
                <a:cs typeface="Times New Roman" pitchFamily="18" charset="0"/>
              </a:rPr>
              <a:t>坚强，</a:t>
            </a:r>
            <a:r>
              <a:rPr lang="zh-CN" altLang="zh-CN" sz="1400" b="1" u="sng" kern="100" spc="-70" dirty="0">
                <a:solidFill>
                  <a:srgbClr val="404040"/>
                </a:solidFill>
                <a:latin typeface="方正粗宋简体" panose="03000509000000000000" pitchFamily="65" charset="-122"/>
                <a:ea typeface="方正粗宋简体" panose="03000509000000000000" pitchFamily="65" charset="-122"/>
                <a:cs typeface="Times New Roman" pitchFamily="18" charset="0"/>
              </a:rPr>
              <a:t>举世混浊却</a:t>
            </a:r>
            <a:r>
              <a:rPr lang="zh-CN" altLang="zh-CN" sz="1400" b="1" u="sng" kern="100" spc="-70" dirty="0" smtClean="0">
                <a:solidFill>
                  <a:srgbClr val="404040"/>
                </a:solidFill>
                <a:latin typeface="方正粗宋简体" panose="03000509000000000000" pitchFamily="65" charset="-122"/>
                <a:ea typeface="方正粗宋简体" panose="03000509000000000000" pitchFamily="65" charset="-122"/>
                <a:cs typeface="Times New Roman" pitchFamily="18" charset="0"/>
              </a:rPr>
              <a:t>清纯，</a:t>
            </a:r>
            <a:r>
              <a:rPr lang="zh-CN" altLang="zh-CN" sz="1400" b="1" u="sng" kern="100" spc="-70" dirty="0">
                <a:solidFill>
                  <a:srgbClr val="404040"/>
                </a:solidFill>
                <a:latin typeface="方正粗宋简体" panose="03000509000000000000" pitchFamily="65" charset="-122"/>
                <a:ea typeface="方正粗宋简体" panose="03000509000000000000" pitchFamily="65" charset="-122"/>
                <a:cs typeface="Times New Roman" pitchFamily="18" charset="0"/>
              </a:rPr>
              <a:t>平平凡凡</a:t>
            </a:r>
            <a:r>
              <a:rPr lang="zh-CN" altLang="zh-CN" sz="1400" b="1" u="sng" kern="100" spc="-70" dirty="0" smtClean="0">
                <a:solidFill>
                  <a:srgbClr val="404040"/>
                </a:solidFill>
                <a:latin typeface="方正粗宋简体" panose="03000509000000000000" pitchFamily="65" charset="-122"/>
                <a:ea typeface="方正粗宋简体" panose="03000509000000000000" pitchFamily="65" charset="-122"/>
                <a:cs typeface="Times New Roman" pitchFamily="18" charset="0"/>
              </a:rPr>
              <a:t>却</a:t>
            </a:r>
            <a:r>
              <a:rPr lang="zh-CN" altLang="en-US" sz="1400" b="1" u="sng" kern="100" spc="-70" dirty="0" smtClean="0">
                <a:solidFill>
                  <a:srgbClr val="404040"/>
                </a:solidFill>
                <a:latin typeface="方正粗宋简体" panose="03000509000000000000" pitchFamily="65" charset="-122"/>
                <a:ea typeface="方正粗宋简体" panose="03000509000000000000" pitchFamily="65" charset="-122"/>
                <a:cs typeface="Times New Roman" pitchFamily="18" charset="0"/>
              </a:rPr>
              <a:t>内</a:t>
            </a:r>
            <a:r>
              <a:rPr lang="zh-CN" altLang="zh-CN" sz="1400" b="1" u="sng" kern="100" spc="-70" dirty="0" smtClean="0">
                <a:solidFill>
                  <a:srgbClr val="404040"/>
                </a:solidFill>
                <a:latin typeface="方正粗宋简体" panose="03000509000000000000" pitchFamily="65" charset="-122"/>
                <a:ea typeface="方正粗宋简体" panose="03000509000000000000" pitchFamily="65" charset="-122"/>
                <a:cs typeface="Times New Roman" pitchFamily="18" charset="0"/>
              </a:rPr>
              <a:t>心高昂</a:t>
            </a:r>
            <a:r>
              <a:rPr lang="zh-CN" altLang="en-US"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，实际上回答了要立怎样的“心”的问题。</a:t>
            </a:r>
            <a:r>
              <a:rPr lang="zh-CN" altLang="zh-CN" sz="1400" u="sng" kern="100" spc="-70" dirty="0">
                <a:solidFill>
                  <a:srgbClr val="FF0000"/>
                </a:solidFill>
                <a:latin typeface="方正粗宋简体" panose="03000509000000000000" pitchFamily="65" charset="-122"/>
                <a:ea typeface="方正粗宋简体" panose="03000509000000000000" pitchFamily="65" charset="-122"/>
                <a:cs typeface="Times New Roman" pitchFamily="18" charset="0"/>
              </a:rPr>
              <a:t>②材料丰富，说理充分</a:t>
            </a:r>
            <a:r>
              <a:rPr lang="zh-CN" altLang="zh-CN" sz="1400" kern="100" spc="-70" dirty="0">
                <a:solidFill>
                  <a:srgbClr val="FF000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作者在主体部分展开论述时，选用了大量的典型素材，语言简洁，析理透彻。</a:t>
            </a:r>
            <a:r>
              <a:rPr lang="zh-CN" altLang="zh-CN" sz="1400" u="sng" kern="100" spc="-70" dirty="0">
                <a:solidFill>
                  <a:srgbClr val="FF0000"/>
                </a:solidFill>
                <a:latin typeface="方正粗宋简体" panose="03000509000000000000" pitchFamily="65" charset="-122"/>
                <a:ea typeface="方正粗宋简体" panose="03000509000000000000" pitchFamily="65" charset="-122"/>
                <a:cs typeface="Times New Roman" pitchFamily="18" charset="0"/>
              </a:rPr>
              <a:t>③结构明晰，条理清楚</a:t>
            </a:r>
            <a:r>
              <a:rPr lang="zh-CN" altLang="zh-CN" sz="1400" kern="100" spc="-70" dirty="0">
                <a:solidFill>
                  <a:srgbClr val="FF000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文章第一段亮出中心论点，主体部分拟定三个分论点</a:t>
            </a:r>
            <a:r>
              <a:rPr lang="zh-CN" altLang="zh-CN" sz="1400" kern="100" spc="-700" dirty="0">
                <a:solidFill>
                  <a:srgbClr val="40404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呈并列式结构</a:t>
            </a:r>
            <a:r>
              <a:rPr lang="zh-CN" altLang="zh-CN" sz="1400" kern="100" spc="-700" dirty="0">
                <a:solidFill>
                  <a:srgbClr val="404040"/>
                </a:solidFill>
                <a:latin typeface="楷体_GB2312" panose="02010609030101010101" pitchFamily="49" charset="-122"/>
                <a:ea typeface="楷体_GB2312" panose="02010609030101010101" pitchFamily="49" charset="-122"/>
                <a:cs typeface="Times New Roman" pitchFamily="18" charset="0"/>
              </a:rPr>
              <a:t>。</a:t>
            </a:r>
            <a:r>
              <a:rPr lang="zh-CN" altLang="zh-CN" sz="1400" u="sng" kern="100" spc="-70" dirty="0">
                <a:solidFill>
                  <a:srgbClr val="FF0000"/>
                </a:solidFill>
                <a:latin typeface="方正粗宋简体" panose="03000509000000000000" pitchFamily="65" charset="-122"/>
                <a:ea typeface="方正粗宋简体" panose="03000509000000000000" pitchFamily="65" charset="-122"/>
                <a:cs typeface="Times New Roman" pitchFamily="18" charset="0"/>
              </a:rPr>
              <a:t>④句式多变，语言灵动</a:t>
            </a:r>
            <a:r>
              <a:rPr lang="zh-CN" altLang="zh-CN" sz="1400" kern="100" spc="-70" dirty="0">
                <a:solidFill>
                  <a:srgbClr val="FF000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a:solidFill>
                  <a:srgbClr val="404040"/>
                </a:solidFill>
                <a:latin typeface="楷体_GB2312" panose="02010609030101010101" pitchFamily="49" charset="-122"/>
                <a:ea typeface="楷体_GB2312" panose="02010609030101010101" pitchFamily="49" charset="-122"/>
                <a:cs typeface="Times New Roman" pitchFamily="18" charset="0"/>
              </a:rPr>
              <a:t>整句与散</a:t>
            </a:r>
            <a:r>
              <a:rPr lang="zh-CN" altLang="zh-CN"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句结合</a:t>
            </a:r>
            <a:r>
              <a:rPr lang="zh-CN" altLang="zh-CN" sz="1400" kern="100" spc="-700" dirty="0" smtClean="0">
                <a:solidFill>
                  <a:srgbClr val="40404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长句与短句结合</a:t>
            </a:r>
            <a:r>
              <a:rPr lang="zh-CN" altLang="zh-CN" sz="1400" kern="100" spc="-700" dirty="0" smtClean="0">
                <a:solidFill>
                  <a:srgbClr val="40404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语言具有灵动美</a:t>
            </a:r>
            <a:r>
              <a:rPr lang="zh-CN" altLang="zh-CN" sz="1400" kern="100" spc="-700" dirty="0" smtClean="0">
                <a:solidFill>
                  <a:srgbClr val="404040"/>
                </a:solidFill>
                <a:latin typeface="楷体_GB2312" panose="02010609030101010101" pitchFamily="49" charset="-122"/>
                <a:ea typeface="楷体_GB2312" panose="02010609030101010101" pitchFamily="49" charset="-122"/>
                <a:cs typeface="Times New Roman" pitchFamily="18" charset="0"/>
              </a:rPr>
              <a:t>。</a:t>
            </a:r>
            <a:r>
              <a:rPr lang="en-US" altLang="zh-CN" sz="1400" kern="100" spc="-700" dirty="0" smtClean="0">
                <a:solidFill>
                  <a:srgbClr val="404040"/>
                </a:solidFill>
                <a:latin typeface="楷体_GB2312" panose="02010609030101010101" pitchFamily="49" charset="-122"/>
                <a:ea typeface="楷体_GB2312" panose="02010609030101010101" pitchFamily="49" charset="-122"/>
                <a:cs typeface="Times New Roman" pitchFamily="18" charset="0"/>
              </a:rPr>
              <a:t> </a:t>
            </a:r>
            <a:r>
              <a:rPr lang="en-US" altLang="zh-CN"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a:t>
            </a:r>
            <a:r>
              <a:rPr lang="zh-CN" altLang="zh-CN"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四川高考作文阅卷组</a:t>
            </a:r>
            <a:r>
              <a:rPr lang="en-US" altLang="zh-CN" sz="1400" kern="100" spc="-70" dirty="0" smtClean="0">
                <a:solidFill>
                  <a:srgbClr val="404040"/>
                </a:solidFill>
                <a:latin typeface="楷体_GB2312" panose="02010609030101010101" pitchFamily="49" charset="-122"/>
                <a:ea typeface="楷体_GB2312" panose="02010609030101010101" pitchFamily="49" charset="-122"/>
                <a:cs typeface="Times New Roman" pitchFamily="18" charset="0"/>
              </a:rPr>
              <a:t>)</a:t>
            </a:r>
            <a:endParaRPr lang="zh-CN" altLang="zh-CN" sz="1400" kern="100" spc="-70" dirty="0">
              <a:latin typeface="楷体_GB2312" panose="02010609030101010101" pitchFamily="49" charset="-122"/>
              <a:ea typeface="楷体_GB2312" panose="02010609030101010101" pitchFamily="49" charset="-122"/>
              <a:cs typeface="Times New Roman" pitchFamily="18" charset="0"/>
            </a:endParaRPr>
          </a:p>
        </p:txBody>
      </p:sp>
    </p:spTree>
    <p:extLst>
      <p:ext uri="{BB962C8B-B14F-4D97-AF65-F5344CB8AC3E}">
        <p14:creationId xmlns:p14="http://schemas.microsoft.com/office/powerpoint/2010/main" val="85605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839" y="924270"/>
            <a:ext cx="7961609" cy="3087640"/>
          </a:xfrm>
          <a:prstGeom prst="rect">
            <a:avLst/>
          </a:prstGeom>
          <a:noFill/>
        </p:spPr>
        <p:txBody>
          <a:bodyPr wrap="square" rtlCol="0">
            <a:spAutoFit/>
          </a:bodyPr>
          <a:lstStyle/>
          <a:p>
            <a:pPr algn="just">
              <a:lnSpc>
                <a:spcPct val="143000"/>
              </a:lnSpc>
              <a:spcAft>
                <a:spcPts val="0"/>
              </a:spcAft>
            </a:pPr>
            <a:r>
              <a:rPr lang="zh-CN"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一、设置分论点的</a:t>
            </a:r>
            <a:r>
              <a:rPr lang="zh-CN" altLang="zh-CN"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方法</a:t>
            </a:r>
            <a:r>
              <a:rPr lang="en-US" altLang="zh-CN"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en-US"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散点铺排</a:t>
            </a:r>
            <a:endParaRPr lang="zh-CN" altLang="zh-CN" sz="2400" kern="100" dirty="0">
              <a:solidFill>
                <a:srgbClr val="FF0000"/>
              </a:solidFill>
              <a:latin typeface="方正粗宋简体" panose="03000509000000000000" pitchFamily="65" charset="-122"/>
              <a:ea typeface="方正粗宋简体" panose="03000509000000000000" pitchFamily="65" charset="-122"/>
              <a:cs typeface="Times New Roman" pitchFamily="18" charset="0"/>
            </a:endParaRPr>
          </a:p>
          <a:p>
            <a:pPr algn="just">
              <a:lnSpc>
                <a:spcPct val="143000"/>
              </a:lnSpc>
            </a:pPr>
            <a:r>
              <a:rPr lang="en-US"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一</a:t>
            </a:r>
            <a:r>
              <a:rPr lang="en-US"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并列式</a:t>
            </a:r>
            <a:r>
              <a:rPr lang="zh-CN" altLang="zh-CN"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设置</a:t>
            </a:r>
            <a:r>
              <a:rPr lang="zh-CN" altLang="en-US"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（横式</a:t>
            </a:r>
            <a:r>
              <a:rPr lang="zh-CN" altLang="en-US"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结构</a:t>
            </a:r>
            <a:r>
              <a:rPr lang="zh-CN" altLang="en-US"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a:t>
            </a:r>
            <a:endParaRPr lang="zh-CN"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endParaRPr>
          </a:p>
          <a:p>
            <a:pPr algn="just">
              <a:spcAft>
                <a:spcPts val="0"/>
              </a:spcAft>
            </a:pPr>
            <a:r>
              <a:rPr lang="zh-CN" altLang="en-US"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       </a:t>
            </a:r>
            <a:r>
              <a:rPr lang="zh-CN" altLang="en-US" b="1" kern="100" dirty="0" smtClean="0">
                <a:latin typeface="楷体" panose="02010609060101010101" pitchFamily="49" charset="-122"/>
                <a:ea typeface="楷体" panose="02010609060101010101" pitchFamily="49" charset="-122"/>
                <a:cs typeface="Times New Roman" pitchFamily="18" charset="0"/>
              </a:rPr>
              <a:t>并列式</a:t>
            </a:r>
            <a:r>
              <a:rPr lang="zh-CN" altLang="en-US" b="1" kern="100" dirty="0">
                <a:latin typeface="楷体" panose="02010609060101010101" pitchFamily="49" charset="-122"/>
                <a:ea typeface="楷体" panose="02010609060101010101" pitchFamily="49" charset="-122"/>
                <a:cs typeface="Times New Roman" pitchFamily="18" charset="0"/>
              </a:rPr>
              <a:t>结构就是从不同的侧面横向展开来分解中心论点。历来我们都将议论文分为</a:t>
            </a:r>
            <a:r>
              <a:rPr lang="zh-CN" altLang="en-US"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提出问题</a:t>
            </a:r>
            <a:r>
              <a:rPr lang="zh-CN" altLang="en-US" b="1" kern="100" dirty="0">
                <a:latin typeface="楷体" panose="02010609060101010101" pitchFamily="49" charset="-122"/>
                <a:ea typeface="楷体" panose="02010609060101010101" pitchFamily="49" charset="-122"/>
                <a:cs typeface="Times New Roman" pitchFamily="18" charset="0"/>
              </a:rPr>
              <a:t>（是什么）、</a:t>
            </a:r>
            <a:r>
              <a:rPr lang="zh-CN" altLang="en-US"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分析问题</a:t>
            </a:r>
            <a:r>
              <a:rPr lang="zh-CN" altLang="en-US" b="1" kern="100" dirty="0">
                <a:latin typeface="楷体" panose="02010609060101010101" pitchFamily="49" charset="-122"/>
                <a:ea typeface="楷体" panose="02010609060101010101" pitchFamily="49" charset="-122"/>
                <a:cs typeface="Times New Roman" pitchFamily="18" charset="0"/>
              </a:rPr>
              <a:t>（为什么）和</a:t>
            </a:r>
            <a:r>
              <a:rPr lang="zh-CN" altLang="en-US"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解决问题</a:t>
            </a:r>
            <a:r>
              <a:rPr lang="zh-CN" altLang="en-US" b="1" kern="100" dirty="0">
                <a:latin typeface="楷体" panose="02010609060101010101" pitchFamily="49" charset="-122"/>
                <a:ea typeface="楷体" panose="02010609060101010101" pitchFamily="49" charset="-122"/>
                <a:cs typeface="Times New Roman" pitchFamily="18" charset="0"/>
              </a:rPr>
              <a:t>（怎么样）三部分，但是我们不一定要将这三个问题都阐明清楚，可以择其中之一</a:t>
            </a:r>
            <a:r>
              <a:rPr lang="zh-CN" altLang="en-US" b="1" kern="100" dirty="0" smtClean="0">
                <a:latin typeface="楷体" panose="02010609060101010101" pitchFamily="49" charset="-122"/>
                <a:ea typeface="楷体" panose="02010609060101010101" pitchFamily="49" charset="-122"/>
                <a:cs typeface="Times New Roman" pitchFamily="18" charset="0"/>
              </a:rPr>
              <a:t>，紧扣论题</a:t>
            </a:r>
            <a:r>
              <a:rPr lang="zh-CN" altLang="en-US"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核心概念</a:t>
            </a:r>
            <a:r>
              <a:rPr lang="zh-CN" altLang="en-US" b="1" kern="100" dirty="0" smtClean="0">
                <a:latin typeface="楷体" panose="02010609060101010101" pitchFamily="49" charset="-122"/>
                <a:ea typeface="楷体" panose="02010609060101010101" pitchFamily="49" charset="-122"/>
                <a:cs typeface="Times New Roman" pitchFamily="18" charset="0"/>
              </a:rPr>
              <a:t>，从</a:t>
            </a:r>
            <a:r>
              <a:rPr lang="zh-CN" altLang="en-US" b="1" kern="100" dirty="0">
                <a:latin typeface="楷体" panose="02010609060101010101" pitchFamily="49" charset="-122"/>
                <a:ea typeface="楷体" panose="02010609060101010101" pitchFamily="49" charset="-122"/>
                <a:cs typeface="Times New Roman" pitchFamily="18" charset="0"/>
              </a:rPr>
              <a:t>不同侧面来展开。</a:t>
            </a:r>
          </a:p>
          <a:p>
            <a:pPr algn="just">
              <a:spcAft>
                <a:spcPts val="0"/>
              </a:spcAft>
            </a:pPr>
            <a:r>
              <a:rPr lang="en-US" altLang="zh-CN" b="1" kern="100" dirty="0" smtClean="0">
                <a:latin typeface="楷体" panose="02010609060101010101" pitchFamily="49" charset="-122"/>
                <a:ea typeface="楷体" panose="02010609060101010101" pitchFamily="49" charset="-122"/>
                <a:cs typeface="Times New Roman" pitchFamily="18" charset="0"/>
              </a:rPr>
              <a:t>    1</a:t>
            </a:r>
            <a:r>
              <a:rPr lang="en-US" altLang="zh-CN" b="1" kern="100" dirty="0">
                <a:latin typeface="楷体" panose="02010609060101010101" pitchFamily="49" charset="-122"/>
                <a:ea typeface="楷体" panose="02010609060101010101" pitchFamily="49" charset="-122"/>
                <a:cs typeface="Times New Roman" pitchFamily="18" charset="0"/>
              </a:rPr>
              <a:t>.</a:t>
            </a:r>
            <a:r>
              <a:rPr lang="zh-CN" altLang="en-US" b="1" kern="100" dirty="0">
                <a:latin typeface="楷体" panose="02010609060101010101" pitchFamily="49" charset="-122"/>
                <a:ea typeface="楷体" panose="02010609060101010101" pitchFamily="49" charset="-122"/>
                <a:cs typeface="Times New Roman" pitchFamily="18" charset="0"/>
              </a:rPr>
              <a:t>并列分解“是什么” </a:t>
            </a:r>
          </a:p>
          <a:p>
            <a:pPr algn="just">
              <a:spcAft>
                <a:spcPts val="0"/>
              </a:spcAft>
            </a:pPr>
            <a:r>
              <a:rPr lang="en-US" altLang="zh-CN" b="1" kern="100" dirty="0" smtClean="0">
                <a:latin typeface="楷体" panose="02010609060101010101" pitchFamily="49" charset="-122"/>
                <a:ea typeface="楷体" panose="02010609060101010101" pitchFamily="49" charset="-122"/>
                <a:cs typeface="Times New Roman" pitchFamily="18" charset="0"/>
              </a:rPr>
              <a:t>    2</a:t>
            </a:r>
            <a:r>
              <a:rPr lang="en-US" altLang="zh-CN" b="1" kern="100" dirty="0">
                <a:latin typeface="楷体" panose="02010609060101010101" pitchFamily="49" charset="-122"/>
                <a:ea typeface="楷体" panose="02010609060101010101" pitchFamily="49" charset="-122"/>
                <a:cs typeface="Times New Roman" pitchFamily="18" charset="0"/>
              </a:rPr>
              <a:t>.</a:t>
            </a:r>
            <a:r>
              <a:rPr lang="zh-CN" altLang="en-US" b="1" kern="100" dirty="0">
                <a:latin typeface="楷体" panose="02010609060101010101" pitchFamily="49" charset="-122"/>
                <a:ea typeface="楷体" panose="02010609060101010101" pitchFamily="49" charset="-122"/>
                <a:cs typeface="Times New Roman" pitchFamily="18" charset="0"/>
              </a:rPr>
              <a:t>并列分解“为什么”</a:t>
            </a:r>
          </a:p>
          <a:p>
            <a:pPr algn="just">
              <a:spcAft>
                <a:spcPts val="0"/>
              </a:spcAft>
            </a:pPr>
            <a:r>
              <a:rPr lang="en-US" altLang="zh-CN" b="1" kern="100" dirty="0" smtClean="0">
                <a:latin typeface="楷体" panose="02010609060101010101" pitchFamily="49" charset="-122"/>
                <a:ea typeface="楷体" panose="02010609060101010101" pitchFamily="49" charset="-122"/>
                <a:cs typeface="Times New Roman" pitchFamily="18" charset="0"/>
              </a:rPr>
              <a:t>    3</a:t>
            </a:r>
            <a:r>
              <a:rPr lang="en-US" altLang="zh-CN" b="1" kern="100" dirty="0">
                <a:latin typeface="楷体" panose="02010609060101010101" pitchFamily="49" charset="-122"/>
                <a:ea typeface="楷体" panose="02010609060101010101" pitchFamily="49" charset="-122"/>
                <a:cs typeface="Times New Roman" pitchFamily="18" charset="0"/>
              </a:rPr>
              <a:t>.</a:t>
            </a:r>
            <a:r>
              <a:rPr lang="zh-CN" altLang="en-US" b="1" kern="100" dirty="0">
                <a:latin typeface="楷体" panose="02010609060101010101" pitchFamily="49" charset="-122"/>
                <a:ea typeface="楷体" panose="02010609060101010101" pitchFamily="49" charset="-122"/>
                <a:cs typeface="Times New Roman" pitchFamily="18" charset="0"/>
              </a:rPr>
              <a:t>并列分解</a:t>
            </a:r>
            <a:r>
              <a:rPr lang="zh-CN" altLang="en-US" b="1" kern="100" dirty="0" smtClean="0">
                <a:latin typeface="楷体" panose="02010609060101010101" pitchFamily="49" charset="-122"/>
                <a:ea typeface="楷体" panose="02010609060101010101" pitchFamily="49" charset="-122"/>
                <a:cs typeface="Times New Roman" pitchFamily="18" charset="0"/>
              </a:rPr>
              <a:t>“怎么样”    </a:t>
            </a:r>
            <a:endParaRPr lang="zh-CN" altLang="zh-CN" sz="1600" kern="100" dirty="0">
              <a:effectLst/>
              <a:latin typeface="楷体" panose="02010609060101010101" pitchFamily="49" charset="-122"/>
              <a:ea typeface="楷体" panose="02010609060101010101" pitchFamily="49" charset="-122"/>
              <a:cs typeface="Times New Roman" pitchFamily="18" charset="0"/>
            </a:endParaRPr>
          </a:p>
        </p:txBody>
      </p:sp>
      <p:sp>
        <p:nvSpPr>
          <p:cNvPr id="5" name="矩形 4"/>
          <p:cNvSpPr/>
          <p:nvPr/>
        </p:nvSpPr>
        <p:spPr>
          <a:xfrm>
            <a:off x="2246364" y="51470"/>
            <a:ext cx="4455067" cy="692497"/>
          </a:xfrm>
          <a:prstGeom prst="rect">
            <a:avLst/>
          </a:prstGeom>
        </p:spPr>
        <p:txBody>
          <a:bodyPr wrap="none">
            <a:spAutoFit/>
          </a:bodyPr>
          <a:lstStyle/>
          <a:p>
            <a:pPr indent="266700" algn="ctr">
              <a:lnSpc>
                <a:spcPct val="150000"/>
              </a:lnSpc>
            </a:pPr>
            <a:r>
              <a:rPr lang="zh-CN" altLang="en-US" sz="2600" b="1" kern="100" dirty="0">
                <a:latin typeface="微软雅黑" pitchFamily="34" charset="-122"/>
                <a:ea typeface="微软雅黑" pitchFamily="34" charset="-122"/>
                <a:cs typeface="Courier New"/>
              </a:rPr>
              <a:t>技法指</a:t>
            </a:r>
            <a:r>
              <a:rPr lang="zh-CN" altLang="en-US" sz="2600" b="1" kern="100" dirty="0" smtClean="0">
                <a:latin typeface="微软雅黑" pitchFamily="34" charset="-122"/>
                <a:ea typeface="微软雅黑" pitchFamily="34" charset="-122"/>
                <a:cs typeface="Courier New"/>
              </a:rPr>
              <a:t>要，洞悉</a:t>
            </a:r>
            <a:r>
              <a:rPr lang="zh-CN" altLang="en-US" sz="2600" b="1" kern="100" dirty="0">
                <a:latin typeface="微软雅黑" pitchFamily="34" charset="-122"/>
                <a:ea typeface="微软雅黑" pitchFamily="34" charset="-122"/>
                <a:cs typeface="Courier New"/>
              </a:rPr>
              <a:t>高分的路径</a:t>
            </a:r>
          </a:p>
        </p:txBody>
      </p:sp>
      <p:cxnSp>
        <p:nvCxnSpPr>
          <p:cNvPr id="6" name="直接连接符 5"/>
          <p:cNvCxnSpPr/>
          <p:nvPr/>
        </p:nvCxnSpPr>
        <p:spPr>
          <a:xfrm>
            <a:off x="2604" y="699542"/>
            <a:ext cx="9144000" cy="0"/>
          </a:xfrm>
          <a:prstGeom prst="line">
            <a:avLst/>
          </a:prstGeom>
          <a:ln w="19050">
            <a:solidFill>
              <a:schemeClr val="bg1">
                <a:lumMod val="6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668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8356"/>
            <a:ext cx="8229600" cy="857250"/>
          </a:xfrm>
        </p:spPr>
        <p:txBody>
          <a:bodyPr>
            <a:normAutofit/>
          </a:bodyPr>
          <a:lstStyle/>
          <a:p>
            <a:r>
              <a:rPr lang="zh-CN" altLang="en-US" sz="4800" dirty="0">
                <a:latin typeface="方正粗宋简体" panose="03000509000000000000" pitchFamily="65" charset="-122"/>
                <a:ea typeface="方正粗宋简体" panose="03000509000000000000" pitchFamily="65" charset="-122"/>
              </a:rPr>
              <a:t>并列式结构</a:t>
            </a:r>
          </a:p>
        </p:txBody>
      </p:sp>
      <p:sp>
        <p:nvSpPr>
          <p:cNvPr id="4" name="TextBox 3"/>
          <p:cNvSpPr txBox="1"/>
          <p:nvPr/>
        </p:nvSpPr>
        <p:spPr>
          <a:xfrm>
            <a:off x="539552" y="1563638"/>
            <a:ext cx="7992888" cy="2308324"/>
          </a:xfrm>
          <a:prstGeom prst="rect">
            <a:avLst/>
          </a:prstGeom>
          <a:noFill/>
        </p:spPr>
        <p:txBody>
          <a:bodyPr wrap="square" rtlCol="0">
            <a:spAutoFit/>
          </a:bodyPr>
          <a:lstStyle/>
          <a:p>
            <a:r>
              <a:rPr lang="zh-CN" altLang="en-US" sz="2400" b="1" dirty="0" smtClean="0">
                <a:solidFill>
                  <a:srgbClr val="FF0000"/>
                </a:solidFill>
                <a:latin typeface="方正粗宋简体" panose="03000509000000000000" pitchFamily="65" charset="-122"/>
                <a:ea typeface="方正粗宋简体" panose="03000509000000000000" pitchFamily="65" charset="-122"/>
              </a:rPr>
              <a:t>引论</a:t>
            </a:r>
            <a:r>
              <a:rPr lang="zh-CN" altLang="en-US" sz="2400" dirty="0">
                <a:latin typeface="方正粗宋简体" panose="03000509000000000000" pitchFamily="65" charset="-122"/>
                <a:ea typeface="方正粗宋简体" panose="03000509000000000000" pitchFamily="65" charset="-122"/>
              </a:rPr>
              <a:t>（提出论点）</a:t>
            </a:r>
          </a:p>
          <a:p>
            <a:r>
              <a:rPr lang="zh-CN" altLang="en-US" sz="2400" b="1" dirty="0">
                <a:solidFill>
                  <a:srgbClr val="FF0000"/>
                </a:solidFill>
                <a:latin typeface="方正粗宋简体" panose="03000509000000000000" pitchFamily="65" charset="-122"/>
                <a:ea typeface="方正粗宋简体" panose="03000509000000000000" pitchFamily="65" charset="-122"/>
              </a:rPr>
              <a:t>本论</a:t>
            </a:r>
            <a:r>
              <a:rPr lang="zh-CN" altLang="en-US" sz="2400" dirty="0">
                <a:latin typeface="方正粗宋简体" panose="03000509000000000000" pitchFamily="65" charset="-122"/>
                <a:ea typeface="方正粗宋简体" panose="03000509000000000000" pitchFamily="65" charset="-122"/>
              </a:rPr>
              <a:t>（证明论点）</a:t>
            </a:r>
          </a:p>
          <a:p>
            <a:r>
              <a:rPr lang="zh-CN" altLang="en-US" sz="2400" dirty="0">
                <a:latin typeface="方正粗宋简体" panose="03000509000000000000" pitchFamily="65" charset="-122"/>
                <a:ea typeface="方正粗宋简体" panose="03000509000000000000" pitchFamily="65" charset="-122"/>
              </a:rPr>
              <a:t>     分论点（</a:t>
            </a:r>
            <a:r>
              <a:rPr lang="en-US" altLang="zh-CN" sz="2400" dirty="0">
                <a:latin typeface="方正粗宋简体" panose="03000509000000000000" pitchFamily="65" charset="-122"/>
                <a:ea typeface="方正粗宋简体" panose="03000509000000000000" pitchFamily="65" charset="-122"/>
              </a:rPr>
              <a:t>1</a:t>
            </a:r>
            <a:r>
              <a:rPr lang="zh-CN" altLang="en-US" sz="2400" dirty="0">
                <a:latin typeface="方正粗宋简体" panose="03000509000000000000" pitchFamily="65" charset="-122"/>
                <a:ea typeface="方正粗宋简体" panose="03000509000000000000" pitchFamily="65" charset="-122"/>
              </a:rPr>
              <a:t>）＋论据＋分析论证</a:t>
            </a:r>
          </a:p>
          <a:p>
            <a:r>
              <a:rPr lang="zh-CN" altLang="en-US" sz="2400" dirty="0">
                <a:latin typeface="方正粗宋简体" panose="03000509000000000000" pitchFamily="65" charset="-122"/>
                <a:ea typeface="方正粗宋简体" panose="03000509000000000000" pitchFamily="65" charset="-122"/>
              </a:rPr>
              <a:t>     分论点（</a:t>
            </a:r>
            <a:r>
              <a:rPr lang="en-US" altLang="zh-CN" sz="2400" dirty="0">
                <a:latin typeface="方正粗宋简体" panose="03000509000000000000" pitchFamily="65" charset="-122"/>
                <a:ea typeface="方正粗宋简体" panose="03000509000000000000" pitchFamily="65" charset="-122"/>
              </a:rPr>
              <a:t>2</a:t>
            </a:r>
            <a:r>
              <a:rPr lang="zh-CN" altLang="en-US" sz="2400" dirty="0">
                <a:latin typeface="方正粗宋简体" panose="03000509000000000000" pitchFamily="65" charset="-122"/>
                <a:ea typeface="方正粗宋简体" panose="03000509000000000000" pitchFamily="65" charset="-122"/>
              </a:rPr>
              <a:t>）＋论据＋分析论证</a:t>
            </a:r>
          </a:p>
          <a:p>
            <a:r>
              <a:rPr lang="zh-CN" altLang="en-US" sz="2400" dirty="0">
                <a:latin typeface="方正粗宋简体" panose="03000509000000000000" pitchFamily="65" charset="-122"/>
                <a:ea typeface="方正粗宋简体" panose="03000509000000000000" pitchFamily="65" charset="-122"/>
              </a:rPr>
              <a:t>     分论点（</a:t>
            </a:r>
            <a:r>
              <a:rPr lang="en-US" altLang="zh-CN" sz="2400" dirty="0">
                <a:latin typeface="方正粗宋简体" panose="03000509000000000000" pitchFamily="65" charset="-122"/>
                <a:ea typeface="方正粗宋简体" panose="03000509000000000000" pitchFamily="65" charset="-122"/>
              </a:rPr>
              <a:t>3</a:t>
            </a:r>
            <a:r>
              <a:rPr lang="zh-CN" altLang="en-US" sz="2400" dirty="0">
                <a:latin typeface="方正粗宋简体" panose="03000509000000000000" pitchFamily="65" charset="-122"/>
                <a:ea typeface="方正粗宋简体" panose="03000509000000000000" pitchFamily="65" charset="-122"/>
              </a:rPr>
              <a:t>）＋论据＋分析论证</a:t>
            </a:r>
          </a:p>
          <a:p>
            <a:r>
              <a:rPr lang="zh-CN" altLang="en-US" sz="2400" b="1" dirty="0">
                <a:solidFill>
                  <a:srgbClr val="FF0000"/>
                </a:solidFill>
                <a:latin typeface="方正粗宋简体" panose="03000509000000000000" pitchFamily="65" charset="-122"/>
                <a:ea typeface="方正粗宋简体" panose="03000509000000000000" pitchFamily="65" charset="-122"/>
              </a:rPr>
              <a:t>结论</a:t>
            </a:r>
            <a:r>
              <a:rPr lang="zh-CN" altLang="en-US" sz="2400" dirty="0">
                <a:latin typeface="方正粗宋简体" panose="03000509000000000000" pitchFamily="65" charset="-122"/>
                <a:ea typeface="方正粗宋简体" panose="03000509000000000000" pitchFamily="65" charset="-122"/>
              </a:rPr>
              <a:t>（总结全文）</a:t>
            </a:r>
          </a:p>
        </p:txBody>
      </p:sp>
    </p:spTree>
    <p:extLst>
      <p:ext uri="{BB962C8B-B14F-4D97-AF65-F5344CB8AC3E}">
        <p14:creationId xmlns:p14="http://schemas.microsoft.com/office/powerpoint/2010/main" val="3863913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832520"/>
            <a:ext cx="8568952" cy="3539430"/>
          </a:xfrm>
          <a:prstGeom prst="rect">
            <a:avLst/>
          </a:prstGeom>
        </p:spPr>
        <p:txBody>
          <a:bodyPr wrap="square">
            <a:spAutoFit/>
          </a:bodyPr>
          <a:lstStyle/>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zh-CN" altLang="en-US" sz="2000" b="1" kern="100" dirty="0">
                <a:solidFill>
                  <a:srgbClr val="404040"/>
                </a:solidFill>
                <a:latin typeface="Times New Roman" pitchFamily="18" charset="0"/>
                <a:ea typeface="黑体" pitchFamily="2" charset="-122"/>
                <a:cs typeface="Times New Roman" pitchFamily="18" charset="0"/>
              </a:rPr>
              <a:t>紧扣题目或材料中的核心概念，从属性方面进行分解</a:t>
            </a:r>
            <a:r>
              <a:rPr lang="zh-CN" altLang="en-US" sz="2000" b="1" kern="100" dirty="0" smtClean="0">
                <a:solidFill>
                  <a:srgbClr val="404040"/>
                </a:solidFill>
                <a:latin typeface="Times New Roman" pitchFamily="18" charset="0"/>
                <a:ea typeface="黑体" pitchFamily="2" charset="-122"/>
                <a:cs typeface="Times New Roman" pitchFamily="18" charset="0"/>
              </a:rPr>
              <a:t>。</a:t>
            </a:r>
            <a:r>
              <a:rPr lang="zh-CN" altLang="zh-CN" sz="2000" b="1" kern="100" dirty="0" smtClean="0">
                <a:solidFill>
                  <a:srgbClr val="404040"/>
                </a:solidFill>
                <a:latin typeface="Times New Roman" pitchFamily="18" charset="0"/>
                <a:ea typeface="黑体" pitchFamily="2" charset="-122"/>
                <a:cs typeface="Times New Roman" pitchFamily="18" charset="0"/>
              </a:rPr>
              <a:t>先</a:t>
            </a:r>
            <a:r>
              <a:rPr lang="zh-CN" altLang="zh-CN" sz="2000" b="1" kern="100" dirty="0">
                <a:solidFill>
                  <a:srgbClr val="404040"/>
                </a:solidFill>
                <a:latin typeface="Times New Roman" pitchFamily="18" charset="0"/>
                <a:ea typeface="黑体" pitchFamily="2" charset="-122"/>
                <a:cs typeface="Times New Roman" pitchFamily="18" charset="0"/>
              </a:rPr>
              <a:t>看一个浅显的例子。《谈骨气》的中心论点：</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中国人是有骨气的</a:t>
            </a:r>
            <a:r>
              <a:rPr lang="zh-CN" altLang="zh-CN" sz="2000" b="1" kern="100" dirty="0">
                <a:solidFill>
                  <a:srgbClr val="404040"/>
                </a:solidFill>
                <a:latin typeface="Times New Roman" pitchFamily="18" charset="0"/>
                <a:ea typeface="黑体" pitchFamily="2" charset="-122"/>
                <a:cs typeface="Times New Roman" pitchFamily="18" charset="0"/>
              </a:rPr>
              <a:t>。</a:t>
            </a:r>
            <a:r>
              <a:rPr lang="en-US" altLang="zh-CN" sz="2000" b="1" kern="100" dirty="0">
                <a:solidFill>
                  <a:srgbClr val="404040"/>
                </a:solidFill>
                <a:latin typeface="Times New Roman" pitchFamily="18" charset="0"/>
                <a:ea typeface="黑体" pitchFamily="2" charset="-122"/>
                <a:cs typeface="Times New Roman" pitchFamily="18" charset="0"/>
              </a:rPr>
              <a:t>(“</a:t>
            </a:r>
            <a:r>
              <a:rPr lang="zh-CN" altLang="zh-CN" sz="2000" b="1" kern="100" dirty="0">
                <a:solidFill>
                  <a:srgbClr val="404040"/>
                </a:solidFill>
                <a:latin typeface="Times New Roman" pitchFamily="18" charset="0"/>
                <a:ea typeface="黑体" pitchFamily="2" charset="-122"/>
                <a:cs typeface="Times New Roman" pitchFamily="18" charset="0"/>
              </a:rPr>
              <a:t>骨气</a:t>
            </a:r>
            <a:r>
              <a:rPr lang="en-US" altLang="zh-CN" sz="2000" b="1" kern="100" dirty="0">
                <a:solidFill>
                  <a:srgbClr val="404040"/>
                </a:solidFill>
                <a:latin typeface="Times New Roman" pitchFamily="18" charset="0"/>
                <a:ea typeface="黑体" pitchFamily="2" charset="-122"/>
                <a:cs typeface="Times New Roman" pitchFamily="18" charset="0"/>
              </a:rPr>
              <a:t>”</a:t>
            </a:r>
            <a:r>
              <a:rPr lang="zh-CN" altLang="zh-CN" sz="2000" b="1" kern="100" dirty="0">
                <a:solidFill>
                  <a:srgbClr val="404040"/>
                </a:solidFill>
                <a:latin typeface="Times New Roman" pitchFamily="18" charset="0"/>
                <a:ea typeface="黑体" pitchFamily="2" charset="-122"/>
                <a:cs typeface="Times New Roman" pitchFamily="18" charset="0"/>
              </a:rPr>
              <a:t>为核心概念</a:t>
            </a:r>
            <a:r>
              <a:rPr lang="en-US" altLang="zh-CN" sz="2000" b="1" kern="100" dirty="0">
                <a:solidFill>
                  <a:srgbClr val="404040"/>
                </a:solidFill>
                <a:latin typeface="Times New Roman" pitchFamily="18" charset="0"/>
                <a:ea typeface="黑体" pitchFamily="2" charset="-122"/>
                <a:cs typeface="Times New Roman" pitchFamily="18" charset="0"/>
              </a:rPr>
              <a:t>)</a:t>
            </a:r>
            <a:endParaRPr lang="zh-CN" altLang="zh-CN" sz="2000" kern="100" dirty="0">
              <a:latin typeface="Times New Roman" pitchFamily="18" charset="0"/>
              <a:ea typeface="黑体" pitchFamily="2" charset="-122"/>
              <a:cs typeface="Times New Roman" pitchFamily="18" charset="0"/>
            </a:endParaRPr>
          </a:p>
          <a:p>
            <a:pPr algn="just">
              <a:spcAft>
                <a:spcPts val="0"/>
              </a:spcAft>
            </a:pPr>
            <a:r>
              <a:rPr lang="en-US" altLang="zh-CN" sz="2000" b="1" kern="100" dirty="0" smtClean="0">
                <a:solidFill>
                  <a:srgbClr val="404040"/>
                </a:solidFill>
                <a:latin typeface="Times New Roman" pitchFamily="18" charset="0"/>
                <a:ea typeface="黑体" pitchFamily="2" charset="-122"/>
                <a:cs typeface="Times New Roman" pitchFamily="18" charset="0"/>
              </a:rPr>
              <a:t>        </a:t>
            </a:r>
            <a:r>
              <a:rPr lang="zh-CN" altLang="zh-CN" sz="2000" b="1" kern="100" dirty="0" smtClean="0">
                <a:solidFill>
                  <a:srgbClr val="404040"/>
                </a:solidFill>
                <a:latin typeface="Times New Roman" pitchFamily="18" charset="0"/>
                <a:ea typeface="黑体" pitchFamily="2" charset="-122"/>
                <a:cs typeface="Times New Roman" pitchFamily="18" charset="0"/>
              </a:rPr>
              <a:t>分</a:t>
            </a:r>
            <a:r>
              <a:rPr lang="zh-CN" altLang="zh-CN" sz="2000" b="1" kern="100" dirty="0">
                <a:solidFill>
                  <a:srgbClr val="404040"/>
                </a:solidFill>
                <a:latin typeface="Times New Roman" pitchFamily="18" charset="0"/>
                <a:ea typeface="黑体" pitchFamily="2" charset="-122"/>
                <a:cs typeface="Times New Roman" pitchFamily="18" charset="0"/>
              </a:rPr>
              <a:t>论点①：骨气是</a:t>
            </a:r>
            <a:r>
              <a:rPr lang="zh-CN" altLang="zh-CN" sz="2000" b="1" kern="100" dirty="0">
                <a:solidFill>
                  <a:srgbClr val="FF0000"/>
                </a:solidFill>
                <a:latin typeface="Times New Roman" pitchFamily="18" charset="0"/>
                <a:ea typeface="黑体" pitchFamily="2" charset="-122"/>
                <a:cs typeface="Times New Roman" pitchFamily="18" charset="0"/>
              </a:rPr>
              <a:t>富贵不能淫</a:t>
            </a:r>
            <a:r>
              <a:rPr lang="zh-CN" altLang="zh-CN" sz="2000" b="1" kern="100" dirty="0">
                <a:solidFill>
                  <a:srgbClr val="404040"/>
                </a:solidFill>
                <a:latin typeface="Times New Roman" pitchFamily="18" charset="0"/>
                <a:ea typeface="黑体" pitchFamily="2" charset="-122"/>
                <a:cs typeface="Times New Roman" pitchFamily="18" charset="0"/>
              </a:rPr>
              <a:t>的品质。</a:t>
            </a:r>
            <a:endParaRPr lang="zh-CN" altLang="zh-CN" sz="2000" kern="100" dirty="0">
              <a:latin typeface="Times New Roman" pitchFamily="18" charset="0"/>
              <a:ea typeface="黑体" pitchFamily="2" charset="-122"/>
              <a:cs typeface="Times New Roman" pitchFamily="18" charset="0"/>
            </a:endParaRPr>
          </a:p>
          <a:p>
            <a:pPr algn="just">
              <a:spcAft>
                <a:spcPts val="0"/>
              </a:spcAft>
            </a:pPr>
            <a:r>
              <a:rPr lang="en-US" altLang="zh-CN" sz="2000" b="1" kern="100" dirty="0" smtClean="0">
                <a:solidFill>
                  <a:srgbClr val="404040"/>
                </a:solidFill>
                <a:latin typeface="Times New Roman" pitchFamily="18" charset="0"/>
                <a:ea typeface="黑体" pitchFamily="2" charset="-122"/>
                <a:cs typeface="Times New Roman" pitchFamily="18" charset="0"/>
              </a:rPr>
              <a:t>        </a:t>
            </a:r>
            <a:r>
              <a:rPr lang="zh-CN" altLang="zh-CN" sz="2000" b="1" kern="100" dirty="0" smtClean="0">
                <a:solidFill>
                  <a:srgbClr val="404040"/>
                </a:solidFill>
                <a:latin typeface="Times New Roman" pitchFamily="18" charset="0"/>
                <a:ea typeface="黑体" pitchFamily="2" charset="-122"/>
                <a:cs typeface="Times New Roman" pitchFamily="18" charset="0"/>
              </a:rPr>
              <a:t>分</a:t>
            </a:r>
            <a:r>
              <a:rPr lang="zh-CN" altLang="zh-CN" sz="2000" b="1" kern="100" dirty="0">
                <a:solidFill>
                  <a:srgbClr val="404040"/>
                </a:solidFill>
                <a:latin typeface="Times New Roman" pitchFamily="18" charset="0"/>
                <a:ea typeface="黑体" pitchFamily="2" charset="-122"/>
                <a:cs typeface="Times New Roman" pitchFamily="18" charset="0"/>
              </a:rPr>
              <a:t>论点②：骨气是</a:t>
            </a:r>
            <a:r>
              <a:rPr lang="zh-CN" altLang="zh-CN" sz="2000" b="1" kern="100" dirty="0">
                <a:solidFill>
                  <a:srgbClr val="FF0000"/>
                </a:solidFill>
                <a:latin typeface="Times New Roman" pitchFamily="18" charset="0"/>
                <a:ea typeface="黑体" pitchFamily="2" charset="-122"/>
                <a:cs typeface="Times New Roman" pitchFamily="18" charset="0"/>
              </a:rPr>
              <a:t>贫贱不能移</a:t>
            </a:r>
            <a:r>
              <a:rPr lang="zh-CN" altLang="zh-CN" sz="2000" b="1" kern="100" dirty="0">
                <a:solidFill>
                  <a:srgbClr val="404040"/>
                </a:solidFill>
                <a:latin typeface="Times New Roman" pitchFamily="18" charset="0"/>
                <a:ea typeface="黑体" pitchFamily="2" charset="-122"/>
                <a:cs typeface="Times New Roman" pitchFamily="18" charset="0"/>
              </a:rPr>
              <a:t>的人格。</a:t>
            </a:r>
            <a:endParaRPr lang="zh-CN" altLang="zh-CN" sz="2000" kern="100" dirty="0">
              <a:latin typeface="Times New Roman" pitchFamily="18" charset="0"/>
              <a:ea typeface="黑体" pitchFamily="2" charset="-122"/>
              <a:cs typeface="Times New Roman" pitchFamily="18" charset="0"/>
            </a:endParaRPr>
          </a:p>
          <a:p>
            <a:pPr algn="just">
              <a:spcAft>
                <a:spcPts val="0"/>
              </a:spcAft>
            </a:pPr>
            <a:r>
              <a:rPr lang="en-US" altLang="zh-CN" sz="2000" b="1" kern="100" dirty="0" smtClean="0">
                <a:solidFill>
                  <a:srgbClr val="404040"/>
                </a:solidFill>
                <a:latin typeface="Times New Roman" pitchFamily="18" charset="0"/>
                <a:ea typeface="黑体" pitchFamily="2" charset="-122"/>
                <a:cs typeface="Times New Roman" pitchFamily="18" charset="0"/>
              </a:rPr>
              <a:t>        </a:t>
            </a:r>
            <a:r>
              <a:rPr lang="zh-CN" altLang="zh-CN" sz="2000" b="1" kern="100" dirty="0" smtClean="0">
                <a:solidFill>
                  <a:srgbClr val="404040"/>
                </a:solidFill>
                <a:latin typeface="Times New Roman" pitchFamily="18" charset="0"/>
                <a:ea typeface="黑体" pitchFamily="2" charset="-122"/>
                <a:cs typeface="Times New Roman" pitchFamily="18" charset="0"/>
              </a:rPr>
              <a:t>分</a:t>
            </a:r>
            <a:r>
              <a:rPr lang="zh-CN" altLang="zh-CN" sz="2000" b="1" kern="100" dirty="0">
                <a:solidFill>
                  <a:srgbClr val="404040"/>
                </a:solidFill>
                <a:latin typeface="Times New Roman" pitchFamily="18" charset="0"/>
                <a:ea typeface="黑体" pitchFamily="2" charset="-122"/>
                <a:cs typeface="Times New Roman" pitchFamily="18" charset="0"/>
              </a:rPr>
              <a:t>论点③：骨气是</a:t>
            </a:r>
            <a:r>
              <a:rPr lang="zh-CN" altLang="zh-CN" sz="2000" b="1" kern="100" dirty="0">
                <a:solidFill>
                  <a:srgbClr val="FF0000"/>
                </a:solidFill>
                <a:latin typeface="Times New Roman" pitchFamily="18" charset="0"/>
                <a:ea typeface="黑体" pitchFamily="2" charset="-122"/>
                <a:cs typeface="Times New Roman" pitchFamily="18" charset="0"/>
              </a:rPr>
              <a:t>威武不能屈</a:t>
            </a:r>
            <a:r>
              <a:rPr lang="zh-CN" altLang="zh-CN" sz="2000" b="1" kern="100" dirty="0">
                <a:solidFill>
                  <a:srgbClr val="404040"/>
                </a:solidFill>
                <a:latin typeface="Times New Roman" pitchFamily="18" charset="0"/>
                <a:ea typeface="黑体" pitchFamily="2" charset="-122"/>
                <a:cs typeface="Times New Roman" pitchFamily="18" charset="0"/>
              </a:rPr>
              <a:t>的气节</a:t>
            </a:r>
            <a:r>
              <a:rPr lang="zh-CN" altLang="zh-CN" sz="2000" b="1" kern="100" dirty="0" smtClean="0">
                <a:solidFill>
                  <a:srgbClr val="404040"/>
                </a:solidFill>
                <a:latin typeface="Times New Roman" pitchFamily="18" charset="0"/>
                <a:ea typeface="黑体" pitchFamily="2" charset="-122"/>
                <a:cs typeface="Times New Roman" pitchFamily="18" charset="0"/>
              </a:rPr>
              <a:t>。</a:t>
            </a:r>
            <a:endParaRPr lang="en-US" altLang="zh-CN" sz="2000" b="1" kern="100" dirty="0" smtClean="0">
              <a:solidFill>
                <a:srgbClr val="404040"/>
              </a:solidFill>
              <a:latin typeface="Times New Roman" pitchFamily="18" charset="0"/>
              <a:ea typeface="黑体" pitchFamily="2" charset="-122"/>
              <a:cs typeface="Times New Roman" pitchFamily="18" charset="0"/>
            </a:endParaRPr>
          </a:p>
          <a:p>
            <a:pPr algn="just">
              <a:spcAft>
                <a:spcPts val="0"/>
              </a:spcAft>
            </a:pPr>
            <a:endPar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endParaRPr>
          </a:p>
          <a:p>
            <a:pPr algn="just">
              <a:spcAft>
                <a:spcPts val="0"/>
              </a:spcAft>
            </a:pPr>
            <a:r>
              <a:rPr lang="en-US" altLang="zh-CN" sz="2000" b="1" kern="100" dirty="0" smtClean="0">
                <a:solidFill>
                  <a:srgbClr val="404040"/>
                </a:solidFill>
                <a:latin typeface="Times New Roman" pitchFamily="18" charset="0"/>
                <a:ea typeface="黑体" pitchFamily="2" charset="-122"/>
                <a:cs typeface="Times New Roman" pitchFamily="18" charset="0"/>
              </a:rPr>
              <a:t>        </a:t>
            </a:r>
            <a:r>
              <a:rPr lang="zh-CN" altLang="zh-CN" sz="2000" b="1" kern="100" dirty="0" smtClean="0">
                <a:solidFill>
                  <a:srgbClr val="404040"/>
                </a:solidFill>
                <a:latin typeface="Times New Roman" pitchFamily="18" charset="0"/>
                <a:ea typeface="黑体" pitchFamily="2" charset="-122"/>
                <a:cs typeface="Times New Roman" pitchFamily="18" charset="0"/>
              </a:rPr>
              <a:t>再</a:t>
            </a:r>
            <a:r>
              <a:rPr lang="zh-CN" altLang="zh-CN" sz="2000" b="1" kern="100" dirty="0">
                <a:solidFill>
                  <a:srgbClr val="404040"/>
                </a:solidFill>
                <a:latin typeface="Times New Roman" pitchFamily="18" charset="0"/>
                <a:ea typeface="黑体" pitchFamily="2" charset="-122"/>
                <a:cs typeface="Times New Roman" pitchFamily="18" charset="0"/>
              </a:rPr>
              <a:t>看</a:t>
            </a:r>
            <a:r>
              <a:rPr lang="en-US" altLang="zh-CN" sz="2000" b="1" kern="100" dirty="0">
                <a:solidFill>
                  <a:srgbClr val="404040"/>
                </a:solidFill>
                <a:latin typeface="Times New Roman" pitchFamily="18" charset="0"/>
                <a:ea typeface="黑体" pitchFamily="2" charset="-122"/>
                <a:cs typeface="Times New Roman" pitchFamily="18" charset="0"/>
              </a:rPr>
              <a:t>2014</a:t>
            </a:r>
            <a:r>
              <a:rPr lang="zh-CN" altLang="zh-CN" sz="2000" b="1" kern="100" dirty="0">
                <a:solidFill>
                  <a:srgbClr val="404040"/>
                </a:solidFill>
                <a:latin typeface="Times New Roman" pitchFamily="18" charset="0"/>
                <a:ea typeface="黑体" pitchFamily="2" charset="-122"/>
                <a:cs typeface="Times New Roman" pitchFamily="18" charset="0"/>
              </a:rPr>
              <a:t>年高考江苏卷优秀作文《青春永不朽》的</a:t>
            </a:r>
            <a:r>
              <a:rPr lang="zh-CN" altLang="zh-CN" sz="2000" b="1" kern="100" dirty="0" smtClean="0">
                <a:solidFill>
                  <a:srgbClr val="404040"/>
                </a:solidFill>
                <a:latin typeface="Times New Roman" pitchFamily="18" charset="0"/>
                <a:ea typeface="黑体" pitchFamily="2" charset="-122"/>
                <a:cs typeface="Times New Roman" pitchFamily="18" charset="0"/>
              </a:rPr>
              <a:t>中心论点</a:t>
            </a:r>
            <a:r>
              <a:rPr lang="zh-CN" altLang="zh-CN" sz="2000" b="1" kern="100" dirty="0">
                <a:solidFill>
                  <a:srgbClr val="404040"/>
                </a:solidFill>
                <a:latin typeface="Times New Roman" pitchFamily="18" charset="0"/>
                <a:ea typeface="黑体" pitchFamily="2" charset="-122"/>
                <a:cs typeface="Times New Roman" pitchFamily="18" charset="0"/>
              </a:rPr>
              <a:t>：</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青春永不朽</a:t>
            </a:r>
            <a:r>
              <a:rPr lang="zh-CN" altLang="zh-CN" sz="2000" b="1" kern="100" dirty="0">
                <a:solidFill>
                  <a:srgbClr val="404040"/>
                </a:solidFill>
                <a:latin typeface="Times New Roman" pitchFamily="18" charset="0"/>
                <a:ea typeface="黑体" pitchFamily="2" charset="-122"/>
                <a:cs typeface="Times New Roman" pitchFamily="18" charset="0"/>
              </a:rPr>
              <a:t>。</a:t>
            </a:r>
            <a:r>
              <a:rPr lang="en-US" altLang="zh-CN" sz="2000" b="1" kern="100" dirty="0">
                <a:solidFill>
                  <a:srgbClr val="404040"/>
                </a:solidFill>
                <a:latin typeface="Times New Roman" pitchFamily="18" charset="0"/>
                <a:ea typeface="黑体" pitchFamily="2" charset="-122"/>
                <a:cs typeface="Times New Roman" pitchFamily="18" charset="0"/>
              </a:rPr>
              <a:t>(“</a:t>
            </a:r>
            <a:r>
              <a:rPr lang="zh-CN" altLang="zh-CN" sz="2000" b="1" kern="100" dirty="0">
                <a:solidFill>
                  <a:srgbClr val="404040"/>
                </a:solidFill>
                <a:latin typeface="Times New Roman" pitchFamily="18" charset="0"/>
                <a:ea typeface="黑体" pitchFamily="2" charset="-122"/>
                <a:cs typeface="Times New Roman" pitchFamily="18" charset="0"/>
              </a:rPr>
              <a:t>青春</a:t>
            </a:r>
            <a:r>
              <a:rPr lang="en-US" altLang="zh-CN" sz="2000" b="1" kern="100" dirty="0">
                <a:solidFill>
                  <a:srgbClr val="404040"/>
                </a:solidFill>
                <a:latin typeface="Times New Roman" pitchFamily="18" charset="0"/>
                <a:ea typeface="黑体" pitchFamily="2" charset="-122"/>
                <a:cs typeface="Times New Roman" pitchFamily="18" charset="0"/>
              </a:rPr>
              <a:t>”</a:t>
            </a:r>
            <a:r>
              <a:rPr lang="zh-CN" altLang="zh-CN" sz="2000" b="1" kern="100" dirty="0">
                <a:solidFill>
                  <a:srgbClr val="404040"/>
                </a:solidFill>
                <a:latin typeface="Times New Roman" pitchFamily="18" charset="0"/>
                <a:ea typeface="黑体" pitchFamily="2" charset="-122"/>
                <a:cs typeface="Times New Roman" pitchFamily="18" charset="0"/>
              </a:rPr>
              <a:t>为核心概念</a:t>
            </a:r>
            <a:r>
              <a:rPr lang="en-US" altLang="zh-CN" sz="2000" b="1" kern="100" dirty="0">
                <a:solidFill>
                  <a:srgbClr val="404040"/>
                </a:solidFill>
                <a:latin typeface="Times New Roman" pitchFamily="18" charset="0"/>
                <a:ea typeface="黑体" pitchFamily="2" charset="-122"/>
                <a:cs typeface="Times New Roman" pitchFamily="18" charset="0"/>
              </a:rPr>
              <a:t>)</a:t>
            </a:r>
            <a:endParaRPr lang="zh-CN" altLang="zh-CN" sz="2000" kern="100" dirty="0">
              <a:latin typeface="Times New Roman" pitchFamily="18" charset="0"/>
              <a:ea typeface="黑体" pitchFamily="2" charset="-122"/>
              <a:cs typeface="Times New Roman" pitchFamily="18" charset="0"/>
            </a:endParaRPr>
          </a:p>
          <a:p>
            <a:pPr algn="just">
              <a:spcAft>
                <a:spcPts val="0"/>
              </a:spcAft>
            </a:pPr>
            <a:r>
              <a:rPr lang="en-US" altLang="zh-CN" sz="2000" b="1" kern="100" dirty="0" smtClean="0">
                <a:solidFill>
                  <a:srgbClr val="404040"/>
                </a:solidFill>
                <a:latin typeface="Times New Roman" pitchFamily="18" charset="0"/>
                <a:ea typeface="黑体" pitchFamily="2" charset="-122"/>
                <a:cs typeface="Times New Roman" pitchFamily="18" charset="0"/>
              </a:rPr>
              <a:t>      </a:t>
            </a:r>
            <a:r>
              <a:rPr lang="zh-CN" altLang="zh-CN" sz="2000" b="1" kern="100" dirty="0" smtClean="0">
                <a:solidFill>
                  <a:srgbClr val="404040"/>
                </a:solidFill>
                <a:latin typeface="Times New Roman" pitchFamily="18" charset="0"/>
                <a:ea typeface="黑体" pitchFamily="2" charset="-122"/>
                <a:cs typeface="Times New Roman" pitchFamily="18" charset="0"/>
              </a:rPr>
              <a:t>分</a:t>
            </a:r>
            <a:r>
              <a:rPr lang="zh-CN" altLang="zh-CN" sz="2000" b="1" kern="100" dirty="0">
                <a:solidFill>
                  <a:srgbClr val="404040"/>
                </a:solidFill>
                <a:latin typeface="Times New Roman" pitchFamily="18" charset="0"/>
                <a:ea typeface="黑体" pitchFamily="2" charset="-122"/>
                <a:cs typeface="Times New Roman" pitchFamily="18" charset="0"/>
              </a:rPr>
              <a:t>论点①：</a:t>
            </a:r>
            <a:r>
              <a:rPr lang="zh-CN" altLang="zh-CN" sz="2000" b="1" kern="100" dirty="0" smtClean="0">
                <a:solidFill>
                  <a:srgbClr val="FF0000"/>
                </a:solidFill>
                <a:latin typeface="Times New Roman" pitchFamily="18" charset="0"/>
                <a:ea typeface="黑体" pitchFamily="2" charset="-122"/>
                <a:cs typeface="Times New Roman" pitchFamily="18" charset="0"/>
              </a:rPr>
              <a:t>叛逆求索</a:t>
            </a:r>
            <a:r>
              <a:rPr lang="zh-CN" altLang="zh-CN" sz="2000" b="1" kern="100" dirty="0">
                <a:solidFill>
                  <a:srgbClr val="404040"/>
                </a:solidFill>
                <a:latin typeface="Times New Roman" pitchFamily="18" charset="0"/>
                <a:ea typeface="黑体" pitchFamily="2" charset="-122"/>
                <a:cs typeface="Times New Roman" pitchFamily="18" charset="0"/>
              </a:rPr>
              <a:t>的青春不朽。</a:t>
            </a:r>
            <a:endParaRPr lang="zh-CN" altLang="zh-CN" sz="2000" kern="100" dirty="0">
              <a:latin typeface="Times New Roman" pitchFamily="18" charset="0"/>
              <a:ea typeface="黑体" pitchFamily="2" charset="-122"/>
              <a:cs typeface="Times New Roman" pitchFamily="18" charset="0"/>
            </a:endParaRPr>
          </a:p>
          <a:p>
            <a:pPr algn="just">
              <a:spcAft>
                <a:spcPts val="0"/>
              </a:spcAft>
            </a:pPr>
            <a:r>
              <a:rPr lang="en-US" altLang="zh-CN" sz="2000" b="1" kern="100" dirty="0" smtClean="0">
                <a:solidFill>
                  <a:srgbClr val="404040"/>
                </a:solidFill>
                <a:latin typeface="Times New Roman" pitchFamily="18" charset="0"/>
                <a:ea typeface="黑体" pitchFamily="2" charset="-122"/>
                <a:cs typeface="Times New Roman" pitchFamily="18" charset="0"/>
              </a:rPr>
              <a:t>      </a:t>
            </a:r>
            <a:r>
              <a:rPr lang="zh-CN" altLang="zh-CN" sz="2000" b="1" kern="100" dirty="0" smtClean="0">
                <a:solidFill>
                  <a:srgbClr val="404040"/>
                </a:solidFill>
                <a:latin typeface="Times New Roman" pitchFamily="18" charset="0"/>
                <a:ea typeface="黑体" pitchFamily="2" charset="-122"/>
                <a:cs typeface="Times New Roman" pitchFamily="18" charset="0"/>
              </a:rPr>
              <a:t>分</a:t>
            </a:r>
            <a:r>
              <a:rPr lang="zh-CN" altLang="zh-CN" sz="2000" b="1" kern="100" dirty="0">
                <a:solidFill>
                  <a:srgbClr val="404040"/>
                </a:solidFill>
                <a:latin typeface="Times New Roman" pitchFamily="18" charset="0"/>
                <a:ea typeface="黑体" pitchFamily="2" charset="-122"/>
                <a:cs typeface="Times New Roman" pitchFamily="18" charset="0"/>
              </a:rPr>
              <a:t>论点②</a:t>
            </a:r>
            <a:r>
              <a:rPr lang="zh-CN" altLang="zh-CN" sz="2000" b="1" kern="100" dirty="0" smtClean="0">
                <a:solidFill>
                  <a:srgbClr val="404040"/>
                </a:solidFill>
                <a:latin typeface="Times New Roman" pitchFamily="18" charset="0"/>
                <a:ea typeface="黑体" pitchFamily="2" charset="-122"/>
                <a:cs typeface="Times New Roman" pitchFamily="18" charset="0"/>
              </a:rPr>
              <a:t>：</a:t>
            </a:r>
            <a:r>
              <a:rPr lang="zh-CN" altLang="zh-CN" sz="2000" b="1" kern="100" dirty="0" smtClean="0">
                <a:solidFill>
                  <a:srgbClr val="FF0000"/>
                </a:solidFill>
                <a:latin typeface="Times New Roman" pitchFamily="18" charset="0"/>
                <a:ea typeface="黑体" pitchFamily="2" charset="-122"/>
                <a:cs typeface="Times New Roman" pitchFamily="18" charset="0"/>
              </a:rPr>
              <a:t>激发</a:t>
            </a:r>
            <a:r>
              <a:rPr lang="zh-CN" altLang="zh-CN" sz="2000" b="1" kern="100" dirty="0">
                <a:solidFill>
                  <a:srgbClr val="FF0000"/>
                </a:solidFill>
                <a:latin typeface="Times New Roman" pitchFamily="18" charset="0"/>
                <a:ea typeface="黑体" pitchFamily="2" charset="-122"/>
                <a:cs typeface="Times New Roman" pitchFamily="18" charset="0"/>
              </a:rPr>
              <a:t>智慧</a:t>
            </a:r>
            <a:r>
              <a:rPr lang="zh-CN" altLang="zh-CN" sz="2000" b="1" kern="100" dirty="0">
                <a:solidFill>
                  <a:srgbClr val="404040"/>
                </a:solidFill>
                <a:latin typeface="Times New Roman" pitchFamily="18" charset="0"/>
                <a:ea typeface="黑体" pitchFamily="2" charset="-122"/>
                <a:cs typeface="Times New Roman" pitchFamily="18" charset="0"/>
              </a:rPr>
              <a:t>的青春不朽。</a:t>
            </a:r>
            <a:endParaRPr lang="zh-CN" altLang="zh-CN" sz="2000" kern="100" dirty="0">
              <a:latin typeface="Times New Roman" pitchFamily="18" charset="0"/>
              <a:ea typeface="黑体" pitchFamily="2" charset="-122"/>
              <a:cs typeface="Times New Roman" pitchFamily="18" charset="0"/>
            </a:endParaRPr>
          </a:p>
          <a:p>
            <a:pPr algn="just">
              <a:spcAft>
                <a:spcPts val="0"/>
              </a:spcAft>
            </a:pPr>
            <a:r>
              <a:rPr lang="en-US" altLang="zh-CN" sz="2000" b="1" kern="100" dirty="0" smtClean="0">
                <a:solidFill>
                  <a:srgbClr val="404040"/>
                </a:solidFill>
                <a:latin typeface="Times New Roman" pitchFamily="18" charset="0"/>
                <a:ea typeface="黑体" pitchFamily="2" charset="-122"/>
                <a:cs typeface="Times New Roman" pitchFamily="18" charset="0"/>
              </a:rPr>
              <a:t>      </a:t>
            </a:r>
            <a:r>
              <a:rPr lang="zh-CN" altLang="zh-CN" sz="2000" b="1" kern="100" dirty="0" smtClean="0">
                <a:solidFill>
                  <a:srgbClr val="404040"/>
                </a:solidFill>
                <a:latin typeface="Times New Roman" pitchFamily="18" charset="0"/>
                <a:ea typeface="黑体" pitchFamily="2" charset="-122"/>
                <a:cs typeface="Times New Roman" pitchFamily="18" charset="0"/>
              </a:rPr>
              <a:t>分</a:t>
            </a:r>
            <a:r>
              <a:rPr lang="zh-CN" altLang="zh-CN" sz="2000" b="1" kern="100" dirty="0">
                <a:solidFill>
                  <a:srgbClr val="404040"/>
                </a:solidFill>
                <a:latin typeface="Times New Roman" pitchFamily="18" charset="0"/>
                <a:ea typeface="黑体" pitchFamily="2" charset="-122"/>
                <a:cs typeface="Times New Roman" pitchFamily="18" charset="0"/>
              </a:rPr>
              <a:t>论点③：</a:t>
            </a:r>
            <a:r>
              <a:rPr lang="zh-CN" altLang="zh-CN" sz="2000" b="1" kern="100" dirty="0" smtClean="0">
                <a:solidFill>
                  <a:srgbClr val="FF0000"/>
                </a:solidFill>
                <a:latin typeface="Times New Roman" pitchFamily="18" charset="0"/>
                <a:ea typeface="黑体" pitchFamily="2" charset="-122"/>
                <a:cs typeface="Times New Roman" pitchFamily="18" charset="0"/>
              </a:rPr>
              <a:t>审美创新</a:t>
            </a:r>
            <a:r>
              <a:rPr lang="zh-CN" altLang="zh-CN" sz="2000" b="1" kern="100" dirty="0">
                <a:solidFill>
                  <a:srgbClr val="404040"/>
                </a:solidFill>
                <a:latin typeface="Times New Roman" pitchFamily="18" charset="0"/>
                <a:ea typeface="黑体" pitchFamily="2" charset="-122"/>
                <a:cs typeface="Times New Roman" pitchFamily="18" charset="0"/>
              </a:rPr>
              <a:t>的青春不朽</a:t>
            </a:r>
            <a:r>
              <a:rPr lang="zh-CN" altLang="zh-CN" sz="2000" b="1" kern="100" dirty="0" smtClean="0">
                <a:solidFill>
                  <a:srgbClr val="404040"/>
                </a:solidFill>
                <a:latin typeface="Times New Roman" pitchFamily="18" charset="0"/>
                <a:ea typeface="黑体" pitchFamily="2" charset="-122"/>
                <a:cs typeface="Times New Roman" pitchFamily="18" charset="0"/>
              </a:rPr>
              <a:t>。</a:t>
            </a:r>
            <a:endParaRPr lang="en-US" altLang="zh-CN" sz="2000" b="1" kern="100" dirty="0" smtClean="0">
              <a:solidFill>
                <a:srgbClr val="404040"/>
              </a:solidFill>
              <a:latin typeface="Times New Roman" pitchFamily="18" charset="0"/>
              <a:ea typeface="黑体" pitchFamily="2" charset="-122"/>
              <a:cs typeface="Times New Roman" pitchFamily="18" charset="0"/>
            </a:endParaRPr>
          </a:p>
        </p:txBody>
      </p:sp>
      <p:sp>
        <p:nvSpPr>
          <p:cNvPr id="2" name="TextBox 1"/>
          <p:cNvSpPr txBox="1"/>
          <p:nvPr/>
        </p:nvSpPr>
        <p:spPr>
          <a:xfrm>
            <a:off x="539552" y="267494"/>
            <a:ext cx="5760640" cy="461665"/>
          </a:xfrm>
          <a:prstGeom prst="rect">
            <a:avLst/>
          </a:prstGeom>
          <a:noFill/>
        </p:spPr>
        <p:txBody>
          <a:bodyPr wrap="square" rtlCol="0">
            <a:spAutoFit/>
          </a:bodyPr>
          <a:lstStyle/>
          <a:p>
            <a:r>
              <a:rPr lang="zh-CN" altLang="en-US" sz="2000" b="1" kern="100" dirty="0">
                <a:latin typeface="楷体" panose="02010609060101010101" pitchFamily="49" charset="-122"/>
                <a:ea typeface="楷体" panose="02010609060101010101" pitchFamily="49" charset="-122"/>
                <a:cs typeface="Times New Roman" pitchFamily="18" charset="0"/>
              </a:rPr>
              <a:t> </a:t>
            </a:r>
            <a:r>
              <a:rPr lang="en-US"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1.</a:t>
            </a:r>
            <a:r>
              <a:rPr lang="zh-CN" altLang="en-US"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并列分解</a:t>
            </a:r>
            <a:r>
              <a:rPr lang="zh-CN" altLang="en-US"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“是什么”（概念分析） </a:t>
            </a:r>
            <a:endParaRPr lang="zh-CN" altLang="en-US" sz="2400" dirty="0"/>
          </a:p>
        </p:txBody>
      </p:sp>
    </p:spTree>
    <p:extLst>
      <p:ext uri="{BB962C8B-B14F-4D97-AF65-F5344CB8AC3E}">
        <p14:creationId xmlns:p14="http://schemas.microsoft.com/office/powerpoint/2010/main" val="177670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 calcmode="lin" valueType="num">
                                      <p:cBhvr>
                                        <p:cTn id="7"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5" end="5"/>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 calcmode="lin" valueType="num">
                                      <p:cBhvr>
                                        <p:cTn id="13"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14" dur="1000" fill="hold"/>
                                        <p:tgtEl>
                                          <p:spTgt spid="6">
                                            <p:txEl>
                                              <p:pRg st="6" end="6"/>
                                            </p:txEl>
                                          </p:spTgt>
                                        </p:tgtEl>
                                        <p:attrNameLst>
                                          <p:attrName>ppt_h</p:attrName>
                                        </p:attrNameLst>
                                      </p:cBhvr>
                                      <p:tavLst>
                                        <p:tav tm="0">
                                          <p:val>
                                            <p:fltVal val="0"/>
                                          </p:val>
                                        </p:tav>
                                        <p:tav tm="100000">
                                          <p:val>
                                            <p:strVal val="#ppt_h"/>
                                          </p:val>
                                        </p:tav>
                                      </p:tavLst>
                                    </p:anim>
                                    <p:anim calcmode="lin" valueType="num">
                                      <p:cBhvr>
                                        <p:cTn id="15" dur="1000" fill="hold"/>
                                        <p:tgtEl>
                                          <p:spTgt spid="6">
                                            <p:txEl>
                                              <p:pRg st="6" end="6"/>
                                            </p:txEl>
                                          </p:spTgt>
                                        </p:tgtEl>
                                        <p:attrNameLst>
                                          <p:attrName>style.rotation</p:attrName>
                                        </p:attrNameLst>
                                      </p:cBhvr>
                                      <p:tavLst>
                                        <p:tav tm="0">
                                          <p:val>
                                            <p:fltVal val="90"/>
                                          </p:val>
                                        </p:tav>
                                        <p:tav tm="100000">
                                          <p:val>
                                            <p:fltVal val="0"/>
                                          </p:val>
                                        </p:tav>
                                      </p:tavLst>
                                    </p:anim>
                                    <p:animEffect transition="in" filter="fade">
                                      <p:cBhvr>
                                        <p:cTn id="16" dur="1000"/>
                                        <p:tgtEl>
                                          <p:spTgt spid="6">
                                            <p:txEl>
                                              <p:pRg st="6" end="6"/>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 calcmode="lin" valueType="num">
                                      <p:cBhvr>
                                        <p:cTn id="19" dur="1000" fill="hold"/>
                                        <p:tgtEl>
                                          <p:spTgt spid="6">
                                            <p:txEl>
                                              <p:pRg st="7" end="7"/>
                                            </p:txEl>
                                          </p:spTgt>
                                        </p:tgtEl>
                                        <p:attrNameLst>
                                          <p:attrName>ppt_w</p:attrName>
                                        </p:attrNameLst>
                                      </p:cBhvr>
                                      <p:tavLst>
                                        <p:tav tm="0">
                                          <p:val>
                                            <p:fltVal val="0"/>
                                          </p:val>
                                        </p:tav>
                                        <p:tav tm="100000">
                                          <p:val>
                                            <p:strVal val="#ppt_w"/>
                                          </p:val>
                                        </p:tav>
                                      </p:tavLst>
                                    </p:anim>
                                    <p:anim calcmode="lin" valueType="num">
                                      <p:cBhvr>
                                        <p:cTn id="20" dur="1000" fill="hold"/>
                                        <p:tgtEl>
                                          <p:spTgt spid="6">
                                            <p:txEl>
                                              <p:pRg st="7" end="7"/>
                                            </p:txEl>
                                          </p:spTgt>
                                        </p:tgtEl>
                                        <p:attrNameLst>
                                          <p:attrName>ppt_h</p:attrName>
                                        </p:attrNameLst>
                                      </p:cBhvr>
                                      <p:tavLst>
                                        <p:tav tm="0">
                                          <p:val>
                                            <p:fltVal val="0"/>
                                          </p:val>
                                        </p:tav>
                                        <p:tav tm="100000">
                                          <p:val>
                                            <p:strVal val="#ppt_h"/>
                                          </p:val>
                                        </p:tav>
                                      </p:tavLst>
                                    </p:anim>
                                    <p:anim calcmode="lin" valueType="num">
                                      <p:cBhvr>
                                        <p:cTn id="21" dur="1000" fill="hold"/>
                                        <p:tgtEl>
                                          <p:spTgt spid="6">
                                            <p:txEl>
                                              <p:pRg st="7" end="7"/>
                                            </p:txEl>
                                          </p:spTgt>
                                        </p:tgtEl>
                                        <p:attrNameLst>
                                          <p:attrName>style.rotation</p:attrName>
                                        </p:attrNameLst>
                                      </p:cBhvr>
                                      <p:tavLst>
                                        <p:tav tm="0">
                                          <p:val>
                                            <p:fltVal val="90"/>
                                          </p:val>
                                        </p:tav>
                                        <p:tav tm="100000">
                                          <p:val>
                                            <p:fltVal val="0"/>
                                          </p:val>
                                        </p:tav>
                                      </p:tavLst>
                                    </p:anim>
                                    <p:animEffect transition="in" filter="fade">
                                      <p:cBhvr>
                                        <p:cTn id="22" dur="1000"/>
                                        <p:tgtEl>
                                          <p:spTgt spid="6">
                                            <p:txEl>
                                              <p:pRg st="7" end="7"/>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 calcmode="lin" valueType="num">
                                      <p:cBhvr>
                                        <p:cTn id="25" dur="1000" fill="hold"/>
                                        <p:tgtEl>
                                          <p:spTgt spid="6">
                                            <p:txEl>
                                              <p:pRg st="8" end="8"/>
                                            </p:txEl>
                                          </p:spTgt>
                                        </p:tgtEl>
                                        <p:attrNameLst>
                                          <p:attrName>ppt_w</p:attrName>
                                        </p:attrNameLst>
                                      </p:cBhvr>
                                      <p:tavLst>
                                        <p:tav tm="0">
                                          <p:val>
                                            <p:fltVal val="0"/>
                                          </p:val>
                                        </p:tav>
                                        <p:tav tm="100000">
                                          <p:val>
                                            <p:strVal val="#ppt_w"/>
                                          </p:val>
                                        </p:tav>
                                      </p:tavLst>
                                    </p:anim>
                                    <p:anim calcmode="lin" valueType="num">
                                      <p:cBhvr>
                                        <p:cTn id="26" dur="1000" fill="hold"/>
                                        <p:tgtEl>
                                          <p:spTgt spid="6">
                                            <p:txEl>
                                              <p:pRg st="8" end="8"/>
                                            </p:txEl>
                                          </p:spTgt>
                                        </p:tgtEl>
                                        <p:attrNameLst>
                                          <p:attrName>ppt_h</p:attrName>
                                        </p:attrNameLst>
                                      </p:cBhvr>
                                      <p:tavLst>
                                        <p:tav tm="0">
                                          <p:val>
                                            <p:fltVal val="0"/>
                                          </p:val>
                                        </p:tav>
                                        <p:tav tm="100000">
                                          <p:val>
                                            <p:strVal val="#ppt_h"/>
                                          </p:val>
                                        </p:tav>
                                      </p:tavLst>
                                    </p:anim>
                                    <p:anim calcmode="lin" valueType="num">
                                      <p:cBhvr>
                                        <p:cTn id="27" dur="1000" fill="hold"/>
                                        <p:tgtEl>
                                          <p:spTgt spid="6">
                                            <p:txEl>
                                              <p:pRg st="8" end="8"/>
                                            </p:txEl>
                                          </p:spTgt>
                                        </p:tgtEl>
                                        <p:attrNameLst>
                                          <p:attrName>style.rotation</p:attrName>
                                        </p:attrNameLst>
                                      </p:cBhvr>
                                      <p:tavLst>
                                        <p:tav tm="0">
                                          <p:val>
                                            <p:fltVal val="90"/>
                                          </p:val>
                                        </p:tav>
                                        <p:tav tm="100000">
                                          <p:val>
                                            <p:fltVal val="0"/>
                                          </p:val>
                                        </p:tav>
                                      </p:tavLst>
                                    </p:anim>
                                    <p:animEffect transition="in" filter="fade">
                                      <p:cBhvr>
                                        <p:cTn id="28" dur="1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54867"/>
            <a:ext cx="8712968" cy="3453253"/>
          </a:xfrm>
          <a:prstGeom prst="rect">
            <a:avLst/>
          </a:prstGeom>
        </p:spPr>
        <p:txBody>
          <a:bodyPr wrap="square">
            <a:spAutoFit/>
          </a:bodyPr>
          <a:lstStyle/>
          <a:p>
            <a:pPr algn="just">
              <a:lnSpc>
                <a:spcPct val="140000"/>
              </a:lnSpc>
              <a:spcAft>
                <a:spcPts val="0"/>
              </a:spcAft>
            </a:pPr>
            <a:r>
              <a:rPr lang="en-US" altLang="zh-CN" sz="2600" b="1" kern="100" dirty="0" smtClean="0">
                <a:solidFill>
                  <a:srgbClr val="FF0000"/>
                </a:solidFill>
                <a:latin typeface="Times New Roman" pitchFamily="18" charset="0"/>
                <a:ea typeface="微软雅黑" pitchFamily="34" charset="-122"/>
                <a:cs typeface="Times New Roman" pitchFamily="18" charset="0"/>
              </a:rPr>
              <a:t>【</a:t>
            </a:r>
            <a:r>
              <a:rPr lang="zh-CN" altLang="zh-CN" sz="2600" b="1" kern="100" dirty="0" smtClean="0">
                <a:solidFill>
                  <a:srgbClr val="FF0000"/>
                </a:solidFill>
                <a:latin typeface="Times New Roman" pitchFamily="18" charset="0"/>
                <a:ea typeface="微软雅黑" pitchFamily="34" charset="-122"/>
                <a:cs typeface="Times New Roman" pitchFamily="18" charset="0"/>
              </a:rPr>
              <a:t>边练边悟</a:t>
            </a:r>
            <a:r>
              <a:rPr lang="en-US" altLang="zh-CN" sz="2600" b="1" kern="100" dirty="0" smtClean="0">
                <a:solidFill>
                  <a:srgbClr val="FF0000"/>
                </a:solidFill>
                <a:latin typeface="Times New Roman" pitchFamily="18" charset="0"/>
                <a:ea typeface="Times New Roman" pitchFamily="18" charset="0"/>
                <a:cs typeface="Times New Roman" pitchFamily="18" charset="0"/>
              </a:rPr>
              <a:t>1】</a:t>
            </a:r>
            <a:r>
              <a:rPr lang="zh-CN" altLang="zh-CN" sz="2600" b="1" kern="100" dirty="0" smtClean="0">
                <a:solidFill>
                  <a:srgbClr val="404040"/>
                </a:solidFill>
                <a:latin typeface="Times New Roman" pitchFamily="18" charset="0"/>
                <a:ea typeface="黑体" pitchFamily="2" charset="-122"/>
                <a:cs typeface="Times New Roman" pitchFamily="18" charset="0"/>
              </a:rPr>
              <a:t>请</a:t>
            </a:r>
            <a:r>
              <a:rPr lang="zh-CN" altLang="zh-CN" sz="2600" b="1" kern="100" dirty="0">
                <a:solidFill>
                  <a:srgbClr val="404040"/>
                </a:solidFill>
                <a:latin typeface="Times New Roman" pitchFamily="18" charset="0"/>
                <a:ea typeface="黑体" pitchFamily="2" charset="-122"/>
                <a:cs typeface="Times New Roman" pitchFamily="18" charset="0"/>
              </a:rPr>
              <a:t>在横线处填出分论点。</a:t>
            </a:r>
            <a:endParaRPr lang="zh-CN" altLang="zh-CN" sz="2600" kern="100" dirty="0">
              <a:latin typeface="Times New Roman" pitchFamily="18" charset="0"/>
              <a:ea typeface="黑体" pitchFamily="2" charset="-122"/>
              <a:cs typeface="Times New Roman" pitchFamily="18" charset="0"/>
            </a:endParaRPr>
          </a:p>
          <a:p>
            <a:pPr algn="just">
              <a:lnSpc>
                <a:spcPct val="140000"/>
              </a:lnSpc>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《争》的中心论点：</a:t>
            </a:r>
            <a:r>
              <a:rPr lang="zh-CN"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生活中，</a:t>
            </a:r>
            <a:r>
              <a:rPr lang="zh-CN" altLang="zh-CN"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我们</a:t>
            </a:r>
            <a:r>
              <a:rPr lang="zh-CN" altLang="en-US"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要敢于</a:t>
            </a:r>
            <a:r>
              <a:rPr lang="zh-CN" altLang="zh-CN"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用</a:t>
            </a:r>
            <a:r>
              <a:rPr lang="en-US"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争</a:t>
            </a:r>
            <a:r>
              <a:rPr lang="en-US"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来张扬生命</a:t>
            </a:r>
            <a:r>
              <a:rPr lang="zh-CN" altLang="zh-CN" sz="2600" b="1" kern="100" dirty="0">
                <a:solidFill>
                  <a:srgbClr val="404040"/>
                </a:solidFill>
                <a:latin typeface="Times New Roman" pitchFamily="18" charset="0"/>
                <a:ea typeface="黑体" pitchFamily="2" charset="-122"/>
                <a:cs typeface="Times New Roman" pitchFamily="18" charset="0"/>
              </a:rPr>
              <a:t>。</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争</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为核心概念</a:t>
            </a:r>
            <a:r>
              <a:rPr lang="en-US"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gn="just">
              <a:lnSpc>
                <a:spcPct val="140000"/>
              </a:lnSpc>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分论点①：争是对</a:t>
            </a:r>
            <a:r>
              <a:rPr lang="zh-CN" altLang="zh-CN" sz="2600" b="1" kern="100" dirty="0">
                <a:solidFill>
                  <a:srgbClr val="FF0000"/>
                </a:solidFill>
                <a:latin typeface="Times New Roman" pitchFamily="18" charset="0"/>
                <a:ea typeface="黑体" pitchFamily="2" charset="-122"/>
                <a:cs typeface="Times New Roman" pitchFamily="18" charset="0"/>
              </a:rPr>
              <a:t>不公命运的不屈抗争</a:t>
            </a:r>
            <a:r>
              <a:rPr lang="zh-CN"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gn="just">
              <a:lnSpc>
                <a:spcPct val="140000"/>
              </a:lnSpc>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分论点②</a:t>
            </a:r>
            <a:r>
              <a:rPr lang="zh-CN" altLang="zh-CN" sz="2600" b="1" kern="100" dirty="0" smtClean="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nSpc>
                <a:spcPct val="140000"/>
              </a:lnSpc>
            </a:pPr>
            <a:r>
              <a:rPr lang="zh-CN" altLang="zh-CN" sz="2600" b="1" dirty="0">
                <a:solidFill>
                  <a:srgbClr val="404040"/>
                </a:solidFill>
                <a:latin typeface="Times New Roman" pitchFamily="18" charset="0"/>
                <a:ea typeface="黑体" pitchFamily="2" charset="-122"/>
                <a:cs typeface="Times New Roman" pitchFamily="18" charset="0"/>
              </a:rPr>
              <a:t>分论点③：</a:t>
            </a:r>
            <a:endParaRPr lang="zh-CN" altLang="zh-CN" sz="2600" kern="100" dirty="0">
              <a:effectLst/>
              <a:latin typeface="Times New Roman" pitchFamily="18" charset="0"/>
              <a:ea typeface="黑体" pitchFamily="2" charset="-122"/>
              <a:cs typeface="Times New Roman" pitchFamily="18" charset="0"/>
            </a:endParaRPr>
          </a:p>
        </p:txBody>
      </p:sp>
      <p:cxnSp>
        <p:nvCxnSpPr>
          <p:cNvPr id="3" name="直接连接符 2"/>
          <p:cNvCxnSpPr/>
          <p:nvPr/>
        </p:nvCxnSpPr>
        <p:spPr>
          <a:xfrm>
            <a:off x="1944560" y="2715766"/>
            <a:ext cx="64800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79512" y="3435846"/>
            <a:ext cx="8856984" cy="892552"/>
          </a:xfrm>
          <a:prstGeom prst="rect">
            <a:avLst/>
          </a:prstGeom>
        </p:spPr>
        <p:txBody>
          <a:bodyPr wrap="square">
            <a:spAutoFit/>
          </a:bodyPr>
          <a:lstStyle/>
          <a:p>
            <a:pPr algn="just">
              <a:spcAft>
                <a:spcPts val="0"/>
              </a:spcAft>
            </a:pPr>
            <a:r>
              <a:rPr lang="en-US" altLang="zh-CN" sz="2600" b="1" kern="100" dirty="0" smtClean="0">
                <a:solidFill>
                  <a:schemeClr val="accent6">
                    <a:lumMod val="75000"/>
                  </a:schemeClr>
                </a:solidFill>
                <a:latin typeface="黑体" pitchFamily="2" charset="-122"/>
                <a:ea typeface="黑体" pitchFamily="2" charset="-122"/>
                <a:cs typeface="Times New Roman"/>
              </a:rPr>
              <a:t>【</a:t>
            </a:r>
            <a:r>
              <a:rPr lang="zh-CN" altLang="zh-CN" sz="2600" b="1" kern="100" dirty="0" smtClean="0">
                <a:solidFill>
                  <a:schemeClr val="accent6">
                    <a:lumMod val="75000"/>
                  </a:schemeClr>
                </a:solidFill>
                <a:latin typeface="黑体" pitchFamily="2" charset="-122"/>
                <a:ea typeface="黑体" pitchFamily="2" charset="-122"/>
                <a:cs typeface="Times New Roman"/>
              </a:rPr>
              <a:t>答案</a:t>
            </a:r>
            <a:r>
              <a:rPr lang="en-US" altLang="zh-CN" sz="2600" b="1" kern="100" dirty="0" smtClean="0">
                <a:solidFill>
                  <a:schemeClr val="accent6">
                    <a:lumMod val="75000"/>
                  </a:schemeClr>
                </a:solidFill>
                <a:latin typeface="黑体" pitchFamily="2" charset="-122"/>
                <a:ea typeface="黑体" pitchFamily="2" charset="-122"/>
                <a:cs typeface="Times New Roman"/>
              </a:rPr>
              <a:t>】</a:t>
            </a: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示例</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分论点②：争是对</a:t>
            </a:r>
            <a:r>
              <a:rPr lang="zh-CN" altLang="zh-CN" sz="2600" b="1" kern="100" dirty="0">
                <a:solidFill>
                  <a:srgbClr val="FF0000"/>
                </a:solidFill>
                <a:latin typeface="Times New Roman" pitchFamily="18" charset="0"/>
                <a:ea typeface="黑体" pitchFamily="2" charset="-122"/>
                <a:cs typeface="Times New Roman" pitchFamily="18" charset="0"/>
              </a:rPr>
              <a:t>美好真理的无悔坚持</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论点③：争是对</a:t>
            </a:r>
            <a:r>
              <a:rPr lang="zh-CN" altLang="zh-CN" sz="2600" b="1" kern="100" dirty="0">
                <a:solidFill>
                  <a:srgbClr val="FF0000"/>
                </a:solidFill>
                <a:latin typeface="Times New Roman" pitchFamily="18" charset="0"/>
                <a:ea typeface="黑体" pitchFamily="2" charset="-122"/>
                <a:cs typeface="Times New Roman" pitchFamily="18" charset="0"/>
              </a:rPr>
              <a:t>人生价值的执着追求</a:t>
            </a:r>
            <a:r>
              <a:rPr lang="zh-CN"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effectLst/>
              <a:latin typeface="Times New Roman" pitchFamily="18" charset="0"/>
              <a:ea typeface="黑体" pitchFamily="2" charset="-122"/>
              <a:cs typeface="Times New Roman" pitchFamily="18" charset="0"/>
            </a:endParaRPr>
          </a:p>
        </p:txBody>
      </p:sp>
      <p:cxnSp>
        <p:nvCxnSpPr>
          <p:cNvPr id="5" name="直接连接符 4"/>
          <p:cNvCxnSpPr/>
          <p:nvPr/>
        </p:nvCxnSpPr>
        <p:spPr>
          <a:xfrm>
            <a:off x="1944560" y="3291830"/>
            <a:ext cx="64800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18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523582"/>
            <a:ext cx="8568952" cy="3416320"/>
          </a:xfrm>
          <a:prstGeom prst="rect">
            <a:avLst/>
          </a:prstGeom>
        </p:spPr>
        <p:txBody>
          <a:bodyPr wrap="square">
            <a:spAutoFit/>
          </a:bodyPr>
          <a:lstStyle/>
          <a:p>
            <a:pPr algn="just">
              <a:spcAft>
                <a:spcPts val="0"/>
              </a:spcAft>
            </a:pPr>
            <a:r>
              <a:rPr lang="en-US"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2.</a:t>
            </a:r>
            <a:r>
              <a:rPr lang="zh-CN" altLang="en-US"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并列分解</a:t>
            </a:r>
            <a:r>
              <a:rPr lang="zh-CN" altLang="en-US"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“为什么”（</a:t>
            </a:r>
            <a:r>
              <a:rPr lang="zh-CN" altLang="zh-CN" sz="2400"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rPr>
              <a:t>因果</a:t>
            </a:r>
            <a:r>
              <a:rPr lang="zh-CN" altLang="zh-CN" sz="2400" b="1" kern="100" dirty="0" smtClean="0">
                <a:solidFill>
                  <a:srgbClr val="C00000"/>
                </a:solidFill>
                <a:latin typeface="方正小标宋简体" panose="02010601030101010101" pitchFamily="2" charset="-122"/>
                <a:ea typeface="方正小标宋简体" panose="02010601030101010101" pitchFamily="2" charset="-122"/>
                <a:cs typeface="Times New Roman" pitchFamily="18" charset="0"/>
              </a:rPr>
              <a:t>分析</a:t>
            </a:r>
            <a:r>
              <a:rPr lang="zh-CN" altLang="en-US"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a:t>
            </a:r>
            <a:endParaRPr lang="en-US" altLang="zh-CN"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endParaRPr>
          </a:p>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en-US" altLang="zh-CN" sz="24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400"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rPr>
              <a:t>因果分析法</a:t>
            </a:r>
            <a:r>
              <a:rPr lang="en-US"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既是一种论证方法，也是一种设置分论点的具体方法。作为设置分论点的方法，主要是回答原因和目的方面的问题。</a:t>
            </a:r>
            <a:r>
              <a:rPr lang="zh-CN"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这里的</a:t>
            </a:r>
            <a:r>
              <a:rPr lang="en-US"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因</a:t>
            </a:r>
            <a:r>
              <a:rPr lang="en-US"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是分论点，</a:t>
            </a:r>
            <a:r>
              <a:rPr lang="en-US"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果</a:t>
            </a:r>
            <a:r>
              <a:rPr lang="en-US"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是中心论点</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。是在中心论点后再来分析达成这个结果的原因。日常生活中，凡</a:t>
            </a:r>
            <a:r>
              <a:rPr lang="zh-CN" altLang="zh-CN" sz="2400" b="1" u="sng" kern="100" dirty="0">
                <a:solidFill>
                  <a:srgbClr val="FF0000"/>
                </a:solidFill>
                <a:effectLst>
                  <a:outerShdw blurRad="38100" dist="38100" dir="2700000" algn="tl">
                    <a:srgbClr val="000000">
                      <a:alpha val="43137"/>
                    </a:srgbClr>
                  </a:outerShdw>
                </a:effectLst>
                <a:latin typeface="方正小标宋简体" panose="02010601030101010101" pitchFamily="2" charset="-122"/>
                <a:ea typeface="方正小标宋简体" panose="02010601030101010101" pitchFamily="2" charset="-122"/>
                <a:cs typeface="Times New Roman" pitchFamily="18" charset="0"/>
              </a:rPr>
              <a:t>条件</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，就必</a:t>
            </a:r>
            <a:r>
              <a:rPr lang="zh-CN"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有主客观之分</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；凡原因，就必</a:t>
            </a:r>
            <a:r>
              <a:rPr lang="zh-CN"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有内外主次之别</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；凡</a:t>
            </a:r>
            <a:r>
              <a:rPr lang="zh-CN" altLang="zh-CN" sz="2400" b="1" u="sng" kern="100" dirty="0">
                <a:solidFill>
                  <a:srgbClr val="FF0000"/>
                </a:solidFill>
                <a:effectLst>
                  <a:outerShdw blurRad="38100" dist="38100" dir="2700000" algn="tl">
                    <a:srgbClr val="000000">
                      <a:alpha val="43137"/>
                    </a:srgbClr>
                  </a:outerShdw>
                </a:effectLst>
                <a:latin typeface="方正小标宋简体" panose="02010601030101010101" pitchFamily="2" charset="-122"/>
                <a:ea typeface="方正小标宋简体" panose="02010601030101010101" pitchFamily="2" charset="-122"/>
                <a:cs typeface="Times New Roman" pitchFamily="18" charset="0"/>
              </a:rPr>
              <a:t>影响</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，更必</a:t>
            </a:r>
            <a:r>
              <a:rPr lang="zh-CN"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有大小正反之异</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400" b="1" u="sng" kern="100" dirty="0">
                <a:solidFill>
                  <a:srgbClr val="40404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如果能根据这样的思路去辨析、思考，</a:t>
            </a:r>
            <a:r>
              <a:rPr lang="zh-CN" altLang="zh-CN" sz="2400" b="1" u="sng" kern="100" dirty="0" smtClean="0">
                <a:solidFill>
                  <a:srgbClr val="40404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那么即便</a:t>
            </a:r>
            <a:r>
              <a:rPr lang="zh-CN" altLang="zh-CN" sz="2400" b="1" u="sng" kern="100" dirty="0">
                <a:solidFill>
                  <a:srgbClr val="40404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是再简单的</a:t>
            </a:r>
            <a:r>
              <a:rPr lang="en-US" altLang="zh-CN" sz="2400" b="1" u="sng" kern="100" dirty="0">
                <a:solidFill>
                  <a:srgbClr val="40404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a:t>
            </a:r>
            <a:r>
              <a:rPr lang="zh-CN" altLang="zh-CN" sz="2400" b="1" u="sng" kern="100" dirty="0">
                <a:solidFill>
                  <a:srgbClr val="40404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为什么</a:t>
            </a:r>
            <a:r>
              <a:rPr lang="en-US" altLang="zh-CN" sz="2400" b="1" u="sng" kern="100" dirty="0">
                <a:solidFill>
                  <a:srgbClr val="40404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a:t>
            </a:r>
            <a:r>
              <a:rPr lang="zh-CN" altLang="zh-CN" sz="2400" b="1" u="sng" kern="100" dirty="0">
                <a:solidFill>
                  <a:srgbClr val="40404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，我们也能寻出丰富多彩的答案来。</a:t>
            </a:r>
            <a:endParaRPr lang="zh-CN" altLang="zh-CN" sz="2400" u="sng" kern="100" dirty="0">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endParaRPr>
          </a:p>
        </p:txBody>
      </p:sp>
    </p:spTree>
    <p:extLst>
      <p:ext uri="{BB962C8B-B14F-4D97-AF65-F5344CB8AC3E}">
        <p14:creationId xmlns:p14="http://schemas.microsoft.com/office/powerpoint/2010/main" val="2069109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9552" y="758770"/>
            <a:ext cx="7992888" cy="3293209"/>
          </a:xfrm>
          <a:prstGeom prst="rect">
            <a:avLst/>
          </a:prstGeom>
        </p:spPr>
        <p:txBody>
          <a:bodyPr wrap="square">
            <a:spAutoFit/>
          </a:bodyPr>
          <a:lstStyle/>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例如</a:t>
            </a:r>
            <a:r>
              <a:rPr lang="zh-CN" altLang="zh-CN" sz="2600" b="1" kern="100" dirty="0">
                <a:solidFill>
                  <a:srgbClr val="404040"/>
                </a:solidFill>
                <a:latin typeface="Times New Roman" pitchFamily="18" charset="0"/>
                <a:ea typeface="黑体" pitchFamily="2" charset="-122"/>
                <a:cs typeface="Times New Roman" pitchFamily="18" charset="0"/>
              </a:rPr>
              <a:t>：</a:t>
            </a:r>
            <a:r>
              <a:rPr lang="en-US" altLang="zh-CN" sz="2600" b="1" kern="100" dirty="0">
                <a:solidFill>
                  <a:srgbClr val="404040"/>
                </a:solidFill>
                <a:latin typeface="Times New Roman" pitchFamily="18" charset="0"/>
                <a:ea typeface="黑体" pitchFamily="2" charset="-122"/>
                <a:cs typeface="Times New Roman" pitchFamily="18" charset="0"/>
              </a:rPr>
              <a:t>2014</a:t>
            </a:r>
            <a:r>
              <a:rPr lang="zh-CN" altLang="zh-CN" sz="2600" b="1" kern="100" dirty="0">
                <a:solidFill>
                  <a:srgbClr val="404040"/>
                </a:solidFill>
                <a:latin typeface="Times New Roman" pitchFamily="18" charset="0"/>
                <a:ea typeface="黑体" pitchFamily="2" charset="-122"/>
                <a:cs typeface="Times New Roman" pitchFamily="18" charset="0"/>
              </a:rPr>
              <a:t>年高考江西卷作文《</a:t>
            </a:r>
            <a:r>
              <a:rPr lang="zh-CN" altLang="zh-CN" sz="2600" b="1" u="sng"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探究，路漫漫其修远兮</a:t>
            </a:r>
            <a:r>
              <a:rPr lang="zh-CN" altLang="zh-CN" sz="2600" b="1" kern="100" dirty="0">
                <a:solidFill>
                  <a:srgbClr val="404040"/>
                </a:solidFill>
                <a:latin typeface="Times New Roman" pitchFamily="18" charset="0"/>
                <a:ea typeface="黑体" pitchFamily="2" charset="-122"/>
                <a:cs typeface="Times New Roman" pitchFamily="18" charset="0"/>
              </a:rPr>
              <a:t>》的中心论点：</a:t>
            </a:r>
            <a:r>
              <a:rPr lang="zh-CN" altLang="zh-CN" sz="2600" b="1" kern="100" dirty="0">
                <a:solidFill>
                  <a:srgbClr val="FF0000"/>
                </a:solidFill>
                <a:latin typeface="Times New Roman" pitchFamily="18" charset="0"/>
                <a:ea typeface="黑体" pitchFamily="2" charset="-122"/>
                <a:cs typeface="Times New Roman" pitchFamily="18" charset="0"/>
              </a:rPr>
              <a:t>真正的探究性学习的推广，任重而道远</a:t>
            </a:r>
            <a:r>
              <a:rPr lang="zh-CN"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论点①：探究之路漫漫，是因为</a:t>
            </a:r>
            <a:r>
              <a:rPr lang="zh-CN" altLang="zh-CN" sz="2600" b="1" kern="100" dirty="0">
                <a:solidFill>
                  <a:srgbClr val="FF0000"/>
                </a:solidFill>
                <a:latin typeface="Times New Roman" pitchFamily="18" charset="0"/>
                <a:ea typeface="黑体" pitchFamily="2" charset="-122"/>
                <a:cs typeface="Times New Roman" pitchFamily="18" charset="0"/>
              </a:rPr>
              <a:t>硬件</a:t>
            </a:r>
            <a:r>
              <a:rPr lang="zh-CN" altLang="zh-CN" sz="2600" b="1" kern="100" dirty="0">
                <a:solidFill>
                  <a:srgbClr val="404040"/>
                </a:solidFill>
                <a:latin typeface="Times New Roman" pitchFamily="18" charset="0"/>
                <a:ea typeface="黑体" pitchFamily="2" charset="-122"/>
                <a:cs typeface="Times New Roman" pitchFamily="18" charset="0"/>
              </a:rPr>
              <a:t>缺乏。</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论点②：探究之路漫漫，是因为</a:t>
            </a:r>
            <a:r>
              <a:rPr lang="zh-CN" altLang="zh-CN" sz="2600" b="1" kern="100" dirty="0">
                <a:solidFill>
                  <a:srgbClr val="FF0000"/>
                </a:solidFill>
                <a:latin typeface="Times New Roman" pitchFamily="18" charset="0"/>
                <a:ea typeface="黑体" pitchFamily="2" charset="-122"/>
                <a:cs typeface="Times New Roman" pitchFamily="18" charset="0"/>
              </a:rPr>
              <a:t>教育方式</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穿新鞋走老路</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论点③：探究之路漫漫，是因为</a:t>
            </a:r>
            <a:r>
              <a:rPr lang="zh-CN" altLang="zh-CN" sz="2600" b="1" kern="100" dirty="0">
                <a:solidFill>
                  <a:srgbClr val="FF0000"/>
                </a:solidFill>
                <a:latin typeface="Times New Roman" pitchFamily="18" charset="0"/>
                <a:ea typeface="黑体" pitchFamily="2" charset="-122"/>
                <a:cs typeface="Times New Roman" pitchFamily="18" charset="0"/>
              </a:rPr>
              <a:t>唯分数至上的高考指挥棒</a:t>
            </a:r>
            <a:r>
              <a:rPr lang="zh-CN" altLang="zh-CN" sz="2600" b="1" kern="100" dirty="0">
                <a:solidFill>
                  <a:srgbClr val="404040"/>
                </a:solidFill>
                <a:latin typeface="Times New Roman" pitchFamily="18" charset="0"/>
                <a:ea typeface="黑体" pitchFamily="2" charset="-122"/>
                <a:cs typeface="Times New Roman" pitchFamily="18" charset="0"/>
              </a:rPr>
              <a:t>在作祟。</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206910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54867"/>
            <a:ext cx="8640960" cy="3013133"/>
          </a:xfrm>
          <a:prstGeom prst="rect">
            <a:avLst/>
          </a:prstGeom>
        </p:spPr>
        <p:txBody>
          <a:bodyPr wrap="square">
            <a:spAutoFit/>
          </a:bodyPr>
          <a:lstStyle/>
          <a:p>
            <a:pPr algn="just">
              <a:lnSpc>
                <a:spcPct val="130000"/>
              </a:lnSpc>
              <a:spcAft>
                <a:spcPts val="0"/>
              </a:spcAft>
            </a:pPr>
            <a:r>
              <a:rPr lang="en-US" altLang="zh-CN" sz="2600" b="1" kern="100" dirty="0" smtClean="0">
                <a:solidFill>
                  <a:srgbClr val="FF0000"/>
                </a:solidFill>
                <a:latin typeface="Times New Roman" pitchFamily="18" charset="0"/>
                <a:ea typeface="微软雅黑" pitchFamily="34" charset="-122"/>
                <a:cs typeface="Times New Roman" pitchFamily="18" charset="0"/>
              </a:rPr>
              <a:t>【</a:t>
            </a:r>
            <a:r>
              <a:rPr lang="zh-CN" altLang="zh-CN" sz="2600" b="1" kern="100" dirty="0" smtClean="0">
                <a:solidFill>
                  <a:srgbClr val="FF0000"/>
                </a:solidFill>
                <a:latin typeface="Times New Roman" pitchFamily="18" charset="0"/>
                <a:ea typeface="微软雅黑" pitchFamily="34" charset="-122"/>
                <a:cs typeface="Times New Roman" pitchFamily="18" charset="0"/>
              </a:rPr>
              <a:t>边练边悟</a:t>
            </a:r>
            <a:r>
              <a:rPr lang="en-US" altLang="zh-CN" sz="2600" b="1" kern="100" dirty="0" smtClean="0">
                <a:solidFill>
                  <a:srgbClr val="FF0000"/>
                </a:solidFill>
                <a:latin typeface="Times New Roman" pitchFamily="18" charset="0"/>
                <a:ea typeface="微软雅黑" pitchFamily="34" charset="-122"/>
                <a:cs typeface="Times New Roman" pitchFamily="18" charset="0"/>
              </a:rPr>
              <a:t>2</a:t>
            </a:r>
            <a:r>
              <a:rPr lang="en-US" altLang="zh-CN" sz="2600" b="1" kern="100" dirty="0" smtClean="0">
                <a:solidFill>
                  <a:srgbClr val="FF0000"/>
                </a:solidFill>
                <a:latin typeface="Times New Roman" pitchFamily="18" charset="0"/>
                <a:ea typeface="Times New Roman" pitchFamily="18" charset="0"/>
                <a:cs typeface="Times New Roman" pitchFamily="18" charset="0"/>
              </a:rPr>
              <a:t>】</a:t>
            </a:r>
            <a:r>
              <a:rPr lang="zh-CN" altLang="zh-CN" sz="2400" b="1" kern="100" dirty="0" smtClean="0">
                <a:solidFill>
                  <a:srgbClr val="404040"/>
                </a:solidFill>
                <a:latin typeface="Times New Roman" pitchFamily="18" charset="0"/>
                <a:ea typeface="黑体" pitchFamily="2" charset="-122"/>
                <a:cs typeface="Times New Roman" pitchFamily="18" charset="0"/>
              </a:rPr>
              <a:t>请</a:t>
            </a:r>
            <a:r>
              <a:rPr lang="zh-CN" altLang="zh-CN" sz="2400" b="1" kern="100" dirty="0">
                <a:solidFill>
                  <a:srgbClr val="404040"/>
                </a:solidFill>
                <a:latin typeface="Times New Roman" pitchFamily="18" charset="0"/>
                <a:ea typeface="黑体" pitchFamily="2" charset="-122"/>
                <a:cs typeface="Times New Roman" pitchFamily="18" charset="0"/>
              </a:rPr>
              <a:t>在横线处填出分论点。</a:t>
            </a:r>
            <a:endParaRPr lang="zh-CN" altLang="zh-CN" sz="2400" kern="100" dirty="0">
              <a:latin typeface="Times New Roman" pitchFamily="18" charset="0"/>
              <a:ea typeface="黑体" pitchFamily="2" charset="-122"/>
              <a:cs typeface="Times New Roman" pitchFamily="18" charset="0"/>
            </a:endParaRPr>
          </a:p>
          <a:p>
            <a:pPr algn="just">
              <a:lnSpc>
                <a:spcPct val="130000"/>
              </a:lnSpc>
              <a:spcAft>
                <a:spcPts val="0"/>
              </a:spcAft>
            </a:pPr>
            <a:r>
              <a:rPr lang="zh-CN" altLang="zh-CN" sz="2400" b="1" kern="100" dirty="0">
                <a:solidFill>
                  <a:srgbClr val="404040"/>
                </a:solidFill>
                <a:latin typeface="Times New Roman" pitchFamily="18" charset="0"/>
                <a:ea typeface="黑体" pitchFamily="2" charset="-122"/>
                <a:cs typeface="Times New Roman" pitchFamily="18" charset="0"/>
              </a:rPr>
              <a:t>中心论点：人生需要阅读。</a:t>
            </a:r>
            <a:endParaRPr lang="zh-CN" altLang="zh-CN" sz="2400" kern="100" dirty="0">
              <a:latin typeface="Times New Roman" pitchFamily="18" charset="0"/>
              <a:ea typeface="黑体" pitchFamily="2" charset="-122"/>
              <a:cs typeface="Times New Roman" pitchFamily="18" charset="0"/>
            </a:endParaRPr>
          </a:p>
          <a:p>
            <a:pPr algn="just">
              <a:lnSpc>
                <a:spcPct val="130000"/>
              </a:lnSpc>
              <a:spcAft>
                <a:spcPts val="0"/>
              </a:spcAft>
            </a:pPr>
            <a:r>
              <a:rPr lang="zh-CN" altLang="zh-CN" sz="2400" b="1" kern="100" dirty="0">
                <a:solidFill>
                  <a:srgbClr val="404040"/>
                </a:solidFill>
                <a:latin typeface="Times New Roman" pitchFamily="18" charset="0"/>
                <a:ea typeface="黑体" pitchFamily="2" charset="-122"/>
                <a:cs typeface="Times New Roman" pitchFamily="18" charset="0"/>
              </a:rPr>
              <a:t>分论点①：人生需要阅读，它犹如东方缓升的</a:t>
            </a:r>
            <a:r>
              <a:rPr lang="zh-CN" altLang="zh-CN" sz="2400" b="1" u="sng" kern="100" dirty="0">
                <a:solidFill>
                  <a:srgbClr val="FF0000"/>
                </a:solidFill>
                <a:effectLst>
                  <a:outerShdw blurRad="38100" dist="38100" dir="2700000" algn="tl">
                    <a:srgbClr val="000000">
                      <a:alpha val="43137"/>
                    </a:srgbClr>
                  </a:outerShdw>
                </a:effectLst>
                <a:latin typeface="Times New Roman" pitchFamily="18" charset="0"/>
                <a:ea typeface="黑体" pitchFamily="2" charset="-122"/>
                <a:cs typeface="Times New Roman" pitchFamily="18" charset="0"/>
              </a:rPr>
              <a:t>启明星</a:t>
            </a:r>
            <a:r>
              <a:rPr lang="zh-CN" altLang="zh-CN" sz="2400" b="1" kern="100" dirty="0">
                <a:solidFill>
                  <a:srgbClr val="404040"/>
                </a:solidFill>
                <a:latin typeface="Times New Roman" pitchFamily="18" charset="0"/>
                <a:ea typeface="黑体" pitchFamily="2" charset="-122"/>
                <a:cs typeface="Times New Roman" pitchFamily="18" charset="0"/>
              </a:rPr>
              <a:t>，启蒙我们</a:t>
            </a:r>
            <a:r>
              <a:rPr lang="zh-CN" altLang="zh-CN" sz="2400" b="1" u="sng" kern="100" dirty="0">
                <a:solidFill>
                  <a:srgbClr val="FF0000"/>
                </a:solidFill>
                <a:effectLst>
                  <a:outerShdw blurRad="38100" dist="38100" dir="2700000" algn="tl">
                    <a:srgbClr val="000000">
                      <a:alpha val="43137"/>
                    </a:srgbClr>
                  </a:outerShdw>
                </a:effectLst>
                <a:latin typeface="Times New Roman" pitchFamily="18" charset="0"/>
                <a:ea typeface="黑体" pitchFamily="2" charset="-122"/>
                <a:cs typeface="Times New Roman" pitchFamily="18" charset="0"/>
              </a:rPr>
              <a:t>愚昧的思想</a:t>
            </a:r>
            <a:r>
              <a:rPr lang="zh-CN" altLang="zh-CN" sz="2400" b="1" kern="100" dirty="0">
                <a:solidFill>
                  <a:srgbClr val="404040"/>
                </a:solidFill>
                <a:latin typeface="Times New Roman" pitchFamily="18" charset="0"/>
                <a:ea typeface="黑体" pitchFamily="2" charset="-122"/>
                <a:cs typeface="Times New Roman" pitchFamily="18" charset="0"/>
              </a:rPr>
              <a:t>。</a:t>
            </a:r>
            <a:endParaRPr lang="zh-CN" altLang="zh-CN" sz="2400" kern="100" dirty="0">
              <a:latin typeface="Times New Roman" pitchFamily="18" charset="0"/>
              <a:ea typeface="黑体" pitchFamily="2" charset="-122"/>
              <a:cs typeface="Times New Roman" pitchFamily="18" charset="0"/>
            </a:endParaRPr>
          </a:p>
          <a:p>
            <a:pPr algn="just">
              <a:lnSpc>
                <a:spcPct val="130000"/>
              </a:lnSpc>
              <a:spcAft>
                <a:spcPts val="0"/>
              </a:spcAft>
            </a:pPr>
            <a:r>
              <a:rPr lang="zh-CN" altLang="zh-CN" sz="2400" b="1" kern="100" dirty="0">
                <a:solidFill>
                  <a:srgbClr val="404040"/>
                </a:solidFill>
                <a:latin typeface="Times New Roman" pitchFamily="18" charset="0"/>
                <a:ea typeface="黑体" pitchFamily="2" charset="-122"/>
                <a:cs typeface="Times New Roman" pitchFamily="18" charset="0"/>
              </a:rPr>
              <a:t>分论点②：人生需要阅读，</a:t>
            </a:r>
            <a:r>
              <a:rPr lang="zh-CN" altLang="zh-CN" sz="2400" b="1" u="sng" kern="100" dirty="0">
                <a:solidFill>
                  <a:srgbClr val="404040"/>
                </a:solidFill>
                <a:latin typeface="Times New Roman" pitchFamily="18" charset="0"/>
                <a:ea typeface="黑体" pitchFamily="2" charset="-122"/>
                <a:cs typeface="Times New Roman" pitchFamily="18" charset="0"/>
              </a:rPr>
              <a:t>　　　　　　　　　　　　　　　　　　　　　　　　　</a:t>
            </a:r>
            <a:endParaRPr lang="zh-CN" altLang="zh-CN" sz="2400" kern="100" dirty="0">
              <a:latin typeface="Times New Roman" pitchFamily="18" charset="0"/>
              <a:ea typeface="黑体" pitchFamily="2" charset="-122"/>
              <a:cs typeface="Times New Roman" pitchFamily="18" charset="0"/>
            </a:endParaRPr>
          </a:p>
          <a:p>
            <a:pPr>
              <a:lnSpc>
                <a:spcPct val="130000"/>
              </a:lnSpc>
            </a:pPr>
            <a:r>
              <a:rPr lang="zh-CN" altLang="zh-CN" sz="2400" b="1" dirty="0">
                <a:solidFill>
                  <a:srgbClr val="404040"/>
                </a:solidFill>
                <a:latin typeface="Times New Roman" pitchFamily="18" charset="0"/>
                <a:ea typeface="黑体" pitchFamily="2" charset="-122"/>
                <a:cs typeface="Times New Roman" pitchFamily="18" charset="0"/>
              </a:rPr>
              <a:t>分论点③：人生需要阅读，它犹如</a:t>
            </a:r>
            <a:r>
              <a:rPr lang="en-US" altLang="zh-CN" sz="2400" b="1" dirty="0">
                <a:solidFill>
                  <a:srgbClr val="404040"/>
                </a:solidFill>
                <a:latin typeface="Times New Roman" pitchFamily="18" charset="0"/>
                <a:ea typeface="黑体" pitchFamily="2" charset="-122"/>
                <a:cs typeface="Times New Roman" pitchFamily="18" charset="0"/>
              </a:rPr>
              <a:t>“</a:t>
            </a:r>
            <a:r>
              <a:rPr lang="zh-CN" altLang="zh-CN" sz="2400" b="1" dirty="0">
                <a:solidFill>
                  <a:srgbClr val="404040"/>
                </a:solidFill>
                <a:latin typeface="Times New Roman" pitchFamily="18" charset="0"/>
                <a:ea typeface="黑体" pitchFamily="2" charset="-122"/>
                <a:cs typeface="Times New Roman" pitchFamily="18" charset="0"/>
              </a:rPr>
              <a:t>百味瓶</a:t>
            </a:r>
            <a:r>
              <a:rPr lang="en-US" altLang="zh-CN" sz="2400" b="1" dirty="0">
                <a:solidFill>
                  <a:srgbClr val="404040"/>
                </a:solidFill>
                <a:latin typeface="Times New Roman" pitchFamily="18" charset="0"/>
                <a:ea typeface="黑体" pitchFamily="2" charset="-122"/>
                <a:cs typeface="Times New Roman" pitchFamily="18" charset="0"/>
              </a:rPr>
              <a:t>”</a:t>
            </a:r>
            <a:r>
              <a:rPr lang="zh-CN" altLang="zh-CN" sz="2400" b="1" dirty="0">
                <a:solidFill>
                  <a:srgbClr val="404040"/>
                </a:solidFill>
                <a:latin typeface="Times New Roman" pitchFamily="18" charset="0"/>
                <a:ea typeface="黑体" pitchFamily="2" charset="-122"/>
                <a:cs typeface="Times New Roman" pitchFamily="18" charset="0"/>
              </a:rPr>
              <a:t>，</a:t>
            </a:r>
            <a:endParaRPr lang="zh-CN" altLang="zh-CN" sz="2400" kern="100" dirty="0">
              <a:effectLst/>
              <a:latin typeface="Times New Roman" pitchFamily="18" charset="0"/>
              <a:ea typeface="黑体" pitchFamily="2" charset="-122"/>
              <a:cs typeface="Times New Roman" pitchFamily="18" charset="0"/>
            </a:endParaRPr>
          </a:p>
        </p:txBody>
      </p:sp>
      <p:cxnSp>
        <p:nvCxnSpPr>
          <p:cNvPr id="4" name="直接连接符 3"/>
          <p:cNvCxnSpPr/>
          <p:nvPr/>
        </p:nvCxnSpPr>
        <p:spPr>
          <a:xfrm>
            <a:off x="3924328" y="2427734"/>
            <a:ext cx="48240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51520" y="3284860"/>
            <a:ext cx="8640960" cy="1107996"/>
          </a:xfrm>
          <a:prstGeom prst="rect">
            <a:avLst/>
          </a:prstGeom>
          <a:pattFill prst="divot">
            <a:fgClr>
              <a:schemeClr val="accent1"/>
            </a:fgClr>
            <a:bgClr>
              <a:schemeClr val="bg1"/>
            </a:bgClr>
          </a:pattFill>
          <a:ln cmpd="sng">
            <a:solidFill>
              <a:schemeClr val="tx1"/>
            </a:solidFill>
          </a:ln>
        </p:spPr>
        <p:txBody>
          <a:bodyPr wrap="square">
            <a:spAutoFit/>
          </a:bodyPr>
          <a:lstStyle/>
          <a:p>
            <a:pPr algn="just">
              <a:spcAft>
                <a:spcPts val="0"/>
              </a:spcAft>
            </a:pPr>
            <a:r>
              <a:rPr lang="en-US" altLang="zh-CN" sz="2600" b="1" kern="100" dirty="0" smtClean="0">
                <a:solidFill>
                  <a:schemeClr val="accent6">
                    <a:lumMod val="75000"/>
                  </a:schemeClr>
                </a:solidFill>
                <a:latin typeface="方正小标宋简体" panose="02010601030101010101" pitchFamily="2" charset="-122"/>
                <a:ea typeface="方正小标宋简体" panose="02010601030101010101" pitchFamily="2" charset="-122"/>
                <a:cs typeface="Times New Roman"/>
              </a:rPr>
              <a:t>    </a:t>
            </a:r>
            <a:r>
              <a:rPr lang="en-US" altLang="zh-CN" sz="2400" b="1" kern="100" dirty="0" smtClean="0">
                <a:solidFill>
                  <a:schemeClr val="accent6">
                    <a:lumMod val="75000"/>
                  </a:schemeClr>
                </a:solidFill>
                <a:latin typeface="楷体" panose="02010609060101010101" pitchFamily="49" charset="-122"/>
                <a:ea typeface="楷体" panose="02010609060101010101" pitchFamily="49" charset="-122"/>
                <a:cs typeface="Times New Roman"/>
              </a:rPr>
              <a:t>【</a:t>
            </a:r>
            <a:r>
              <a:rPr lang="zh-CN" altLang="zh-CN" sz="2400" b="1" kern="100" dirty="0" smtClean="0">
                <a:solidFill>
                  <a:srgbClr val="FF0000"/>
                </a:solidFill>
                <a:latin typeface="方正粗宋简体" panose="03000509000000000000" pitchFamily="65" charset="-122"/>
                <a:ea typeface="方正粗宋简体" panose="03000509000000000000" pitchFamily="65" charset="-122"/>
                <a:cs typeface="Times New Roman"/>
              </a:rPr>
              <a:t>答案</a:t>
            </a:r>
            <a:r>
              <a:rPr lang="zh-CN"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示例</a:t>
            </a:r>
            <a:r>
              <a:rPr lang="en-US" altLang="zh-CN" sz="2400" b="1" kern="100" dirty="0" smtClean="0">
                <a:solidFill>
                  <a:schemeClr val="accent6">
                    <a:lumMod val="75000"/>
                  </a:schemeClr>
                </a:solidFill>
                <a:latin typeface="楷体" panose="02010609060101010101" pitchFamily="49" charset="-122"/>
                <a:ea typeface="楷体" panose="02010609060101010101" pitchFamily="49" charset="-122"/>
                <a:cs typeface="Times New Roman"/>
              </a:rPr>
              <a:t>】</a:t>
            </a:r>
            <a:r>
              <a:rPr lang="zh-CN" altLang="zh-CN" sz="2000" b="1" kern="100" dirty="0" smtClean="0">
                <a:solidFill>
                  <a:srgbClr val="404040"/>
                </a:solidFill>
                <a:latin typeface="楷体" panose="02010609060101010101" pitchFamily="49" charset="-122"/>
                <a:ea typeface="楷体" panose="02010609060101010101" pitchFamily="49" charset="-122"/>
                <a:cs typeface="Times New Roman" pitchFamily="18" charset="0"/>
              </a:rPr>
              <a:t>分</a:t>
            </a:r>
            <a:r>
              <a:rPr lang="zh-CN"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论点②：</a:t>
            </a:r>
            <a:r>
              <a:rPr lang="en-US"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人生需要阅读，</a:t>
            </a:r>
            <a:r>
              <a:rPr lang="en-US"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它犹如打开房门的</a:t>
            </a:r>
            <a:r>
              <a:rPr lang="zh-CN" altLang="zh-CN" sz="2000" b="1" u="sng" kern="1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钥匙</a:t>
            </a:r>
            <a:r>
              <a:rPr lang="zh-CN"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，打开我们丰富的</a:t>
            </a:r>
            <a:r>
              <a:rPr lang="zh-CN" altLang="zh-CN" sz="2000" b="1" u="sng" kern="1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知识宝库</a:t>
            </a:r>
            <a:r>
              <a:rPr lang="zh-CN" altLang="zh-CN" sz="2000" b="1" kern="100" dirty="0" smtClean="0">
                <a:solidFill>
                  <a:srgbClr val="404040"/>
                </a:solidFill>
                <a:latin typeface="楷体" panose="02010609060101010101" pitchFamily="49" charset="-122"/>
                <a:ea typeface="楷体" panose="02010609060101010101" pitchFamily="49" charset="-122"/>
                <a:cs typeface="Times New Roman" pitchFamily="18" charset="0"/>
              </a:rPr>
              <a:t>。分</a:t>
            </a:r>
            <a:r>
              <a:rPr lang="zh-CN"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论点③：</a:t>
            </a:r>
            <a:r>
              <a:rPr lang="en-US"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人生需要阅读，它犹如</a:t>
            </a:r>
            <a:r>
              <a:rPr lang="en-US"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a:t>
            </a:r>
            <a:r>
              <a:rPr lang="zh-CN" altLang="zh-CN" sz="2000" b="1" u="sng" kern="1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百味瓶</a:t>
            </a:r>
            <a:r>
              <a:rPr lang="en-US"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a:t>
            </a:r>
            <a:r>
              <a:rPr lang="en-US"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培养我们</a:t>
            </a:r>
            <a:r>
              <a:rPr lang="zh-CN" altLang="zh-CN" sz="2000" b="1" u="sng" kern="1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itchFamily="18" charset="0"/>
              </a:rPr>
              <a:t>丰富的情感</a:t>
            </a:r>
            <a:r>
              <a:rPr lang="zh-CN" altLang="zh-CN" sz="2000" b="1" kern="100" dirty="0">
                <a:solidFill>
                  <a:srgbClr val="404040"/>
                </a:solidFill>
                <a:latin typeface="楷体" panose="02010609060101010101" pitchFamily="49" charset="-122"/>
                <a:ea typeface="楷体" panose="02010609060101010101" pitchFamily="49" charset="-122"/>
                <a:cs typeface="Times New Roman" pitchFamily="18" charset="0"/>
              </a:rPr>
              <a:t>。</a:t>
            </a:r>
            <a:endParaRPr lang="zh-CN" altLang="zh-CN" sz="2000" kern="100" dirty="0">
              <a:effectLst/>
              <a:latin typeface="楷体" panose="02010609060101010101" pitchFamily="49" charset="-122"/>
              <a:ea typeface="楷体" panose="02010609060101010101" pitchFamily="49" charset="-122"/>
              <a:cs typeface="Times New Roman" pitchFamily="18" charset="0"/>
            </a:endParaRPr>
          </a:p>
        </p:txBody>
      </p:sp>
      <p:cxnSp>
        <p:nvCxnSpPr>
          <p:cNvPr id="7" name="直接连接符 6"/>
          <p:cNvCxnSpPr/>
          <p:nvPr/>
        </p:nvCxnSpPr>
        <p:spPr>
          <a:xfrm>
            <a:off x="6336464" y="2931790"/>
            <a:ext cx="24120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65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538525"/>
            <a:ext cx="8496944" cy="4068806"/>
          </a:xfrm>
          <a:prstGeom prst="rect">
            <a:avLst/>
          </a:prstGeom>
        </p:spPr>
        <p:txBody>
          <a:bodyPr wrap="square">
            <a:spAutoFit/>
          </a:bodyPr>
          <a:lstStyle/>
          <a:p>
            <a:pPr algn="just">
              <a:lnSpc>
                <a:spcPct val="135000"/>
              </a:lnSpc>
            </a:pPr>
            <a:r>
              <a:rPr lang="en-US"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3.</a:t>
            </a:r>
            <a:r>
              <a:rPr lang="zh-CN" altLang="en-US"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并列分解</a:t>
            </a:r>
            <a:r>
              <a:rPr lang="zh-CN" altLang="en-US"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“怎么样”或“怎么办”（</a:t>
            </a:r>
            <a:r>
              <a:rPr lang="zh-CN" altLang="zh-CN" sz="2400" b="1" u="sng" kern="100" dirty="0" smtClean="0">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方法</a:t>
            </a:r>
            <a:r>
              <a:rPr lang="zh-CN" altLang="zh-CN" sz="2400" b="1" u="sng" kern="100" dirty="0">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a:t>
            </a:r>
            <a:r>
              <a:rPr lang="zh-CN" altLang="zh-CN" sz="2400" b="1" u="sng" kern="100" dirty="0" smtClean="0">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途径</a:t>
            </a:r>
            <a:r>
              <a:rPr lang="zh-CN" altLang="en-US" sz="24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a:t>
            </a:r>
            <a:endParaRPr lang="en-US" altLang="zh-CN" sz="24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endParaRPr>
          </a:p>
          <a:p>
            <a:pPr algn="just"/>
            <a:r>
              <a:rPr lang="en-US" altLang="zh-CN" sz="2000" b="1" kern="100" dirty="0" smtClean="0">
                <a:latin typeface="Times New Roman" pitchFamily="18" charset="0"/>
                <a:ea typeface="黑体" pitchFamily="2" charset="-122"/>
                <a:cs typeface="Times New Roman" pitchFamily="18" charset="0"/>
              </a:rPr>
              <a:t>        </a:t>
            </a:r>
            <a:r>
              <a:rPr lang="zh-CN" altLang="zh-CN" sz="2000" b="1" kern="100" dirty="0" smtClean="0">
                <a:latin typeface="Times New Roman" pitchFamily="18" charset="0"/>
                <a:ea typeface="黑体" pitchFamily="2" charset="-122"/>
                <a:cs typeface="Times New Roman" pitchFamily="18" charset="0"/>
              </a:rPr>
              <a:t>它</a:t>
            </a:r>
            <a:r>
              <a:rPr lang="zh-CN" altLang="zh-CN" sz="2000" b="1" kern="100" dirty="0">
                <a:latin typeface="Times New Roman" pitchFamily="18" charset="0"/>
                <a:ea typeface="黑体" pitchFamily="2" charset="-122"/>
                <a:cs typeface="Times New Roman" pitchFamily="18" charset="0"/>
              </a:rPr>
              <a:t>以论点中所倡导的行为结果，通过对催生该结果的条件、追求该结果的方法、获得该结果的途径等的分析，实现对文章内容的深化。通常情况下，这种方法可以</a:t>
            </a:r>
            <a:r>
              <a:rPr lang="zh-CN" altLang="zh-CN" sz="2000" b="1" kern="100" dirty="0" smtClean="0">
                <a:latin typeface="Times New Roman" pitchFamily="18" charset="0"/>
                <a:ea typeface="黑体" pitchFamily="2" charset="-122"/>
                <a:cs typeface="Times New Roman" pitchFamily="18" charset="0"/>
              </a:rPr>
              <a:t>帮助</a:t>
            </a:r>
            <a:r>
              <a:rPr lang="zh-CN" altLang="en-US" sz="2000" b="1" kern="100" dirty="0" smtClean="0">
                <a:latin typeface="Times New Roman" pitchFamily="18" charset="0"/>
                <a:ea typeface="黑体" pitchFamily="2" charset="-122"/>
                <a:cs typeface="Times New Roman" pitchFamily="18" charset="0"/>
              </a:rPr>
              <a:t>我们</a:t>
            </a:r>
            <a:r>
              <a:rPr lang="zh-CN" altLang="zh-CN" sz="2000" b="1" kern="100" dirty="0" smtClean="0">
                <a:latin typeface="Times New Roman" pitchFamily="18" charset="0"/>
                <a:ea typeface="黑体" pitchFamily="2" charset="-122"/>
                <a:cs typeface="Times New Roman" pitchFamily="18" charset="0"/>
              </a:rPr>
              <a:t>避开</a:t>
            </a:r>
            <a:r>
              <a:rPr lang="en-US" altLang="zh-CN" sz="2000" b="1" kern="100" dirty="0">
                <a:latin typeface="Times New Roman" pitchFamily="18" charset="0"/>
                <a:ea typeface="黑体" pitchFamily="2" charset="-122"/>
                <a:cs typeface="Times New Roman" pitchFamily="18" charset="0"/>
              </a:rPr>
              <a:t>“</a:t>
            </a:r>
            <a:r>
              <a:rPr lang="zh-CN" altLang="zh-CN" sz="2000" b="1" kern="100" dirty="0">
                <a:latin typeface="Times New Roman" pitchFamily="18" charset="0"/>
                <a:ea typeface="黑体" pitchFamily="2" charset="-122"/>
                <a:cs typeface="Times New Roman" pitchFamily="18" charset="0"/>
              </a:rPr>
              <a:t>言必谈为什么</a:t>
            </a:r>
            <a:r>
              <a:rPr lang="en-US" altLang="zh-CN" sz="2000" b="1" kern="100" dirty="0">
                <a:latin typeface="Times New Roman" pitchFamily="18" charset="0"/>
                <a:ea typeface="黑体" pitchFamily="2" charset="-122"/>
                <a:cs typeface="Times New Roman" pitchFamily="18" charset="0"/>
              </a:rPr>
              <a:t>”</a:t>
            </a:r>
            <a:r>
              <a:rPr lang="zh-CN" altLang="zh-CN" sz="2000" b="1" kern="100" dirty="0">
                <a:latin typeface="Times New Roman" pitchFamily="18" charset="0"/>
                <a:ea typeface="黑体" pitchFamily="2" charset="-122"/>
                <a:cs typeface="Times New Roman" pitchFamily="18" charset="0"/>
              </a:rPr>
              <a:t>的俗套，从而使得所写的文章别有一番新意</a:t>
            </a:r>
            <a:r>
              <a:rPr lang="zh-CN" altLang="zh-CN" sz="2000" b="1" kern="100" dirty="0" smtClean="0">
                <a:latin typeface="Times New Roman" pitchFamily="18" charset="0"/>
                <a:ea typeface="黑体" pitchFamily="2" charset="-122"/>
                <a:cs typeface="Times New Roman" pitchFamily="18" charset="0"/>
              </a:rPr>
              <a:t>。</a:t>
            </a:r>
            <a:endParaRPr lang="en-US" altLang="zh-CN" sz="2000" b="1" kern="100" dirty="0" smtClean="0">
              <a:latin typeface="Times New Roman" pitchFamily="18" charset="0"/>
              <a:ea typeface="黑体" pitchFamily="2" charset="-122"/>
              <a:cs typeface="Times New Roman" pitchFamily="18" charset="0"/>
            </a:endParaRPr>
          </a:p>
          <a:p>
            <a:pPr algn="just">
              <a:spcAft>
                <a:spcPts val="0"/>
              </a:spcAft>
            </a:pPr>
            <a:r>
              <a:rPr lang="zh-CN" altLang="en-US" sz="2000" b="1" kern="100" dirty="0" smtClean="0">
                <a:latin typeface="Times New Roman" pitchFamily="18" charset="0"/>
                <a:ea typeface="黑体" pitchFamily="2" charset="-122"/>
                <a:cs typeface="Times New Roman" pitchFamily="18" charset="0"/>
              </a:rPr>
              <a:t>        前</a:t>
            </a:r>
            <a:r>
              <a:rPr lang="zh-CN" altLang="en-US" sz="2000" b="1" kern="100" dirty="0">
                <a:latin typeface="Times New Roman" pitchFamily="18" charset="0"/>
                <a:ea typeface="黑体" pitchFamily="2" charset="-122"/>
                <a:cs typeface="Times New Roman" pitchFamily="18" charset="0"/>
              </a:rPr>
              <a:t>文</a:t>
            </a:r>
            <a:r>
              <a:rPr lang="en-US" altLang="zh-CN" sz="2000" b="1" kern="100" dirty="0">
                <a:latin typeface="Times New Roman" pitchFamily="18" charset="0"/>
                <a:ea typeface="黑体" pitchFamily="2" charset="-122"/>
                <a:cs typeface="Times New Roman" pitchFamily="18" charset="0"/>
              </a:rPr>
              <a:t>《</a:t>
            </a:r>
            <a:r>
              <a:rPr lang="zh-CN" altLang="en-US" sz="2000" b="1" kern="100" dirty="0">
                <a:latin typeface="Times New Roman" pitchFamily="18" charset="0"/>
                <a:ea typeface="黑体" pitchFamily="2" charset="-122"/>
                <a:cs typeface="Times New Roman" pitchFamily="18" charset="0"/>
              </a:rPr>
              <a:t>世界为立心者鼓掌</a:t>
            </a:r>
            <a:r>
              <a:rPr lang="en-US" altLang="zh-CN" sz="2000" b="1" kern="100" dirty="0">
                <a:latin typeface="Times New Roman" pitchFamily="18" charset="0"/>
                <a:ea typeface="黑体" pitchFamily="2" charset="-122"/>
                <a:cs typeface="Times New Roman" pitchFamily="18" charset="0"/>
              </a:rPr>
              <a:t>》</a:t>
            </a:r>
            <a:r>
              <a:rPr lang="zh-CN" altLang="en-US" sz="2000" b="1" kern="100" dirty="0">
                <a:latin typeface="Times New Roman" pitchFamily="18" charset="0"/>
                <a:ea typeface="黑体" pitchFamily="2" charset="-122"/>
                <a:cs typeface="Times New Roman" pitchFamily="18" charset="0"/>
              </a:rPr>
              <a:t>也可认为是按照“怎么样，怎么办”来布局本论部分的：</a:t>
            </a:r>
          </a:p>
          <a:p>
            <a:pPr algn="just">
              <a:spcAft>
                <a:spcPts val="0"/>
              </a:spcAft>
            </a:pPr>
            <a:r>
              <a:rPr lang="zh-CN" altLang="en-US" sz="2000" b="1" kern="100" dirty="0" smtClean="0">
                <a:latin typeface="Times New Roman" pitchFamily="18" charset="0"/>
                <a:ea typeface="黑体" pitchFamily="2" charset="-122"/>
                <a:cs typeface="Times New Roman" pitchFamily="18" charset="0"/>
              </a:rPr>
              <a:t>       中心</a:t>
            </a:r>
            <a:r>
              <a:rPr lang="zh-CN" altLang="en-US" sz="2000" b="1" kern="100" dirty="0">
                <a:latin typeface="Times New Roman" pitchFamily="18" charset="0"/>
                <a:ea typeface="黑体" pitchFamily="2" charset="-122"/>
                <a:cs typeface="Times New Roman" pitchFamily="18" charset="0"/>
              </a:rPr>
              <a:t>论点：世界为立心者鼓掌</a:t>
            </a:r>
            <a:r>
              <a:rPr lang="zh-CN" altLang="en-US" sz="2000" b="1" kern="100" dirty="0" smtClean="0">
                <a:latin typeface="Times New Roman" pitchFamily="18" charset="0"/>
                <a:ea typeface="黑体" pitchFamily="2" charset="-122"/>
                <a:cs typeface="Times New Roman" pitchFamily="18" charset="0"/>
              </a:rPr>
              <a:t>。</a:t>
            </a:r>
            <a:endParaRPr lang="en-US" altLang="zh-CN" sz="2000" b="1" kern="100" dirty="0" smtClean="0">
              <a:latin typeface="Times New Roman" pitchFamily="18" charset="0"/>
              <a:ea typeface="黑体" pitchFamily="2" charset="-122"/>
              <a:cs typeface="Times New Roman" pitchFamily="18" charset="0"/>
            </a:endParaRPr>
          </a:p>
          <a:p>
            <a:pPr algn="just">
              <a:spcAft>
                <a:spcPts val="0"/>
              </a:spcAft>
            </a:pPr>
            <a:r>
              <a:rPr lang="en-US" altLang="zh-CN" sz="2000" b="1" kern="100" dirty="0">
                <a:latin typeface="Times New Roman" pitchFamily="18" charset="0"/>
                <a:ea typeface="黑体" pitchFamily="2" charset="-122"/>
                <a:cs typeface="Times New Roman" pitchFamily="18" charset="0"/>
              </a:rPr>
              <a:t> </a:t>
            </a:r>
            <a:r>
              <a:rPr lang="en-US" altLang="zh-CN" sz="2000" b="1" kern="100" dirty="0" smtClean="0">
                <a:latin typeface="Times New Roman" pitchFamily="18" charset="0"/>
                <a:ea typeface="黑体" pitchFamily="2" charset="-122"/>
                <a:cs typeface="Times New Roman" pitchFamily="18" charset="0"/>
              </a:rPr>
              <a:t>      </a:t>
            </a:r>
            <a:r>
              <a:rPr lang="zh-CN" altLang="en-US" sz="2000" b="1" kern="100" dirty="0" smtClean="0">
                <a:latin typeface="Times New Roman" pitchFamily="18" charset="0"/>
                <a:ea typeface="黑体" pitchFamily="2" charset="-122"/>
                <a:cs typeface="Times New Roman" pitchFamily="18" charset="0"/>
              </a:rPr>
              <a:t>三</a:t>
            </a:r>
            <a:r>
              <a:rPr lang="zh-CN" altLang="en-US" sz="2000" b="1" kern="100" dirty="0">
                <a:latin typeface="Times New Roman" pitchFamily="18" charset="0"/>
                <a:ea typeface="黑体" pitchFamily="2" charset="-122"/>
                <a:cs typeface="Times New Roman" pitchFamily="18" charset="0"/>
              </a:rPr>
              <a:t>个分论点从“怎么样，怎么办”角度设置</a:t>
            </a:r>
            <a:r>
              <a:rPr lang="zh-CN" altLang="en-US" sz="2000" b="1" kern="100" dirty="0" smtClean="0">
                <a:latin typeface="Times New Roman" pitchFamily="18" charset="0"/>
                <a:ea typeface="黑体" pitchFamily="2" charset="-122"/>
                <a:cs typeface="Times New Roman" pitchFamily="18" charset="0"/>
              </a:rPr>
              <a:t>：</a:t>
            </a:r>
            <a:endParaRPr lang="en-US" altLang="zh-CN" sz="2000" b="1" kern="100" dirty="0" smtClean="0">
              <a:latin typeface="Times New Roman" pitchFamily="18" charset="0"/>
              <a:ea typeface="黑体" pitchFamily="2" charset="-122"/>
              <a:cs typeface="Times New Roman" pitchFamily="18" charset="0"/>
            </a:endParaRPr>
          </a:p>
          <a:p>
            <a:pPr algn="just">
              <a:spcAft>
                <a:spcPts val="0"/>
              </a:spcAft>
            </a:pPr>
            <a:r>
              <a:rPr lang="en-US" altLang="zh-CN" sz="2000" b="1" kern="100" dirty="0">
                <a:latin typeface="Times New Roman" pitchFamily="18" charset="0"/>
                <a:ea typeface="黑体" pitchFamily="2" charset="-122"/>
                <a:cs typeface="Times New Roman" pitchFamily="18" charset="0"/>
              </a:rPr>
              <a:t> </a:t>
            </a:r>
            <a:r>
              <a:rPr lang="en-US" altLang="zh-CN" sz="2000" b="1" kern="100" dirty="0" smtClean="0">
                <a:latin typeface="Times New Roman" pitchFamily="18" charset="0"/>
                <a:ea typeface="黑体" pitchFamily="2" charset="-122"/>
                <a:cs typeface="Times New Roman" pitchFamily="18" charset="0"/>
              </a:rPr>
              <a:t>      </a:t>
            </a:r>
            <a:r>
              <a:rPr lang="zh-CN" altLang="en-US" sz="2000" b="1" kern="100" dirty="0" smtClean="0">
                <a:latin typeface="Times New Roman" pitchFamily="18" charset="0"/>
                <a:ea typeface="黑体" pitchFamily="2" charset="-122"/>
                <a:cs typeface="Times New Roman" pitchFamily="18" charset="0"/>
              </a:rPr>
              <a:t>立</a:t>
            </a:r>
            <a:r>
              <a:rPr lang="zh-CN" altLang="en-US" sz="2000" b="1" kern="100" dirty="0">
                <a:latin typeface="Times New Roman" pitchFamily="18" charset="0"/>
                <a:ea typeface="黑体" pitchFamily="2" charset="-122"/>
                <a:cs typeface="Times New Roman" pitchFamily="18" charset="0"/>
              </a:rPr>
              <a:t>心，立的是一颗饱受苦难却坚强的心</a:t>
            </a:r>
            <a:r>
              <a:rPr lang="zh-CN" altLang="en-US" sz="2000" b="1" kern="100" dirty="0" smtClean="0">
                <a:latin typeface="Times New Roman" pitchFamily="18" charset="0"/>
                <a:ea typeface="黑体" pitchFamily="2" charset="-122"/>
                <a:cs typeface="Times New Roman" pitchFamily="18" charset="0"/>
              </a:rPr>
              <a:t>；</a:t>
            </a:r>
            <a:endParaRPr lang="en-US" altLang="zh-CN" sz="2000" b="1" kern="100" dirty="0" smtClean="0">
              <a:latin typeface="Times New Roman" pitchFamily="18" charset="0"/>
              <a:ea typeface="黑体" pitchFamily="2" charset="-122"/>
              <a:cs typeface="Times New Roman" pitchFamily="18" charset="0"/>
            </a:endParaRPr>
          </a:p>
          <a:p>
            <a:pPr algn="just">
              <a:spcAft>
                <a:spcPts val="0"/>
              </a:spcAft>
            </a:pPr>
            <a:r>
              <a:rPr lang="en-US" altLang="zh-CN" sz="2000" b="1" kern="100" dirty="0">
                <a:latin typeface="Times New Roman" pitchFamily="18" charset="0"/>
                <a:ea typeface="黑体" pitchFamily="2" charset="-122"/>
                <a:cs typeface="Times New Roman" pitchFamily="18" charset="0"/>
              </a:rPr>
              <a:t> </a:t>
            </a:r>
            <a:r>
              <a:rPr lang="en-US" altLang="zh-CN" sz="2000" b="1" kern="100" dirty="0" smtClean="0">
                <a:latin typeface="Times New Roman" pitchFamily="18" charset="0"/>
                <a:ea typeface="黑体" pitchFamily="2" charset="-122"/>
                <a:cs typeface="Times New Roman" pitchFamily="18" charset="0"/>
              </a:rPr>
              <a:t>      </a:t>
            </a:r>
            <a:r>
              <a:rPr lang="zh-CN" altLang="en-US" sz="2000" b="1" kern="100" dirty="0" smtClean="0">
                <a:latin typeface="Times New Roman" pitchFamily="18" charset="0"/>
                <a:ea typeface="黑体" pitchFamily="2" charset="-122"/>
                <a:cs typeface="Times New Roman" pitchFamily="18" charset="0"/>
              </a:rPr>
              <a:t>立</a:t>
            </a:r>
            <a:r>
              <a:rPr lang="zh-CN" altLang="en-US" sz="2000" b="1" kern="100" dirty="0">
                <a:latin typeface="Times New Roman" pitchFamily="18" charset="0"/>
                <a:ea typeface="黑体" pitchFamily="2" charset="-122"/>
                <a:cs typeface="Times New Roman" pitchFamily="18" charset="0"/>
              </a:rPr>
              <a:t>心，立的是一颗举世混浊却清纯的心</a:t>
            </a:r>
            <a:r>
              <a:rPr lang="zh-CN" altLang="en-US" sz="2000" b="1" kern="100" dirty="0" smtClean="0">
                <a:latin typeface="Times New Roman" pitchFamily="18" charset="0"/>
                <a:ea typeface="黑体" pitchFamily="2" charset="-122"/>
                <a:cs typeface="Times New Roman" pitchFamily="18" charset="0"/>
              </a:rPr>
              <a:t>；</a:t>
            </a:r>
            <a:endParaRPr lang="en-US" altLang="zh-CN" sz="2000" b="1" kern="100" dirty="0" smtClean="0">
              <a:latin typeface="Times New Roman" pitchFamily="18" charset="0"/>
              <a:ea typeface="黑体" pitchFamily="2" charset="-122"/>
              <a:cs typeface="Times New Roman" pitchFamily="18" charset="0"/>
            </a:endParaRPr>
          </a:p>
          <a:p>
            <a:pPr algn="just">
              <a:spcAft>
                <a:spcPts val="0"/>
              </a:spcAft>
            </a:pPr>
            <a:r>
              <a:rPr lang="en-US" altLang="zh-CN" sz="2000" b="1" kern="100" dirty="0">
                <a:latin typeface="Times New Roman" pitchFamily="18" charset="0"/>
                <a:ea typeface="黑体" pitchFamily="2" charset="-122"/>
                <a:cs typeface="Times New Roman" pitchFamily="18" charset="0"/>
              </a:rPr>
              <a:t> </a:t>
            </a:r>
            <a:r>
              <a:rPr lang="en-US" altLang="zh-CN" sz="2000" b="1" kern="100" dirty="0" smtClean="0">
                <a:latin typeface="Times New Roman" pitchFamily="18" charset="0"/>
                <a:ea typeface="黑体" pitchFamily="2" charset="-122"/>
                <a:cs typeface="Times New Roman" pitchFamily="18" charset="0"/>
              </a:rPr>
              <a:t>      </a:t>
            </a:r>
            <a:r>
              <a:rPr lang="zh-CN" altLang="en-US" sz="2000" b="1" kern="100" dirty="0" smtClean="0">
                <a:latin typeface="Times New Roman" pitchFamily="18" charset="0"/>
                <a:ea typeface="黑体" pitchFamily="2" charset="-122"/>
                <a:cs typeface="Times New Roman" pitchFamily="18" charset="0"/>
              </a:rPr>
              <a:t>立</a:t>
            </a:r>
            <a:r>
              <a:rPr lang="zh-CN" altLang="en-US" sz="2000" b="1" kern="100" dirty="0">
                <a:latin typeface="Times New Roman" pitchFamily="18" charset="0"/>
                <a:ea typeface="黑体" pitchFamily="2" charset="-122"/>
                <a:cs typeface="Times New Roman" pitchFamily="18" charset="0"/>
              </a:rPr>
              <a:t>心，立的是一颗平平凡凡却高昂的心，清和之心。</a:t>
            </a:r>
            <a:endParaRPr lang="zh-CN" altLang="zh-CN" sz="2000" b="1"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206910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 calcmode="lin" valueType="num">
                                      <p:cBhvr additive="base">
                                        <p:cTn id="2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 calcmode="lin" valueType="num">
                                      <p:cBhvr additive="base">
                                        <p:cTn id="2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54867"/>
            <a:ext cx="8640960" cy="2292935"/>
          </a:xfrm>
          <a:prstGeom prst="rect">
            <a:avLst/>
          </a:prstGeom>
        </p:spPr>
        <p:txBody>
          <a:bodyPr wrap="square">
            <a:spAutoFit/>
          </a:bodyPr>
          <a:lstStyle/>
          <a:p>
            <a:pPr algn="just">
              <a:lnSpc>
                <a:spcPct val="150000"/>
              </a:lnSpc>
              <a:spcAft>
                <a:spcPts val="0"/>
              </a:spcAft>
            </a:pPr>
            <a:r>
              <a:rPr lang="en-US" altLang="zh-CN" sz="2600" b="1" kern="100" dirty="0" smtClean="0">
                <a:solidFill>
                  <a:srgbClr val="FF0000"/>
                </a:solidFill>
                <a:latin typeface="Times New Roman" pitchFamily="18" charset="0"/>
                <a:ea typeface="微软雅黑" pitchFamily="34" charset="-122"/>
                <a:cs typeface="Times New Roman" pitchFamily="18" charset="0"/>
              </a:rPr>
              <a:t>【</a:t>
            </a:r>
            <a:r>
              <a:rPr lang="zh-CN" altLang="zh-CN" sz="2600" b="1" kern="100" dirty="0" smtClean="0">
                <a:solidFill>
                  <a:srgbClr val="FF0000"/>
                </a:solidFill>
                <a:latin typeface="Times New Roman" pitchFamily="18" charset="0"/>
                <a:ea typeface="微软雅黑" pitchFamily="34" charset="-122"/>
                <a:cs typeface="Times New Roman" pitchFamily="18" charset="0"/>
              </a:rPr>
              <a:t>边练边悟</a:t>
            </a:r>
            <a:r>
              <a:rPr lang="en-US" altLang="zh-CN" sz="2600" b="1" kern="100" dirty="0" smtClean="0">
                <a:solidFill>
                  <a:srgbClr val="FF0000"/>
                </a:solidFill>
                <a:latin typeface="Times New Roman" pitchFamily="18" charset="0"/>
                <a:ea typeface="Times New Roman" pitchFamily="18" charset="0"/>
                <a:cs typeface="Times New Roman" pitchFamily="18" charset="0"/>
              </a:rPr>
              <a:t>3】</a:t>
            </a:r>
            <a:r>
              <a:rPr lang="zh-CN" altLang="zh-CN" sz="2600" b="1" kern="100" dirty="0" smtClean="0">
                <a:solidFill>
                  <a:srgbClr val="404040"/>
                </a:solidFill>
                <a:latin typeface="Times New Roman" pitchFamily="18" charset="0"/>
                <a:ea typeface="黑体" pitchFamily="2" charset="-122"/>
                <a:cs typeface="Times New Roman" pitchFamily="18" charset="0"/>
              </a:rPr>
              <a:t>请</a:t>
            </a:r>
            <a:r>
              <a:rPr lang="zh-CN" altLang="zh-CN" sz="2600" b="1" kern="100" dirty="0">
                <a:solidFill>
                  <a:srgbClr val="404040"/>
                </a:solidFill>
                <a:latin typeface="Times New Roman" pitchFamily="18" charset="0"/>
                <a:ea typeface="黑体" pitchFamily="2" charset="-122"/>
                <a:cs typeface="Times New Roman" pitchFamily="18" charset="0"/>
              </a:rPr>
              <a:t>在横线处填出分论点。</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中心论点：预约精彩。</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分论点①：</a:t>
            </a:r>
            <a:r>
              <a:rPr lang="zh-CN" altLang="zh-CN" sz="2600" b="1" kern="100" dirty="0">
                <a:solidFill>
                  <a:srgbClr val="FF0000"/>
                </a:solidFill>
                <a:latin typeface="Times New Roman" pitchFamily="18" charset="0"/>
                <a:ea typeface="黑体" pitchFamily="2" charset="-122"/>
                <a:cs typeface="Times New Roman" pitchFamily="18" charset="0"/>
              </a:rPr>
              <a:t>道路幽暗</a:t>
            </a:r>
            <a:r>
              <a:rPr lang="zh-CN" altLang="zh-CN" sz="2600" b="1" kern="100" dirty="0">
                <a:solidFill>
                  <a:srgbClr val="404040"/>
                </a:solidFill>
                <a:latin typeface="Times New Roman" pitchFamily="18" charset="0"/>
                <a:ea typeface="黑体" pitchFamily="2" charset="-122"/>
                <a:cs typeface="Times New Roman" pitchFamily="18" charset="0"/>
              </a:rPr>
              <a:t>，我用</a:t>
            </a:r>
            <a:r>
              <a:rPr lang="zh-CN" altLang="zh-CN" sz="2600" b="1" kern="100" dirty="0">
                <a:solidFill>
                  <a:srgbClr val="FF0000"/>
                </a:solidFill>
                <a:latin typeface="Times New Roman" pitchFamily="18" charset="0"/>
                <a:ea typeface="黑体" pitchFamily="2" charset="-122"/>
                <a:cs typeface="Times New Roman" pitchFamily="18" charset="0"/>
              </a:rPr>
              <a:t>自信</a:t>
            </a:r>
            <a:r>
              <a:rPr lang="zh-CN" altLang="zh-CN" sz="2600" b="1" kern="100" dirty="0">
                <a:solidFill>
                  <a:srgbClr val="404040"/>
                </a:solidFill>
                <a:latin typeface="Times New Roman" pitchFamily="18" charset="0"/>
                <a:ea typeface="黑体" pitchFamily="2" charset="-122"/>
                <a:cs typeface="Times New Roman" pitchFamily="18" charset="0"/>
              </a:rPr>
              <a:t>做明灯，预约精彩。</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分论点②</a:t>
            </a:r>
            <a:r>
              <a:rPr lang="zh-CN" altLang="zh-CN" sz="2600" b="1" kern="100" dirty="0" smtClean="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r>
              <a:rPr lang="zh-CN" altLang="zh-CN" sz="2600" b="1" dirty="0">
                <a:solidFill>
                  <a:srgbClr val="404040"/>
                </a:solidFill>
                <a:latin typeface="Times New Roman" pitchFamily="18" charset="0"/>
                <a:ea typeface="黑体" pitchFamily="2" charset="-122"/>
                <a:cs typeface="Times New Roman" pitchFamily="18" charset="0"/>
              </a:rPr>
              <a:t>分论点③：</a:t>
            </a:r>
            <a:endParaRPr lang="zh-CN" altLang="zh-CN" sz="2600" kern="100" dirty="0">
              <a:effectLst/>
              <a:latin typeface="Times New Roman" pitchFamily="18" charset="0"/>
              <a:ea typeface="黑体" pitchFamily="2" charset="-122"/>
              <a:cs typeface="Times New Roman" pitchFamily="18" charset="0"/>
            </a:endParaRPr>
          </a:p>
        </p:txBody>
      </p:sp>
      <p:cxnSp>
        <p:nvCxnSpPr>
          <p:cNvPr id="4" name="直接连接符 3"/>
          <p:cNvCxnSpPr/>
          <p:nvPr/>
        </p:nvCxnSpPr>
        <p:spPr>
          <a:xfrm>
            <a:off x="1907704" y="1851670"/>
            <a:ext cx="6192688"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51520" y="2427734"/>
            <a:ext cx="8496944" cy="1292662"/>
          </a:xfrm>
          <a:prstGeom prst="rect">
            <a:avLst/>
          </a:prstGeom>
        </p:spPr>
        <p:txBody>
          <a:bodyPr wrap="square">
            <a:spAutoFit/>
          </a:bodyPr>
          <a:lstStyle/>
          <a:p>
            <a:pPr algn="just">
              <a:spcAft>
                <a:spcPts val="0"/>
              </a:spcAft>
            </a:pPr>
            <a:r>
              <a:rPr lang="en-US" altLang="zh-CN" sz="2600" b="1" kern="100" dirty="0" smtClean="0">
                <a:solidFill>
                  <a:schemeClr val="accent6">
                    <a:lumMod val="75000"/>
                  </a:schemeClr>
                </a:solidFill>
                <a:latin typeface="黑体" pitchFamily="2" charset="-122"/>
                <a:ea typeface="黑体" pitchFamily="2" charset="-122"/>
                <a:cs typeface="Times New Roman"/>
              </a:rPr>
              <a:t>    【</a:t>
            </a:r>
            <a:r>
              <a:rPr lang="zh-CN" altLang="zh-CN" sz="2600" b="1" kern="100" dirty="0" smtClean="0">
                <a:solidFill>
                  <a:schemeClr val="accent6">
                    <a:lumMod val="75000"/>
                  </a:schemeClr>
                </a:solidFill>
                <a:latin typeface="黑体" pitchFamily="2" charset="-122"/>
                <a:ea typeface="黑体" pitchFamily="2" charset="-122"/>
                <a:cs typeface="Times New Roman"/>
              </a:rPr>
              <a:t>答案</a:t>
            </a:r>
            <a:r>
              <a:rPr lang="en-US" altLang="zh-CN" sz="2600" b="1" kern="100" dirty="0" smtClean="0">
                <a:solidFill>
                  <a:schemeClr val="accent6">
                    <a:lumMod val="75000"/>
                  </a:schemeClr>
                </a:solidFill>
                <a:latin typeface="黑体" pitchFamily="2" charset="-122"/>
                <a:ea typeface="黑体" pitchFamily="2" charset="-122"/>
                <a:cs typeface="Times New Roman"/>
              </a:rPr>
              <a:t>】</a:t>
            </a: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示例</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分论点②：</a:t>
            </a:r>
            <a:r>
              <a:rPr lang="zh-CN" altLang="zh-CN" sz="2600" b="1" kern="100" dirty="0">
                <a:solidFill>
                  <a:srgbClr val="FF0000"/>
                </a:solidFill>
                <a:latin typeface="Times New Roman" pitchFamily="18" charset="0"/>
                <a:ea typeface="黑体" pitchFamily="2" charset="-122"/>
                <a:cs typeface="Times New Roman" pitchFamily="18" charset="0"/>
              </a:rPr>
              <a:t>前路荆棘</a:t>
            </a:r>
            <a:r>
              <a:rPr lang="zh-CN" altLang="zh-CN" sz="2600" b="1" kern="100" dirty="0">
                <a:solidFill>
                  <a:srgbClr val="404040"/>
                </a:solidFill>
                <a:latin typeface="Times New Roman" pitchFamily="18" charset="0"/>
                <a:ea typeface="黑体" pitchFamily="2" charset="-122"/>
                <a:cs typeface="Times New Roman" pitchFamily="18" charset="0"/>
              </a:rPr>
              <a:t>，我用</a:t>
            </a:r>
            <a:r>
              <a:rPr lang="zh-CN" altLang="zh-CN" sz="2600" b="1" kern="100" dirty="0">
                <a:solidFill>
                  <a:srgbClr val="FF0000"/>
                </a:solidFill>
                <a:latin typeface="Times New Roman" pitchFamily="18" charset="0"/>
                <a:ea typeface="黑体" pitchFamily="2" charset="-122"/>
                <a:cs typeface="Times New Roman" pitchFamily="18" charset="0"/>
              </a:rPr>
              <a:t>勤奋</a:t>
            </a:r>
            <a:r>
              <a:rPr lang="zh-CN" altLang="zh-CN" sz="2600" b="1" kern="100" dirty="0">
                <a:solidFill>
                  <a:srgbClr val="404040"/>
                </a:solidFill>
                <a:latin typeface="Times New Roman" pitchFamily="18" charset="0"/>
                <a:ea typeface="黑体" pitchFamily="2" charset="-122"/>
                <a:cs typeface="Times New Roman" pitchFamily="18" charset="0"/>
              </a:rPr>
              <a:t>做刀剑</a:t>
            </a:r>
            <a:r>
              <a:rPr lang="zh-CN" altLang="zh-CN" sz="2600" b="1" kern="100" dirty="0" smtClean="0">
                <a:solidFill>
                  <a:srgbClr val="404040"/>
                </a:solidFill>
                <a:latin typeface="Times New Roman" pitchFamily="18" charset="0"/>
                <a:ea typeface="黑体" pitchFamily="2" charset="-122"/>
                <a:cs typeface="Times New Roman" pitchFamily="18" charset="0"/>
              </a:rPr>
              <a:t>，预约</a:t>
            </a:r>
            <a:r>
              <a:rPr lang="zh-CN" altLang="zh-CN" sz="2600" b="1" kern="100" dirty="0">
                <a:solidFill>
                  <a:srgbClr val="404040"/>
                </a:solidFill>
                <a:latin typeface="Times New Roman" pitchFamily="18" charset="0"/>
                <a:ea typeface="黑体" pitchFamily="2" charset="-122"/>
                <a:cs typeface="Times New Roman" pitchFamily="18" charset="0"/>
              </a:rPr>
              <a:t>精彩</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论点③：</a:t>
            </a:r>
            <a:r>
              <a:rPr lang="zh-CN" altLang="zh-CN" sz="2600" b="1" kern="100" dirty="0">
                <a:solidFill>
                  <a:srgbClr val="FF0000"/>
                </a:solidFill>
                <a:latin typeface="Times New Roman" pitchFamily="18" charset="0"/>
                <a:ea typeface="黑体" pitchFamily="2" charset="-122"/>
                <a:cs typeface="Times New Roman" pitchFamily="18" charset="0"/>
              </a:rPr>
              <a:t>路途遥远</a:t>
            </a:r>
            <a:r>
              <a:rPr lang="zh-CN" altLang="zh-CN" sz="2600" b="1" kern="100" dirty="0">
                <a:solidFill>
                  <a:srgbClr val="404040"/>
                </a:solidFill>
                <a:latin typeface="Times New Roman" pitchFamily="18" charset="0"/>
                <a:ea typeface="黑体" pitchFamily="2" charset="-122"/>
                <a:cs typeface="Times New Roman" pitchFamily="18" charset="0"/>
              </a:rPr>
              <a:t>，我用</a:t>
            </a:r>
            <a:r>
              <a:rPr lang="zh-CN" altLang="zh-CN" sz="2600" b="1" kern="100" dirty="0">
                <a:solidFill>
                  <a:srgbClr val="FF0000"/>
                </a:solidFill>
                <a:latin typeface="Times New Roman" pitchFamily="18" charset="0"/>
                <a:ea typeface="黑体" pitchFamily="2" charset="-122"/>
                <a:cs typeface="Times New Roman" pitchFamily="18" charset="0"/>
              </a:rPr>
              <a:t>毅力</a:t>
            </a:r>
            <a:r>
              <a:rPr lang="zh-CN" altLang="zh-CN" sz="2600" b="1" kern="100" dirty="0">
                <a:solidFill>
                  <a:srgbClr val="404040"/>
                </a:solidFill>
                <a:latin typeface="Times New Roman" pitchFamily="18" charset="0"/>
                <a:ea typeface="黑体" pitchFamily="2" charset="-122"/>
                <a:cs typeface="Times New Roman" pitchFamily="18" charset="0"/>
              </a:rPr>
              <a:t>做马力，预约精彩。</a:t>
            </a:r>
            <a:endParaRPr lang="zh-CN" altLang="zh-CN" sz="2600" kern="100" dirty="0">
              <a:effectLst/>
              <a:latin typeface="Times New Roman" pitchFamily="18" charset="0"/>
              <a:ea typeface="黑体" pitchFamily="2" charset="-122"/>
              <a:cs typeface="Times New Roman" pitchFamily="18" charset="0"/>
            </a:endParaRPr>
          </a:p>
        </p:txBody>
      </p:sp>
      <p:cxnSp>
        <p:nvCxnSpPr>
          <p:cNvPr id="6" name="直接连接符 5"/>
          <p:cNvCxnSpPr/>
          <p:nvPr/>
        </p:nvCxnSpPr>
        <p:spPr>
          <a:xfrm>
            <a:off x="1907704" y="2211710"/>
            <a:ext cx="6192688"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3568" y="3939902"/>
            <a:ext cx="7704856" cy="923330"/>
          </a:xfrm>
          <a:prstGeom prst="rect">
            <a:avLst/>
          </a:prstGeom>
          <a:pattFill prst="pct10">
            <a:fgClr>
              <a:schemeClr val="accent1"/>
            </a:fgClr>
            <a:bgClr>
              <a:schemeClr val="bg1"/>
            </a:bgClr>
          </a:pattFill>
          <a:ln cmpd="sng">
            <a:solidFill>
              <a:schemeClr val="tx1"/>
            </a:solidFill>
          </a:ln>
        </p:spPr>
        <p:txBody>
          <a:bodyPr wrap="square" rtlCol="0">
            <a:spAutoFit/>
          </a:bodyPr>
          <a:lstStyle/>
          <a:p>
            <a:r>
              <a:rPr lang="en-US" altLang="zh-CN" b="1" kern="100" dirty="0" smtClean="0">
                <a:latin typeface="楷体" panose="02010609060101010101" pitchFamily="49" charset="-122"/>
                <a:ea typeface="楷体" panose="02010609060101010101" pitchFamily="49" charset="-122"/>
                <a:cs typeface="Times New Roman" pitchFamily="18" charset="0"/>
              </a:rPr>
              <a:t>    【</a:t>
            </a:r>
            <a:r>
              <a:rPr lang="zh-CN" altLang="en-US" b="1" kern="100" dirty="0" smtClean="0">
                <a:latin typeface="楷体" panose="02010609060101010101" pitchFamily="49" charset="-122"/>
                <a:ea typeface="楷体" panose="02010609060101010101" pitchFamily="49" charset="-122"/>
                <a:cs typeface="Times New Roman" pitchFamily="18" charset="0"/>
              </a:rPr>
              <a:t>温馨提示</a:t>
            </a:r>
            <a:r>
              <a:rPr lang="en-US" altLang="zh-CN" b="1" kern="100" dirty="0" smtClean="0">
                <a:latin typeface="楷体" panose="02010609060101010101" pitchFamily="49" charset="-122"/>
                <a:ea typeface="楷体" panose="02010609060101010101" pitchFamily="49" charset="-122"/>
                <a:cs typeface="Times New Roman" pitchFamily="18" charset="0"/>
              </a:rPr>
              <a:t>】</a:t>
            </a:r>
            <a:r>
              <a:rPr lang="zh-CN" altLang="en-US" b="1" kern="100" dirty="0">
                <a:latin typeface="楷体" panose="02010609060101010101" pitchFamily="49" charset="-122"/>
                <a:ea typeface="楷体" panose="02010609060101010101" pitchFamily="49" charset="-122"/>
                <a:cs typeface="Times New Roman" pitchFamily="18" charset="0"/>
              </a:rPr>
              <a:t>并列式</a:t>
            </a:r>
            <a:r>
              <a:rPr lang="zh-CN" altLang="en-US" b="1" kern="100" dirty="0" smtClean="0">
                <a:latin typeface="楷体" panose="02010609060101010101" pitchFamily="49" charset="-122"/>
                <a:ea typeface="楷体" panose="02010609060101010101" pitchFamily="49" charset="-122"/>
                <a:cs typeface="Times New Roman" pitchFamily="18" charset="0"/>
              </a:rPr>
              <a:t>设置平行</a:t>
            </a:r>
            <a:r>
              <a:rPr lang="zh-CN" altLang="en-US" b="1" kern="100" dirty="0">
                <a:latin typeface="楷体" panose="02010609060101010101" pitchFamily="49" charset="-122"/>
                <a:ea typeface="楷体" panose="02010609060101010101" pitchFamily="49" charset="-122"/>
                <a:cs typeface="Times New Roman" pitchFamily="18" charset="0"/>
              </a:rPr>
              <a:t>排列的各个分论点是按照同一的划分标准概括出来的，各分论点之间</a:t>
            </a:r>
            <a:r>
              <a:rPr lang="zh-CN" altLang="en-US" b="1" kern="100" dirty="0" smtClean="0">
                <a:latin typeface="楷体" panose="02010609060101010101" pitchFamily="49" charset="-122"/>
                <a:ea typeface="楷体" panose="02010609060101010101" pitchFamily="49" charset="-122"/>
                <a:cs typeface="Times New Roman" pitchFamily="18" charset="0"/>
              </a:rPr>
              <a:t>具有严密的逻辑关系，</a:t>
            </a:r>
            <a:r>
              <a:rPr lang="zh-CN" altLang="en-US" b="1" kern="100" dirty="0">
                <a:latin typeface="楷体" panose="02010609060101010101" pitchFamily="49" charset="-122"/>
                <a:ea typeface="楷体" panose="02010609060101010101" pitchFamily="49" charset="-122"/>
                <a:cs typeface="Times New Roman" pitchFamily="18" charset="0"/>
              </a:rPr>
              <a:t>几个并列的分论点的内容不可交叉，不可重复，不可包容，不可矛盾</a:t>
            </a:r>
            <a:r>
              <a:rPr lang="zh-CN" altLang="en-US" b="1" kern="100" dirty="0" smtClean="0">
                <a:latin typeface="楷体" panose="02010609060101010101" pitchFamily="49" charset="-122"/>
                <a:ea typeface="楷体" panose="02010609060101010101" pitchFamily="49" charset="-122"/>
                <a:cs typeface="Times New Roman" pitchFamily="18" charset="0"/>
              </a:rPr>
              <a:t>。</a:t>
            </a:r>
            <a:endParaRPr lang="zh-CN" altLang="en-US" dirty="0"/>
          </a:p>
        </p:txBody>
      </p:sp>
    </p:spTree>
    <p:extLst>
      <p:ext uri="{BB962C8B-B14F-4D97-AF65-F5344CB8AC3E}">
        <p14:creationId xmlns:p14="http://schemas.microsoft.com/office/powerpoint/2010/main" val="429062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55526"/>
            <a:ext cx="9143999" cy="3539430"/>
          </a:xfrm>
          <a:prstGeom prst="rect">
            <a:avLst/>
          </a:prstGeom>
          <a:noFill/>
        </p:spPr>
        <p:txBody>
          <a:bodyPr wrap="square" rtlCol="0">
            <a:spAutoFit/>
          </a:bodyPr>
          <a:lstStyle/>
          <a:p>
            <a:pPr algn="ctr"/>
            <a:r>
              <a:rPr lang="zh-CN" altLang="en-US" sz="2400" b="1" dirty="0" smtClean="0">
                <a:latin typeface="楷体" panose="02010609060101010101" pitchFamily="49" charset="-122"/>
                <a:ea typeface="楷体" panose="02010609060101010101" pitchFamily="49" charset="-122"/>
              </a:rPr>
              <a:t>高考语文作文突破</a:t>
            </a:r>
            <a:r>
              <a:rPr lang="zh-CN" altLang="en-US" sz="2400" b="1" dirty="0">
                <a:latin typeface="楷体" panose="02010609060101010101" pitchFamily="49" charset="-122"/>
                <a:ea typeface="楷体" panose="02010609060101010101" pitchFamily="49" charset="-122"/>
              </a:rPr>
              <a:t>指南 </a:t>
            </a:r>
            <a:endParaRPr lang="en-US" altLang="zh-CN" sz="2400" b="1" dirty="0" smtClean="0">
              <a:latin typeface="楷体" panose="02010609060101010101" pitchFamily="49" charset="-122"/>
              <a:ea typeface="楷体" panose="02010609060101010101" pitchFamily="49" charset="-122"/>
            </a:endParaRPr>
          </a:p>
          <a:p>
            <a:pPr algn="ctr"/>
            <a:endParaRPr lang="zh-CN" altLang="en-US" sz="2400" b="1" dirty="0">
              <a:latin typeface="楷体" panose="02010609060101010101" pitchFamily="49" charset="-122"/>
              <a:ea typeface="楷体" panose="02010609060101010101" pitchFamily="49" charset="-122"/>
            </a:endParaRPr>
          </a:p>
          <a:p>
            <a:pPr algn="ctr"/>
            <a:r>
              <a:rPr lang="zh-CN" altLang="en-US" sz="3200" b="1" dirty="0">
                <a:solidFill>
                  <a:srgbClr val="FF0000"/>
                </a:solidFill>
                <a:latin typeface="方正粗宋简体" panose="03000509000000000000" pitchFamily="65" charset="-122"/>
                <a:ea typeface="方正粗宋简体" panose="03000509000000000000" pitchFamily="65" charset="-122"/>
              </a:rPr>
              <a:t>今古河山有定据</a:t>
            </a:r>
          </a:p>
          <a:p>
            <a:pPr algn="ctr"/>
            <a:endParaRPr lang="en-US" altLang="zh-CN" sz="2400" b="1" dirty="0" smtClean="0">
              <a:latin typeface="方正粗宋简体" panose="03000509000000000000" pitchFamily="65" charset="-122"/>
              <a:ea typeface="方正粗宋简体" panose="03000509000000000000" pitchFamily="65" charset="-122"/>
            </a:endParaRPr>
          </a:p>
          <a:p>
            <a:pPr algn="ctr"/>
            <a:endParaRPr lang="en-US" altLang="zh-CN" sz="2400" b="1" dirty="0">
              <a:latin typeface="方正粗宋简体" panose="03000509000000000000" pitchFamily="65" charset="-122"/>
              <a:ea typeface="方正粗宋简体" panose="03000509000000000000" pitchFamily="65" charset="-122"/>
            </a:endParaRPr>
          </a:p>
          <a:p>
            <a:pPr algn="ctr"/>
            <a:endParaRPr lang="en-US" altLang="zh-CN" sz="2400" b="1" dirty="0" smtClean="0">
              <a:latin typeface="方正粗宋简体" panose="03000509000000000000" pitchFamily="65" charset="-122"/>
              <a:ea typeface="方正粗宋简体" panose="03000509000000000000" pitchFamily="65" charset="-122"/>
            </a:endParaRPr>
          </a:p>
          <a:p>
            <a:pPr algn="ctr"/>
            <a:endParaRPr lang="en-US" altLang="zh-CN" sz="2400" b="1" dirty="0" smtClean="0">
              <a:latin typeface="方正粗宋简体" panose="03000509000000000000" pitchFamily="65" charset="-122"/>
              <a:ea typeface="方正粗宋简体" panose="03000509000000000000" pitchFamily="65" charset="-122"/>
            </a:endParaRPr>
          </a:p>
          <a:p>
            <a:pPr algn="ctr"/>
            <a:r>
              <a:rPr lang="zh-CN" altLang="en-US" sz="2400" b="1" dirty="0" smtClean="0">
                <a:latin typeface="方正粗宋简体" panose="03000509000000000000" pitchFamily="65" charset="-122"/>
                <a:ea typeface="方正粗宋简体" panose="03000509000000000000" pitchFamily="65" charset="-122"/>
              </a:rPr>
              <a:t>阅卷老师如何</a:t>
            </a:r>
            <a:r>
              <a:rPr lang="zh-CN" altLang="en-US" sz="2400" b="1" dirty="0">
                <a:latin typeface="方正粗宋简体" panose="03000509000000000000" pitchFamily="65" charset="-122"/>
                <a:ea typeface="方正粗宋简体" panose="03000509000000000000" pitchFamily="65" charset="-122"/>
              </a:rPr>
              <a:t>就是否符合</a:t>
            </a:r>
          </a:p>
          <a:p>
            <a:pPr algn="ctr"/>
            <a:r>
              <a:rPr lang="zh-CN" altLang="en-US" sz="2400" b="1" dirty="0" smtClean="0">
                <a:latin typeface="方正粗宋简体" panose="03000509000000000000" pitchFamily="65" charset="-122"/>
                <a:ea typeface="方正粗宋简体" panose="03000509000000000000" pitchFamily="65" charset="-122"/>
              </a:rPr>
              <a:t>议论文</a:t>
            </a:r>
            <a:r>
              <a:rPr lang="zh-CN" altLang="en-US" sz="2400" b="1" dirty="0">
                <a:latin typeface="方正粗宋简体" panose="03000509000000000000" pitchFamily="65" charset="-122"/>
                <a:ea typeface="方正粗宋简体" panose="03000509000000000000" pitchFamily="65" charset="-122"/>
              </a:rPr>
              <a:t>文体要求判分</a:t>
            </a:r>
          </a:p>
        </p:txBody>
      </p:sp>
      <p:sp>
        <p:nvSpPr>
          <p:cNvPr id="2" name="矩形 1"/>
          <p:cNvSpPr/>
          <p:nvPr/>
        </p:nvSpPr>
        <p:spPr>
          <a:xfrm>
            <a:off x="683568" y="1923678"/>
            <a:ext cx="7776864" cy="110799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6600" dirty="0">
                <a:solidFill>
                  <a:srgbClr val="E46C0A"/>
                </a:solidFill>
                <a:latin typeface="方正粗宋简体" panose="03000509000000000000" pitchFamily="65" charset="-122"/>
                <a:ea typeface="方正粗宋简体" panose="03000509000000000000" pitchFamily="65" charset="-122"/>
              </a:rPr>
              <a:t>会写规范的议论文</a:t>
            </a:r>
            <a:endParaRPr lang="en-US" altLang="zh-CN" sz="6600" dirty="0">
              <a:solidFill>
                <a:srgbClr val="E46C0A"/>
              </a:solidFill>
              <a:latin typeface="方正粗宋简体" panose="03000509000000000000" pitchFamily="65" charset="-122"/>
              <a:ea typeface="方正粗宋简体" panose="03000509000000000000" pitchFamily="65" charset="-122"/>
            </a:endParaRPr>
          </a:p>
        </p:txBody>
      </p:sp>
    </p:spTree>
    <p:extLst>
      <p:ext uri="{BB962C8B-B14F-4D97-AF65-F5344CB8AC3E}">
        <p14:creationId xmlns:p14="http://schemas.microsoft.com/office/powerpoint/2010/main" val="292102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 calcmode="lin" valueType="num">
                                      <p:cBhvr additive="base">
                                        <p:cTn id="2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7544" y="264730"/>
            <a:ext cx="8208912" cy="477054"/>
          </a:xfrm>
          <a:prstGeom prst="rect">
            <a:avLst/>
          </a:prstGeom>
        </p:spPr>
        <p:txBody>
          <a:bodyPr wrap="square">
            <a:spAutoFit/>
          </a:bodyPr>
          <a:lstStyle/>
          <a:p>
            <a:pPr algn="just">
              <a:spcAft>
                <a:spcPts val="0"/>
              </a:spcAft>
            </a:pPr>
            <a:r>
              <a:rPr lang="en-US" altLang="zh-CN" sz="25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zh-CN" sz="25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二</a:t>
            </a:r>
            <a:r>
              <a:rPr lang="en-US" altLang="zh-CN" sz="25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zh-CN" sz="25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递进式</a:t>
            </a:r>
            <a:r>
              <a:rPr lang="zh-CN" altLang="zh-CN" sz="25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设置</a:t>
            </a:r>
            <a:r>
              <a:rPr lang="zh-CN" altLang="en-US" sz="2500" b="1" kern="100" dirty="0" smtClean="0">
                <a:solidFill>
                  <a:srgbClr val="FF0000"/>
                </a:solidFill>
                <a:latin typeface="方正粗宋简体" panose="03000509000000000000" pitchFamily="65" charset="-122"/>
                <a:ea typeface="方正粗宋简体" panose="03000509000000000000" pitchFamily="65" charset="-122"/>
                <a:cs typeface="Times New Roman" pitchFamily="18" charset="0"/>
              </a:rPr>
              <a:t>（纵式结构）</a:t>
            </a:r>
            <a:endParaRPr lang="zh-CN" altLang="en-US" sz="20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endParaRPr>
          </a:p>
        </p:txBody>
      </p:sp>
      <p:sp>
        <p:nvSpPr>
          <p:cNvPr id="2" name="TextBox 1"/>
          <p:cNvSpPr txBox="1"/>
          <p:nvPr/>
        </p:nvSpPr>
        <p:spPr>
          <a:xfrm>
            <a:off x="467544" y="843558"/>
            <a:ext cx="8568952" cy="892552"/>
          </a:xfrm>
          <a:prstGeom prst="rect">
            <a:avLst/>
          </a:prstGeom>
          <a:noFill/>
        </p:spPr>
        <p:txBody>
          <a:bodyPr wrap="square" rtlCol="0">
            <a:spAutoFit/>
          </a:bodyPr>
          <a:lstStyle/>
          <a:p>
            <a:r>
              <a:rPr lang="zh-CN" altLang="en-US" sz="1600" b="1" kern="100" dirty="0" smtClean="0">
                <a:latin typeface="方正粗宋简体" panose="03000509000000000000" pitchFamily="65" charset="-122"/>
                <a:ea typeface="方正粗宋简体" panose="03000509000000000000" pitchFamily="65" charset="-122"/>
                <a:cs typeface="Times New Roman" pitchFamily="18" charset="0"/>
              </a:rPr>
              <a:t>       </a:t>
            </a:r>
            <a:r>
              <a:rPr lang="zh-CN" altLang="en-US" kern="100" dirty="0" smtClean="0">
                <a:latin typeface="方正粗宋简体" panose="03000509000000000000" pitchFamily="65" charset="-122"/>
                <a:ea typeface="方正粗宋简体" panose="03000509000000000000" pitchFamily="65" charset="-122"/>
                <a:cs typeface="Times New Roman" pitchFamily="18" charset="0"/>
              </a:rPr>
              <a:t>后边</a:t>
            </a:r>
            <a:r>
              <a:rPr lang="zh-CN" altLang="en-US" kern="100" dirty="0">
                <a:latin typeface="方正粗宋简体" panose="03000509000000000000" pitchFamily="65" charset="-122"/>
                <a:ea typeface="方正粗宋简体" panose="03000509000000000000" pitchFamily="65" charset="-122"/>
                <a:cs typeface="Times New Roman" pitchFamily="18" charset="0"/>
              </a:rPr>
              <a:t>的论证是在前边论证的基础上进行的，前后是逐层深入、步步推进的关系，各层的前后顺序有严格要求，不能随意改动。这是议论文经常使用的一种结构方式</a:t>
            </a:r>
            <a:r>
              <a:rPr lang="zh-CN" altLang="en-US" kern="100" dirty="0" smtClean="0">
                <a:latin typeface="方正粗宋简体" panose="03000509000000000000" pitchFamily="65" charset="-122"/>
                <a:ea typeface="方正粗宋简体" panose="03000509000000000000" pitchFamily="65" charset="-122"/>
                <a:cs typeface="Times New Roman" pitchFamily="18" charset="0"/>
              </a:rPr>
              <a:t>。</a:t>
            </a:r>
            <a:r>
              <a:rPr lang="zh-CN" altLang="en-US" sz="1600" dirty="0">
                <a:latin typeface="方正粗宋简体" panose="03000509000000000000" pitchFamily="65" charset="-122"/>
                <a:ea typeface="方正粗宋简体" panose="03000509000000000000" pitchFamily="65" charset="-122"/>
              </a:rPr>
              <a:t>递进式的文章一般有三种格式</a:t>
            </a:r>
            <a:r>
              <a:rPr lang="zh-CN" altLang="en-US" sz="1600" dirty="0" smtClean="0">
                <a:latin typeface="方正粗宋简体" panose="03000509000000000000" pitchFamily="65" charset="-122"/>
                <a:ea typeface="方正粗宋简体" panose="03000509000000000000" pitchFamily="65" charset="-122"/>
              </a:rPr>
              <a:t>：</a:t>
            </a:r>
            <a:endParaRPr lang="zh-CN" altLang="en-US" sz="1600" dirty="0"/>
          </a:p>
        </p:txBody>
      </p:sp>
      <p:sp>
        <p:nvSpPr>
          <p:cNvPr id="3" name="TextBox 2"/>
          <p:cNvSpPr txBox="1"/>
          <p:nvPr/>
        </p:nvSpPr>
        <p:spPr>
          <a:xfrm>
            <a:off x="611560" y="1859796"/>
            <a:ext cx="8064896" cy="3016210"/>
          </a:xfrm>
          <a:prstGeom prst="rect">
            <a:avLst/>
          </a:prstGeom>
          <a:pattFill prst="pct5">
            <a:fgClr>
              <a:schemeClr val="accent1"/>
            </a:fgClr>
            <a:bgClr>
              <a:schemeClr val="bg1"/>
            </a:bgClr>
          </a:pattFill>
        </p:spPr>
        <p:txBody>
          <a:bodyPr wrap="square" rtlCol="0">
            <a:spAutoFit/>
          </a:bodyPr>
          <a:lstStyle/>
          <a:p>
            <a:r>
              <a:rPr lang="en-US" altLang="zh-CN" sz="2000" b="1" dirty="0" smtClean="0">
                <a:solidFill>
                  <a:srgbClr val="FF0000"/>
                </a:solidFill>
                <a:latin typeface="方正粗宋简体" panose="03000509000000000000" pitchFamily="65" charset="-122"/>
                <a:ea typeface="方正粗宋简体" panose="03000509000000000000" pitchFamily="65" charset="-122"/>
              </a:rPr>
              <a:t>     1.</a:t>
            </a:r>
            <a:r>
              <a:rPr lang="zh-CN" altLang="en-US" sz="2000" b="1" dirty="0" smtClean="0">
                <a:solidFill>
                  <a:srgbClr val="FF0000"/>
                </a:solidFill>
                <a:latin typeface="方正粗宋简体" panose="03000509000000000000" pitchFamily="65" charset="-122"/>
                <a:ea typeface="方正粗宋简体" panose="03000509000000000000" pitchFamily="65" charset="-122"/>
              </a:rPr>
              <a:t>以关联词语递进。</a:t>
            </a:r>
            <a:endParaRPr lang="en-US" altLang="zh-CN" sz="2000" b="1" dirty="0" smtClean="0">
              <a:solidFill>
                <a:srgbClr val="FF0000"/>
              </a:solidFill>
              <a:latin typeface="方正粗宋简体" panose="03000509000000000000" pitchFamily="65" charset="-122"/>
              <a:ea typeface="方正粗宋简体" panose="03000509000000000000" pitchFamily="65" charset="-122"/>
            </a:endParaRPr>
          </a:p>
          <a:p>
            <a:r>
              <a:rPr lang="en-US" altLang="zh-CN" sz="1400" dirty="0">
                <a:latin typeface="楷体" panose="02010609060101010101" pitchFamily="49" charset="-122"/>
                <a:ea typeface="楷体" panose="02010609060101010101" pitchFamily="49" charset="-122"/>
              </a:rPr>
              <a:t> </a:t>
            </a:r>
            <a:r>
              <a:rPr lang="en-US" altLang="zh-CN" sz="1400" dirty="0" smtClean="0">
                <a:latin typeface="楷体" panose="02010609060101010101" pitchFamily="49" charset="-122"/>
                <a:ea typeface="楷体" panose="02010609060101010101" pitchFamily="49" charset="-122"/>
              </a:rPr>
              <a:t>   </a:t>
            </a:r>
            <a:r>
              <a:rPr lang="zh-CN" altLang="en-US" sz="1400" dirty="0" smtClean="0">
                <a:latin typeface="楷体" panose="02010609060101010101" pitchFamily="49" charset="-122"/>
                <a:ea typeface="楷体" panose="02010609060101010101" pitchFamily="49" charset="-122"/>
              </a:rPr>
              <a:t>将</a:t>
            </a:r>
            <a:r>
              <a:rPr lang="zh-CN" altLang="en-US" sz="1400" dirty="0">
                <a:latin typeface="楷体" panose="02010609060101010101" pitchFamily="49" charset="-122"/>
                <a:ea typeface="楷体" panose="02010609060101010101" pitchFamily="49" charset="-122"/>
              </a:rPr>
              <a:t>中心论点进行分解，分成几个分论点，这些分论点之间的关系是由浅入深、由简单到复杂。层间可用诸如“不仅</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而且</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况且”</a:t>
            </a:r>
            <a:r>
              <a:rPr lang="zh-CN" altLang="en-US" sz="1400" dirty="0" smtClean="0">
                <a:latin typeface="楷体" panose="02010609060101010101" pitchFamily="49" charset="-122"/>
                <a:ea typeface="楷体" panose="02010609060101010101" pitchFamily="49" charset="-122"/>
              </a:rPr>
              <a:t>等表示递进关系的关联词语过渡</a:t>
            </a:r>
            <a:r>
              <a:rPr lang="zh-CN" altLang="en-US" sz="1400" dirty="0">
                <a:latin typeface="楷体" panose="02010609060101010101" pitchFamily="49" charset="-122"/>
                <a:ea typeface="楷体" panose="02010609060101010101" pitchFamily="49" charset="-122"/>
              </a:rPr>
              <a:t>，同时又以此反映层次间递进的关系</a:t>
            </a:r>
            <a:r>
              <a:rPr lang="zh-CN" altLang="en-US" sz="1400" dirty="0" smtClean="0">
                <a:latin typeface="楷体" panose="02010609060101010101" pitchFamily="49" charset="-122"/>
                <a:ea typeface="楷体" panose="02010609060101010101" pitchFamily="49" charset="-122"/>
              </a:rPr>
              <a:t>。</a:t>
            </a:r>
            <a:endParaRPr lang="en-US" altLang="zh-CN" sz="1400" dirty="0" smtClean="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 </a:t>
            </a:r>
            <a:r>
              <a:rPr lang="en-US" altLang="zh-CN" sz="1400" dirty="0" smtClean="0">
                <a:latin typeface="楷体" panose="02010609060101010101" pitchFamily="49" charset="-122"/>
                <a:ea typeface="楷体" panose="02010609060101010101" pitchFamily="49" charset="-122"/>
              </a:rPr>
              <a:t>   </a:t>
            </a:r>
            <a:r>
              <a:rPr lang="zh-CN" altLang="en-US" sz="1400" dirty="0" smtClean="0">
                <a:latin typeface="楷体" panose="02010609060101010101" pitchFamily="49" charset="-122"/>
                <a:ea typeface="楷体" panose="02010609060101010101" pitchFamily="49" charset="-122"/>
              </a:rPr>
              <a:t>例</a:t>
            </a:r>
            <a:r>
              <a:rPr lang="en-US" altLang="zh-CN" sz="1400" dirty="0">
                <a:latin typeface="楷体" panose="02010609060101010101" pitchFamily="49" charset="-122"/>
                <a:ea typeface="楷体" panose="02010609060101010101" pitchFamily="49" charset="-122"/>
              </a:rPr>
              <a:t>1</a:t>
            </a:r>
            <a:r>
              <a:rPr lang="zh-CN" altLang="en-US" sz="1400" dirty="0" smtClean="0">
                <a:latin typeface="楷体" panose="02010609060101010101" pitchFamily="49" charset="-122"/>
                <a:ea typeface="楷体" panose="02010609060101010101" pitchFamily="49" charset="-122"/>
              </a:rPr>
              <a:t>：</a:t>
            </a:r>
            <a:endParaRPr lang="en-US" altLang="zh-CN" sz="1400" dirty="0" smtClean="0">
              <a:latin typeface="楷体" panose="02010609060101010101" pitchFamily="49" charset="-122"/>
              <a:ea typeface="楷体" panose="02010609060101010101" pitchFamily="49" charset="-122"/>
            </a:endParaRPr>
          </a:p>
          <a:p>
            <a:pPr algn="ctr"/>
            <a:r>
              <a:rPr lang="zh-CN" altLang="en-US" sz="1600" dirty="0" smtClean="0">
                <a:solidFill>
                  <a:srgbClr val="FF0000"/>
                </a:solidFill>
                <a:latin typeface="方正粗宋简体" panose="03000509000000000000" pitchFamily="65" charset="-122"/>
                <a:ea typeface="方正粗宋简体" panose="03000509000000000000" pitchFamily="65" charset="-122"/>
              </a:rPr>
              <a:t>严</a:t>
            </a:r>
            <a:r>
              <a:rPr lang="zh-CN" altLang="en-US" sz="1600" dirty="0">
                <a:solidFill>
                  <a:srgbClr val="FF0000"/>
                </a:solidFill>
                <a:latin typeface="方正粗宋简体" panose="03000509000000000000" pitchFamily="65" charset="-122"/>
                <a:ea typeface="方正粗宋简体" panose="03000509000000000000" pitchFamily="65" charset="-122"/>
              </a:rPr>
              <a:t>于剖析自己</a:t>
            </a:r>
          </a:p>
          <a:p>
            <a:r>
              <a:rPr lang="en-US" altLang="zh-CN" sz="1400" dirty="0" smtClean="0">
                <a:latin typeface="楷体" panose="02010609060101010101" pitchFamily="49" charset="-122"/>
                <a:ea typeface="楷体" panose="02010609060101010101" pitchFamily="49" charset="-122"/>
              </a:rPr>
              <a:t>     </a:t>
            </a:r>
            <a:r>
              <a:rPr lang="zh-CN" altLang="en-US" sz="1400" dirty="0" smtClean="0">
                <a:latin typeface="楷体" panose="02010609060101010101" pitchFamily="49" charset="-122"/>
                <a:ea typeface="楷体" panose="02010609060101010101" pitchFamily="49" charset="-122"/>
              </a:rPr>
              <a:t>（</a:t>
            </a:r>
            <a:r>
              <a:rPr lang="en-US" altLang="zh-CN" sz="1400" dirty="0" smtClean="0">
                <a:latin typeface="楷体" panose="02010609060101010101" pitchFamily="49" charset="-122"/>
                <a:ea typeface="楷体" panose="02010609060101010101" pitchFamily="49" charset="-122"/>
              </a:rPr>
              <a:t>1</a:t>
            </a:r>
            <a:r>
              <a:rPr lang="zh-CN" altLang="en-US" sz="1400" dirty="0" smtClean="0">
                <a:latin typeface="楷体" panose="02010609060101010101" pitchFamily="49" charset="-122"/>
                <a:ea typeface="楷体" panose="02010609060101010101" pitchFamily="49" charset="-122"/>
              </a:rPr>
              <a:t>）要</a:t>
            </a:r>
            <a:r>
              <a:rPr lang="zh-CN" altLang="en-US" sz="1400" dirty="0">
                <a:latin typeface="楷体" panose="02010609060101010101" pitchFamily="49" charset="-122"/>
                <a:ea typeface="楷体" panose="02010609060101010101" pitchFamily="49" charset="-122"/>
              </a:rPr>
              <a:t>不断进步，必须无情地“解剖我自己”。</a:t>
            </a:r>
          </a:p>
          <a:p>
            <a:r>
              <a:rPr lang="en-US" altLang="zh-CN" sz="1400" dirty="0" smtClean="0">
                <a:latin typeface="楷体" panose="02010609060101010101" pitchFamily="49" charset="-122"/>
                <a:ea typeface="楷体" panose="02010609060101010101" pitchFamily="49" charset="-122"/>
              </a:rPr>
              <a:t>     </a:t>
            </a:r>
            <a:r>
              <a:rPr lang="zh-CN" altLang="en-US" sz="1400" dirty="0" smtClean="0">
                <a:latin typeface="楷体" panose="02010609060101010101" pitchFamily="49" charset="-122"/>
                <a:ea typeface="楷体" panose="02010609060101010101" pitchFamily="49" charset="-122"/>
              </a:rPr>
              <a:t>（</a:t>
            </a:r>
            <a:r>
              <a:rPr lang="en-US" altLang="zh-CN" sz="1400" dirty="0" smtClean="0">
                <a:latin typeface="楷体" panose="02010609060101010101" pitchFamily="49" charset="-122"/>
                <a:ea typeface="楷体" panose="02010609060101010101" pitchFamily="49" charset="-122"/>
              </a:rPr>
              <a:t>2</a:t>
            </a:r>
            <a:r>
              <a:rPr lang="zh-CN" altLang="en-US" sz="1400" dirty="0" smtClean="0">
                <a:latin typeface="楷体" panose="02010609060101010101" pitchFamily="49" charset="-122"/>
                <a:ea typeface="楷体" panose="02010609060101010101" pitchFamily="49" charset="-122"/>
              </a:rPr>
              <a:t>）论述</a:t>
            </a:r>
            <a:r>
              <a:rPr lang="zh-CN" altLang="en-US" sz="1400" dirty="0">
                <a:latin typeface="楷体" panose="02010609060101010101" pitchFamily="49" charset="-122"/>
                <a:ea typeface="楷体" panose="02010609060101010101" pitchFamily="49" charset="-122"/>
              </a:rPr>
              <a:t>如何才能“解剖”好自己。</a:t>
            </a:r>
          </a:p>
          <a:p>
            <a:r>
              <a:rPr lang="zh-CN" altLang="en-US" sz="1400" dirty="0" smtClean="0">
                <a:latin typeface="楷体" panose="02010609060101010101" pitchFamily="49" charset="-122"/>
                <a:ea typeface="楷体" panose="02010609060101010101" pitchFamily="49" charset="-122"/>
              </a:rPr>
              <a:t>     </a:t>
            </a:r>
            <a:r>
              <a:rPr lang="zh-CN" altLang="en-US" sz="1400" dirty="0" smtClean="0">
                <a:latin typeface="方正粗宋简体" panose="03000509000000000000" pitchFamily="65" charset="-122"/>
                <a:ea typeface="方正粗宋简体" panose="03000509000000000000" pitchFamily="65" charset="-122"/>
              </a:rPr>
              <a:t>①</a:t>
            </a:r>
            <a:r>
              <a:rPr lang="zh-CN" altLang="en-US" sz="1400" dirty="0">
                <a:latin typeface="方正粗宋简体" panose="03000509000000000000" pitchFamily="65" charset="-122"/>
                <a:ea typeface="方正粗宋简体" panose="03000509000000000000" pitchFamily="65" charset="-122"/>
              </a:rPr>
              <a:t>对自己要有自知之明</a:t>
            </a:r>
            <a:r>
              <a:rPr lang="zh-CN" altLang="en-US" sz="1400" dirty="0">
                <a:latin typeface="楷体" panose="02010609060101010101" pitchFamily="49" charset="-122"/>
                <a:ea typeface="楷体" panose="02010609060101010101" pitchFamily="49" charset="-122"/>
              </a:rPr>
              <a:t>。（这是“解剖”好自己的前提。不了解“病”在哪里，就无从下刀。）</a:t>
            </a:r>
          </a:p>
          <a:p>
            <a:r>
              <a:rPr lang="zh-CN" altLang="en-US" sz="1400" dirty="0" smtClean="0">
                <a:latin typeface="楷体" panose="02010609060101010101" pitchFamily="49" charset="-122"/>
                <a:ea typeface="楷体" panose="02010609060101010101" pitchFamily="49" charset="-122"/>
              </a:rPr>
              <a:t>     </a:t>
            </a:r>
            <a:r>
              <a:rPr lang="zh-CN" altLang="en-US" sz="1400" dirty="0">
                <a:latin typeface="方正粗宋简体" panose="03000509000000000000" pitchFamily="65" charset="-122"/>
                <a:ea typeface="方正粗宋简体" panose="03000509000000000000" pitchFamily="65" charset="-122"/>
              </a:rPr>
              <a:t>②光有自知之明还不够，还要勇于自我批评</a:t>
            </a:r>
            <a:r>
              <a:rPr lang="zh-CN" altLang="en-US" sz="1400" dirty="0">
                <a:latin typeface="楷体" panose="02010609060101010101" pitchFamily="49" charset="-122"/>
                <a:ea typeface="楷体" panose="02010609060101010101" pitchFamily="49" charset="-122"/>
              </a:rPr>
              <a:t>。（这是解剖好自己的途径。不开刀，就无从去“病”。）</a:t>
            </a:r>
          </a:p>
          <a:p>
            <a:r>
              <a:rPr lang="zh-CN" altLang="en-US" sz="1400" dirty="0" smtClean="0">
                <a:latin typeface="楷体" panose="02010609060101010101" pitchFamily="49" charset="-122"/>
                <a:ea typeface="楷体" panose="02010609060101010101" pitchFamily="49" charset="-122"/>
              </a:rPr>
              <a:t>     </a:t>
            </a:r>
            <a:r>
              <a:rPr lang="zh-CN" altLang="en-US" sz="1400" dirty="0">
                <a:latin typeface="方正粗宋简体" panose="03000509000000000000" pitchFamily="65" charset="-122"/>
                <a:ea typeface="方正粗宋简体" panose="03000509000000000000" pitchFamily="65" charset="-122"/>
              </a:rPr>
              <a:t>③自我批评的勇气来源于对真理的追求和崇高的信念</a:t>
            </a:r>
            <a:r>
              <a:rPr lang="zh-CN" altLang="en-US" sz="1400" dirty="0">
                <a:latin typeface="楷体" panose="02010609060101010101" pitchFamily="49" charset="-122"/>
                <a:ea typeface="楷体" panose="02010609060101010101" pitchFamily="49" charset="-122"/>
              </a:rPr>
              <a:t>。（这是解剖好自己的关键。不掌握开刀的规律，刀就开不好，也就难以真正去</a:t>
            </a:r>
            <a:r>
              <a:rPr lang="zh-CN" altLang="en-US" sz="1400" dirty="0" smtClean="0">
                <a:latin typeface="楷体" panose="02010609060101010101" pitchFamily="49" charset="-122"/>
                <a:ea typeface="楷体" panose="02010609060101010101" pitchFamily="49" charset="-122"/>
              </a:rPr>
              <a:t>“病”</a:t>
            </a:r>
            <a:endParaRPr lang="zh-CN" altLang="en-US" dirty="0"/>
          </a:p>
        </p:txBody>
      </p:sp>
    </p:spTree>
    <p:extLst>
      <p:ext uri="{BB962C8B-B14F-4D97-AF65-F5344CB8AC3E}">
        <p14:creationId xmlns:p14="http://schemas.microsoft.com/office/powerpoint/2010/main" val="206910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55526"/>
            <a:ext cx="8568952" cy="3416320"/>
          </a:xfrm>
          <a:prstGeom prst="rect">
            <a:avLst/>
          </a:prstGeom>
          <a:noFill/>
        </p:spPr>
        <p:txBody>
          <a:bodyPr wrap="square" rtlCol="0">
            <a:spAutoFit/>
          </a:bodyPr>
          <a:lstStyle/>
          <a:p>
            <a:r>
              <a:rPr lang="zh-CN" altLang="en-US" sz="2400" b="1" dirty="0">
                <a:solidFill>
                  <a:srgbClr val="FF0000"/>
                </a:solidFill>
                <a:latin typeface="方正粗宋简体" panose="03000509000000000000" pitchFamily="65" charset="-122"/>
                <a:ea typeface="方正粗宋简体" panose="03000509000000000000" pitchFamily="65" charset="-122"/>
              </a:rPr>
              <a:t>例如： </a:t>
            </a:r>
          </a:p>
          <a:p>
            <a:r>
              <a:rPr lang="zh-CN" altLang="en-US" sz="20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高考作文</a:t>
            </a:r>
            <a:r>
              <a:rPr lang="en-US" altLang="zh-CN" sz="2400" dirty="0" smtClean="0">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要做老实人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一文，</a:t>
            </a:r>
            <a:r>
              <a:rPr lang="zh-CN" altLang="en-US" sz="2400" b="1" dirty="0">
                <a:solidFill>
                  <a:srgbClr val="FF0000"/>
                </a:solidFill>
                <a:latin typeface="方正粗宋简体" panose="03000509000000000000" pitchFamily="65" charset="-122"/>
                <a:ea typeface="方正粗宋简体" panose="03000509000000000000" pitchFamily="65" charset="-122"/>
              </a:rPr>
              <a:t>本论</a:t>
            </a:r>
            <a:r>
              <a:rPr lang="zh-CN" altLang="en-US" sz="2400" dirty="0">
                <a:latin typeface="楷体" panose="02010609060101010101" pitchFamily="49" charset="-122"/>
                <a:ea typeface="楷体" panose="02010609060101010101" pitchFamily="49" charset="-122"/>
              </a:rPr>
              <a:t>部分作者分了三个层次对中心论点加以</a:t>
            </a:r>
            <a:r>
              <a:rPr lang="zh-CN" altLang="en-US" sz="2400" dirty="0" smtClean="0">
                <a:latin typeface="楷体" panose="02010609060101010101" pitchFamily="49" charset="-122"/>
                <a:ea typeface="楷体" panose="02010609060101010101" pitchFamily="49" charset="-122"/>
              </a:rPr>
              <a:t>论证：</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第一层：做</a:t>
            </a:r>
            <a:r>
              <a:rPr lang="zh-CN" altLang="en-US" sz="2400" b="1" dirty="0">
                <a:latin typeface="楷体" panose="02010609060101010101" pitchFamily="49" charset="-122"/>
                <a:ea typeface="楷体" panose="02010609060101010101" pitchFamily="49" charset="-122"/>
              </a:rPr>
              <a:t>一个老实人，</a:t>
            </a:r>
            <a:r>
              <a:rPr lang="zh-CN" altLang="en-US" sz="2400" b="1" dirty="0">
                <a:solidFill>
                  <a:srgbClr val="FF0000"/>
                </a:solidFill>
                <a:latin typeface="方正粗宋简体" panose="03000509000000000000" pitchFamily="65" charset="-122"/>
                <a:ea typeface="方正粗宋简体" panose="03000509000000000000" pitchFamily="65" charset="-122"/>
              </a:rPr>
              <a:t>对自己</a:t>
            </a:r>
            <a:r>
              <a:rPr lang="zh-CN" altLang="en-US" sz="2400" b="1" dirty="0">
                <a:latin typeface="楷体" panose="02010609060101010101" pitchFamily="49" charset="-122"/>
                <a:ea typeface="楷体" panose="02010609060101010101" pitchFamily="49" charset="-122"/>
              </a:rPr>
              <a:t>是一种莫大的</a:t>
            </a:r>
            <a:r>
              <a:rPr lang="zh-CN" altLang="en-US" sz="2400" b="1" dirty="0" smtClean="0">
                <a:latin typeface="楷体" panose="02010609060101010101" pitchFamily="49" charset="-122"/>
                <a:ea typeface="楷体" panose="02010609060101010101" pitchFamily="49" charset="-122"/>
              </a:rPr>
              <a:t>享受；</a:t>
            </a:r>
            <a:endParaRPr lang="en-US" altLang="zh-CN" sz="2400" b="1" dirty="0" smtClean="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  第二层：做</a:t>
            </a:r>
            <a:r>
              <a:rPr lang="zh-CN" altLang="en-US" sz="2400" b="1" dirty="0">
                <a:latin typeface="楷体" panose="02010609060101010101" pitchFamily="49" charset="-122"/>
                <a:ea typeface="楷体" panose="02010609060101010101" pitchFamily="49" charset="-122"/>
              </a:rPr>
              <a:t>一个老实人，</a:t>
            </a:r>
            <a:r>
              <a:rPr lang="zh-CN" altLang="en-US" sz="2400" b="1" dirty="0">
                <a:solidFill>
                  <a:srgbClr val="FF0000"/>
                </a:solidFill>
                <a:latin typeface="方正粗宋简体" panose="03000509000000000000" pitchFamily="65" charset="-122"/>
                <a:ea typeface="方正粗宋简体" panose="03000509000000000000" pitchFamily="65" charset="-122"/>
              </a:rPr>
              <a:t>对别人</a:t>
            </a:r>
            <a:r>
              <a:rPr lang="zh-CN" altLang="en-US" sz="2400" b="1" dirty="0">
                <a:latin typeface="楷体" panose="02010609060101010101" pitchFamily="49" charset="-122"/>
                <a:ea typeface="楷体" panose="02010609060101010101" pitchFamily="49" charset="-122"/>
              </a:rPr>
              <a:t>是一种莫大的</a:t>
            </a:r>
            <a:r>
              <a:rPr lang="zh-CN" altLang="en-US" sz="2400" b="1" dirty="0" smtClean="0">
                <a:latin typeface="楷体" panose="02010609060101010101" pitchFamily="49" charset="-122"/>
                <a:ea typeface="楷体" panose="02010609060101010101" pitchFamily="49" charset="-122"/>
              </a:rPr>
              <a:t>尊重；</a:t>
            </a:r>
            <a:endParaRPr lang="en-US" altLang="zh-CN" sz="2400" b="1" dirty="0" smtClean="0">
              <a:latin typeface="楷体" panose="02010609060101010101" pitchFamily="49" charset="-122"/>
              <a:ea typeface="楷体" panose="02010609060101010101" pitchFamily="49" charset="-122"/>
            </a:endParaRPr>
          </a:p>
          <a:p>
            <a:r>
              <a:rPr lang="zh-CN" altLang="en-US" sz="2400" b="1" dirty="0" smtClean="0">
                <a:latin typeface="楷体" panose="02010609060101010101" pitchFamily="49" charset="-122"/>
                <a:ea typeface="楷体" panose="02010609060101010101" pitchFamily="49" charset="-122"/>
              </a:rPr>
              <a:t>   第三层：做</a:t>
            </a:r>
            <a:r>
              <a:rPr lang="zh-CN" altLang="en-US" sz="2400" b="1" dirty="0">
                <a:latin typeface="楷体" panose="02010609060101010101" pitchFamily="49" charset="-122"/>
                <a:ea typeface="楷体" panose="02010609060101010101" pitchFamily="49" charset="-122"/>
              </a:rPr>
              <a:t>一个老实人，是</a:t>
            </a:r>
            <a:r>
              <a:rPr lang="zh-CN" altLang="en-US" sz="2400" b="1" dirty="0">
                <a:solidFill>
                  <a:srgbClr val="FF0000"/>
                </a:solidFill>
                <a:latin typeface="方正粗宋简体" panose="03000509000000000000" pitchFamily="65" charset="-122"/>
                <a:ea typeface="方正粗宋简体" panose="03000509000000000000" pitchFamily="65" charset="-122"/>
              </a:rPr>
              <a:t>对整个社会环境</a:t>
            </a:r>
            <a:r>
              <a:rPr lang="zh-CN" altLang="en-US" sz="2400" b="1" dirty="0">
                <a:latin typeface="楷体" panose="02010609060101010101" pitchFamily="49" charset="-122"/>
                <a:ea typeface="楷体" panose="02010609060101010101" pitchFamily="49" charset="-122"/>
              </a:rPr>
              <a:t>的莫大</a:t>
            </a:r>
            <a:r>
              <a:rPr lang="zh-CN" altLang="en-US" sz="2400" b="1" dirty="0" smtClean="0">
                <a:latin typeface="楷体" panose="02010609060101010101" pitchFamily="49" charset="-122"/>
                <a:ea typeface="楷体" panose="02010609060101010101" pitchFamily="49" charset="-122"/>
              </a:rPr>
              <a:t>贡献。</a:t>
            </a:r>
            <a:endParaRPr lang="en-US" altLang="zh-CN" sz="2400" b="1" dirty="0" smtClean="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文章</a:t>
            </a:r>
            <a:r>
              <a:rPr lang="zh-CN" altLang="en-US" sz="2400" dirty="0">
                <a:latin typeface="楷体" panose="02010609060101010101" pitchFamily="49" charset="-122"/>
                <a:ea typeface="楷体" panose="02010609060101010101" pitchFamily="49" charset="-122"/>
              </a:rPr>
              <a:t>分别从对己、对人、对整个社会三个角度由近及远加以论述，这三个方面是层层深入的，从而构成了层进式结构，使文章说理更有说服力</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29832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57733"/>
            <a:ext cx="9001000" cy="3600986"/>
          </a:xfrm>
          <a:prstGeom prst="rect">
            <a:avLst/>
          </a:prstGeom>
          <a:noFill/>
        </p:spPr>
        <p:txBody>
          <a:bodyPr wrap="square" rtlCol="0">
            <a:spAutoFit/>
          </a:bodyPr>
          <a:lstStyle/>
          <a:p>
            <a:r>
              <a:rPr lang="en-US" altLang="zh-CN" sz="2000" b="1" dirty="0" smtClean="0">
                <a:solidFill>
                  <a:srgbClr val="FF0000"/>
                </a:solidFill>
                <a:latin typeface="方正粗宋简体" panose="03000509000000000000" pitchFamily="65" charset="-122"/>
                <a:ea typeface="方正粗宋简体" panose="03000509000000000000" pitchFamily="65" charset="-122"/>
              </a:rPr>
              <a:t>      2.</a:t>
            </a:r>
            <a:r>
              <a:rPr lang="zh-CN" altLang="en-US" sz="2000" b="1" dirty="0" smtClean="0">
                <a:solidFill>
                  <a:srgbClr val="FF0000"/>
                </a:solidFill>
                <a:latin typeface="方正粗宋简体" panose="03000509000000000000" pitchFamily="65" charset="-122"/>
                <a:ea typeface="方正粗宋简体" panose="03000509000000000000" pitchFamily="65" charset="-122"/>
              </a:rPr>
              <a:t>以三</a:t>
            </a:r>
            <a:r>
              <a:rPr lang="zh-CN" altLang="zh-CN" sz="2000" b="1" dirty="0" smtClean="0">
                <a:solidFill>
                  <a:srgbClr val="FF0000"/>
                </a:solidFill>
                <a:latin typeface="方正粗宋简体" panose="03000509000000000000" pitchFamily="65" charset="-122"/>
                <a:ea typeface="方正粗宋简体" panose="03000509000000000000" pitchFamily="65" charset="-122"/>
              </a:rPr>
              <a:t>步骤</a:t>
            </a:r>
            <a:r>
              <a:rPr lang="zh-CN" altLang="en-US" sz="2000" b="1" dirty="0" smtClean="0">
                <a:solidFill>
                  <a:srgbClr val="FF0000"/>
                </a:solidFill>
                <a:latin typeface="方正粗宋简体" panose="03000509000000000000" pitchFamily="65" charset="-122"/>
                <a:ea typeface="方正粗宋简体" panose="03000509000000000000" pitchFamily="65" charset="-122"/>
              </a:rPr>
              <a:t>递进</a:t>
            </a:r>
            <a:r>
              <a:rPr lang="zh-CN" altLang="en-US" sz="2000" dirty="0" smtClean="0">
                <a:solidFill>
                  <a:srgbClr val="FF0000"/>
                </a:solidFill>
                <a:latin typeface="方正粗宋简体" panose="03000509000000000000" pitchFamily="65" charset="-122"/>
                <a:ea typeface="方正粗宋简体" panose="03000509000000000000" pitchFamily="65" charset="-122"/>
              </a:rPr>
              <a:t>（</a:t>
            </a:r>
            <a:r>
              <a:rPr lang="zh-CN" altLang="zh-CN" sz="2000" dirty="0" smtClean="0">
                <a:solidFill>
                  <a:srgbClr val="FF0000"/>
                </a:solidFill>
                <a:latin typeface="楷体" panose="02010609060101010101" pitchFamily="49" charset="-122"/>
                <a:ea typeface="楷体" panose="02010609060101010101" pitchFamily="49" charset="-122"/>
              </a:rPr>
              <a:t>是</a:t>
            </a:r>
            <a:r>
              <a:rPr lang="zh-CN" altLang="zh-CN" sz="2000" dirty="0">
                <a:solidFill>
                  <a:srgbClr val="FF0000"/>
                </a:solidFill>
                <a:latin typeface="楷体" panose="02010609060101010101" pitchFamily="49" charset="-122"/>
                <a:ea typeface="楷体" panose="02010609060101010101" pitchFamily="49" charset="-122"/>
              </a:rPr>
              <a:t>什么，为什么，怎么样</a:t>
            </a:r>
            <a:r>
              <a:rPr lang="zh-CN" altLang="en-US" sz="2000" dirty="0" smtClean="0">
                <a:solidFill>
                  <a:srgbClr val="FF0000"/>
                </a:solidFill>
                <a:latin typeface="方正粗宋简体" panose="03000509000000000000" pitchFamily="65" charset="-122"/>
                <a:ea typeface="方正粗宋简体" panose="03000509000000000000" pitchFamily="65" charset="-122"/>
              </a:rPr>
              <a:t>）</a:t>
            </a:r>
            <a:endParaRPr lang="en-US" altLang="zh-CN" sz="2000" dirty="0" smtClean="0">
              <a:solidFill>
                <a:srgbClr val="FF0000"/>
              </a:solidFill>
            </a:endParaRPr>
          </a:p>
          <a:p>
            <a:r>
              <a:rPr lang="en-US" altLang="zh-CN" sz="2000" b="1" dirty="0"/>
              <a:t> </a:t>
            </a:r>
            <a:r>
              <a:rPr lang="en-US" altLang="zh-CN" sz="2000" b="1" dirty="0" smtClean="0"/>
              <a:t>      </a:t>
            </a:r>
            <a:r>
              <a:rPr lang="en-US" altLang="zh-CN" sz="2000" dirty="0" smtClean="0"/>
              <a:t> </a:t>
            </a:r>
            <a:r>
              <a:rPr lang="zh-CN" altLang="zh-CN" sz="1600" dirty="0">
                <a:latin typeface="楷体" panose="02010609060101010101" pitchFamily="49" charset="-122"/>
                <a:ea typeface="楷体" panose="02010609060101010101" pitchFamily="49" charset="-122"/>
              </a:rPr>
              <a:t>议论文一般按“是什么，为什么，怎么样”的</a:t>
            </a:r>
            <a:r>
              <a:rPr lang="zh-CN" altLang="zh-CN" sz="1600" dirty="0">
                <a:solidFill>
                  <a:srgbClr val="FF0000"/>
                </a:solidFill>
                <a:latin typeface="楷体" panose="02010609060101010101" pitchFamily="49" charset="-122"/>
                <a:ea typeface="楷体" panose="02010609060101010101" pitchFamily="49" charset="-122"/>
              </a:rPr>
              <a:t>步骤</a:t>
            </a:r>
            <a:r>
              <a:rPr lang="zh-CN" altLang="zh-CN" sz="1600" dirty="0">
                <a:latin typeface="楷体" panose="02010609060101010101" pitchFamily="49" charset="-122"/>
                <a:ea typeface="楷体" panose="02010609060101010101" pitchFamily="49" charset="-122"/>
              </a:rPr>
              <a:t>来写作，环环相扣，逐步解决议论文的三个问题，这其实是一种递进关系。</a:t>
            </a:r>
            <a:r>
              <a:rPr lang="zh-CN" altLang="zh-CN" sz="1600" dirty="0">
                <a:solidFill>
                  <a:srgbClr val="FF0000"/>
                </a:solidFill>
                <a:latin typeface="楷体" panose="02010609060101010101" pitchFamily="49" charset="-122"/>
                <a:ea typeface="楷体" panose="02010609060101010101" pitchFamily="49" charset="-122"/>
              </a:rPr>
              <a:t>可以集中笔力写</a:t>
            </a:r>
            <a:r>
              <a:rPr lang="zh-CN" altLang="zh-CN" sz="1600" dirty="0" smtClean="0">
                <a:solidFill>
                  <a:srgbClr val="FF0000"/>
                </a:solidFill>
                <a:latin typeface="楷体" panose="02010609060101010101" pitchFamily="49" charset="-122"/>
                <a:ea typeface="楷体" panose="02010609060101010101" pitchFamily="49" charset="-122"/>
              </a:rPr>
              <a:t>清楚</a:t>
            </a:r>
            <a:r>
              <a:rPr lang="zh-CN" altLang="en-US" sz="1600" dirty="0" smtClean="0">
                <a:solidFill>
                  <a:srgbClr val="FF0000"/>
                </a:solidFill>
                <a:latin typeface="楷体" panose="02010609060101010101" pitchFamily="49" charset="-122"/>
                <a:ea typeface="楷体" panose="02010609060101010101" pitchFamily="49" charset="-122"/>
              </a:rPr>
              <a:t>任意</a:t>
            </a:r>
            <a:r>
              <a:rPr lang="zh-CN" altLang="zh-CN" sz="1600" dirty="0" smtClean="0">
                <a:solidFill>
                  <a:srgbClr val="FF0000"/>
                </a:solidFill>
                <a:latin typeface="楷体" panose="02010609060101010101" pitchFamily="49" charset="-122"/>
                <a:ea typeface="楷体" panose="02010609060101010101" pitchFamily="49" charset="-122"/>
              </a:rPr>
              <a:t>一</a:t>
            </a:r>
            <a:r>
              <a:rPr lang="zh-CN" altLang="en-US" sz="1600" dirty="0" smtClean="0">
                <a:solidFill>
                  <a:srgbClr val="FF0000"/>
                </a:solidFill>
                <a:latin typeface="楷体" panose="02010609060101010101" pitchFamily="49" charset="-122"/>
                <a:ea typeface="楷体" panose="02010609060101010101" pitchFamily="49" charset="-122"/>
              </a:rPr>
              <a:t>个</a:t>
            </a:r>
            <a:r>
              <a:rPr lang="zh-CN" altLang="zh-CN" sz="1600" dirty="0" smtClean="0">
                <a:solidFill>
                  <a:srgbClr val="FF0000"/>
                </a:solidFill>
                <a:latin typeface="楷体" panose="02010609060101010101" pitchFamily="49" charset="-122"/>
                <a:ea typeface="楷体" panose="02010609060101010101" pitchFamily="49" charset="-122"/>
              </a:rPr>
              <a:t>方面</a:t>
            </a:r>
            <a:r>
              <a:rPr lang="zh-CN" altLang="zh-CN" sz="1600" dirty="0">
                <a:solidFill>
                  <a:srgbClr val="FF0000"/>
                </a:solidFill>
                <a:latin typeface="楷体" panose="02010609060101010101" pitchFamily="49" charset="-122"/>
                <a:ea typeface="楷体" panose="02010609060101010101" pitchFamily="49" charset="-122"/>
              </a:rPr>
              <a:t>，也可以三个方面都作全面详细的写作</a:t>
            </a:r>
            <a:r>
              <a:rPr lang="zh-CN" altLang="zh-CN" sz="1600" dirty="0" smtClean="0">
                <a:latin typeface="楷体" panose="02010609060101010101" pitchFamily="49" charset="-122"/>
                <a:ea typeface="楷体" panose="02010609060101010101" pitchFamily="49" charset="-122"/>
              </a:rPr>
              <a:t>。以</a:t>
            </a:r>
            <a:r>
              <a:rPr lang="zh-CN" altLang="zh-CN" sz="1600" dirty="0">
                <a:latin typeface="楷体" panose="02010609060101010101" pitchFamily="49" charset="-122"/>
                <a:ea typeface="楷体" panose="02010609060101010101" pitchFamily="49" charset="-122"/>
              </a:rPr>
              <a:t>话题“</a:t>
            </a:r>
            <a:r>
              <a:rPr lang="zh-CN" altLang="zh-CN" sz="1600" b="1" dirty="0">
                <a:latin typeface="方正粗宋简体" panose="03000509000000000000" pitchFamily="65" charset="-122"/>
                <a:ea typeface="方正粗宋简体" panose="03000509000000000000" pitchFamily="65" charset="-122"/>
              </a:rPr>
              <a:t>人生的加减法</a:t>
            </a:r>
            <a:r>
              <a:rPr lang="zh-CN" altLang="zh-CN" sz="1600" dirty="0">
                <a:latin typeface="楷体" panose="02010609060101010101" pitchFamily="49" charset="-122"/>
                <a:ea typeface="楷体" panose="02010609060101010101" pitchFamily="49" charset="-122"/>
              </a:rPr>
              <a:t>”为例，可以这样分解：</a:t>
            </a:r>
          </a:p>
          <a:p>
            <a:r>
              <a:rPr lang="en-US" altLang="zh-CN" sz="1600" dirty="0" smtClean="0">
                <a:latin typeface="楷体" panose="02010609060101010101" pitchFamily="49" charset="-122"/>
                <a:ea typeface="楷体" panose="02010609060101010101" pitchFamily="49" charset="-122"/>
              </a:rPr>
              <a:t>    </a:t>
            </a:r>
            <a:r>
              <a:rPr lang="zh-CN" altLang="zh-CN" sz="1600" dirty="0" smtClean="0">
                <a:solidFill>
                  <a:srgbClr val="FF0000"/>
                </a:solidFill>
                <a:latin typeface="方正粗宋简体" panose="03000509000000000000" pitchFamily="65" charset="-122"/>
                <a:ea typeface="方正粗宋简体" panose="03000509000000000000" pitchFamily="65" charset="-122"/>
              </a:rPr>
              <a:t>①</a:t>
            </a:r>
            <a:r>
              <a:rPr lang="zh-CN" altLang="zh-CN" sz="1600" dirty="0">
                <a:solidFill>
                  <a:srgbClr val="FF0000"/>
                </a:solidFill>
                <a:latin typeface="方正粗宋简体" panose="03000509000000000000" pitchFamily="65" charset="-122"/>
                <a:ea typeface="方正粗宋简体" panose="03000509000000000000" pitchFamily="65" charset="-122"/>
              </a:rPr>
              <a:t>是什么：</a:t>
            </a:r>
            <a:r>
              <a:rPr lang="zh-CN" altLang="zh-CN" sz="1600" dirty="0">
                <a:latin typeface="楷体" panose="02010609060101010101" pitchFamily="49" charset="-122"/>
                <a:ea typeface="楷体" panose="02010609060101010101" pitchFamily="49" charset="-122"/>
              </a:rPr>
              <a:t>面对人生的加减，要加一点自然的清逸野气，减一点人工合成的矫揉造作；</a:t>
            </a:r>
          </a:p>
          <a:p>
            <a:r>
              <a:rPr lang="en-US" altLang="zh-CN" sz="1600" dirty="0" smtClean="0">
                <a:latin typeface="楷体" panose="02010609060101010101" pitchFamily="49" charset="-122"/>
                <a:ea typeface="楷体" panose="02010609060101010101" pitchFamily="49" charset="-122"/>
              </a:rPr>
              <a:t>    </a:t>
            </a:r>
            <a:r>
              <a:rPr lang="zh-CN" altLang="zh-CN" sz="1600" dirty="0">
                <a:solidFill>
                  <a:srgbClr val="FF0000"/>
                </a:solidFill>
                <a:latin typeface="方正粗宋简体" panose="03000509000000000000" pitchFamily="65" charset="-122"/>
                <a:ea typeface="方正粗宋简体" panose="03000509000000000000" pitchFamily="65" charset="-122"/>
              </a:rPr>
              <a:t>②为什么：</a:t>
            </a:r>
            <a:r>
              <a:rPr lang="zh-CN" altLang="zh-CN" sz="1600" dirty="0" smtClean="0">
                <a:latin typeface="楷体" panose="02010609060101010101" pitchFamily="49" charset="-122"/>
                <a:ea typeface="楷体" panose="02010609060101010101" pitchFamily="49" charset="-122"/>
              </a:rPr>
              <a:t>因为物欲横流，社会需要抵制诱惑，坚守真实的自我，拒绝庸俗，追慕高尚；</a:t>
            </a:r>
          </a:p>
          <a:p>
            <a:r>
              <a:rPr lang="en-US" altLang="zh-CN" sz="1600" dirty="0" smtClean="0">
                <a:latin typeface="楷体" panose="02010609060101010101" pitchFamily="49" charset="-122"/>
                <a:ea typeface="楷体" panose="02010609060101010101" pitchFamily="49" charset="-122"/>
              </a:rPr>
              <a:t>    </a:t>
            </a:r>
            <a:r>
              <a:rPr lang="zh-CN" altLang="zh-CN" sz="1600" dirty="0">
                <a:solidFill>
                  <a:srgbClr val="FF0000"/>
                </a:solidFill>
                <a:latin typeface="方正粗宋简体" panose="03000509000000000000" pitchFamily="65" charset="-122"/>
                <a:ea typeface="方正粗宋简体" panose="03000509000000000000" pitchFamily="65" charset="-122"/>
              </a:rPr>
              <a:t>③怎么样：</a:t>
            </a:r>
            <a:r>
              <a:rPr lang="zh-CN" altLang="zh-CN" sz="1600" dirty="0" smtClean="0">
                <a:latin typeface="楷体" panose="02010609060101010101" pitchFamily="49" charset="-122"/>
                <a:ea typeface="楷体" panose="02010609060101010101" pitchFamily="49" charset="-122"/>
              </a:rPr>
              <a:t>既要有出世的隐逸，又要有入世的积极。</a:t>
            </a:r>
            <a:r>
              <a:rPr lang="zh-CN" altLang="en-US" sz="1600" dirty="0" smtClean="0">
                <a:latin typeface="楷体" panose="02010609060101010101" pitchFamily="49" charset="-122"/>
                <a:ea typeface="楷体" panose="02010609060101010101" pitchFamily="49" charset="-122"/>
              </a:rPr>
              <a:t> </a:t>
            </a:r>
            <a:endParaRPr lang="en-US" altLang="zh-CN" sz="1600"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en-US" altLang="zh-CN" b="1" kern="100" dirty="0" smtClean="0">
                <a:solidFill>
                  <a:srgbClr val="FF0000"/>
                </a:solidFill>
                <a:latin typeface="Times New Roman" pitchFamily="18" charset="0"/>
                <a:ea typeface="微软雅黑" pitchFamily="34" charset="-122"/>
                <a:cs typeface="Times New Roman" pitchFamily="18" charset="0"/>
              </a:rPr>
              <a:t>    【</a:t>
            </a:r>
            <a:r>
              <a:rPr lang="zh-CN" altLang="zh-CN" b="1" kern="100" dirty="0">
                <a:solidFill>
                  <a:srgbClr val="FF0000"/>
                </a:solidFill>
                <a:latin typeface="Times New Roman" pitchFamily="18" charset="0"/>
                <a:ea typeface="微软雅黑" pitchFamily="34" charset="-122"/>
                <a:cs typeface="Times New Roman" pitchFamily="18" charset="0"/>
              </a:rPr>
              <a:t>边练边</a:t>
            </a:r>
            <a:r>
              <a:rPr lang="zh-CN" altLang="zh-CN" b="1" kern="100" dirty="0" smtClean="0">
                <a:solidFill>
                  <a:srgbClr val="FF0000"/>
                </a:solidFill>
                <a:latin typeface="Times New Roman" pitchFamily="18" charset="0"/>
                <a:ea typeface="微软雅黑" pitchFamily="34" charset="-122"/>
                <a:cs typeface="Times New Roman" pitchFamily="18" charset="0"/>
              </a:rPr>
              <a:t>悟</a:t>
            </a:r>
            <a:r>
              <a:rPr lang="en-US" altLang="zh-CN" b="1" kern="100" dirty="0" smtClean="0">
                <a:solidFill>
                  <a:srgbClr val="FF0000"/>
                </a:solidFill>
                <a:latin typeface="Times New Roman" pitchFamily="18" charset="0"/>
                <a:ea typeface="Times New Roman" pitchFamily="18" charset="0"/>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请在横线处填出分论点。</a:t>
            </a:r>
            <a:endParaRPr lang="zh-CN" altLang="zh-CN" kern="100" dirty="0">
              <a:latin typeface="Times New Roman" pitchFamily="18" charset="0"/>
              <a:ea typeface="黑体" pitchFamily="2" charset="-122"/>
              <a:cs typeface="Times New Roman" pitchFamily="18" charset="0"/>
            </a:endParaRPr>
          </a:p>
          <a:p>
            <a:r>
              <a:rPr lang="en-US" altLang="zh-CN" dirty="0" smtClean="0">
                <a:solidFill>
                  <a:srgbClr val="FF0000"/>
                </a:solidFill>
                <a:latin typeface="方正粗宋简体" panose="03000509000000000000" pitchFamily="65" charset="-122"/>
                <a:ea typeface="方正粗宋简体" panose="03000509000000000000" pitchFamily="65" charset="-122"/>
              </a:rPr>
              <a:t>     《</a:t>
            </a:r>
            <a:r>
              <a:rPr lang="zh-CN" altLang="en-US" dirty="0">
                <a:solidFill>
                  <a:srgbClr val="FF0000"/>
                </a:solidFill>
                <a:latin typeface="方正粗宋简体" panose="03000509000000000000" pitchFamily="65" charset="-122"/>
                <a:ea typeface="方正粗宋简体" panose="03000509000000000000" pitchFamily="65" charset="-122"/>
              </a:rPr>
              <a:t>理解万岁</a:t>
            </a:r>
            <a:r>
              <a:rPr lang="en-US" altLang="zh-CN" dirty="0">
                <a:solidFill>
                  <a:srgbClr val="FF0000"/>
                </a:solidFill>
                <a:latin typeface="方正粗宋简体" panose="03000509000000000000" pitchFamily="65" charset="-122"/>
                <a:ea typeface="方正粗宋简体" panose="03000509000000000000" pitchFamily="65" charset="-122"/>
              </a:rPr>
              <a:t>》</a:t>
            </a:r>
          </a:p>
          <a:p>
            <a:r>
              <a:rPr lang="en-US" altLang="zh-CN" dirty="0" smtClean="0">
                <a:latin typeface="楷体" panose="02010609060101010101" pitchFamily="49" charset="-122"/>
                <a:ea typeface="楷体" panose="02010609060101010101" pitchFamily="49" charset="-122"/>
              </a:rPr>
              <a:t>    </a:t>
            </a:r>
            <a:r>
              <a:rPr lang="en-US" altLang="zh-CN" dirty="0" smtClean="0">
                <a:latin typeface="方正粗宋简体" panose="03000509000000000000" pitchFamily="65" charset="-122"/>
                <a:ea typeface="方正粗宋简体" panose="03000509000000000000" pitchFamily="65" charset="-122"/>
              </a:rPr>
              <a:t>A.</a:t>
            </a:r>
            <a:r>
              <a:rPr lang="zh-CN" altLang="en-US" dirty="0" smtClean="0">
                <a:latin typeface="方正粗宋简体" panose="03000509000000000000" pitchFamily="65" charset="-122"/>
                <a:ea typeface="方正粗宋简体" panose="03000509000000000000" pitchFamily="65" charset="-122"/>
              </a:rPr>
              <a:t>什么</a:t>
            </a:r>
            <a:r>
              <a:rPr lang="zh-CN" altLang="en-US" dirty="0">
                <a:latin typeface="方正粗宋简体" panose="03000509000000000000" pitchFamily="65" charset="-122"/>
                <a:ea typeface="方正粗宋简体" panose="03000509000000000000" pitchFamily="65" charset="-122"/>
              </a:rPr>
              <a:t>是理解</a:t>
            </a:r>
            <a:r>
              <a:rPr lang="zh-CN" altLang="en-US" dirty="0" smtClean="0">
                <a:latin typeface="楷体" panose="02010609060101010101" pitchFamily="49" charset="-122"/>
                <a:ea typeface="楷体" panose="02010609060101010101" pitchFamily="49" charset="-122"/>
              </a:rPr>
              <a:t>。  （＿＿＿＿＿＿＿＿＿＿＿＿） </a:t>
            </a:r>
            <a:endParaRPr lang="zh-CN" altLang="en-US" dirty="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    </a:t>
            </a:r>
            <a:r>
              <a:rPr lang="en-US" altLang="zh-CN" dirty="0" smtClean="0">
                <a:latin typeface="方正粗宋简体" panose="03000509000000000000" pitchFamily="65" charset="-122"/>
                <a:ea typeface="方正粗宋简体" panose="03000509000000000000" pitchFamily="65" charset="-122"/>
              </a:rPr>
              <a:t>B.</a:t>
            </a:r>
            <a:r>
              <a:rPr lang="zh-CN" altLang="en-US" dirty="0" smtClean="0">
                <a:latin typeface="方正粗宋简体" panose="03000509000000000000" pitchFamily="65" charset="-122"/>
                <a:ea typeface="方正粗宋简体" panose="03000509000000000000" pitchFamily="65" charset="-122"/>
              </a:rPr>
              <a:t>为什么</a:t>
            </a:r>
            <a:r>
              <a:rPr lang="zh-CN" altLang="en-US" dirty="0">
                <a:latin typeface="方正粗宋简体" panose="03000509000000000000" pitchFamily="65" charset="-122"/>
                <a:ea typeface="方正粗宋简体" panose="03000509000000000000" pitchFamily="65" charset="-122"/>
              </a:rPr>
              <a:t>需要理解</a:t>
            </a:r>
            <a:r>
              <a:rPr lang="zh-CN" altLang="en-US"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    </a:t>
            </a:r>
            <a:r>
              <a:rPr lang="en-US" altLang="zh-CN" dirty="0" smtClean="0">
                <a:latin typeface="方正粗宋简体" panose="03000509000000000000" pitchFamily="65" charset="-122"/>
                <a:ea typeface="方正粗宋简体" panose="03000509000000000000" pitchFamily="65" charset="-122"/>
              </a:rPr>
              <a:t>C.</a:t>
            </a:r>
            <a:r>
              <a:rPr lang="zh-CN" altLang="en-US" dirty="0" smtClean="0">
                <a:latin typeface="方正粗宋简体" panose="03000509000000000000" pitchFamily="65" charset="-122"/>
                <a:ea typeface="方正粗宋简体" panose="03000509000000000000" pitchFamily="65" charset="-122"/>
              </a:rPr>
              <a:t>怎样</a:t>
            </a:r>
            <a:r>
              <a:rPr lang="zh-CN" altLang="en-US" dirty="0">
                <a:latin typeface="方正粗宋简体" panose="03000509000000000000" pitchFamily="65" charset="-122"/>
                <a:ea typeface="方正粗宋简体" panose="03000509000000000000" pitchFamily="65" charset="-122"/>
              </a:rPr>
              <a:t>理解</a:t>
            </a:r>
            <a:r>
              <a:rPr lang="zh-CN" altLang="en-US" dirty="0" smtClean="0">
                <a:latin typeface="方正粗宋简体" panose="03000509000000000000" pitchFamily="65" charset="-122"/>
                <a:ea typeface="方正粗宋简体" panose="03000509000000000000" pitchFamily="65" charset="-122"/>
              </a:rPr>
              <a:t>。       </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3" name="TextBox 2"/>
          <p:cNvSpPr txBox="1"/>
          <p:nvPr/>
        </p:nvSpPr>
        <p:spPr>
          <a:xfrm>
            <a:off x="539552" y="3939902"/>
            <a:ext cx="8208912" cy="1077218"/>
          </a:xfrm>
          <a:prstGeom prst="rect">
            <a:avLst/>
          </a:prstGeom>
          <a:pattFill prst="dotDmnd">
            <a:fgClr>
              <a:schemeClr val="accent1"/>
            </a:fgClr>
            <a:bgClr>
              <a:schemeClr val="bg1"/>
            </a:bgClr>
          </a:pattFill>
          <a:ln cmpd="sng">
            <a:solidFill>
              <a:schemeClr val="tx1"/>
            </a:solidFill>
          </a:ln>
        </p:spPr>
        <p:txBody>
          <a:bodyPr wrap="square" rtlCol="0">
            <a:spAutoFit/>
          </a:bodyPr>
          <a:lstStyle/>
          <a:p>
            <a:r>
              <a:rPr lang="en-US" altLang="zh-CN" sz="1600" dirty="0" smtClean="0">
                <a:latin typeface="方正粗宋简体" panose="03000509000000000000" pitchFamily="65" charset="-122"/>
                <a:ea typeface="方正粗宋简体" panose="03000509000000000000" pitchFamily="65" charset="-122"/>
              </a:rPr>
              <a:t>  A</a:t>
            </a:r>
            <a:r>
              <a:rPr lang="en-US" altLang="zh-CN" sz="1600" dirty="0">
                <a:latin typeface="方正粗宋简体" panose="03000509000000000000" pitchFamily="65" charset="-122"/>
                <a:ea typeface="方正粗宋简体" panose="03000509000000000000" pitchFamily="65" charset="-122"/>
              </a:rPr>
              <a:t>.</a:t>
            </a:r>
            <a:r>
              <a:rPr lang="zh-CN" altLang="en-US" sz="1600" dirty="0">
                <a:latin typeface="方正粗宋简体" panose="03000509000000000000" pitchFamily="65" charset="-122"/>
                <a:ea typeface="方正粗宋简体" panose="03000509000000000000" pitchFamily="65" charset="-122"/>
              </a:rPr>
              <a:t>什么是理解</a:t>
            </a:r>
            <a:r>
              <a:rPr lang="zh-CN" altLang="en-US" sz="1600" dirty="0">
                <a:latin typeface="楷体" panose="02010609060101010101" pitchFamily="49" charset="-122"/>
                <a:ea typeface="楷体" panose="02010609060101010101" pitchFamily="49" charset="-122"/>
              </a:rPr>
              <a:t>。（</a:t>
            </a:r>
            <a:r>
              <a:rPr lang="zh-CN" altLang="en-US" sz="1600" dirty="0">
                <a:solidFill>
                  <a:srgbClr val="FF0000"/>
                </a:solidFill>
                <a:latin typeface="楷体" panose="02010609060101010101" pitchFamily="49" charset="-122"/>
                <a:ea typeface="楷体" panose="02010609060101010101" pitchFamily="49" charset="-122"/>
              </a:rPr>
              <a:t>理解是一种宽容</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理解不是单纯的原谅和一味的放纵） </a:t>
            </a:r>
          </a:p>
          <a:p>
            <a:r>
              <a:rPr lang="en-US" altLang="zh-CN" sz="1600" dirty="0" smtClean="0">
                <a:latin typeface="楷体" panose="02010609060101010101" pitchFamily="49" charset="-122"/>
                <a:ea typeface="楷体" panose="02010609060101010101" pitchFamily="49" charset="-122"/>
              </a:rPr>
              <a:t> </a:t>
            </a:r>
            <a:r>
              <a:rPr lang="en-US" altLang="zh-CN" sz="1600" dirty="0" smtClean="0">
                <a:latin typeface="方正粗宋简体" panose="03000509000000000000" pitchFamily="65" charset="-122"/>
                <a:ea typeface="方正粗宋简体" panose="03000509000000000000" pitchFamily="65" charset="-122"/>
              </a:rPr>
              <a:t>B</a:t>
            </a:r>
            <a:r>
              <a:rPr lang="en-US" altLang="zh-CN" sz="1600" dirty="0">
                <a:latin typeface="方正粗宋简体" panose="03000509000000000000" pitchFamily="65" charset="-122"/>
                <a:ea typeface="方正粗宋简体" panose="03000509000000000000" pitchFamily="65" charset="-122"/>
              </a:rPr>
              <a:t>.</a:t>
            </a:r>
            <a:r>
              <a:rPr lang="zh-CN" altLang="en-US" sz="1600" dirty="0">
                <a:latin typeface="方正粗宋简体" panose="03000509000000000000" pitchFamily="65" charset="-122"/>
                <a:ea typeface="方正粗宋简体" panose="03000509000000000000" pitchFamily="65" charset="-122"/>
              </a:rPr>
              <a:t>为什么需要理解</a:t>
            </a:r>
            <a:r>
              <a:rPr lang="zh-CN" altLang="en-US" sz="1600" dirty="0">
                <a:latin typeface="楷体" panose="02010609060101010101" pitchFamily="49" charset="-122"/>
                <a:ea typeface="楷体" panose="02010609060101010101" pitchFamily="49" charset="-122"/>
              </a:rPr>
              <a:t>（</a:t>
            </a:r>
            <a:r>
              <a:rPr lang="zh-CN" altLang="en-US" sz="1600" dirty="0">
                <a:solidFill>
                  <a:srgbClr val="FF0000"/>
                </a:solidFill>
                <a:latin typeface="楷体" panose="02010609060101010101" pitchFamily="49" charset="-122"/>
                <a:ea typeface="楷体" panose="02010609060101010101" pitchFamily="49" charset="-122"/>
              </a:rPr>
              <a:t>理解能使家庭更加和睦，友谊更加牢固</a:t>
            </a:r>
            <a:r>
              <a:rPr lang="zh-CN" altLang="en-US" sz="1600" dirty="0">
                <a:latin typeface="楷体" panose="02010609060101010101" pitchFamily="49" charset="-122"/>
                <a:ea typeface="楷体" panose="02010609060101010101" pitchFamily="49" charset="-122"/>
              </a:rPr>
              <a:t>） </a:t>
            </a:r>
          </a:p>
          <a:p>
            <a:r>
              <a:rPr lang="en-US" altLang="zh-CN" sz="1600" dirty="0" smtClean="0">
                <a:latin typeface="楷体" panose="02010609060101010101" pitchFamily="49" charset="-122"/>
                <a:ea typeface="楷体" panose="02010609060101010101" pitchFamily="49" charset="-122"/>
              </a:rPr>
              <a:t> </a:t>
            </a:r>
            <a:r>
              <a:rPr lang="en-US" altLang="zh-CN" sz="1600" dirty="0" smtClean="0">
                <a:latin typeface="方正粗宋简体" panose="03000509000000000000" pitchFamily="65" charset="-122"/>
                <a:ea typeface="方正粗宋简体" panose="03000509000000000000" pitchFamily="65" charset="-122"/>
              </a:rPr>
              <a:t>C</a:t>
            </a:r>
            <a:r>
              <a:rPr lang="en-US" altLang="zh-CN" sz="1600" dirty="0">
                <a:latin typeface="方正粗宋简体" panose="03000509000000000000" pitchFamily="65" charset="-122"/>
                <a:ea typeface="方正粗宋简体" panose="03000509000000000000" pitchFamily="65" charset="-122"/>
              </a:rPr>
              <a:t>.</a:t>
            </a:r>
            <a:r>
              <a:rPr lang="zh-CN" altLang="en-US" sz="1600" dirty="0">
                <a:latin typeface="方正粗宋简体" panose="03000509000000000000" pitchFamily="65" charset="-122"/>
                <a:ea typeface="方正粗宋简体" panose="03000509000000000000" pitchFamily="65" charset="-122"/>
              </a:rPr>
              <a:t>怎样理解。</a:t>
            </a:r>
            <a:r>
              <a:rPr lang="zh-CN" altLang="en-US" sz="1600" dirty="0">
                <a:latin typeface="楷体" panose="02010609060101010101" pitchFamily="49" charset="-122"/>
                <a:ea typeface="楷体" panose="02010609060101010101" pitchFamily="49" charset="-122"/>
              </a:rPr>
              <a:t>（</a:t>
            </a:r>
            <a:r>
              <a:rPr lang="zh-CN" altLang="en-US" sz="1600" dirty="0">
                <a:solidFill>
                  <a:srgbClr val="FF0000"/>
                </a:solidFill>
                <a:latin typeface="楷体" panose="02010609060101010101" pitchFamily="49" charset="-122"/>
                <a:ea typeface="楷体" panose="02010609060101010101" pitchFamily="49" charset="-122"/>
              </a:rPr>
              <a:t>理解的基础是尊重</a:t>
            </a:r>
            <a:r>
              <a:rPr lang="en-US" altLang="zh-CN" sz="1600" dirty="0">
                <a:latin typeface="楷体" panose="02010609060101010101" pitchFamily="49" charset="-122"/>
                <a:ea typeface="楷体" panose="02010609060101010101" pitchFamily="49" charset="-122"/>
              </a:rPr>
              <a:t>----</a:t>
            </a:r>
            <a:r>
              <a:rPr lang="zh-CN" altLang="en-US" sz="1600" dirty="0">
                <a:solidFill>
                  <a:srgbClr val="FF0000"/>
                </a:solidFill>
                <a:latin typeface="楷体" panose="02010609060101010101" pitchFamily="49" charset="-122"/>
                <a:ea typeface="楷体" panose="02010609060101010101" pitchFamily="49" charset="-122"/>
              </a:rPr>
              <a:t>理解需要</a:t>
            </a:r>
            <a:r>
              <a:rPr lang="zh-CN" altLang="en-US" sz="1600" dirty="0">
                <a:latin typeface="楷体" panose="02010609060101010101" pitchFamily="49" charset="-122"/>
                <a:ea typeface="楷体" panose="02010609060101010101" pitchFamily="49" charset="-122"/>
              </a:rPr>
              <a:t>沟通，</a:t>
            </a:r>
            <a:r>
              <a:rPr lang="zh-CN" altLang="en-US" sz="1600" dirty="0">
                <a:solidFill>
                  <a:srgbClr val="FF0000"/>
                </a:solidFill>
                <a:latin typeface="楷体" panose="02010609060101010101" pitchFamily="49" charset="-122"/>
                <a:ea typeface="楷体" panose="02010609060101010101" pitchFamily="49" charset="-122"/>
              </a:rPr>
              <a:t>理解往往</a:t>
            </a:r>
            <a:r>
              <a:rPr lang="zh-CN" altLang="en-US" sz="1600" dirty="0">
                <a:latin typeface="楷体" panose="02010609060101010101" pitchFamily="49" charset="-122"/>
                <a:ea typeface="楷体" panose="02010609060101010101" pitchFamily="49" charset="-122"/>
              </a:rPr>
              <a:t>需要一个过程</a:t>
            </a:r>
            <a:r>
              <a:rPr lang="en-US" altLang="zh-CN" sz="1600" dirty="0">
                <a:latin typeface="楷体" panose="02010609060101010101" pitchFamily="49" charset="-122"/>
                <a:ea typeface="楷体" panose="02010609060101010101" pitchFamily="49" charset="-122"/>
              </a:rPr>
              <a:t>----</a:t>
            </a:r>
            <a:r>
              <a:rPr lang="zh-CN" altLang="en-US" sz="1600" dirty="0">
                <a:solidFill>
                  <a:srgbClr val="FF0000"/>
                </a:solidFill>
                <a:latin typeface="楷体" panose="02010609060101010101" pitchFamily="49" charset="-122"/>
                <a:ea typeface="楷体" panose="02010609060101010101" pitchFamily="49" charset="-122"/>
              </a:rPr>
              <a:t>理解要</a:t>
            </a:r>
            <a:r>
              <a:rPr lang="zh-CN" altLang="en-US" sz="1600" dirty="0">
                <a:latin typeface="楷体" panose="02010609060101010101" pitchFamily="49" charset="-122"/>
                <a:ea typeface="楷体" panose="02010609060101010101" pitchFamily="49" charset="-122"/>
              </a:rPr>
              <a:t>设身处地为别人着想</a:t>
            </a:r>
            <a:r>
              <a:rPr lang="zh-CN" altLang="en-US" sz="1600" dirty="0" smtClean="0">
                <a:latin typeface="楷体" panose="02010609060101010101" pitchFamily="49" charset="-122"/>
                <a:ea typeface="楷体" panose="02010609060101010101" pitchFamily="49" charset="-122"/>
              </a:rPr>
              <a:t>）</a:t>
            </a:r>
            <a:endParaRPr lang="zh-CN" altLang="en-US" dirty="0"/>
          </a:p>
        </p:txBody>
      </p:sp>
    </p:spTree>
    <p:extLst>
      <p:ext uri="{BB962C8B-B14F-4D97-AF65-F5344CB8AC3E}">
        <p14:creationId xmlns:p14="http://schemas.microsoft.com/office/powerpoint/2010/main" val="235152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anim calcmode="lin" valueType="num">
                                      <p:cBhvr additive="base">
                                        <p:cTn id="1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 calcmode="lin" valueType="num">
                                      <p:cBhvr additive="base">
                                        <p:cTn id="1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 calcmode="lin" valueType="num">
                                      <p:cBhvr additive="base">
                                        <p:cTn id="1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 calcmode="lin" valueType="num">
                                      <p:cBhvr additive="base">
                                        <p:cTn id="2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472068"/>
            <a:ext cx="8208912" cy="1754326"/>
          </a:xfrm>
          <a:prstGeom prst="rect">
            <a:avLst/>
          </a:prstGeom>
          <a:noFill/>
        </p:spPr>
        <p:txBody>
          <a:bodyPr wrap="square" rtlCol="0">
            <a:spAutoFit/>
          </a:bodyPr>
          <a:lstStyle/>
          <a:p>
            <a:r>
              <a:rPr lang="en-US" altLang="zh-CN" b="1" dirty="0" smtClean="0">
                <a:solidFill>
                  <a:srgbClr val="FF0000"/>
                </a:solidFill>
                <a:latin typeface="方正粗宋简体" panose="03000509000000000000" pitchFamily="65" charset="-122"/>
                <a:ea typeface="方正粗宋简体" panose="03000509000000000000" pitchFamily="65" charset="-122"/>
              </a:rPr>
              <a:t>      3.</a:t>
            </a:r>
            <a:r>
              <a:rPr lang="zh-CN" altLang="en-US" b="1" dirty="0">
                <a:solidFill>
                  <a:srgbClr val="FF0000"/>
                </a:solidFill>
                <a:latin typeface="方正粗宋简体" panose="03000509000000000000" pitchFamily="65" charset="-122"/>
                <a:ea typeface="方正粗宋简体" panose="03000509000000000000" pitchFamily="65" charset="-122"/>
              </a:rPr>
              <a:t>以锥形</a:t>
            </a:r>
            <a:r>
              <a:rPr lang="zh-CN" altLang="en-US" b="1" dirty="0" smtClean="0">
                <a:solidFill>
                  <a:srgbClr val="FF0000"/>
                </a:solidFill>
                <a:latin typeface="方正粗宋简体" panose="03000509000000000000" pitchFamily="65" charset="-122"/>
                <a:ea typeface="方正粗宋简体" panose="03000509000000000000" pitchFamily="65" charset="-122"/>
              </a:rPr>
              <a:t>结构递进。</a:t>
            </a:r>
            <a:endParaRPr lang="en-US" altLang="zh-CN" b="1" dirty="0" smtClean="0">
              <a:solidFill>
                <a:srgbClr val="FF0000"/>
              </a:solidFill>
              <a:latin typeface="方正粗宋简体" panose="03000509000000000000" pitchFamily="65" charset="-122"/>
              <a:ea typeface="方正粗宋简体" panose="03000509000000000000" pitchFamily="65" charset="-122"/>
            </a:endParaRPr>
          </a:p>
          <a:p>
            <a:r>
              <a:rPr lang="zh-CN" altLang="en-US" b="1" dirty="0" smtClean="0">
                <a:latin typeface="楷体" panose="02010609060101010101" pitchFamily="49" charset="-122"/>
                <a:ea typeface="楷体" panose="02010609060101010101" pitchFamily="49" charset="-122"/>
              </a:rPr>
              <a:t>   锥形</a:t>
            </a:r>
            <a:r>
              <a:rPr lang="zh-CN" altLang="en-US" b="1" dirty="0">
                <a:latin typeface="楷体" panose="02010609060101010101" pitchFamily="49" charset="-122"/>
                <a:ea typeface="楷体" panose="02010609060101010101" pitchFamily="49" charset="-122"/>
              </a:rPr>
              <a:t>结构的特点是：思维的发展是纵向延展的，文章的各个层次层层深入，步步推进。各层次间的前后顺序有严格的要求，不能随意变动。适用于写</a:t>
            </a:r>
            <a:r>
              <a:rPr lang="zh-CN" altLang="en-US" b="1" dirty="0">
                <a:solidFill>
                  <a:srgbClr val="FF0000"/>
                </a:solidFill>
                <a:latin typeface="楷体" panose="02010609060101010101" pitchFamily="49" charset="-122"/>
                <a:ea typeface="楷体" panose="02010609060101010101" pitchFamily="49" charset="-122"/>
              </a:rPr>
              <a:t>批评某种不良现象</a:t>
            </a:r>
            <a:r>
              <a:rPr lang="zh-CN" altLang="en-US" b="1" dirty="0">
                <a:latin typeface="楷体" panose="02010609060101010101" pitchFamily="49" charset="-122"/>
                <a:ea typeface="楷体" panose="02010609060101010101" pitchFamily="49" charset="-122"/>
              </a:rPr>
              <a:t>的文章，由于这种结构行文如铁锥般深中肯綮，极具锋芒，又称为“</a:t>
            </a:r>
            <a:r>
              <a:rPr lang="zh-CN" altLang="en-US" b="1" dirty="0">
                <a:solidFill>
                  <a:srgbClr val="FF0000"/>
                </a:solidFill>
                <a:latin typeface="方正粗宋简体" panose="03000509000000000000" pitchFamily="65" charset="-122"/>
                <a:ea typeface="方正粗宋简体" panose="03000509000000000000" pitchFamily="65" charset="-122"/>
              </a:rPr>
              <a:t>锥形结构</a:t>
            </a:r>
            <a:r>
              <a:rPr lang="zh-CN" altLang="en-US" b="1" dirty="0">
                <a:latin typeface="楷体" panose="02010609060101010101" pitchFamily="49" charset="-122"/>
                <a:ea typeface="楷体" panose="02010609060101010101" pitchFamily="49" charset="-122"/>
              </a:rPr>
              <a:t>”。写作时注意各个层次的内容</a:t>
            </a:r>
            <a:r>
              <a:rPr lang="zh-CN" altLang="en-US" b="1" dirty="0">
                <a:solidFill>
                  <a:srgbClr val="FF0000"/>
                </a:solidFill>
                <a:latin typeface="楷体" panose="02010609060101010101" pitchFamily="49" charset="-122"/>
                <a:ea typeface="楷体" panose="02010609060101010101" pitchFamily="49" charset="-122"/>
              </a:rPr>
              <a:t>不要平均分配，要有详有略</a:t>
            </a:r>
            <a:r>
              <a:rPr lang="zh-CN" altLang="en-US" b="1" dirty="0">
                <a:latin typeface="楷体" panose="02010609060101010101" pitchFamily="49" charset="-122"/>
                <a:ea typeface="楷体" panose="02010609060101010101" pitchFamily="49" charset="-122"/>
              </a:rPr>
              <a:t>，详写部分可采用并列式展开。</a:t>
            </a:r>
            <a:endParaRPr lang="zh-CN" altLang="en-US" dirty="0">
              <a:latin typeface="楷体" panose="02010609060101010101" pitchFamily="49" charset="-122"/>
              <a:ea typeface="楷体" panose="02010609060101010101" pitchFamily="49" charset="-122"/>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427734"/>
            <a:ext cx="4176464" cy="1186214"/>
          </a:xfrm>
          <a:prstGeom prst="rect">
            <a:avLst/>
          </a:prstGeom>
          <a:ln/>
        </p:spPr>
        <p:style>
          <a:lnRef idx="1">
            <a:schemeClr val="accent6"/>
          </a:lnRef>
          <a:fillRef idx="3">
            <a:schemeClr val="accent6"/>
          </a:fillRef>
          <a:effectRef idx="2">
            <a:schemeClr val="accent6"/>
          </a:effectRef>
          <a:fontRef idx="minor">
            <a:schemeClr val="lt1"/>
          </a:fontRef>
        </p:style>
      </p:pic>
    </p:spTree>
    <p:extLst>
      <p:ext uri="{BB962C8B-B14F-4D97-AF65-F5344CB8AC3E}">
        <p14:creationId xmlns:p14="http://schemas.microsoft.com/office/powerpoint/2010/main" val="3561279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408003"/>
            <a:ext cx="8352928" cy="3323987"/>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    </a:t>
            </a:r>
            <a:r>
              <a:rPr lang="zh-CN" altLang="en-US" sz="1600" dirty="0" smtClean="0">
                <a:latin typeface="楷体" panose="02010609060101010101" pitchFamily="49" charset="-122"/>
                <a:ea typeface="楷体" panose="02010609060101010101" pitchFamily="49" charset="-122"/>
              </a:rPr>
              <a:t>黄鹂</a:t>
            </a:r>
            <a:r>
              <a:rPr lang="zh-CN" altLang="en-US" sz="1600" dirty="0">
                <a:latin typeface="楷体" panose="02010609060101010101" pitchFamily="49" charset="-122"/>
                <a:ea typeface="楷体" panose="02010609060101010101" pitchFamily="49" charset="-122"/>
              </a:rPr>
              <a:t>鸣柳，新燕衔泥；鹊绕嘉树，鹰击长空：万鸟长天竞自由，展现着造化自然的千姿百态蓬勃生机；</a:t>
            </a:r>
          </a:p>
          <a:p>
            <a:r>
              <a:rPr lang="zh-CN" altLang="en-US" sz="1600" dirty="0" smtClean="0">
                <a:latin typeface="楷体" panose="02010609060101010101" pitchFamily="49" charset="-122"/>
                <a:ea typeface="楷体" panose="02010609060101010101" pitchFamily="49" charset="-122"/>
              </a:rPr>
              <a:t>    稻</a:t>
            </a:r>
            <a:r>
              <a:rPr lang="zh-CN" altLang="en-US" sz="1600" dirty="0">
                <a:latin typeface="楷体" panose="02010609060101010101" pitchFamily="49" charset="-122"/>
                <a:ea typeface="楷体" panose="02010609060101010101" pitchFamily="49" charset="-122"/>
              </a:rPr>
              <a:t>菽涌浪，巨轮出海；华灯初上，火箭腾飞：风流人物显身手，奉献着祖国儿女的聪明才智赤诚情怀。</a:t>
            </a:r>
          </a:p>
          <a:p>
            <a:r>
              <a:rPr lang="zh-CN" altLang="en-US" sz="1600" dirty="0" smtClean="0">
                <a:latin typeface="楷体" panose="02010609060101010101" pitchFamily="49" charset="-122"/>
                <a:ea typeface="楷体" panose="02010609060101010101" pitchFamily="49" charset="-122"/>
              </a:rPr>
              <a:t>    我们</a:t>
            </a:r>
            <a:r>
              <a:rPr lang="zh-CN" altLang="en-US" sz="1600" dirty="0">
                <a:latin typeface="楷体" panose="02010609060101010101" pitchFamily="49" charset="-122"/>
                <a:ea typeface="楷体" panose="02010609060101010101" pitchFamily="49" charset="-122"/>
              </a:rPr>
              <a:t>本可这样用诗一般的语言描绘我们的生活；然而，在某处森林，突然出现了不协调的啁啾，鸟们开始了“评说”：迁徙的习性成了懦夫怕冷，报喜的愿望化作生就奴颜，装束美丽被冠上“徒有”的帽子，声音悦耳被加以动机不纯的猜测</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于是，这处森林再听不到悦耳的鸟鸣，再看不到刚健的羽翼，大自然失去了缤纷色彩和勃勃生机</a:t>
            </a:r>
            <a:r>
              <a:rPr lang="zh-CN" altLang="en-US" sz="1600" dirty="0" smtClean="0">
                <a:latin typeface="楷体" panose="02010609060101010101" pitchFamily="49" charset="-122"/>
                <a:ea typeface="楷体" panose="02010609060101010101" pitchFamily="49" charset="-122"/>
              </a:rPr>
              <a:t>。</a:t>
            </a:r>
            <a:r>
              <a:rPr lang="en-US" altLang="zh-CN" sz="1600" dirty="0">
                <a:solidFill>
                  <a:srgbClr val="FF0000"/>
                </a:solidFill>
                <a:latin typeface="楷体" panose="02010609060101010101" pitchFamily="49" charset="-122"/>
                <a:ea typeface="楷体" panose="02010609060101010101" pitchFamily="49" charset="-122"/>
              </a:rPr>
              <a:t>【</a:t>
            </a:r>
            <a:r>
              <a:rPr lang="zh-CN" altLang="en-US" sz="1600" dirty="0" smtClean="0">
                <a:solidFill>
                  <a:srgbClr val="FF0000"/>
                </a:solidFill>
                <a:latin typeface="方正粗宋简体" panose="03000509000000000000" pitchFamily="65" charset="-122"/>
                <a:ea typeface="方正粗宋简体" panose="03000509000000000000" pitchFamily="65" charset="-122"/>
              </a:rPr>
              <a:t>摆表象</a:t>
            </a:r>
            <a:r>
              <a:rPr lang="en-US" altLang="zh-CN" sz="1600" dirty="0" smtClean="0">
                <a:solidFill>
                  <a:srgbClr val="FF0000"/>
                </a:solidFill>
                <a:latin typeface="方正粗宋简体" panose="03000509000000000000" pitchFamily="65" charset="-122"/>
                <a:ea typeface="方正粗宋简体" panose="03000509000000000000" pitchFamily="65" charset="-122"/>
              </a:rPr>
              <a:t>】</a:t>
            </a:r>
            <a:endParaRPr lang="zh-CN" altLang="en-US" sz="1600" dirty="0">
              <a:solidFill>
                <a:srgbClr val="FF0000"/>
              </a:solidFill>
              <a:latin typeface="方正粗宋简体" panose="03000509000000000000" pitchFamily="65" charset="-122"/>
              <a:ea typeface="方正粗宋简体" panose="03000509000000000000" pitchFamily="65" charset="-122"/>
            </a:endParaRPr>
          </a:p>
          <a:p>
            <a:r>
              <a:rPr lang="zh-CN" altLang="en-US" sz="1600" dirty="0" smtClean="0">
                <a:latin typeface="楷体" panose="02010609060101010101" pitchFamily="49" charset="-122"/>
                <a:ea typeface="楷体" panose="02010609060101010101" pitchFamily="49" charset="-122"/>
              </a:rPr>
              <a:t>    鸟</a:t>
            </a:r>
            <a:r>
              <a:rPr lang="zh-CN" altLang="en-US" sz="1600" dirty="0">
                <a:latin typeface="楷体" panose="02010609060101010101" pitchFamily="49" charset="-122"/>
                <a:ea typeface="楷体" panose="02010609060101010101" pitchFamily="49" charset="-122"/>
              </a:rPr>
              <a:t>的评说只是寓言，人的评说却是现实。历史上，勤奋好学成了白专道路，坚持真理诬为恶毒攻击，人们被“评说”左右，不敢再独立思考；现实中，学习雷锋成了假模假事，廉洁奉公目为拘泥守旧，以己度人，妄加臆断，在“评说”的氛围中，拜金、虚假成了时尚。于是，这方土地不再有琅琅书声，不再有超越和义举，社会生活变得怠惰平庸，死气沉沉</a:t>
            </a:r>
            <a:r>
              <a:rPr lang="zh-CN" altLang="en-US" sz="1600" dirty="0" smtClean="0">
                <a:latin typeface="楷体" panose="02010609060101010101" pitchFamily="49" charset="-122"/>
                <a:ea typeface="楷体" panose="02010609060101010101" pitchFamily="49" charset="-122"/>
              </a:rPr>
              <a:t>。</a:t>
            </a:r>
            <a:r>
              <a:rPr lang="en-US" altLang="zh-CN" sz="1600" dirty="0" smtClean="0">
                <a:solidFill>
                  <a:srgbClr val="FF0000"/>
                </a:solidFill>
                <a:latin typeface="楷体" panose="02010609060101010101" pitchFamily="49" charset="-122"/>
                <a:ea typeface="楷体" panose="02010609060101010101" pitchFamily="49" charset="-122"/>
              </a:rPr>
              <a:t>【</a:t>
            </a:r>
            <a:r>
              <a:rPr lang="zh-CN" altLang="en-US" sz="1600" dirty="0" smtClean="0">
                <a:solidFill>
                  <a:srgbClr val="FF0000"/>
                </a:solidFill>
                <a:latin typeface="方正粗宋简体" panose="03000509000000000000" pitchFamily="65" charset="-122"/>
                <a:ea typeface="方正粗宋简体" panose="03000509000000000000" pitchFamily="65" charset="-122"/>
              </a:rPr>
              <a:t>论危害</a:t>
            </a:r>
            <a:r>
              <a:rPr lang="en-US" altLang="zh-CN" sz="1600" dirty="0" smtClean="0">
                <a:solidFill>
                  <a:srgbClr val="FF0000"/>
                </a:solidFill>
                <a:latin typeface="方正粗宋简体" panose="03000509000000000000" pitchFamily="65" charset="-122"/>
                <a:ea typeface="方正粗宋简体" panose="03000509000000000000" pitchFamily="65" charset="-122"/>
              </a:rPr>
              <a:t>】</a:t>
            </a:r>
            <a:endParaRPr lang="zh-CN" altLang="en-US" sz="1600" dirty="0">
              <a:solidFill>
                <a:srgbClr val="FF0000"/>
              </a:solidFill>
              <a:latin typeface="方正粗宋简体" panose="03000509000000000000" pitchFamily="65" charset="-122"/>
              <a:ea typeface="方正粗宋简体" panose="03000509000000000000" pitchFamily="65" charset="-122"/>
            </a:endParaRPr>
          </a:p>
        </p:txBody>
      </p:sp>
      <p:sp>
        <p:nvSpPr>
          <p:cNvPr id="5" name="TextBox 4"/>
          <p:cNvSpPr txBox="1"/>
          <p:nvPr/>
        </p:nvSpPr>
        <p:spPr>
          <a:xfrm>
            <a:off x="2195736" y="769809"/>
            <a:ext cx="4680520" cy="523220"/>
          </a:xfrm>
          <a:prstGeom prst="rect">
            <a:avLst/>
          </a:prstGeom>
          <a:noFill/>
        </p:spPr>
        <p:txBody>
          <a:bodyPr wrap="square" rtlCol="0">
            <a:spAutoFit/>
          </a:bodyPr>
          <a:lstStyle/>
          <a:p>
            <a:pPr algn="ctr"/>
            <a:r>
              <a:rPr lang="zh-CN" altLang="en-US" sz="2800" b="1" dirty="0" smtClean="0">
                <a:latin typeface="方正粗宋简体" panose="03000509000000000000" pitchFamily="65" charset="-122"/>
                <a:ea typeface="方正粗宋简体" panose="03000509000000000000" pitchFamily="65" charset="-122"/>
              </a:rPr>
              <a:t>“评说之风”可以</a:t>
            </a:r>
            <a:r>
              <a:rPr lang="zh-CN" altLang="en-US" sz="2800" b="1" dirty="0">
                <a:latin typeface="方正粗宋简体" panose="03000509000000000000" pitchFamily="65" charset="-122"/>
                <a:ea typeface="方正粗宋简体" panose="03000509000000000000" pitchFamily="65" charset="-122"/>
              </a:rPr>
              <a:t>休</a:t>
            </a:r>
            <a:r>
              <a:rPr lang="zh-CN" altLang="en-US" sz="2800" b="1" dirty="0" smtClean="0">
                <a:latin typeface="方正粗宋简体" panose="03000509000000000000" pitchFamily="65" charset="-122"/>
                <a:ea typeface="方正粗宋简体" panose="03000509000000000000" pitchFamily="65" charset="-122"/>
              </a:rPr>
              <a:t>矣</a:t>
            </a:r>
            <a:endParaRPr lang="zh-CN" altLang="en-US" sz="2800" b="1" dirty="0">
              <a:latin typeface="方正粗宋简体" panose="03000509000000000000" pitchFamily="65" charset="-122"/>
              <a:ea typeface="方正粗宋简体" panose="03000509000000000000" pitchFamily="65" charset="-122"/>
            </a:endParaRPr>
          </a:p>
        </p:txBody>
      </p:sp>
      <p:sp>
        <p:nvSpPr>
          <p:cNvPr id="6" name="TextBox 5"/>
          <p:cNvSpPr txBox="1"/>
          <p:nvPr/>
        </p:nvSpPr>
        <p:spPr>
          <a:xfrm>
            <a:off x="107504" y="123478"/>
            <a:ext cx="1152128" cy="369332"/>
          </a:xfrm>
          <a:prstGeom prst="rect">
            <a:avLst/>
          </a:prstGeom>
          <a:pattFill prst="zigZag">
            <a:fgClr>
              <a:schemeClr val="accent1"/>
            </a:fgClr>
            <a:bgClr>
              <a:schemeClr val="bg1"/>
            </a:bgClr>
          </a:pattFill>
          <a:ln cmpd="sng">
            <a:solidFill>
              <a:schemeClr val="tx1"/>
            </a:solidFill>
          </a:ln>
        </p:spPr>
        <p:txBody>
          <a:bodyPr wrap="square" rtlCol="0">
            <a:spAutoFit/>
          </a:bodyPr>
          <a:lstStyle/>
          <a:p>
            <a:r>
              <a:rPr lang="zh-CN" altLang="en-US" b="1" dirty="0" smtClean="0">
                <a:solidFill>
                  <a:srgbClr val="FF0000"/>
                </a:solidFill>
                <a:latin typeface="楷体" panose="02010609060101010101" pitchFamily="49" charset="-122"/>
                <a:ea typeface="楷体" panose="02010609060101010101" pitchFamily="49" charset="-122"/>
              </a:rPr>
              <a:t>范文鉴赏</a:t>
            </a:r>
            <a:endParaRPr lang="zh-CN" altLang="en-US"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02671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7494"/>
            <a:ext cx="8856984" cy="3570208"/>
          </a:xfrm>
          <a:prstGeom prst="rect">
            <a:avLst/>
          </a:prstGeom>
          <a:noFill/>
        </p:spPr>
        <p:txBody>
          <a:bodyPr wrap="square" rtlCol="0">
            <a:spAutoFit/>
          </a:bodyPr>
          <a:lstStyle/>
          <a:p>
            <a:r>
              <a:rPr lang="zh-CN" altLang="en-US" sz="1400" dirty="0" smtClean="0">
                <a:latin typeface="楷体" panose="02010609060101010101" pitchFamily="49" charset="-122"/>
                <a:ea typeface="楷体" panose="02010609060101010101" pitchFamily="49" charset="-122"/>
              </a:rPr>
              <a:t>    评说</a:t>
            </a:r>
            <a:r>
              <a:rPr lang="zh-CN" altLang="en-US" sz="1400" dirty="0">
                <a:latin typeface="楷体" panose="02010609060101010101" pitchFamily="49" charset="-122"/>
                <a:ea typeface="楷体" panose="02010609060101010101" pitchFamily="49" charset="-122"/>
              </a:rPr>
              <a:t>之风危及社会生机，评说之源在于世人心理</a:t>
            </a:r>
            <a:r>
              <a:rPr lang="zh-CN" altLang="en-US" sz="1400" dirty="0" smtClean="0">
                <a:latin typeface="楷体" panose="02010609060101010101" pitchFamily="49" charset="-122"/>
                <a:ea typeface="楷体" panose="02010609060101010101" pitchFamily="49" charset="-122"/>
              </a:rPr>
              <a:t>。</a:t>
            </a:r>
            <a:r>
              <a:rPr lang="en-US" altLang="zh-CN" sz="1400" b="1" dirty="0" smtClean="0">
                <a:solidFill>
                  <a:srgbClr val="FF0000"/>
                </a:solidFill>
                <a:latin typeface="方正粗宋简体" panose="03000509000000000000" pitchFamily="65" charset="-122"/>
                <a:ea typeface="方正粗宋简体" panose="03000509000000000000" pitchFamily="65" charset="-122"/>
              </a:rPr>
              <a:t>【</a:t>
            </a:r>
            <a:r>
              <a:rPr lang="zh-CN" altLang="en-US" sz="1600" b="1" dirty="0" smtClean="0">
                <a:solidFill>
                  <a:srgbClr val="FF0000"/>
                </a:solidFill>
                <a:latin typeface="方正粗宋简体" panose="03000509000000000000" pitchFamily="65" charset="-122"/>
                <a:ea typeface="方正粗宋简体" panose="03000509000000000000" pitchFamily="65" charset="-122"/>
              </a:rPr>
              <a:t>过渡句</a:t>
            </a:r>
            <a:r>
              <a:rPr lang="en-US" altLang="zh-CN" sz="1600" b="1" dirty="0" smtClean="0">
                <a:solidFill>
                  <a:srgbClr val="FF0000"/>
                </a:solidFill>
                <a:latin typeface="方正粗宋简体" panose="03000509000000000000" pitchFamily="65" charset="-122"/>
                <a:ea typeface="方正粗宋简体" panose="03000509000000000000" pitchFamily="65" charset="-122"/>
              </a:rPr>
              <a:t>】</a:t>
            </a:r>
            <a:endParaRPr lang="zh-CN" altLang="en-US" sz="1600" b="1" dirty="0">
              <a:solidFill>
                <a:srgbClr val="FF0000"/>
              </a:solidFill>
              <a:latin typeface="方正粗宋简体" panose="03000509000000000000" pitchFamily="65" charset="-122"/>
              <a:ea typeface="方正粗宋简体" panose="03000509000000000000" pitchFamily="65" charset="-122"/>
            </a:endParaRPr>
          </a:p>
          <a:p>
            <a:r>
              <a:rPr lang="zh-CN" altLang="en-US" sz="1400" dirty="0" smtClean="0">
                <a:latin typeface="楷体" panose="02010609060101010101" pitchFamily="49" charset="-122"/>
                <a:ea typeface="楷体" panose="02010609060101010101" pitchFamily="49" charset="-122"/>
              </a:rPr>
              <a:t>　　</a:t>
            </a:r>
            <a:r>
              <a:rPr lang="zh-CN" altLang="en-US" sz="1400" b="1" dirty="0" smtClean="0">
                <a:solidFill>
                  <a:srgbClr val="FF0000"/>
                </a:solidFill>
                <a:latin typeface="楷体" panose="02010609060101010101" pitchFamily="49" charset="-122"/>
                <a:ea typeface="楷体" panose="02010609060101010101" pitchFamily="49" charset="-122"/>
              </a:rPr>
              <a:t>其一</a:t>
            </a:r>
            <a:r>
              <a:rPr lang="zh-CN" altLang="en-US" sz="1400" b="1" dirty="0">
                <a:solidFill>
                  <a:srgbClr val="FF0000"/>
                </a:solidFill>
                <a:latin typeface="楷体" panose="02010609060101010101" pitchFamily="49" charset="-122"/>
                <a:ea typeface="楷体" panose="02010609060101010101" pitchFamily="49" charset="-122"/>
              </a:rPr>
              <a:t>源于目光狭隘的无知妄说。</a:t>
            </a:r>
            <a:r>
              <a:rPr lang="zh-CN" altLang="en-US" sz="1400" dirty="0">
                <a:latin typeface="楷体" panose="02010609060101010101" pitchFamily="49" charset="-122"/>
                <a:ea typeface="楷体" panose="02010609060101010101" pitchFamily="49" charset="-122"/>
              </a:rPr>
              <a:t>阿</a:t>
            </a:r>
            <a:r>
              <a:rPr lang="en-US" altLang="zh-CN" sz="1400" dirty="0">
                <a:latin typeface="楷体" panose="02010609060101010101" pitchFamily="49" charset="-122"/>
                <a:ea typeface="楷体" panose="02010609060101010101" pitchFamily="49" charset="-122"/>
              </a:rPr>
              <a:t>Q</a:t>
            </a:r>
            <a:r>
              <a:rPr lang="zh-CN" altLang="en-US" sz="1400" dirty="0">
                <a:latin typeface="楷体" panose="02010609060101010101" pitchFamily="49" charset="-122"/>
                <a:ea typeface="楷体" panose="02010609060101010101" pitchFamily="49" charset="-122"/>
              </a:rPr>
              <a:t>曾以不屑的口吻，评说城里人管条凳叫板凳，切葱丝为葱末“可笑”，晚清官僚曾评说洋人双膝难弯而议以竹竿横扫，都是无知妄说之类。改革开放的今日，面对滚滚而来的新事物，无知妄说者当然就有了更多的评说材料。</a:t>
            </a:r>
          </a:p>
          <a:p>
            <a:r>
              <a:rPr lang="zh-CN" altLang="en-US" sz="1400" dirty="0" smtClean="0">
                <a:latin typeface="楷体" panose="02010609060101010101" pitchFamily="49" charset="-122"/>
                <a:ea typeface="楷体" panose="02010609060101010101" pitchFamily="49" charset="-122"/>
              </a:rPr>
              <a:t>　　</a:t>
            </a:r>
            <a:r>
              <a:rPr lang="zh-CN" altLang="en-US" sz="1400" b="1" dirty="0">
                <a:solidFill>
                  <a:srgbClr val="FF0000"/>
                </a:solidFill>
                <a:latin typeface="楷体" panose="02010609060101010101" pitchFamily="49" charset="-122"/>
                <a:ea typeface="楷体" panose="02010609060101010101" pitchFamily="49" charset="-122"/>
              </a:rPr>
              <a:t>其二源于从众从旧的世俗心态。</a:t>
            </a:r>
            <a:r>
              <a:rPr lang="zh-CN" altLang="en-US" sz="1400" dirty="0">
                <a:latin typeface="楷体" panose="02010609060101010101" pitchFamily="49" charset="-122"/>
                <a:ea typeface="楷体" panose="02010609060101010101" pitchFamily="49" charset="-122"/>
              </a:rPr>
              <a:t>特立独行的屈子不能变心以从俗，沉冤汨罗；兴利除弊的荆公不肯习于苟且，郁郁而终。看过人蚁大战的景象吗？世俗气一如丛丛密蚁，同样令人毛骨悚然啊！改革开放的形势，为搏击云天的英才提供了广阔天地，当然也为世俗提供了茶余饭后的谈资</a:t>
            </a:r>
            <a:r>
              <a:rPr lang="zh-CN" altLang="en-US" sz="1400" dirty="0" smtClean="0">
                <a:latin typeface="楷体" panose="02010609060101010101" pitchFamily="49" charset="-122"/>
                <a:ea typeface="楷体" panose="02010609060101010101" pitchFamily="49" charset="-122"/>
              </a:rPr>
              <a:t>。</a:t>
            </a:r>
            <a:endParaRPr lang="en-US" altLang="zh-CN" sz="1400" dirty="0" smtClean="0">
              <a:latin typeface="楷体" panose="02010609060101010101" pitchFamily="49" charset="-122"/>
              <a:ea typeface="楷体" panose="02010609060101010101" pitchFamily="49" charset="-122"/>
            </a:endParaRPr>
          </a:p>
          <a:p>
            <a:r>
              <a:rPr lang="zh-CN" altLang="en-US" sz="1400" dirty="0" smtClean="0">
                <a:latin typeface="楷体" panose="02010609060101010101" pitchFamily="49" charset="-122"/>
                <a:ea typeface="楷体" panose="02010609060101010101" pitchFamily="49" charset="-122"/>
              </a:rPr>
              <a:t>　　</a:t>
            </a:r>
            <a:r>
              <a:rPr lang="zh-CN" altLang="en-US" sz="1400" b="1" dirty="0" smtClean="0">
                <a:solidFill>
                  <a:srgbClr val="FF0000"/>
                </a:solidFill>
                <a:latin typeface="楷体" panose="02010609060101010101" pitchFamily="49" charset="-122"/>
                <a:ea typeface="楷体" panose="02010609060101010101" pitchFamily="49" charset="-122"/>
              </a:rPr>
              <a:t>其</a:t>
            </a:r>
            <a:r>
              <a:rPr lang="zh-CN" altLang="en-US" sz="1400" b="1" dirty="0">
                <a:solidFill>
                  <a:srgbClr val="FF0000"/>
                </a:solidFill>
                <a:latin typeface="楷体" panose="02010609060101010101" pitchFamily="49" charset="-122"/>
                <a:ea typeface="楷体" panose="02010609060101010101" pitchFamily="49" charset="-122"/>
              </a:rPr>
              <a:t>三源于阴暗鄙薄的妒忌心理。</a:t>
            </a:r>
            <a:r>
              <a:rPr lang="zh-CN" altLang="en-US" sz="1400" dirty="0">
                <a:latin typeface="楷体" panose="02010609060101010101" pitchFamily="49" charset="-122"/>
                <a:ea typeface="楷体" panose="02010609060101010101" pitchFamily="49" charset="-122"/>
              </a:rPr>
              <a:t>在群小妒诟下，苏轼被押解着踏上漫漫</a:t>
            </a:r>
            <a:r>
              <a:rPr lang="zh-CN" altLang="en-US" sz="1400" dirty="0" smtClean="0">
                <a:latin typeface="楷体" panose="02010609060101010101" pitchFamily="49" charset="-122"/>
                <a:ea typeface="楷体" panose="02010609060101010101" pitchFamily="49" charset="-122"/>
              </a:rPr>
              <a:t>流程。苏</a:t>
            </a:r>
            <a:r>
              <a:rPr lang="zh-CN" altLang="en-US" sz="1400" dirty="0">
                <a:latin typeface="楷体" panose="02010609060101010101" pitchFamily="49" charset="-122"/>
                <a:ea typeface="楷体" panose="02010609060101010101" pitchFamily="49" charset="-122"/>
              </a:rPr>
              <a:t>辙说：“东坡何罪？独以名太高。”在袭人凤姐的舌根下，心比天高的晴雯含恨夭折，曹霑说：“风流灵巧招人怨。”从乌台狱到大观园，尽是妒人之天下！改革开放的春风中，大锅饭打破了，高科技发明得了重奖，那些当代的李定、袭人当然更起劲地鼓舌评说了</a:t>
            </a:r>
            <a:r>
              <a:rPr lang="zh-CN" altLang="en-US" sz="1400" dirty="0" smtClean="0">
                <a:latin typeface="楷体" panose="02010609060101010101" pitchFamily="49" charset="-122"/>
                <a:ea typeface="楷体" panose="02010609060101010101" pitchFamily="49" charset="-122"/>
              </a:rPr>
              <a:t>。</a:t>
            </a:r>
            <a:r>
              <a:rPr lang="en-US" altLang="zh-CN" sz="1400" b="1" dirty="0" smtClean="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挖根源</a:t>
            </a:r>
            <a:r>
              <a:rPr lang="en-US" altLang="zh-CN" sz="1400" b="1" dirty="0">
                <a:solidFill>
                  <a:srgbClr val="FF0000"/>
                </a:solidFill>
                <a:latin typeface="方正粗宋简体" panose="03000509000000000000" pitchFamily="65" charset="-122"/>
                <a:ea typeface="方正粗宋简体" panose="03000509000000000000" pitchFamily="65" charset="-122"/>
              </a:rPr>
              <a:t>】</a:t>
            </a:r>
            <a:endParaRPr lang="zh-CN" altLang="en-US" sz="1400" b="1" dirty="0">
              <a:solidFill>
                <a:srgbClr val="FF0000"/>
              </a:solidFill>
              <a:latin typeface="方正粗宋简体" panose="03000509000000000000" pitchFamily="65" charset="-122"/>
              <a:ea typeface="方正粗宋简体" panose="03000509000000000000" pitchFamily="65" charset="-122"/>
            </a:endParaRPr>
          </a:p>
          <a:p>
            <a:r>
              <a:rPr lang="zh-CN" altLang="en-US" sz="1400" dirty="0" smtClean="0">
                <a:latin typeface="楷体" panose="02010609060101010101" pitchFamily="49" charset="-122"/>
                <a:ea typeface="楷体" panose="02010609060101010101" pitchFamily="49" charset="-122"/>
              </a:rPr>
              <a:t>　　评说</a:t>
            </a:r>
            <a:r>
              <a:rPr lang="zh-CN" altLang="en-US" sz="1400" dirty="0">
                <a:latin typeface="楷体" panose="02010609060101010101" pitchFamily="49" charset="-122"/>
                <a:ea typeface="楷体" panose="02010609060101010101" pitchFamily="49" charset="-122"/>
              </a:rPr>
              <a:t>之源还有很多，如捕风捉影的主观臆测，道听途说的人云亦云，顺从权威的趋炎附势等等。历史与现实证明：创新必然伴生评说，评说严重阻遏创新。评说之风危害深广，小至个人无所适从，中至公事莫衷一是，大至举国难办实事。评说之风当休，评说之源必绝</a:t>
            </a:r>
            <a:r>
              <a:rPr lang="zh-CN" altLang="en-US" sz="1400" dirty="0" smtClean="0">
                <a:latin typeface="楷体" panose="02010609060101010101" pitchFamily="49" charset="-122"/>
                <a:ea typeface="楷体" panose="02010609060101010101" pitchFamily="49" charset="-122"/>
              </a:rPr>
              <a:t>！</a:t>
            </a:r>
            <a:r>
              <a:rPr lang="en-US" altLang="zh-CN" sz="1400" b="1" dirty="0" smtClean="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提办法</a:t>
            </a:r>
            <a:r>
              <a:rPr lang="en-US" altLang="zh-CN" sz="1400" b="1" dirty="0">
                <a:solidFill>
                  <a:srgbClr val="FF0000"/>
                </a:solidFill>
                <a:latin typeface="方正粗宋简体" panose="03000509000000000000" pitchFamily="65" charset="-122"/>
                <a:ea typeface="方正粗宋简体" panose="03000509000000000000" pitchFamily="65" charset="-122"/>
              </a:rPr>
              <a:t>】</a:t>
            </a:r>
            <a:endParaRPr lang="zh-CN" altLang="en-US" sz="1400" b="1" dirty="0">
              <a:solidFill>
                <a:srgbClr val="FF0000"/>
              </a:solidFill>
              <a:latin typeface="方正粗宋简体" panose="03000509000000000000" pitchFamily="65" charset="-122"/>
              <a:ea typeface="方正粗宋简体" panose="03000509000000000000" pitchFamily="65" charset="-122"/>
            </a:endParaRPr>
          </a:p>
          <a:p>
            <a:r>
              <a:rPr lang="zh-CN" altLang="en-US" sz="1400" dirty="0" smtClean="0">
                <a:latin typeface="楷体" panose="02010609060101010101" pitchFamily="49" charset="-122"/>
                <a:ea typeface="楷体" panose="02010609060101010101" pitchFamily="49" charset="-122"/>
              </a:rPr>
              <a:t>　　让</a:t>
            </a:r>
            <a:r>
              <a:rPr lang="zh-CN" altLang="en-US" sz="1400" dirty="0">
                <a:latin typeface="楷体" panose="02010609060101010101" pitchFamily="49" charset="-122"/>
                <a:ea typeface="楷体" panose="02010609060101010101" pitchFamily="49" charset="-122"/>
              </a:rPr>
              <a:t>群鸟齐鸣共舞，还大自然以勃勃生机；愿英才无后顾之忧，给社会以和谐的氛围</a:t>
            </a:r>
            <a:r>
              <a:rPr lang="zh-CN" altLang="en-US" sz="1400" dirty="0" smtClean="0">
                <a:latin typeface="楷体" panose="02010609060101010101" pitchFamily="49" charset="-122"/>
                <a:ea typeface="楷体" panose="02010609060101010101" pitchFamily="49" charset="-122"/>
              </a:rPr>
              <a:t>！</a:t>
            </a:r>
            <a:r>
              <a:rPr lang="en-US" altLang="zh-CN" sz="1400" b="1" dirty="0" smtClean="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总结全文，首尾呼应</a:t>
            </a:r>
            <a:r>
              <a:rPr lang="en-US" altLang="zh-CN" sz="1400" b="1" dirty="0">
                <a:solidFill>
                  <a:srgbClr val="FF0000"/>
                </a:solidFill>
                <a:latin typeface="方正粗宋简体" panose="03000509000000000000" pitchFamily="65" charset="-122"/>
                <a:ea typeface="方正粗宋简体" panose="03000509000000000000" pitchFamily="65" charset="-122"/>
              </a:rPr>
              <a:t>】</a:t>
            </a:r>
            <a:endParaRPr lang="zh-CN" altLang="en-US" sz="1400" b="1" dirty="0">
              <a:solidFill>
                <a:srgbClr val="FF0000"/>
              </a:solidFill>
              <a:latin typeface="方正粗宋简体" panose="03000509000000000000" pitchFamily="65" charset="-122"/>
              <a:ea typeface="方正粗宋简体" panose="03000509000000000000" pitchFamily="65" charset="-122"/>
            </a:endParaRPr>
          </a:p>
        </p:txBody>
      </p:sp>
      <p:sp>
        <p:nvSpPr>
          <p:cNvPr id="5" name="TextBox 4"/>
          <p:cNvSpPr txBox="1"/>
          <p:nvPr/>
        </p:nvSpPr>
        <p:spPr>
          <a:xfrm>
            <a:off x="179512" y="4011910"/>
            <a:ext cx="8856984" cy="923330"/>
          </a:xfrm>
          <a:prstGeom prst="rect">
            <a:avLst/>
          </a:prstGeom>
          <a:pattFill prst="dotDmnd">
            <a:fgClr>
              <a:schemeClr val="accent1"/>
            </a:fgClr>
            <a:bgClr>
              <a:schemeClr val="bg1"/>
            </a:bgClr>
          </a:pattFill>
          <a:ln cmpd="sng">
            <a:solidFill>
              <a:schemeClr val="tx1"/>
            </a:solidFill>
          </a:ln>
        </p:spPr>
        <p:txBody>
          <a:bodyPr wrap="square" rtlCol="0">
            <a:spAutoFit/>
          </a:bodyPr>
          <a:lstStyle/>
          <a:p>
            <a:r>
              <a:rPr lang="en-US" altLang="zh-CN" sz="1400" dirty="0" smtClean="0">
                <a:solidFill>
                  <a:srgbClr val="FF0000"/>
                </a:solidFill>
                <a:latin typeface="方正粗宋简体" panose="03000509000000000000" pitchFamily="65" charset="-122"/>
                <a:ea typeface="方正粗宋简体" panose="03000509000000000000" pitchFamily="65" charset="-122"/>
              </a:rPr>
              <a:t>【</a:t>
            </a:r>
            <a:r>
              <a:rPr lang="zh-CN" altLang="en-US" sz="1400" dirty="0" smtClean="0">
                <a:solidFill>
                  <a:srgbClr val="FF0000"/>
                </a:solidFill>
                <a:latin typeface="方正粗宋简体" panose="03000509000000000000" pitchFamily="65" charset="-122"/>
                <a:ea typeface="方正粗宋简体" panose="03000509000000000000" pitchFamily="65" charset="-122"/>
              </a:rPr>
              <a:t>试题呈现</a:t>
            </a:r>
            <a:r>
              <a:rPr lang="en-US" altLang="zh-CN" sz="1400" dirty="0" smtClean="0">
                <a:solidFill>
                  <a:srgbClr val="FF0000"/>
                </a:solidFill>
                <a:latin typeface="方正粗宋简体" panose="03000509000000000000" pitchFamily="65" charset="-122"/>
                <a:ea typeface="方正粗宋简体" panose="03000509000000000000" pitchFamily="65" charset="-122"/>
              </a:rPr>
              <a:t>】</a:t>
            </a:r>
            <a:r>
              <a:rPr lang="zh-CN" altLang="en-US" sz="1400" dirty="0" smtClean="0">
                <a:solidFill>
                  <a:srgbClr val="FF0000"/>
                </a:solidFill>
                <a:latin typeface="方正粗宋简体" panose="03000509000000000000" pitchFamily="65" charset="-122"/>
                <a:ea typeface="方正粗宋简体" panose="03000509000000000000" pitchFamily="65" charset="-122"/>
              </a:rPr>
              <a:t>话题</a:t>
            </a:r>
            <a:r>
              <a:rPr lang="zh-CN" altLang="en-US" sz="1400" dirty="0">
                <a:solidFill>
                  <a:srgbClr val="FF0000"/>
                </a:solidFill>
                <a:latin typeface="方正粗宋简体" panose="03000509000000000000" pitchFamily="65" charset="-122"/>
                <a:ea typeface="方正粗宋简体" panose="03000509000000000000" pitchFamily="65" charset="-122"/>
              </a:rPr>
              <a:t>：鸟的评说</a:t>
            </a:r>
          </a:p>
          <a:p>
            <a:r>
              <a:rPr lang="zh-CN" altLang="en-US" sz="1400" dirty="0" smtClean="0">
                <a:latin typeface="楷体" panose="02010609060101010101" pitchFamily="49" charset="-122"/>
                <a:ea typeface="楷体" panose="02010609060101010101" pitchFamily="49" charset="-122"/>
              </a:rPr>
              <a:t>    </a:t>
            </a:r>
            <a:r>
              <a:rPr lang="zh-CN" altLang="en-US" sz="1300" dirty="0" smtClean="0">
                <a:latin typeface="楷体" panose="02010609060101010101" pitchFamily="49" charset="-122"/>
                <a:ea typeface="楷体" panose="02010609060101010101" pitchFamily="49" charset="-122"/>
              </a:rPr>
              <a:t>阅读</a:t>
            </a:r>
            <a:r>
              <a:rPr lang="en-US" altLang="zh-CN" sz="1300" dirty="0">
                <a:latin typeface="楷体" panose="02010609060101010101" pitchFamily="49" charset="-122"/>
                <a:ea typeface="楷体" panose="02010609060101010101" pitchFamily="49" charset="-122"/>
              </a:rPr>
              <a:t>《</a:t>
            </a:r>
            <a:r>
              <a:rPr lang="zh-CN" altLang="en-US" sz="1300" dirty="0">
                <a:latin typeface="楷体" panose="02010609060101010101" pitchFamily="49" charset="-122"/>
                <a:ea typeface="楷体" panose="02010609060101010101" pitchFamily="49" charset="-122"/>
              </a:rPr>
              <a:t>鸟的评说</a:t>
            </a:r>
            <a:r>
              <a:rPr lang="en-US" altLang="zh-CN" sz="1300" dirty="0">
                <a:latin typeface="楷体" panose="02010609060101010101" pitchFamily="49" charset="-122"/>
                <a:ea typeface="楷体" panose="02010609060101010101" pitchFamily="49" charset="-122"/>
              </a:rPr>
              <a:t>》</a:t>
            </a:r>
            <a:r>
              <a:rPr lang="zh-CN" altLang="en-US" sz="1300" dirty="0">
                <a:latin typeface="楷体" panose="02010609060101010101" pitchFamily="49" charset="-122"/>
                <a:ea typeface="楷体" panose="02010609060101010101" pitchFamily="49" charset="-122"/>
              </a:rPr>
              <a:t>，自选角度，自拟题目，联系生活实际，展开议论，写一篇不少于</a:t>
            </a:r>
            <a:r>
              <a:rPr lang="en-US" altLang="zh-CN" sz="1300" dirty="0">
                <a:latin typeface="楷体" panose="02010609060101010101" pitchFamily="49" charset="-122"/>
                <a:ea typeface="楷体" panose="02010609060101010101" pitchFamily="49" charset="-122"/>
              </a:rPr>
              <a:t>600</a:t>
            </a:r>
            <a:r>
              <a:rPr lang="zh-CN" altLang="en-US" sz="1300" dirty="0">
                <a:latin typeface="楷体" panose="02010609060101010101" pitchFamily="49" charset="-122"/>
                <a:ea typeface="楷体" panose="02010609060101010101" pitchFamily="49" charset="-122"/>
              </a:rPr>
              <a:t>字的议论文。</a:t>
            </a:r>
          </a:p>
          <a:p>
            <a:r>
              <a:rPr lang="zh-CN" altLang="en-US" sz="1300" dirty="0" smtClean="0">
                <a:latin typeface="楷体" panose="02010609060101010101" pitchFamily="49" charset="-122"/>
                <a:ea typeface="楷体" panose="02010609060101010101" pitchFamily="49" charset="-122"/>
              </a:rPr>
              <a:t>    麻雀</a:t>
            </a:r>
            <a:r>
              <a:rPr lang="zh-CN" altLang="en-US" sz="1300" dirty="0">
                <a:latin typeface="楷体" panose="02010609060101010101" pitchFamily="49" charset="-122"/>
                <a:ea typeface="楷体" panose="02010609060101010101" pitchFamily="49" charset="-122"/>
              </a:rPr>
              <a:t>说燕子／是怕冷的懦夫／燕子说黄鹂／徒有一身美丽的装束／黄鹂说百灵／声音悦耳动机不纯，／百灵说最无原则的／要算那鹦鹉／鹦鹉说喜鹊／生就一副奴颜媚骨／喜鹊说苍鹰好高骛远／苍鹰说麻雀寸光鼠目／</a:t>
            </a:r>
            <a:r>
              <a:rPr lang="en-US" altLang="zh-CN" sz="1300" dirty="0">
                <a:latin typeface="楷体" panose="02010609060101010101" pitchFamily="49" charset="-122"/>
                <a:ea typeface="楷体" panose="02010609060101010101" pitchFamily="49" charset="-122"/>
              </a:rPr>
              <a:t>……</a:t>
            </a:r>
            <a:endParaRPr lang="zh-CN" altLang="en-US" sz="13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95905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7449" y="366792"/>
            <a:ext cx="8892480" cy="2893100"/>
          </a:xfrm>
          <a:prstGeom prst="rect">
            <a:avLst/>
          </a:prstGeom>
        </p:spPr>
        <p:txBody>
          <a:bodyPr wrap="square">
            <a:spAutoFit/>
          </a:bodyPr>
          <a:lstStyle/>
          <a:p>
            <a:pPr algn="just">
              <a:spcAft>
                <a:spcPts val="0"/>
              </a:spcAft>
            </a:pPr>
            <a:r>
              <a:rPr lang="en-US" altLang="zh-CN" sz="2600" b="1" kern="100" dirty="0" smtClean="0">
                <a:solidFill>
                  <a:srgbClr val="FF0000"/>
                </a:solidFill>
                <a:latin typeface="Times New Roman" pitchFamily="18" charset="0"/>
                <a:ea typeface="微软雅黑" pitchFamily="34" charset="-122"/>
                <a:cs typeface="Times New Roman" pitchFamily="18" charset="0"/>
              </a:rPr>
              <a:t>【</a:t>
            </a:r>
            <a:r>
              <a:rPr lang="zh-CN" altLang="zh-CN" sz="2600" b="1" kern="100" dirty="0" smtClean="0">
                <a:solidFill>
                  <a:srgbClr val="FF0000"/>
                </a:solidFill>
                <a:latin typeface="Times New Roman" pitchFamily="18" charset="0"/>
                <a:ea typeface="微软雅黑" pitchFamily="34" charset="-122"/>
                <a:cs typeface="Times New Roman" pitchFamily="18" charset="0"/>
              </a:rPr>
              <a:t>边练边悟</a:t>
            </a:r>
            <a:r>
              <a:rPr lang="en-US" altLang="zh-CN" sz="2600" b="1" kern="100" dirty="0" smtClean="0">
                <a:solidFill>
                  <a:srgbClr val="FF0000"/>
                </a:solidFill>
                <a:latin typeface="Times New Roman" pitchFamily="18" charset="0"/>
                <a:ea typeface="Times New Roman" pitchFamily="18" charset="0"/>
                <a:cs typeface="Times New Roman" pitchFamily="18" charset="0"/>
              </a:rPr>
              <a:t>4】</a:t>
            </a:r>
            <a:r>
              <a:rPr lang="zh-CN" altLang="zh-CN" sz="2600" b="1" kern="100" dirty="0" smtClean="0">
                <a:solidFill>
                  <a:srgbClr val="404040"/>
                </a:solidFill>
                <a:latin typeface="Times New Roman" pitchFamily="18" charset="0"/>
                <a:ea typeface="黑体" pitchFamily="2" charset="-122"/>
                <a:cs typeface="Times New Roman" pitchFamily="18" charset="0"/>
              </a:rPr>
              <a:t>按</a:t>
            </a:r>
            <a:r>
              <a:rPr lang="zh-CN" altLang="zh-CN" sz="2600" b="1" kern="100" dirty="0">
                <a:solidFill>
                  <a:srgbClr val="404040"/>
                </a:solidFill>
                <a:latin typeface="Times New Roman" pitchFamily="18" charset="0"/>
                <a:ea typeface="黑体" pitchFamily="2" charset="-122"/>
                <a:cs typeface="Times New Roman" pitchFamily="18" charset="0"/>
              </a:rPr>
              <a:t>要求在横线处填出分论点。</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中心</a:t>
            </a:r>
            <a:r>
              <a:rPr lang="zh-CN" altLang="zh-CN" sz="2600" b="1" kern="100" dirty="0">
                <a:solidFill>
                  <a:srgbClr val="404040"/>
                </a:solidFill>
                <a:latin typeface="Times New Roman" pitchFamily="18" charset="0"/>
                <a:ea typeface="黑体" pitchFamily="2" charset="-122"/>
                <a:cs typeface="Times New Roman" pitchFamily="18" charset="0"/>
              </a:rPr>
              <a:t>论点：</a:t>
            </a:r>
            <a:r>
              <a:rPr lang="zh-CN" altLang="zh-CN" sz="26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一个人要</a:t>
            </a:r>
            <a:r>
              <a:rPr lang="en-US" altLang="zh-CN" sz="26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zh-CN" sz="26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慎独</a:t>
            </a:r>
            <a:r>
              <a:rPr lang="en-US" altLang="zh-CN" sz="26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论点①：</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慎独</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是指一个人在没有外在监督而独处的情况下严于律己，遵道守德。</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是什么</a:t>
            </a:r>
            <a:r>
              <a:rPr lang="en-US"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论点②：</a:t>
            </a:r>
            <a:r>
              <a:rPr lang="zh-CN" altLang="zh-CN" sz="2600" b="1" u="sng" kern="100" dirty="0">
                <a:solidFill>
                  <a:srgbClr val="404040"/>
                </a:solidFill>
                <a:latin typeface="Times New Roman" pitchFamily="18" charset="0"/>
                <a:ea typeface="黑体" pitchFamily="2" charset="-122"/>
                <a:cs typeface="Times New Roman" pitchFamily="18" charset="0"/>
              </a:rPr>
              <a:t>　</a:t>
            </a:r>
            <a:r>
              <a:rPr lang="zh-CN" altLang="zh-CN" sz="2600" b="1" u="sng" kern="100" dirty="0" smtClean="0">
                <a:solidFill>
                  <a:srgbClr val="404040"/>
                </a:solidFill>
                <a:latin typeface="Times New Roman" pitchFamily="18" charset="0"/>
                <a:ea typeface="黑体" pitchFamily="2" charset="-122"/>
                <a:cs typeface="Times New Roman" pitchFamily="18" charset="0"/>
              </a:rPr>
              <a:t>　</a:t>
            </a: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smtClean="0">
                <a:solidFill>
                  <a:srgbClr val="404040"/>
                </a:solidFill>
                <a:latin typeface="Times New Roman" pitchFamily="18" charset="0"/>
                <a:ea typeface="黑体" pitchFamily="2" charset="-122"/>
                <a:cs typeface="Times New Roman" pitchFamily="18" charset="0"/>
              </a:rPr>
              <a:t>为什么</a:t>
            </a:r>
            <a:r>
              <a:rPr lang="en-US" altLang="zh-CN" sz="2600" b="1" kern="100" dirty="0" smtClean="0">
                <a:solidFill>
                  <a:srgbClr val="404040"/>
                </a:solidFill>
                <a:latin typeface="Times New Roman" pitchFamily="18" charset="0"/>
                <a:ea typeface="黑体" pitchFamily="2" charset="-122"/>
                <a:cs typeface="Times New Roman" pitchFamily="18" charset="0"/>
              </a:rPr>
              <a:t>A)</a:t>
            </a:r>
            <a:r>
              <a:rPr lang="zh-CN" altLang="zh-CN" sz="2600" b="1" u="sng" kern="100" dirty="0" smtClean="0">
                <a:solidFill>
                  <a:srgbClr val="404040"/>
                </a:solidFill>
                <a:latin typeface="Times New Roman" pitchFamily="18" charset="0"/>
                <a:ea typeface="黑体" pitchFamily="2" charset="-122"/>
                <a:cs typeface="Times New Roman" pitchFamily="18" charset="0"/>
              </a:rPr>
              <a:t>　</a:t>
            </a:r>
            <a:r>
              <a:rPr lang="zh-CN" altLang="zh-CN" sz="2600" b="1" u="sng" kern="100" dirty="0">
                <a:solidFill>
                  <a:srgbClr val="404040"/>
                </a:solidFill>
                <a:latin typeface="Times New Roman" pitchFamily="18" charset="0"/>
                <a:ea typeface="黑体" pitchFamily="2" charset="-122"/>
                <a:cs typeface="Times New Roman" pitchFamily="18" charset="0"/>
              </a:rPr>
              <a:t>　</a:t>
            </a: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smtClean="0">
                <a:solidFill>
                  <a:srgbClr val="404040"/>
                </a:solidFill>
                <a:latin typeface="Times New Roman" pitchFamily="18" charset="0"/>
                <a:ea typeface="黑体" pitchFamily="2" charset="-122"/>
                <a:cs typeface="Times New Roman" pitchFamily="18" charset="0"/>
              </a:rPr>
              <a:t>为什么</a:t>
            </a:r>
            <a:r>
              <a:rPr lang="en-US" altLang="zh-CN" sz="2600" b="1" kern="100" dirty="0" smtClean="0">
                <a:solidFill>
                  <a:srgbClr val="404040"/>
                </a:solidFill>
                <a:latin typeface="Times New Roman" pitchFamily="18" charset="0"/>
                <a:ea typeface="黑体" pitchFamily="2" charset="-122"/>
                <a:cs typeface="Times New Roman" pitchFamily="18" charset="0"/>
              </a:rPr>
              <a:t>B)</a:t>
            </a:r>
            <a:r>
              <a:rPr lang="en-US" altLang="zh-CN" sz="2600" b="1" u="sng" kern="100" dirty="0" smtClean="0">
                <a:solidFill>
                  <a:srgbClr val="404040"/>
                </a:solidFill>
                <a:latin typeface="Times New Roman" pitchFamily="18" charset="0"/>
                <a:ea typeface="黑体" pitchFamily="2" charset="-122"/>
                <a:cs typeface="Times New Roman" pitchFamily="18" charset="0"/>
              </a:rPr>
              <a:t> </a:t>
            </a:r>
            <a:r>
              <a:rPr lang="zh-CN" altLang="zh-CN" sz="2600" b="1" u="sng" kern="100" dirty="0">
                <a:solidFill>
                  <a:srgbClr val="404040"/>
                </a:solidFill>
                <a:latin typeface="Times New Roman" pitchFamily="18" charset="0"/>
                <a:ea typeface="黑体" pitchFamily="2" charset="-122"/>
                <a:cs typeface="Times New Roman" pitchFamily="18" charset="0"/>
              </a:rPr>
              <a:t>　　</a:t>
            </a: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smtClean="0">
                <a:solidFill>
                  <a:srgbClr val="404040"/>
                </a:solidFill>
                <a:latin typeface="Times New Roman" pitchFamily="18" charset="0"/>
                <a:ea typeface="黑体" pitchFamily="2" charset="-122"/>
                <a:cs typeface="Times New Roman" pitchFamily="18" charset="0"/>
              </a:rPr>
              <a:t>为什么</a:t>
            </a:r>
            <a:r>
              <a:rPr lang="en-US" altLang="zh-CN" sz="2600" b="1" kern="100" dirty="0" smtClean="0">
                <a:solidFill>
                  <a:srgbClr val="404040"/>
                </a:solidFill>
                <a:latin typeface="Times New Roman" pitchFamily="18" charset="0"/>
                <a:ea typeface="黑体" pitchFamily="2" charset="-122"/>
                <a:cs typeface="Times New Roman" pitchFamily="18" charset="0"/>
              </a:rPr>
              <a:t>C)</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论点③：那么，怎么样才能做到</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慎独</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呢？</a:t>
            </a:r>
            <a:r>
              <a:rPr lang="zh-CN" altLang="zh-CN" sz="2600" b="1" u="sng" kern="100" dirty="0">
                <a:solidFill>
                  <a:srgbClr val="404040"/>
                </a:solidFill>
                <a:latin typeface="Times New Roman" pitchFamily="18" charset="0"/>
                <a:ea typeface="黑体" pitchFamily="2" charset="-122"/>
                <a:cs typeface="Times New Roman" pitchFamily="18" charset="0"/>
              </a:rPr>
              <a:t>　　</a:t>
            </a: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怎样做</a:t>
            </a:r>
            <a:r>
              <a:rPr lang="en-US"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effectLst/>
              <a:latin typeface="Times New Roman" pitchFamily="18" charset="0"/>
              <a:ea typeface="黑体" pitchFamily="2" charset="-122"/>
              <a:cs typeface="Times New Roman" pitchFamily="18" charset="0"/>
            </a:endParaRPr>
          </a:p>
        </p:txBody>
      </p:sp>
      <p:sp>
        <p:nvSpPr>
          <p:cNvPr id="5" name="矩形 4"/>
          <p:cNvSpPr/>
          <p:nvPr/>
        </p:nvSpPr>
        <p:spPr>
          <a:xfrm>
            <a:off x="323528" y="3435846"/>
            <a:ext cx="8640960" cy="1077218"/>
          </a:xfrm>
          <a:prstGeom prst="rect">
            <a:avLst/>
          </a:prstGeom>
          <a:pattFill prst="dkUpDiag">
            <a:fgClr>
              <a:schemeClr val="accent1">
                <a:lumMod val="20000"/>
                <a:lumOff val="80000"/>
              </a:schemeClr>
            </a:fgClr>
            <a:bgClr>
              <a:schemeClr val="bg1"/>
            </a:bgClr>
          </a:pattFill>
          <a:ln cmpd="sng">
            <a:solidFill>
              <a:schemeClr val="tx1"/>
            </a:solidFill>
          </a:ln>
        </p:spPr>
        <p:txBody>
          <a:bodyPr wrap="square">
            <a:spAutoFit/>
          </a:bodyPr>
          <a:lstStyle/>
          <a:p>
            <a:pPr algn="just">
              <a:spcAft>
                <a:spcPts val="0"/>
              </a:spcAft>
            </a:pPr>
            <a:r>
              <a:rPr lang="en-US" altLang="zh-CN" sz="2400" b="1" kern="100" dirty="0" smtClean="0">
                <a:solidFill>
                  <a:schemeClr val="accent6">
                    <a:lumMod val="75000"/>
                  </a:schemeClr>
                </a:solidFill>
                <a:latin typeface="方正小标宋简体" panose="02010601030101010101" pitchFamily="2" charset="-122"/>
                <a:ea typeface="方正小标宋简体" panose="02010601030101010101" pitchFamily="2" charset="-122"/>
                <a:cs typeface="Times New Roman"/>
              </a:rPr>
              <a:t>       </a:t>
            </a:r>
            <a:r>
              <a:rPr lang="en-US" altLang="zh-CN" sz="2000" b="1" kern="100" dirty="0" smtClean="0">
                <a:solidFill>
                  <a:schemeClr val="accent6">
                    <a:lumMod val="75000"/>
                  </a:schemeClr>
                </a:solidFill>
                <a:latin typeface="方正小标宋简体" panose="02010601030101010101" pitchFamily="2" charset="-122"/>
                <a:ea typeface="方正小标宋简体" panose="02010601030101010101" pitchFamily="2" charset="-122"/>
                <a:cs typeface="Times New Roman"/>
              </a:rPr>
              <a:t>【</a:t>
            </a:r>
            <a:r>
              <a:rPr lang="zh-CN" altLang="zh-CN" sz="2000" b="1" kern="100" dirty="0" smtClean="0">
                <a:solidFill>
                  <a:schemeClr val="accent6">
                    <a:lumMod val="75000"/>
                  </a:schemeClr>
                </a:solidFill>
                <a:latin typeface="方正小标宋简体" panose="02010601030101010101" pitchFamily="2" charset="-122"/>
                <a:ea typeface="方正小标宋简体" panose="02010601030101010101" pitchFamily="2" charset="-122"/>
                <a:cs typeface="Times New Roman"/>
              </a:rPr>
              <a:t>答案</a:t>
            </a:r>
            <a:r>
              <a:rPr lang="en-US" altLang="zh-CN" sz="2000" b="1" kern="100" dirty="0" smtClean="0">
                <a:solidFill>
                  <a:schemeClr val="accent6">
                    <a:lumMod val="75000"/>
                  </a:schemeClr>
                </a:solidFill>
                <a:latin typeface="方正小标宋简体" panose="02010601030101010101" pitchFamily="2" charset="-122"/>
                <a:ea typeface="方正小标宋简体" panose="02010601030101010101" pitchFamily="2" charset="-122"/>
                <a:cs typeface="Times New Roman"/>
              </a:rPr>
              <a:t>】</a:t>
            </a:r>
            <a:r>
              <a:rPr lang="en-US" altLang="zh-CN" sz="20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示例</a:t>
            </a:r>
            <a:r>
              <a:rPr lang="en-US"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分论点②：</a:t>
            </a:r>
            <a:r>
              <a:rPr lang="en-US"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慎独</a:t>
            </a:r>
            <a:r>
              <a:rPr lang="en-US"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是自我完善的</a:t>
            </a:r>
            <a:r>
              <a:rPr lang="zh-CN" altLang="zh-CN" sz="2000"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rPr>
              <a:t>必修课</a:t>
            </a:r>
            <a:r>
              <a:rPr lang="zh-CN" altLang="zh-CN" sz="20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en-US" altLang="zh-CN" sz="20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慎独</a:t>
            </a:r>
            <a:r>
              <a:rPr lang="en-US"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是道德品质的</a:t>
            </a:r>
            <a:r>
              <a:rPr lang="zh-CN" altLang="zh-CN" sz="2000"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rPr>
              <a:t>试金石</a:t>
            </a:r>
            <a:r>
              <a:rPr lang="zh-CN" altLang="zh-CN" sz="20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en-US" altLang="zh-CN" sz="20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慎独</a:t>
            </a:r>
            <a:r>
              <a:rPr lang="en-US"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是社会生活的</a:t>
            </a:r>
            <a:r>
              <a:rPr lang="zh-CN" altLang="zh-CN" sz="2000"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rPr>
              <a:t>净化器</a:t>
            </a:r>
            <a:r>
              <a:rPr lang="zh-CN" altLang="zh-CN" sz="20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。分</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论点③</a:t>
            </a:r>
            <a:r>
              <a:rPr lang="zh-CN" altLang="zh-CN" sz="20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en-US" altLang="zh-CN" sz="20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慎独</a:t>
            </a:r>
            <a:r>
              <a:rPr lang="en-US"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关键</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要在</a:t>
            </a:r>
            <a:r>
              <a:rPr lang="en-US"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隐</a:t>
            </a:r>
            <a:r>
              <a:rPr lang="en-US"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微</a:t>
            </a:r>
            <a:r>
              <a:rPr lang="en-US"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r>
              <a:rPr lang="zh-CN" altLang="zh-CN" sz="20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上下功夫。</a:t>
            </a:r>
            <a:endParaRPr lang="zh-CN" altLang="zh-CN" sz="2000" kern="100" dirty="0">
              <a:effectLst/>
              <a:latin typeface="方正小标宋简体" panose="02010601030101010101" pitchFamily="2" charset="-122"/>
              <a:ea typeface="方正小标宋简体" panose="02010601030101010101" pitchFamily="2" charset="-122"/>
              <a:cs typeface="Times New Roman" pitchFamily="18" charset="0"/>
            </a:endParaRPr>
          </a:p>
        </p:txBody>
      </p:sp>
    </p:spTree>
    <p:extLst>
      <p:ext uri="{BB962C8B-B14F-4D97-AF65-F5344CB8AC3E}">
        <p14:creationId xmlns:p14="http://schemas.microsoft.com/office/powerpoint/2010/main" val="674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195486"/>
            <a:ext cx="8784976" cy="4339650"/>
          </a:xfrm>
          <a:prstGeom prst="rect">
            <a:avLst/>
          </a:prstGeom>
        </p:spPr>
        <p:txBody>
          <a:bodyPr wrap="square">
            <a:spAutoFit/>
          </a:bodyPr>
          <a:lstStyle/>
          <a:p>
            <a:pPr algn="just">
              <a:lnSpc>
                <a:spcPct val="150000"/>
              </a:lnSpc>
              <a:spcAft>
                <a:spcPts val="0"/>
              </a:spcAft>
            </a:pPr>
            <a:r>
              <a:rPr lang="en-US" altLang="zh-CN" sz="2400" u="sng" kern="100" dirty="0">
                <a:solidFill>
                  <a:srgbClr val="FF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a:t>
            </a:r>
            <a:r>
              <a:rPr lang="zh-CN" altLang="zh-CN" sz="2400" u="sng" kern="100" dirty="0">
                <a:solidFill>
                  <a:srgbClr val="FF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三</a:t>
            </a:r>
            <a:r>
              <a:rPr lang="en-US" altLang="zh-CN" sz="2400" u="sng" kern="100" dirty="0">
                <a:solidFill>
                  <a:srgbClr val="FF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a:t>
            </a:r>
            <a:r>
              <a:rPr lang="zh-CN" altLang="zh-CN" sz="2400" u="sng" kern="100" dirty="0">
                <a:solidFill>
                  <a:srgbClr val="FF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对比式设置</a:t>
            </a:r>
          </a:p>
          <a:p>
            <a:pPr algn="just">
              <a:spcAft>
                <a:spcPts val="0"/>
              </a:spcAft>
            </a:pPr>
            <a:r>
              <a:rPr lang="en-US" altLang="zh-CN" sz="24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        </a:t>
            </a:r>
            <a:r>
              <a:rPr lang="zh-CN" altLang="zh-CN" sz="24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这种</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方法就是中心论点分成正反两个方面展开论述。例如</a:t>
            </a:r>
            <a:r>
              <a:rPr lang="zh-CN" altLang="en-US" sz="24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endParaRPr lang="en-US" altLang="zh-CN" sz="24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endParaRPr>
          </a:p>
          <a:p>
            <a:pPr algn="just">
              <a:spcAft>
                <a:spcPts val="0"/>
              </a:spcAft>
            </a:pPr>
            <a:r>
              <a:rPr lang="en-US" altLang="zh-CN" sz="24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        </a:t>
            </a:r>
            <a:r>
              <a:rPr lang="zh-CN" altLang="zh-CN" sz="2400"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中心</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论点：</a:t>
            </a:r>
            <a:r>
              <a:rPr lang="zh-CN" altLang="zh-CN" sz="2400" b="1" kern="100" dirty="0">
                <a:solidFill>
                  <a:srgbClr val="FF0000"/>
                </a:solidFill>
                <a:latin typeface="方正小标宋简体" panose="02010601030101010101" pitchFamily="2" charset="-122"/>
                <a:ea typeface="方正小标宋简体" panose="02010601030101010101" pitchFamily="2" charset="-122"/>
                <a:cs typeface="Times New Roman" pitchFamily="18" charset="0"/>
              </a:rPr>
              <a:t>进和退之间，往往涵盖着中国人处世的尺度</a:t>
            </a:r>
            <a:r>
              <a:rPr lang="zh-CN" altLang="zh-CN" sz="2400"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endParaRPr lang="zh-CN" altLang="zh-CN" sz="2400" kern="100" dirty="0">
              <a:latin typeface="方正小标宋简体" panose="02010601030101010101" pitchFamily="2" charset="-122"/>
              <a:ea typeface="方正小标宋简体" panose="02010601030101010101" pitchFamily="2" charset="-122"/>
              <a:cs typeface="Times New Roman" pitchFamily="18" charset="0"/>
            </a:endParaRPr>
          </a:p>
          <a:p>
            <a:pPr algn="just">
              <a:spcAft>
                <a:spcPts val="0"/>
              </a:spcAft>
            </a:pPr>
            <a:endParaRPr lang="en-US" altLang="zh-CN" sz="2400" b="1" kern="100" dirty="0" smtClean="0">
              <a:solidFill>
                <a:srgbClr val="C00000"/>
              </a:solidFill>
              <a:effectLst/>
              <a:latin typeface="方正小标宋简体" panose="02010601030101010101" pitchFamily="2" charset="-122"/>
              <a:ea typeface="方正小标宋简体" panose="02010601030101010101" pitchFamily="2" charset="-122"/>
              <a:cs typeface="Times New Roman" pitchFamily="18" charset="0"/>
            </a:endParaRPr>
          </a:p>
          <a:p>
            <a:pPr algn="just">
              <a:spcAft>
                <a:spcPts val="0"/>
              </a:spcAft>
            </a:pPr>
            <a:endParaRPr lang="en-US" altLang="zh-CN" sz="2400"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endParaRPr>
          </a:p>
          <a:p>
            <a:pPr algn="just">
              <a:spcAft>
                <a:spcPts val="0"/>
              </a:spcAft>
            </a:pPr>
            <a:endParaRPr lang="en-US" altLang="zh-CN" sz="2400" b="1" kern="100" dirty="0" smtClean="0">
              <a:solidFill>
                <a:srgbClr val="C00000"/>
              </a:solidFill>
              <a:effectLst/>
              <a:latin typeface="方正小标宋简体" panose="02010601030101010101" pitchFamily="2" charset="-122"/>
              <a:ea typeface="方正小标宋简体" panose="02010601030101010101" pitchFamily="2" charset="-122"/>
              <a:cs typeface="Times New Roman" pitchFamily="18" charset="0"/>
            </a:endParaRPr>
          </a:p>
          <a:p>
            <a:pPr algn="just">
              <a:spcAft>
                <a:spcPts val="0"/>
              </a:spcAft>
            </a:pPr>
            <a:endParaRPr lang="en-US" altLang="zh-CN" sz="2400"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endParaRPr>
          </a:p>
          <a:p>
            <a:pPr algn="just">
              <a:spcAft>
                <a:spcPts val="0"/>
              </a:spcAft>
            </a:pPr>
            <a:endParaRPr lang="en-US" altLang="zh-CN" sz="2400" b="1" kern="100" dirty="0" smtClean="0">
              <a:solidFill>
                <a:srgbClr val="C00000"/>
              </a:solidFill>
              <a:effectLst/>
              <a:latin typeface="方正小标宋简体" panose="02010601030101010101" pitchFamily="2" charset="-122"/>
              <a:ea typeface="方正小标宋简体" panose="02010601030101010101" pitchFamily="2" charset="-122"/>
              <a:cs typeface="Times New Roman" pitchFamily="18" charset="0"/>
            </a:endParaRPr>
          </a:p>
          <a:p>
            <a:pPr algn="just">
              <a:spcAft>
                <a:spcPts val="0"/>
              </a:spcAft>
            </a:pPr>
            <a:r>
              <a:rPr lang="en-US" altLang="zh-CN" sz="2400"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rPr>
              <a:t> </a:t>
            </a:r>
            <a:r>
              <a:rPr lang="en-US" altLang="zh-CN" sz="2400" b="1" kern="100" dirty="0" smtClean="0">
                <a:solidFill>
                  <a:srgbClr val="C00000"/>
                </a:solidFill>
                <a:latin typeface="方正小标宋简体" panose="02010601030101010101" pitchFamily="2" charset="-122"/>
                <a:ea typeface="方正小标宋简体" panose="02010601030101010101" pitchFamily="2" charset="-122"/>
                <a:cs typeface="Times New Roman" pitchFamily="18" charset="0"/>
              </a:rPr>
              <a:t>     </a:t>
            </a:r>
            <a:r>
              <a:rPr lang="en-US" altLang="zh-CN" sz="2400" b="1" kern="100" dirty="0" smtClean="0">
                <a:solidFill>
                  <a:srgbClr val="C00000"/>
                </a:solidFill>
                <a:effectLst/>
                <a:latin typeface="方正小标宋简体" panose="02010601030101010101" pitchFamily="2" charset="-122"/>
                <a:ea typeface="方正小标宋简体" panose="02010601030101010101" pitchFamily="2" charset="-122"/>
                <a:cs typeface="Times New Roman" pitchFamily="18" charset="0"/>
              </a:rPr>
              <a:t>【</a:t>
            </a:r>
            <a:r>
              <a:rPr lang="zh-CN" altLang="en-US" sz="2400" b="1" kern="100" dirty="0" smtClean="0">
                <a:solidFill>
                  <a:srgbClr val="C00000"/>
                </a:solidFill>
                <a:effectLst/>
                <a:latin typeface="方正小标宋简体" panose="02010601030101010101" pitchFamily="2" charset="-122"/>
                <a:ea typeface="方正小标宋简体" panose="02010601030101010101" pitchFamily="2" charset="-122"/>
                <a:cs typeface="Times New Roman" pitchFamily="18" charset="0"/>
              </a:rPr>
              <a:t>关键提示</a:t>
            </a:r>
            <a:r>
              <a:rPr lang="en-US" altLang="zh-CN" sz="2400" b="1" kern="100" dirty="0" smtClean="0">
                <a:solidFill>
                  <a:srgbClr val="C00000"/>
                </a:solidFill>
                <a:effectLst/>
                <a:latin typeface="方正小标宋简体" panose="02010601030101010101" pitchFamily="2" charset="-122"/>
                <a:ea typeface="方正小标宋简体" panose="02010601030101010101" pitchFamily="2" charset="-122"/>
                <a:cs typeface="Times New Roman" pitchFamily="18" charset="0"/>
              </a:rPr>
              <a:t>】</a:t>
            </a:r>
            <a:r>
              <a:rPr lang="zh-CN" altLang="en-US" sz="2400" b="1" kern="100" dirty="0" smtClean="0">
                <a:solidFill>
                  <a:srgbClr val="404040"/>
                </a:solidFill>
                <a:effectLst/>
                <a:latin typeface="方正小标宋简体" panose="02010601030101010101" pitchFamily="2" charset="-122"/>
                <a:ea typeface="方正小标宋简体" panose="02010601030101010101" pitchFamily="2" charset="-122"/>
                <a:cs typeface="Times New Roman" pitchFamily="18" charset="0"/>
              </a:rPr>
              <a:t>此法由于本论部分只有两个分论点，分量单薄，要注意每个分论点内部一定要分解至少两个层次进行论述。比较适合二元结构的作文命题。</a:t>
            </a:r>
            <a:endParaRPr lang="zh-CN" altLang="zh-CN" sz="2400" kern="100" dirty="0">
              <a:effectLst/>
              <a:latin typeface="方正小标宋简体" panose="02010601030101010101" pitchFamily="2" charset="-122"/>
              <a:ea typeface="方正小标宋简体" panose="02010601030101010101" pitchFamily="2" charset="-122"/>
              <a:cs typeface="Times New Roman" pitchFamily="18" charset="0"/>
            </a:endParaRPr>
          </a:p>
        </p:txBody>
      </p:sp>
      <p:sp>
        <p:nvSpPr>
          <p:cNvPr id="3" name="TextBox 2"/>
          <p:cNvSpPr txBox="1"/>
          <p:nvPr/>
        </p:nvSpPr>
        <p:spPr>
          <a:xfrm>
            <a:off x="899592" y="1491630"/>
            <a:ext cx="7704856" cy="1754326"/>
          </a:xfrm>
          <a:prstGeom prst="rect">
            <a:avLst/>
          </a:prstGeom>
          <a:pattFill prst="wdDnDiag">
            <a:fgClr>
              <a:schemeClr val="accent1">
                <a:lumMod val="20000"/>
                <a:lumOff val="80000"/>
              </a:schemeClr>
            </a:fgClr>
            <a:bgClr>
              <a:schemeClr val="bg1"/>
            </a:bgClr>
          </a:pattFill>
          <a:ln cmpd="sng">
            <a:solidFill>
              <a:schemeClr val="tx1"/>
            </a:solidFill>
          </a:ln>
        </p:spPr>
        <p:txBody>
          <a:bodyPr wrap="square" rtlCol="0">
            <a:spAutoFit/>
          </a:bodyPr>
          <a:lstStyle/>
          <a:p>
            <a:pPr>
              <a:spcAft>
                <a:spcPts val="0"/>
              </a:spcAft>
            </a:pPr>
            <a:r>
              <a:rPr lang="zh-CN" altLang="zh-CN" b="1" kern="100" dirty="0" smtClean="0">
                <a:solidFill>
                  <a:srgbClr val="C00000"/>
                </a:solidFill>
                <a:latin typeface="方正小标宋简体" panose="02010601030101010101" pitchFamily="2" charset="-122"/>
                <a:ea typeface="方正小标宋简体" panose="02010601030101010101" pitchFamily="2" charset="-122"/>
                <a:cs typeface="Times New Roman" pitchFamily="18" charset="0"/>
              </a:rPr>
              <a:t>分</a:t>
            </a:r>
            <a:r>
              <a:rPr lang="zh-CN" altLang="zh-CN"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rPr>
              <a:t>论点①：进勇，退智。</a:t>
            </a:r>
            <a:endParaRPr lang="zh-CN" altLang="zh-CN"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endParaRPr>
          </a:p>
          <a:p>
            <a:pPr>
              <a:spcAft>
                <a:spcPts val="0"/>
              </a:spcAft>
            </a:pPr>
            <a:r>
              <a:rPr lang="en-US" altLang="zh-CN"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        a.</a:t>
            </a:r>
            <a:r>
              <a:rPr lang="zh-CN" altLang="zh-CN"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进是一种势如破竹、一往无前的信念。进是大勇。</a:t>
            </a:r>
            <a:endParaRPr lang="zh-CN" altLang="zh-CN" kern="100" dirty="0">
              <a:latin typeface="方正小标宋简体" panose="02010601030101010101" pitchFamily="2" charset="-122"/>
              <a:ea typeface="方正小标宋简体" panose="02010601030101010101" pitchFamily="2" charset="-122"/>
              <a:cs typeface="Times New Roman" pitchFamily="18" charset="0"/>
            </a:endParaRPr>
          </a:p>
          <a:p>
            <a:pPr>
              <a:spcAft>
                <a:spcPts val="0"/>
              </a:spcAft>
            </a:pPr>
            <a:r>
              <a:rPr lang="en-US" altLang="zh-CN"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        b.</a:t>
            </a:r>
            <a:r>
              <a:rPr lang="zh-CN" altLang="zh-CN"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退是一种深沉的退让、睿智的收敛。退是大智。</a:t>
            </a:r>
            <a:endParaRPr lang="zh-CN" altLang="zh-CN" kern="100" dirty="0">
              <a:latin typeface="方正小标宋简体" panose="02010601030101010101" pitchFamily="2" charset="-122"/>
              <a:ea typeface="方正小标宋简体" panose="02010601030101010101" pitchFamily="2" charset="-122"/>
              <a:cs typeface="Times New Roman" pitchFamily="18" charset="0"/>
            </a:endParaRPr>
          </a:p>
          <a:p>
            <a:pPr>
              <a:spcAft>
                <a:spcPts val="0"/>
              </a:spcAft>
            </a:pPr>
            <a:r>
              <a:rPr lang="zh-CN" altLang="zh-CN" b="1" kern="100" dirty="0" smtClean="0">
                <a:solidFill>
                  <a:srgbClr val="C00000"/>
                </a:solidFill>
                <a:latin typeface="方正小标宋简体" panose="02010601030101010101" pitchFamily="2" charset="-122"/>
                <a:ea typeface="方正小标宋简体" panose="02010601030101010101" pitchFamily="2" charset="-122"/>
                <a:cs typeface="Times New Roman" pitchFamily="18" charset="0"/>
              </a:rPr>
              <a:t>分</a:t>
            </a:r>
            <a:r>
              <a:rPr lang="zh-CN" altLang="zh-CN" b="1"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rPr>
              <a:t>论点②：然而进和退是有度的。</a:t>
            </a:r>
            <a:endParaRPr lang="zh-CN" altLang="zh-CN" kern="100" dirty="0">
              <a:solidFill>
                <a:srgbClr val="C00000"/>
              </a:solidFill>
              <a:latin typeface="方正小标宋简体" panose="02010601030101010101" pitchFamily="2" charset="-122"/>
              <a:ea typeface="方正小标宋简体" panose="02010601030101010101" pitchFamily="2" charset="-122"/>
              <a:cs typeface="Times New Roman" pitchFamily="18" charset="0"/>
            </a:endParaRPr>
          </a:p>
          <a:p>
            <a:pPr>
              <a:spcAft>
                <a:spcPts val="0"/>
              </a:spcAft>
            </a:pPr>
            <a:r>
              <a:rPr lang="en-US" altLang="zh-CN"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        c.</a:t>
            </a:r>
            <a:r>
              <a:rPr lang="zh-CN" altLang="zh-CN"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进无度，是愚蠢。</a:t>
            </a:r>
            <a:endParaRPr lang="zh-CN" altLang="zh-CN" kern="100" dirty="0">
              <a:latin typeface="方正小标宋简体" panose="02010601030101010101" pitchFamily="2" charset="-122"/>
              <a:ea typeface="方正小标宋简体" panose="02010601030101010101" pitchFamily="2" charset="-122"/>
              <a:cs typeface="Times New Roman" pitchFamily="18" charset="0"/>
            </a:endParaRPr>
          </a:p>
          <a:p>
            <a:pPr>
              <a:spcAft>
                <a:spcPts val="0"/>
              </a:spcAft>
            </a:pPr>
            <a:r>
              <a:rPr lang="en-US" altLang="zh-CN"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        d.</a:t>
            </a:r>
            <a:r>
              <a:rPr lang="zh-CN" altLang="zh-CN" b="1" kern="100" dirty="0">
                <a:solidFill>
                  <a:srgbClr val="404040"/>
                </a:solidFill>
                <a:latin typeface="方正小标宋简体" panose="02010601030101010101" pitchFamily="2" charset="-122"/>
                <a:ea typeface="方正小标宋简体" panose="02010601030101010101" pitchFamily="2" charset="-122"/>
                <a:cs typeface="Times New Roman" pitchFamily="18" charset="0"/>
              </a:rPr>
              <a:t>退无度，是懦弱</a:t>
            </a:r>
            <a:r>
              <a:rPr lang="zh-CN" altLang="zh-CN" b="1" kern="100" dirty="0" smtClean="0">
                <a:solidFill>
                  <a:srgbClr val="404040"/>
                </a:solidFill>
                <a:latin typeface="方正小标宋简体" panose="02010601030101010101" pitchFamily="2" charset="-122"/>
                <a:ea typeface="方正小标宋简体" panose="02010601030101010101" pitchFamily="2" charset="-122"/>
                <a:cs typeface="Times New Roman" pitchFamily="18" charset="0"/>
              </a:rPr>
              <a:t>。</a:t>
            </a:r>
            <a:endParaRPr lang="zh-CN" altLang="en-US" dirty="0"/>
          </a:p>
        </p:txBody>
      </p:sp>
    </p:spTree>
    <p:extLst>
      <p:ext uri="{BB962C8B-B14F-4D97-AF65-F5344CB8AC3E}">
        <p14:creationId xmlns:p14="http://schemas.microsoft.com/office/powerpoint/2010/main" val="674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8" end="8"/>
                                            </p:txEl>
                                          </p:spTgt>
                                        </p:tgtEl>
                                        <p:attrNameLst>
                                          <p:attrName>style.visibility</p:attrName>
                                        </p:attrNameLst>
                                      </p:cBhvr>
                                      <p:to>
                                        <p:strVal val="visible"/>
                                      </p:to>
                                    </p:set>
                                    <p:anim calcmode="lin" valueType="num">
                                      <p:cBhvr additive="base">
                                        <p:cTn id="14"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550877"/>
            <a:ext cx="8640960" cy="1292662"/>
          </a:xfrm>
          <a:prstGeom prst="rect">
            <a:avLst/>
          </a:prstGeom>
        </p:spPr>
        <p:txBody>
          <a:bodyPr wrap="square">
            <a:spAutoFit/>
          </a:bodyPr>
          <a:lstStyle/>
          <a:p>
            <a:pPr algn="just">
              <a:spcAft>
                <a:spcPts val="0"/>
              </a:spcAft>
            </a:pPr>
            <a:r>
              <a:rPr lang="en-US" altLang="zh-CN" sz="2600" b="1" kern="100" dirty="0" smtClean="0">
                <a:solidFill>
                  <a:srgbClr val="FF0000"/>
                </a:solidFill>
                <a:latin typeface="Times New Roman" pitchFamily="18" charset="0"/>
                <a:ea typeface="微软雅黑" pitchFamily="34" charset="-122"/>
                <a:cs typeface="Times New Roman" pitchFamily="18" charset="0"/>
              </a:rPr>
              <a:t>【</a:t>
            </a:r>
            <a:r>
              <a:rPr lang="zh-CN" altLang="zh-CN" sz="2600" b="1" kern="100" dirty="0" smtClean="0">
                <a:solidFill>
                  <a:srgbClr val="FF0000"/>
                </a:solidFill>
                <a:latin typeface="Times New Roman" pitchFamily="18" charset="0"/>
                <a:ea typeface="微软雅黑" pitchFamily="34" charset="-122"/>
                <a:cs typeface="Times New Roman" pitchFamily="18" charset="0"/>
              </a:rPr>
              <a:t>边练边悟</a:t>
            </a:r>
            <a:r>
              <a:rPr lang="en-US" altLang="zh-CN" sz="2600" b="1" kern="100" dirty="0" smtClean="0">
                <a:solidFill>
                  <a:srgbClr val="FF0000"/>
                </a:solidFill>
                <a:latin typeface="Times New Roman" pitchFamily="18" charset="0"/>
                <a:ea typeface="Times New Roman" pitchFamily="18" charset="0"/>
                <a:cs typeface="Times New Roman" pitchFamily="18" charset="0"/>
              </a:rPr>
              <a:t>5】</a:t>
            </a:r>
            <a:r>
              <a:rPr lang="zh-CN" altLang="zh-CN" sz="2600" b="1" kern="100" dirty="0" smtClean="0">
                <a:solidFill>
                  <a:srgbClr val="404040"/>
                </a:solidFill>
                <a:latin typeface="Times New Roman" pitchFamily="18" charset="0"/>
                <a:ea typeface="黑体" pitchFamily="2" charset="-122"/>
                <a:cs typeface="Times New Roman" pitchFamily="18" charset="0"/>
              </a:rPr>
              <a:t>请</a:t>
            </a:r>
            <a:r>
              <a:rPr lang="zh-CN" altLang="zh-CN" sz="2600" b="1" kern="100" dirty="0">
                <a:solidFill>
                  <a:srgbClr val="404040"/>
                </a:solidFill>
                <a:latin typeface="Times New Roman" pitchFamily="18" charset="0"/>
                <a:ea typeface="黑体" pitchFamily="2" charset="-122"/>
                <a:cs typeface="Times New Roman" pitchFamily="18" charset="0"/>
              </a:rPr>
              <a:t>以</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FF0000"/>
                </a:solidFill>
                <a:latin typeface="Times New Roman" pitchFamily="18" charset="0"/>
                <a:ea typeface="黑体" pitchFamily="2" charset="-122"/>
                <a:cs typeface="Times New Roman" pitchFamily="18" charset="0"/>
              </a:rPr>
              <a:t>自知者明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为中心论点，采用</a:t>
            </a:r>
            <a:r>
              <a:rPr lang="zh-CN" altLang="zh-CN" sz="2600" b="1" kern="100" dirty="0">
                <a:solidFill>
                  <a:srgbClr val="FF0000"/>
                </a:solidFill>
                <a:latin typeface="Times New Roman" pitchFamily="18" charset="0"/>
                <a:ea typeface="黑体" pitchFamily="2" charset="-122"/>
                <a:cs typeface="Times New Roman" pitchFamily="18" charset="0"/>
              </a:rPr>
              <a:t>对比式</a:t>
            </a:r>
            <a:r>
              <a:rPr lang="zh-CN" altLang="zh-CN" sz="2600" b="1" kern="100" dirty="0">
                <a:solidFill>
                  <a:srgbClr val="404040"/>
                </a:solidFill>
                <a:latin typeface="Times New Roman" pitchFamily="18" charset="0"/>
                <a:ea typeface="黑体" pitchFamily="2" charset="-122"/>
                <a:cs typeface="Times New Roman" pitchFamily="18" charset="0"/>
              </a:rPr>
              <a:t>设置的方法写出其分论点。</a:t>
            </a:r>
            <a:endParaRPr lang="zh-CN" altLang="zh-CN" sz="2600" kern="100" dirty="0">
              <a:latin typeface="Times New Roman" pitchFamily="18" charset="0"/>
              <a:ea typeface="黑体" pitchFamily="2" charset="-122"/>
              <a:cs typeface="Times New Roman" pitchFamily="18" charset="0"/>
            </a:endParaRPr>
          </a:p>
          <a:p>
            <a:r>
              <a:rPr lang="en-US" altLang="zh-CN" sz="2600" b="1" dirty="0" smtClean="0">
                <a:solidFill>
                  <a:srgbClr val="404040"/>
                </a:solidFill>
                <a:latin typeface="Times New Roman" pitchFamily="18" charset="0"/>
                <a:ea typeface="黑体" pitchFamily="2" charset="-122"/>
                <a:cs typeface="Times New Roman" pitchFamily="18" charset="0"/>
              </a:rPr>
              <a:t>     </a:t>
            </a:r>
            <a:r>
              <a:rPr lang="zh-CN" altLang="zh-CN" sz="2600" b="1" dirty="0" smtClean="0">
                <a:solidFill>
                  <a:srgbClr val="404040"/>
                </a:solidFill>
                <a:latin typeface="Times New Roman" pitchFamily="18" charset="0"/>
                <a:ea typeface="黑体" pitchFamily="2" charset="-122"/>
                <a:cs typeface="Times New Roman" pitchFamily="18" charset="0"/>
              </a:rPr>
              <a:t>答</a:t>
            </a:r>
            <a:r>
              <a:rPr lang="zh-CN" altLang="zh-CN" sz="2600" b="1" dirty="0">
                <a:solidFill>
                  <a:srgbClr val="404040"/>
                </a:solidFill>
                <a:latin typeface="Times New Roman" pitchFamily="18" charset="0"/>
                <a:ea typeface="黑体" pitchFamily="2" charset="-122"/>
                <a:cs typeface="Times New Roman" pitchFamily="18" charset="0"/>
              </a:rPr>
              <a:t>：</a:t>
            </a:r>
            <a:endParaRPr lang="zh-CN" altLang="zh-CN" sz="2600" kern="100" dirty="0">
              <a:effectLst/>
              <a:latin typeface="Times New Roman" pitchFamily="18" charset="0"/>
              <a:ea typeface="黑体" pitchFamily="2" charset="-122"/>
              <a:cs typeface="Times New Roman" pitchFamily="18" charset="0"/>
            </a:endParaRPr>
          </a:p>
        </p:txBody>
      </p:sp>
      <p:cxnSp>
        <p:nvCxnSpPr>
          <p:cNvPr id="4" name="直接连接符 3"/>
          <p:cNvCxnSpPr/>
          <p:nvPr/>
        </p:nvCxnSpPr>
        <p:spPr>
          <a:xfrm>
            <a:off x="1296496" y="1703005"/>
            <a:ext cx="730795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51520" y="2063045"/>
            <a:ext cx="8640960" cy="1692771"/>
          </a:xfrm>
          <a:prstGeom prst="rect">
            <a:avLst/>
          </a:prstGeom>
        </p:spPr>
        <p:txBody>
          <a:bodyPr wrap="square">
            <a:spAutoFit/>
          </a:bodyPr>
          <a:lstStyle/>
          <a:p>
            <a:pPr algn="just">
              <a:spcAft>
                <a:spcPts val="0"/>
              </a:spcAft>
            </a:pPr>
            <a:r>
              <a:rPr lang="en-US" altLang="zh-CN" sz="2600" b="1" kern="100" dirty="0" smtClean="0">
                <a:solidFill>
                  <a:schemeClr val="accent6">
                    <a:lumMod val="75000"/>
                  </a:schemeClr>
                </a:solidFill>
                <a:effectLst>
                  <a:outerShdw blurRad="38100" dist="38100" dir="2700000" algn="tl">
                    <a:srgbClr val="000000">
                      <a:alpha val="43137"/>
                    </a:srgbClr>
                  </a:outerShdw>
                </a:effectLst>
                <a:latin typeface="黑体" pitchFamily="2" charset="-122"/>
                <a:ea typeface="黑体" pitchFamily="2" charset="-122"/>
                <a:cs typeface="Times New Roman"/>
              </a:rPr>
              <a:t>   【</a:t>
            </a:r>
            <a:r>
              <a:rPr lang="zh-CN" altLang="zh-CN" sz="2600" b="1" kern="100" dirty="0" smtClean="0">
                <a:solidFill>
                  <a:schemeClr val="accent6">
                    <a:lumMod val="75000"/>
                  </a:schemeClr>
                </a:solidFill>
                <a:effectLst>
                  <a:outerShdw blurRad="38100" dist="38100" dir="2700000" algn="tl">
                    <a:srgbClr val="000000">
                      <a:alpha val="43137"/>
                    </a:srgbClr>
                  </a:outerShdw>
                </a:effectLst>
                <a:latin typeface="黑体" pitchFamily="2" charset="-122"/>
                <a:ea typeface="黑体" pitchFamily="2" charset="-122"/>
                <a:cs typeface="Times New Roman"/>
              </a:rPr>
              <a:t>答案</a:t>
            </a:r>
            <a:r>
              <a:rPr lang="en-US" altLang="zh-CN" sz="2600" b="1" kern="100" dirty="0" smtClean="0">
                <a:solidFill>
                  <a:schemeClr val="accent6">
                    <a:lumMod val="75000"/>
                  </a:schemeClr>
                </a:solidFill>
                <a:effectLst>
                  <a:outerShdw blurRad="38100" dist="38100" dir="2700000" algn="tl">
                    <a:srgbClr val="000000">
                      <a:alpha val="43137"/>
                    </a:srgbClr>
                  </a:outerShdw>
                </a:effectLst>
                <a:latin typeface="黑体" pitchFamily="2" charset="-122"/>
                <a:ea typeface="黑体" pitchFamily="2" charset="-122"/>
                <a:cs typeface="Times New Roman"/>
              </a:rPr>
              <a:t>】</a:t>
            </a: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示例</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分论点①</a:t>
            </a:r>
            <a:r>
              <a:rPr lang="zh-CN" altLang="zh-CN" sz="2600" b="1" kern="100" dirty="0">
                <a:solidFill>
                  <a:srgbClr val="404040"/>
                </a:solidFill>
                <a:latin typeface="Times New Roman" pitchFamily="18" charset="0"/>
                <a:ea typeface="黑体" pitchFamily="2" charset="-122"/>
                <a:cs typeface="Times New Roman" pitchFamily="18" charset="0"/>
              </a:rPr>
              <a:t>：</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反面</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FF0000"/>
                </a:solidFill>
                <a:latin typeface="Times New Roman" pitchFamily="18" charset="0"/>
                <a:ea typeface="黑体" pitchFamily="2" charset="-122"/>
                <a:cs typeface="Times New Roman" pitchFamily="18" charset="0"/>
              </a:rPr>
              <a:t>过高估价自己</a:t>
            </a:r>
            <a:r>
              <a:rPr lang="zh-CN" altLang="zh-CN" sz="2600" b="1" kern="100" dirty="0">
                <a:solidFill>
                  <a:srgbClr val="404040"/>
                </a:solidFill>
                <a:latin typeface="Times New Roman" pitchFamily="18" charset="0"/>
                <a:ea typeface="黑体" pitchFamily="2" charset="-122"/>
                <a:cs typeface="Times New Roman" pitchFamily="18" charset="0"/>
              </a:rPr>
              <a:t>，妄自尊大，刚愎自用，就会停滞不前；</a:t>
            </a:r>
            <a:r>
              <a:rPr lang="zh-CN" altLang="zh-CN" sz="2600" b="1" kern="100" dirty="0">
                <a:solidFill>
                  <a:srgbClr val="FF0000"/>
                </a:solidFill>
                <a:latin typeface="Times New Roman" pitchFamily="18" charset="0"/>
                <a:ea typeface="黑体" pitchFamily="2" charset="-122"/>
                <a:cs typeface="Times New Roman" pitchFamily="18" charset="0"/>
              </a:rPr>
              <a:t>过低估价自己</a:t>
            </a:r>
            <a:r>
              <a:rPr lang="zh-CN" altLang="zh-CN" sz="2600" b="1" kern="100" dirty="0">
                <a:solidFill>
                  <a:srgbClr val="404040"/>
                </a:solidFill>
                <a:latin typeface="Times New Roman" pitchFamily="18" charset="0"/>
                <a:ea typeface="黑体" pitchFamily="2" charset="-122"/>
                <a:cs typeface="Times New Roman" pitchFamily="18" charset="0"/>
              </a:rPr>
              <a:t>，妄自菲薄，畏首畏尾，就会故步自封</a:t>
            </a:r>
            <a:r>
              <a:rPr lang="zh-CN"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分论点②</a:t>
            </a:r>
            <a:r>
              <a:rPr lang="zh-CN" altLang="zh-CN" sz="2600" b="1" kern="100" dirty="0">
                <a:solidFill>
                  <a:srgbClr val="404040"/>
                </a:solidFill>
                <a:latin typeface="Times New Roman" pitchFamily="18" charset="0"/>
                <a:ea typeface="黑体" pitchFamily="2" charset="-122"/>
                <a:cs typeface="Times New Roman" pitchFamily="18" charset="0"/>
              </a:rPr>
              <a:t>：</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正面</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正确估价自己，见己之长，明己之短，才能找准位置，成就人生。</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674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627534"/>
            <a:ext cx="8928992" cy="3323987"/>
          </a:xfrm>
          <a:prstGeom prst="rect">
            <a:avLst/>
          </a:prstGeom>
          <a:noFill/>
        </p:spPr>
        <p:txBody>
          <a:bodyPr wrap="square" rtlCol="0">
            <a:spAutoFit/>
          </a:bodyPr>
          <a:lstStyle/>
          <a:p>
            <a:r>
              <a:rPr lang="zh-CN" altLang="en-US" dirty="0" smtClean="0"/>
              <a:t>　　</a:t>
            </a:r>
            <a:r>
              <a:rPr lang="zh-CN" altLang="zh-CN" sz="1600" dirty="0" smtClean="0">
                <a:latin typeface="楷体" panose="02010609060101010101" pitchFamily="49" charset="-122"/>
                <a:ea typeface="楷体" panose="02010609060101010101" pitchFamily="49" charset="-122"/>
              </a:rPr>
              <a:t>辩证</a:t>
            </a:r>
            <a:r>
              <a:rPr lang="zh-CN" altLang="en-US" sz="1600" dirty="0" smtClean="0">
                <a:latin typeface="楷体" panose="02010609060101010101" pitchFamily="49" charset="-122"/>
                <a:ea typeface="楷体" panose="02010609060101010101" pitchFamily="49" charset="-122"/>
              </a:rPr>
              <a:t>式设置分论点</a:t>
            </a:r>
            <a:r>
              <a:rPr lang="zh-CN" altLang="zh-CN" sz="1600" dirty="0" smtClean="0">
                <a:latin typeface="楷体" panose="02010609060101010101" pitchFamily="49" charset="-122"/>
                <a:ea typeface="楷体" panose="02010609060101010101" pitchFamily="49" charset="-122"/>
              </a:rPr>
              <a:t>需要</a:t>
            </a:r>
            <a:r>
              <a:rPr lang="zh-CN" altLang="zh-CN" sz="1600" dirty="0">
                <a:latin typeface="楷体" panose="02010609060101010101" pitchFamily="49" charset="-122"/>
                <a:ea typeface="楷体" panose="02010609060101010101" pitchFamily="49" charset="-122"/>
              </a:rPr>
              <a:t>用一分为二的观点来看待事物，既要看到事物的正面，也要透过事物的本质看到事物本身所存在的缺点，即事物的反面，防止“一叶障目”或“过犹不及”，进行客观公正的评价，方能使论证更具有说服力。</a:t>
            </a:r>
          </a:p>
          <a:p>
            <a:r>
              <a:rPr lang="zh-CN" altLang="en-US" sz="1600" dirty="0" smtClean="0">
                <a:latin typeface="楷体" panose="02010609060101010101" pitchFamily="49" charset="-122"/>
                <a:ea typeface="楷体" panose="02010609060101010101" pitchFamily="49" charset="-122"/>
              </a:rPr>
              <a:t>　　</a:t>
            </a:r>
            <a:r>
              <a:rPr lang="zh-CN" altLang="zh-CN" sz="1600" b="1" dirty="0">
                <a:solidFill>
                  <a:srgbClr val="FF0000"/>
                </a:solidFill>
                <a:latin typeface="方正粗宋简体" panose="03000509000000000000" pitchFamily="65" charset="-122"/>
                <a:ea typeface="方正粗宋简体" panose="03000509000000000000" pitchFamily="65" charset="-122"/>
              </a:rPr>
              <a:t>辩证</a:t>
            </a:r>
            <a:r>
              <a:rPr lang="zh-CN" altLang="en-US" sz="1600" b="1" dirty="0">
                <a:solidFill>
                  <a:srgbClr val="FF0000"/>
                </a:solidFill>
                <a:latin typeface="方正粗宋简体" panose="03000509000000000000" pitchFamily="65" charset="-122"/>
                <a:ea typeface="方正粗宋简体" panose="03000509000000000000" pitchFamily="65" charset="-122"/>
              </a:rPr>
              <a:t>式设置</a:t>
            </a:r>
            <a:r>
              <a:rPr lang="zh-CN" altLang="zh-CN" sz="1600" b="1" dirty="0">
                <a:solidFill>
                  <a:srgbClr val="FF0000"/>
                </a:solidFill>
                <a:latin typeface="方正粗宋简体" panose="03000509000000000000" pitchFamily="65" charset="-122"/>
                <a:ea typeface="方正粗宋简体" panose="03000509000000000000" pitchFamily="65" charset="-122"/>
              </a:rPr>
              <a:t>可以是分论点的对比展开</a:t>
            </a:r>
            <a:r>
              <a:rPr lang="zh-CN" altLang="zh-CN" sz="1600" dirty="0">
                <a:latin typeface="楷体" panose="02010609060101010101" pitchFamily="49" charset="-122"/>
                <a:ea typeface="楷体" panose="02010609060101010101" pitchFamily="49" charset="-122"/>
              </a:rPr>
              <a:t>。如</a:t>
            </a:r>
            <a:r>
              <a:rPr lang="en-US" altLang="zh-CN" sz="1600" dirty="0">
                <a:latin typeface="楷体" panose="02010609060101010101" pitchFamily="49" charset="-122"/>
                <a:ea typeface="楷体" panose="02010609060101010101" pitchFamily="49" charset="-122"/>
              </a:rPr>
              <a:t>2005</a:t>
            </a:r>
            <a:r>
              <a:rPr lang="zh-CN" altLang="zh-CN" sz="1600" dirty="0">
                <a:latin typeface="楷体" panose="02010609060101010101" pitchFamily="49" charset="-122"/>
                <a:ea typeface="楷体" panose="02010609060101010101" pitchFamily="49" charset="-122"/>
              </a:rPr>
              <a:t>年北京作文《说“安”》可以分解为：</a:t>
            </a:r>
          </a:p>
          <a:p>
            <a:r>
              <a:rPr lang="zh-CN" altLang="en-US" sz="1600"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①</a:t>
            </a:r>
            <a:r>
              <a:rPr lang="zh-CN" altLang="zh-CN" sz="1600" dirty="0">
                <a:latin typeface="楷体" panose="02010609060101010101" pitchFamily="49" charset="-122"/>
                <a:ea typeface="楷体" panose="02010609060101010101" pitchFamily="49" charset="-122"/>
              </a:rPr>
              <a:t>我们喜欢安，渴望安；</a:t>
            </a:r>
          </a:p>
          <a:p>
            <a:r>
              <a:rPr lang="zh-CN" altLang="en-US" sz="1600"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②</a:t>
            </a:r>
            <a:r>
              <a:rPr lang="zh-CN" altLang="zh-CN" sz="1600" dirty="0">
                <a:latin typeface="楷体" panose="02010609060101010101" pitchFamily="49" charset="-122"/>
                <a:ea typeface="楷体" panose="02010609060101010101" pitchFamily="49" charset="-122"/>
              </a:rPr>
              <a:t>我们又要提防安，不要以一晌贪安而蒙蔽了双眼；</a:t>
            </a:r>
          </a:p>
          <a:p>
            <a:r>
              <a:rPr lang="zh-CN" altLang="en-US" sz="1600"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③</a:t>
            </a:r>
            <a:r>
              <a:rPr lang="zh-CN" altLang="zh-CN" sz="1600" dirty="0">
                <a:latin typeface="楷体" panose="02010609060101010101" pitchFamily="49" charset="-122"/>
                <a:ea typeface="楷体" panose="02010609060101010101" pitchFamily="49" charset="-122"/>
              </a:rPr>
              <a:t>人生、国家定要将“安”字慎选。</a:t>
            </a:r>
          </a:p>
          <a:p>
            <a:r>
              <a:rPr lang="zh-CN" altLang="en-US" sz="1600" dirty="0" smtClean="0">
                <a:latin typeface="楷体" panose="02010609060101010101" pitchFamily="49" charset="-122"/>
                <a:ea typeface="楷体" panose="02010609060101010101" pitchFamily="49" charset="-122"/>
              </a:rPr>
              <a:t>　　</a:t>
            </a:r>
            <a:r>
              <a:rPr lang="zh-CN" altLang="zh-CN" sz="1600" b="1" dirty="0" smtClean="0">
                <a:solidFill>
                  <a:srgbClr val="FF0000"/>
                </a:solidFill>
                <a:latin typeface="方正粗宋简体" panose="03000509000000000000" pitchFamily="65" charset="-122"/>
                <a:ea typeface="方正粗宋简体" panose="03000509000000000000" pitchFamily="65" charset="-122"/>
              </a:rPr>
              <a:t>辩证</a:t>
            </a:r>
            <a:r>
              <a:rPr lang="zh-CN" altLang="en-US" sz="1600" b="1" dirty="0">
                <a:solidFill>
                  <a:srgbClr val="FF0000"/>
                </a:solidFill>
                <a:latin typeface="方正粗宋简体" panose="03000509000000000000" pitchFamily="65" charset="-122"/>
                <a:ea typeface="方正粗宋简体" panose="03000509000000000000" pitchFamily="65" charset="-122"/>
              </a:rPr>
              <a:t>式设置</a:t>
            </a:r>
            <a:r>
              <a:rPr lang="zh-CN" altLang="zh-CN" sz="1600" b="1" dirty="0" smtClean="0">
                <a:solidFill>
                  <a:srgbClr val="FF0000"/>
                </a:solidFill>
                <a:latin typeface="方正粗宋简体" panose="03000509000000000000" pitchFamily="65" charset="-122"/>
                <a:ea typeface="方正粗宋简体" panose="03000509000000000000" pitchFamily="65" charset="-122"/>
              </a:rPr>
              <a:t>也</a:t>
            </a:r>
            <a:r>
              <a:rPr lang="zh-CN" altLang="zh-CN" sz="1600" b="1" dirty="0">
                <a:solidFill>
                  <a:srgbClr val="FF0000"/>
                </a:solidFill>
                <a:latin typeface="方正粗宋简体" panose="03000509000000000000" pitchFamily="65" charset="-122"/>
                <a:ea typeface="方正粗宋简体" panose="03000509000000000000" pitchFamily="65" charset="-122"/>
              </a:rPr>
              <a:t>可以是分论点内部辩证分析</a:t>
            </a:r>
            <a:r>
              <a:rPr lang="zh-CN" altLang="zh-CN" sz="1600" dirty="0">
                <a:latin typeface="楷体" panose="02010609060101010101" pitchFamily="49" charset="-122"/>
                <a:ea typeface="楷体" panose="02010609060101010101" pitchFamily="49" charset="-122"/>
              </a:rPr>
              <a:t>。一篇《忘记什么，铭记什么》是这样分解的：</a:t>
            </a:r>
          </a:p>
          <a:p>
            <a:r>
              <a:rPr lang="zh-CN" altLang="en-US" sz="1600"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①</a:t>
            </a:r>
            <a:r>
              <a:rPr lang="zh-CN" altLang="zh-CN" sz="1600" dirty="0">
                <a:latin typeface="楷体" panose="02010609060101010101" pitchFamily="49" charset="-122"/>
                <a:ea typeface="楷体" panose="02010609060101010101" pitchFamily="49" charset="-122"/>
              </a:rPr>
              <a:t>忘记等待时的付出，铭记了过程的快乐；</a:t>
            </a:r>
          </a:p>
          <a:p>
            <a:r>
              <a:rPr lang="zh-CN" altLang="en-US" sz="1600"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②</a:t>
            </a:r>
            <a:r>
              <a:rPr lang="zh-CN" altLang="zh-CN" sz="1600" dirty="0">
                <a:latin typeface="楷体" panose="02010609060101010101" pitchFamily="49" charset="-122"/>
                <a:ea typeface="楷体" panose="02010609060101010101" pitchFamily="49" charset="-122"/>
              </a:rPr>
              <a:t>忘记工作的卑微，铭记奉献的伟大；</a:t>
            </a:r>
          </a:p>
          <a:p>
            <a:r>
              <a:rPr lang="zh-CN" altLang="en-US" sz="1600"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③</a:t>
            </a:r>
            <a:r>
              <a:rPr lang="zh-CN" altLang="zh-CN" sz="1600" dirty="0">
                <a:latin typeface="楷体" panose="02010609060101010101" pitchFamily="49" charset="-122"/>
                <a:ea typeface="楷体" panose="02010609060101010101" pitchFamily="49" charset="-122"/>
              </a:rPr>
              <a:t>忘记荣华富贵，铭记那份职责；</a:t>
            </a:r>
          </a:p>
          <a:p>
            <a:r>
              <a:rPr lang="zh-CN" altLang="en-US" sz="1600" dirty="0" smtClean="0">
                <a:latin typeface="楷体" panose="02010609060101010101" pitchFamily="49" charset="-122"/>
                <a:ea typeface="楷体" panose="02010609060101010101" pitchFamily="49" charset="-122"/>
              </a:rPr>
              <a:t>　　</a:t>
            </a:r>
            <a:r>
              <a:rPr lang="zh-CN" altLang="zh-CN" sz="1600" dirty="0" smtClean="0">
                <a:latin typeface="楷体" panose="02010609060101010101" pitchFamily="49" charset="-122"/>
                <a:ea typeface="楷体" panose="02010609060101010101" pitchFamily="49" charset="-122"/>
              </a:rPr>
              <a:t>④</a:t>
            </a:r>
            <a:r>
              <a:rPr lang="zh-CN" altLang="zh-CN" sz="1600" dirty="0">
                <a:latin typeface="楷体" panose="02010609060101010101" pitchFamily="49" charset="-122"/>
                <a:ea typeface="楷体" panose="02010609060101010101" pitchFamily="49" charset="-122"/>
              </a:rPr>
              <a:t>忘记了寒冷与黑暗，铭记了那份温暖。</a:t>
            </a:r>
          </a:p>
          <a:p>
            <a:r>
              <a:rPr lang="zh-CN" altLang="en-US" sz="1600" dirty="0" smtClean="0">
                <a:latin typeface="楷体" panose="02010609060101010101" pitchFamily="49" charset="-122"/>
                <a:ea typeface="楷体" panose="02010609060101010101" pitchFamily="49" charset="-122"/>
              </a:rPr>
              <a:t>　　</a:t>
            </a:r>
            <a:r>
              <a:rPr lang="zh-CN" altLang="zh-CN" sz="1600" b="1" dirty="0" smtClean="0">
                <a:latin typeface="楷体" panose="02010609060101010101" pitchFamily="49" charset="-122"/>
                <a:ea typeface="楷体" panose="02010609060101010101" pitchFamily="49" charset="-122"/>
              </a:rPr>
              <a:t>当然</a:t>
            </a:r>
            <a:r>
              <a:rPr lang="zh-CN" altLang="zh-CN" sz="1600" b="1" dirty="0">
                <a:latin typeface="楷体" panose="02010609060101010101" pitchFamily="49" charset="-122"/>
                <a:ea typeface="楷体" panose="02010609060101010101" pitchFamily="49" charset="-122"/>
              </a:rPr>
              <a:t>这不是论点分解的主要形式，但别有一番情趣，可以增加作文的形象性</a:t>
            </a:r>
            <a:r>
              <a:rPr lang="zh-CN" altLang="zh-CN" sz="1600" b="1" dirty="0" smtClean="0">
                <a:latin typeface="楷体" panose="02010609060101010101" pitchFamily="49" charset="-122"/>
                <a:ea typeface="楷体" panose="02010609060101010101" pitchFamily="49" charset="-122"/>
              </a:rPr>
              <a:t>。</a:t>
            </a:r>
            <a:endParaRPr lang="zh-CN" altLang="en-US" sz="1600" b="1" dirty="0">
              <a:latin typeface="楷体" panose="02010609060101010101" pitchFamily="49" charset="-122"/>
              <a:ea typeface="楷体" panose="02010609060101010101" pitchFamily="49" charset="-122"/>
            </a:endParaRPr>
          </a:p>
        </p:txBody>
      </p:sp>
      <p:sp>
        <p:nvSpPr>
          <p:cNvPr id="6" name="TextBox 5"/>
          <p:cNvSpPr txBox="1"/>
          <p:nvPr/>
        </p:nvSpPr>
        <p:spPr>
          <a:xfrm>
            <a:off x="323528" y="237877"/>
            <a:ext cx="2664296" cy="461665"/>
          </a:xfrm>
          <a:prstGeom prst="rect">
            <a:avLst/>
          </a:prstGeom>
          <a:noFill/>
        </p:spPr>
        <p:txBody>
          <a:bodyPr wrap="square" rtlCol="0">
            <a:spAutoFit/>
          </a:bodyPr>
          <a:lstStyle/>
          <a:p>
            <a:r>
              <a:rPr lang="en-US" altLang="zh-CN" sz="2400"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en-US" sz="2400"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四</a:t>
            </a:r>
            <a:r>
              <a:rPr lang="en-US" altLang="zh-CN" sz="2400"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a:t>
            </a:r>
            <a:r>
              <a:rPr lang="zh-CN" altLang="zh-CN" sz="2400" dirty="0">
                <a:solidFill>
                  <a:srgbClr val="FF0000"/>
                </a:solidFill>
                <a:latin typeface="方正粗宋简体" panose="03000509000000000000" pitchFamily="65" charset="-122"/>
                <a:ea typeface="方正粗宋简体" panose="03000509000000000000" pitchFamily="65" charset="-122"/>
              </a:rPr>
              <a:t>辩证</a:t>
            </a:r>
            <a:r>
              <a:rPr lang="zh-CN" altLang="zh-CN" sz="2400"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式设置</a:t>
            </a:r>
            <a:endParaRPr lang="zh-CN" altLang="en-US" sz="2400" dirty="0">
              <a:solidFill>
                <a:srgbClr val="FF0000"/>
              </a:solidFill>
              <a:latin typeface="方正粗宋简体" panose="03000509000000000000" pitchFamily="65" charset="-122"/>
              <a:ea typeface="方正粗宋简体" panose="03000509000000000000" pitchFamily="65" charset="-122"/>
            </a:endParaRPr>
          </a:p>
        </p:txBody>
      </p:sp>
    </p:spTree>
    <p:extLst>
      <p:ext uri="{BB962C8B-B14F-4D97-AF65-F5344CB8AC3E}">
        <p14:creationId xmlns:p14="http://schemas.microsoft.com/office/powerpoint/2010/main" val="1170213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915566"/>
            <a:ext cx="8136904" cy="2585323"/>
          </a:xfrm>
          <a:prstGeom prst="rect">
            <a:avLst/>
          </a:prstGeom>
          <a:noFill/>
        </p:spPr>
        <p:txBody>
          <a:bodyPr wrap="square" rtlCol="0">
            <a:spAutoFit/>
          </a:bodyPr>
          <a:lstStyle/>
          <a:p>
            <a:r>
              <a:rPr lang="zh-CN" altLang="en-US" dirty="0" smtClean="0">
                <a:latin typeface="方正粗宋简体" panose="03000509000000000000" pitchFamily="65" charset="-122"/>
                <a:ea typeface="方正粗宋简体" panose="03000509000000000000" pitchFamily="65" charset="-122"/>
              </a:rPr>
              <a:t>       阅卷</a:t>
            </a:r>
            <a:r>
              <a:rPr lang="zh-CN" altLang="en-US" dirty="0">
                <a:latin typeface="方正粗宋简体" panose="03000509000000000000" pitchFamily="65" charset="-122"/>
                <a:ea typeface="方正粗宋简体" panose="03000509000000000000" pitchFamily="65" charset="-122"/>
              </a:rPr>
              <a:t>场中议论文文体特征这一要点是从</a:t>
            </a:r>
            <a:r>
              <a:rPr lang="zh-CN" altLang="en-US" dirty="0">
                <a:solidFill>
                  <a:srgbClr val="C00000"/>
                </a:solidFill>
                <a:latin typeface="方正粗宋简体" panose="03000509000000000000" pitchFamily="65" charset="-122"/>
                <a:ea typeface="方正粗宋简体" panose="03000509000000000000" pitchFamily="65" charset="-122"/>
              </a:rPr>
              <a:t>两个方面</a:t>
            </a:r>
            <a:r>
              <a:rPr lang="zh-CN" altLang="en-US" dirty="0">
                <a:latin typeface="方正粗宋简体" panose="03000509000000000000" pitchFamily="65" charset="-122"/>
                <a:ea typeface="方正粗宋简体" panose="03000509000000000000" pitchFamily="65" charset="-122"/>
              </a:rPr>
              <a:t>来考查和衡量的：</a:t>
            </a:r>
            <a:r>
              <a:rPr lang="zh-CN" altLang="en-US" dirty="0">
                <a:solidFill>
                  <a:srgbClr val="C00000"/>
                </a:solidFill>
                <a:latin typeface="方正粗宋简体" panose="03000509000000000000" pitchFamily="65" charset="-122"/>
                <a:ea typeface="方正粗宋简体" panose="03000509000000000000" pitchFamily="65" charset="-122"/>
              </a:rPr>
              <a:t>其一</a:t>
            </a:r>
            <a:r>
              <a:rPr lang="zh-CN" altLang="en-US" dirty="0">
                <a:latin typeface="方正粗宋简体" panose="03000509000000000000" pitchFamily="65" charset="-122"/>
                <a:ea typeface="方正粗宋简体" panose="03000509000000000000" pitchFamily="65" charset="-122"/>
              </a:rPr>
              <a:t>，着眼于文章语言整体上采用的表达方式，看是否突出了议论的特性，还会参照文章的结构和思路，看是否符合论证的思维和逻辑；</a:t>
            </a:r>
            <a:r>
              <a:rPr lang="zh-CN" altLang="en-US" dirty="0">
                <a:solidFill>
                  <a:srgbClr val="C00000"/>
                </a:solidFill>
                <a:latin typeface="方正粗宋简体" panose="03000509000000000000" pitchFamily="65" charset="-122"/>
                <a:ea typeface="方正粗宋简体" panose="03000509000000000000" pitchFamily="65" charset="-122"/>
              </a:rPr>
              <a:t>其二</a:t>
            </a:r>
            <a:r>
              <a:rPr lang="zh-CN" altLang="en-US" dirty="0">
                <a:latin typeface="方正粗宋简体" panose="03000509000000000000" pitchFamily="65" charset="-122"/>
                <a:ea typeface="方正粗宋简体" panose="03000509000000000000" pitchFamily="65" charset="-122"/>
              </a:rPr>
              <a:t>，着眼于具体论述的段落的语言运用。阅卷老师在评判议论文文体特征时最主要的标准有两个：一是</a:t>
            </a:r>
            <a:r>
              <a:rPr lang="zh-CN" altLang="en-US" dirty="0">
                <a:solidFill>
                  <a:srgbClr val="C00000"/>
                </a:solidFill>
                <a:latin typeface="方正粗宋简体" panose="03000509000000000000" pitchFamily="65" charset="-122"/>
                <a:ea typeface="方正粗宋简体" panose="03000509000000000000" pitchFamily="65" charset="-122"/>
              </a:rPr>
              <a:t>议论特征</a:t>
            </a:r>
            <a:r>
              <a:rPr lang="zh-CN" altLang="en-US" dirty="0">
                <a:latin typeface="方正粗宋简体" panose="03000509000000000000" pitchFamily="65" charset="-122"/>
                <a:ea typeface="方正粗宋简体" panose="03000509000000000000" pitchFamily="65" charset="-122"/>
              </a:rPr>
              <a:t>是否充足、突出，二是</a:t>
            </a:r>
            <a:r>
              <a:rPr lang="zh-CN" altLang="en-US" dirty="0">
                <a:solidFill>
                  <a:srgbClr val="C00000"/>
                </a:solidFill>
                <a:latin typeface="方正粗宋简体" panose="03000509000000000000" pitchFamily="65" charset="-122"/>
                <a:ea typeface="方正粗宋简体" panose="03000509000000000000" pitchFamily="65" charset="-122"/>
              </a:rPr>
              <a:t>论证方法、论证思路、议论性语言</a:t>
            </a:r>
            <a:r>
              <a:rPr lang="zh-CN" altLang="en-US" dirty="0">
                <a:latin typeface="方正粗宋简体" panose="03000509000000000000" pitchFamily="65" charset="-122"/>
                <a:ea typeface="方正粗宋简体" panose="03000509000000000000" pitchFamily="65" charset="-122"/>
              </a:rPr>
              <a:t>这些文体要素是否齐备。然而，考生在议论文文体上出现的问题也恰恰是</a:t>
            </a:r>
            <a:r>
              <a:rPr lang="zh-CN" altLang="en-US" dirty="0">
                <a:solidFill>
                  <a:srgbClr val="C00000"/>
                </a:solidFill>
                <a:latin typeface="方正粗宋简体" panose="03000509000000000000" pitchFamily="65" charset="-122"/>
                <a:ea typeface="方正粗宋简体" panose="03000509000000000000" pitchFamily="65" charset="-122"/>
              </a:rPr>
              <a:t>议论特性不足</a:t>
            </a:r>
            <a:r>
              <a:rPr lang="zh-CN" altLang="en-US" dirty="0" smtClean="0">
                <a:latin typeface="方正粗宋简体" panose="03000509000000000000" pitchFamily="65" charset="-122"/>
                <a:ea typeface="方正粗宋简体" panose="03000509000000000000" pitchFamily="65" charset="-122"/>
              </a:rPr>
              <a:t>，记叙议论的</a:t>
            </a:r>
            <a:r>
              <a:rPr lang="zh-CN" altLang="en-US" dirty="0">
                <a:solidFill>
                  <a:srgbClr val="C00000"/>
                </a:solidFill>
                <a:latin typeface="方正粗宋简体" panose="03000509000000000000" pitchFamily="65" charset="-122"/>
                <a:ea typeface="方正粗宋简体" panose="03000509000000000000" pitchFamily="65" charset="-122"/>
              </a:rPr>
              <a:t>文体特征不分</a:t>
            </a:r>
            <a:r>
              <a:rPr lang="zh-CN" altLang="en-US" dirty="0" smtClean="0">
                <a:latin typeface="方正粗宋简体" panose="03000509000000000000" pitchFamily="65" charset="-122"/>
                <a:ea typeface="方正粗宋简体" panose="03000509000000000000" pitchFamily="65" charset="-122"/>
              </a:rPr>
              <a:t>，导致作文失误。</a:t>
            </a:r>
            <a:endParaRPr lang="en-US" altLang="zh-CN" dirty="0" smtClean="0">
              <a:latin typeface="方正粗宋简体" panose="03000509000000000000" pitchFamily="65" charset="-122"/>
              <a:ea typeface="方正粗宋简体" panose="03000509000000000000" pitchFamily="65" charset="-122"/>
            </a:endParaRPr>
          </a:p>
          <a:p>
            <a:r>
              <a:rPr lang="zh-CN" altLang="en-US" dirty="0" smtClean="0">
                <a:latin typeface="方正粗宋简体" panose="03000509000000000000" pitchFamily="65" charset="-122"/>
                <a:ea typeface="方正粗宋简体" panose="03000509000000000000" pitchFamily="65" charset="-122"/>
              </a:rPr>
              <a:t>       今</a:t>
            </a:r>
            <a:r>
              <a:rPr lang="zh-CN" altLang="en-US" dirty="0">
                <a:latin typeface="方正粗宋简体" panose="03000509000000000000" pitchFamily="65" charset="-122"/>
                <a:ea typeface="方正粗宋简体" panose="03000509000000000000" pitchFamily="65" charset="-122"/>
              </a:rPr>
              <a:t>古河山有定</a:t>
            </a:r>
            <a:r>
              <a:rPr lang="zh-CN" altLang="en-US" dirty="0" smtClean="0">
                <a:latin typeface="方正粗宋简体" panose="03000509000000000000" pitchFamily="65" charset="-122"/>
                <a:ea typeface="方正粗宋简体" panose="03000509000000000000" pitchFamily="65" charset="-122"/>
              </a:rPr>
              <a:t>据，山有山形，水有水势。作文有</a:t>
            </a:r>
            <a:r>
              <a:rPr lang="zh-CN" altLang="en-US" dirty="0">
                <a:latin typeface="方正粗宋简体" panose="03000509000000000000" pitchFamily="65" charset="-122"/>
                <a:ea typeface="方正粗宋简体" panose="03000509000000000000" pitchFamily="65" charset="-122"/>
              </a:rPr>
              <a:t>规矩，遵</a:t>
            </a:r>
            <a:r>
              <a:rPr lang="zh-CN" altLang="en-US" dirty="0" smtClean="0">
                <a:latin typeface="方正粗宋简体" panose="03000509000000000000" pitchFamily="65" charset="-122"/>
                <a:ea typeface="方正粗宋简体" panose="03000509000000000000" pitchFamily="65" charset="-122"/>
              </a:rPr>
              <a:t>规练绝招。</a:t>
            </a:r>
            <a:endParaRPr lang="en-US" altLang="zh-CN" dirty="0" smtClean="0">
              <a:latin typeface="方正粗宋简体" panose="03000509000000000000" pitchFamily="65" charset="-122"/>
              <a:ea typeface="方正粗宋简体" panose="03000509000000000000" pitchFamily="65" charset="-122"/>
            </a:endParaRPr>
          </a:p>
          <a:p>
            <a:r>
              <a:rPr lang="zh-CN" altLang="en-US" dirty="0" smtClean="0">
                <a:latin typeface="方正粗宋简体" panose="03000509000000000000" pitchFamily="65" charset="-122"/>
                <a:ea typeface="方正粗宋简体" panose="03000509000000000000" pitchFamily="65" charset="-122"/>
              </a:rPr>
              <a:t>       记住</a:t>
            </a:r>
            <a:r>
              <a:rPr lang="zh-CN" altLang="en-US" dirty="0">
                <a:latin typeface="方正粗宋简体" panose="03000509000000000000" pitchFamily="65" charset="-122"/>
                <a:ea typeface="方正粗宋简体" panose="03000509000000000000" pitchFamily="65" charset="-122"/>
              </a:rPr>
              <a:t>考场</a:t>
            </a:r>
            <a:r>
              <a:rPr lang="zh-CN" altLang="en-US" dirty="0" smtClean="0">
                <a:latin typeface="方正粗宋简体" panose="03000509000000000000" pitchFamily="65" charset="-122"/>
                <a:ea typeface="方正粗宋简体" panose="03000509000000000000" pitchFamily="65" charset="-122"/>
              </a:rPr>
              <a:t>有风险，落笔需谨慎！</a:t>
            </a:r>
            <a:endParaRPr lang="zh-CN" altLang="en-US" dirty="0">
              <a:latin typeface="方正粗宋简体" panose="03000509000000000000" pitchFamily="65" charset="-122"/>
              <a:ea typeface="方正粗宋简体" panose="03000509000000000000" pitchFamily="65" charset="-122"/>
            </a:endParaRPr>
          </a:p>
        </p:txBody>
      </p:sp>
    </p:spTree>
    <p:extLst>
      <p:ext uri="{BB962C8B-B14F-4D97-AF65-F5344CB8AC3E}">
        <p14:creationId xmlns:p14="http://schemas.microsoft.com/office/powerpoint/2010/main" val="35311882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850658"/>
            <a:ext cx="8424936" cy="2092881"/>
          </a:xfrm>
          <a:prstGeom prst="rect">
            <a:avLst/>
          </a:prstGeom>
        </p:spPr>
        <p:txBody>
          <a:bodyPr wrap="square">
            <a:spAutoFit/>
          </a:bodyPr>
          <a:lstStyle/>
          <a:p>
            <a:pPr algn="just">
              <a:spcAft>
                <a:spcPts val="0"/>
              </a:spcAft>
            </a:pPr>
            <a:r>
              <a:rPr lang="zh-CN" altLang="zh-CN" sz="2600" b="1" kern="100" dirty="0">
                <a:solidFill>
                  <a:srgbClr val="FF0000"/>
                </a:solidFill>
                <a:latin typeface="方正粗宋简体" panose="03000509000000000000" pitchFamily="65" charset="-122"/>
                <a:ea typeface="方正粗宋简体" panose="03000509000000000000" pitchFamily="65" charset="-122"/>
                <a:cs typeface="Times New Roman" pitchFamily="18" charset="0"/>
              </a:rPr>
              <a:t>二、分论点设置应注意的问题</a:t>
            </a:r>
            <a:endParaRPr lang="zh-CN" altLang="zh-CN" sz="2600" kern="100" dirty="0">
              <a:solidFill>
                <a:srgbClr val="FF0000"/>
              </a:solidFill>
              <a:latin typeface="方正粗宋简体" panose="03000509000000000000" pitchFamily="65" charset="-122"/>
              <a:ea typeface="方正粗宋简体" panose="03000509000000000000" pitchFamily="65"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1.</a:t>
            </a:r>
            <a:r>
              <a:rPr lang="zh-CN" altLang="zh-CN" sz="2600" b="1" kern="100" dirty="0" smtClean="0">
                <a:solidFill>
                  <a:srgbClr val="FF0000"/>
                </a:solidFill>
                <a:latin typeface="Times New Roman" pitchFamily="18" charset="0"/>
                <a:ea typeface="黑体" pitchFamily="2" charset="-122"/>
                <a:cs typeface="Times New Roman" pitchFamily="18" charset="0"/>
              </a:rPr>
              <a:t>扣</a:t>
            </a:r>
            <a:r>
              <a:rPr lang="zh-CN" altLang="zh-CN" sz="2600" b="1" kern="100" dirty="0">
                <a:solidFill>
                  <a:srgbClr val="FF0000"/>
                </a:solidFill>
                <a:latin typeface="Times New Roman" pitchFamily="18" charset="0"/>
                <a:ea typeface="黑体" pitchFamily="2" charset="-122"/>
                <a:cs typeface="Times New Roman" pitchFamily="18" charset="0"/>
              </a:rPr>
              <a:t>得住</a:t>
            </a: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smtClean="0">
                <a:solidFill>
                  <a:srgbClr val="404040"/>
                </a:solidFill>
                <a:latin typeface="Times New Roman" pitchFamily="18" charset="0"/>
                <a:ea typeface="黑体" pitchFamily="2" charset="-122"/>
                <a:cs typeface="Times New Roman" pitchFamily="18" charset="0"/>
              </a:rPr>
              <a:t>扣</a:t>
            </a:r>
            <a:r>
              <a:rPr lang="zh-CN" altLang="en-US" sz="2600" b="1" kern="100" dirty="0" smtClean="0">
                <a:solidFill>
                  <a:srgbClr val="404040"/>
                </a:solidFill>
                <a:latin typeface="Times New Roman" pitchFamily="18" charset="0"/>
                <a:ea typeface="黑体" pitchFamily="2" charset="-122"/>
                <a:cs typeface="Times New Roman" pitchFamily="18" charset="0"/>
              </a:rPr>
              <a:t>材料，</a:t>
            </a:r>
            <a:r>
              <a:rPr lang="zh-CN" altLang="zh-CN" sz="2600" b="1" kern="100" dirty="0" smtClean="0">
                <a:solidFill>
                  <a:srgbClr val="404040"/>
                </a:solidFill>
                <a:latin typeface="Times New Roman" pitchFamily="18" charset="0"/>
                <a:ea typeface="黑体" pitchFamily="2" charset="-122"/>
                <a:cs typeface="Times New Roman" pitchFamily="18" charset="0"/>
              </a:rPr>
              <a:t>扣中心</a:t>
            </a:r>
            <a:r>
              <a:rPr lang="zh-CN"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smtClean="0">
                <a:solidFill>
                  <a:srgbClr val="404040"/>
                </a:solidFill>
                <a:latin typeface="Times New Roman" pitchFamily="18" charset="0"/>
                <a:ea typeface="黑体" pitchFamily="2" charset="-122"/>
                <a:cs typeface="Times New Roman" pitchFamily="18" charset="0"/>
              </a:rPr>
              <a:t>扣题</a:t>
            </a:r>
            <a:r>
              <a:rPr lang="zh-CN" altLang="zh-CN" sz="2600" b="1" kern="100" dirty="0">
                <a:solidFill>
                  <a:srgbClr val="404040"/>
                </a:solidFill>
                <a:latin typeface="Times New Roman" pitchFamily="18" charset="0"/>
                <a:ea typeface="黑体" pitchFamily="2" charset="-122"/>
                <a:cs typeface="Times New Roman" pitchFamily="18" charset="0"/>
              </a:rPr>
              <a:t>目</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分而不离。</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2.</a:t>
            </a:r>
            <a:r>
              <a:rPr lang="zh-CN" altLang="zh-CN" sz="2600" b="1" kern="100" dirty="0" smtClean="0">
                <a:solidFill>
                  <a:srgbClr val="FF0000"/>
                </a:solidFill>
                <a:latin typeface="Times New Roman" pitchFamily="18" charset="0"/>
                <a:ea typeface="黑体" pitchFamily="2" charset="-122"/>
                <a:cs typeface="Times New Roman" pitchFamily="18" charset="0"/>
              </a:rPr>
              <a:t>分得</a:t>
            </a:r>
            <a:r>
              <a:rPr lang="zh-CN" altLang="zh-CN" sz="2600" b="1" kern="100" dirty="0">
                <a:solidFill>
                  <a:srgbClr val="FF0000"/>
                </a:solidFill>
                <a:latin typeface="Times New Roman" pitchFamily="18" charset="0"/>
                <a:ea typeface="黑体" pitchFamily="2" charset="-122"/>
                <a:cs typeface="Times New Roman" pitchFamily="18" charset="0"/>
              </a:rPr>
              <a:t>开</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多角度、多方面</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分而</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多彩</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3.</a:t>
            </a:r>
            <a:r>
              <a:rPr lang="zh-CN" altLang="zh-CN" sz="2600" b="1" kern="100" dirty="0" smtClean="0">
                <a:solidFill>
                  <a:srgbClr val="FF0000"/>
                </a:solidFill>
                <a:latin typeface="Times New Roman" pitchFamily="18" charset="0"/>
                <a:ea typeface="黑体" pitchFamily="2" charset="-122"/>
                <a:cs typeface="Times New Roman" pitchFamily="18" charset="0"/>
              </a:rPr>
              <a:t>排</a:t>
            </a:r>
            <a:r>
              <a:rPr lang="zh-CN" altLang="zh-CN" sz="2600" b="1" kern="100" dirty="0">
                <a:solidFill>
                  <a:srgbClr val="FF0000"/>
                </a:solidFill>
                <a:latin typeface="Times New Roman" pitchFamily="18" charset="0"/>
                <a:ea typeface="黑体" pitchFamily="2" charset="-122"/>
                <a:cs typeface="Times New Roman" pitchFamily="18" charset="0"/>
              </a:rPr>
              <a:t>得顺</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要有一定的顺序，如由小到大、由浅入深等</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分而有序。</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67489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54867"/>
            <a:ext cx="8640960" cy="2492990"/>
          </a:xfrm>
          <a:prstGeom prst="rect">
            <a:avLst/>
          </a:prstGeom>
        </p:spPr>
        <p:txBody>
          <a:bodyPr wrap="square">
            <a:spAutoFit/>
          </a:bodyPr>
          <a:lstStyle/>
          <a:p>
            <a:pPr algn="just">
              <a:spcAft>
                <a:spcPts val="0"/>
              </a:spcAft>
            </a:pPr>
            <a:r>
              <a:rPr lang="en-US" altLang="zh-CN" sz="2600" b="1" kern="100" dirty="0" smtClean="0">
                <a:solidFill>
                  <a:srgbClr val="FF0000"/>
                </a:solidFill>
                <a:latin typeface="Times New Roman" pitchFamily="18" charset="0"/>
                <a:ea typeface="微软雅黑" pitchFamily="34" charset="-122"/>
                <a:cs typeface="Times New Roman" pitchFamily="18" charset="0"/>
              </a:rPr>
              <a:t>【</a:t>
            </a:r>
            <a:r>
              <a:rPr lang="zh-CN" altLang="zh-CN" sz="2600" b="1" kern="100" dirty="0" smtClean="0">
                <a:solidFill>
                  <a:srgbClr val="FF0000"/>
                </a:solidFill>
                <a:latin typeface="Times New Roman" pitchFamily="18" charset="0"/>
                <a:ea typeface="微软雅黑" pitchFamily="34" charset="-122"/>
                <a:cs typeface="Times New Roman" pitchFamily="18" charset="0"/>
              </a:rPr>
              <a:t>边练边悟</a:t>
            </a:r>
            <a:r>
              <a:rPr lang="en-US" altLang="zh-CN" sz="2600" b="1" kern="100" dirty="0" smtClean="0">
                <a:solidFill>
                  <a:srgbClr val="FF0000"/>
                </a:solidFill>
                <a:latin typeface="Times New Roman" pitchFamily="18" charset="0"/>
                <a:ea typeface="Times New Roman" pitchFamily="18" charset="0"/>
                <a:cs typeface="Times New Roman" pitchFamily="18" charset="0"/>
              </a:rPr>
              <a:t>6】</a:t>
            </a:r>
            <a:r>
              <a:rPr lang="zh-CN" altLang="zh-CN" sz="2600" b="1" kern="100" dirty="0" smtClean="0">
                <a:solidFill>
                  <a:srgbClr val="404040"/>
                </a:solidFill>
                <a:latin typeface="Times New Roman" pitchFamily="18" charset="0"/>
                <a:ea typeface="黑体" pitchFamily="2" charset="-122"/>
                <a:cs typeface="Times New Roman" pitchFamily="18" charset="0"/>
              </a:rPr>
              <a:t>请</a:t>
            </a:r>
            <a:r>
              <a:rPr lang="zh-CN" altLang="zh-CN" sz="2600" b="1" kern="100" dirty="0">
                <a:solidFill>
                  <a:srgbClr val="404040"/>
                </a:solidFill>
                <a:latin typeface="Times New Roman" pitchFamily="18" charset="0"/>
                <a:ea typeface="黑体" pitchFamily="2" charset="-122"/>
                <a:cs typeface="Times New Roman" pitchFamily="18" charset="0"/>
              </a:rPr>
              <a:t>指出下列分论点设置方面的问题。</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a:solidFill>
                  <a:srgbClr val="FF0000"/>
                </a:solidFill>
                <a:latin typeface="Times New Roman" pitchFamily="18" charset="0"/>
                <a:ea typeface="黑体" pitchFamily="2" charset="-122"/>
                <a:cs typeface="Times New Roman" pitchFamily="18" charset="0"/>
              </a:rPr>
              <a:t>(1)</a:t>
            </a:r>
            <a:r>
              <a:rPr lang="zh-CN" altLang="zh-CN" sz="2600" b="1" kern="100" dirty="0">
                <a:solidFill>
                  <a:srgbClr val="FF0000"/>
                </a:solidFill>
                <a:latin typeface="Times New Roman" pitchFamily="18" charset="0"/>
                <a:ea typeface="黑体" pitchFamily="2" charset="-122"/>
                <a:cs typeface="Times New Roman" pitchFamily="18" charset="0"/>
              </a:rPr>
              <a:t>中心论点：沉潜具有强大力量。</a:t>
            </a:r>
            <a:endParaRPr lang="zh-CN" altLang="zh-CN" sz="2600" kern="100" dirty="0">
              <a:solidFill>
                <a:srgbClr val="FF0000"/>
              </a:solidFill>
              <a:latin typeface="Times New Roman" pitchFamily="18" charset="0"/>
              <a:ea typeface="黑体" pitchFamily="2" charset="-122"/>
              <a:cs typeface="Times New Roman" pitchFamily="18" charset="0"/>
            </a:endParaRPr>
          </a:p>
          <a:p>
            <a:pPr algn="just">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分论点①：写文章，讲求的是一种让人喟叹的气势。</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分论点②：搞学术研究的人尤其注意沉潜。</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问题：</a:t>
            </a:r>
            <a:r>
              <a:rPr lang="en-US" altLang="zh-CN" sz="2600" b="1" kern="100" dirty="0">
                <a:solidFill>
                  <a:srgbClr val="404040"/>
                </a:solidFill>
                <a:latin typeface="Times New Roman" pitchFamily="18" charset="0"/>
                <a:ea typeface="黑体" pitchFamily="2" charset="-122"/>
                <a:cs typeface="Times New Roman" pitchFamily="18" charset="0"/>
              </a:rPr>
              <a:t>a</a:t>
            </a:r>
            <a:r>
              <a:rPr lang="zh-CN" altLang="zh-CN" sz="2600" b="1" kern="100" dirty="0">
                <a:solidFill>
                  <a:srgbClr val="404040"/>
                </a:solidFill>
                <a:latin typeface="Times New Roman" pitchFamily="18" charset="0"/>
                <a:ea typeface="黑体" pitchFamily="2" charset="-122"/>
                <a:cs typeface="Times New Roman" pitchFamily="18" charset="0"/>
              </a:rPr>
              <a:t>．</a:t>
            </a:r>
            <a:r>
              <a:rPr lang="zh-CN" altLang="zh-CN" sz="2600" b="1" u="sng" kern="100" dirty="0">
                <a:solidFill>
                  <a:srgbClr val="404040"/>
                </a:solidFill>
                <a:latin typeface="Times New Roman" pitchFamily="18" charset="0"/>
                <a:ea typeface="黑体" pitchFamily="2" charset="-122"/>
                <a:cs typeface="Times New Roman" pitchFamily="18" charset="0"/>
              </a:rPr>
              <a:t> 　　　　　　　　　　　　　　　　　　　　　　　　　　</a:t>
            </a:r>
            <a:endParaRPr lang="zh-CN" altLang="zh-CN" sz="2600" kern="100" dirty="0">
              <a:latin typeface="Times New Roman" pitchFamily="18" charset="0"/>
              <a:ea typeface="黑体" pitchFamily="2" charset="-122"/>
              <a:cs typeface="Times New Roman" pitchFamily="18" charset="0"/>
            </a:endParaRPr>
          </a:p>
          <a:p>
            <a:r>
              <a:rPr lang="en-US" altLang="zh-CN" sz="2600" b="1" dirty="0" smtClean="0">
                <a:solidFill>
                  <a:srgbClr val="404040"/>
                </a:solidFill>
                <a:latin typeface="Times New Roman" pitchFamily="18" charset="0"/>
                <a:ea typeface="黑体" pitchFamily="2" charset="-122"/>
                <a:cs typeface="Times New Roman" pitchFamily="18" charset="0"/>
              </a:rPr>
              <a:t>            b</a:t>
            </a:r>
            <a:r>
              <a:rPr lang="zh-CN" altLang="zh-CN" sz="2600" b="1" dirty="0">
                <a:solidFill>
                  <a:srgbClr val="404040"/>
                </a:solidFill>
                <a:latin typeface="Times New Roman" pitchFamily="18" charset="0"/>
                <a:ea typeface="黑体" pitchFamily="2" charset="-122"/>
                <a:cs typeface="Times New Roman" pitchFamily="18" charset="0"/>
              </a:rPr>
              <a:t>．</a:t>
            </a:r>
            <a:endParaRPr lang="zh-CN" altLang="zh-CN" sz="2600" kern="100" dirty="0">
              <a:effectLst/>
              <a:latin typeface="Times New Roman" pitchFamily="18" charset="0"/>
              <a:ea typeface="黑体" pitchFamily="2" charset="-122"/>
              <a:cs typeface="Times New Roman" pitchFamily="18" charset="0"/>
            </a:endParaRPr>
          </a:p>
        </p:txBody>
      </p:sp>
      <p:sp>
        <p:nvSpPr>
          <p:cNvPr id="5" name="矩形 4"/>
          <p:cNvSpPr/>
          <p:nvPr/>
        </p:nvSpPr>
        <p:spPr>
          <a:xfrm>
            <a:off x="251520" y="2931790"/>
            <a:ext cx="8640960" cy="1692771"/>
          </a:xfrm>
          <a:prstGeom prst="rect">
            <a:avLst/>
          </a:prstGeom>
        </p:spPr>
        <p:txBody>
          <a:bodyPr wrap="square">
            <a:spAutoFit/>
          </a:bodyPr>
          <a:lstStyle/>
          <a:p>
            <a:pPr algn="just">
              <a:spcAft>
                <a:spcPts val="0"/>
              </a:spcAft>
            </a:pPr>
            <a:r>
              <a:rPr lang="en-US" altLang="zh-CN" sz="2600" b="1" kern="100" dirty="0" smtClean="0">
                <a:solidFill>
                  <a:schemeClr val="accent6">
                    <a:lumMod val="75000"/>
                  </a:schemeClr>
                </a:solidFill>
                <a:latin typeface="黑体" pitchFamily="2" charset="-122"/>
                <a:ea typeface="黑体" pitchFamily="2" charset="-122"/>
                <a:cs typeface="Times New Roman"/>
              </a:rPr>
              <a:t>    【</a:t>
            </a:r>
            <a:r>
              <a:rPr lang="zh-CN" altLang="zh-CN" sz="2600" b="1" kern="100" dirty="0" smtClean="0">
                <a:solidFill>
                  <a:schemeClr val="accent6">
                    <a:lumMod val="75000"/>
                  </a:schemeClr>
                </a:solidFill>
                <a:latin typeface="黑体" pitchFamily="2" charset="-122"/>
                <a:ea typeface="黑体" pitchFamily="2" charset="-122"/>
                <a:cs typeface="Times New Roman"/>
              </a:rPr>
              <a:t>答案</a:t>
            </a:r>
            <a:r>
              <a:rPr lang="en-US" altLang="zh-CN" sz="2600" b="1" kern="100" dirty="0" smtClean="0">
                <a:solidFill>
                  <a:schemeClr val="accent6">
                    <a:lumMod val="75000"/>
                  </a:schemeClr>
                </a:solidFill>
                <a:latin typeface="黑体" pitchFamily="2" charset="-122"/>
                <a:ea typeface="黑体" pitchFamily="2" charset="-122"/>
                <a:cs typeface="Times New Roman"/>
              </a:rPr>
              <a:t>】</a:t>
            </a:r>
            <a:r>
              <a:rPr lang="en-US" altLang="zh-CN" sz="2600" b="1" kern="100" dirty="0" smtClean="0">
                <a:solidFill>
                  <a:srgbClr val="404040"/>
                </a:solidFill>
                <a:latin typeface="Times New Roman" pitchFamily="18" charset="0"/>
                <a:ea typeface="黑体" pitchFamily="2" charset="-122"/>
                <a:cs typeface="Times New Roman" pitchFamily="18" charset="0"/>
              </a:rPr>
              <a:t>a.</a:t>
            </a:r>
            <a:r>
              <a:rPr lang="zh-CN" altLang="zh-CN" sz="2600" b="1" kern="100" dirty="0" smtClean="0">
                <a:solidFill>
                  <a:srgbClr val="404040"/>
                </a:solidFill>
                <a:latin typeface="Times New Roman" pitchFamily="18" charset="0"/>
                <a:ea typeface="黑体" pitchFamily="2" charset="-122"/>
                <a:cs typeface="Times New Roman" pitchFamily="18" charset="0"/>
              </a:rPr>
              <a:t>两</a:t>
            </a:r>
            <a:r>
              <a:rPr lang="zh-CN" altLang="zh-CN" sz="2600" b="1" kern="100" dirty="0">
                <a:solidFill>
                  <a:srgbClr val="404040"/>
                </a:solidFill>
                <a:latin typeface="Times New Roman" pitchFamily="18" charset="0"/>
                <a:ea typeface="黑体" pitchFamily="2" charset="-122"/>
                <a:cs typeface="Times New Roman" pitchFamily="18" charset="0"/>
              </a:rPr>
              <a:t>个分论点未</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分开</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，仅有两个论点，且又</a:t>
            </a:r>
            <a:r>
              <a:rPr lang="zh-CN" altLang="zh-CN" sz="2600" b="1" kern="100" dirty="0" smtClean="0">
                <a:solidFill>
                  <a:srgbClr val="404040"/>
                </a:solidFill>
                <a:latin typeface="Times New Roman" pitchFamily="18" charset="0"/>
                <a:ea typeface="黑体" pitchFamily="2" charset="-122"/>
                <a:cs typeface="Times New Roman" pitchFamily="18" charset="0"/>
              </a:rPr>
              <a:t>都从</a:t>
            </a:r>
            <a:r>
              <a:rPr lang="zh-CN" altLang="zh-CN" sz="2600" b="1" kern="100" dirty="0">
                <a:solidFill>
                  <a:srgbClr val="404040"/>
                </a:solidFill>
                <a:latin typeface="Times New Roman" pitchFamily="18" charset="0"/>
                <a:ea typeface="黑体" pitchFamily="2" charset="-122"/>
                <a:cs typeface="Times New Roman" pitchFamily="18" charset="0"/>
              </a:rPr>
              <a:t>写文章、搞学术研究两个方面来阐述，视野欠</a:t>
            </a:r>
            <a:r>
              <a:rPr lang="zh-CN" altLang="zh-CN" sz="2600" b="1" kern="100" dirty="0" smtClean="0">
                <a:solidFill>
                  <a:srgbClr val="404040"/>
                </a:solidFill>
                <a:latin typeface="Times New Roman" pitchFamily="18" charset="0"/>
                <a:ea typeface="黑体" pitchFamily="2" charset="-122"/>
                <a:cs typeface="Times New Roman" pitchFamily="18" charset="0"/>
              </a:rPr>
              <a:t>开阔</a:t>
            </a:r>
            <a:r>
              <a:rPr lang="zh-CN" altLang="en-US" sz="2600" b="1" kern="100" dirty="0" smtClean="0">
                <a:solidFill>
                  <a:srgbClr val="404040"/>
                </a:solidFill>
                <a:latin typeface="Times New Roman" pitchFamily="18" charset="0"/>
                <a:ea typeface="黑体" pitchFamily="2" charset="-122"/>
                <a:cs typeface="Times New Roman" pitchFamily="18" charset="0"/>
              </a:rPr>
              <a:t>，论证力量单薄</a:t>
            </a:r>
            <a:r>
              <a:rPr lang="zh-CN" altLang="zh-CN" sz="2600" b="1" kern="100" dirty="0" smtClean="0">
                <a:solidFill>
                  <a:srgbClr val="404040"/>
                </a:solidFill>
                <a:latin typeface="Times New Roman" pitchFamily="18" charset="0"/>
                <a:ea typeface="黑体" pitchFamily="2" charset="-122"/>
                <a:cs typeface="Times New Roman" pitchFamily="18" charset="0"/>
              </a:rPr>
              <a:t>。</a:t>
            </a:r>
            <a:endParaRPr lang="en-US" altLang="zh-CN" sz="2600" b="1" kern="100" dirty="0" smtClean="0">
              <a:solidFill>
                <a:srgbClr val="404040"/>
              </a:solidFill>
              <a:latin typeface="Times New Roman" pitchFamily="18" charset="0"/>
              <a:ea typeface="黑体" pitchFamily="2" charset="-122"/>
              <a:cs typeface="Times New Roman" pitchFamily="18" charset="0"/>
            </a:endParaRPr>
          </a:p>
          <a:p>
            <a:pPr algn="just">
              <a:spcAft>
                <a:spcPts val="0"/>
              </a:spcAft>
            </a:pPr>
            <a:r>
              <a:rPr lang="en-US" altLang="zh-CN" sz="2600" b="1" kern="100" dirty="0">
                <a:solidFill>
                  <a:srgbClr val="404040"/>
                </a:solidFill>
                <a:latin typeface="Times New Roman" pitchFamily="18" charset="0"/>
                <a:ea typeface="黑体" pitchFamily="2" charset="-122"/>
                <a:cs typeface="Times New Roman" pitchFamily="18" charset="0"/>
              </a:rPr>
              <a:t> </a:t>
            </a:r>
            <a:r>
              <a:rPr lang="en-US" altLang="zh-CN" sz="2600" b="1" kern="100" dirty="0" smtClean="0">
                <a:solidFill>
                  <a:srgbClr val="404040"/>
                </a:solidFill>
                <a:latin typeface="Times New Roman" pitchFamily="18" charset="0"/>
                <a:ea typeface="黑体" pitchFamily="2" charset="-122"/>
                <a:cs typeface="Times New Roman" pitchFamily="18" charset="0"/>
              </a:rPr>
              <a:t>        b.</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论点①扣中心论点不</a:t>
            </a:r>
            <a:r>
              <a:rPr lang="zh-CN" altLang="zh-CN" sz="2600" b="1" kern="100" dirty="0" smtClean="0">
                <a:solidFill>
                  <a:srgbClr val="404040"/>
                </a:solidFill>
                <a:latin typeface="Times New Roman" pitchFamily="18" charset="0"/>
                <a:ea typeface="黑体" pitchFamily="2" charset="-122"/>
                <a:cs typeface="Times New Roman" pitchFamily="18" charset="0"/>
              </a:rPr>
              <a:t>紧</a:t>
            </a:r>
            <a:r>
              <a:rPr lang="zh-CN" altLang="en-US" sz="2600" b="1" kern="100" dirty="0" smtClean="0">
                <a:solidFill>
                  <a:srgbClr val="404040"/>
                </a:solidFill>
                <a:latin typeface="Times New Roman" pitchFamily="18" charset="0"/>
                <a:ea typeface="黑体" pitchFamily="2" charset="-122"/>
                <a:cs typeface="Times New Roman" pitchFamily="18" charset="0"/>
              </a:rPr>
              <a:t>，偏题</a:t>
            </a:r>
            <a:r>
              <a:rPr lang="zh-CN" altLang="zh-CN" sz="2600" b="1" kern="100" dirty="0" smtClean="0">
                <a:solidFill>
                  <a:srgbClr val="404040"/>
                </a:solidFill>
                <a:latin typeface="Times New Roman" pitchFamily="18" charset="0"/>
                <a:ea typeface="黑体" pitchFamily="2" charset="-122"/>
                <a:cs typeface="Times New Roman" pitchFamily="18" charset="0"/>
              </a:rPr>
              <a:t>。</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674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490618"/>
            <a:ext cx="8352928" cy="2092881"/>
          </a:xfrm>
          <a:prstGeom prst="rect">
            <a:avLst/>
          </a:prstGeom>
        </p:spPr>
        <p:txBody>
          <a:bodyPr wrap="square">
            <a:spAutoFit/>
          </a:bodyPr>
          <a:lstStyle/>
          <a:p>
            <a:pPr algn="just">
              <a:spcAft>
                <a:spcPts val="0"/>
              </a:spcAft>
            </a:pPr>
            <a:r>
              <a:rPr lang="en-US" altLang="zh-CN" sz="2600" b="1" kern="100" dirty="0">
                <a:solidFill>
                  <a:srgbClr val="404040"/>
                </a:solidFill>
                <a:latin typeface="Times New Roman" pitchFamily="18" charset="0"/>
                <a:ea typeface="黑体" pitchFamily="2" charset="-122"/>
                <a:cs typeface="Times New Roman" pitchFamily="18" charset="0"/>
              </a:rPr>
              <a:t>(2)</a:t>
            </a:r>
            <a:r>
              <a:rPr lang="zh-CN" altLang="zh-CN" sz="2600" b="1" kern="100" dirty="0">
                <a:solidFill>
                  <a:srgbClr val="404040"/>
                </a:solidFill>
                <a:latin typeface="Times New Roman" pitchFamily="18" charset="0"/>
                <a:ea typeface="黑体" pitchFamily="2" charset="-122"/>
                <a:cs typeface="Times New Roman" pitchFamily="18" charset="0"/>
              </a:rPr>
              <a:t>中心论点：沉潜重要。</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分论点①：沉潜，是为了下一次还能够爆发。</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分论点②：沉潜，是为了下一次有力爆发。</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zh-CN" altLang="zh-CN" sz="2600" b="1" kern="100" dirty="0">
                <a:solidFill>
                  <a:srgbClr val="404040"/>
                </a:solidFill>
                <a:latin typeface="Times New Roman" pitchFamily="18" charset="0"/>
                <a:ea typeface="黑体" pitchFamily="2" charset="-122"/>
                <a:cs typeface="Times New Roman" pitchFamily="18" charset="0"/>
              </a:rPr>
              <a:t>分论点③：沉潜，是为了掩藏自己的爆发行为。</a:t>
            </a:r>
            <a:endParaRPr lang="zh-CN" altLang="zh-CN" sz="2600" kern="100" dirty="0">
              <a:latin typeface="Times New Roman" pitchFamily="18" charset="0"/>
              <a:ea typeface="黑体" pitchFamily="2" charset="-122"/>
              <a:cs typeface="Times New Roman" pitchFamily="18" charset="0"/>
            </a:endParaRPr>
          </a:p>
          <a:p>
            <a:r>
              <a:rPr lang="zh-CN" altLang="zh-CN" sz="2600" b="1" dirty="0">
                <a:solidFill>
                  <a:srgbClr val="404040"/>
                </a:solidFill>
                <a:latin typeface="Times New Roman" pitchFamily="18" charset="0"/>
                <a:ea typeface="黑体" pitchFamily="2" charset="-122"/>
                <a:cs typeface="Times New Roman" pitchFamily="18" charset="0"/>
              </a:rPr>
              <a:t>问题：</a:t>
            </a:r>
            <a:endParaRPr lang="zh-CN" altLang="zh-CN" sz="2600" kern="100" dirty="0">
              <a:effectLst/>
              <a:latin typeface="Times New Roman" pitchFamily="18" charset="0"/>
              <a:ea typeface="黑体" pitchFamily="2" charset="-122"/>
              <a:cs typeface="Times New Roman" pitchFamily="18" charset="0"/>
            </a:endParaRPr>
          </a:p>
        </p:txBody>
      </p:sp>
      <p:cxnSp>
        <p:nvCxnSpPr>
          <p:cNvPr id="4" name="直接连接符 3"/>
          <p:cNvCxnSpPr/>
          <p:nvPr/>
        </p:nvCxnSpPr>
        <p:spPr>
          <a:xfrm>
            <a:off x="1403648" y="2499742"/>
            <a:ext cx="61200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536" y="2787774"/>
            <a:ext cx="8352928" cy="692497"/>
          </a:xfrm>
          <a:prstGeom prst="rect">
            <a:avLst/>
          </a:prstGeom>
        </p:spPr>
        <p:txBody>
          <a:bodyPr wrap="square">
            <a:spAutoFit/>
          </a:bodyPr>
          <a:lstStyle/>
          <a:p>
            <a:pPr algn="just">
              <a:lnSpc>
                <a:spcPct val="150000"/>
              </a:lnSpc>
              <a:spcAft>
                <a:spcPts val="0"/>
              </a:spcAft>
            </a:pPr>
            <a:r>
              <a:rPr lang="en-US" altLang="zh-CN" sz="2600" b="1" kern="100" dirty="0" smtClean="0">
                <a:solidFill>
                  <a:schemeClr val="accent6">
                    <a:lumMod val="75000"/>
                  </a:schemeClr>
                </a:solidFill>
                <a:latin typeface="黑体" pitchFamily="2" charset="-122"/>
                <a:ea typeface="黑体" pitchFamily="2" charset="-122"/>
                <a:cs typeface="Times New Roman"/>
              </a:rPr>
              <a:t>【</a:t>
            </a:r>
            <a:r>
              <a:rPr lang="zh-CN" altLang="zh-CN" sz="2600" b="1" kern="100" dirty="0" smtClean="0">
                <a:solidFill>
                  <a:schemeClr val="accent6">
                    <a:lumMod val="75000"/>
                  </a:schemeClr>
                </a:solidFill>
                <a:latin typeface="黑体" pitchFamily="2" charset="-122"/>
                <a:ea typeface="黑体" pitchFamily="2" charset="-122"/>
                <a:cs typeface="Times New Roman"/>
              </a:rPr>
              <a:t>答案</a:t>
            </a:r>
            <a:r>
              <a:rPr lang="en-US" altLang="zh-CN" sz="2600" b="1" kern="100" dirty="0" smtClean="0">
                <a:solidFill>
                  <a:schemeClr val="accent6">
                    <a:lumMod val="75000"/>
                  </a:schemeClr>
                </a:solidFill>
                <a:latin typeface="黑体" pitchFamily="2" charset="-122"/>
                <a:ea typeface="黑体" pitchFamily="2" charset="-122"/>
                <a:cs typeface="Times New Roman"/>
              </a:rPr>
              <a:t>】</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而无序，三个分论点之间杂乱无章。</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63601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298401"/>
            <a:ext cx="8640960" cy="3893374"/>
          </a:xfrm>
          <a:prstGeom prst="rect">
            <a:avLst/>
          </a:prstGeom>
        </p:spPr>
        <p:txBody>
          <a:bodyPr wrap="square">
            <a:spAutoFit/>
          </a:bodyPr>
          <a:lstStyle/>
          <a:p>
            <a:pPr algn="just">
              <a:lnSpc>
                <a:spcPct val="150000"/>
              </a:lnSpc>
              <a:spcAft>
                <a:spcPts val="0"/>
              </a:spcAft>
            </a:pPr>
            <a:r>
              <a:rPr lang="zh-CN" altLang="zh-CN" sz="26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三、分论点在文中的安排技巧</a:t>
            </a:r>
            <a:endParaRPr lang="zh-CN" altLang="zh-CN" sz="2600" kern="100" dirty="0">
              <a:solidFill>
                <a:srgbClr val="C00000"/>
              </a:solidFill>
              <a:latin typeface="方正粗宋简体" panose="03000509000000000000" pitchFamily="65" charset="-122"/>
              <a:ea typeface="方正粗宋简体" panose="03000509000000000000" pitchFamily="65"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en-US" altLang="zh-CN" sz="2600" b="1" kern="100" dirty="0" smtClean="0">
                <a:solidFill>
                  <a:srgbClr val="FF0000"/>
                </a:solidFill>
                <a:latin typeface="Times New Roman" pitchFamily="18" charset="0"/>
                <a:ea typeface="黑体" pitchFamily="2" charset="-122"/>
                <a:cs typeface="Times New Roman" pitchFamily="18" charset="0"/>
              </a:rPr>
              <a:t>1.</a:t>
            </a:r>
            <a:r>
              <a:rPr lang="zh-CN" altLang="en-US" sz="2600" b="1" kern="100" dirty="0" smtClean="0">
                <a:solidFill>
                  <a:srgbClr val="FF0000"/>
                </a:solidFill>
                <a:latin typeface="Times New Roman" pitchFamily="18" charset="0"/>
                <a:ea typeface="黑体" pitchFamily="2" charset="-122"/>
                <a:cs typeface="Times New Roman" pitchFamily="18" charset="0"/>
              </a:rPr>
              <a:t>位置：</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论点一般放在每一段的</a:t>
            </a:r>
            <a:r>
              <a:rPr lang="zh-CN" altLang="zh-CN" sz="26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开头</a:t>
            </a:r>
            <a:r>
              <a:rPr lang="zh-CN"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en-US" altLang="zh-CN" sz="2600" b="1" kern="100" dirty="0">
                <a:solidFill>
                  <a:srgbClr val="FF0000"/>
                </a:solidFill>
                <a:latin typeface="Times New Roman" pitchFamily="18" charset="0"/>
                <a:ea typeface="黑体" pitchFamily="2" charset="-122"/>
                <a:cs typeface="Times New Roman" pitchFamily="18" charset="0"/>
              </a:rPr>
              <a:t>2.</a:t>
            </a:r>
            <a:r>
              <a:rPr lang="zh-CN" altLang="en-US" sz="2600" b="1" kern="100" dirty="0">
                <a:solidFill>
                  <a:srgbClr val="FF0000"/>
                </a:solidFill>
                <a:latin typeface="Times New Roman" pitchFamily="18" charset="0"/>
                <a:ea typeface="黑体" pitchFamily="2" charset="-122"/>
                <a:cs typeface="Times New Roman" pitchFamily="18" charset="0"/>
              </a:rPr>
              <a:t>语言：</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论点语言要</a:t>
            </a:r>
            <a:r>
              <a:rPr lang="zh-CN" altLang="zh-CN" sz="26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精练</a:t>
            </a:r>
            <a:r>
              <a:rPr lang="zh-CN" altLang="zh-CN" sz="2600" b="1" kern="100" dirty="0">
                <a:solidFill>
                  <a:srgbClr val="404040"/>
                </a:solidFill>
                <a:latin typeface="Times New Roman" pitchFamily="18" charset="0"/>
                <a:ea typeface="黑体" pitchFamily="2" charset="-122"/>
                <a:cs typeface="Times New Roman" pitchFamily="18" charset="0"/>
              </a:rPr>
              <a:t>，一般控制在</a:t>
            </a:r>
            <a:r>
              <a:rPr lang="en-US" altLang="zh-CN" sz="2600" b="1" kern="100" dirty="0">
                <a:solidFill>
                  <a:srgbClr val="404040"/>
                </a:solidFill>
                <a:latin typeface="Times New Roman" pitchFamily="18" charset="0"/>
                <a:ea typeface="黑体" pitchFamily="2" charset="-122"/>
                <a:cs typeface="Times New Roman" pitchFamily="18" charset="0"/>
              </a:rPr>
              <a:t>15</a:t>
            </a:r>
            <a:r>
              <a:rPr lang="zh-CN" altLang="zh-CN" sz="2600" b="1" kern="100" dirty="0">
                <a:solidFill>
                  <a:srgbClr val="404040"/>
                </a:solidFill>
                <a:latin typeface="Times New Roman" pitchFamily="18" charset="0"/>
                <a:ea typeface="黑体" pitchFamily="2" charset="-122"/>
                <a:cs typeface="Times New Roman" pitchFamily="18" charset="0"/>
              </a:rPr>
              <a:t>字内。</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en-US" altLang="zh-CN" sz="2600" b="1" kern="100" dirty="0">
                <a:solidFill>
                  <a:srgbClr val="FF0000"/>
                </a:solidFill>
                <a:latin typeface="Times New Roman" pitchFamily="18" charset="0"/>
                <a:ea typeface="黑体" pitchFamily="2" charset="-122"/>
                <a:cs typeface="Times New Roman" pitchFamily="18" charset="0"/>
              </a:rPr>
              <a:t>3.</a:t>
            </a:r>
            <a:r>
              <a:rPr lang="zh-CN" altLang="en-US" sz="2600" b="1" kern="100" dirty="0">
                <a:solidFill>
                  <a:srgbClr val="FF0000"/>
                </a:solidFill>
                <a:latin typeface="Times New Roman" pitchFamily="18" charset="0"/>
                <a:ea typeface="黑体" pitchFamily="2" charset="-122"/>
                <a:cs typeface="Times New Roman" pitchFamily="18" charset="0"/>
              </a:rPr>
              <a:t>结构：</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论点句子的结构</a:t>
            </a:r>
            <a:r>
              <a:rPr lang="zh-CN" altLang="zh-CN" sz="2600" b="1" kern="100" dirty="0" smtClean="0">
                <a:solidFill>
                  <a:srgbClr val="404040"/>
                </a:solidFill>
                <a:latin typeface="Times New Roman" pitchFamily="18" charset="0"/>
                <a:ea typeface="黑体" pitchFamily="2" charset="-122"/>
                <a:cs typeface="Times New Roman" pitchFamily="18" charset="0"/>
              </a:rPr>
              <a:t>要</a:t>
            </a:r>
            <a:r>
              <a:rPr lang="zh-CN" altLang="en-US" sz="26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整齐</a:t>
            </a:r>
            <a:r>
              <a:rPr lang="zh-CN"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使中间几段构成排比或准排比段</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多指并列式分解</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en-US" altLang="zh-CN" sz="2600" b="1" kern="100" dirty="0">
                <a:solidFill>
                  <a:srgbClr val="FF0000"/>
                </a:solidFill>
                <a:latin typeface="Times New Roman" pitchFamily="18" charset="0"/>
                <a:ea typeface="黑体" pitchFamily="2" charset="-122"/>
                <a:cs typeface="Times New Roman" pitchFamily="18" charset="0"/>
              </a:rPr>
              <a:t>4.</a:t>
            </a:r>
            <a:r>
              <a:rPr lang="zh-CN" altLang="en-US" sz="2600" b="1" kern="100" dirty="0">
                <a:solidFill>
                  <a:srgbClr val="FF0000"/>
                </a:solidFill>
                <a:latin typeface="Times New Roman" pitchFamily="18" charset="0"/>
                <a:ea typeface="黑体" pitchFamily="2" charset="-122"/>
                <a:cs typeface="Times New Roman" pitchFamily="18" charset="0"/>
              </a:rPr>
              <a:t>规避：</a:t>
            </a:r>
            <a:r>
              <a:rPr lang="zh-CN" altLang="zh-CN" sz="2600" b="1" kern="100" dirty="0" smtClean="0">
                <a:solidFill>
                  <a:srgbClr val="404040"/>
                </a:solidFill>
                <a:latin typeface="Times New Roman" pitchFamily="18" charset="0"/>
                <a:ea typeface="黑体" pitchFamily="2" charset="-122"/>
                <a:cs typeface="Times New Roman" pitchFamily="18" charset="0"/>
              </a:rPr>
              <a:t>分</a:t>
            </a:r>
            <a:r>
              <a:rPr lang="zh-CN" altLang="zh-CN" sz="2600" b="1" kern="100" dirty="0">
                <a:solidFill>
                  <a:srgbClr val="404040"/>
                </a:solidFill>
                <a:latin typeface="Times New Roman" pitchFamily="18" charset="0"/>
                <a:ea typeface="黑体" pitchFamily="2" charset="-122"/>
                <a:cs typeface="Times New Roman" pitchFamily="18" charset="0"/>
              </a:rPr>
              <a:t>论点的表述要把中心论点或标题或材料中的</a:t>
            </a:r>
            <a:r>
              <a:rPr lang="zh-CN" altLang="zh-CN" sz="26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关键词</a:t>
            </a:r>
            <a:r>
              <a:rPr lang="zh-CN" altLang="zh-CN" sz="2600" b="1" kern="100" dirty="0">
                <a:solidFill>
                  <a:srgbClr val="404040"/>
                </a:solidFill>
                <a:latin typeface="Times New Roman" pitchFamily="18" charset="0"/>
                <a:ea typeface="黑体" pitchFamily="2" charset="-122"/>
                <a:cs typeface="Times New Roman" pitchFamily="18" charset="0"/>
              </a:rPr>
              <a:t>嵌入其中</a:t>
            </a:r>
            <a:r>
              <a:rPr lang="zh-CN" altLang="zh-CN" sz="2600" b="1" kern="100" dirty="0" smtClean="0">
                <a:solidFill>
                  <a:srgbClr val="404040"/>
                </a:solidFill>
                <a:latin typeface="Times New Roman" pitchFamily="18" charset="0"/>
                <a:ea typeface="黑体" pitchFamily="2" charset="-122"/>
                <a:cs typeface="Times New Roman" pitchFamily="18" charset="0"/>
              </a:rPr>
              <a:t>，以</a:t>
            </a:r>
            <a:r>
              <a:rPr lang="zh-CN" altLang="zh-CN" sz="2600" b="1" kern="100" dirty="0">
                <a:solidFill>
                  <a:srgbClr val="404040"/>
                </a:solidFill>
                <a:latin typeface="Times New Roman" pitchFamily="18" charset="0"/>
                <a:ea typeface="黑体" pitchFamily="2" charset="-122"/>
                <a:cs typeface="Times New Roman" pitchFamily="18" charset="0"/>
              </a:rPr>
              <a:t>保证每一段都扣题</a:t>
            </a:r>
            <a:r>
              <a:rPr lang="zh-CN" altLang="zh-CN" sz="2600" b="1" kern="100" dirty="0" smtClean="0">
                <a:solidFill>
                  <a:srgbClr val="404040"/>
                </a:solidFill>
                <a:latin typeface="Times New Roman" pitchFamily="18" charset="0"/>
                <a:ea typeface="黑体" pitchFamily="2" charset="-122"/>
                <a:cs typeface="Times New Roman" pitchFamily="18" charset="0"/>
              </a:rPr>
              <a:t>。</a:t>
            </a:r>
            <a:r>
              <a:rPr lang="zh-CN" altLang="en-US" sz="2600" b="1" kern="100" dirty="0" smtClean="0">
                <a:solidFill>
                  <a:srgbClr val="404040"/>
                </a:solidFill>
                <a:latin typeface="Times New Roman" pitchFamily="18" charset="0"/>
                <a:ea typeface="黑体" pitchFamily="2" charset="-122"/>
                <a:cs typeface="Times New Roman" pitchFamily="18" charset="0"/>
              </a:rPr>
              <a:t>“原词呈现”</a:t>
            </a:r>
            <a:r>
              <a:rPr lang="zh-CN" altLang="en-US" sz="2600" b="1" kern="100" dirty="0">
                <a:solidFill>
                  <a:srgbClr val="404040"/>
                </a:solidFill>
                <a:latin typeface="Times New Roman" pitchFamily="18" charset="0"/>
                <a:ea typeface="黑体" pitchFamily="2" charset="-122"/>
                <a:cs typeface="Times New Roman" pitchFamily="18" charset="0"/>
              </a:rPr>
              <a:t>为上策</a:t>
            </a:r>
            <a:r>
              <a:rPr lang="zh-CN" altLang="en-US" sz="2600" b="1" kern="100" dirty="0" smtClean="0">
                <a:solidFill>
                  <a:srgbClr val="404040"/>
                </a:solidFill>
                <a:latin typeface="Times New Roman" pitchFamily="18" charset="0"/>
                <a:ea typeface="黑体" pitchFamily="2" charset="-122"/>
                <a:cs typeface="Times New Roman" pitchFamily="18" charset="0"/>
              </a:rPr>
              <a:t>，“</a:t>
            </a:r>
            <a:r>
              <a:rPr lang="zh-CN" altLang="en-US" sz="2600" b="1" kern="100" dirty="0" smtClean="0">
                <a:solidFill>
                  <a:srgbClr val="C00000"/>
                </a:solidFill>
                <a:latin typeface="方正粗宋简体" panose="03000509000000000000" pitchFamily="65" charset="-122"/>
                <a:ea typeface="方正粗宋简体" panose="03000509000000000000" pitchFamily="65" charset="-122"/>
                <a:cs typeface="Times New Roman" pitchFamily="18" charset="0"/>
              </a:rPr>
              <a:t>近义替换</a:t>
            </a:r>
            <a:r>
              <a:rPr lang="zh-CN" altLang="en-US" sz="2600" b="1" kern="100" dirty="0" smtClean="0">
                <a:solidFill>
                  <a:srgbClr val="404040"/>
                </a:solidFill>
                <a:latin typeface="Times New Roman" pitchFamily="18" charset="0"/>
                <a:ea typeface="黑体" pitchFamily="2" charset="-122"/>
                <a:cs typeface="Times New Roman" pitchFamily="18" charset="0"/>
              </a:rPr>
              <a:t>”“</a:t>
            </a:r>
            <a:r>
              <a:rPr lang="zh-CN" altLang="en-US" sz="26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闪烁其词</a:t>
            </a:r>
            <a:r>
              <a:rPr lang="zh-CN" altLang="en-US" sz="2600" b="1" kern="100" dirty="0" smtClean="0">
                <a:solidFill>
                  <a:srgbClr val="404040"/>
                </a:solidFill>
                <a:latin typeface="Times New Roman" pitchFamily="18" charset="0"/>
                <a:ea typeface="黑体" pitchFamily="2" charset="-122"/>
                <a:cs typeface="Times New Roman" pitchFamily="18" charset="0"/>
              </a:rPr>
              <a:t>”等所谓“</a:t>
            </a:r>
            <a:r>
              <a:rPr lang="zh-CN" altLang="en-US" sz="26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暗扣</a:t>
            </a:r>
            <a:r>
              <a:rPr lang="zh-CN" altLang="en-US" sz="2600" b="1" kern="100" dirty="0" smtClean="0">
                <a:solidFill>
                  <a:srgbClr val="404040"/>
                </a:solidFill>
                <a:latin typeface="Times New Roman" pitchFamily="18" charset="0"/>
                <a:ea typeface="黑体" pitchFamily="2" charset="-122"/>
                <a:cs typeface="Times New Roman" pitchFamily="18" charset="0"/>
              </a:rPr>
              <a:t>”凶多吉少！</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674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attFill prst="dkDnDiag">
            <a:fgClr>
              <a:schemeClr val="accent1">
                <a:lumMod val="20000"/>
                <a:lumOff val="80000"/>
              </a:schemeClr>
            </a:fgClr>
            <a:bgClr>
              <a:schemeClr val="bg1"/>
            </a:bgClr>
          </a:pattFill>
        </p:spPr>
        <p:txBody>
          <a:bodyPr>
            <a:normAutofit/>
          </a:bodyPr>
          <a:lstStyle/>
          <a:p>
            <a:r>
              <a:rPr lang="zh-CN" altLang="en-US" sz="3600" dirty="0">
                <a:solidFill>
                  <a:srgbClr val="C00000"/>
                </a:solidFill>
                <a:latin typeface="方正粗宋简体" panose="03000509000000000000" pitchFamily="65" charset="-122"/>
                <a:ea typeface="方正粗宋简体" panose="03000509000000000000" pitchFamily="65" charset="-122"/>
              </a:rPr>
              <a:t>小结：会设分论点，说理深入而丰实</a:t>
            </a:r>
          </a:p>
        </p:txBody>
      </p:sp>
      <p:sp>
        <p:nvSpPr>
          <p:cNvPr id="4" name="TextBox 3"/>
          <p:cNvSpPr txBox="1"/>
          <p:nvPr/>
        </p:nvSpPr>
        <p:spPr>
          <a:xfrm>
            <a:off x="251520" y="1131590"/>
            <a:ext cx="4680520" cy="3139321"/>
          </a:xfrm>
          <a:prstGeom prst="rect">
            <a:avLst/>
          </a:prstGeom>
          <a:noFill/>
        </p:spPr>
        <p:txBody>
          <a:bodyPr wrap="square" rtlCol="0">
            <a:spAutoFit/>
          </a:bodyPr>
          <a:lstStyle/>
          <a:p>
            <a:r>
              <a:rPr lang="zh-CN" altLang="en-US" sz="1600" dirty="0">
                <a:solidFill>
                  <a:srgbClr val="C00000"/>
                </a:solidFill>
                <a:latin typeface="方正粗宋简体" panose="03000509000000000000" pitchFamily="65" charset="-122"/>
                <a:ea typeface="方正粗宋简体" panose="03000509000000000000" pitchFamily="65" charset="-122"/>
              </a:rPr>
              <a:t>一、设置分论点的方法</a:t>
            </a:r>
            <a:r>
              <a:rPr lang="en-US" altLang="zh-CN" sz="1600" dirty="0">
                <a:solidFill>
                  <a:srgbClr val="C00000"/>
                </a:solidFill>
                <a:latin typeface="方正粗宋简体" panose="03000509000000000000" pitchFamily="65" charset="-122"/>
                <a:ea typeface="方正粗宋简体" panose="03000509000000000000" pitchFamily="65" charset="-122"/>
              </a:rPr>
              <a:t>——</a:t>
            </a:r>
            <a:r>
              <a:rPr lang="zh-CN" altLang="en-US" sz="1600" dirty="0">
                <a:solidFill>
                  <a:srgbClr val="C00000"/>
                </a:solidFill>
                <a:latin typeface="方正粗宋简体" panose="03000509000000000000" pitchFamily="65" charset="-122"/>
                <a:ea typeface="方正粗宋简体" panose="03000509000000000000" pitchFamily="65" charset="-122"/>
              </a:rPr>
              <a:t>散点铺排</a:t>
            </a:r>
          </a:p>
          <a:p>
            <a:r>
              <a:rPr lang="en-US" altLang="zh-CN" sz="1400" b="1" dirty="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一</a:t>
            </a:r>
            <a:r>
              <a:rPr lang="en-US" altLang="zh-CN" sz="1400" b="1" dirty="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并列式设置（横式结构）</a:t>
            </a:r>
          </a:p>
          <a:p>
            <a:r>
              <a:rPr lang="en-US" altLang="zh-CN" sz="1400" b="1" dirty="0">
                <a:latin typeface="方正粗宋简体" panose="03000509000000000000" pitchFamily="65" charset="-122"/>
                <a:ea typeface="方正粗宋简体" panose="03000509000000000000" pitchFamily="65" charset="-122"/>
              </a:rPr>
              <a:t>1.</a:t>
            </a:r>
            <a:r>
              <a:rPr lang="zh-CN" altLang="en-US" sz="1400" b="1" dirty="0">
                <a:latin typeface="方正粗宋简体" panose="03000509000000000000" pitchFamily="65" charset="-122"/>
                <a:ea typeface="方正粗宋简体" panose="03000509000000000000" pitchFamily="65" charset="-122"/>
              </a:rPr>
              <a:t>并列分解“是什么”（概念分析）</a:t>
            </a:r>
          </a:p>
          <a:p>
            <a:r>
              <a:rPr lang="en-US" altLang="zh-CN" sz="1400" b="1" dirty="0">
                <a:latin typeface="方正粗宋简体" panose="03000509000000000000" pitchFamily="65" charset="-122"/>
                <a:ea typeface="方正粗宋简体" panose="03000509000000000000" pitchFamily="65" charset="-122"/>
              </a:rPr>
              <a:t>2.</a:t>
            </a:r>
            <a:r>
              <a:rPr lang="zh-CN" altLang="en-US" sz="1400" b="1" dirty="0">
                <a:latin typeface="方正粗宋简体" panose="03000509000000000000" pitchFamily="65" charset="-122"/>
                <a:ea typeface="方正粗宋简体" panose="03000509000000000000" pitchFamily="65" charset="-122"/>
              </a:rPr>
              <a:t>并列分解“为什么”（因果分析）</a:t>
            </a:r>
          </a:p>
          <a:p>
            <a:r>
              <a:rPr lang="en-US" altLang="zh-CN" sz="1400" b="1" dirty="0">
                <a:latin typeface="方正粗宋简体" panose="03000509000000000000" pitchFamily="65" charset="-122"/>
                <a:ea typeface="方正粗宋简体" panose="03000509000000000000" pitchFamily="65" charset="-122"/>
              </a:rPr>
              <a:t>3.</a:t>
            </a:r>
            <a:r>
              <a:rPr lang="zh-CN" altLang="en-US" sz="1400" b="1" dirty="0">
                <a:latin typeface="方正粗宋简体" panose="03000509000000000000" pitchFamily="65" charset="-122"/>
                <a:ea typeface="方正粗宋简体" panose="03000509000000000000" pitchFamily="65" charset="-122"/>
              </a:rPr>
              <a:t>并列分解“怎么样”或“怎么办”（方法、途径）</a:t>
            </a:r>
          </a:p>
          <a:p>
            <a:r>
              <a:rPr lang="en-US" altLang="zh-CN" sz="1400" b="1" dirty="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二</a:t>
            </a:r>
            <a:r>
              <a:rPr lang="en-US" altLang="zh-CN" sz="1400" b="1" dirty="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递进式设置（纵式结构）</a:t>
            </a:r>
          </a:p>
          <a:p>
            <a:r>
              <a:rPr lang="en-US" altLang="zh-CN" sz="1400" b="1" dirty="0">
                <a:latin typeface="方正粗宋简体" panose="03000509000000000000" pitchFamily="65" charset="-122"/>
                <a:ea typeface="方正粗宋简体" panose="03000509000000000000" pitchFamily="65" charset="-122"/>
              </a:rPr>
              <a:t>1.</a:t>
            </a:r>
            <a:r>
              <a:rPr lang="zh-CN" altLang="en-US" sz="1400" b="1" dirty="0">
                <a:latin typeface="方正粗宋简体" panose="03000509000000000000" pitchFamily="65" charset="-122"/>
                <a:ea typeface="方正粗宋简体" panose="03000509000000000000" pitchFamily="65" charset="-122"/>
              </a:rPr>
              <a:t>以关联词语递进：“不仅</a:t>
            </a:r>
            <a:r>
              <a:rPr lang="en-US" altLang="zh-CN" sz="1400" b="1" dirty="0">
                <a:latin typeface="方正粗宋简体" panose="03000509000000000000" pitchFamily="65" charset="-122"/>
                <a:ea typeface="方正粗宋简体" panose="03000509000000000000" pitchFamily="65" charset="-122"/>
              </a:rPr>
              <a:t>……</a:t>
            </a:r>
            <a:r>
              <a:rPr lang="zh-CN" altLang="en-US" sz="1400" b="1" dirty="0">
                <a:latin typeface="方正粗宋简体" panose="03000509000000000000" pitchFamily="65" charset="-122"/>
                <a:ea typeface="方正粗宋简体" panose="03000509000000000000" pitchFamily="65" charset="-122"/>
              </a:rPr>
              <a:t>而且</a:t>
            </a:r>
            <a:r>
              <a:rPr lang="en-US" altLang="zh-CN" sz="1400" b="1" dirty="0">
                <a:latin typeface="方正粗宋简体" panose="03000509000000000000" pitchFamily="65" charset="-122"/>
                <a:ea typeface="方正粗宋简体" panose="03000509000000000000" pitchFamily="65" charset="-122"/>
              </a:rPr>
              <a:t>……”“……</a:t>
            </a:r>
            <a:r>
              <a:rPr lang="zh-CN" altLang="en-US" sz="1400" b="1" dirty="0">
                <a:latin typeface="方正粗宋简体" panose="03000509000000000000" pitchFamily="65" charset="-122"/>
                <a:ea typeface="方正粗宋简体" panose="03000509000000000000" pitchFamily="65" charset="-122"/>
              </a:rPr>
              <a:t>况且”</a:t>
            </a:r>
          </a:p>
          <a:p>
            <a:r>
              <a:rPr lang="en-US" altLang="zh-CN" sz="1400" b="1" dirty="0">
                <a:latin typeface="方正粗宋简体" panose="03000509000000000000" pitchFamily="65" charset="-122"/>
                <a:ea typeface="方正粗宋简体" panose="03000509000000000000" pitchFamily="65" charset="-122"/>
              </a:rPr>
              <a:t>2.</a:t>
            </a:r>
            <a:r>
              <a:rPr lang="zh-CN" altLang="en-US" sz="1400" b="1" dirty="0">
                <a:latin typeface="方正粗宋简体" panose="03000509000000000000" pitchFamily="65" charset="-122"/>
                <a:ea typeface="方正粗宋简体" panose="03000509000000000000" pitchFamily="65" charset="-122"/>
              </a:rPr>
              <a:t>以三步骤递进（是什么，为什么，怎么样）</a:t>
            </a:r>
          </a:p>
          <a:p>
            <a:r>
              <a:rPr lang="en-US" altLang="zh-CN" sz="1400" b="1" dirty="0">
                <a:latin typeface="方正粗宋简体" panose="03000509000000000000" pitchFamily="65" charset="-122"/>
                <a:ea typeface="方正粗宋简体" panose="03000509000000000000" pitchFamily="65" charset="-122"/>
              </a:rPr>
              <a:t>3.</a:t>
            </a:r>
            <a:r>
              <a:rPr lang="zh-CN" altLang="en-US" sz="1400" b="1" dirty="0">
                <a:latin typeface="方正粗宋简体" panose="03000509000000000000" pitchFamily="65" charset="-122"/>
                <a:ea typeface="方正粗宋简体" panose="03000509000000000000" pitchFamily="65" charset="-122"/>
              </a:rPr>
              <a:t>以锥形结构递进。</a:t>
            </a:r>
          </a:p>
          <a:p>
            <a:r>
              <a:rPr lang="en-US" altLang="zh-CN" sz="1400" b="1" dirty="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三</a:t>
            </a:r>
            <a:r>
              <a:rPr lang="en-US" altLang="zh-CN" sz="1400" b="1" dirty="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对比式设置</a:t>
            </a:r>
          </a:p>
          <a:p>
            <a:r>
              <a:rPr lang="zh-CN" altLang="en-US" sz="1400" b="1" dirty="0">
                <a:latin typeface="方正粗宋简体" panose="03000509000000000000" pitchFamily="65" charset="-122"/>
                <a:ea typeface="方正粗宋简体" panose="03000509000000000000" pitchFamily="65" charset="-122"/>
              </a:rPr>
              <a:t>把中心论点分成正反两个方面展开论述</a:t>
            </a:r>
          </a:p>
          <a:p>
            <a:r>
              <a:rPr lang="en-US" altLang="zh-CN" sz="1400" b="1" dirty="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四</a:t>
            </a:r>
            <a:r>
              <a:rPr lang="en-US" altLang="zh-CN" sz="1400" b="1" dirty="0">
                <a:solidFill>
                  <a:srgbClr val="FF0000"/>
                </a:solidFill>
                <a:latin typeface="方正粗宋简体" panose="03000509000000000000" pitchFamily="65" charset="-122"/>
                <a:ea typeface="方正粗宋简体" panose="03000509000000000000" pitchFamily="65" charset="-122"/>
              </a:rPr>
              <a:t>)</a:t>
            </a:r>
            <a:r>
              <a:rPr lang="zh-CN" altLang="en-US" sz="1400" b="1" dirty="0">
                <a:solidFill>
                  <a:srgbClr val="FF0000"/>
                </a:solidFill>
                <a:latin typeface="方正粗宋简体" panose="03000509000000000000" pitchFamily="65" charset="-122"/>
                <a:ea typeface="方正粗宋简体" panose="03000509000000000000" pitchFamily="65" charset="-122"/>
              </a:rPr>
              <a:t>辩证式设置</a:t>
            </a:r>
          </a:p>
          <a:p>
            <a:r>
              <a:rPr lang="zh-CN" altLang="en-US" sz="1400" b="1" dirty="0">
                <a:latin typeface="方正粗宋简体" panose="03000509000000000000" pitchFamily="65" charset="-122"/>
                <a:ea typeface="方正粗宋简体" panose="03000509000000000000" pitchFamily="65" charset="-122"/>
              </a:rPr>
              <a:t>分论点对比展开</a:t>
            </a:r>
          </a:p>
          <a:p>
            <a:r>
              <a:rPr lang="zh-CN" altLang="en-US" sz="1400" b="1" dirty="0">
                <a:latin typeface="方正粗宋简体" panose="03000509000000000000" pitchFamily="65" charset="-122"/>
                <a:ea typeface="方正粗宋简体" panose="03000509000000000000" pitchFamily="65" charset="-122"/>
              </a:rPr>
              <a:t>分论点内部辩证</a:t>
            </a:r>
            <a:r>
              <a:rPr lang="zh-CN" altLang="en-US" sz="1400" b="1" dirty="0" smtClean="0">
                <a:latin typeface="方正粗宋简体" panose="03000509000000000000" pitchFamily="65" charset="-122"/>
                <a:ea typeface="方正粗宋简体" panose="03000509000000000000" pitchFamily="65" charset="-122"/>
              </a:rPr>
              <a:t>分析</a:t>
            </a:r>
            <a:endParaRPr lang="en-US" altLang="zh-CN" sz="1600" dirty="0" smtClean="0">
              <a:solidFill>
                <a:srgbClr val="C00000"/>
              </a:solidFill>
              <a:latin typeface="方正粗宋简体" panose="03000509000000000000" pitchFamily="65" charset="-122"/>
              <a:ea typeface="方正粗宋简体" panose="03000509000000000000" pitchFamily="65" charset="-122"/>
            </a:endParaRPr>
          </a:p>
        </p:txBody>
      </p:sp>
      <p:sp>
        <p:nvSpPr>
          <p:cNvPr id="3" name="TextBox 2"/>
          <p:cNvSpPr txBox="1"/>
          <p:nvPr/>
        </p:nvSpPr>
        <p:spPr>
          <a:xfrm>
            <a:off x="4932040" y="2355726"/>
            <a:ext cx="4032448" cy="1631216"/>
          </a:xfrm>
          <a:prstGeom prst="rect">
            <a:avLst/>
          </a:prstGeom>
          <a:noFill/>
        </p:spPr>
        <p:txBody>
          <a:bodyPr wrap="square" rtlCol="0">
            <a:spAutoFit/>
          </a:bodyPr>
          <a:lstStyle/>
          <a:p>
            <a:r>
              <a:rPr lang="zh-CN" altLang="en-US" sz="1600" dirty="0">
                <a:solidFill>
                  <a:srgbClr val="C00000"/>
                </a:solidFill>
                <a:latin typeface="方正粗宋简体" panose="03000509000000000000" pitchFamily="65" charset="-122"/>
                <a:ea typeface="方正粗宋简体" panose="03000509000000000000" pitchFamily="65" charset="-122"/>
              </a:rPr>
              <a:t>二、分论点设置应注意的问题</a:t>
            </a:r>
          </a:p>
          <a:p>
            <a:r>
              <a:rPr lang="en-US" altLang="zh-CN" sz="1400" dirty="0">
                <a:latin typeface="方正姚体" panose="02010601030101010101" pitchFamily="2" charset="-122"/>
                <a:ea typeface="方正姚体" panose="02010601030101010101" pitchFamily="2" charset="-122"/>
              </a:rPr>
              <a:t>1.</a:t>
            </a:r>
            <a:r>
              <a:rPr lang="zh-CN" altLang="en-US" sz="1400" b="1" dirty="0">
                <a:latin typeface="方正粗宋简体" panose="03000509000000000000" pitchFamily="65" charset="-122"/>
                <a:ea typeface="方正粗宋简体" panose="03000509000000000000" pitchFamily="65" charset="-122"/>
              </a:rPr>
              <a:t>扣得住</a:t>
            </a:r>
            <a:r>
              <a:rPr lang="en-US" altLang="zh-CN" sz="1400" dirty="0">
                <a:latin typeface="方正姚体" panose="02010601030101010101" pitchFamily="2" charset="-122"/>
                <a:ea typeface="方正姚体" panose="02010601030101010101" pitchFamily="2" charset="-122"/>
              </a:rPr>
              <a:t>(</a:t>
            </a:r>
            <a:r>
              <a:rPr lang="zh-CN" altLang="en-US" sz="1400" dirty="0">
                <a:latin typeface="方正姚体" panose="02010601030101010101" pitchFamily="2" charset="-122"/>
                <a:ea typeface="方正姚体" panose="02010601030101010101" pitchFamily="2" charset="-122"/>
              </a:rPr>
              <a:t>扣材料，扣中心，扣题目</a:t>
            </a:r>
            <a:r>
              <a:rPr lang="en-US" altLang="zh-CN" sz="1400" dirty="0">
                <a:latin typeface="方正姚体" panose="02010601030101010101" pitchFamily="2" charset="-122"/>
                <a:ea typeface="方正姚体" panose="02010601030101010101" pitchFamily="2" charset="-122"/>
              </a:rPr>
              <a:t>)——</a:t>
            </a:r>
            <a:r>
              <a:rPr lang="zh-CN" altLang="en-US" sz="1400" dirty="0">
                <a:latin typeface="方正姚体" panose="02010601030101010101" pitchFamily="2" charset="-122"/>
                <a:ea typeface="方正姚体" panose="02010601030101010101" pitchFamily="2" charset="-122"/>
              </a:rPr>
              <a:t>分而不离。</a:t>
            </a:r>
          </a:p>
          <a:p>
            <a:r>
              <a:rPr lang="en-US" altLang="zh-CN" sz="1400" dirty="0">
                <a:latin typeface="方正姚体" panose="02010601030101010101" pitchFamily="2" charset="-122"/>
                <a:ea typeface="方正姚体" panose="02010601030101010101" pitchFamily="2" charset="-122"/>
              </a:rPr>
              <a:t>2.</a:t>
            </a:r>
            <a:r>
              <a:rPr lang="zh-CN" altLang="en-US" sz="1400" b="1" dirty="0">
                <a:latin typeface="方正粗宋简体" panose="03000509000000000000" pitchFamily="65" charset="-122"/>
                <a:ea typeface="方正粗宋简体" panose="03000509000000000000" pitchFamily="65" charset="-122"/>
              </a:rPr>
              <a:t>分得开</a:t>
            </a:r>
            <a:r>
              <a:rPr lang="en-US" altLang="zh-CN" sz="1400" dirty="0">
                <a:latin typeface="方正姚体" panose="02010601030101010101" pitchFamily="2" charset="-122"/>
                <a:ea typeface="方正姚体" panose="02010601030101010101" pitchFamily="2" charset="-122"/>
              </a:rPr>
              <a:t>(</a:t>
            </a:r>
            <a:r>
              <a:rPr lang="zh-CN" altLang="en-US" sz="1400" dirty="0">
                <a:latin typeface="方正姚体" panose="02010601030101010101" pitchFamily="2" charset="-122"/>
                <a:ea typeface="方正姚体" panose="02010601030101010101" pitchFamily="2" charset="-122"/>
              </a:rPr>
              <a:t>多角度、多方面</a:t>
            </a:r>
            <a:r>
              <a:rPr lang="en-US" altLang="zh-CN" sz="1400" dirty="0">
                <a:latin typeface="方正姚体" panose="02010601030101010101" pitchFamily="2" charset="-122"/>
                <a:ea typeface="方正姚体" panose="02010601030101010101" pitchFamily="2" charset="-122"/>
              </a:rPr>
              <a:t>)——</a:t>
            </a:r>
            <a:r>
              <a:rPr lang="zh-CN" altLang="en-US" sz="1400" dirty="0">
                <a:latin typeface="方正姚体" panose="02010601030101010101" pitchFamily="2" charset="-122"/>
                <a:ea typeface="方正姚体" panose="02010601030101010101" pitchFamily="2" charset="-122"/>
              </a:rPr>
              <a:t>分而“多彩”。</a:t>
            </a:r>
          </a:p>
          <a:p>
            <a:r>
              <a:rPr lang="en-US" altLang="zh-CN" sz="1400" dirty="0">
                <a:latin typeface="方正姚体" panose="02010601030101010101" pitchFamily="2" charset="-122"/>
                <a:ea typeface="方正姚体" panose="02010601030101010101" pitchFamily="2" charset="-122"/>
              </a:rPr>
              <a:t>3.</a:t>
            </a:r>
            <a:r>
              <a:rPr lang="zh-CN" altLang="en-US" sz="1400" b="1" dirty="0">
                <a:latin typeface="方正粗宋简体" panose="03000509000000000000" pitchFamily="65" charset="-122"/>
                <a:ea typeface="方正粗宋简体" panose="03000509000000000000" pitchFamily="65" charset="-122"/>
              </a:rPr>
              <a:t>排得顺</a:t>
            </a:r>
            <a:r>
              <a:rPr lang="en-US" altLang="zh-CN" sz="1400" dirty="0">
                <a:latin typeface="方正姚体" panose="02010601030101010101" pitchFamily="2" charset="-122"/>
                <a:ea typeface="方正姚体" panose="02010601030101010101" pitchFamily="2" charset="-122"/>
              </a:rPr>
              <a:t>(</a:t>
            </a:r>
            <a:r>
              <a:rPr lang="zh-CN" altLang="en-US" sz="1400" dirty="0">
                <a:latin typeface="方正姚体" panose="02010601030101010101" pitchFamily="2" charset="-122"/>
                <a:ea typeface="方正姚体" panose="02010601030101010101" pitchFamily="2" charset="-122"/>
              </a:rPr>
              <a:t>要有一定的顺序，如由小到大、由浅入深等</a:t>
            </a:r>
            <a:r>
              <a:rPr lang="en-US" altLang="zh-CN" sz="1400" dirty="0">
                <a:latin typeface="方正姚体" panose="02010601030101010101" pitchFamily="2" charset="-122"/>
                <a:ea typeface="方正姚体" panose="02010601030101010101" pitchFamily="2" charset="-122"/>
              </a:rPr>
              <a:t>)——</a:t>
            </a:r>
            <a:r>
              <a:rPr lang="zh-CN" altLang="en-US" sz="1400" dirty="0">
                <a:latin typeface="方正姚体" panose="02010601030101010101" pitchFamily="2" charset="-122"/>
                <a:ea typeface="方正姚体" panose="02010601030101010101" pitchFamily="2" charset="-122"/>
              </a:rPr>
              <a:t>分而有序。</a:t>
            </a:r>
          </a:p>
          <a:p>
            <a:r>
              <a:rPr lang="zh-CN" altLang="en-US" sz="1400" dirty="0">
                <a:solidFill>
                  <a:srgbClr val="C00000"/>
                </a:solidFill>
                <a:latin typeface="方正粗宋简体" panose="03000509000000000000" pitchFamily="65" charset="-122"/>
                <a:ea typeface="方正粗宋简体" panose="03000509000000000000" pitchFamily="65" charset="-122"/>
              </a:rPr>
              <a:t>三、分论点在文中的安排技巧</a:t>
            </a:r>
          </a:p>
          <a:p>
            <a:r>
              <a:rPr lang="en-US" altLang="zh-CN" sz="1400" dirty="0">
                <a:latin typeface="方正姚体" panose="02010601030101010101" pitchFamily="2" charset="-122"/>
                <a:ea typeface="方正姚体" panose="02010601030101010101" pitchFamily="2" charset="-122"/>
              </a:rPr>
              <a:t>1.</a:t>
            </a:r>
            <a:r>
              <a:rPr lang="zh-CN" altLang="en-US" sz="1400" dirty="0">
                <a:latin typeface="方正姚体" panose="02010601030101010101" pitchFamily="2" charset="-122"/>
                <a:ea typeface="方正姚体" panose="02010601030101010101" pitchFamily="2" charset="-122"/>
              </a:rPr>
              <a:t>位置</a:t>
            </a:r>
            <a:r>
              <a:rPr lang="en-US" altLang="zh-CN" sz="1400" dirty="0">
                <a:latin typeface="方正姚体" panose="02010601030101010101" pitchFamily="2" charset="-122"/>
                <a:ea typeface="方正姚体" panose="02010601030101010101" pitchFamily="2" charset="-122"/>
              </a:rPr>
              <a:t>2.</a:t>
            </a:r>
            <a:r>
              <a:rPr lang="zh-CN" altLang="en-US" sz="1400" dirty="0">
                <a:latin typeface="方正姚体" panose="02010601030101010101" pitchFamily="2" charset="-122"/>
                <a:ea typeface="方正姚体" panose="02010601030101010101" pitchFamily="2" charset="-122"/>
              </a:rPr>
              <a:t>语言</a:t>
            </a:r>
            <a:r>
              <a:rPr lang="en-US" altLang="zh-CN" sz="1400" dirty="0">
                <a:latin typeface="方正姚体" panose="02010601030101010101" pitchFamily="2" charset="-122"/>
                <a:ea typeface="方正姚体" panose="02010601030101010101" pitchFamily="2" charset="-122"/>
              </a:rPr>
              <a:t>3.</a:t>
            </a:r>
            <a:r>
              <a:rPr lang="zh-CN" altLang="en-US" sz="1400" dirty="0">
                <a:latin typeface="方正姚体" panose="02010601030101010101" pitchFamily="2" charset="-122"/>
                <a:ea typeface="方正姚体" panose="02010601030101010101" pitchFamily="2" charset="-122"/>
              </a:rPr>
              <a:t>结构</a:t>
            </a:r>
            <a:r>
              <a:rPr lang="en-US" altLang="zh-CN" sz="1400" dirty="0">
                <a:latin typeface="方正姚体" panose="02010601030101010101" pitchFamily="2" charset="-122"/>
                <a:ea typeface="方正姚体" panose="02010601030101010101" pitchFamily="2" charset="-122"/>
              </a:rPr>
              <a:t>4.</a:t>
            </a:r>
            <a:r>
              <a:rPr lang="zh-CN" altLang="en-US" sz="1400" dirty="0" smtClean="0">
                <a:latin typeface="方正姚体" panose="02010601030101010101" pitchFamily="2" charset="-122"/>
                <a:ea typeface="方正姚体" panose="02010601030101010101" pitchFamily="2" charset="-122"/>
              </a:rPr>
              <a:t>规避</a:t>
            </a:r>
            <a:endParaRPr lang="zh-CN" altLang="en-US" dirty="0"/>
          </a:p>
        </p:txBody>
      </p:sp>
    </p:spTree>
    <p:extLst>
      <p:ext uri="{BB962C8B-B14F-4D97-AF65-F5344CB8AC3E}">
        <p14:creationId xmlns:p14="http://schemas.microsoft.com/office/powerpoint/2010/main" val="1482326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23478"/>
            <a:ext cx="1008112" cy="338554"/>
          </a:xfrm>
          <a:prstGeom prst="rect">
            <a:avLst/>
          </a:prstGeom>
          <a:noFill/>
        </p:spPr>
        <p:txBody>
          <a:bodyPr wrap="square" rtlCol="0">
            <a:spAutoFit/>
          </a:bodyPr>
          <a:lstStyle/>
          <a:p>
            <a:r>
              <a:rPr lang="zh-CN" altLang="en-US" sz="1600" b="1" dirty="0" smtClean="0">
                <a:solidFill>
                  <a:srgbClr val="C00000"/>
                </a:solidFill>
                <a:latin typeface="方正粗宋简体" panose="03000509000000000000" pitchFamily="65" charset="-122"/>
                <a:ea typeface="方正粗宋简体" panose="03000509000000000000" pitchFamily="65" charset="-122"/>
              </a:rPr>
              <a:t>美文欣赏</a:t>
            </a:r>
            <a:endParaRPr lang="zh-CN" altLang="en-US" sz="1600" b="1" dirty="0">
              <a:solidFill>
                <a:srgbClr val="C00000"/>
              </a:solidFill>
              <a:latin typeface="方正粗宋简体" panose="03000509000000000000" pitchFamily="65" charset="-122"/>
              <a:ea typeface="方正粗宋简体" panose="03000509000000000000" pitchFamily="65" charset="-122"/>
            </a:endParaRPr>
          </a:p>
        </p:txBody>
      </p:sp>
      <p:sp>
        <p:nvSpPr>
          <p:cNvPr id="5" name="TextBox 4"/>
          <p:cNvSpPr txBox="1"/>
          <p:nvPr/>
        </p:nvSpPr>
        <p:spPr>
          <a:xfrm>
            <a:off x="107504" y="339502"/>
            <a:ext cx="8928992" cy="4770537"/>
          </a:xfrm>
          <a:prstGeom prst="rect">
            <a:avLst/>
          </a:prstGeom>
          <a:noFill/>
        </p:spPr>
        <p:txBody>
          <a:bodyPr wrap="square" rtlCol="0">
            <a:spAutoFit/>
          </a:bodyPr>
          <a:lstStyle/>
          <a:p>
            <a:pPr algn="ctr"/>
            <a:r>
              <a:rPr lang="zh-CN" altLang="en-US" sz="1600" dirty="0">
                <a:solidFill>
                  <a:srgbClr val="C00000"/>
                </a:solidFill>
                <a:latin typeface="方正粗宋简体" panose="03000509000000000000" pitchFamily="65" charset="-122"/>
                <a:ea typeface="方正粗宋简体" panose="03000509000000000000" pitchFamily="65" charset="-122"/>
              </a:rPr>
              <a:t>有一种智慧叫“忍”</a:t>
            </a:r>
          </a:p>
          <a:p>
            <a:pPr algn="ctr"/>
            <a:r>
              <a:rPr lang="en-US" altLang="zh-CN" sz="1200" dirty="0">
                <a:latin typeface="+mn-ea"/>
              </a:rPr>
              <a:t>2007.6.15.《</a:t>
            </a:r>
            <a:r>
              <a:rPr lang="zh-CN" altLang="en-US" sz="1200" dirty="0">
                <a:latin typeface="+mn-ea"/>
              </a:rPr>
              <a:t>香港商报</a:t>
            </a:r>
            <a:r>
              <a:rPr lang="en-US" altLang="zh-CN" sz="1200" dirty="0">
                <a:latin typeface="+mn-ea"/>
              </a:rPr>
              <a:t>》</a:t>
            </a:r>
          </a:p>
          <a:p>
            <a:endParaRPr lang="en-US" altLang="zh-CN" sz="1200" dirty="0">
              <a:latin typeface="+mn-ea"/>
            </a:endParaRPr>
          </a:p>
          <a:p>
            <a:r>
              <a:rPr lang="zh-CN" altLang="en-US" sz="1200" dirty="0" smtClean="0">
                <a:latin typeface="+mn-ea"/>
              </a:rPr>
              <a:t>　　</a:t>
            </a:r>
            <a:r>
              <a:rPr lang="zh-CN" altLang="en-US" sz="1200" dirty="0" smtClean="0">
                <a:latin typeface="楷体" panose="02010609060101010101" pitchFamily="49" charset="-122"/>
                <a:ea typeface="楷体" panose="02010609060101010101" pitchFamily="49" charset="-122"/>
              </a:rPr>
              <a:t>身负</a:t>
            </a:r>
            <a:r>
              <a:rPr lang="zh-CN" altLang="en-US" sz="1200" dirty="0">
                <a:latin typeface="楷体" panose="02010609060101010101" pitchFamily="49" charset="-122"/>
                <a:ea typeface="楷体" panose="02010609060101010101" pitchFamily="49" charset="-122"/>
              </a:rPr>
              <a:t>重大使命，即便蒙受多大屈辱也能忍受，此谓忍辱负重。</a:t>
            </a:r>
          </a:p>
          <a:p>
            <a:r>
              <a:rPr lang="zh-CN" altLang="en-US" sz="1200" dirty="0" smtClean="0">
                <a:latin typeface="楷体" panose="02010609060101010101" pitchFamily="49" charset="-122"/>
                <a:ea typeface="楷体" panose="02010609060101010101" pitchFamily="49" charset="-122"/>
              </a:rPr>
              <a:t>　　“忍”</a:t>
            </a:r>
            <a:r>
              <a:rPr lang="zh-CN" altLang="en-US" sz="1200" dirty="0">
                <a:latin typeface="楷体" panose="02010609060101010101" pitchFamily="49" charset="-122"/>
                <a:ea typeface="楷体" panose="02010609060101010101" pitchFamily="49" charset="-122"/>
              </a:rPr>
              <a:t>是仁人志士者的智慧。</a:t>
            </a:r>
          </a:p>
          <a:p>
            <a:r>
              <a:rPr lang="zh-CN" altLang="en-US" sz="1200" dirty="0" smtClean="0">
                <a:latin typeface="楷体" panose="02010609060101010101" pitchFamily="49" charset="-122"/>
                <a:ea typeface="楷体" panose="02010609060101010101" pitchFamily="49" charset="-122"/>
              </a:rPr>
              <a:t>　　忍辱负重</a:t>
            </a:r>
            <a:r>
              <a:rPr lang="zh-CN" altLang="en-US" sz="1200" dirty="0">
                <a:latin typeface="楷体" panose="02010609060101010101" pitchFamily="49" charset="-122"/>
                <a:ea typeface="楷体" panose="02010609060101010101" pitchFamily="49" charset="-122"/>
              </a:rPr>
              <a:t>，忍辱是手段，是表象，为达目的，完成使命是目的、是动机。忍辱负重是一切仁人志士，英雄豪杰的重要气节之一，但它却是一般人难能的，苏轼在</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留侯论</a:t>
            </a:r>
            <a:r>
              <a:rPr lang="en-US" altLang="zh-CN" sz="1200"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中对此做了十分精彩的论述：“古之豪杰之士，必有过人之节，人情有所不容者。匹夫见辱，拔剑而起，挺身而斗，此不足为勇也。天下有大勇者，卒然临之而不惊，无故加之而不怒。此其所挟持者甚大，而其志甚远也。”苏轼在这里将“豪杰”与“匹夫”在“见辱”之时两种不同的态度和表现做了鲜明的对比，指出真正的大勇是见辱能忍，不惊，不怒。而匹夫的见辱便起，便斗，并非真正的勇者。二者的反差是很大的。能忍辱负重者为真豪杰，不能忍辱负重者非豪杰，属匹夫之辈。苏轼的话实在是精粹、透彻。 </a:t>
            </a:r>
          </a:p>
          <a:p>
            <a:r>
              <a:rPr lang="zh-CN" altLang="en-US" sz="1200" dirty="0" smtClean="0">
                <a:latin typeface="楷体" panose="02010609060101010101" pitchFamily="49" charset="-122"/>
                <a:ea typeface="楷体" panose="02010609060101010101" pitchFamily="49" charset="-122"/>
              </a:rPr>
              <a:t>　　“忍”</a:t>
            </a:r>
            <a:r>
              <a:rPr lang="zh-CN" altLang="en-US" sz="1200" dirty="0">
                <a:latin typeface="楷体" panose="02010609060101010101" pitchFamily="49" charset="-122"/>
                <a:ea typeface="楷体" panose="02010609060101010101" pitchFamily="49" charset="-122"/>
              </a:rPr>
              <a:t>是大智若愚者的智慧。</a:t>
            </a:r>
          </a:p>
          <a:p>
            <a:r>
              <a:rPr lang="zh-CN" altLang="en-US" sz="1200" dirty="0" smtClean="0">
                <a:latin typeface="楷体" panose="02010609060101010101" pitchFamily="49" charset="-122"/>
                <a:ea typeface="楷体" panose="02010609060101010101" pitchFamily="49" charset="-122"/>
              </a:rPr>
              <a:t>　　善于</a:t>
            </a:r>
            <a:r>
              <a:rPr lang="zh-CN" altLang="en-US" sz="1200" dirty="0">
                <a:latin typeface="楷体" panose="02010609060101010101" pitchFamily="49" charset="-122"/>
                <a:ea typeface="楷体" panose="02010609060101010101" pitchFamily="49" charset="-122"/>
              </a:rPr>
              <a:t>断然退避忍让，是一个人博大心怀、大智若愚的谋略的具体体现。一个人，尤其一个领导者、管理者，在客观条件不允许继续前进，或再前进时就危及自身的情况下，应当自觉地、主动地断然退避忍让。这是保存自己的一个很重要的谋略思想。而要做到这一点，就必须具备较高的修养，善于克制、约束自己；而缺乏一定修养的人，是不可能做到这一点的。历史和现实都一再表明，善于忍让与善于前进，具有同等谋略价值。只善于前进而不善于忍让的领导者、管理者，决非高明之人，而只有把两者有机地结合在一起加以机灵活运用的领导者、管理者，才称得上高明。 </a:t>
            </a:r>
            <a:endParaRPr lang="en-US" altLang="zh-CN" sz="1200" dirty="0" smtClean="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　</a:t>
            </a:r>
            <a:r>
              <a:rPr lang="zh-CN" altLang="en-US" sz="1200" dirty="0" smtClean="0">
                <a:latin typeface="楷体" panose="02010609060101010101" pitchFamily="49" charset="-122"/>
                <a:ea typeface="楷体" panose="02010609060101010101" pitchFamily="49" charset="-122"/>
              </a:rPr>
              <a:t>　“忍”</a:t>
            </a:r>
            <a:r>
              <a:rPr lang="zh-CN" altLang="en-US" sz="1200" dirty="0">
                <a:latin typeface="楷体" panose="02010609060101010101" pitchFamily="49" charset="-122"/>
                <a:ea typeface="楷体" panose="02010609060101010101" pitchFamily="49" charset="-122"/>
              </a:rPr>
              <a:t>是韬光养晦者的智慧。</a:t>
            </a:r>
          </a:p>
          <a:p>
            <a:r>
              <a:rPr lang="zh-CN" altLang="en-US" sz="1200" dirty="0" smtClean="0">
                <a:latin typeface="楷体" panose="02010609060101010101" pitchFamily="49" charset="-122"/>
                <a:ea typeface="楷体" panose="02010609060101010101" pitchFamily="49" charset="-122"/>
              </a:rPr>
              <a:t>　　善于</a:t>
            </a:r>
            <a:r>
              <a:rPr lang="zh-CN" altLang="en-US" sz="1200" dirty="0">
                <a:latin typeface="楷体" panose="02010609060101010101" pitchFamily="49" charset="-122"/>
                <a:ea typeface="楷体" panose="02010609060101010101" pitchFamily="49" charset="-122"/>
              </a:rPr>
              <a:t>韬光养晦，激流勇退忍让，不是消极地避凶就吉，而是暂时收敛锋芒，隐若踪迹养精蓄锐，待机动而动，这就是韬光养晦。就是说，忍让是迫不得已的，即使忍让也要做到主动、自觉，不露声色地壮大实力，以便时机成熟时，奋起猛进。可见，这种忍让，不是逃跑，而是前进的一个环节，是下一步前进的准备和前奏。只有这样的忍让，才称得上谋略。假如不是这样，一看前进有危险，便急忙后退，一忍再忍，以至放弃原来的目标、路线，改变其方向、道路，而这个方面、道路与原来坚持的方向、道路已有本质的区别，那么这样的忍让就不是什么韬光养晦，而是知难而退了，那就不具有什么谋略价值，而是逃跑主义了。我们在退的问题上也要分清勇敢与怯懦、高明和愚笨。</a:t>
            </a:r>
          </a:p>
          <a:p>
            <a:r>
              <a:rPr lang="zh-CN" altLang="en-US" sz="1200" dirty="0" smtClean="0">
                <a:latin typeface="楷体" panose="02010609060101010101" pitchFamily="49" charset="-122"/>
                <a:ea typeface="楷体" panose="02010609060101010101" pitchFamily="49" charset="-122"/>
              </a:rPr>
              <a:t>　　所以</a:t>
            </a:r>
            <a:r>
              <a:rPr lang="zh-CN" altLang="en-US" sz="1200" dirty="0">
                <a:latin typeface="楷体" panose="02010609060101010101" pitchFamily="49" charset="-122"/>
                <a:ea typeface="楷体" panose="02010609060101010101" pitchFamily="49" charset="-122"/>
              </a:rPr>
              <a:t>，“忍”是一种涵养，一种智慧</a:t>
            </a:r>
            <a:r>
              <a:rPr lang="zh-CN" altLang="en-US" sz="1200" dirty="0" smtClean="0">
                <a:latin typeface="楷体" panose="02010609060101010101" pitchFamily="49" charset="-122"/>
                <a:ea typeface="楷体" panose="02010609060101010101" pitchFamily="49" charset="-122"/>
              </a:rPr>
              <a:t>。</a:t>
            </a:r>
            <a:endParaRPr lang="zh-CN" altLang="en-US" sz="1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61851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23478"/>
            <a:ext cx="8712968" cy="4893647"/>
          </a:xfrm>
          <a:prstGeom prst="rect">
            <a:avLst/>
          </a:prstGeom>
          <a:noFill/>
        </p:spPr>
        <p:txBody>
          <a:bodyPr wrap="square" rtlCol="0">
            <a:spAutoFit/>
          </a:bodyPr>
          <a:lstStyle/>
          <a:p>
            <a:pPr algn="ctr"/>
            <a:r>
              <a:rPr lang="zh-CN" altLang="en-US" sz="1400" b="1" dirty="0">
                <a:solidFill>
                  <a:srgbClr val="C00000"/>
                </a:solidFill>
                <a:latin typeface="方正粗宋简体" panose="03000509000000000000" pitchFamily="65" charset="-122"/>
                <a:ea typeface="方正粗宋简体" panose="03000509000000000000" pitchFamily="65" charset="-122"/>
              </a:rPr>
              <a:t>你可以什么都不是，但必须是一个记者</a:t>
            </a:r>
          </a:p>
          <a:p>
            <a:r>
              <a:rPr lang="zh-CN" altLang="en-US" sz="1200" dirty="0">
                <a:latin typeface="仿宋_GB2312" panose="02010609030101010101" pitchFamily="49" charset="-122"/>
                <a:ea typeface="仿宋_GB2312" panose="02010609030101010101" pitchFamily="49" charset="-122"/>
              </a:rPr>
              <a:t> </a:t>
            </a:r>
          </a:p>
          <a:p>
            <a:r>
              <a:rPr lang="zh-CN" altLang="en-US" sz="1200" dirty="0" smtClean="0">
                <a:latin typeface="仿宋_GB2312" panose="02010609030101010101" pitchFamily="49" charset="-122"/>
                <a:ea typeface="仿宋_GB2312" panose="02010609030101010101" pitchFamily="49" charset="-122"/>
              </a:rPr>
              <a:t>　　</a:t>
            </a:r>
            <a:r>
              <a:rPr lang="zh-CN" altLang="en-US" sz="1200" dirty="0" smtClean="0">
                <a:latin typeface="楷体_GB2312" panose="02010609030101010101" pitchFamily="49" charset="-122"/>
                <a:ea typeface="楷体_GB2312" panose="02010609030101010101" pitchFamily="49" charset="-122"/>
              </a:rPr>
              <a:t>这</a:t>
            </a:r>
            <a:r>
              <a:rPr lang="zh-CN" altLang="en-US" sz="1200" dirty="0">
                <a:latin typeface="楷体_GB2312" panose="02010609030101010101" pitchFamily="49" charset="-122"/>
                <a:ea typeface="楷体_GB2312" panose="02010609030101010101" pitchFamily="49" charset="-122"/>
              </a:rPr>
              <a:t>是一个飞速变化的时代，足以催生年轻人的英雄梦想，因此常常听见记者豪情满怀地宣称，他们要忠实地全面地记录这段激动人心的历史。 </a:t>
            </a:r>
          </a:p>
          <a:p>
            <a:r>
              <a:rPr lang="zh-CN" altLang="en-US" sz="1200" dirty="0" smtClean="0">
                <a:latin typeface="楷体_GB2312" panose="02010609030101010101" pitchFamily="49" charset="-122"/>
                <a:ea typeface="楷体_GB2312" panose="02010609030101010101" pitchFamily="49" charset="-122"/>
              </a:rPr>
              <a:t>　　然而</a:t>
            </a:r>
            <a:r>
              <a:rPr lang="zh-CN" altLang="en-US" sz="1200" dirty="0">
                <a:latin typeface="楷体_GB2312" panose="02010609030101010101" pitchFamily="49" charset="-122"/>
                <a:ea typeface="楷体_GB2312" panose="02010609030101010101" pitchFamily="49" charset="-122"/>
              </a:rPr>
              <a:t>，记者不是历史记录者，那是历史学家的事情。</a:t>
            </a:r>
          </a:p>
          <a:p>
            <a:r>
              <a:rPr lang="zh-CN" altLang="en-US" sz="1200" dirty="0" smtClean="0">
                <a:latin typeface="楷体_GB2312" panose="02010609030101010101" pitchFamily="49" charset="-122"/>
                <a:ea typeface="楷体_GB2312" panose="02010609030101010101" pitchFamily="49" charset="-122"/>
              </a:rPr>
              <a:t>　　记者</a:t>
            </a:r>
            <a:r>
              <a:rPr lang="zh-CN" altLang="en-US" sz="1200" dirty="0">
                <a:latin typeface="楷体_GB2312" panose="02010609030101010101" pitchFamily="49" charset="-122"/>
                <a:ea typeface="楷体_GB2312" panose="02010609030101010101" pitchFamily="49" charset="-122"/>
              </a:rPr>
              <a:t>是新闻记录者。新闻是历史的一部分，但不是历史的全部。新闻是生活的一部分，但不是生活的全部。 </a:t>
            </a:r>
          </a:p>
          <a:p>
            <a:r>
              <a:rPr lang="zh-CN" altLang="en-US" sz="1200" dirty="0" smtClean="0">
                <a:latin typeface="楷体_GB2312" panose="02010609030101010101" pitchFamily="49" charset="-122"/>
                <a:ea typeface="楷体_GB2312" panose="02010609030101010101" pitchFamily="49" charset="-122"/>
              </a:rPr>
              <a:t>　　新闻</a:t>
            </a:r>
            <a:r>
              <a:rPr lang="zh-CN" altLang="en-US" sz="1200" dirty="0">
                <a:latin typeface="楷体_GB2312" panose="02010609030101010101" pitchFamily="49" charset="-122"/>
                <a:ea typeface="楷体_GB2312" panose="02010609030101010101" pitchFamily="49" charset="-122"/>
              </a:rPr>
              <a:t>是当下人们最感兴趣的话题，是日常生活中突兀显现的事件，是社会发展中重大迫切的问题，是特例而不是常态。 </a:t>
            </a:r>
          </a:p>
          <a:p>
            <a:r>
              <a:rPr lang="zh-CN" altLang="en-US" sz="1200" dirty="0" smtClean="0">
                <a:latin typeface="楷体_GB2312" panose="02010609030101010101" pitchFamily="49" charset="-122"/>
                <a:ea typeface="楷体_GB2312" panose="02010609030101010101" pitchFamily="49" charset="-122"/>
              </a:rPr>
              <a:t>　　当然</a:t>
            </a:r>
            <a:r>
              <a:rPr lang="zh-CN" altLang="en-US" sz="1200" dirty="0">
                <a:latin typeface="楷体_GB2312" panose="02010609030101010101" pitchFamily="49" charset="-122"/>
                <a:ea typeface="楷体_GB2312" panose="02010609030101010101" pitchFamily="49" charset="-122"/>
              </a:rPr>
              <a:t>，作为一名党的新闻工作者，记者有责任报道建设成就，报道好人好事，报道成功经验，但并不是因为它们是历史，也</a:t>
            </a:r>
            <a:r>
              <a:rPr lang="zh-CN" altLang="en-US" sz="1200" dirty="0" smtClean="0">
                <a:latin typeface="楷体_GB2312" panose="02010609030101010101" pitchFamily="49" charset="-122"/>
                <a:ea typeface="楷体_GB2312" panose="02010609030101010101" pitchFamily="49" charset="-122"/>
              </a:rPr>
              <a:t>不因为</a:t>
            </a:r>
            <a:r>
              <a:rPr lang="zh-CN" altLang="en-US" sz="1200" dirty="0">
                <a:latin typeface="楷体_GB2312" panose="02010609030101010101" pitchFamily="49" charset="-122"/>
                <a:ea typeface="楷体_GB2312" panose="02010609030101010101" pitchFamily="49" charset="-122"/>
              </a:rPr>
              <a:t>他们是现实生活，而是因为在当时的情景中它们是新闻。 </a:t>
            </a:r>
          </a:p>
          <a:p>
            <a:r>
              <a:rPr lang="zh-CN" altLang="en-US" sz="1200" dirty="0" smtClean="0">
                <a:latin typeface="楷体_GB2312" panose="02010609030101010101" pitchFamily="49" charset="-122"/>
                <a:ea typeface="楷体_GB2312" panose="02010609030101010101" pitchFamily="49" charset="-122"/>
              </a:rPr>
              <a:t>　　当</a:t>
            </a:r>
            <a:r>
              <a:rPr lang="zh-CN" altLang="en-US" sz="1200" dirty="0">
                <a:latin typeface="楷体_GB2312" panose="02010609030101010101" pitchFamily="49" charset="-122"/>
                <a:ea typeface="楷体_GB2312" panose="02010609030101010101" pitchFamily="49" charset="-122"/>
              </a:rPr>
              <a:t>一些地方负面事件过多时，那并不是记者报道的责任，也许是当地管理部门出了问题。当一些新闻事件引发强烈反响时，那并不是记者报道的结果，而是事件本身导致的结果。 </a:t>
            </a:r>
          </a:p>
          <a:p>
            <a:r>
              <a:rPr lang="zh-CN" altLang="en-US" sz="1200" dirty="0" smtClean="0">
                <a:latin typeface="楷体_GB2312" panose="02010609030101010101" pitchFamily="49" charset="-122"/>
                <a:ea typeface="楷体_GB2312" panose="02010609030101010101" pitchFamily="49" charset="-122"/>
              </a:rPr>
              <a:t>　　记者</a:t>
            </a:r>
            <a:r>
              <a:rPr lang="zh-CN" altLang="en-US" sz="1200" dirty="0">
                <a:latin typeface="楷体_GB2312" panose="02010609030101010101" pitchFamily="49" charset="-122"/>
                <a:ea typeface="楷体_GB2312" panose="02010609030101010101" pitchFamily="49" charset="-122"/>
              </a:rPr>
              <a:t>也不是警察，不应该用警察的眼睛盯着罪犯。记者也不是法官，不应该用法官的头脑思考案件。 </a:t>
            </a:r>
          </a:p>
          <a:p>
            <a:r>
              <a:rPr lang="zh-CN" altLang="en-US" sz="1200" dirty="0" smtClean="0">
                <a:latin typeface="楷体_GB2312" panose="02010609030101010101" pitchFamily="49" charset="-122"/>
                <a:ea typeface="楷体_GB2312" panose="02010609030101010101" pitchFamily="49" charset="-122"/>
              </a:rPr>
              <a:t>　　记者</a:t>
            </a:r>
            <a:r>
              <a:rPr lang="zh-CN" altLang="en-US" sz="1200" dirty="0">
                <a:latin typeface="楷体_GB2312" panose="02010609030101010101" pitchFamily="49" charset="-122"/>
                <a:ea typeface="楷体_GB2312" panose="02010609030101010101" pitchFamily="49" charset="-122"/>
              </a:rPr>
              <a:t>也不是商人。媒体固然是一个产业，追求符合市场规律的投资与回报，记者却并不惟利是图。 </a:t>
            </a:r>
          </a:p>
          <a:p>
            <a:r>
              <a:rPr lang="zh-CN" altLang="en-US" sz="1200" dirty="0" smtClean="0">
                <a:latin typeface="楷体_GB2312" panose="02010609030101010101" pitchFamily="49" charset="-122"/>
                <a:ea typeface="楷体_GB2312" panose="02010609030101010101" pitchFamily="49" charset="-122"/>
              </a:rPr>
              <a:t>　　记者</a:t>
            </a:r>
            <a:r>
              <a:rPr lang="zh-CN" altLang="en-US" sz="1200" dirty="0">
                <a:latin typeface="楷体_GB2312" panose="02010609030101010101" pitchFamily="49" charset="-122"/>
                <a:ea typeface="楷体_GB2312" panose="02010609030101010101" pitchFamily="49" charset="-122"/>
              </a:rPr>
              <a:t>不应该拿事实讨价还价，记者不应该学会交易中的妥协和退让。 </a:t>
            </a:r>
          </a:p>
          <a:p>
            <a:r>
              <a:rPr lang="zh-CN" altLang="en-US" sz="1200" dirty="0" smtClean="0">
                <a:latin typeface="楷体_GB2312" panose="02010609030101010101" pitchFamily="49" charset="-122"/>
                <a:ea typeface="楷体_GB2312" panose="02010609030101010101" pitchFamily="49" charset="-122"/>
              </a:rPr>
              <a:t>　　媒体</a:t>
            </a:r>
            <a:r>
              <a:rPr lang="zh-CN" altLang="en-US" sz="1200" dirty="0">
                <a:latin typeface="楷体_GB2312" panose="02010609030101010101" pitchFamily="49" charset="-122"/>
                <a:ea typeface="楷体_GB2312" panose="02010609030101010101" pitchFamily="49" charset="-122"/>
              </a:rPr>
              <a:t>是一个特殊的产业，并非简单的市场理论可以解释。当记者忠诚于事实的时候，他就是社会的良知。 </a:t>
            </a:r>
          </a:p>
          <a:p>
            <a:r>
              <a:rPr lang="zh-CN" altLang="en-US" sz="1200" dirty="0" smtClean="0">
                <a:latin typeface="楷体_GB2312" panose="02010609030101010101" pitchFamily="49" charset="-122"/>
                <a:ea typeface="楷体_GB2312" panose="02010609030101010101" pitchFamily="49" charset="-122"/>
              </a:rPr>
              <a:t>　　记者</a:t>
            </a:r>
            <a:r>
              <a:rPr lang="zh-CN" altLang="en-US" sz="1200" dirty="0">
                <a:latin typeface="楷体_GB2312" panose="02010609030101010101" pitchFamily="49" charset="-122"/>
                <a:ea typeface="楷体_GB2312" panose="02010609030101010101" pitchFamily="49" charset="-122"/>
              </a:rPr>
              <a:t>却又不是思想导师。他可以传播思想，却不是思想家本人。他可以训导道德，却不可以道德感压倒事实。他可以义愤填膺，却不可以攻击“敌人”。他可以痛哭流涕，却不可以用泪水模糊了字迹。 </a:t>
            </a:r>
          </a:p>
          <a:p>
            <a:r>
              <a:rPr lang="zh-CN" altLang="en-US" sz="1200" dirty="0" smtClean="0">
                <a:latin typeface="楷体_GB2312" panose="02010609030101010101" pitchFamily="49" charset="-122"/>
                <a:ea typeface="楷体_GB2312" panose="02010609030101010101" pitchFamily="49" charset="-122"/>
              </a:rPr>
              <a:t>　　记者</a:t>
            </a:r>
            <a:r>
              <a:rPr lang="zh-CN" altLang="en-US" sz="1200" dirty="0">
                <a:latin typeface="楷体_GB2312" panose="02010609030101010101" pitchFamily="49" charset="-122"/>
                <a:ea typeface="楷体_GB2312" panose="02010609030101010101" pitchFamily="49" charset="-122"/>
              </a:rPr>
              <a:t>也不是学者，不必高屋建瓴。记者也不是诗人，不可浅唱低吟。记者也不是演员，不可千变万化。记者更不是化妆师，不可涂脂抹粉。 </a:t>
            </a:r>
          </a:p>
          <a:p>
            <a:r>
              <a:rPr lang="zh-CN" altLang="en-US" sz="1200" dirty="0" smtClean="0">
                <a:latin typeface="楷体_GB2312" panose="02010609030101010101" pitchFamily="49" charset="-122"/>
                <a:ea typeface="楷体_GB2312" panose="02010609030101010101" pitchFamily="49" charset="-122"/>
              </a:rPr>
              <a:t>　　记者</a:t>
            </a:r>
            <a:r>
              <a:rPr lang="zh-CN" altLang="en-US" sz="1200" dirty="0">
                <a:latin typeface="楷体_GB2312" panose="02010609030101010101" pitchFamily="49" charset="-122"/>
                <a:ea typeface="楷体_GB2312" panose="02010609030101010101" pitchFamily="49" charset="-122"/>
              </a:rPr>
              <a:t>也不是过客，可以袖手旁观。记者有义务报道新闻，媒体有责任告知事实。 </a:t>
            </a:r>
          </a:p>
          <a:p>
            <a:r>
              <a:rPr lang="zh-CN" altLang="en-US" sz="1200" dirty="0" smtClean="0">
                <a:latin typeface="楷体_GB2312" panose="02010609030101010101" pitchFamily="49" charset="-122"/>
                <a:ea typeface="楷体_GB2312" panose="02010609030101010101" pitchFamily="49" charset="-122"/>
              </a:rPr>
              <a:t>　　当然</a:t>
            </a:r>
            <a:r>
              <a:rPr lang="zh-CN" altLang="en-US" sz="1200" dirty="0">
                <a:latin typeface="楷体_GB2312" panose="02010609030101010101" pitchFamily="49" charset="-122"/>
                <a:ea typeface="楷体_GB2312" panose="02010609030101010101" pitchFamily="49" charset="-122"/>
              </a:rPr>
              <a:t>这只是一种理想的状态，但是一个记者至少应该知道他的理想。</a:t>
            </a:r>
          </a:p>
          <a:p>
            <a:r>
              <a:rPr lang="zh-CN" altLang="en-US" sz="1200" dirty="0" smtClean="0">
                <a:latin typeface="楷体_GB2312" panose="02010609030101010101" pitchFamily="49" charset="-122"/>
                <a:ea typeface="楷体_GB2312" panose="02010609030101010101" pitchFamily="49" charset="-122"/>
              </a:rPr>
              <a:t>　　他</a:t>
            </a:r>
            <a:r>
              <a:rPr lang="zh-CN" altLang="en-US" sz="1200" dirty="0">
                <a:latin typeface="楷体_GB2312" panose="02010609030101010101" pitchFamily="49" charset="-122"/>
                <a:ea typeface="楷体_GB2312" panose="02010609030101010101" pitchFamily="49" charset="-122"/>
              </a:rPr>
              <a:t>的理想很简单，那就是做一名记者。</a:t>
            </a:r>
          </a:p>
          <a:p>
            <a:r>
              <a:rPr lang="zh-CN" altLang="en-US" sz="1200" dirty="0" smtClean="0">
                <a:latin typeface="楷体_GB2312" panose="02010609030101010101" pitchFamily="49" charset="-122"/>
                <a:ea typeface="楷体_GB2312" panose="02010609030101010101" pitchFamily="49" charset="-122"/>
              </a:rPr>
              <a:t>　　这</a:t>
            </a:r>
            <a:r>
              <a:rPr lang="zh-CN" altLang="en-US" sz="1200" dirty="0">
                <a:latin typeface="楷体_GB2312" panose="02010609030101010101" pitchFamily="49" charset="-122"/>
                <a:ea typeface="楷体_GB2312" panose="02010609030101010101" pitchFamily="49" charset="-122"/>
              </a:rPr>
              <a:t>并不是一件容易的事情。事实可能是，他什么都是，但就不是记者。正如有时候一个官员，他什么都是，但就不是公务员；正如有时候一个法官，他什么都是，但就不是法律工作者。 </a:t>
            </a:r>
          </a:p>
          <a:p>
            <a:r>
              <a:rPr lang="zh-CN" altLang="en-US" sz="1200" dirty="0" smtClean="0">
                <a:latin typeface="楷体_GB2312" panose="02010609030101010101" pitchFamily="49" charset="-122"/>
                <a:ea typeface="楷体_GB2312" panose="02010609030101010101" pitchFamily="49" charset="-122"/>
              </a:rPr>
              <a:t>　　所以</a:t>
            </a:r>
            <a:r>
              <a:rPr lang="zh-CN" altLang="en-US" sz="1200" dirty="0">
                <a:latin typeface="楷体_GB2312" panose="02010609030101010101" pitchFamily="49" charset="-122"/>
                <a:ea typeface="楷体_GB2312" panose="02010609030101010101" pitchFamily="49" charset="-122"/>
              </a:rPr>
              <a:t>，今天我们要大声地告诉同行</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你可以什么都不是，但必须是一个记者。</a:t>
            </a:r>
          </a:p>
          <a:p>
            <a:r>
              <a:rPr lang="zh-CN" altLang="en-US" sz="1200" dirty="0" smtClean="0">
                <a:latin typeface="楷体_GB2312" panose="02010609030101010101" pitchFamily="49" charset="-122"/>
                <a:ea typeface="楷体_GB2312" panose="02010609030101010101" pitchFamily="49" charset="-122"/>
              </a:rPr>
              <a:t>　　（选自</a:t>
            </a:r>
            <a:r>
              <a:rPr lang="en-US" altLang="zh-CN" sz="1200" dirty="0" smtClean="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南方都市报</a:t>
            </a:r>
            <a:r>
              <a:rPr lang="en-US" altLang="zh-CN" sz="1200" dirty="0">
                <a:latin typeface="楷体_GB2312" panose="02010609030101010101" pitchFamily="49" charset="-122"/>
                <a:ea typeface="楷体_GB2312" panose="02010609030101010101" pitchFamily="49" charset="-122"/>
              </a:rPr>
              <a:t>》2004</a:t>
            </a:r>
            <a:r>
              <a:rPr lang="zh-CN" altLang="en-US" sz="1200" dirty="0">
                <a:latin typeface="楷体_GB2312" panose="02010609030101010101" pitchFamily="49" charset="-122"/>
                <a:ea typeface="楷体_GB2312" panose="02010609030101010101" pitchFamily="49" charset="-122"/>
              </a:rPr>
              <a:t>年记者节</a:t>
            </a:r>
            <a:r>
              <a:rPr lang="zh-CN" altLang="en-US" sz="1200" dirty="0" smtClean="0">
                <a:latin typeface="楷体_GB2312" panose="02010609030101010101" pitchFamily="49" charset="-122"/>
                <a:ea typeface="楷体_GB2312" panose="02010609030101010101" pitchFamily="49" charset="-122"/>
              </a:rPr>
              <a:t>社论）</a:t>
            </a:r>
            <a:endParaRPr lang="zh-CN" altLang="en-US" sz="12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40722359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67494"/>
            <a:ext cx="8424936" cy="4770537"/>
          </a:xfrm>
          <a:prstGeom prst="rect">
            <a:avLst/>
          </a:prstGeom>
          <a:noFill/>
        </p:spPr>
        <p:txBody>
          <a:bodyPr wrap="square" rtlCol="0">
            <a:spAutoFit/>
          </a:bodyPr>
          <a:lstStyle/>
          <a:p>
            <a:pPr algn="ctr"/>
            <a:r>
              <a:rPr lang="zh-CN" altLang="en-US" sz="1600" b="1" dirty="0">
                <a:solidFill>
                  <a:srgbClr val="C00000"/>
                </a:solidFill>
                <a:latin typeface="方正粗宋简体" panose="03000509000000000000" pitchFamily="65" charset="-122"/>
                <a:ea typeface="方正粗宋简体" panose="03000509000000000000" pitchFamily="65" charset="-122"/>
              </a:rPr>
              <a:t>文人们的河流</a:t>
            </a:r>
          </a:p>
          <a:p>
            <a:endParaRPr lang="zh-CN" altLang="en-US" sz="1200" dirty="0"/>
          </a:p>
          <a:p>
            <a:pPr algn="ctr"/>
            <a:r>
              <a:rPr lang="en-US" altLang="zh-CN" sz="1200" dirty="0">
                <a:latin typeface="楷体_GB2312" panose="02010609030101010101" pitchFamily="49" charset="-122"/>
                <a:ea typeface="楷体_GB2312" panose="02010609030101010101" pitchFamily="49" charset="-122"/>
              </a:rPr>
              <a:t>2010</a:t>
            </a:r>
            <a:r>
              <a:rPr lang="zh-CN" altLang="en-US" sz="1200" dirty="0">
                <a:latin typeface="楷体_GB2312" panose="02010609030101010101" pitchFamily="49" charset="-122"/>
                <a:ea typeface="楷体_GB2312" panose="02010609030101010101" pitchFamily="49" charset="-122"/>
              </a:rPr>
              <a:t>年圣陶杯全国中学生作文比赛特等奖作文 </a:t>
            </a:r>
            <a:r>
              <a:rPr lang="zh-CN" altLang="en-US" sz="1200" dirty="0" smtClean="0">
                <a:latin typeface="楷体_GB2312" panose="02010609030101010101" pitchFamily="49" charset="-122"/>
                <a:ea typeface="楷体_GB2312" panose="02010609030101010101" pitchFamily="49" charset="-122"/>
              </a:rPr>
              <a:t>　作者</a:t>
            </a:r>
            <a:r>
              <a:rPr lang="zh-CN" altLang="en-US" sz="1200" dirty="0">
                <a:latin typeface="楷体_GB2312" panose="02010609030101010101" pitchFamily="49" charset="-122"/>
                <a:ea typeface="楷体_GB2312" panose="02010609030101010101" pitchFamily="49" charset="-122"/>
              </a:rPr>
              <a:t>：潘亭亭</a:t>
            </a:r>
          </a:p>
          <a:p>
            <a:endParaRPr lang="zh-CN" altLang="en-US" sz="1200" dirty="0">
              <a:latin typeface="楷体_GB2312" panose="02010609030101010101" pitchFamily="49" charset="-122"/>
              <a:ea typeface="楷体_GB2312" panose="02010609030101010101" pitchFamily="49" charset="-122"/>
            </a:endParaRPr>
          </a:p>
          <a:p>
            <a:r>
              <a:rPr lang="zh-CN" altLang="en-US" sz="1200" dirty="0" smtClean="0">
                <a:latin typeface="楷体_GB2312" panose="02010609030101010101" pitchFamily="49" charset="-122"/>
                <a:ea typeface="楷体_GB2312" panose="02010609030101010101" pitchFamily="49" charset="-122"/>
              </a:rPr>
              <a:t>　　一</a:t>
            </a:r>
            <a:r>
              <a:rPr lang="zh-CN" altLang="en-US" sz="1200" dirty="0">
                <a:latin typeface="楷体_GB2312" panose="02010609030101010101" pitchFamily="49" charset="-122"/>
                <a:ea typeface="楷体_GB2312" panose="02010609030101010101" pitchFamily="49" charset="-122"/>
              </a:rPr>
              <a:t>部人类的进步史减去了原始社会的野蛮与无知，加上了现代社会的文明与繁盛。</a:t>
            </a:r>
          </a:p>
          <a:p>
            <a:r>
              <a:rPr lang="zh-CN" altLang="en-US" sz="1200" dirty="0" smtClean="0">
                <a:latin typeface="楷体_GB2312" panose="02010609030101010101" pitchFamily="49" charset="-122"/>
                <a:ea typeface="楷体_GB2312" panose="02010609030101010101" pitchFamily="49" charset="-122"/>
              </a:rPr>
              <a:t>　　一</a:t>
            </a:r>
            <a:r>
              <a:rPr lang="zh-CN" altLang="en-US" sz="1200" dirty="0">
                <a:latin typeface="楷体_GB2312" panose="02010609030101010101" pitchFamily="49" charset="-122"/>
                <a:ea typeface="楷体_GB2312" panose="02010609030101010101" pitchFamily="49" charset="-122"/>
              </a:rPr>
              <a:t>部人类的兴亡史减去了感情世界的空白与寂寞，添加才俊的豪迈与小人的戚戚。</a:t>
            </a:r>
          </a:p>
          <a:p>
            <a:r>
              <a:rPr lang="zh-CN" altLang="en-US" sz="1200" dirty="0" smtClean="0">
                <a:latin typeface="楷体_GB2312" panose="02010609030101010101" pitchFamily="49" charset="-122"/>
                <a:ea typeface="楷体_GB2312" panose="02010609030101010101" pitchFamily="49" charset="-122"/>
              </a:rPr>
              <a:t>　　如果</a:t>
            </a:r>
            <a:r>
              <a:rPr lang="zh-CN" altLang="en-US" sz="1200" dirty="0">
                <a:latin typeface="楷体_GB2312" panose="02010609030101010101" pitchFamily="49" charset="-122"/>
                <a:ea typeface="楷体_GB2312" panose="02010609030101010101" pitchFamily="49" charset="-122"/>
              </a:rPr>
              <a:t>说人类世界是缤纷多彩的，那么那些孜孜不倦地追求着的文人们就是贯穿于这个多彩世界中的一条汩汩流动的灵动的河流。他们在旅途中荡去了水中的污浊，浇灌了两岸饥渴的树木与农田，加上了人们的笑声和两岸树木深情回馈的倒影向大海奔腾而去。</a:t>
            </a:r>
          </a:p>
          <a:p>
            <a:r>
              <a:rPr lang="zh-CN" altLang="en-US" sz="1200" dirty="0" smtClean="0">
                <a:latin typeface="楷体_GB2312" panose="02010609030101010101" pitchFamily="49" charset="-122"/>
                <a:ea typeface="楷体_GB2312" panose="02010609030101010101" pitchFamily="49" charset="-122"/>
              </a:rPr>
              <a:t>　　文人们</a:t>
            </a:r>
            <a:r>
              <a:rPr lang="zh-CN" altLang="en-US" sz="1200" dirty="0">
                <a:latin typeface="楷体_GB2312" panose="02010609030101010101" pitchFamily="49" charset="-122"/>
                <a:ea typeface="楷体_GB2312" panose="02010609030101010101" pitchFamily="49" charset="-122"/>
              </a:rPr>
              <a:t>是大地母亲骄傲的孩子。他们深深铭记着大地母亲的教诲，在流动中减去了对世俗之物的追求，加上了对受苦受累的人民的关爱与同情。“白鸥没浩荡，万里谁能驯。”曾经，杜甫也是壮志凌云，渴求着能当官及第，报效朝廷。然而，那个朝代的衰亡注定了他凌云的壮志只能随风飘散，“国破山河在”的局势让他开始注目处于动乱时代的苦难大众。减去对当官及第的追求，加上对黎民百姓的关心。杜甫，以他一生的爱成就了一代诗圣，成就了那条灵动的河流中的一朵灿烂、美丽的浪花。</a:t>
            </a:r>
          </a:p>
          <a:p>
            <a:r>
              <a:rPr lang="zh-CN" altLang="en-US" sz="1200" dirty="0" smtClean="0">
                <a:latin typeface="楷体_GB2312" panose="02010609030101010101" pitchFamily="49" charset="-122"/>
                <a:ea typeface="楷体_GB2312" panose="02010609030101010101" pitchFamily="49" charset="-122"/>
              </a:rPr>
              <a:t>　　文人们</a:t>
            </a:r>
            <a:r>
              <a:rPr lang="zh-CN" altLang="en-US" sz="1200" dirty="0">
                <a:latin typeface="楷体_GB2312" panose="02010609030101010101" pitchFamily="49" charset="-122"/>
                <a:ea typeface="楷体_GB2312" panose="02010609030101010101" pitchFamily="49" charset="-122"/>
              </a:rPr>
              <a:t>是风阿姨最娇贵的精灵。当他们被卷成旋涡，徘徊着难以向前时，一阵清风，足以吹去旋涡中的杂物，增加向前的动力。在那古老的赤壁战场之下，一个刚刚被诬陷而郁郁不得志的文人苏轼，想着过去的辉煌和风光霁月的岁月，他终究难以释去胸中郁抑的闷气。然而那“江上之清风”微微一吹，他感悟了，他开始“寄蜉蝣于天地，渺沧海之一粟”。他减去了对高官后禄的追求，加上了对人生价值的执着，他，开始由一个为朝廷碌碌奔忙的文人成了人们共有的大文豪。文人们的河流在旅途中撞击了一块大石头，荡起了巨浪，把杂物抛到了岸边，加上了自信与大气，呼啸着奔向终点！</a:t>
            </a:r>
          </a:p>
          <a:p>
            <a:r>
              <a:rPr lang="zh-CN" altLang="en-US" sz="1200" dirty="0" smtClean="0">
                <a:latin typeface="楷体_GB2312" panose="02010609030101010101" pitchFamily="49" charset="-122"/>
                <a:ea typeface="楷体_GB2312" panose="02010609030101010101" pitchFamily="49" charset="-122"/>
              </a:rPr>
              <a:t>　　文人们</a:t>
            </a:r>
            <a:r>
              <a:rPr lang="zh-CN" altLang="en-US" sz="1200" dirty="0">
                <a:latin typeface="楷体_GB2312" panose="02010609030101010101" pitchFamily="49" charset="-122"/>
                <a:ea typeface="楷体_GB2312" panose="02010609030101010101" pitchFamily="49" charset="-122"/>
              </a:rPr>
              <a:t>是上帝撒向人间的天使。他们在困境中越挫越勇，在污浊的世界中愈流愈清明。在文革中，沈从文先生被人们诬陷，攻击，被罚去扫女厕所。然而沈从文先生却毫无怨言，在人们的诋毁中更增添了对心灵世界的追求，减去了凡庸世俗的物欲追求。所以，在他笔中流出来的湘江澄澈清明了，流出来的翠翠的情思是不沾一丝俗气，不惹一点风尘的。在他的旅途中，他减去了无谓的浊气，加上了清明的心境，使他的心灵淡若兰菊，清如荷莲。</a:t>
            </a:r>
          </a:p>
          <a:p>
            <a:r>
              <a:rPr lang="zh-CN" altLang="en-US" sz="1200" dirty="0" smtClean="0">
                <a:latin typeface="楷体_GB2312" panose="02010609030101010101" pitchFamily="49" charset="-122"/>
                <a:ea typeface="楷体_GB2312" panose="02010609030101010101" pitchFamily="49" charset="-122"/>
              </a:rPr>
              <a:t>　　文人们</a:t>
            </a:r>
            <a:r>
              <a:rPr lang="zh-CN" altLang="en-US" sz="1200" dirty="0">
                <a:latin typeface="楷体_GB2312" panose="02010609030101010101" pitchFamily="49" charset="-122"/>
                <a:ea typeface="楷体_GB2312" panose="02010609030101010101" pitchFamily="49" charset="-122"/>
              </a:rPr>
              <a:t>的河流还在不断地流下去，还在不断地去澄清污浊，积淀着清灵。文人们在旅途中不遵循人生的加减法，加上了真、善、美，减去了世俗凡庸，积淀着，褪去着，呼啸地奔向大海，直到浑身化成清气，散布了满乾坤。</a:t>
            </a:r>
          </a:p>
        </p:txBody>
      </p:sp>
    </p:spTree>
    <p:extLst>
      <p:ext uri="{BB962C8B-B14F-4D97-AF65-F5344CB8AC3E}">
        <p14:creationId xmlns:p14="http://schemas.microsoft.com/office/powerpoint/2010/main" val="3271836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1470"/>
            <a:ext cx="9144000" cy="5078313"/>
          </a:xfrm>
          <a:prstGeom prst="rect">
            <a:avLst/>
          </a:prstGeom>
          <a:noFill/>
        </p:spPr>
        <p:txBody>
          <a:bodyPr wrap="square" rtlCol="0">
            <a:spAutoFit/>
          </a:bodyPr>
          <a:lstStyle/>
          <a:p>
            <a:r>
              <a:rPr lang="zh-CN" altLang="en-US" dirty="0" smtClean="0">
                <a:solidFill>
                  <a:srgbClr val="C00000"/>
                </a:solidFill>
                <a:latin typeface="方正粗宋简体" panose="03000509000000000000" pitchFamily="65" charset="-122"/>
                <a:ea typeface="方正粗宋简体" panose="03000509000000000000" pitchFamily="65" charset="-122"/>
              </a:rPr>
              <a:t>　　　　　　　　　　　人民</a:t>
            </a:r>
            <a:r>
              <a:rPr lang="zh-CN" altLang="en-US" dirty="0">
                <a:solidFill>
                  <a:srgbClr val="C00000"/>
                </a:solidFill>
                <a:latin typeface="方正粗宋简体" panose="03000509000000000000" pitchFamily="65" charset="-122"/>
                <a:ea typeface="方正粗宋简体" panose="03000509000000000000" pitchFamily="65" charset="-122"/>
              </a:rPr>
              <a:t>万岁</a:t>
            </a:r>
          </a:p>
          <a:p>
            <a:endParaRPr lang="zh-CN" altLang="en-US" sz="1200" dirty="0"/>
          </a:p>
          <a:p>
            <a:r>
              <a:rPr lang="zh-CN" altLang="en-US" sz="1200" dirty="0" smtClean="0"/>
              <a:t>　　　</a:t>
            </a:r>
            <a:r>
              <a:rPr lang="zh-CN" altLang="en-US" sz="1400" b="1" dirty="0" smtClean="0">
                <a:solidFill>
                  <a:srgbClr val="FF0000"/>
                </a:solidFill>
                <a:latin typeface="楷体_GB2312" panose="02010609030101010101" pitchFamily="49" charset="-122"/>
                <a:ea typeface="楷体_GB2312" panose="02010609030101010101" pitchFamily="49" charset="-122"/>
              </a:rPr>
              <a:t>你</a:t>
            </a:r>
            <a:r>
              <a:rPr lang="zh-CN" altLang="en-US" sz="1400" b="1" dirty="0">
                <a:solidFill>
                  <a:srgbClr val="FF0000"/>
                </a:solidFill>
                <a:latin typeface="楷体_GB2312" panose="02010609030101010101" pitchFamily="49" charset="-122"/>
                <a:ea typeface="楷体_GB2312" panose="02010609030101010101" pitchFamily="49" charset="-122"/>
              </a:rPr>
              <a:t>从韶山水田的黄色的阡陌上走来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你从安源煤矿的黑色的巷道</a:t>
            </a:r>
            <a:r>
              <a:rPr lang="zh-CN" altLang="en-US" sz="1400" dirty="0" smtClean="0">
                <a:latin typeface="楷体_GB2312" panose="02010609030101010101" pitchFamily="49" charset="-122"/>
                <a:ea typeface="楷体_GB2312" panose="02010609030101010101" pitchFamily="49" charset="-122"/>
              </a:rPr>
              <a:t>里</a:t>
            </a:r>
            <a:endParaRPr lang="en-US" altLang="zh-CN" sz="1400" dirty="0" smtClean="0">
              <a:latin typeface="楷体_GB2312" panose="02010609030101010101" pitchFamily="49" charset="-122"/>
              <a:ea typeface="楷体_GB2312" panose="02010609030101010101" pitchFamily="49" charset="-122"/>
            </a:endParaRPr>
          </a:p>
          <a:p>
            <a:r>
              <a:rPr lang="zh-CN" altLang="en-US" sz="1400" dirty="0" smtClean="0">
                <a:latin typeface="楷体_GB2312" panose="02010609030101010101" pitchFamily="49" charset="-122"/>
                <a:ea typeface="楷体_GB2312" panose="02010609030101010101" pitchFamily="49" charset="-122"/>
              </a:rPr>
              <a:t>走</a:t>
            </a:r>
            <a:r>
              <a:rPr lang="zh-CN" altLang="en-US" sz="1400" dirty="0">
                <a:latin typeface="楷体_GB2312" panose="02010609030101010101" pitchFamily="49" charset="-122"/>
                <a:ea typeface="楷体_GB2312" panose="02010609030101010101" pitchFamily="49" charset="-122"/>
              </a:rPr>
              <a:t>来</a:t>
            </a:r>
            <a:r>
              <a:rPr lang="en-US" altLang="zh-CN" sz="1400" dirty="0" smtClean="0">
                <a:latin typeface="楷体_GB2312" panose="02010609030101010101" pitchFamily="49" charset="-122"/>
                <a:ea typeface="楷体_GB2312" panose="02010609030101010101" pitchFamily="49" charset="-122"/>
              </a:rPr>
              <a:t>/</a:t>
            </a:r>
            <a:r>
              <a:rPr lang="zh-CN" altLang="en-US" sz="1400" dirty="0" smtClean="0">
                <a:latin typeface="楷体_GB2312" panose="02010609030101010101" pitchFamily="49" charset="-122"/>
                <a:ea typeface="楷体_GB2312" panose="02010609030101010101" pitchFamily="49" charset="-122"/>
              </a:rPr>
              <a:t>你</a:t>
            </a:r>
            <a:r>
              <a:rPr lang="zh-CN" altLang="en-US" sz="1400" dirty="0">
                <a:latin typeface="楷体_GB2312" panose="02010609030101010101" pitchFamily="49" charset="-122"/>
                <a:ea typeface="楷体_GB2312" panose="02010609030101010101" pitchFamily="49" charset="-122"/>
              </a:rPr>
              <a:t>从湘乡的那棵垂挂着许多苦难的老葡树下走来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你从长沙的那</a:t>
            </a:r>
            <a:r>
              <a:rPr lang="zh-CN" altLang="en-US" sz="1400" dirty="0" smtClean="0">
                <a:latin typeface="楷体_GB2312" panose="02010609030101010101" pitchFamily="49" charset="-122"/>
                <a:ea typeface="楷体_GB2312" panose="02010609030101010101" pitchFamily="49" charset="-122"/>
              </a:rPr>
              <a:t>口</a:t>
            </a:r>
            <a:endParaRPr lang="en-US" altLang="zh-CN" sz="1400" dirty="0" smtClean="0">
              <a:latin typeface="楷体_GB2312" panose="02010609030101010101" pitchFamily="49" charset="-122"/>
              <a:ea typeface="楷体_GB2312" panose="02010609030101010101" pitchFamily="49" charset="-122"/>
            </a:endParaRPr>
          </a:p>
          <a:p>
            <a:r>
              <a:rPr lang="zh-CN" altLang="en-US" sz="1400" dirty="0" smtClean="0">
                <a:latin typeface="楷体_GB2312" panose="02010609030101010101" pitchFamily="49" charset="-122"/>
                <a:ea typeface="楷体_GB2312" panose="02010609030101010101" pitchFamily="49" charset="-122"/>
              </a:rPr>
              <a:t>映照</a:t>
            </a:r>
            <a:r>
              <a:rPr lang="zh-CN" altLang="en-US" sz="1400" dirty="0">
                <a:latin typeface="楷体_GB2312" panose="02010609030101010101" pitchFamily="49" charset="-122"/>
                <a:ea typeface="楷体_GB2312" panose="02010609030101010101" pitchFamily="49" charset="-122"/>
              </a:rPr>
              <a:t>着</a:t>
            </a:r>
            <a:r>
              <a:rPr lang="zh-CN" altLang="en-US" sz="1400" dirty="0" smtClean="0">
                <a:latin typeface="楷体_GB2312" panose="02010609030101010101" pitchFamily="49" charset="-122"/>
                <a:ea typeface="楷体_GB2312" panose="02010609030101010101" pitchFamily="49" charset="-122"/>
              </a:rPr>
              <a:t>许多血泪</a:t>
            </a:r>
            <a:r>
              <a:rPr lang="zh-CN" altLang="en-US" sz="1400" dirty="0">
                <a:latin typeface="楷体_GB2312" panose="02010609030101010101" pitchFamily="49" charset="-122"/>
                <a:ea typeface="楷体_GB2312" panose="02010609030101010101" pitchFamily="49" charset="-122"/>
              </a:rPr>
              <a:t>的清水塘畔走来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你走来，径直走上天安门城楼</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向着</a:t>
            </a:r>
            <a:r>
              <a:rPr lang="zh-CN" altLang="en-US" sz="1400" dirty="0" smtClean="0">
                <a:latin typeface="楷体_GB2312" panose="02010609030101010101" pitchFamily="49" charset="-122"/>
                <a:ea typeface="楷体_GB2312" panose="02010609030101010101" pitchFamily="49" charset="-122"/>
              </a:rPr>
              <a:t>创</a:t>
            </a:r>
            <a:endParaRPr lang="en-US" altLang="zh-CN" sz="1400" dirty="0" smtClean="0">
              <a:latin typeface="楷体_GB2312" panose="02010609030101010101" pitchFamily="49" charset="-122"/>
              <a:ea typeface="楷体_GB2312" panose="02010609030101010101" pitchFamily="49" charset="-122"/>
            </a:endParaRPr>
          </a:p>
          <a:p>
            <a:r>
              <a:rPr lang="zh-CN" altLang="en-US" sz="1400" dirty="0" smtClean="0">
                <a:latin typeface="楷体_GB2312" panose="02010609030101010101" pitchFamily="49" charset="-122"/>
                <a:ea typeface="楷体_GB2312" panose="02010609030101010101" pitchFamily="49" charset="-122"/>
              </a:rPr>
              <a:t>造</a:t>
            </a:r>
            <a:r>
              <a:rPr lang="zh-CN" altLang="en-US" sz="1400" dirty="0">
                <a:latin typeface="楷体_GB2312" panose="02010609030101010101" pitchFamily="49" charset="-122"/>
                <a:ea typeface="楷体_GB2312" panose="02010609030101010101" pitchFamily="49" charset="-122"/>
              </a:rPr>
              <a:t>历史的人民</a:t>
            </a:r>
            <a:r>
              <a:rPr lang="en-US" altLang="zh-CN" sz="1400" dirty="0">
                <a:latin typeface="楷体_GB2312" panose="02010609030101010101" pitchFamily="49" charset="-122"/>
                <a:ea typeface="楷体_GB2312" panose="02010609030101010101" pitchFamily="49" charset="-122"/>
              </a:rPr>
              <a:t>/</a:t>
            </a:r>
            <a:r>
              <a:rPr lang="zh-CN" altLang="en-US" sz="1400" dirty="0" smtClean="0">
                <a:latin typeface="楷体_GB2312" panose="02010609030101010101" pitchFamily="49" charset="-122"/>
                <a:ea typeface="楷体_GB2312" panose="02010609030101010101" pitchFamily="49" charset="-122"/>
              </a:rPr>
              <a:t>用深沉</a:t>
            </a:r>
            <a:r>
              <a:rPr lang="zh-CN" altLang="en-US" sz="1400" dirty="0">
                <a:latin typeface="楷体_GB2312" panose="02010609030101010101" pitchFamily="49" charset="-122"/>
                <a:ea typeface="楷体_GB2312" panose="02010609030101010101" pitchFamily="49" charset="-122"/>
              </a:rPr>
              <a:t>的湖南口音高呼</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人民万岁！</a:t>
            </a:r>
          </a:p>
          <a:p>
            <a:r>
              <a:rPr lang="zh-CN" altLang="en-US" sz="1400" dirty="0" smtClean="0">
                <a:latin typeface="楷体_GB2312" panose="02010609030101010101" pitchFamily="49" charset="-122"/>
                <a:ea typeface="楷体_GB2312" panose="02010609030101010101" pitchFamily="49" charset="-122"/>
              </a:rPr>
              <a:t>　　</a:t>
            </a:r>
            <a:r>
              <a:rPr lang="zh-CN" altLang="en-US" sz="1400" b="1" dirty="0">
                <a:solidFill>
                  <a:srgbClr val="FF0000"/>
                </a:solidFill>
                <a:latin typeface="楷体_GB2312" panose="02010609030101010101" pitchFamily="49" charset="-122"/>
                <a:ea typeface="楷体_GB2312" panose="02010609030101010101" pitchFamily="49" charset="-122"/>
              </a:rPr>
              <a:t>你</a:t>
            </a:r>
            <a:r>
              <a:rPr lang="zh-CN" altLang="en-US" sz="1400" b="1" dirty="0">
                <a:solidFill>
                  <a:srgbClr val="FF0000"/>
                </a:solidFill>
                <a:latin typeface="楷体_GB2312" panose="02010609030101010101" pitchFamily="49" charset="-122"/>
                <a:ea typeface="楷体_GB2312" panose="02010609030101010101" pitchFamily="49" charset="-122"/>
              </a:rPr>
              <a:t>从可以望到民族志气的上海望志路走来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你从可以看穿世纪烟雨的</a:t>
            </a:r>
            <a:r>
              <a:rPr lang="zh-CN" altLang="en-US" sz="1400" dirty="0" smtClean="0">
                <a:latin typeface="楷体_GB2312" panose="02010609030101010101" pitchFamily="49" charset="-122"/>
                <a:ea typeface="楷体_GB2312" panose="02010609030101010101" pitchFamily="49" charset="-122"/>
              </a:rPr>
              <a:t>南湖</a:t>
            </a:r>
            <a:endParaRPr lang="en-US" altLang="zh-CN" sz="1400" dirty="0" smtClean="0">
              <a:latin typeface="楷体_GB2312" panose="02010609030101010101" pitchFamily="49" charset="-122"/>
              <a:ea typeface="楷体_GB2312" panose="02010609030101010101" pitchFamily="49" charset="-122"/>
            </a:endParaRPr>
          </a:p>
          <a:p>
            <a:r>
              <a:rPr lang="zh-CN" altLang="en-US" sz="1400" dirty="0" smtClean="0">
                <a:latin typeface="楷体_GB2312" panose="02010609030101010101" pitchFamily="49" charset="-122"/>
                <a:ea typeface="楷体_GB2312" panose="02010609030101010101" pitchFamily="49" charset="-122"/>
              </a:rPr>
              <a:t>烟雨</a:t>
            </a:r>
            <a:r>
              <a:rPr lang="zh-CN" altLang="en-US" sz="1400" dirty="0">
                <a:latin typeface="楷体_GB2312" panose="02010609030101010101" pitchFamily="49" charset="-122"/>
                <a:ea typeface="楷体_GB2312" panose="02010609030101010101" pitchFamily="49" charset="-122"/>
              </a:rPr>
              <a:t>楼走来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你从八百里井冈的很有特色的中国的秋收里走来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你从二</a:t>
            </a:r>
            <a:r>
              <a:rPr lang="zh-CN" altLang="en-US" sz="1400" dirty="0" smtClean="0">
                <a:latin typeface="楷体_GB2312" panose="02010609030101010101" pitchFamily="49" charset="-122"/>
                <a:ea typeface="楷体_GB2312" panose="02010609030101010101" pitchFamily="49" charset="-122"/>
              </a:rPr>
              <a:t>万里长征</a:t>
            </a:r>
            <a:endParaRPr lang="en-US" altLang="zh-CN" sz="1400" dirty="0" smtClean="0">
              <a:latin typeface="楷体_GB2312" panose="02010609030101010101" pitchFamily="49" charset="-122"/>
              <a:ea typeface="楷体_GB2312" panose="02010609030101010101" pitchFamily="49" charset="-122"/>
            </a:endParaRPr>
          </a:p>
          <a:p>
            <a:r>
              <a:rPr lang="zh-CN" altLang="en-US" sz="1400" dirty="0" smtClean="0">
                <a:latin typeface="楷体_GB2312" panose="02010609030101010101" pitchFamily="49" charset="-122"/>
                <a:ea typeface="楷体_GB2312" panose="02010609030101010101" pitchFamily="49" charset="-122"/>
              </a:rPr>
              <a:t>的</a:t>
            </a:r>
            <a:r>
              <a:rPr lang="zh-CN" altLang="en-US" sz="1400" dirty="0">
                <a:latin typeface="楷体_GB2312" panose="02010609030101010101" pitchFamily="49" charset="-122"/>
                <a:ea typeface="楷体_GB2312" panose="02010609030101010101" pitchFamily="49" charset="-122"/>
              </a:rPr>
              <a:t>很有气魄的中国的长跑中走来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你走来，大步走上天安门城楼</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向着改造历史的人民</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用深洪亮的湖南口音高呼</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人民万岁！</a:t>
            </a:r>
          </a:p>
          <a:p>
            <a:r>
              <a:rPr lang="zh-CN" altLang="en-US" sz="1400" dirty="0" smtClean="0">
                <a:latin typeface="楷体_GB2312" panose="02010609030101010101" pitchFamily="49" charset="-122"/>
                <a:ea typeface="楷体_GB2312" panose="02010609030101010101" pitchFamily="49" charset="-122"/>
              </a:rPr>
              <a:t>　　</a:t>
            </a:r>
            <a:r>
              <a:rPr lang="zh-CN" altLang="en-US" sz="1400" b="1" dirty="0">
                <a:solidFill>
                  <a:srgbClr val="FF0000"/>
                </a:solidFill>
                <a:latin typeface="楷体_GB2312" panose="02010609030101010101" pitchFamily="49" charset="-122"/>
                <a:ea typeface="楷体_GB2312" panose="02010609030101010101" pitchFamily="49" charset="-122"/>
              </a:rPr>
              <a:t>你</a:t>
            </a:r>
            <a:r>
              <a:rPr lang="zh-CN" altLang="en-US" sz="1400" b="1" dirty="0">
                <a:solidFill>
                  <a:srgbClr val="FF0000"/>
                </a:solidFill>
                <a:latin typeface="楷体_GB2312" panose="02010609030101010101" pitchFamily="49" charset="-122"/>
                <a:ea typeface="楷体_GB2312" panose="02010609030101010101" pitchFamily="49" charset="-122"/>
              </a:rPr>
              <a:t>从万里雪飘的北国风光走来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你从顿失滔滔的大河上下走来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史记</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里的秦皇汉武的赫赫武功中走来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资治通鉴</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中的唐宗宋祖的奕奕文采里走来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你走来，很现实地走上天安门城楼</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向着扭转乾坤的人民</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用可以穿透乾坤的湖南口音高呼</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人民万岁！</a:t>
            </a:r>
          </a:p>
          <a:p>
            <a:r>
              <a:rPr lang="zh-CN" altLang="en-US" sz="1400" dirty="0" smtClean="0">
                <a:latin typeface="楷体_GB2312" panose="02010609030101010101" pitchFamily="49" charset="-122"/>
                <a:ea typeface="楷体_GB2312" panose="02010609030101010101" pitchFamily="49" charset="-122"/>
              </a:rPr>
              <a:t>　　</a:t>
            </a:r>
            <a:r>
              <a:rPr lang="zh-CN" altLang="en-US" sz="1400" b="1" dirty="0">
                <a:solidFill>
                  <a:srgbClr val="FF0000"/>
                </a:solidFill>
                <a:latin typeface="楷体_GB2312" panose="02010609030101010101" pitchFamily="49" charset="-122"/>
                <a:ea typeface="楷体_GB2312" panose="02010609030101010101" pitchFamily="49" charset="-122"/>
              </a:rPr>
              <a:t>你</a:t>
            </a:r>
            <a:r>
              <a:rPr lang="zh-CN" altLang="en-US" sz="1400" b="1" dirty="0">
                <a:solidFill>
                  <a:srgbClr val="FF0000"/>
                </a:solidFill>
                <a:latin typeface="楷体_GB2312" panose="02010609030101010101" pitchFamily="49" charset="-122"/>
                <a:ea typeface="楷体_GB2312" panose="02010609030101010101" pitchFamily="49" charset="-122"/>
              </a:rPr>
              <a:t>从照耀人民智慧的西江月辉里很抒情地走来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你从奔腾人民力量的满江红浪里很激情地走来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送瘟神</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的浮想联翩的兴奋的韵脚中走来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你从</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到韶山</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的夜不成寐的振奋的平仄里走来</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你走来，很浪漫地走上天安门城楼</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向着叱咤风云的人民</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用可以驾驭风云的湖南口音高呼</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人民万岁！</a:t>
            </a:r>
          </a:p>
          <a:p>
            <a:r>
              <a:rPr lang="zh-CN" altLang="en-US" sz="1400" dirty="0" smtClean="0">
                <a:latin typeface="楷体_GB2312" panose="02010609030101010101" pitchFamily="49" charset="-122"/>
                <a:ea typeface="楷体_GB2312" panose="02010609030101010101" pitchFamily="49" charset="-122"/>
              </a:rPr>
              <a:t>　　</a:t>
            </a:r>
            <a:r>
              <a:rPr lang="zh-CN" altLang="en-US" sz="1400" b="1" dirty="0">
                <a:solidFill>
                  <a:srgbClr val="FF0000"/>
                </a:solidFill>
                <a:latin typeface="楷体_GB2312" panose="02010609030101010101" pitchFamily="49" charset="-122"/>
                <a:ea typeface="楷体_GB2312" panose="02010609030101010101" pitchFamily="49" charset="-122"/>
              </a:rPr>
              <a:t>你</a:t>
            </a:r>
            <a:r>
              <a:rPr lang="zh-CN" altLang="en-US" sz="1400" b="1" dirty="0">
                <a:solidFill>
                  <a:srgbClr val="FF0000"/>
                </a:solidFill>
                <a:latin typeface="楷体_GB2312" panose="02010609030101010101" pitchFamily="49" charset="-122"/>
                <a:ea typeface="楷体_GB2312" panose="02010609030101010101" pitchFamily="49" charset="-122"/>
              </a:rPr>
              <a:t>走上天安门城楼</a:t>
            </a:r>
            <a:r>
              <a:rPr lang="zh-CN" altLang="en-US" sz="1400" dirty="0">
                <a:latin typeface="楷体_GB2312" panose="02010609030101010101" pitchFamily="49" charset="-122"/>
                <a:ea typeface="楷体_GB2312" panose="02010609030101010101" pitchFamily="49" charset="-122"/>
              </a:rPr>
              <a:t>是为了高呼人民万岁</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人民才用自己的身躯把天安门托得如此峨峨巍巍</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你走上天安门城楼是为了高呼人民万岁</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人民才用自己的血汗把天安门染得这样如描如绘</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这就是你教给我们的真理</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呼人民万岁的人，他活着的时候</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人民才会向着他高呼万岁</a:t>
            </a:r>
          </a:p>
          <a:p>
            <a:r>
              <a:rPr lang="zh-CN" altLang="en-US" sz="1400" dirty="0" smtClean="0">
                <a:latin typeface="楷体_GB2312" panose="02010609030101010101" pitchFamily="49" charset="-122"/>
                <a:ea typeface="楷体_GB2312" panose="02010609030101010101" pitchFamily="49" charset="-122"/>
              </a:rPr>
              <a:t>　　</a:t>
            </a:r>
            <a:r>
              <a:rPr lang="zh-CN" altLang="en-US" sz="1400" b="1" dirty="0">
                <a:solidFill>
                  <a:srgbClr val="FF0000"/>
                </a:solidFill>
                <a:latin typeface="楷体_GB2312" panose="02010609030101010101" pitchFamily="49" charset="-122"/>
                <a:ea typeface="楷体_GB2312" panose="02010609030101010101" pitchFamily="49" charset="-122"/>
              </a:rPr>
              <a:t>你</a:t>
            </a:r>
            <a:r>
              <a:rPr lang="zh-CN" altLang="en-US" sz="1400" b="1" dirty="0">
                <a:solidFill>
                  <a:srgbClr val="FF0000"/>
                </a:solidFill>
                <a:latin typeface="楷体_GB2312" panose="02010609030101010101" pitchFamily="49" charset="-122"/>
                <a:ea typeface="楷体_GB2312" panose="02010609030101010101" pitchFamily="49" charset="-122"/>
              </a:rPr>
              <a:t>走上天安门城楼</a:t>
            </a:r>
            <a:r>
              <a:rPr lang="zh-CN" altLang="en-US" sz="1400" dirty="0">
                <a:latin typeface="楷体_GB2312" panose="02010609030101010101" pitchFamily="49" charset="-122"/>
                <a:ea typeface="楷体_GB2312" panose="02010609030101010101" pitchFamily="49" charset="-122"/>
              </a:rPr>
              <a:t>是为了高呼人民万岁</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把握历史的人民才会让你在史册上永放光辉</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你走上天安门城楼是为了高呼人民万岁</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主宰世界的人民才会让你在世界上万古永垂</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这就是你教给我们的</a:t>
            </a:r>
            <a:r>
              <a:rPr lang="zh-CN" altLang="en-US" sz="1400" dirty="0" smtClean="0">
                <a:latin typeface="楷体_GB2312" panose="02010609030101010101" pitchFamily="49" charset="-122"/>
                <a:ea typeface="楷体_GB2312" panose="02010609030101010101" pitchFamily="49" charset="-122"/>
              </a:rPr>
              <a:t>哲学</a:t>
            </a:r>
            <a:endParaRPr lang="en-US" altLang="zh-CN" sz="1400" dirty="0" smtClean="0">
              <a:latin typeface="楷体_GB2312" panose="02010609030101010101" pitchFamily="49" charset="-122"/>
              <a:ea typeface="楷体_GB2312" panose="02010609030101010101" pitchFamily="49" charset="-122"/>
            </a:endParaRPr>
          </a:p>
          <a:p>
            <a:r>
              <a:rPr lang="en-US" altLang="zh-CN" sz="1400">
                <a:latin typeface="楷体_GB2312" panose="02010609030101010101" pitchFamily="49" charset="-122"/>
                <a:ea typeface="楷体_GB2312" panose="02010609030101010101" pitchFamily="49" charset="-122"/>
              </a:rPr>
              <a:t> </a:t>
            </a:r>
            <a:r>
              <a:rPr lang="en-US" altLang="zh-CN" sz="1400" smtClean="0">
                <a:latin typeface="楷体_GB2312" panose="02010609030101010101" pitchFamily="49" charset="-122"/>
                <a:ea typeface="楷体_GB2312" panose="02010609030101010101" pitchFamily="49" charset="-122"/>
              </a:rPr>
              <a:t>   </a:t>
            </a:r>
            <a:r>
              <a:rPr lang="zh-CN" altLang="en-US" sz="1400" smtClean="0">
                <a:latin typeface="楷体_GB2312" panose="02010609030101010101" pitchFamily="49" charset="-122"/>
                <a:ea typeface="楷体_GB2312" panose="02010609030101010101" pitchFamily="49" charset="-122"/>
              </a:rPr>
              <a:t>呼</a:t>
            </a:r>
            <a:r>
              <a:rPr lang="zh-CN" altLang="en-US" sz="1400" dirty="0">
                <a:latin typeface="楷体_GB2312" panose="02010609030101010101" pitchFamily="49" charset="-122"/>
                <a:ea typeface="楷体_GB2312" panose="02010609030101010101" pitchFamily="49" charset="-122"/>
              </a:rPr>
              <a:t>人民万岁的人，他死了</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他的思想却可以万岁万万岁</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人民万岁</a:t>
            </a:r>
            <a:r>
              <a:rPr lang="zh-CN" altLang="en-US" sz="1400" dirty="0" smtClean="0">
                <a:latin typeface="楷体_GB2312" panose="02010609030101010101" pitchFamily="49" charset="-122"/>
                <a:ea typeface="楷体_GB2312" panose="02010609030101010101" pitchFamily="49" charset="-122"/>
              </a:rPr>
              <a:t>！</a:t>
            </a:r>
            <a:endParaRPr lang="zh-CN" altLang="en-US" sz="1400" dirty="0">
              <a:latin typeface="楷体_GB2312" panose="02010609030101010101" pitchFamily="49" charset="-122"/>
              <a:ea typeface="楷体_GB2312" panose="02010609030101010101" pitchFamily="49" charset="-122"/>
            </a:endParaRPr>
          </a:p>
          <a:p>
            <a:r>
              <a:rPr lang="zh-CN" altLang="en-US" sz="1400" dirty="0" smtClean="0">
                <a:latin typeface="楷体_GB2312" panose="02010609030101010101" pitchFamily="49" charset="-122"/>
                <a:ea typeface="楷体_GB2312" panose="02010609030101010101" pitchFamily="49" charset="-122"/>
              </a:rPr>
              <a:t>　（</a:t>
            </a:r>
            <a:r>
              <a:rPr lang="zh-CN" altLang="en-US" sz="1400" dirty="0">
                <a:latin typeface="楷体_GB2312" panose="02010609030101010101" pitchFamily="49" charset="-122"/>
                <a:ea typeface="楷体_GB2312" panose="02010609030101010101" pitchFamily="49" charset="-122"/>
              </a:rPr>
              <a:t>选自</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中国百年经典诗文</a:t>
            </a:r>
            <a:r>
              <a:rPr lang="en-US" altLang="zh-CN" sz="1400" dirty="0" smtClean="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作者：王怀</a:t>
            </a:r>
            <a:r>
              <a:rPr lang="zh-CN" altLang="en-US" sz="1400" dirty="0" smtClean="0">
                <a:latin typeface="楷体_GB2312" panose="02010609030101010101" pitchFamily="49" charset="-122"/>
                <a:ea typeface="楷体_GB2312" panose="02010609030101010101" pitchFamily="49" charset="-122"/>
              </a:rPr>
              <a:t>让）</a:t>
            </a:r>
            <a:endParaRPr lang="zh-CN" altLang="en-US" sz="1400" dirty="0">
              <a:latin typeface="楷体_GB2312" panose="02010609030101010101" pitchFamily="49" charset="-122"/>
              <a:ea typeface="楷体_GB2312" panose="0201060903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0153"/>
            <a:ext cx="3491880" cy="1563638"/>
          </a:xfrm>
          <a:prstGeom prst="rect">
            <a:avLst/>
          </a:prstGeom>
        </p:spPr>
      </p:pic>
    </p:spTree>
    <p:extLst>
      <p:ext uri="{BB962C8B-B14F-4D97-AF65-F5344CB8AC3E}">
        <p14:creationId xmlns:p14="http://schemas.microsoft.com/office/powerpoint/2010/main" val="3398915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699542"/>
            <a:ext cx="8712968" cy="3567130"/>
          </a:xfrm>
          <a:prstGeom prst="rect">
            <a:avLst/>
          </a:prstGeom>
        </p:spPr>
        <p:txBody>
          <a:bodyPr wrap="square">
            <a:spAutoFit/>
          </a:bodyPr>
          <a:lstStyle/>
          <a:p>
            <a:pPr algn="just">
              <a:spcAft>
                <a:spcPts val="0"/>
              </a:spcAft>
            </a:pPr>
            <a:r>
              <a:rPr lang="zh-CN" altLang="zh-CN" sz="2400" b="1" kern="100" dirty="0">
                <a:solidFill>
                  <a:schemeClr val="accent6">
                    <a:lumMod val="75000"/>
                  </a:schemeClr>
                </a:solidFill>
                <a:latin typeface="Times New Roman" pitchFamily="18" charset="0"/>
                <a:ea typeface="黑体" pitchFamily="2" charset="-122"/>
                <a:cs typeface="Times New Roman" pitchFamily="18" charset="0"/>
              </a:rPr>
              <a:t>一、阅读下面一篇</a:t>
            </a:r>
            <a:r>
              <a:rPr lang="en-US" altLang="zh-CN" sz="2400" b="1" kern="100" dirty="0">
                <a:solidFill>
                  <a:schemeClr val="accent6">
                    <a:lumMod val="75000"/>
                  </a:schemeClr>
                </a:solidFill>
                <a:latin typeface="Times New Roman" pitchFamily="18" charset="0"/>
                <a:ea typeface="黑体" pitchFamily="2" charset="-122"/>
                <a:cs typeface="Times New Roman" pitchFamily="18" charset="0"/>
              </a:rPr>
              <a:t>2014</a:t>
            </a:r>
            <a:r>
              <a:rPr lang="zh-CN" altLang="zh-CN" sz="2400" b="1" kern="100" dirty="0">
                <a:solidFill>
                  <a:schemeClr val="accent6">
                    <a:lumMod val="75000"/>
                  </a:schemeClr>
                </a:solidFill>
                <a:latin typeface="Times New Roman" pitchFamily="18" charset="0"/>
                <a:ea typeface="黑体" pitchFamily="2" charset="-122"/>
                <a:cs typeface="Times New Roman" pitchFamily="18" charset="0"/>
              </a:rPr>
              <a:t>年高考新课标全国卷Ⅰ优秀作文，请就分论点设置方面写一段点评文字。</a:t>
            </a:r>
            <a:endParaRPr lang="zh-CN" altLang="zh-CN" sz="2400" kern="100" dirty="0">
              <a:solidFill>
                <a:schemeClr val="accent6">
                  <a:lumMod val="75000"/>
                </a:schemeClr>
              </a:solidFill>
              <a:latin typeface="Times New Roman" pitchFamily="18" charset="0"/>
              <a:ea typeface="黑体" pitchFamily="2" charset="-122"/>
              <a:cs typeface="Times New Roman" pitchFamily="18" charset="0"/>
            </a:endParaRPr>
          </a:p>
          <a:p>
            <a:pPr algn="ctr">
              <a:lnSpc>
                <a:spcPct val="130000"/>
              </a:lnSpc>
              <a:spcAft>
                <a:spcPts val="0"/>
              </a:spcAft>
            </a:pPr>
            <a:r>
              <a:rPr lang="zh-CN" altLang="zh-CN" sz="2600" b="1" kern="100" dirty="0">
                <a:solidFill>
                  <a:srgbClr val="404040"/>
                </a:solidFill>
                <a:latin typeface="微软雅黑" pitchFamily="34" charset="-122"/>
                <a:ea typeface="微软雅黑" pitchFamily="34" charset="-122"/>
                <a:cs typeface="Times New Roman" pitchFamily="18" charset="0"/>
              </a:rPr>
              <a:t>创新＋合作＝成功</a:t>
            </a:r>
            <a:endParaRPr lang="zh-CN" altLang="zh-CN" sz="2600" kern="100" dirty="0">
              <a:latin typeface="微软雅黑" pitchFamily="34" charset="-122"/>
              <a:ea typeface="微软雅黑" pitchFamily="34" charset="-122"/>
              <a:cs typeface="Times New Roman" pitchFamily="18" charset="0"/>
            </a:endParaRPr>
          </a:p>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zh-CN" altLang="zh-CN" sz="2400" b="1" kern="100" dirty="0" smtClean="0">
                <a:solidFill>
                  <a:srgbClr val="404040"/>
                </a:solidFill>
                <a:latin typeface="Times New Roman" pitchFamily="18" charset="0"/>
                <a:ea typeface="黑体" pitchFamily="2" charset="-122"/>
                <a:cs typeface="Times New Roman" pitchFamily="18" charset="0"/>
              </a:rPr>
              <a:t>古人</a:t>
            </a:r>
            <a:r>
              <a:rPr lang="zh-CN" altLang="zh-CN" sz="2400" b="1" kern="100" dirty="0">
                <a:solidFill>
                  <a:srgbClr val="404040"/>
                </a:solidFill>
                <a:latin typeface="Times New Roman" pitchFamily="18" charset="0"/>
                <a:ea typeface="黑体" pitchFamily="2" charset="-122"/>
                <a:cs typeface="Times New Roman" pitchFamily="18" charset="0"/>
              </a:rPr>
              <a:t>云：</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变则通，通则久。</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亦云：</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团结力量大。</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这里的</a:t>
            </a:r>
            <a:r>
              <a:rPr lang="en-US" altLang="zh-CN" sz="2400" b="1" kern="100" dirty="0">
                <a:solidFill>
                  <a:srgbClr val="C00000"/>
                </a:solidFill>
                <a:latin typeface="Times New Roman" pitchFamily="18" charset="0"/>
                <a:ea typeface="黑体" pitchFamily="2" charset="-122"/>
                <a:cs typeface="Times New Roman" pitchFamily="18" charset="0"/>
              </a:rPr>
              <a:t>“</a:t>
            </a:r>
            <a:r>
              <a:rPr lang="zh-CN" altLang="zh-CN" sz="2400" b="1" kern="100" dirty="0">
                <a:solidFill>
                  <a:srgbClr val="C00000"/>
                </a:solidFill>
                <a:latin typeface="Times New Roman" pitchFamily="18" charset="0"/>
                <a:ea typeface="黑体" pitchFamily="2" charset="-122"/>
                <a:cs typeface="Times New Roman" pitchFamily="18" charset="0"/>
              </a:rPr>
              <a:t>变</a:t>
            </a:r>
            <a:r>
              <a:rPr lang="en-US" altLang="zh-CN" sz="2400" b="1" kern="100" dirty="0">
                <a:solidFill>
                  <a:srgbClr val="C00000"/>
                </a:solidFill>
                <a:latin typeface="Times New Roman" pitchFamily="18" charset="0"/>
                <a:ea typeface="黑体" pitchFamily="2" charset="-122"/>
                <a:cs typeface="Times New Roman" pitchFamily="18" charset="0"/>
              </a:rPr>
              <a:t>”</a:t>
            </a:r>
            <a:r>
              <a:rPr lang="zh-CN" altLang="zh-CN" sz="2400" b="1" kern="100" dirty="0">
                <a:solidFill>
                  <a:srgbClr val="C00000"/>
                </a:solidFill>
                <a:latin typeface="Times New Roman" pitchFamily="18" charset="0"/>
                <a:ea typeface="黑体" pitchFamily="2" charset="-122"/>
                <a:cs typeface="Times New Roman" pitchFamily="18" charset="0"/>
              </a:rPr>
              <a:t>，指的是思维上的转变，即突破惯性模式；而</a:t>
            </a:r>
            <a:r>
              <a:rPr lang="en-US" altLang="zh-CN" sz="2400" b="1" kern="100" dirty="0">
                <a:solidFill>
                  <a:srgbClr val="C00000"/>
                </a:solidFill>
                <a:latin typeface="Times New Roman" pitchFamily="18" charset="0"/>
                <a:ea typeface="黑体" pitchFamily="2" charset="-122"/>
                <a:cs typeface="Times New Roman" pitchFamily="18" charset="0"/>
              </a:rPr>
              <a:t>“</a:t>
            </a:r>
            <a:r>
              <a:rPr lang="zh-CN" altLang="zh-CN" sz="2400" b="1" kern="100" dirty="0">
                <a:solidFill>
                  <a:srgbClr val="C00000"/>
                </a:solidFill>
                <a:latin typeface="Times New Roman" pitchFamily="18" charset="0"/>
                <a:ea typeface="黑体" pitchFamily="2" charset="-122"/>
                <a:cs typeface="Times New Roman" pitchFamily="18" charset="0"/>
              </a:rPr>
              <a:t>团结</a:t>
            </a:r>
            <a:r>
              <a:rPr lang="en-US" altLang="zh-CN" sz="2400" b="1" kern="100" dirty="0">
                <a:solidFill>
                  <a:srgbClr val="C00000"/>
                </a:solidFill>
                <a:latin typeface="Times New Roman" pitchFamily="18" charset="0"/>
                <a:ea typeface="黑体" pitchFamily="2" charset="-122"/>
                <a:cs typeface="Times New Roman" pitchFamily="18" charset="0"/>
              </a:rPr>
              <a:t>”</a:t>
            </a:r>
            <a:r>
              <a:rPr lang="zh-CN" altLang="zh-CN" sz="2400" b="1" kern="100" dirty="0">
                <a:solidFill>
                  <a:srgbClr val="C00000"/>
                </a:solidFill>
                <a:latin typeface="Times New Roman" pitchFamily="18" charset="0"/>
                <a:ea typeface="黑体" pitchFamily="2" charset="-122"/>
                <a:cs typeface="Times New Roman" pitchFamily="18" charset="0"/>
              </a:rPr>
              <a:t>，亦不仅仅是指与队友合作，更要与对手合作</a:t>
            </a:r>
            <a:r>
              <a:rPr lang="zh-CN" altLang="zh-CN" sz="2400" b="1" kern="100" dirty="0">
                <a:solidFill>
                  <a:srgbClr val="404040"/>
                </a:solidFill>
                <a:latin typeface="Times New Roman" pitchFamily="18" charset="0"/>
                <a:ea typeface="黑体" pitchFamily="2" charset="-122"/>
                <a:cs typeface="Times New Roman" pitchFamily="18" charset="0"/>
              </a:rPr>
              <a:t>。</a:t>
            </a:r>
            <a:endParaRPr lang="zh-CN" altLang="zh-CN" sz="2400" kern="100" dirty="0">
              <a:latin typeface="Times New Roman" pitchFamily="18" charset="0"/>
              <a:ea typeface="黑体" pitchFamily="2" charset="-122"/>
              <a:cs typeface="Times New Roman" pitchFamily="18" charset="0"/>
            </a:endParaRPr>
          </a:p>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zh-CN" altLang="zh-CN" sz="2400" b="1" kern="100" dirty="0">
                <a:solidFill>
                  <a:srgbClr val="404040"/>
                </a:solidFill>
                <a:latin typeface="Times New Roman" pitchFamily="18" charset="0"/>
                <a:ea typeface="黑体" pitchFamily="2" charset="-122"/>
                <a:cs typeface="Times New Roman" pitchFamily="18" charset="0"/>
              </a:rPr>
              <a:t>山羊过独木桥</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的游戏恰恰说明了这一点。虽然是在比赛，队员们却打破了习惯。</a:t>
            </a:r>
            <a:r>
              <a:rPr lang="zh-CN" altLang="zh-CN" sz="2400" b="1" kern="100" dirty="0">
                <a:solidFill>
                  <a:srgbClr val="C00000"/>
                </a:solidFill>
                <a:latin typeface="Times New Roman" pitchFamily="18" charset="0"/>
                <a:ea typeface="黑体" pitchFamily="2" charset="-122"/>
                <a:cs typeface="Times New Roman" pitchFamily="18" charset="0"/>
              </a:rPr>
              <a:t>两队在竞争中合作，双双通过独木桥，实现了双赢</a:t>
            </a:r>
            <a:r>
              <a:rPr lang="zh-CN" altLang="zh-CN" sz="2400" b="1" kern="100" dirty="0">
                <a:solidFill>
                  <a:srgbClr val="404040"/>
                </a:solidFill>
                <a:latin typeface="Times New Roman" pitchFamily="18" charset="0"/>
                <a:ea typeface="黑体" pitchFamily="2" charset="-122"/>
                <a:cs typeface="Times New Roman" pitchFamily="18" charset="0"/>
              </a:rPr>
              <a:t>。何乐而不为？</a:t>
            </a:r>
            <a:endParaRPr lang="zh-CN" altLang="zh-CN" sz="2400" kern="100" dirty="0">
              <a:effectLst/>
              <a:latin typeface="Times New Roman" pitchFamily="18" charset="0"/>
              <a:ea typeface="黑体" pitchFamily="2" charset="-122"/>
              <a:cs typeface="Times New Roman" pitchFamily="18" charset="0"/>
            </a:endParaRPr>
          </a:p>
        </p:txBody>
      </p:sp>
      <p:sp>
        <p:nvSpPr>
          <p:cNvPr id="6" name="矩形 5"/>
          <p:cNvSpPr/>
          <p:nvPr/>
        </p:nvSpPr>
        <p:spPr>
          <a:xfrm>
            <a:off x="2246365" y="51470"/>
            <a:ext cx="4455066" cy="621773"/>
          </a:xfrm>
          <a:prstGeom prst="rect">
            <a:avLst/>
          </a:prstGeom>
        </p:spPr>
        <p:txBody>
          <a:bodyPr wrap="none">
            <a:spAutoFit/>
          </a:bodyPr>
          <a:lstStyle/>
          <a:p>
            <a:pPr indent="266700" algn="ctr">
              <a:lnSpc>
                <a:spcPct val="150000"/>
              </a:lnSpc>
            </a:pPr>
            <a:r>
              <a:rPr lang="zh-CN" altLang="en-US" sz="2600" b="1" kern="100" dirty="0">
                <a:solidFill>
                  <a:srgbClr val="C00000"/>
                </a:solidFill>
                <a:latin typeface="微软雅黑" pitchFamily="34" charset="-122"/>
                <a:ea typeface="微软雅黑" pitchFamily="34" charset="-122"/>
                <a:cs typeface="Courier New"/>
              </a:rPr>
              <a:t>实战演练，熟习行文的要领</a:t>
            </a:r>
          </a:p>
        </p:txBody>
      </p:sp>
      <p:cxnSp>
        <p:nvCxnSpPr>
          <p:cNvPr id="7" name="直接连接符 6"/>
          <p:cNvCxnSpPr/>
          <p:nvPr/>
        </p:nvCxnSpPr>
        <p:spPr>
          <a:xfrm>
            <a:off x="2604" y="699542"/>
            <a:ext cx="9144000" cy="0"/>
          </a:xfrm>
          <a:prstGeom prst="line">
            <a:avLst/>
          </a:prstGeom>
          <a:ln w="19050">
            <a:solidFill>
              <a:schemeClr val="bg1">
                <a:lumMod val="6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19681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199530"/>
            <a:ext cx="8496944" cy="2308324"/>
          </a:xfrm>
          <a:prstGeom prst="rect">
            <a:avLst/>
          </a:prstGeom>
          <a:noFill/>
        </p:spPr>
        <p:txBody>
          <a:bodyPr wrap="square" rtlCol="0">
            <a:spAutoFit/>
          </a:bodyPr>
          <a:lstStyle/>
          <a:p>
            <a:r>
              <a:rPr lang="en-US" altLang="zh-CN" b="1" dirty="0" smtClean="0"/>
              <a:t>             </a:t>
            </a:r>
            <a:r>
              <a:rPr lang="zh-CN" altLang="zh-CN" sz="2400" dirty="0" smtClean="0">
                <a:latin typeface="方正粗宋简体" panose="03000509000000000000" pitchFamily="65" charset="-122"/>
                <a:ea typeface="方正粗宋简体" panose="03000509000000000000" pitchFamily="65" charset="-122"/>
              </a:rPr>
              <a:t>同学们</a:t>
            </a:r>
            <a:r>
              <a:rPr lang="zh-CN" altLang="zh-CN" sz="2400" dirty="0">
                <a:latin typeface="方正粗宋简体" panose="03000509000000000000" pitchFamily="65" charset="-122"/>
                <a:ea typeface="方正粗宋简体" panose="03000509000000000000" pitchFamily="65" charset="-122"/>
              </a:rPr>
              <a:t>在写作文的过程中，有时会遇到这样一种困惑：围绕一</a:t>
            </a:r>
            <a:r>
              <a:rPr lang="zh-CN" altLang="zh-CN" sz="2400" dirty="0" smtClean="0">
                <a:latin typeface="方正粗宋简体" panose="03000509000000000000" pitchFamily="65" charset="-122"/>
                <a:ea typeface="方正粗宋简体" panose="03000509000000000000" pitchFamily="65" charset="-122"/>
              </a:rPr>
              <a:t>个</a:t>
            </a:r>
            <a:r>
              <a:rPr lang="zh-CN" altLang="en-US" sz="2400" dirty="0" smtClean="0">
                <a:latin typeface="方正粗宋简体" panose="03000509000000000000" pitchFamily="65" charset="-122"/>
                <a:ea typeface="方正粗宋简体" panose="03000509000000000000" pitchFamily="65" charset="-122"/>
              </a:rPr>
              <a:t>题目或者</a:t>
            </a:r>
            <a:r>
              <a:rPr lang="zh-CN" altLang="zh-CN" sz="2400" dirty="0" smtClean="0">
                <a:latin typeface="方正粗宋简体" panose="03000509000000000000" pitchFamily="65" charset="-122"/>
                <a:ea typeface="方正粗宋简体" panose="03000509000000000000" pitchFamily="65" charset="-122"/>
              </a:rPr>
              <a:t>话题</a:t>
            </a:r>
            <a:r>
              <a:rPr lang="zh-CN" altLang="en-US" sz="2400" dirty="0" smtClean="0">
                <a:latin typeface="方正粗宋简体" panose="03000509000000000000" pitchFamily="65" charset="-122"/>
                <a:ea typeface="方正粗宋简体" panose="03000509000000000000" pitchFamily="65" charset="-122"/>
              </a:rPr>
              <a:t>或者一则材料</a:t>
            </a:r>
            <a:r>
              <a:rPr lang="zh-CN" altLang="zh-CN" sz="2400" dirty="0" smtClean="0">
                <a:latin typeface="方正粗宋简体" panose="03000509000000000000" pitchFamily="65" charset="-122"/>
                <a:ea typeface="方正粗宋简体" panose="03000509000000000000" pitchFamily="65" charset="-122"/>
              </a:rPr>
              <a:t>，</a:t>
            </a:r>
            <a:r>
              <a:rPr lang="zh-CN" altLang="zh-CN" sz="2400" dirty="0">
                <a:latin typeface="方正粗宋简体" panose="03000509000000000000" pitchFamily="65" charset="-122"/>
                <a:ea typeface="方正粗宋简体" panose="03000509000000000000" pitchFamily="65" charset="-122"/>
              </a:rPr>
              <a:t>如果仅从一个“点”集中来写，总觉得有些单薄，缺乏广度和深度；如果从数个“点”铺展开来写，却又受考场时间和字数限制，而且也不易把每个“点”都写细写实。那么，如何兼顾二者呢？这时，我们不妨试试</a:t>
            </a:r>
            <a:r>
              <a:rPr lang="zh-CN" altLang="zh-CN" sz="2400" dirty="0" smtClean="0">
                <a:latin typeface="方正粗宋简体" panose="03000509000000000000" pitchFamily="65" charset="-122"/>
                <a:ea typeface="方正粗宋简体" panose="03000509000000000000" pitchFamily="65" charset="-122"/>
              </a:rPr>
              <a:t>“</a:t>
            </a:r>
            <a:r>
              <a:rPr lang="zh-CN" altLang="zh-CN" sz="2400" dirty="0" smtClean="0">
                <a:solidFill>
                  <a:srgbClr val="C00000"/>
                </a:solidFill>
                <a:latin typeface="方正粗宋简体" panose="03000509000000000000" pitchFamily="65" charset="-122"/>
                <a:ea typeface="方正粗宋简体" panose="03000509000000000000" pitchFamily="65" charset="-122"/>
              </a:rPr>
              <a:t>散点铺排</a:t>
            </a:r>
            <a:r>
              <a:rPr lang="zh-CN" altLang="zh-CN" sz="2400" dirty="0" smtClean="0">
                <a:latin typeface="方正粗宋简体" panose="03000509000000000000" pitchFamily="65" charset="-122"/>
                <a:ea typeface="方正粗宋简体" panose="03000509000000000000" pitchFamily="65" charset="-122"/>
              </a:rPr>
              <a:t>”</a:t>
            </a:r>
            <a:r>
              <a:rPr lang="zh-CN" altLang="en-US" sz="2400" dirty="0" smtClean="0">
                <a:latin typeface="方正粗宋简体" panose="03000509000000000000" pitchFamily="65" charset="-122"/>
                <a:ea typeface="方正粗宋简体" panose="03000509000000000000" pitchFamily="65" charset="-122"/>
              </a:rPr>
              <a:t>法</a:t>
            </a:r>
            <a:r>
              <a:rPr lang="zh-CN" altLang="zh-CN" sz="2400" dirty="0" smtClean="0">
                <a:latin typeface="方正粗宋简体" panose="03000509000000000000" pitchFamily="65" charset="-122"/>
                <a:ea typeface="方正粗宋简体" panose="03000509000000000000" pitchFamily="65" charset="-122"/>
              </a:rPr>
              <a:t>构思</a:t>
            </a:r>
            <a:r>
              <a:rPr lang="zh-CN" altLang="zh-CN" sz="2400" dirty="0">
                <a:latin typeface="方正粗宋简体" panose="03000509000000000000" pitchFamily="65" charset="-122"/>
                <a:ea typeface="方正粗宋简体" panose="03000509000000000000" pitchFamily="65" charset="-122"/>
              </a:rPr>
              <a:t>。</a:t>
            </a:r>
            <a:r>
              <a:rPr lang="en-US" altLang="zh-CN" sz="2400" dirty="0">
                <a:latin typeface="方正粗宋简体" panose="03000509000000000000" pitchFamily="65" charset="-122"/>
                <a:ea typeface="方正粗宋简体" panose="03000509000000000000" pitchFamily="65" charset="-122"/>
              </a:rPr>
              <a:t> </a:t>
            </a:r>
            <a:endParaRPr lang="zh-CN" altLang="en-US" sz="2400" dirty="0">
              <a:latin typeface="方正粗宋简体" panose="03000509000000000000" pitchFamily="65" charset="-122"/>
              <a:ea typeface="方正粗宋简体" panose="03000509000000000000" pitchFamily="65"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04" y="380079"/>
            <a:ext cx="1899632" cy="425092"/>
          </a:xfrm>
          <a:prstGeom prst="rect">
            <a:avLst/>
          </a:prstGeom>
        </p:spPr>
      </p:pic>
    </p:spTree>
    <p:extLst>
      <p:ext uri="{BB962C8B-B14F-4D97-AF65-F5344CB8AC3E}">
        <p14:creationId xmlns:p14="http://schemas.microsoft.com/office/powerpoint/2010/main" val="2471410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606623"/>
            <a:ext cx="8280920" cy="3693319"/>
          </a:xfrm>
          <a:prstGeom prst="rect">
            <a:avLst/>
          </a:prstGeom>
        </p:spPr>
        <p:txBody>
          <a:bodyPr wrap="square">
            <a:spAutoFit/>
          </a:bodyPr>
          <a:lstStyle/>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C00000"/>
                </a:solidFill>
                <a:latin typeface="Times New Roman" pitchFamily="18" charset="0"/>
                <a:ea typeface="黑体" pitchFamily="2" charset="-122"/>
                <a:cs typeface="Times New Roman" pitchFamily="18" charset="0"/>
              </a:rPr>
              <a:t>创新</a:t>
            </a:r>
            <a:r>
              <a:rPr lang="zh-CN" altLang="zh-CN" sz="2600" b="1" kern="100" dirty="0">
                <a:solidFill>
                  <a:srgbClr val="C00000"/>
                </a:solidFill>
                <a:latin typeface="Times New Roman" pitchFamily="18" charset="0"/>
                <a:ea typeface="黑体" pitchFamily="2" charset="-122"/>
                <a:cs typeface="Times New Roman" pitchFamily="18" charset="0"/>
              </a:rPr>
              <a:t>与合作促成个人的成功</a:t>
            </a:r>
            <a:r>
              <a:rPr lang="zh-CN" altLang="zh-CN" sz="2600" b="1" kern="100" dirty="0">
                <a:solidFill>
                  <a:srgbClr val="404040"/>
                </a:solidFill>
                <a:latin typeface="Times New Roman" pitchFamily="18" charset="0"/>
                <a:ea typeface="黑体" pitchFamily="2" charset="-122"/>
                <a:cs typeface="Times New Roman" pitchFamily="18" charset="0"/>
              </a:rPr>
              <a:t>。学习生活中，我们更多的是把同学当成对手来看待。今天他比你多做出了几道题，多考了几分，明天你发奋要争这口气。这看似动力十足，实则</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火药味</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亦浓，心情不爽。倒不如把所谓的</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竞争对手</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看成朋友。在学习中互相监督，互相鼓励，共同进步。</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由此</a:t>
            </a:r>
            <a:r>
              <a:rPr lang="zh-CN" altLang="zh-CN" sz="2600" b="1" kern="100" dirty="0">
                <a:solidFill>
                  <a:srgbClr val="404040"/>
                </a:solidFill>
                <a:latin typeface="Times New Roman" pitchFamily="18" charset="0"/>
                <a:ea typeface="黑体" pitchFamily="2" charset="-122"/>
                <a:cs typeface="Times New Roman" pitchFamily="18" charset="0"/>
              </a:rPr>
              <a:t>观之，为人处事，唯有打破思维定势，把对手看成朋友，才有可能获取更大的舞台。虽说</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与人斗，其乐无穷</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，然</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C00000"/>
                </a:solidFill>
                <a:latin typeface="Times New Roman" pitchFamily="18" charset="0"/>
                <a:ea typeface="黑体" pitchFamily="2" charset="-122"/>
                <a:cs typeface="Times New Roman" pitchFamily="18" charset="0"/>
              </a:rPr>
              <a:t>与人合作，更是乐亦无穷</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671048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606623"/>
            <a:ext cx="8172400" cy="3693319"/>
          </a:xfrm>
          <a:prstGeom prst="rect">
            <a:avLst/>
          </a:prstGeom>
        </p:spPr>
        <p:txBody>
          <a:bodyPr wrap="square">
            <a:spAutoFit/>
          </a:bodyPr>
          <a:lstStyle/>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C00000"/>
                </a:solidFill>
                <a:latin typeface="Times New Roman" pitchFamily="18" charset="0"/>
                <a:ea typeface="黑体" pitchFamily="2" charset="-122"/>
                <a:cs typeface="Times New Roman" pitchFamily="18" charset="0"/>
              </a:rPr>
              <a:t>创新</a:t>
            </a:r>
            <a:r>
              <a:rPr lang="zh-CN" altLang="zh-CN" sz="2600" b="1" kern="100" dirty="0">
                <a:solidFill>
                  <a:srgbClr val="C00000"/>
                </a:solidFill>
                <a:latin typeface="Times New Roman" pitchFamily="18" charset="0"/>
                <a:ea typeface="黑体" pitchFamily="2" charset="-122"/>
                <a:cs typeface="Times New Roman" pitchFamily="18" charset="0"/>
              </a:rPr>
              <a:t>与合作推动企业的发展</a:t>
            </a:r>
            <a:r>
              <a:rPr lang="zh-CN" altLang="zh-CN" sz="2600" b="1" kern="100" dirty="0">
                <a:solidFill>
                  <a:srgbClr val="404040"/>
                </a:solidFill>
                <a:latin typeface="Times New Roman" pitchFamily="18" charset="0"/>
                <a:ea typeface="黑体" pitchFamily="2" charset="-122"/>
                <a:cs typeface="Times New Roman" pitchFamily="18" charset="0"/>
              </a:rPr>
              <a:t>。一个企业要想发展壮大，势必少不了这两个关键词。前几年，香港与珠三角搞</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前店后厂</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模式，在竞争中合作，互相弥补不足，扩大优势，迅速实现了现代化，成为我国对外开放的前沿阵地。</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如今</a:t>
            </a:r>
            <a:r>
              <a:rPr lang="zh-CN" altLang="zh-CN" sz="2600" b="1" kern="100" dirty="0">
                <a:solidFill>
                  <a:srgbClr val="404040"/>
                </a:solidFill>
                <a:latin typeface="Times New Roman" pitchFamily="18" charset="0"/>
                <a:ea typeface="黑体" pitchFamily="2" charset="-122"/>
                <a:cs typeface="Times New Roman" pitchFamily="18" charset="0"/>
              </a:rPr>
              <a:t>，电商风靡全国，一笔笔电子交易汇款呈几何式暴涨，相关的产业亦发展迅猛。百度、京东、腾讯、天猫等无一不在转变传统思维，在与对手的竞争与合作中形成产业链条，实现了规模效应，实现了利润最大化。</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200330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9512" y="504998"/>
            <a:ext cx="8712968" cy="4154984"/>
          </a:xfrm>
          <a:prstGeom prst="rect">
            <a:avLst/>
          </a:prstGeom>
        </p:spPr>
        <p:txBody>
          <a:bodyPr wrap="square">
            <a:spAutoFit/>
          </a:bodyPr>
          <a:lstStyle/>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zh-CN" altLang="zh-CN" sz="2400" b="1" kern="100" dirty="0" smtClean="0">
                <a:solidFill>
                  <a:srgbClr val="C00000"/>
                </a:solidFill>
                <a:latin typeface="Times New Roman" pitchFamily="18" charset="0"/>
                <a:ea typeface="黑体" pitchFamily="2" charset="-122"/>
                <a:cs typeface="Times New Roman" pitchFamily="18" charset="0"/>
              </a:rPr>
              <a:t>创新</a:t>
            </a:r>
            <a:r>
              <a:rPr lang="zh-CN" altLang="zh-CN" sz="2400" b="1" kern="100" dirty="0">
                <a:solidFill>
                  <a:srgbClr val="C00000"/>
                </a:solidFill>
                <a:latin typeface="Times New Roman" pitchFamily="18" charset="0"/>
                <a:ea typeface="黑体" pitchFamily="2" charset="-122"/>
                <a:cs typeface="Times New Roman" pitchFamily="18" charset="0"/>
              </a:rPr>
              <a:t>与合作同样铸成国家的崛起</a:t>
            </a:r>
            <a:r>
              <a:rPr lang="zh-CN" altLang="zh-CN" sz="2400" b="1" kern="100" dirty="0">
                <a:solidFill>
                  <a:srgbClr val="404040"/>
                </a:solidFill>
                <a:latin typeface="Times New Roman" pitchFamily="18" charset="0"/>
                <a:ea typeface="黑体" pitchFamily="2" charset="-122"/>
                <a:cs typeface="Times New Roman" pitchFamily="18" charset="0"/>
              </a:rPr>
              <a:t>。随着我国综合国力的提高，</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中国威胁论</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在西方兴起，东亚周边各国也有点沉不住气。于是习总书记提出了</a:t>
            </a:r>
            <a:r>
              <a:rPr lang="zh-CN" altLang="zh-CN" sz="2400" b="1" kern="100" dirty="0">
                <a:solidFill>
                  <a:srgbClr val="C00000"/>
                </a:solidFill>
                <a:latin typeface="Times New Roman" pitchFamily="18" charset="0"/>
                <a:ea typeface="黑体" pitchFamily="2" charset="-122"/>
                <a:cs typeface="Times New Roman" pitchFamily="18" charset="0"/>
              </a:rPr>
              <a:t>命运共同体</a:t>
            </a:r>
            <a:r>
              <a:rPr lang="zh-CN" altLang="zh-CN" sz="2400" b="1" kern="100" dirty="0">
                <a:solidFill>
                  <a:srgbClr val="404040"/>
                </a:solidFill>
                <a:latin typeface="Times New Roman" pitchFamily="18" charset="0"/>
                <a:ea typeface="黑体" pitchFamily="2" charset="-122"/>
                <a:cs typeface="Times New Roman" pitchFamily="18" charset="0"/>
              </a:rPr>
              <a:t>理论。即我们与周边及世界各国的关系不是一成不变的。我们要打破传统的</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大国崛起</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与霸权相挂钩的思维观念，致力于和平崛起的新思想。因为我们与周边国家利益共生，息息相关，既是对手，又是朋友，是一个统一的命运共同体。唯有如此，才能保证中国和平崛起，实现中华民族的伟大复兴。</a:t>
            </a:r>
            <a:endParaRPr lang="zh-CN" altLang="zh-CN" sz="2400" kern="100" dirty="0">
              <a:latin typeface="Times New Roman" pitchFamily="18" charset="0"/>
              <a:ea typeface="黑体" pitchFamily="2" charset="-122"/>
              <a:cs typeface="Times New Roman" pitchFamily="18" charset="0"/>
            </a:endParaRPr>
          </a:p>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zh-CN" altLang="zh-CN" sz="2400" b="1" kern="100" dirty="0" smtClean="0">
                <a:solidFill>
                  <a:srgbClr val="C00000"/>
                </a:solidFill>
                <a:latin typeface="Times New Roman" pitchFamily="18" charset="0"/>
                <a:ea typeface="黑体" pitchFamily="2" charset="-122"/>
                <a:cs typeface="Times New Roman" pitchFamily="18" charset="0"/>
              </a:rPr>
              <a:t>创新</a:t>
            </a:r>
            <a:r>
              <a:rPr lang="zh-CN" altLang="zh-CN" sz="2400" b="1" kern="100" dirty="0">
                <a:solidFill>
                  <a:srgbClr val="C00000"/>
                </a:solidFill>
                <a:latin typeface="Times New Roman" pitchFamily="18" charset="0"/>
                <a:ea typeface="黑体" pitchFamily="2" charset="-122"/>
                <a:cs typeface="Times New Roman" pitchFamily="18" charset="0"/>
              </a:rPr>
              <a:t>与合作乃个人、企业与国家成功的</a:t>
            </a:r>
            <a:r>
              <a:rPr lang="en-US" altLang="zh-CN" sz="2400" b="1" kern="100" dirty="0">
                <a:solidFill>
                  <a:srgbClr val="C00000"/>
                </a:solidFill>
                <a:latin typeface="Times New Roman" pitchFamily="18" charset="0"/>
                <a:ea typeface="黑体" pitchFamily="2" charset="-122"/>
                <a:cs typeface="Times New Roman" pitchFamily="18" charset="0"/>
              </a:rPr>
              <a:t>“</a:t>
            </a:r>
            <a:r>
              <a:rPr lang="zh-CN" altLang="zh-CN" sz="2400" b="1" kern="100" dirty="0">
                <a:solidFill>
                  <a:srgbClr val="C00000"/>
                </a:solidFill>
                <a:latin typeface="Times New Roman" pitchFamily="18" charset="0"/>
                <a:ea typeface="黑体" pitchFamily="2" charset="-122"/>
                <a:cs typeface="Times New Roman" pitchFamily="18" charset="0"/>
              </a:rPr>
              <a:t>双响炮</a:t>
            </a:r>
            <a:r>
              <a:rPr lang="en-US" altLang="zh-CN" sz="2400" b="1" kern="100" dirty="0">
                <a:solidFill>
                  <a:srgbClr val="C0000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，少了其中任何一个，成功都不会是完美的成功，</a:t>
            </a:r>
            <a:r>
              <a:rPr lang="zh-CN" altLang="zh-CN" sz="2400" b="1" kern="100" dirty="0">
                <a:solidFill>
                  <a:srgbClr val="C00000"/>
                </a:solidFill>
                <a:latin typeface="Times New Roman" pitchFamily="18" charset="0"/>
                <a:ea typeface="黑体" pitchFamily="2" charset="-122"/>
                <a:cs typeface="Times New Roman" pitchFamily="18" charset="0"/>
              </a:rPr>
              <a:t>只有双管齐下，才是成功的至高境界。</a:t>
            </a:r>
            <a:endParaRPr lang="zh-CN" altLang="zh-CN" sz="2400" kern="100" dirty="0">
              <a:solidFill>
                <a:srgbClr val="C00000"/>
              </a:solidFill>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9748621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195486"/>
            <a:ext cx="8496944" cy="577594"/>
          </a:xfrm>
          <a:prstGeom prst="rect">
            <a:avLst/>
          </a:prstGeom>
        </p:spPr>
        <p:txBody>
          <a:bodyPr wrap="square">
            <a:spAutoFit/>
          </a:bodyPr>
          <a:lstStyle/>
          <a:p>
            <a:pPr algn="just">
              <a:lnSpc>
                <a:spcPct val="137000"/>
              </a:lnSpc>
              <a:spcAft>
                <a:spcPts val="0"/>
              </a:spcAft>
            </a:pPr>
            <a:r>
              <a:rPr lang="zh-CN" altLang="zh-CN" sz="2600" b="1" dirty="0">
                <a:solidFill>
                  <a:srgbClr val="404040"/>
                </a:solidFill>
                <a:latin typeface="Times New Roman" pitchFamily="18" charset="0"/>
                <a:ea typeface="黑体" pitchFamily="2" charset="-122"/>
                <a:cs typeface="Times New Roman" pitchFamily="18" charset="0"/>
              </a:rPr>
              <a:t>点评：</a:t>
            </a:r>
            <a:endParaRPr lang="zh-CN" altLang="zh-CN" sz="2600" b="1" kern="100" dirty="0">
              <a:solidFill>
                <a:schemeClr val="accent6">
                  <a:lumMod val="75000"/>
                </a:schemeClr>
              </a:solidFill>
              <a:latin typeface="Times New Roman" pitchFamily="18" charset="0"/>
              <a:ea typeface="黑体" pitchFamily="2" charset="-122"/>
              <a:cs typeface="Times New Roman" pitchFamily="18" charset="0"/>
            </a:endParaRPr>
          </a:p>
        </p:txBody>
      </p:sp>
      <p:cxnSp>
        <p:nvCxnSpPr>
          <p:cNvPr id="3" name="直接连接符 2"/>
          <p:cNvCxnSpPr/>
          <p:nvPr/>
        </p:nvCxnSpPr>
        <p:spPr>
          <a:xfrm>
            <a:off x="1260432" y="699542"/>
            <a:ext cx="72000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51520" y="843558"/>
            <a:ext cx="8352928" cy="2092881"/>
          </a:xfrm>
          <a:prstGeom prst="rect">
            <a:avLst/>
          </a:prstGeom>
        </p:spPr>
        <p:txBody>
          <a:bodyPr wrap="square">
            <a:spAutoFit/>
          </a:bodyPr>
          <a:lstStyle/>
          <a:p>
            <a:pPr algn="just">
              <a:spcAft>
                <a:spcPts val="0"/>
              </a:spcAft>
            </a:pPr>
            <a:r>
              <a:rPr lang="en-US" altLang="zh-CN" sz="2600" b="1" kern="100" dirty="0" smtClean="0">
                <a:solidFill>
                  <a:schemeClr val="accent6">
                    <a:lumMod val="75000"/>
                  </a:schemeClr>
                </a:solidFill>
                <a:latin typeface="黑体" pitchFamily="2" charset="-122"/>
                <a:ea typeface="黑体" pitchFamily="2" charset="-122"/>
                <a:cs typeface="Times New Roman"/>
              </a:rPr>
              <a:t>     </a:t>
            </a:r>
            <a:r>
              <a:rPr lang="zh-CN" altLang="zh-CN" sz="2600" b="1" kern="100" dirty="0" smtClean="0">
                <a:solidFill>
                  <a:schemeClr val="accent6">
                    <a:lumMod val="75000"/>
                  </a:schemeClr>
                </a:solidFill>
                <a:latin typeface="黑体" pitchFamily="2" charset="-122"/>
                <a:ea typeface="黑体" pitchFamily="2" charset="-122"/>
                <a:cs typeface="Times New Roman"/>
              </a:rPr>
              <a:t>答案</a:t>
            </a:r>
            <a:r>
              <a:rPr lang="zh-CN" altLang="zh-CN" sz="2600" b="1" kern="100" dirty="0">
                <a:solidFill>
                  <a:srgbClr val="404040"/>
                </a:solidFill>
                <a:latin typeface="Times New Roman"/>
                <a:ea typeface="华文细黑"/>
                <a:cs typeface="Times New Roman"/>
              </a:rPr>
              <a:t>　</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示例</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三个分论点从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为什么</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的角度展开，论述了</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创新＋合作</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的意义。中心突出，扣题较紧。三个分论点从个人、企业、国家三个层面论证，由小至大，分而有序，</a:t>
            </a:r>
            <a:r>
              <a:rPr lang="zh-CN" altLang="zh-CN" sz="2600" b="1" kern="100" dirty="0">
                <a:solidFill>
                  <a:srgbClr val="C00000"/>
                </a:solidFill>
                <a:latin typeface="Times New Roman" pitchFamily="18" charset="0"/>
                <a:ea typeface="黑体" pitchFamily="2" charset="-122"/>
                <a:cs typeface="Times New Roman" pitchFamily="18" charset="0"/>
              </a:rPr>
              <a:t>学子生活，家国风云</a:t>
            </a:r>
            <a:r>
              <a:rPr lang="zh-CN" altLang="zh-CN" sz="2600" b="1" kern="100" dirty="0">
                <a:solidFill>
                  <a:srgbClr val="404040"/>
                </a:solidFill>
                <a:latin typeface="Times New Roman" pitchFamily="18" charset="0"/>
                <a:ea typeface="黑体" pitchFamily="2" charset="-122"/>
                <a:cs typeface="Times New Roman" pitchFamily="18" charset="0"/>
              </a:rPr>
              <a:t>，糅合一体，材料典型，内容充实。</a:t>
            </a:r>
            <a:endParaRPr lang="zh-CN" altLang="zh-CN" sz="2600" kern="100" dirty="0">
              <a:effectLst/>
              <a:latin typeface="Times New Roman" pitchFamily="18" charset="0"/>
              <a:ea typeface="黑体" pitchFamily="2" charset="-122"/>
              <a:cs typeface="Times New Roman" pitchFamily="18" charset="0"/>
            </a:endParaRPr>
          </a:p>
        </p:txBody>
      </p:sp>
      <p:sp>
        <p:nvSpPr>
          <p:cNvPr id="2" name="TextBox 1"/>
          <p:cNvSpPr txBox="1"/>
          <p:nvPr/>
        </p:nvSpPr>
        <p:spPr>
          <a:xfrm>
            <a:off x="395536" y="3003798"/>
            <a:ext cx="8208912" cy="1569660"/>
          </a:xfrm>
          <a:prstGeom prst="rect">
            <a:avLst/>
          </a:prstGeom>
          <a:pattFill prst="dotDmnd">
            <a:fgClr>
              <a:schemeClr val="accent1">
                <a:lumMod val="20000"/>
                <a:lumOff val="80000"/>
              </a:schemeClr>
            </a:fgClr>
            <a:bgClr>
              <a:schemeClr val="bg1"/>
            </a:bgClr>
          </a:pattFill>
        </p:spPr>
        <p:txBody>
          <a:bodyPr wrap="square" rtlCol="0">
            <a:spAutoFit/>
          </a:bodyPr>
          <a:lstStyle/>
          <a:p>
            <a:r>
              <a:rPr lang="en-US" altLang="zh-CN" sz="1200" b="1" dirty="0">
                <a:latin typeface="楷体_GB2312" panose="02010609030101010101" pitchFamily="49" charset="-122"/>
                <a:ea typeface="楷体_GB2312" panose="02010609030101010101" pitchFamily="49" charset="-122"/>
              </a:rPr>
              <a:t>2014</a:t>
            </a:r>
            <a:r>
              <a:rPr lang="zh-CN" altLang="en-US" sz="1200" b="1" dirty="0">
                <a:latin typeface="楷体_GB2312" panose="02010609030101010101" pitchFamily="49" charset="-122"/>
                <a:ea typeface="楷体_GB2312" panose="02010609030101010101" pitchFamily="49" charset="-122"/>
              </a:rPr>
              <a:t>年新课标</a:t>
            </a:r>
            <a:r>
              <a:rPr lang="en-US" altLang="zh-CN" sz="1200" b="1" dirty="0">
                <a:latin typeface="楷体_GB2312" panose="02010609030101010101" pitchFamily="49" charset="-122"/>
                <a:ea typeface="楷体_GB2312" panose="02010609030101010101" pitchFamily="49" charset="-122"/>
              </a:rPr>
              <a:t>I</a:t>
            </a:r>
            <a:r>
              <a:rPr lang="zh-CN" altLang="en-US" sz="1200" b="1" dirty="0">
                <a:latin typeface="楷体_GB2312" panose="02010609030101010101" pitchFamily="49" charset="-122"/>
                <a:ea typeface="楷体_GB2312" panose="02010609030101010101" pitchFamily="49" charset="-122"/>
              </a:rPr>
              <a:t>卷高考作文题：</a:t>
            </a:r>
          </a:p>
          <a:p>
            <a:r>
              <a:rPr lang="zh-CN" altLang="en-US" sz="1200" b="1" dirty="0">
                <a:latin typeface="楷体_GB2312" panose="02010609030101010101" pitchFamily="49" charset="-122"/>
                <a:ea typeface="楷体_GB2312" panose="02010609030101010101" pitchFamily="49" charset="-122"/>
              </a:rPr>
              <a:t>　　阅读下面材料，根据要求写一篇不少于</a:t>
            </a:r>
            <a:r>
              <a:rPr lang="en-US" altLang="zh-CN" sz="1200" b="1" dirty="0">
                <a:latin typeface="楷体_GB2312" panose="02010609030101010101" pitchFamily="49" charset="-122"/>
                <a:ea typeface="楷体_GB2312" panose="02010609030101010101" pitchFamily="49" charset="-122"/>
              </a:rPr>
              <a:t>800</a:t>
            </a:r>
            <a:r>
              <a:rPr lang="zh-CN" altLang="en-US" sz="1200" b="1" dirty="0">
                <a:latin typeface="楷体_GB2312" panose="02010609030101010101" pitchFamily="49" charset="-122"/>
                <a:ea typeface="楷体_GB2312" panose="02010609030101010101" pitchFamily="49" charset="-122"/>
              </a:rPr>
              <a:t>字的文章。</a:t>
            </a:r>
          </a:p>
          <a:p>
            <a:r>
              <a:rPr lang="zh-CN" altLang="en-US" sz="1200" b="1" dirty="0">
                <a:latin typeface="楷体_GB2312" panose="02010609030101010101" pitchFamily="49" charset="-122"/>
                <a:ea typeface="楷体_GB2312" panose="02010609030101010101" pitchFamily="49" charset="-122"/>
              </a:rPr>
              <a:t>　　“山羊过独木桥”是为民学校传统的团体比赛项目。规则是，双方队员两两对决，同时相向而行，走上仅容一人通行的低矮独木桥，能突破对方阻拦成功过桥者获胜，最后以全队通过的人数多少决定胜负。因此习惯上，双方相遇时，会像山羊抵角一样，尽力使对方落下桥，自己通过。不过，今年预赛中出现了新情况：有一组比赛，双方选手相遇时，互相抱住，转身换位，全都顺利地过了桥。这种做法当场引发了观众、运动员和裁判员的激烈争论。事后，相关的争论还在继续。</a:t>
            </a:r>
          </a:p>
          <a:p>
            <a:r>
              <a:rPr lang="zh-CN" altLang="en-US" sz="1200" b="1" dirty="0">
                <a:latin typeface="楷体_GB2312" panose="02010609030101010101" pitchFamily="49" charset="-122"/>
                <a:ea typeface="楷体_GB2312" panose="02010609030101010101" pitchFamily="49" charset="-122"/>
              </a:rPr>
              <a:t>　　要求选好角度，确定立意，明确文体，自拟标题；不要脱离材料内容及含意范围作文，不要套作，不得抄袭</a:t>
            </a:r>
            <a:r>
              <a:rPr lang="zh-CN" altLang="en-US" sz="1200" b="1" dirty="0" smtClean="0">
                <a:latin typeface="楷体_GB2312" panose="02010609030101010101" pitchFamily="49" charset="-122"/>
                <a:ea typeface="楷体_GB2312" panose="02010609030101010101" pitchFamily="49" charset="-122"/>
              </a:rPr>
              <a:t>。</a:t>
            </a:r>
            <a:endParaRPr lang="zh-CN" altLang="en-US" b="1"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33215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298401"/>
            <a:ext cx="8568952" cy="3293209"/>
          </a:xfrm>
          <a:prstGeom prst="rect">
            <a:avLst/>
          </a:prstGeom>
        </p:spPr>
        <p:txBody>
          <a:bodyPr wrap="square">
            <a:spAutoFit/>
          </a:bodyPr>
          <a:lstStyle/>
          <a:p>
            <a:pPr algn="just">
              <a:spcAft>
                <a:spcPts val="0"/>
              </a:spcAft>
            </a:pPr>
            <a:r>
              <a:rPr lang="zh-CN" altLang="zh-CN" sz="2600" b="1" kern="100" dirty="0">
                <a:solidFill>
                  <a:schemeClr val="accent6">
                    <a:lumMod val="75000"/>
                  </a:schemeClr>
                </a:solidFill>
                <a:latin typeface="Times New Roman" pitchFamily="18" charset="0"/>
                <a:ea typeface="黑体" pitchFamily="2" charset="-122"/>
                <a:cs typeface="Times New Roman" pitchFamily="18" charset="0"/>
              </a:rPr>
              <a:t>二、阅读下面的材料，根据要求写一篇不少于</a:t>
            </a:r>
            <a:r>
              <a:rPr lang="en-US" altLang="zh-CN" sz="2600" b="1" kern="100" dirty="0">
                <a:solidFill>
                  <a:schemeClr val="accent6">
                    <a:lumMod val="75000"/>
                  </a:schemeClr>
                </a:solidFill>
                <a:latin typeface="Times New Roman" pitchFamily="18" charset="0"/>
                <a:ea typeface="黑体" pitchFamily="2" charset="-122"/>
                <a:cs typeface="Times New Roman" pitchFamily="18" charset="0"/>
              </a:rPr>
              <a:t>800</a:t>
            </a:r>
            <a:r>
              <a:rPr lang="zh-CN" altLang="zh-CN" sz="2600" b="1" kern="100" dirty="0">
                <a:solidFill>
                  <a:schemeClr val="accent6">
                    <a:lumMod val="75000"/>
                  </a:schemeClr>
                </a:solidFill>
                <a:latin typeface="Times New Roman" pitchFamily="18" charset="0"/>
                <a:ea typeface="黑体" pitchFamily="2" charset="-122"/>
                <a:cs typeface="Times New Roman" pitchFamily="18" charset="0"/>
              </a:rPr>
              <a:t>字的议论文。</a:t>
            </a:r>
            <a:endParaRPr lang="zh-CN" altLang="zh-CN" sz="2600" kern="100" dirty="0">
              <a:solidFill>
                <a:schemeClr val="accent6">
                  <a:lumMod val="75000"/>
                </a:schemeClr>
              </a:solidFill>
              <a:latin typeface="Times New Roman" pitchFamily="18" charset="0"/>
              <a:ea typeface="黑体" pitchFamily="2" charset="-122"/>
              <a:cs typeface="Times New Roman" pitchFamily="18" charset="0"/>
            </a:endParaRPr>
          </a:p>
          <a:p>
            <a:pPr algn="just">
              <a:lnSpc>
                <a:spcPct val="150000"/>
              </a:lnSpc>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各</a:t>
            </a:r>
            <a:r>
              <a:rPr lang="zh-CN" altLang="zh-CN" sz="2600" b="1" kern="100" dirty="0">
                <a:solidFill>
                  <a:srgbClr val="404040"/>
                </a:solidFill>
                <a:latin typeface="Times New Roman" pitchFamily="18" charset="0"/>
                <a:ea typeface="黑体" pitchFamily="2" charset="-122"/>
                <a:cs typeface="Times New Roman" pitchFamily="18" charset="0"/>
              </a:rPr>
              <a:t>美其美，美人之美，美美与共，天下大同</a:t>
            </a:r>
            <a:r>
              <a:rPr lang="zh-CN" altLang="zh-CN" sz="2600" b="1" kern="100" dirty="0" smtClean="0">
                <a:solidFill>
                  <a:srgbClr val="404040"/>
                </a:solidFill>
                <a:latin typeface="Times New Roman" pitchFamily="18" charset="0"/>
                <a:ea typeface="黑体" pitchFamily="2" charset="-122"/>
                <a:cs typeface="Times New Roman" pitchFamily="18" charset="0"/>
              </a:rPr>
              <a:t>。</a:t>
            </a:r>
            <a:endParaRPr lang="en-US" altLang="zh-CN" sz="2600" b="1" kern="100" dirty="0" smtClean="0">
              <a:solidFill>
                <a:srgbClr val="404040"/>
              </a:solidFill>
              <a:latin typeface="Times New Roman" pitchFamily="18" charset="0"/>
              <a:ea typeface="黑体" pitchFamily="2" charset="-122"/>
              <a:cs typeface="Times New Roman" pitchFamily="18" charset="0"/>
            </a:endParaRPr>
          </a:p>
          <a:p>
            <a:pPr algn="r">
              <a:lnSpc>
                <a:spcPct val="150000"/>
              </a:lnSpc>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费孝通</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要求</a:t>
            </a:r>
            <a:r>
              <a:rPr lang="zh-CN" altLang="zh-CN" sz="2600" b="1" kern="100" dirty="0">
                <a:solidFill>
                  <a:srgbClr val="404040"/>
                </a:solidFill>
                <a:latin typeface="Times New Roman" pitchFamily="18" charset="0"/>
                <a:ea typeface="黑体" pitchFamily="2" charset="-122"/>
                <a:cs typeface="Times New Roman" pitchFamily="18" charset="0"/>
              </a:rPr>
              <a:t>：选好角度，确定立意，明确文体</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诗歌除外</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，自拟标题；不要脱离材料内容及含意的范围作文；注意分论点的明显使用。</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12918989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834698"/>
            <a:ext cx="8352928" cy="3465244"/>
          </a:xfrm>
          <a:prstGeom prst="rect">
            <a:avLst/>
          </a:prstGeom>
        </p:spPr>
        <p:txBody>
          <a:bodyPr wrap="square">
            <a:spAutoFit/>
          </a:bodyPr>
          <a:lstStyle/>
          <a:p>
            <a:pPr algn="just">
              <a:lnSpc>
                <a:spcPct val="143000"/>
              </a:lnSpc>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1</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关于材料的理解</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u="sng" kern="100" dirty="0">
                <a:solidFill>
                  <a:srgbClr val="C00000"/>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cs typeface="Times New Roman" pitchFamily="18" charset="0"/>
              </a:rPr>
              <a:t>各美其美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中，第一个</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，可以理解为</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追求、尊重、坚守、赞美、弘扬、张扬</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等；</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其</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，自己的；第二个</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，可以理解为</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个性、美德、长处、优点、美好的事物、优秀的文化、优秀的文明、精彩</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等。</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a:solidFill>
                  <a:srgbClr val="404040"/>
                </a:solidFill>
                <a:latin typeface="Times New Roman" pitchFamily="18" charset="0"/>
                <a:ea typeface="黑体" pitchFamily="2" charset="-122"/>
                <a:cs typeface="Times New Roman" pitchFamily="18" charset="0"/>
              </a:rPr>
              <a:t>美人之美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中，第一个</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，可以理解为</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容纳、包容、接受、学习、欣赏</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等；</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人</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，别人的；第二个</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的理解同上。</a:t>
            </a:r>
            <a:endParaRPr lang="zh-CN" altLang="zh-CN" sz="2600" kern="100" dirty="0">
              <a:effectLst/>
              <a:latin typeface="Times New Roman" pitchFamily="18" charset="0"/>
              <a:ea typeface="黑体" pitchFamily="2" charset="-122"/>
              <a:cs typeface="Times New Roman" pitchFamily="18" charset="0"/>
            </a:endParaRPr>
          </a:p>
        </p:txBody>
      </p:sp>
      <p:sp>
        <p:nvSpPr>
          <p:cNvPr id="4" name="矩形 3"/>
          <p:cNvSpPr/>
          <p:nvPr/>
        </p:nvSpPr>
        <p:spPr>
          <a:xfrm>
            <a:off x="35496" y="397719"/>
            <a:ext cx="2151842" cy="492443"/>
          </a:xfrm>
          <a:prstGeom prst="rect">
            <a:avLst/>
          </a:prstGeom>
        </p:spPr>
        <p:txBody>
          <a:bodyPr wrap="square">
            <a:spAutoFit/>
          </a:bodyPr>
          <a:lstStyle/>
          <a:p>
            <a:r>
              <a:rPr lang="en-US" altLang="zh-CN" sz="2600" b="1" kern="100" dirty="0" smtClean="0">
                <a:solidFill>
                  <a:srgbClr val="F79646">
                    <a:lumMod val="75000"/>
                  </a:srgbClr>
                </a:solidFill>
                <a:latin typeface="微软雅黑" pitchFamily="34" charset="-122"/>
                <a:ea typeface="微软雅黑" pitchFamily="34" charset="-122"/>
                <a:cs typeface="Times New Roman"/>
              </a:rPr>
              <a:t>【</a:t>
            </a:r>
            <a:r>
              <a:rPr lang="zh-CN" altLang="zh-CN" sz="2600" b="1" kern="100" dirty="0">
                <a:solidFill>
                  <a:srgbClr val="F79646">
                    <a:lumMod val="75000"/>
                  </a:srgbClr>
                </a:solidFill>
                <a:latin typeface="微软雅黑" pitchFamily="34" charset="-122"/>
                <a:ea typeface="微软雅黑" pitchFamily="34" charset="-122"/>
                <a:cs typeface="Times New Roman"/>
              </a:rPr>
              <a:t>写作指导</a:t>
            </a:r>
            <a:r>
              <a:rPr lang="en-US" altLang="zh-CN" sz="2600" b="1" kern="100" dirty="0" smtClean="0">
                <a:solidFill>
                  <a:srgbClr val="F79646">
                    <a:lumMod val="75000"/>
                  </a:srgbClr>
                </a:solidFill>
                <a:latin typeface="微软雅黑" pitchFamily="34" charset="-122"/>
                <a:ea typeface="微软雅黑" pitchFamily="34" charset="-122"/>
                <a:cs typeface="Times New Roman"/>
              </a:rPr>
              <a:t>】</a:t>
            </a:r>
            <a:endParaRPr lang="zh-CN" altLang="en-US" sz="2600" dirty="0"/>
          </a:p>
        </p:txBody>
      </p:sp>
    </p:spTree>
    <p:extLst>
      <p:ext uri="{BB962C8B-B14F-4D97-AF65-F5344CB8AC3E}">
        <p14:creationId xmlns:p14="http://schemas.microsoft.com/office/powerpoint/2010/main" val="8497905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646693"/>
            <a:ext cx="8640960" cy="3693319"/>
          </a:xfrm>
          <a:prstGeom prst="rect">
            <a:avLst/>
          </a:prstGeom>
        </p:spPr>
        <p:txBody>
          <a:bodyPr wrap="square">
            <a:spAutoFit/>
          </a:bodyPr>
          <a:lstStyle/>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a:solidFill>
                  <a:srgbClr val="404040"/>
                </a:solidFill>
                <a:latin typeface="Times New Roman" pitchFamily="18" charset="0"/>
                <a:ea typeface="黑体" pitchFamily="2" charset="-122"/>
                <a:cs typeface="Times New Roman" pitchFamily="18" charset="0"/>
              </a:rPr>
              <a:t>美美与共</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，强调上述诸</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的</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融合、分享、交流、生成、交融</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的一种结果或美好的状态。</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a:solidFill>
                  <a:srgbClr val="404040"/>
                </a:solidFill>
                <a:latin typeface="Times New Roman" pitchFamily="18" charset="0"/>
                <a:ea typeface="黑体" pitchFamily="2" charset="-122"/>
                <a:cs typeface="Times New Roman" pitchFamily="18" charset="0"/>
              </a:rPr>
              <a:t>天下大同</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中的</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大同</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，指人人平等、自由的社会景象，指理想的社会状态。</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费</a:t>
            </a:r>
            <a:r>
              <a:rPr lang="zh-CN" altLang="zh-CN" sz="2600" b="1" kern="100" dirty="0">
                <a:solidFill>
                  <a:srgbClr val="404040"/>
                </a:solidFill>
                <a:latin typeface="Times New Roman" pitchFamily="18" charset="0"/>
                <a:ea typeface="黑体" pitchFamily="2" charset="-122"/>
                <a:cs typeface="Times New Roman" pitchFamily="18" charset="0"/>
              </a:rPr>
              <a:t>老的这四句话表达了三层意思：</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各美其美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，是说人们要懂得各自欣赏自己创造的美；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美人之美</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，是说人要懂得欣赏别人创造的美</a:t>
            </a:r>
            <a:r>
              <a:rPr lang="zh-CN" altLang="zh-CN" sz="2600" b="1" kern="100" spc="-1100" dirty="0">
                <a:solidFill>
                  <a:srgbClr val="404040"/>
                </a:solidFill>
                <a:latin typeface="Times New Roman" pitchFamily="18" charset="0"/>
                <a:ea typeface="黑体" pitchFamily="2" charset="-122"/>
                <a:cs typeface="Times New Roman" pitchFamily="18" charset="0"/>
              </a:rPr>
              <a:t>；</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美美与共，天下大同</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spc="-1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是说将各自之美和别人之美结合在一起</a:t>
            </a:r>
            <a:r>
              <a:rPr lang="zh-CN" altLang="zh-CN" sz="2600" b="1" kern="100" spc="-1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就会实现理想中的大同美</a:t>
            </a:r>
            <a:r>
              <a:rPr lang="zh-CN" altLang="zh-CN" sz="2600" b="1" kern="100" spc="-1100" dirty="0">
                <a:solidFill>
                  <a:srgbClr val="404040"/>
                </a:solidFill>
                <a:latin typeface="Times New Roman" pitchFamily="18" charset="0"/>
                <a:ea typeface="黑体" pitchFamily="2" charset="-122"/>
                <a:cs typeface="Times New Roman" pitchFamily="18" charset="0"/>
              </a:rPr>
              <a:t>。</a:t>
            </a:r>
            <a:endParaRPr lang="zh-CN" altLang="zh-CN" sz="2600" kern="100" spc="-1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15082748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1" y="360982"/>
            <a:ext cx="8640959" cy="3785652"/>
          </a:xfrm>
          <a:prstGeom prst="rect">
            <a:avLst/>
          </a:prstGeom>
        </p:spPr>
        <p:txBody>
          <a:bodyPr wrap="square">
            <a:spAutoFit/>
          </a:bodyPr>
          <a:lstStyle/>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2.</a:t>
            </a:r>
            <a:r>
              <a:rPr lang="zh-CN" altLang="zh-CN" sz="2400" b="1" kern="100" dirty="0" smtClean="0">
                <a:solidFill>
                  <a:srgbClr val="404040"/>
                </a:solidFill>
                <a:latin typeface="Times New Roman" pitchFamily="18" charset="0"/>
                <a:ea typeface="黑体" pitchFamily="2" charset="-122"/>
                <a:cs typeface="Times New Roman" pitchFamily="18" charset="0"/>
              </a:rPr>
              <a:t>立意</a:t>
            </a:r>
            <a:r>
              <a:rPr lang="zh-CN" altLang="zh-CN" sz="2400" b="1" kern="100" dirty="0">
                <a:solidFill>
                  <a:srgbClr val="404040"/>
                </a:solidFill>
                <a:latin typeface="Times New Roman" pitchFamily="18" charset="0"/>
                <a:ea typeface="黑体" pitchFamily="2" charset="-122"/>
                <a:cs typeface="Times New Roman" pitchFamily="18" charset="0"/>
              </a:rPr>
              <a:t>参考</a:t>
            </a:r>
            <a:endParaRPr lang="zh-CN" altLang="zh-CN" sz="2400" kern="100" dirty="0">
              <a:latin typeface="Times New Roman" pitchFamily="18" charset="0"/>
              <a:ea typeface="黑体" pitchFamily="2" charset="-122"/>
              <a:cs typeface="Times New Roman" pitchFamily="18" charset="0"/>
            </a:endParaRPr>
          </a:p>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en-US" altLang="zh-CN" sz="2400" b="1" kern="100" dirty="0" smtClean="0">
                <a:solidFill>
                  <a:srgbClr val="C00000"/>
                </a:solidFill>
                <a:latin typeface="方正粗宋简体" panose="03000509000000000000" pitchFamily="65" charset="-122"/>
                <a:ea typeface="方正粗宋简体" panose="03000509000000000000" pitchFamily="65" charset="-122"/>
                <a:cs typeface="Times New Roman" pitchFamily="18" charset="0"/>
              </a:rPr>
              <a:t> (</a:t>
            </a:r>
            <a:r>
              <a:rPr lang="en-US" altLang="zh-CN" sz="24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1)</a:t>
            </a:r>
            <a:r>
              <a:rPr lang="zh-CN" altLang="zh-CN" sz="24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各美其美</a:t>
            </a:r>
          </a:p>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zh-CN" altLang="zh-CN" sz="2400" b="1" kern="100" dirty="0" smtClean="0">
                <a:solidFill>
                  <a:srgbClr val="404040"/>
                </a:solidFill>
                <a:latin typeface="Times New Roman" pitchFamily="18" charset="0"/>
                <a:ea typeface="黑体" pitchFamily="2" charset="-122"/>
                <a:cs typeface="Times New Roman" pitchFamily="18" charset="0"/>
              </a:rPr>
              <a:t>①</a:t>
            </a:r>
            <a:r>
              <a:rPr lang="zh-CN" altLang="zh-CN" sz="2400" b="1" kern="100" dirty="0">
                <a:solidFill>
                  <a:srgbClr val="404040"/>
                </a:solidFill>
                <a:latin typeface="Times New Roman" pitchFamily="18" charset="0"/>
                <a:ea typeface="黑体" pitchFamily="2" charset="-122"/>
                <a:cs typeface="Times New Roman" pitchFamily="18" charset="0"/>
              </a:rPr>
              <a:t>学会自我欣赏；②坚守中国的优良传统</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文化</a:t>
            </a:r>
            <a:r>
              <a:rPr lang="en-US" altLang="zh-CN" sz="2400" b="1" kern="100" dirty="0">
                <a:solidFill>
                  <a:srgbClr val="404040"/>
                </a:solidFill>
                <a:latin typeface="Times New Roman" pitchFamily="18" charset="0"/>
                <a:ea typeface="黑体" pitchFamily="2" charset="-122"/>
                <a:cs typeface="Times New Roman" pitchFamily="18" charset="0"/>
              </a:rPr>
              <a:t>)</a:t>
            </a:r>
            <a:r>
              <a:rPr lang="zh-CN" altLang="zh-CN" sz="2400" b="1" kern="100" dirty="0">
                <a:solidFill>
                  <a:srgbClr val="404040"/>
                </a:solidFill>
                <a:latin typeface="Times New Roman" pitchFamily="18" charset="0"/>
                <a:ea typeface="黑体" pitchFamily="2" charset="-122"/>
                <a:cs typeface="Times New Roman" pitchFamily="18" charset="0"/>
              </a:rPr>
              <a:t>；③塑造自己的美；④飞扬个性之美；⑤每个人都是一道</a:t>
            </a:r>
            <a:r>
              <a:rPr lang="zh-CN" altLang="zh-CN" sz="2400" b="1" kern="100" dirty="0" smtClean="0">
                <a:solidFill>
                  <a:srgbClr val="404040"/>
                </a:solidFill>
                <a:latin typeface="Times New Roman" pitchFamily="18" charset="0"/>
                <a:ea typeface="黑体" pitchFamily="2" charset="-122"/>
                <a:cs typeface="Times New Roman" pitchFamily="18" charset="0"/>
              </a:rPr>
              <a:t>风景线</a:t>
            </a:r>
            <a:r>
              <a:rPr lang="zh-CN" altLang="en-US" sz="2400" b="1" kern="100" dirty="0" smtClean="0">
                <a:solidFill>
                  <a:srgbClr val="404040"/>
                </a:solidFill>
                <a:latin typeface="Times New Roman" pitchFamily="18" charset="0"/>
                <a:ea typeface="黑体" pitchFamily="2" charset="-122"/>
                <a:cs typeface="Times New Roman" pitchFamily="18" charset="0"/>
              </a:rPr>
              <a:t>。</a:t>
            </a:r>
            <a:endParaRPr lang="zh-CN" altLang="zh-CN" sz="2400" kern="100" dirty="0">
              <a:latin typeface="Times New Roman" pitchFamily="18" charset="0"/>
              <a:ea typeface="黑体" pitchFamily="2" charset="-122"/>
              <a:cs typeface="Times New Roman" pitchFamily="18" charset="0"/>
            </a:endParaRPr>
          </a:p>
          <a:p>
            <a:pPr algn="just"/>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en-US" altLang="zh-CN" sz="24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(2)</a:t>
            </a:r>
            <a:r>
              <a:rPr lang="zh-CN" altLang="zh-CN" sz="24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美人之美</a:t>
            </a:r>
          </a:p>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zh-CN" altLang="zh-CN" sz="2400" b="1" kern="100" dirty="0" smtClean="0">
                <a:solidFill>
                  <a:srgbClr val="404040"/>
                </a:solidFill>
                <a:latin typeface="Times New Roman" pitchFamily="18" charset="0"/>
                <a:ea typeface="黑体" pitchFamily="2" charset="-122"/>
                <a:cs typeface="Times New Roman" pitchFamily="18" charset="0"/>
              </a:rPr>
              <a:t>①</a:t>
            </a:r>
            <a:r>
              <a:rPr lang="zh-CN" altLang="zh-CN" sz="2400" b="1" kern="100" dirty="0">
                <a:solidFill>
                  <a:srgbClr val="404040"/>
                </a:solidFill>
                <a:latin typeface="Times New Roman" pitchFamily="18" charset="0"/>
                <a:ea typeface="黑体" pitchFamily="2" charset="-122"/>
                <a:cs typeface="Times New Roman" pitchFamily="18" charset="0"/>
              </a:rPr>
              <a:t>学会欣赏别人，②尊重其他民族文化，③海纳百川等。</a:t>
            </a:r>
            <a:endParaRPr lang="zh-CN" altLang="zh-CN" sz="2400" kern="100" dirty="0">
              <a:latin typeface="Times New Roman" pitchFamily="18" charset="0"/>
              <a:ea typeface="黑体" pitchFamily="2" charset="-122"/>
              <a:cs typeface="Times New Roman" pitchFamily="18" charset="0"/>
            </a:endParaRPr>
          </a:p>
          <a:p>
            <a:pPr algn="just"/>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en-US" altLang="zh-CN" sz="24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(3)</a:t>
            </a:r>
            <a:r>
              <a:rPr lang="zh-CN" altLang="zh-CN" sz="2400" b="1" kern="100" dirty="0">
                <a:solidFill>
                  <a:srgbClr val="C00000"/>
                </a:solidFill>
                <a:latin typeface="方正粗宋简体" panose="03000509000000000000" pitchFamily="65" charset="-122"/>
                <a:ea typeface="方正粗宋简体" panose="03000509000000000000" pitchFamily="65" charset="-122"/>
                <a:cs typeface="Times New Roman" pitchFamily="18" charset="0"/>
              </a:rPr>
              <a:t>美美与共</a:t>
            </a:r>
          </a:p>
          <a:p>
            <a:pPr algn="just">
              <a:spcAft>
                <a:spcPts val="0"/>
              </a:spcAft>
            </a:pPr>
            <a:r>
              <a:rPr lang="en-US" altLang="zh-CN" sz="2400" b="1" kern="100" dirty="0" smtClean="0">
                <a:solidFill>
                  <a:srgbClr val="404040"/>
                </a:solidFill>
                <a:latin typeface="Times New Roman" pitchFamily="18" charset="0"/>
                <a:ea typeface="黑体" pitchFamily="2" charset="-122"/>
                <a:cs typeface="Times New Roman" pitchFamily="18" charset="0"/>
              </a:rPr>
              <a:t>        </a:t>
            </a:r>
            <a:r>
              <a:rPr lang="zh-CN" altLang="zh-CN" sz="2400" b="1" kern="100" dirty="0" smtClean="0">
                <a:solidFill>
                  <a:srgbClr val="404040"/>
                </a:solidFill>
                <a:latin typeface="Times New Roman" pitchFamily="18" charset="0"/>
                <a:ea typeface="黑体" pitchFamily="2" charset="-122"/>
                <a:cs typeface="Times New Roman" pitchFamily="18" charset="0"/>
              </a:rPr>
              <a:t>①</a:t>
            </a:r>
            <a:r>
              <a:rPr lang="zh-CN" altLang="zh-CN" sz="2400" b="1" kern="100" dirty="0">
                <a:solidFill>
                  <a:srgbClr val="404040"/>
                </a:solidFill>
                <a:latin typeface="Times New Roman" pitchFamily="18" charset="0"/>
                <a:ea typeface="黑体" pitchFamily="2" charset="-122"/>
                <a:cs typeface="Times New Roman" pitchFamily="18" charset="0"/>
              </a:rPr>
              <a:t>和谐才能共存；②合作才能双赢；③文化的融合；④大家不同，大家都好；⑤不一样的人生，一样的精彩；⑥万紫千红总是春；⑦美的最大化等</a:t>
            </a:r>
            <a:r>
              <a:rPr lang="zh-CN" altLang="zh-CN" sz="2400" b="1" kern="100" dirty="0" smtClean="0">
                <a:solidFill>
                  <a:srgbClr val="404040"/>
                </a:solidFill>
                <a:latin typeface="Times New Roman" pitchFamily="18" charset="0"/>
                <a:ea typeface="黑体" pitchFamily="2" charset="-122"/>
                <a:cs typeface="Times New Roman" pitchFamily="18" charset="0"/>
              </a:rPr>
              <a:t>。</a:t>
            </a:r>
            <a:endParaRPr lang="zh-CN" altLang="zh-CN" sz="24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34944447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366499"/>
            <a:ext cx="8352928" cy="3693319"/>
          </a:xfrm>
          <a:prstGeom prst="rect">
            <a:avLst/>
          </a:prstGeom>
        </p:spPr>
        <p:txBody>
          <a:bodyPr wrap="square">
            <a:spAutoFit/>
          </a:bodyPr>
          <a:lstStyle/>
          <a:p>
            <a:pPr algn="just">
              <a:spcAft>
                <a:spcPts val="0"/>
              </a:spcAft>
            </a:pPr>
            <a:r>
              <a:rPr lang="en-US" altLang="zh-CN" sz="2600" b="1" kern="100" dirty="0" smtClean="0">
                <a:solidFill>
                  <a:srgbClr val="FF0000"/>
                </a:solidFill>
                <a:latin typeface="Times New Roman" pitchFamily="18" charset="0"/>
                <a:ea typeface="黑体" pitchFamily="2" charset="-122"/>
                <a:cs typeface="Times New Roman" pitchFamily="18" charset="0"/>
              </a:rPr>
              <a:t>      (</a:t>
            </a:r>
            <a:r>
              <a:rPr lang="en-US" altLang="zh-CN" sz="2600" b="1" kern="100" dirty="0">
                <a:solidFill>
                  <a:srgbClr val="FF0000"/>
                </a:solidFill>
                <a:latin typeface="Times New Roman" pitchFamily="18" charset="0"/>
                <a:ea typeface="黑体" pitchFamily="2" charset="-122"/>
                <a:cs typeface="Times New Roman" pitchFamily="18" charset="0"/>
              </a:rPr>
              <a:t>4)</a:t>
            </a:r>
            <a:r>
              <a:rPr lang="zh-CN" altLang="zh-CN" sz="2600" b="1" kern="100" dirty="0">
                <a:solidFill>
                  <a:srgbClr val="FF0000"/>
                </a:solidFill>
                <a:latin typeface="Times New Roman" pitchFamily="18" charset="0"/>
                <a:ea typeface="黑体" pitchFamily="2" charset="-122"/>
                <a:cs typeface="Times New Roman" pitchFamily="18" charset="0"/>
              </a:rPr>
              <a:t>各美其美，美人之美，美美与共，天下大同</a:t>
            </a:r>
            <a:endParaRPr lang="zh-CN" altLang="zh-CN" sz="2600" kern="100" dirty="0">
              <a:solidFill>
                <a:srgbClr val="FF0000"/>
              </a:solidFill>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①</a:t>
            </a:r>
            <a:r>
              <a:rPr lang="zh-CN" altLang="zh-CN" sz="2600" b="1" kern="100" dirty="0">
                <a:solidFill>
                  <a:srgbClr val="404040"/>
                </a:solidFill>
                <a:latin typeface="Times New Roman" pitchFamily="18" charset="0"/>
                <a:ea typeface="黑体" pitchFamily="2" charset="-122"/>
                <a:cs typeface="Times New Roman" pitchFamily="18" charset="0"/>
              </a:rPr>
              <a:t>人们要懂得各自欣赏自己创造的美，还要欣赏别人创造的美，这样将各自之美和别人之美结合起来，就会实现理想中的大同美；②和而不同；③既保持自我，又兼收并蓄等。</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3.</a:t>
            </a:r>
            <a:r>
              <a:rPr lang="zh-CN" altLang="zh-CN" sz="2600" b="1" kern="100" dirty="0" smtClean="0">
                <a:solidFill>
                  <a:srgbClr val="404040"/>
                </a:solidFill>
                <a:latin typeface="Times New Roman" pitchFamily="18" charset="0"/>
                <a:ea typeface="黑体" pitchFamily="2" charset="-122"/>
                <a:cs typeface="Times New Roman" pitchFamily="18" charset="0"/>
              </a:rPr>
              <a:t>立意</a:t>
            </a:r>
            <a:r>
              <a:rPr lang="zh-CN" altLang="zh-CN" sz="2600" b="1" kern="100" dirty="0">
                <a:solidFill>
                  <a:srgbClr val="404040"/>
                </a:solidFill>
                <a:latin typeface="Times New Roman" pitchFamily="18" charset="0"/>
                <a:ea typeface="黑体" pitchFamily="2" charset="-122"/>
                <a:cs typeface="Times New Roman" pitchFamily="18" charset="0"/>
              </a:rPr>
              <a:t>失当举例</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①</a:t>
            </a:r>
            <a:r>
              <a:rPr lang="zh-CN" altLang="zh-CN" sz="2600" b="1" kern="100" dirty="0">
                <a:solidFill>
                  <a:srgbClr val="404040"/>
                </a:solidFill>
                <a:latin typeface="Times New Roman" pitchFamily="18" charset="0"/>
                <a:ea typeface="黑体" pitchFamily="2" charset="-122"/>
                <a:cs typeface="Times New Roman" pitchFamily="18" charset="0"/>
              </a:rPr>
              <a:t>美无处不在，②积泥沙成大陆，③学会欣赏，④成人之美，⑤善待他人，⑥美人何处，⑦爱人爱己，⑧赞美的力量等。</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22527579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7"/>
          <p:cNvSpPr>
            <a:spLocks noChangeArrowheads="1"/>
          </p:cNvSpPr>
          <p:nvPr/>
        </p:nvSpPr>
        <p:spPr bwMode="gray">
          <a:xfrm>
            <a:off x="0" y="1661658"/>
            <a:ext cx="9144000" cy="1666881"/>
          </a:xfrm>
          <a:prstGeom prst="rect">
            <a:avLst/>
          </a:prstGeom>
          <a:solidFill>
            <a:schemeClr val="bg1">
              <a:lumMod val="75000"/>
            </a:schemeClr>
          </a:solidFill>
          <a:ln w="9525">
            <a:noFill/>
            <a:miter lim="800000"/>
            <a:headEnd/>
            <a:tailEnd/>
          </a:ln>
        </p:spPr>
        <p:txBody>
          <a:bodyPr wrap="none" lIns="68544" tIns="34272" rIns="68544" bIns="34272" anchor="ctr"/>
          <a:lstStyle/>
          <a:p>
            <a:pPr>
              <a:defRPr/>
            </a:pPr>
            <a:endParaRPr lang="zh-CN" altLang="en-US" kern="0">
              <a:solidFill>
                <a:sysClr val="windowText" lastClr="000000"/>
              </a:solidFill>
              <a:latin typeface="Arial"/>
            </a:endParaRPr>
          </a:p>
        </p:txBody>
      </p:sp>
      <p:sp>
        <p:nvSpPr>
          <p:cNvPr id="4" name="矩形 3"/>
          <p:cNvSpPr/>
          <p:nvPr/>
        </p:nvSpPr>
        <p:spPr>
          <a:xfrm>
            <a:off x="2968774" y="1851670"/>
            <a:ext cx="2971378" cy="1062332"/>
          </a:xfrm>
          <a:prstGeom prst="rect">
            <a:avLst/>
          </a:prstGeom>
        </p:spPr>
        <p:txBody>
          <a:bodyPr wrap="square" lIns="68570" tIns="34285" rIns="68570" bIns="34285">
            <a:spAutoFit/>
          </a:bodyPr>
          <a:lstStyle/>
          <a:p>
            <a:pPr algn="ctr">
              <a:lnSpc>
                <a:spcPct val="130000"/>
              </a:lnSpc>
              <a:defRPr/>
            </a:pPr>
            <a:r>
              <a:rPr lang="zh-CN" altLang="en-US" sz="55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再见</a:t>
            </a:r>
            <a:endParaRPr lang="zh-CN" altLang="en-US" sz="55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3661520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5725"/>
            <a:ext cx="9108504" cy="1454244"/>
          </a:xfrm>
          <a:prstGeom prst="rect">
            <a:avLst/>
          </a:prstGeom>
        </p:spPr>
        <p:txBody>
          <a:bodyPr wrap="square">
            <a:spAutoFit/>
          </a:bodyPr>
          <a:lstStyle/>
          <a:p>
            <a:pPr>
              <a:lnSpc>
                <a:spcPct val="150000"/>
              </a:lnSpc>
            </a:pPr>
            <a:r>
              <a:rPr lang="zh-CN" altLang="en-US" sz="2400" b="1" dirty="0" smtClean="0">
                <a:solidFill>
                  <a:srgbClr val="00B0F0"/>
                </a:solidFill>
                <a:effectLst>
                  <a:reflection blurRad="6350" stA="50000" endPos="30000" dist="63500" dir="5400000" sy="-100000" algn="bl" rotWithShape="0"/>
                </a:effectLst>
                <a:latin typeface="微软雅黑" pitchFamily="34" charset="-122"/>
                <a:ea typeface="微软雅黑" pitchFamily="34" charset="-122"/>
              </a:rPr>
              <a:t>   </a:t>
            </a:r>
            <a:r>
              <a:rPr lang="zh-CN" altLang="en-US" sz="2400" b="1" dirty="0" smtClean="0">
                <a:solidFill>
                  <a:srgbClr val="C00000"/>
                </a:solidFill>
                <a:effectLst>
                  <a:reflection blurRad="6350" stA="50000" endPos="30000" dist="63500" dir="5400000" sy="-100000" algn="bl" rotWithShape="0"/>
                </a:effectLst>
                <a:latin typeface="微软雅黑" pitchFamily="34" charset="-122"/>
                <a:ea typeface="微软雅黑" pitchFamily="34" charset="-122"/>
              </a:rPr>
              <a:t>散点铺排</a:t>
            </a:r>
            <a:r>
              <a:rPr lang="zh-CN" altLang="zh-CN" sz="2400" b="1" dirty="0" smtClean="0">
                <a:solidFill>
                  <a:srgbClr val="C00000"/>
                </a:solidFill>
                <a:effectLst>
                  <a:reflection blurRad="6350" stA="50000" endPos="30000" dist="63500" dir="5400000" sy="-100000" algn="bl" rotWithShape="0"/>
                </a:effectLst>
                <a:latin typeface="微软雅黑" pitchFamily="34" charset="-122"/>
                <a:ea typeface="微软雅黑" pitchFamily="34" charset="-122"/>
              </a:rPr>
              <a:t>训练</a:t>
            </a:r>
            <a:r>
              <a:rPr lang="zh-CN" altLang="en-US" sz="2400" b="1" dirty="0" smtClean="0">
                <a:solidFill>
                  <a:srgbClr val="C00000"/>
                </a:solidFill>
                <a:effectLst>
                  <a:reflection blurRad="6350" stA="50000" endPos="30000" dist="63500" dir="5400000" sy="-100000" algn="bl" rotWithShape="0"/>
                </a:effectLst>
                <a:latin typeface="微软雅黑" pitchFamily="34" charset="-122"/>
                <a:ea typeface="微软雅黑" pitchFamily="34" charset="-122"/>
              </a:rPr>
              <a:t>（</a:t>
            </a:r>
            <a:r>
              <a:rPr lang="en-US" altLang="zh-CN" sz="2400" b="1" dirty="0" smtClean="0">
                <a:solidFill>
                  <a:srgbClr val="C00000"/>
                </a:solidFill>
                <a:effectLst>
                  <a:reflection blurRad="6350" stA="50000" endPos="30000" dist="63500" dir="5400000" sy="-100000" algn="bl" rotWithShape="0"/>
                </a:effectLst>
                <a:latin typeface="微软雅黑" pitchFamily="34" charset="-122"/>
                <a:ea typeface="微软雅黑" pitchFamily="34" charset="-122"/>
              </a:rPr>
              <a:t>1</a:t>
            </a:r>
            <a:r>
              <a:rPr lang="zh-CN" altLang="en-US" sz="2400" b="1" dirty="0" smtClean="0">
                <a:solidFill>
                  <a:srgbClr val="C00000"/>
                </a:solidFill>
                <a:effectLst>
                  <a:reflection blurRad="6350" stA="50000" endPos="30000" dist="63500" dir="5400000" sy="-100000" algn="bl" rotWithShape="0"/>
                </a:effectLst>
                <a:latin typeface="微软雅黑" pitchFamily="34" charset="-122"/>
                <a:ea typeface="微软雅黑" pitchFamily="34" charset="-122"/>
              </a:rPr>
              <a:t>）</a:t>
            </a:r>
            <a:endParaRPr lang="en-US" altLang="zh-CN" sz="3500" b="1" dirty="0" smtClean="0">
              <a:solidFill>
                <a:srgbClr val="C00000"/>
              </a:solidFill>
              <a:effectLst>
                <a:reflection blurRad="6350" stA="50000" endPos="30000" dist="63500" dir="5400000" sy="-100000" algn="bl" rotWithShape="0"/>
              </a:effectLst>
              <a:latin typeface="微软雅黑" pitchFamily="34" charset="-122"/>
              <a:ea typeface="微软雅黑" pitchFamily="34" charset="-122"/>
            </a:endParaRPr>
          </a:p>
          <a:p>
            <a:pPr>
              <a:lnSpc>
                <a:spcPct val="150000"/>
              </a:lnSpc>
            </a:pPr>
            <a:r>
              <a:rPr lang="zh-CN" altLang="en-US" sz="3500" b="1" dirty="0" smtClean="0">
                <a:solidFill>
                  <a:srgbClr val="00B0F0"/>
                </a:solidFill>
                <a:effectLst>
                  <a:reflection blurRad="6350" stA="50000" endPos="30000" dist="63500" dir="5400000" sy="-100000" algn="bl" rotWithShape="0"/>
                </a:effectLst>
                <a:latin typeface="微软雅黑" pitchFamily="34" charset="-122"/>
                <a:ea typeface="微软雅黑" pitchFamily="34" charset="-122"/>
              </a:rPr>
              <a:t>                 </a:t>
            </a:r>
            <a:r>
              <a:rPr lang="zh-CN" altLang="en-US" sz="3500" b="1" dirty="0" smtClean="0">
                <a:solidFill>
                  <a:schemeClr val="bg2">
                    <a:lumMod val="50000"/>
                  </a:schemeClr>
                </a:solidFill>
                <a:effectLst>
                  <a:reflection blurRad="6350" stA="50000" endPos="30000" dist="63500" dir="5400000" sy="-100000" algn="bl" rotWithShape="0"/>
                </a:effectLst>
                <a:latin typeface="微软雅黑" pitchFamily="34" charset="-122"/>
                <a:ea typeface="微软雅黑" pitchFamily="34" charset="-122"/>
              </a:rPr>
              <a:t>会设分论点，说理深入而丰实</a:t>
            </a:r>
            <a:endParaRPr lang="zh-CN" altLang="en-US" sz="3500" b="1" dirty="0">
              <a:solidFill>
                <a:schemeClr val="bg2">
                  <a:lumMod val="50000"/>
                </a:schemeClr>
              </a:solidFill>
              <a:effectLst>
                <a:reflection blurRad="6350" stA="50000" endPos="30000" dist="63500" dir="5400000" sy="-100000" algn="bl" rotWithShape="0"/>
              </a:effectLst>
              <a:latin typeface="微软雅黑" pitchFamily="34" charset="-122"/>
              <a:ea typeface="微软雅黑" pitchFamily="34" charset="-122"/>
            </a:endParaRPr>
          </a:p>
        </p:txBody>
      </p:sp>
      <p:sp>
        <p:nvSpPr>
          <p:cNvPr id="5" name="矩形 4"/>
          <p:cNvSpPr/>
          <p:nvPr/>
        </p:nvSpPr>
        <p:spPr>
          <a:xfrm>
            <a:off x="179512" y="1468794"/>
            <a:ext cx="8784976" cy="3170099"/>
          </a:xfrm>
          <a:prstGeom prst="rect">
            <a:avLst/>
          </a:prstGeom>
        </p:spPr>
        <p:txBody>
          <a:bodyPr wrap="square">
            <a:spAutoFit/>
          </a:bodyPr>
          <a:lstStyle/>
          <a:p>
            <a:pPr algn="just"/>
            <a:r>
              <a:rPr lang="en-US" altLang="zh-CN" sz="2000" b="1" dirty="0" smtClean="0">
                <a:solidFill>
                  <a:schemeClr val="accent6">
                    <a:lumMod val="75000"/>
                  </a:schemeClr>
                </a:solidFill>
                <a:latin typeface="微软雅黑" pitchFamily="34" charset="-122"/>
                <a:ea typeface="微软雅黑" pitchFamily="34" charset="-122"/>
                <a:cs typeface="Times New Roman"/>
              </a:rPr>
              <a:t>      [</a:t>
            </a:r>
            <a:r>
              <a:rPr lang="zh-CN" altLang="en-US" sz="2000" b="1" dirty="0" smtClean="0">
                <a:solidFill>
                  <a:schemeClr val="accent6">
                    <a:lumMod val="75000"/>
                  </a:schemeClr>
                </a:solidFill>
                <a:latin typeface="微软雅黑" pitchFamily="34" charset="-122"/>
                <a:ea typeface="微软雅黑" pitchFamily="34" charset="-122"/>
                <a:cs typeface="Times New Roman"/>
              </a:rPr>
              <a:t>写作</a:t>
            </a:r>
            <a:r>
              <a:rPr lang="zh-CN" altLang="zh-CN" sz="2000" b="1" dirty="0" smtClean="0">
                <a:solidFill>
                  <a:schemeClr val="accent6">
                    <a:lumMod val="75000"/>
                  </a:schemeClr>
                </a:solidFill>
                <a:latin typeface="微软雅黑" pitchFamily="34" charset="-122"/>
                <a:ea typeface="微软雅黑" pitchFamily="34" charset="-122"/>
                <a:cs typeface="Times New Roman"/>
              </a:rPr>
              <a:t>方略</a:t>
            </a:r>
            <a:r>
              <a:rPr lang="en-US" altLang="zh-CN" sz="2000" b="1" dirty="0" smtClean="0">
                <a:solidFill>
                  <a:schemeClr val="accent6">
                    <a:lumMod val="75000"/>
                  </a:schemeClr>
                </a:solidFill>
                <a:latin typeface="微软雅黑" pitchFamily="34" charset="-122"/>
                <a:ea typeface="微软雅黑" pitchFamily="34" charset="-122"/>
                <a:cs typeface="Times New Roman"/>
              </a:rPr>
              <a:t>]</a:t>
            </a:r>
            <a:r>
              <a:rPr lang="zh-CN" altLang="zh-CN" sz="2000" b="1" kern="100" dirty="0" smtClean="0">
                <a:solidFill>
                  <a:srgbClr val="404040"/>
                </a:solidFill>
                <a:latin typeface="Times New Roman" pitchFamily="18" charset="0"/>
                <a:ea typeface="黑体" pitchFamily="2" charset="-122"/>
                <a:cs typeface="Times New Roman" pitchFamily="18" charset="0"/>
              </a:rPr>
              <a:t>考场</a:t>
            </a:r>
            <a:r>
              <a:rPr lang="zh-CN" altLang="zh-CN" sz="2000" b="1" kern="100" dirty="0">
                <a:solidFill>
                  <a:srgbClr val="404040"/>
                </a:solidFill>
                <a:latin typeface="Times New Roman" pitchFamily="18" charset="0"/>
                <a:ea typeface="黑体" pitchFamily="2" charset="-122"/>
                <a:cs typeface="Times New Roman" pitchFamily="18" charset="0"/>
              </a:rPr>
              <a:t>上绝大多数考生会选择写议论文，而不是记叙文。可是，面对议论文，考生多不会</a:t>
            </a:r>
            <a:r>
              <a:rPr lang="en-US" altLang="zh-CN" sz="2000" b="1" kern="100" dirty="0">
                <a:solidFill>
                  <a:srgbClr val="404040"/>
                </a:solidFill>
                <a:latin typeface="Times New Roman" pitchFamily="18" charset="0"/>
                <a:ea typeface="黑体" pitchFamily="2" charset="-122"/>
                <a:cs typeface="Times New Roman" pitchFamily="18" charset="0"/>
              </a:rPr>
              <a:t>“</a:t>
            </a:r>
            <a:r>
              <a:rPr lang="zh-CN" altLang="zh-CN" sz="2000" b="1" kern="100" dirty="0">
                <a:solidFill>
                  <a:srgbClr val="404040"/>
                </a:solidFill>
                <a:latin typeface="Times New Roman" pitchFamily="18" charset="0"/>
                <a:ea typeface="黑体" pitchFamily="2" charset="-122"/>
                <a:cs typeface="Times New Roman" pitchFamily="18" charset="0"/>
              </a:rPr>
              <a:t>分解</a:t>
            </a:r>
            <a:r>
              <a:rPr lang="en-US" altLang="zh-CN" sz="2000" b="1" kern="100" dirty="0">
                <a:solidFill>
                  <a:srgbClr val="404040"/>
                </a:solidFill>
                <a:latin typeface="Times New Roman" pitchFamily="18" charset="0"/>
                <a:ea typeface="黑体" pitchFamily="2" charset="-122"/>
                <a:cs typeface="Times New Roman" pitchFamily="18" charset="0"/>
              </a:rPr>
              <a:t>”</a:t>
            </a:r>
            <a:r>
              <a:rPr lang="zh-CN" altLang="zh-CN" sz="2000" b="1" kern="100" dirty="0">
                <a:solidFill>
                  <a:srgbClr val="404040"/>
                </a:solidFill>
                <a:latin typeface="Times New Roman" pitchFamily="18" charset="0"/>
                <a:ea typeface="黑体" pitchFamily="2" charset="-122"/>
                <a:cs typeface="Times New Roman" pitchFamily="18" charset="0"/>
              </a:rPr>
              <a:t>与</a:t>
            </a:r>
            <a:r>
              <a:rPr lang="en-US" altLang="zh-CN" sz="2000" b="1" kern="100" dirty="0">
                <a:solidFill>
                  <a:srgbClr val="404040"/>
                </a:solidFill>
                <a:latin typeface="Times New Roman" pitchFamily="18" charset="0"/>
                <a:ea typeface="黑体" pitchFamily="2" charset="-122"/>
                <a:cs typeface="Times New Roman" pitchFamily="18" charset="0"/>
              </a:rPr>
              <a:t>“</a:t>
            </a:r>
            <a:r>
              <a:rPr lang="zh-CN" altLang="zh-CN" sz="2000" b="1" kern="100" dirty="0">
                <a:solidFill>
                  <a:srgbClr val="404040"/>
                </a:solidFill>
                <a:latin typeface="Times New Roman" pitchFamily="18" charset="0"/>
                <a:ea typeface="黑体" pitchFamily="2" charset="-122"/>
                <a:cs typeface="Times New Roman" pitchFamily="18" charset="0"/>
              </a:rPr>
              <a:t>剖析</a:t>
            </a:r>
            <a:r>
              <a:rPr lang="en-US" altLang="zh-CN" sz="2000" b="1" kern="100" dirty="0">
                <a:solidFill>
                  <a:srgbClr val="404040"/>
                </a:solidFill>
                <a:latin typeface="Times New Roman" pitchFamily="18" charset="0"/>
                <a:ea typeface="黑体" pitchFamily="2" charset="-122"/>
                <a:cs typeface="Times New Roman" pitchFamily="18" charset="0"/>
              </a:rPr>
              <a:t>”</a:t>
            </a:r>
            <a:r>
              <a:rPr lang="zh-CN" altLang="zh-CN" sz="2000" b="1" kern="100" dirty="0">
                <a:solidFill>
                  <a:srgbClr val="404040"/>
                </a:solidFill>
                <a:latin typeface="Times New Roman" pitchFamily="18" charset="0"/>
                <a:ea typeface="黑体" pitchFamily="2" charset="-122"/>
                <a:cs typeface="Times New Roman" pitchFamily="18" charset="0"/>
              </a:rPr>
              <a:t>，尤其是不会设置分论点和安排分论点，以致文章除了中心论点还是中心论点。如果能巧妙地设置一些分论点，并很好地安排它们，那么，不仅可以使论证结构更清晰，更可以多角度、多侧面地论述中心论点，使说理更丰实、更深入</a:t>
            </a:r>
            <a:r>
              <a:rPr lang="zh-CN" altLang="zh-CN" sz="2000" b="1" kern="100" dirty="0" smtClean="0">
                <a:solidFill>
                  <a:srgbClr val="404040"/>
                </a:solidFill>
                <a:latin typeface="Times New Roman" pitchFamily="18" charset="0"/>
                <a:ea typeface="黑体" pitchFamily="2" charset="-122"/>
                <a:cs typeface="Times New Roman" pitchFamily="18" charset="0"/>
              </a:rPr>
              <a:t>。</a:t>
            </a:r>
            <a:r>
              <a:rPr lang="zh-CN" altLang="en-US" sz="2000" b="1" dirty="0">
                <a:solidFill>
                  <a:srgbClr val="C00000"/>
                </a:solidFill>
                <a:effectLst>
                  <a:reflection blurRad="6350" stA="50000" endPos="30000" dist="63500" dir="5400000" sy="-100000" algn="bl" rotWithShape="0"/>
                </a:effectLst>
                <a:latin typeface="微软雅黑" pitchFamily="34" charset="-122"/>
                <a:ea typeface="微软雅黑" pitchFamily="34" charset="-122"/>
              </a:rPr>
              <a:t>散点铺排</a:t>
            </a:r>
            <a:r>
              <a:rPr lang="zh-CN" altLang="zh-CN" sz="2000" b="1" dirty="0">
                <a:solidFill>
                  <a:srgbClr val="C00000"/>
                </a:solidFill>
                <a:effectLst>
                  <a:reflection blurRad="6350" stA="50000" endPos="30000" dist="63500" dir="5400000" sy="-100000" algn="bl" rotWithShape="0"/>
                </a:effectLst>
                <a:latin typeface="微软雅黑" pitchFamily="34" charset="-122"/>
                <a:ea typeface="微软雅黑" pitchFamily="34" charset="-122"/>
              </a:rPr>
              <a:t>训练</a:t>
            </a:r>
            <a:r>
              <a:rPr lang="zh-CN" altLang="en-US" sz="2000" b="1" dirty="0" smtClean="0">
                <a:solidFill>
                  <a:srgbClr val="C00000"/>
                </a:solidFill>
                <a:effectLst>
                  <a:reflection blurRad="6350" stA="50000" endPos="30000" dist="63500" dir="5400000" sy="-100000" algn="bl" rotWithShape="0"/>
                </a:effectLst>
                <a:latin typeface="微软雅黑" pitchFamily="34" charset="-122"/>
                <a:ea typeface="微软雅黑" pitchFamily="34" charset="-122"/>
              </a:rPr>
              <a:t>（</a:t>
            </a:r>
            <a:r>
              <a:rPr lang="en-US" altLang="zh-CN" sz="2000" b="1" dirty="0" smtClean="0">
                <a:solidFill>
                  <a:srgbClr val="C00000"/>
                </a:solidFill>
                <a:effectLst>
                  <a:reflection blurRad="6350" stA="50000" endPos="30000" dist="63500" dir="5400000" sy="-100000" algn="bl" rotWithShape="0"/>
                </a:effectLst>
                <a:latin typeface="微软雅黑" pitchFamily="34" charset="-122"/>
                <a:ea typeface="微软雅黑" pitchFamily="34" charset="-122"/>
              </a:rPr>
              <a:t>1</a:t>
            </a:r>
            <a:r>
              <a:rPr lang="zh-CN" altLang="en-US" sz="2000" b="1" dirty="0" smtClean="0">
                <a:solidFill>
                  <a:srgbClr val="C00000"/>
                </a:solidFill>
                <a:effectLst>
                  <a:reflection blurRad="6350" stA="50000" endPos="30000" dist="63500" dir="5400000" sy="-100000" algn="bl" rotWithShape="0"/>
                </a:effectLst>
                <a:latin typeface="微软雅黑" pitchFamily="34" charset="-122"/>
                <a:ea typeface="微软雅黑" pitchFamily="34" charset="-122"/>
              </a:rPr>
              <a:t>）</a:t>
            </a:r>
            <a:r>
              <a:rPr lang="zh-CN" altLang="zh-CN" sz="2000" b="1" kern="100" dirty="0" smtClean="0">
                <a:solidFill>
                  <a:srgbClr val="404040"/>
                </a:solidFill>
                <a:latin typeface="Times New Roman" pitchFamily="18" charset="0"/>
                <a:ea typeface="黑体" pitchFamily="2" charset="-122"/>
                <a:cs typeface="Times New Roman" pitchFamily="18" charset="0"/>
              </a:rPr>
              <a:t>试图</a:t>
            </a:r>
            <a:r>
              <a:rPr lang="zh-CN" altLang="zh-CN" sz="2000" b="1" kern="100" dirty="0">
                <a:solidFill>
                  <a:srgbClr val="404040"/>
                </a:solidFill>
                <a:latin typeface="Times New Roman" pitchFamily="18" charset="0"/>
                <a:ea typeface="黑体" pitchFamily="2" charset="-122"/>
                <a:cs typeface="Times New Roman" pitchFamily="18" charset="0"/>
              </a:rPr>
              <a:t>教你一些</a:t>
            </a:r>
            <a:r>
              <a:rPr lang="zh-CN" altLang="zh-CN" sz="2000" b="1" kern="100" dirty="0">
                <a:solidFill>
                  <a:srgbClr val="FF0000"/>
                </a:solidFill>
                <a:latin typeface="Times New Roman" pitchFamily="18" charset="0"/>
                <a:ea typeface="黑体" pitchFamily="2" charset="-122"/>
                <a:cs typeface="Times New Roman" pitchFamily="18" charset="0"/>
              </a:rPr>
              <a:t>分论点的设置方法及安排</a:t>
            </a:r>
            <a:r>
              <a:rPr lang="zh-CN" altLang="zh-CN" sz="2000" b="1" kern="100" dirty="0" smtClean="0">
                <a:solidFill>
                  <a:srgbClr val="FF0000"/>
                </a:solidFill>
                <a:latin typeface="Times New Roman" pitchFamily="18" charset="0"/>
                <a:ea typeface="黑体" pitchFamily="2" charset="-122"/>
                <a:cs typeface="Times New Roman" pitchFamily="18" charset="0"/>
              </a:rPr>
              <a:t>技巧</a:t>
            </a:r>
            <a:r>
              <a:rPr lang="zh-CN" altLang="en-US" sz="2000" b="1" kern="100" dirty="0" smtClean="0">
                <a:solidFill>
                  <a:srgbClr val="FF0000"/>
                </a:solidFill>
                <a:latin typeface="Times New Roman" pitchFamily="18" charset="0"/>
                <a:ea typeface="黑体" pitchFamily="2" charset="-122"/>
                <a:cs typeface="Times New Roman" pitchFamily="18" charset="0"/>
              </a:rPr>
              <a:t>，</a:t>
            </a:r>
            <a:r>
              <a:rPr lang="zh-CN" altLang="zh-CN" sz="2000" b="1" kern="100" dirty="0" smtClean="0">
                <a:solidFill>
                  <a:srgbClr val="FF0000"/>
                </a:solidFill>
                <a:latin typeface="Times New Roman" pitchFamily="18" charset="0"/>
                <a:ea typeface="黑体" pitchFamily="2" charset="-122"/>
                <a:cs typeface="Times New Roman" pitchFamily="18" charset="0"/>
              </a:rPr>
              <a:t>使</a:t>
            </a:r>
            <a:r>
              <a:rPr lang="zh-CN" altLang="zh-CN" sz="2000" b="1" kern="100" dirty="0">
                <a:solidFill>
                  <a:srgbClr val="FF0000"/>
                </a:solidFill>
                <a:latin typeface="Times New Roman" pitchFamily="18" charset="0"/>
                <a:ea typeface="黑体" pitchFamily="2" charset="-122"/>
                <a:cs typeface="Times New Roman" pitchFamily="18" charset="0"/>
              </a:rPr>
              <a:t>说理更丰实、更</a:t>
            </a:r>
            <a:r>
              <a:rPr lang="zh-CN" altLang="zh-CN" sz="2000" b="1" kern="100" dirty="0" smtClean="0">
                <a:solidFill>
                  <a:srgbClr val="FF0000"/>
                </a:solidFill>
                <a:latin typeface="Times New Roman" pitchFamily="18" charset="0"/>
                <a:ea typeface="黑体" pitchFamily="2" charset="-122"/>
                <a:cs typeface="Times New Roman" pitchFamily="18" charset="0"/>
              </a:rPr>
              <a:t>深入</a:t>
            </a:r>
            <a:r>
              <a:rPr lang="zh-CN" altLang="en-US" sz="2000" b="1" kern="100" dirty="0" smtClean="0">
                <a:solidFill>
                  <a:srgbClr val="404040"/>
                </a:solidFill>
                <a:latin typeface="Times New Roman" pitchFamily="18" charset="0"/>
                <a:ea typeface="黑体" pitchFamily="2" charset="-122"/>
                <a:cs typeface="Times New Roman" pitchFamily="18" charset="0"/>
              </a:rPr>
              <a:t>。</a:t>
            </a:r>
            <a:r>
              <a:rPr lang="en-US" altLang="zh-CN" sz="2000" b="1" kern="100" dirty="0" smtClean="0">
                <a:solidFill>
                  <a:srgbClr val="404040"/>
                </a:solidFill>
                <a:latin typeface="Times New Roman" pitchFamily="18" charset="0"/>
                <a:ea typeface="黑体" pitchFamily="2" charset="-122"/>
                <a:cs typeface="Times New Roman" pitchFamily="18" charset="0"/>
              </a:rPr>
              <a:t>  </a:t>
            </a:r>
          </a:p>
          <a:p>
            <a:pPr algn="just"/>
            <a:r>
              <a:rPr lang="zh-CN" altLang="en-US" sz="2000" b="1" kern="100" dirty="0">
                <a:solidFill>
                  <a:srgbClr val="404040"/>
                </a:solidFill>
                <a:latin typeface="Times New Roman" pitchFamily="18" charset="0"/>
                <a:ea typeface="黑体" pitchFamily="2" charset="-122"/>
                <a:cs typeface="Times New Roman" pitchFamily="18" charset="0"/>
              </a:rPr>
              <a:t>　　所谓“</a:t>
            </a:r>
            <a:r>
              <a:rPr lang="zh-CN" altLang="en-US" sz="2000" b="1" u="sng" kern="100" dirty="0">
                <a:solidFill>
                  <a:srgbClr val="FF0000"/>
                </a:solidFill>
                <a:effectLst>
                  <a:outerShdw blurRad="38100" dist="38100" dir="2700000" algn="tl">
                    <a:srgbClr val="000000">
                      <a:alpha val="43137"/>
                    </a:srgbClr>
                  </a:outerShdw>
                </a:effectLst>
                <a:latin typeface="Times New Roman" pitchFamily="18" charset="0"/>
                <a:ea typeface="黑体" pitchFamily="2" charset="-122"/>
                <a:cs typeface="Times New Roman" pitchFamily="18" charset="0"/>
              </a:rPr>
              <a:t>散点铺排</a:t>
            </a:r>
            <a:r>
              <a:rPr lang="zh-CN" altLang="en-US" sz="2000" b="1" kern="100" dirty="0">
                <a:solidFill>
                  <a:srgbClr val="404040"/>
                </a:solidFill>
                <a:latin typeface="Times New Roman" pitchFamily="18" charset="0"/>
                <a:ea typeface="黑体" pitchFamily="2" charset="-122"/>
                <a:cs typeface="Times New Roman" pitchFamily="18" charset="0"/>
              </a:rPr>
              <a:t>”，即</a:t>
            </a:r>
            <a:r>
              <a:rPr lang="zh-CN" altLang="en-US" sz="2000" b="1" kern="100" dirty="0" smtClean="0">
                <a:solidFill>
                  <a:srgbClr val="404040"/>
                </a:solidFill>
                <a:latin typeface="Times New Roman" pitchFamily="18" charset="0"/>
                <a:ea typeface="黑体" pitchFamily="2" charset="-122"/>
                <a:cs typeface="Times New Roman" pitchFamily="18" charset="0"/>
              </a:rPr>
              <a:t>紧扣题目、话题或材料，</a:t>
            </a:r>
            <a:r>
              <a:rPr lang="zh-CN" altLang="en-US" sz="2000" b="1" kern="100" dirty="0">
                <a:solidFill>
                  <a:srgbClr val="404040"/>
                </a:solidFill>
                <a:latin typeface="Times New Roman" pitchFamily="18" charset="0"/>
                <a:ea typeface="黑体" pitchFamily="2" charset="-122"/>
                <a:cs typeface="Times New Roman" pitchFamily="18" charset="0"/>
              </a:rPr>
              <a:t>运用发散性思维，从不同的层面和角度去</a:t>
            </a:r>
            <a:r>
              <a:rPr lang="zh-CN" altLang="en-US" sz="2000" b="1" kern="100" dirty="0" smtClean="0">
                <a:solidFill>
                  <a:srgbClr val="404040"/>
                </a:solidFill>
                <a:latin typeface="Times New Roman" pitchFamily="18" charset="0"/>
                <a:ea typeface="黑体" pitchFamily="2" charset="-122"/>
                <a:cs typeface="Times New Roman" pitchFamily="18" charset="0"/>
              </a:rPr>
              <a:t>解读，这被分割成的不同</a:t>
            </a:r>
            <a:r>
              <a:rPr lang="zh-CN" altLang="en-US" sz="2000" b="1" kern="100" dirty="0">
                <a:solidFill>
                  <a:srgbClr val="404040"/>
                </a:solidFill>
                <a:latin typeface="Times New Roman" pitchFamily="18" charset="0"/>
                <a:ea typeface="黑体" pitchFamily="2" charset="-122"/>
                <a:cs typeface="Times New Roman" pitchFamily="18" charset="0"/>
              </a:rPr>
              <a:t>的“面”和若干个“点”，经过铺排，</a:t>
            </a:r>
            <a:r>
              <a:rPr lang="zh-CN" altLang="en-US" sz="2000" b="1" kern="100" dirty="0" smtClean="0">
                <a:solidFill>
                  <a:srgbClr val="404040"/>
                </a:solidFill>
                <a:latin typeface="Times New Roman" pitchFamily="18" charset="0"/>
                <a:ea typeface="黑体" pitchFamily="2" charset="-122"/>
                <a:cs typeface="Times New Roman" pitchFamily="18" charset="0"/>
              </a:rPr>
              <a:t>每个“面”和“点”都是</a:t>
            </a:r>
            <a:r>
              <a:rPr lang="zh-CN" altLang="en-US" sz="2000" b="1" kern="100" dirty="0">
                <a:solidFill>
                  <a:srgbClr val="404040"/>
                </a:solidFill>
                <a:latin typeface="Times New Roman" pitchFamily="18" charset="0"/>
                <a:ea typeface="黑体" pitchFamily="2" charset="-122"/>
                <a:cs typeface="Times New Roman" pitchFamily="18" charset="0"/>
              </a:rPr>
              <a:t>一个精美的句段</a:t>
            </a:r>
            <a:r>
              <a:rPr lang="zh-CN" altLang="en-US" sz="2000" b="1" kern="100" dirty="0" smtClean="0">
                <a:solidFill>
                  <a:srgbClr val="404040"/>
                </a:solidFill>
                <a:latin typeface="Times New Roman" pitchFamily="18" charset="0"/>
                <a:ea typeface="黑体" pitchFamily="2" charset="-122"/>
                <a:cs typeface="Times New Roman" pitchFamily="18" charset="0"/>
              </a:rPr>
              <a:t>，串联这些</a:t>
            </a:r>
            <a:r>
              <a:rPr lang="zh-CN" altLang="en-US" sz="2000" b="1" kern="100" dirty="0">
                <a:solidFill>
                  <a:srgbClr val="404040"/>
                </a:solidFill>
                <a:latin typeface="Times New Roman" pitchFamily="18" charset="0"/>
                <a:ea typeface="黑体" pitchFamily="2" charset="-122"/>
                <a:cs typeface="Times New Roman" pitchFamily="18" charset="0"/>
              </a:rPr>
              <a:t>“面”和</a:t>
            </a:r>
            <a:r>
              <a:rPr lang="zh-CN" altLang="en-US" sz="2000" b="1" kern="100" dirty="0" smtClean="0">
                <a:solidFill>
                  <a:srgbClr val="404040"/>
                </a:solidFill>
                <a:latin typeface="Times New Roman" pitchFamily="18" charset="0"/>
                <a:ea typeface="黑体" pitchFamily="2" charset="-122"/>
                <a:cs typeface="Times New Roman" pitchFamily="18" charset="0"/>
              </a:rPr>
              <a:t>“点” 就是</a:t>
            </a:r>
            <a:r>
              <a:rPr lang="zh-CN" altLang="en-US" sz="2000" b="1" kern="100" dirty="0">
                <a:solidFill>
                  <a:srgbClr val="404040"/>
                </a:solidFill>
                <a:latin typeface="Times New Roman" pitchFamily="18" charset="0"/>
                <a:ea typeface="黑体" pitchFamily="2" charset="-122"/>
                <a:cs typeface="Times New Roman" pitchFamily="18" charset="0"/>
              </a:rPr>
              <a:t>一</a:t>
            </a:r>
            <a:r>
              <a:rPr lang="zh-CN" altLang="en-US" sz="2000" b="1" kern="100" dirty="0" smtClean="0">
                <a:solidFill>
                  <a:srgbClr val="404040"/>
                </a:solidFill>
                <a:latin typeface="Times New Roman" pitchFamily="18" charset="0"/>
                <a:ea typeface="黑体" pitchFamily="2" charset="-122"/>
                <a:cs typeface="Times New Roman" pitchFamily="18" charset="0"/>
              </a:rPr>
              <a:t>篇</a:t>
            </a:r>
            <a:r>
              <a:rPr lang="zh-CN" altLang="en-US" sz="2000" b="1" kern="100" dirty="0" smtClean="0">
                <a:solidFill>
                  <a:srgbClr val="FF0000"/>
                </a:solidFill>
                <a:effectLst>
                  <a:outerShdw blurRad="38100" dist="38100" dir="2700000" algn="tl">
                    <a:srgbClr val="000000">
                      <a:alpha val="43137"/>
                    </a:srgbClr>
                  </a:outerShdw>
                </a:effectLst>
                <a:latin typeface="Times New Roman" pitchFamily="18" charset="0"/>
                <a:ea typeface="黑体" pitchFamily="2" charset="-122"/>
                <a:cs typeface="Times New Roman" pitchFamily="18" charset="0"/>
              </a:rPr>
              <a:t>说理深入而丰实</a:t>
            </a:r>
            <a:r>
              <a:rPr lang="zh-CN" altLang="en-US" sz="2000" b="1" kern="100" dirty="0" smtClean="0">
                <a:solidFill>
                  <a:srgbClr val="404040"/>
                </a:solidFill>
                <a:latin typeface="Times New Roman" pitchFamily="18" charset="0"/>
                <a:ea typeface="黑体" pitchFamily="2" charset="-122"/>
                <a:cs typeface="Times New Roman" pitchFamily="18" charset="0"/>
              </a:rPr>
              <a:t>的议论文。 </a:t>
            </a:r>
            <a:r>
              <a:rPr lang="en-US" altLang="zh-CN" sz="2000" b="1" kern="100" dirty="0" smtClean="0">
                <a:solidFill>
                  <a:srgbClr val="404040"/>
                </a:solidFill>
                <a:latin typeface="Times New Roman" pitchFamily="18" charset="0"/>
                <a:ea typeface="黑体" pitchFamily="2" charset="-122"/>
                <a:cs typeface="Times New Roman" pitchFamily="18" charset="0"/>
              </a:rPr>
              <a:t>       </a:t>
            </a:r>
            <a:endParaRPr lang="zh-CN" altLang="zh-CN" sz="2000" b="1" dirty="0">
              <a:solidFill>
                <a:schemeClr val="tx1">
                  <a:lumMod val="75000"/>
                  <a:lumOff val="25000"/>
                </a:schemeClr>
              </a:solidFill>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2985400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458788"/>
            <a:ext cx="7392988" cy="10652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zh-CN" dirty="0" smtClean="0">
                <a:solidFill>
                  <a:srgbClr val="FF0000"/>
                </a:solidFill>
                <a:latin typeface="方正超粗黑简体" panose="03000509000000000000" pitchFamily="65" charset="-122"/>
                <a:ea typeface="方正超粗黑简体" panose="03000509000000000000" pitchFamily="65" charset="-122"/>
              </a:rPr>
              <a:t>立好框架的标准有四条</a:t>
            </a:r>
          </a:p>
        </p:txBody>
      </p:sp>
      <p:sp>
        <p:nvSpPr>
          <p:cNvPr id="6" name="TextBox 5"/>
          <p:cNvSpPr txBox="1"/>
          <p:nvPr/>
        </p:nvSpPr>
        <p:spPr>
          <a:xfrm>
            <a:off x="899592" y="1779662"/>
            <a:ext cx="7128792" cy="2062103"/>
          </a:xfrm>
          <a:prstGeom prst="rect">
            <a:avLst/>
          </a:prstGeom>
          <a:pattFill prst="dotDmnd">
            <a:fgClr>
              <a:schemeClr val="accent1"/>
            </a:fgClr>
            <a:bgClr>
              <a:schemeClr val="bg1"/>
            </a:bgClr>
          </a:pattFill>
        </p:spPr>
        <p:txBody>
          <a:bodyPr wrap="square" rtlCol="0">
            <a:spAutoFit/>
          </a:bodyPr>
          <a:lstStyle/>
          <a:p>
            <a:r>
              <a:rPr lang="zh-CN" altLang="en-US" sz="3200" dirty="0">
                <a:latin typeface="方正粗宋简体" panose="03000509000000000000" pitchFamily="65" charset="-122"/>
                <a:ea typeface="方正粗宋简体" panose="03000509000000000000" pitchFamily="65" charset="-122"/>
              </a:rPr>
              <a:t>一是“三论”</a:t>
            </a:r>
            <a:r>
              <a:rPr lang="zh-CN" altLang="en-US" sz="3200" dirty="0" smtClean="0">
                <a:latin typeface="方正粗宋简体" panose="03000509000000000000" pitchFamily="65" charset="-122"/>
                <a:ea typeface="方正粗宋简体" panose="03000509000000000000" pitchFamily="65" charset="-122"/>
              </a:rPr>
              <a:t>完整：</a:t>
            </a:r>
            <a:r>
              <a:rPr lang="zh-CN" altLang="en-US" sz="2800" b="1" dirty="0" smtClean="0">
                <a:latin typeface="楷体_GB2312" panose="02010609030101010101" pitchFamily="49" charset="-122"/>
                <a:ea typeface="楷体_GB2312" panose="02010609030101010101" pitchFamily="49" charset="-122"/>
              </a:rPr>
              <a:t>引论、本论、结论。</a:t>
            </a:r>
            <a:endParaRPr lang="zh-CN" altLang="en-US" sz="2800" b="1" dirty="0">
              <a:latin typeface="楷体_GB2312" panose="02010609030101010101" pitchFamily="49" charset="-122"/>
              <a:ea typeface="楷体_GB2312" panose="02010609030101010101" pitchFamily="49" charset="-122"/>
            </a:endParaRPr>
          </a:p>
          <a:p>
            <a:r>
              <a:rPr lang="zh-CN" altLang="en-US" sz="3200" dirty="0">
                <a:latin typeface="方正粗宋简体" panose="03000509000000000000" pitchFamily="65" charset="-122"/>
                <a:ea typeface="方正粗宋简体" panose="03000509000000000000" pitchFamily="65" charset="-122"/>
              </a:rPr>
              <a:t>二是层次</a:t>
            </a:r>
            <a:r>
              <a:rPr lang="zh-CN" altLang="en-US" sz="3200" dirty="0" smtClean="0">
                <a:latin typeface="方正粗宋简体" panose="03000509000000000000" pitchFamily="65" charset="-122"/>
                <a:ea typeface="方正粗宋简体" panose="03000509000000000000" pitchFamily="65" charset="-122"/>
              </a:rPr>
              <a:t>分明；</a:t>
            </a:r>
            <a:endParaRPr lang="en-US" altLang="zh-CN" sz="3200" dirty="0" smtClean="0">
              <a:latin typeface="方正粗宋简体" panose="03000509000000000000" pitchFamily="65" charset="-122"/>
              <a:ea typeface="方正粗宋简体" panose="03000509000000000000" pitchFamily="65" charset="-122"/>
            </a:endParaRPr>
          </a:p>
          <a:p>
            <a:r>
              <a:rPr lang="zh-CN" altLang="en-US" sz="3200" dirty="0" smtClean="0">
                <a:latin typeface="方正粗宋简体" panose="03000509000000000000" pitchFamily="65" charset="-122"/>
                <a:ea typeface="方正粗宋简体" panose="03000509000000000000" pitchFamily="65" charset="-122"/>
              </a:rPr>
              <a:t>三</a:t>
            </a:r>
            <a:r>
              <a:rPr lang="zh-CN" altLang="en-US" sz="3200" dirty="0">
                <a:latin typeface="方正粗宋简体" panose="03000509000000000000" pitchFamily="65" charset="-122"/>
                <a:ea typeface="方正粗宋简体" panose="03000509000000000000" pitchFamily="65" charset="-122"/>
              </a:rPr>
              <a:t>是衔接</a:t>
            </a:r>
            <a:r>
              <a:rPr lang="zh-CN" altLang="en-US" sz="3200" dirty="0" smtClean="0">
                <a:latin typeface="方正粗宋简体" panose="03000509000000000000" pitchFamily="65" charset="-122"/>
                <a:ea typeface="方正粗宋简体" panose="03000509000000000000" pitchFamily="65" charset="-122"/>
              </a:rPr>
              <a:t>自然；</a:t>
            </a:r>
            <a:endParaRPr lang="en-US" altLang="zh-CN" sz="3200" dirty="0">
              <a:latin typeface="方正粗宋简体" panose="03000509000000000000" pitchFamily="65" charset="-122"/>
              <a:ea typeface="方正粗宋简体" panose="03000509000000000000" pitchFamily="65" charset="-122"/>
            </a:endParaRPr>
          </a:p>
          <a:p>
            <a:r>
              <a:rPr lang="zh-CN" altLang="en-US" sz="3200" dirty="0">
                <a:latin typeface="方正粗宋简体" panose="03000509000000000000" pitchFamily="65" charset="-122"/>
                <a:ea typeface="方正粗宋简体" panose="03000509000000000000" pitchFamily="65" charset="-122"/>
              </a:rPr>
              <a:t>四是首尾</a:t>
            </a:r>
            <a:r>
              <a:rPr lang="zh-CN" altLang="en-US" sz="3200" dirty="0" smtClean="0">
                <a:latin typeface="方正粗宋简体" panose="03000509000000000000" pitchFamily="65" charset="-122"/>
                <a:ea typeface="方正粗宋简体" panose="03000509000000000000" pitchFamily="65" charset="-122"/>
              </a:rPr>
              <a:t>呼应。</a:t>
            </a:r>
            <a:endParaRPr lang="zh-CN" altLang="en-US" sz="3200" dirty="0">
              <a:latin typeface="方正粗宋简体" panose="03000509000000000000" pitchFamily="65" charset="-122"/>
              <a:ea typeface="方正粗宋简体" panose="03000509000000000000" pitchFamily="65" charset="-122"/>
            </a:endParaRPr>
          </a:p>
        </p:txBody>
      </p:sp>
    </p:spTree>
    <p:extLst>
      <p:ext uri="{BB962C8B-B14F-4D97-AF65-F5344CB8AC3E}">
        <p14:creationId xmlns:p14="http://schemas.microsoft.com/office/powerpoint/2010/main" val="372900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46365" y="51470"/>
            <a:ext cx="4455066" cy="692497"/>
          </a:xfrm>
          <a:prstGeom prst="rect">
            <a:avLst/>
          </a:prstGeom>
        </p:spPr>
        <p:txBody>
          <a:bodyPr wrap="none">
            <a:spAutoFit/>
          </a:bodyPr>
          <a:lstStyle/>
          <a:p>
            <a:pPr indent="266700" algn="ctr">
              <a:lnSpc>
                <a:spcPct val="150000"/>
              </a:lnSpc>
              <a:spcAft>
                <a:spcPts val="0"/>
              </a:spcAft>
            </a:pPr>
            <a:r>
              <a:rPr lang="zh-CN" altLang="en-US" sz="2600" b="1" kern="100" dirty="0" smtClean="0">
                <a:solidFill>
                  <a:srgbClr val="0070C0"/>
                </a:solidFill>
                <a:latin typeface="微软雅黑" pitchFamily="34" charset="-122"/>
                <a:ea typeface="微软雅黑" pitchFamily="34" charset="-122"/>
                <a:cs typeface="Courier New"/>
              </a:rPr>
              <a:t>品读佳作，体悟出彩的理由</a:t>
            </a:r>
            <a:endParaRPr lang="zh-CN" altLang="zh-CN" sz="2600" b="1" kern="100" dirty="0">
              <a:solidFill>
                <a:srgbClr val="0070C0"/>
              </a:solidFill>
              <a:effectLst/>
              <a:latin typeface="微软雅黑" pitchFamily="34" charset="-122"/>
              <a:ea typeface="微软雅黑" pitchFamily="34" charset="-122"/>
              <a:cs typeface="Courier New"/>
            </a:endParaRPr>
          </a:p>
        </p:txBody>
      </p:sp>
      <p:cxnSp>
        <p:nvCxnSpPr>
          <p:cNvPr id="7" name="直接连接符 6"/>
          <p:cNvCxnSpPr/>
          <p:nvPr/>
        </p:nvCxnSpPr>
        <p:spPr>
          <a:xfrm>
            <a:off x="2604" y="699542"/>
            <a:ext cx="9144000" cy="0"/>
          </a:xfrm>
          <a:prstGeom prst="line">
            <a:avLst/>
          </a:prstGeom>
          <a:ln w="19050">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8" name="矩形 7"/>
          <p:cNvSpPr/>
          <p:nvPr/>
        </p:nvSpPr>
        <p:spPr>
          <a:xfrm>
            <a:off x="251520" y="906041"/>
            <a:ext cx="8712968" cy="2492990"/>
          </a:xfrm>
          <a:prstGeom prst="rect">
            <a:avLst/>
          </a:prstGeom>
        </p:spPr>
        <p:txBody>
          <a:bodyPr wrap="square">
            <a:spAutoFit/>
          </a:bodyPr>
          <a:lstStyle/>
          <a:p>
            <a:pPr algn="just">
              <a:spcAft>
                <a:spcPts val="0"/>
              </a:spcAft>
            </a:pPr>
            <a:r>
              <a:rPr lang="en-US" altLang="zh-CN" sz="2600" b="1" kern="100" dirty="0" smtClean="0">
                <a:solidFill>
                  <a:schemeClr val="accent6">
                    <a:lumMod val="75000"/>
                  </a:schemeClr>
                </a:solidFill>
                <a:latin typeface="微软雅黑" pitchFamily="34" charset="-122"/>
                <a:ea typeface="微软雅黑" pitchFamily="34" charset="-122"/>
                <a:cs typeface="Times New Roman"/>
              </a:rPr>
              <a:t>【</a:t>
            </a:r>
            <a:r>
              <a:rPr lang="zh-CN" altLang="zh-CN" sz="2600" b="1" kern="100" dirty="0" smtClean="0">
                <a:solidFill>
                  <a:schemeClr val="accent6">
                    <a:lumMod val="75000"/>
                  </a:schemeClr>
                </a:solidFill>
                <a:latin typeface="微软雅黑" pitchFamily="34" charset="-122"/>
                <a:ea typeface="微软雅黑" pitchFamily="34" charset="-122"/>
                <a:cs typeface="Times New Roman"/>
              </a:rPr>
              <a:t>佳作</a:t>
            </a:r>
            <a:r>
              <a:rPr lang="en-US" altLang="zh-CN" sz="2600" b="1" kern="100" dirty="0" smtClean="0">
                <a:solidFill>
                  <a:schemeClr val="accent6">
                    <a:lumMod val="75000"/>
                  </a:schemeClr>
                </a:solidFill>
                <a:latin typeface="微软雅黑" pitchFamily="34" charset="-122"/>
                <a:ea typeface="微软雅黑" pitchFamily="34" charset="-122"/>
                <a:cs typeface="Times New Roman"/>
              </a:rPr>
              <a:t>】</a:t>
            </a:r>
            <a:r>
              <a:rPr lang="en-US" altLang="zh-CN" sz="2600" b="1" kern="100" dirty="0" smtClean="0">
                <a:solidFill>
                  <a:srgbClr val="404040"/>
                </a:solidFill>
                <a:latin typeface="Times New Roman" pitchFamily="18" charset="0"/>
                <a:ea typeface="黑体" pitchFamily="2" charset="-122"/>
                <a:cs typeface="Times New Roman" pitchFamily="18" charset="0"/>
              </a:rPr>
              <a:t>(</a:t>
            </a:r>
            <a:r>
              <a:rPr lang="en-US" altLang="zh-CN" sz="2600" b="1" kern="100" dirty="0">
                <a:solidFill>
                  <a:srgbClr val="404040"/>
                </a:solidFill>
                <a:latin typeface="Times New Roman" pitchFamily="18" charset="0"/>
                <a:ea typeface="黑体" pitchFamily="2" charset="-122"/>
                <a:cs typeface="Times New Roman" pitchFamily="18" charset="0"/>
              </a:rPr>
              <a:t>2014·</a:t>
            </a:r>
            <a:r>
              <a:rPr lang="zh-CN" altLang="zh-CN" sz="2600" b="1" kern="100" dirty="0">
                <a:solidFill>
                  <a:srgbClr val="404040"/>
                </a:solidFill>
                <a:latin typeface="Times New Roman" pitchFamily="18" charset="0"/>
                <a:ea typeface="黑体" pitchFamily="2" charset="-122"/>
                <a:cs typeface="Times New Roman" pitchFamily="18" charset="0"/>
              </a:rPr>
              <a:t>四川高考优秀议论文</a:t>
            </a:r>
            <a:r>
              <a:rPr lang="en-US" altLang="zh-CN" sz="2600" b="1" kern="1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阅读下面的文字，根据要求作文。</a:t>
            </a:r>
            <a:endParaRPr lang="zh-CN" altLang="zh-CN" sz="2600" kern="1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人</a:t>
            </a:r>
            <a:r>
              <a:rPr lang="zh-CN" altLang="zh-CN" sz="2600" b="1" kern="100" spc="-10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只有在自己站起来之后</a:t>
            </a:r>
            <a:r>
              <a:rPr lang="zh-CN" altLang="zh-CN" sz="2600" b="1" kern="100" spc="-1000" dirty="0">
                <a:solidFill>
                  <a:srgbClr val="404040"/>
                </a:solidFill>
                <a:latin typeface="Times New Roman" pitchFamily="18" charset="0"/>
                <a:ea typeface="黑体" pitchFamily="2" charset="-122"/>
                <a:cs typeface="Times New Roman" pitchFamily="18" charset="0"/>
              </a:rPr>
              <a:t>，</a:t>
            </a:r>
            <a:r>
              <a:rPr lang="zh-CN" altLang="zh-CN" sz="2600" b="1" kern="100" dirty="0">
                <a:solidFill>
                  <a:srgbClr val="404040"/>
                </a:solidFill>
                <a:latin typeface="Times New Roman" pitchFamily="18" charset="0"/>
                <a:ea typeface="黑体" pitchFamily="2" charset="-122"/>
                <a:cs typeface="Times New Roman" pitchFamily="18" charset="0"/>
              </a:rPr>
              <a:t>这个世界才能属于他</a:t>
            </a:r>
            <a:r>
              <a:rPr lang="zh-CN" altLang="zh-CN" sz="2600" b="1" kern="100" spc="-1000" dirty="0">
                <a:solidFill>
                  <a:srgbClr val="404040"/>
                </a:solidFill>
                <a:latin typeface="Times New Roman" pitchFamily="18" charset="0"/>
                <a:ea typeface="黑体" pitchFamily="2" charset="-122"/>
                <a:cs typeface="Times New Roman" pitchFamily="18" charset="0"/>
              </a:rPr>
              <a:t>。</a:t>
            </a:r>
            <a:endParaRPr lang="zh-CN" altLang="zh-CN" sz="2600" kern="100" spc="-1000" dirty="0">
              <a:latin typeface="Times New Roman" pitchFamily="18" charset="0"/>
              <a:ea typeface="黑体" pitchFamily="2" charset="-122"/>
              <a:cs typeface="Times New Roman" pitchFamily="18" charset="0"/>
            </a:endParaRPr>
          </a:p>
          <a:p>
            <a:pPr algn="just">
              <a:spcAft>
                <a:spcPts val="0"/>
              </a:spcAft>
            </a:pPr>
            <a:r>
              <a:rPr lang="en-US" altLang="zh-CN" sz="2600" b="1" kern="100" dirty="0" smtClean="0">
                <a:solidFill>
                  <a:srgbClr val="404040"/>
                </a:solidFill>
                <a:latin typeface="Times New Roman" pitchFamily="18" charset="0"/>
                <a:ea typeface="黑体" pitchFamily="2" charset="-122"/>
                <a:cs typeface="Times New Roman" pitchFamily="18" charset="0"/>
              </a:rPr>
              <a:t>        </a:t>
            </a:r>
            <a:r>
              <a:rPr lang="zh-CN" altLang="zh-CN" sz="2600" b="1" kern="100" dirty="0" smtClean="0">
                <a:solidFill>
                  <a:srgbClr val="404040"/>
                </a:solidFill>
                <a:latin typeface="Times New Roman" pitchFamily="18" charset="0"/>
                <a:ea typeface="黑体" pitchFamily="2" charset="-122"/>
                <a:cs typeface="Times New Roman" pitchFamily="18" charset="0"/>
              </a:rPr>
              <a:t>这</a:t>
            </a:r>
            <a:r>
              <a:rPr lang="zh-CN" altLang="zh-CN" sz="2600" b="1" kern="100" dirty="0">
                <a:solidFill>
                  <a:srgbClr val="404040"/>
                </a:solidFill>
                <a:latin typeface="Times New Roman" pitchFamily="18" charset="0"/>
                <a:ea typeface="黑体" pitchFamily="2" charset="-122"/>
                <a:cs typeface="Times New Roman" pitchFamily="18" charset="0"/>
              </a:rPr>
              <a:t>句话引发了你哪些思考？请自选角度写一篇不少于</a:t>
            </a:r>
            <a:r>
              <a:rPr lang="en-US" altLang="zh-CN" sz="2600" b="1" kern="100" dirty="0">
                <a:solidFill>
                  <a:srgbClr val="404040"/>
                </a:solidFill>
                <a:latin typeface="Times New Roman" pitchFamily="18" charset="0"/>
                <a:ea typeface="黑体" pitchFamily="2" charset="-122"/>
                <a:cs typeface="Times New Roman" pitchFamily="18" charset="0"/>
              </a:rPr>
              <a:t>800</a:t>
            </a:r>
            <a:r>
              <a:rPr lang="zh-CN" altLang="zh-CN" sz="2600" b="1" kern="100" dirty="0">
                <a:solidFill>
                  <a:srgbClr val="404040"/>
                </a:solidFill>
                <a:latin typeface="Times New Roman" pitchFamily="18" charset="0"/>
                <a:ea typeface="黑体" pitchFamily="2" charset="-122"/>
                <a:cs typeface="Times New Roman" pitchFamily="18" charset="0"/>
              </a:rPr>
              <a:t>字的文章。要求：①题目自拟，立意自定，文体自选；②不得抄袭，不得套作；③书写</a:t>
            </a:r>
            <a:r>
              <a:rPr lang="zh-CN" altLang="zh-CN" sz="2600" b="1" kern="100" dirty="0" smtClean="0">
                <a:solidFill>
                  <a:srgbClr val="404040"/>
                </a:solidFill>
                <a:latin typeface="Times New Roman" pitchFamily="18" charset="0"/>
                <a:ea typeface="黑体" pitchFamily="2" charset="-122"/>
                <a:cs typeface="Times New Roman" pitchFamily="18" charset="0"/>
              </a:rPr>
              <a:t>规范。</a:t>
            </a:r>
            <a:endParaRPr lang="zh-CN" altLang="zh-CN" sz="2600" kern="100" dirty="0">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2275143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34042"/>
            <a:ext cx="8928992" cy="4985980"/>
          </a:xfrm>
          <a:prstGeom prst="rect">
            <a:avLst/>
          </a:prstGeom>
        </p:spPr>
        <p:txBody>
          <a:bodyPr wrap="square">
            <a:spAutoFit/>
          </a:bodyPr>
          <a:lstStyle/>
          <a:p>
            <a:pPr algn="ctr">
              <a:lnSpc>
                <a:spcPct val="150000"/>
              </a:lnSpc>
              <a:spcAft>
                <a:spcPts val="0"/>
              </a:spcAft>
            </a:pPr>
            <a:r>
              <a:rPr lang="zh-CN" altLang="zh-CN" sz="3200" kern="100" dirty="0">
                <a:latin typeface="方正粗宋简体" panose="03000509000000000000" pitchFamily="65" charset="-122"/>
                <a:ea typeface="方正粗宋简体" panose="03000509000000000000" pitchFamily="65" charset="-122"/>
                <a:cs typeface="Times New Roman"/>
              </a:rPr>
              <a:t>世界为立心者鼓掌</a:t>
            </a:r>
            <a:endParaRPr lang="zh-CN" altLang="zh-CN" sz="3200" kern="100" dirty="0">
              <a:latin typeface="方正粗宋简体" panose="03000509000000000000" pitchFamily="65" charset="-122"/>
              <a:ea typeface="方正粗宋简体" panose="03000509000000000000" pitchFamily="65" charset="-122"/>
              <a:cs typeface="Courier New"/>
            </a:endParaRPr>
          </a:p>
          <a:p>
            <a:pPr algn="just">
              <a:spcAft>
                <a:spcPts val="0"/>
              </a:spcAft>
            </a:pPr>
            <a:r>
              <a:rPr lang="en-US" altLang="zh-CN" b="1" kern="100" dirty="0" smtClean="0">
                <a:solidFill>
                  <a:srgbClr val="404040"/>
                </a:solidFill>
                <a:latin typeface="Times New Roman"/>
                <a:ea typeface="华文细黑"/>
                <a:cs typeface="Times New Roman"/>
              </a:rPr>
              <a:t>        </a:t>
            </a:r>
            <a:r>
              <a:rPr lang="zh-CN" altLang="zh-CN" b="1" kern="100" dirty="0" smtClean="0">
                <a:solidFill>
                  <a:srgbClr val="404040"/>
                </a:solidFill>
                <a:latin typeface="Times New Roman" pitchFamily="18" charset="0"/>
                <a:ea typeface="黑体" pitchFamily="2" charset="-122"/>
                <a:cs typeface="Times New Roman" pitchFamily="18" charset="0"/>
              </a:rPr>
              <a:t>张</a:t>
            </a:r>
            <a:r>
              <a:rPr lang="zh-CN" altLang="zh-CN" b="1" kern="100" dirty="0">
                <a:solidFill>
                  <a:srgbClr val="404040"/>
                </a:solidFill>
                <a:latin typeface="Times New Roman" pitchFamily="18" charset="0"/>
                <a:ea typeface="黑体" pitchFamily="2" charset="-122"/>
                <a:cs typeface="Times New Roman" pitchFamily="18" charset="0"/>
              </a:rPr>
              <a:t>横渠说：</a:t>
            </a:r>
            <a:r>
              <a:rPr lang="en-US" altLang="zh-CN" b="1" kern="1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为天地立心，为生民立命。</a:t>
            </a:r>
            <a:r>
              <a:rPr lang="en-US" altLang="zh-CN" b="1" kern="1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禅宗里有立于菩提树下之说，孔夫子让三千弟子立身修德，苏武的旄节立在北海之上。我总是在想，人处在这个世界上，当以何种姿态面对这个世界。叩经问史，朝山谒水，回答的声音说，</a:t>
            </a:r>
            <a:r>
              <a:rPr lang="zh-CN" altLang="zh-CN" b="1" u="sng" kern="100" dirty="0">
                <a:solidFill>
                  <a:srgbClr val="FF0000"/>
                </a:solidFill>
                <a:latin typeface="Times New Roman" pitchFamily="18" charset="0"/>
                <a:ea typeface="黑体" pitchFamily="2" charset="-122"/>
                <a:cs typeface="Times New Roman" pitchFamily="18" charset="0"/>
              </a:rPr>
              <a:t>世界属于站着的人，世界为立心者鼓掌</a:t>
            </a:r>
            <a:r>
              <a:rPr lang="zh-CN" altLang="zh-CN" b="1" u="sng" kern="100" dirty="0" smtClean="0">
                <a:solidFill>
                  <a:srgbClr val="404040"/>
                </a:solidFill>
                <a:latin typeface="Times New Roman" pitchFamily="18" charset="0"/>
                <a:ea typeface="黑体" pitchFamily="2" charset="-122"/>
                <a:cs typeface="Times New Roman" pitchFamily="18" charset="0"/>
              </a:rPr>
              <a:t>。</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首段提出中心论点，从</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心灵站起来</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立意，新颖。</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endPar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endParaRPr>
          </a:p>
          <a:p>
            <a:pPr algn="just">
              <a:spcAft>
                <a:spcPts val="0"/>
              </a:spcAft>
            </a:pPr>
            <a:r>
              <a:rPr lang="en-US" altLang="zh-CN" b="1" kern="100" dirty="0" smtClean="0">
                <a:solidFill>
                  <a:srgbClr val="404040"/>
                </a:solidFill>
                <a:latin typeface="Times New Roman" pitchFamily="18" charset="0"/>
                <a:ea typeface="黑体" pitchFamily="2" charset="-122"/>
                <a:cs typeface="Times New Roman" pitchFamily="18" charset="0"/>
              </a:rPr>
              <a:t>        </a:t>
            </a:r>
            <a:r>
              <a:rPr lang="zh-CN" altLang="zh-CN" b="1" u="sng" kern="100" dirty="0">
                <a:solidFill>
                  <a:srgbClr val="404040"/>
                </a:solidFill>
                <a:latin typeface="方正粗宋简体" panose="03000509000000000000" pitchFamily="65" charset="-122"/>
                <a:ea typeface="方正粗宋简体" panose="03000509000000000000" pitchFamily="65" charset="-122"/>
                <a:cs typeface="Times New Roman" pitchFamily="18" charset="0"/>
              </a:rPr>
              <a:t>立心，立的是一颗饱受苦难却坚强的心</a:t>
            </a:r>
            <a:r>
              <a:rPr lang="zh-CN" altLang="zh-CN" b="1" u="sng" kern="100" dirty="0" smtClean="0">
                <a:solidFill>
                  <a:srgbClr val="404040"/>
                </a:solidFill>
                <a:latin typeface="Times New Roman" pitchFamily="18" charset="0"/>
                <a:ea typeface="黑体" pitchFamily="2" charset="-122"/>
                <a:cs typeface="Times New Roman" pitchFamily="18" charset="0"/>
              </a:rPr>
              <a:t>。</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分论点一，这颗心</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饱受苦难却坚强</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，故能</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立</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p>
          <a:p>
            <a:pPr algn="just">
              <a:spcAft>
                <a:spcPts val="0"/>
              </a:spcAft>
            </a:pPr>
            <a:r>
              <a:rPr lang="en-US" altLang="zh-CN" b="1" kern="100" dirty="0" smtClean="0">
                <a:solidFill>
                  <a:srgbClr val="404040"/>
                </a:solidFill>
                <a:latin typeface="Times New Roman" pitchFamily="18" charset="0"/>
                <a:ea typeface="黑体" pitchFamily="2" charset="-122"/>
                <a:cs typeface="Times New Roman" pitchFamily="18" charset="0"/>
              </a:rPr>
              <a:t>       </a:t>
            </a:r>
            <a:r>
              <a:rPr lang="zh-CN" altLang="zh-CN" b="1" kern="100" dirty="0" smtClean="0">
                <a:solidFill>
                  <a:srgbClr val="C00000"/>
                </a:solidFill>
                <a:latin typeface="Times New Roman" pitchFamily="18" charset="0"/>
                <a:ea typeface="黑体" pitchFamily="2" charset="-122"/>
                <a:cs typeface="Times New Roman" pitchFamily="18" charset="0"/>
              </a:rPr>
              <a:t>摩</a:t>
            </a:r>
            <a:r>
              <a:rPr lang="zh-CN" altLang="zh-CN" b="1" kern="100" dirty="0">
                <a:solidFill>
                  <a:srgbClr val="C00000"/>
                </a:solidFill>
                <a:latin typeface="Times New Roman" pitchFamily="18" charset="0"/>
                <a:ea typeface="黑体" pitchFamily="2" charset="-122"/>
                <a:cs typeface="Times New Roman" pitchFamily="18" charset="0"/>
              </a:rPr>
              <a:t>西与他的子民</a:t>
            </a:r>
            <a:r>
              <a:rPr lang="zh-CN" altLang="zh-CN" b="1" kern="100" dirty="0">
                <a:solidFill>
                  <a:srgbClr val="404040"/>
                </a:solidFill>
                <a:latin typeface="Times New Roman" pitchFamily="18" charset="0"/>
                <a:ea typeface="黑体" pitchFamily="2" charset="-122"/>
                <a:cs typeface="Times New Roman" pitchFamily="18" charset="0"/>
              </a:rPr>
              <a:t>受尽苦难决定站起来走出埃及时，</a:t>
            </a:r>
            <a:r>
              <a:rPr lang="zh-CN" altLang="zh-CN" b="1" kern="100" dirty="0">
                <a:solidFill>
                  <a:srgbClr val="C00000"/>
                </a:solidFill>
                <a:latin typeface="Times New Roman" pitchFamily="18" charset="0"/>
                <a:ea typeface="黑体" pitchFamily="2" charset="-122"/>
                <a:cs typeface="Times New Roman" pitchFamily="18" charset="0"/>
              </a:rPr>
              <a:t>耶和华</a:t>
            </a:r>
            <a:r>
              <a:rPr lang="zh-CN" altLang="zh-CN" b="1" kern="100" dirty="0">
                <a:solidFill>
                  <a:srgbClr val="404040"/>
                </a:solidFill>
                <a:latin typeface="Times New Roman" pitchFamily="18" charset="0"/>
                <a:ea typeface="黑体" pitchFamily="2" charset="-122"/>
                <a:cs typeface="Times New Roman" pitchFamily="18" charset="0"/>
              </a:rPr>
              <a:t>白天以云柱、夜晚以火柱指引他们抵达乐土。我始终相信世界上是存在着那样纯洁自若的光的。因为妄念虽如脱缰，灾难又常接踵，而世界让光明如约而至。这其间是心生希望，心有坚强，</a:t>
            </a:r>
            <a:r>
              <a:rPr lang="zh-CN" altLang="zh-CN" b="1" kern="100" dirty="0">
                <a:solidFill>
                  <a:srgbClr val="FF0000"/>
                </a:solidFill>
                <a:latin typeface="Times New Roman" pitchFamily="18" charset="0"/>
                <a:ea typeface="黑体" pitchFamily="2" charset="-122"/>
                <a:cs typeface="Times New Roman" pitchFamily="18" charset="0"/>
              </a:rPr>
              <a:t>心已有了站立起来的力量</a:t>
            </a:r>
            <a:r>
              <a:rPr lang="zh-CN" altLang="zh-CN" b="1" kern="100" dirty="0" smtClean="0">
                <a:solidFill>
                  <a:srgbClr val="404040"/>
                </a:solidFill>
                <a:latin typeface="Times New Roman" pitchFamily="18" charset="0"/>
                <a:ea typeface="黑体" pitchFamily="2" charset="-122"/>
                <a:cs typeface="Times New Roman" pitchFamily="18" charset="0"/>
              </a:rPr>
              <a:t>。</a:t>
            </a:r>
            <a:endParaRPr lang="en-US" altLang="zh-CN" b="1" kern="100" dirty="0" smtClean="0">
              <a:solidFill>
                <a:srgbClr val="404040"/>
              </a:solidFill>
              <a:latin typeface="Times New Roman" pitchFamily="18" charset="0"/>
              <a:ea typeface="黑体" pitchFamily="2" charset="-122"/>
              <a:cs typeface="Times New Roman" pitchFamily="18" charset="0"/>
            </a:endParaRPr>
          </a:p>
          <a:p>
            <a:pPr algn="just"/>
            <a:r>
              <a:rPr lang="en-US" altLang="zh-CN" b="1" kern="100" dirty="0" smtClean="0">
                <a:solidFill>
                  <a:srgbClr val="404040"/>
                </a:solidFill>
                <a:latin typeface="Times New Roman" pitchFamily="18" charset="0"/>
                <a:ea typeface="黑体" pitchFamily="2" charset="-122"/>
                <a:cs typeface="Times New Roman" pitchFamily="18" charset="0"/>
              </a:rPr>
              <a:t>        </a:t>
            </a:r>
            <a:r>
              <a:rPr lang="zh-CN" altLang="zh-CN" b="1" kern="100" dirty="0" smtClean="0">
                <a:solidFill>
                  <a:srgbClr val="C00000"/>
                </a:solidFill>
                <a:latin typeface="Times New Roman" pitchFamily="18" charset="0"/>
                <a:ea typeface="黑体" pitchFamily="2" charset="-122"/>
                <a:cs typeface="Times New Roman" pitchFamily="18" charset="0"/>
              </a:rPr>
              <a:t>史</a:t>
            </a:r>
            <a:r>
              <a:rPr lang="zh-CN" altLang="zh-CN" b="1" kern="100" dirty="0">
                <a:solidFill>
                  <a:srgbClr val="C00000"/>
                </a:solidFill>
                <a:latin typeface="Times New Roman" pitchFamily="18" charset="0"/>
                <a:ea typeface="黑体" pitchFamily="2" charset="-122"/>
                <a:cs typeface="Times New Roman" pitchFamily="18" charset="0"/>
              </a:rPr>
              <a:t>公</a:t>
            </a:r>
            <a:r>
              <a:rPr lang="zh-CN" altLang="zh-CN" b="1" kern="100" dirty="0">
                <a:solidFill>
                  <a:srgbClr val="404040"/>
                </a:solidFill>
                <a:latin typeface="Times New Roman" pitchFamily="18" charset="0"/>
                <a:ea typeface="黑体" pitchFamily="2" charset="-122"/>
                <a:cs typeface="Times New Roman" pitchFamily="18" charset="0"/>
              </a:rPr>
              <a:t>在牢狱，</a:t>
            </a:r>
            <a:r>
              <a:rPr lang="zh-CN" altLang="zh-CN" b="1" kern="100" dirty="0">
                <a:solidFill>
                  <a:srgbClr val="C00000"/>
                </a:solidFill>
                <a:latin typeface="Times New Roman" pitchFamily="18" charset="0"/>
                <a:ea typeface="黑体" pitchFamily="2" charset="-122"/>
                <a:cs typeface="Times New Roman" pitchFamily="18" charset="0"/>
              </a:rPr>
              <a:t>屈子</a:t>
            </a:r>
            <a:r>
              <a:rPr lang="zh-CN" altLang="zh-CN" b="1" kern="100" dirty="0">
                <a:solidFill>
                  <a:srgbClr val="404040"/>
                </a:solidFill>
                <a:latin typeface="Times New Roman" pitchFamily="18" charset="0"/>
                <a:ea typeface="黑体" pitchFamily="2" charset="-122"/>
                <a:cs typeface="Times New Roman" pitchFamily="18" charset="0"/>
              </a:rPr>
              <a:t>被放逐，</a:t>
            </a:r>
            <a:r>
              <a:rPr lang="zh-CN" altLang="zh-CN" b="1" kern="100" dirty="0">
                <a:solidFill>
                  <a:srgbClr val="C00000"/>
                </a:solidFill>
                <a:latin typeface="Times New Roman" pitchFamily="18" charset="0"/>
                <a:ea typeface="黑体" pitchFamily="2" charset="-122"/>
                <a:cs typeface="Times New Roman" pitchFamily="18" charset="0"/>
              </a:rPr>
              <a:t>勾践</a:t>
            </a:r>
            <a:r>
              <a:rPr lang="zh-CN" altLang="zh-CN" b="1" kern="100" dirty="0">
                <a:solidFill>
                  <a:srgbClr val="404040"/>
                </a:solidFill>
                <a:latin typeface="Times New Roman" pitchFamily="18" charset="0"/>
                <a:ea typeface="黑体" pitchFamily="2" charset="-122"/>
                <a:cs typeface="Times New Roman" pitchFamily="18" charset="0"/>
              </a:rPr>
              <a:t>在卧薪尝胆；</a:t>
            </a:r>
            <a:r>
              <a:rPr lang="zh-CN" altLang="zh-CN" b="1" kern="100" dirty="0">
                <a:solidFill>
                  <a:srgbClr val="C00000"/>
                </a:solidFill>
                <a:latin typeface="Times New Roman" pitchFamily="18" charset="0"/>
                <a:ea typeface="黑体" pitchFamily="2" charset="-122"/>
                <a:cs typeface="Times New Roman" pitchFamily="18" charset="0"/>
              </a:rPr>
              <a:t>嗣同</a:t>
            </a:r>
            <a:r>
              <a:rPr lang="zh-CN" altLang="zh-CN" b="1" kern="100" dirty="0">
                <a:solidFill>
                  <a:srgbClr val="404040"/>
                </a:solidFill>
                <a:latin typeface="Times New Roman" pitchFamily="18" charset="0"/>
                <a:ea typeface="黑体" pitchFamily="2" charset="-122"/>
                <a:cs typeface="Times New Roman" pitchFamily="18" charset="0"/>
              </a:rPr>
              <a:t>在抗诉，</a:t>
            </a:r>
            <a:r>
              <a:rPr lang="zh-CN" altLang="zh-CN" b="1" kern="100" dirty="0">
                <a:solidFill>
                  <a:srgbClr val="C00000"/>
                </a:solidFill>
                <a:latin typeface="Times New Roman" pitchFamily="18" charset="0"/>
                <a:ea typeface="黑体" pitchFamily="2" charset="-122"/>
                <a:cs typeface="Times New Roman" pitchFamily="18" charset="0"/>
              </a:rPr>
              <a:t>鲁迅</a:t>
            </a:r>
            <a:r>
              <a:rPr lang="zh-CN" altLang="zh-CN" b="1" kern="100" dirty="0">
                <a:solidFill>
                  <a:srgbClr val="404040"/>
                </a:solidFill>
                <a:latin typeface="Times New Roman" pitchFamily="18" charset="0"/>
                <a:ea typeface="黑体" pitchFamily="2" charset="-122"/>
                <a:cs typeface="Times New Roman" pitchFamily="18" charset="0"/>
              </a:rPr>
              <a:t>在呐喊，</a:t>
            </a:r>
            <a:r>
              <a:rPr lang="zh-CN" altLang="zh-CN" b="1" kern="100" dirty="0">
                <a:solidFill>
                  <a:srgbClr val="C00000"/>
                </a:solidFill>
                <a:latin typeface="Times New Roman" pitchFamily="18" charset="0"/>
                <a:ea typeface="黑体" pitchFamily="2" charset="-122"/>
                <a:cs typeface="Times New Roman" pitchFamily="18" charset="0"/>
              </a:rPr>
              <a:t>觉民</a:t>
            </a:r>
            <a:r>
              <a:rPr lang="zh-CN" altLang="zh-CN" b="1" kern="100" dirty="0">
                <a:solidFill>
                  <a:srgbClr val="404040"/>
                </a:solidFill>
                <a:latin typeface="Times New Roman" pitchFamily="18" charset="0"/>
                <a:ea typeface="黑体" pitchFamily="2" charset="-122"/>
                <a:cs typeface="Times New Roman" pitchFamily="18" charset="0"/>
              </a:rPr>
              <a:t>在写《与妻书》；</a:t>
            </a:r>
            <a:r>
              <a:rPr lang="zh-CN" altLang="zh-CN" b="1" kern="100" dirty="0">
                <a:solidFill>
                  <a:srgbClr val="C00000"/>
                </a:solidFill>
                <a:latin typeface="Times New Roman" pitchFamily="18" charset="0"/>
                <a:ea typeface="黑体" pitchFamily="2" charset="-122"/>
                <a:cs typeface="Times New Roman" pitchFamily="18" charset="0"/>
              </a:rPr>
              <a:t>马丁</a:t>
            </a:r>
            <a:r>
              <a:rPr lang="en-US" altLang="zh-CN" b="1" kern="100" dirty="0">
                <a:solidFill>
                  <a:srgbClr val="C00000"/>
                </a:solidFill>
                <a:latin typeface="Times New Roman" pitchFamily="18" charset="0"/>
                <a:ea typeface="黑体" pitchFamily="2" charset="-122"/>
                <a:cs typeface="Times New Roman" pitchFamily="18" charset="0"/>
              </a:rPr>
              <a:t>·</a:t>
            </a:r>
            <a:r>
              <a:rPr lang="zh-CN" altLang="zh-CN" b="1" kern="100" dirty="0">
                <a:solidFill>
                  <a:srgbClr val="C00000"/>
                </a:solidFill>
                <a:latin typeface="Times New Roman" pitchFamily="18" charset="0"/>
                <a:ea typeface="黑体" pitchFamily="2" charset="-122"/>
                <a:cs typeface="Times New Roman" pitchFamily="18" charset="0"/>
              </a:rPr>
              <a:t>路德</a:t>
            </a:r>
            <a:r>
              <a:rPr lang="zh-CN" altLang="zh-CN" b="1" kern="100" dirty="0">
                <a:solidFill>
                  <a:srgbClr val="404040"/>
                </a:solidFill>
                <a:latin typeface="Times New Roman" pitchFamily="18" charset="0"/>
                <a:ea typeface="黑体" pitchFamily="2" charset="-122"/>
                <a:cs typeface="Times New Roman" pitchFamily="18" charset="0"/>
              </a:rPr>
              <a:t>在演讲，</a:t>
            </a:r>
            <a:r>
              <a:rPr lang="zh-CN" altLang="zh-CN" b="1" kern="100" dirty="0">
                <a:solidFill>
                  <a:srgbClr val="C00000"/>
                </a:solidFill>
                <a:latin typeface="Times New Roman" pitchFamily="18" charset="0"/>
                <a:ea typeface="黑体" pitchFamily="2" charset="-122"/>
                <a:cs typeface="Times New Roman" pitchFamily="18" charset="0"/>
              </a:rPr>
              <a:t>甘地</a:t>
            </a:r>
            <a:r>
              <a:rPr lang="zh-CN" altLang="zh-CN" b="1" kern="100" dirty="0">
                <a:solidFill>
                  <a:srgbClr val="404040"/>
                </a:solidFill>
                <a:latin typeface="Times New Roman" pitchFamily="18" charset="0"/>
                <a:ea typeface="黑体" pitchFamily="2" charset="-122"/>
                <a:cs typeface="Times New Roman" pitchFamily="18" charset="0"/>
              </a:rPr>
              <a:t>在印度救</a:t>
            </a:r>
            <a:r>
              <a:rPr lang="zh-CN" altLang="zh-CN" b="1" kern="100" dirty="0">
                <a:solidFill>
                  <a:srgbClr val="C00000"/>
                </a:solidFill>
                <a:latin typeface="Times New Roman" pitchFamily="18" charset="0"/>
                <a:ea typeface="黑体" pitchFamily="2" charset="-122"/>
                <a:cs typeface="Times New Roman" pitchFamily="18" charset="0"/>
              </a:rPr>
              <a:t>赎</a:t>
            </a:r>
            <a:r>
              <a:rPr lang="en-US" altLang="zh-CN" sz="1000" b="1" kern="100" dirty="0">
                <a:solidFill>
                  <a:srgbClr val="404040"/>
                </a:solidFill>
                <a:latin typeface="Times New Roman" pitchFamily="18" charset="0"/>
                <a:ea typeface="黑体" pitchFamily="2" charset="-122"/>
                <a:cs typeface="Times New Roman" pitchFamily="18" charset="0"/>
              </a:rPr>
              <a:t>[</a:t>
            </a:r>
            <a:r>
              <a:rPr lang="en-US" altLang="zh-CN" sz="1000" b="1" kern="100" dirty="0" err="1">
                <a:solidFill>
                  <a:srgbClr val="404040"/>
                </a:solidFill>
                <a:latin typeface="Times New Roman" pitchFamily="18" charset="0"/>
                <a:ea typeface="黑体" pitchFamily="2" charset="-122"/>
                <a:cs typeface="Times New Roman" pitchFamily="18" charset="0"/>
              </a:rPr>
              <a:t>shú</a:t>
            </a:r>
            <a:r>
              <a:rPr lang="en-US" altLang="zh-CN" sz="1000" b="1" kern="1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C00000"/>
                </a:solidFill>
                <a:latin typeface="Times New Roman" pitchFamily="18" charset="0"/>
                <a:ea typeface="黑体" pitchFamily="2" charset="-122"/>
                <a:cs typeface="Times New Roman" pitchFamily="18" charset="0"/>
              </a:rPr>
              <a:t>特蕾莎修女</a:t>
            </a:r>
            <a:r>
              <a:rPr lang="zh-CN" altLang="zh-CN" b="1" kern="100" dirty="0">
                <a:solidFill>
                  <a:srgbClr val="404040"/>
                </a:solidFill>
                <a:latin typeface="Times New Roman" pitchFamily="18" charset="0"/>
                <a:ea typeface="黑体" pitchFamily="2" charset="-122"/>
                <a:cs typeface="Times New Roman" pitchFamily="18" charset="0"/>
              </a:rPr>
              <a:t>在炮火里施以爱与恩慈。</a:t>
            </a:r>
            <a:r>
              <a:rPr lang="zh-CN" altLang="zh-CN" b="1" kern="100" dirty="0">
                <a:solidFill>
                  <a:srgbClr val="C00000"/>
                </a:solidFill>
                <a:latin typeface="Times New Roman" pitchFamily="18" charset="0"/>
                <a:ea typeface="黑体" pitchFamily="2" charset="-122"/>
                <a:cs typeface="Times New Roman" pitchFamily="18" charset="0"/>
              </a:rPr>
              <a:t>这些人</a:t>
            </a:r>
            <a:r>
              <a:rPr lang="zh-CN" altLang="zh-CN" b="1" kern="100" dirty="0">
                <a:solidFill>
                  <a:srgbClr val="404040"/>
                </a:solidFill>
                <a:latin typeface="Times New Roman" pitchFamily="18" charset="0"/>
                <a:ea typeface="黑体" pitchFamily="2" charset="-122"/>
                <a:cs typeface="Times New Roman" pitchFamily="18" charset="0"/>
              </a:rPr>
              <a:t>在路阻且长时，站起来怀着殒身之志；在天命赫赫时，站起来心生坚强希望；在众人无助时，将小儿女情怀变成了大悲悯。</a:t>
            </a:r>
            <a:r>
              <a:rPr lang="zh-CN" altLang="zh-CN" b="1" kern="100" dirty="0">
                <a:solidFill>
                  <a:srgbClr val="FF0000"/>
                </a:solidFill>
                <a:latin typeface="Times New Roman" pitchFamily="18" charset="0"/>
                <a:ea typeface="黑体" pitchFamily="2" charset="-122"/>
                <a:cs typeface="Times New Roman" pitchFamily="18" charset="0"/>
              </a:rPr>
              <a:t>他们立了心，世界在为之鼓掌</a:t>
            </a:r>
            <a:r>
              <a:rPr lang="zh-CN" altLang="zh-CN" b="1" kern="100" dirty="0" smtClean="0">
                <a:solidFill>
                  <a:srgbClr val="404040"/>
                </a:solidFill>
                <a:latin typeface="Times New Roman" pitchFamily="18" charset="0"/>
                <a:ea typeface="黑体" pitchFamily="2" charset="-122"/>
                <a:cs typeface="Times New Roman" pitchFamily="18" charset="0"/>
              </a:rPr>
              <a:t>。</a:t>
            </a:r>
            <a:r>
              <a:rPr lang="zh-CN" altLang="en-US" b="1" kern="100" dirty="0">
                <a:solidFill>
                  <a:srgbClr val="404040"/>
                </a:solidFill>
                <a:latin typeface="Times New Roman" pitchFamily="18" charset="0"/>
                <a:ea typeface="黑体" pitchFamily="2" charset="-122"/>
                <a:cs typeface="Times New Roman" pitchFamily="18" charset="0"/>
              </a:rPr>
              <a:t> </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b="1" kern="100" dirty="0">
                <a:solidFill>
                  <a:srgbClr val="0070C0"/>
                </a:solidFill>
                <a:latin typeface="楷体_GB2312" panose="02010609030101010101" pitchFamily="49" charset="-122"/>
                <a:ea typeface="楷体_GB2312" panose="02010609030101010101" pitchFamily="49" charset="-122"/>
                <a:cs typeface="Times New Roman" pitchFamily="18" charset="0"/>
              </a:rPr>
              <a:t>密集型材料</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b="1" kern="100" dirty="0">
                <a:solidFill>
                  <a:srgbClr val="0070C0"/>
                </a:solidFill>
                <a:latin typeface="楷体_GB2312" panose="02010609030101010101" pitchFamily="49" charset="-122"/>
                <a:ea typeface="楷体_GB2312" panose="02010609030101010101" pitchFamily="49" charset="-122"/>
                <a:cs typeface="Times New Roman" pitchFamily="18" charset="0"/>
              </a:rPr>
              <a:t>充分说理</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endPar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endParaRPr>
          </a:p>
        </p:txBody>
      </p:sp>
      <p:sp>
        <p:nvSpPr>
          <p:cNvPr id="2" name="TextBox 1"/>
          <p:cNvSpPr txBox="1"/>
          <p:nvPr/>
        </p:nvSpPr>
        <p:spPr>
          <a:xfrm>
            <a:off x="107504" y="123478"/>
            <a:ext cx="1296144" cy="276999"/>
          </a:xfrm>
          <a:prstGeom prst="rect">
            <a:avLst/>
          </a:prstGeom>
          <a:pattFill prst="solidDmnd">
            <a:fgClr>
              <a:schemeClr val="accent1">
                <a:lumMod val="20000"/>
                <a:lumOff val="80000"/>
              </a:schemeClr>
            </a:fgClr>
            <a:bgClr>
              <a:schemeClr val="bg1"/>
            </a:bgClr>
          </a:pattFill>
          <a:ln cmpd="sng">
            <a:solidFill>
              <a:schemeClr val="tx1"/>
            </a:solidFill>
          </a:ln>
        </p:spPr>
        <p:txBody>
          <a:bodyPr wrap="square" rtlCol="0">
            <a:spAutoFit/>
          </a:bodyPr>
          <a:lstStyle/>
          <a:p>
            <a:pPr algn="ctr"/>
            <a:r>
              <a:rPr lang="zh-CN" altLang="en-US" sz="1200" dirty="0" smtClean="0">
                <a:solidFill>
                  <a:srgbClr val="C00000"/>
                </a:solidFill>
                <a:latin typeface="方正粗宋简体" panose="03000509000000000000" pitchFamily="65" charset="-122"/>
                <a:ea typeface="方正粗宋简体" panose="03000509000000000000" pitchFamily="65" charset="-122"/>
              </a:rPr>
              <a:t>点评：红树主人</a:t>
            </a:r>
            <a:endParaRPr lang="zh-CN" altLang="en-US" sz="1200" dirty="0">
              <a:solidFill>
                <a:srgbClr val="C00000"/>
              </a:solidFill>
              <a:latin typeface="方正粗宋简体" panose="03000509000000000000" pitchFamily="65" charset="-122"/>
              <a:ea typeface="方正粗宋简体" panose="03000509000000000000" pitchFamily="65" charset="-122"/>
            </a:endParaRPr>
          </a:p>
        </p:txBody>
      </p:sp>
    </p:spTree>
    <p:extLst>
      <p:ext uri="{BB962C8B-B14F-4D97-AF65-F5344CB8AC3E}">
        <p14:creationId xmlns:p14="http://schemas.microsoft.com/office/powerpoint/2010/main" val="1619992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46700"/>
            <a:ext cx="8928992" cy="4801314"/>
          </a:xfrm>
          <a:prstGeom prst="rect">
            <a:avLst/>
          </a:prstGeom>
        </p:spPr>
        <p:txBody>
          <a:bodyPr wrap="square">
            <a:spAutoFit/>
          </a:bodyPr>
          <a:lstStyle/>
          <a:p>
            <a:pPr algn="just">
              <a:spcAft>
                <a:spcPts val="0"/>
              </a:spcAft>
            </a:pPr>
            <a:r>
              <a:rPr lang="en-US" altLang="zh-CN" b="1" kern="100" dirty="0" smtClean="0">
                <a:solidFill>
                  <a:srgbClr val="404040"/>
                </a:solidFill>
                <a:latin typeface="Times New Roman" pitchFamily="18" charset="0"/>
                <a:ea typeface="黑体" pitchFamily="2" charset="-122"/>
                <a:cs typeface="Times New Roman" pitchFamily="18" charset="0"/>
              </a:rPr>
              <a:t>        </a:t>
            </a:r>
            <a:r>
              <a:rPr lang="zh-CN" altLang="zh-CN" b="1" u="sng" kern="100" dirty="0">
                <a:solidFill>
                  <a:srgbClr val="404040"/>
                </a:solidFill>
                <a:latin typeface="方正粗宋简体" panose="03000509000000000000" pitchFamily="65" charset="-122"/>
                <a:ea typeface="方正粗宋简体" panose="03000509000000000000" pitchFamily="65" charset="-122"/>
                <a:cs typeface="Times New Roman" pitchFamily="18" charset="0"/>
              </a:rPr>
              <a:t>立心，立的是一颗举世混浊却清纯的心</a:t>
            </a:r>
            <a:r>
              <a:rPr lang="zh-CN" altLang="zh-CN" b="1" u="sng" kern="100" dirty="0" smtClean="0">
                <a:solidFill>
                  <a:srgbClr val="404040"/>
                </a:solidFill>
                <a:latin typeface="Times New Roman" pitchFamily="18" charset="0"/>
                <a:ea typeface="黑体" pitchFamily="2" charset="-122"/>
                <a:cs typeface="Times New Roman" pitchFamily="18" charset="0"/>
              </a:rPr>
              <a:t>。</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分论点二，这颗心清纯，故能立于浊世。</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p>
          <a:p>
            <a:pPr algn="just"/>
            <a:r>
              <a:rPr lang="en-US" altLang="zh-CN" b="1" kern="100" dirty="0">
                <a:solidFill>
                  <a:srgbClr val="404040"/>
                </a:solidFill>
                <a:latin typeface="Times New Roman" pitchFamily="18" charset="0"/>
                <a:ea typeface="黑体" pitchFamily="2" charset="-122"/>
                <a:cs typeface="Times New Roman" pitchFamily="18" charset="0"/>
              </a:rPr>
              <a:t> </a:t>
            </a:r>
            <a:r>
              <a:rPr lang="en-US" altLang="zh-CN" b="1" kern="100" dirty="0" smtClean="0">
                <a:solidFill>
                  <a:srgbClr val="404040"/>
                </a:solidFill>
                <a:latin typeface="Times New Roman" pitchFamily="18" charset="0"/>
                <a:ea typeface="黑体" pitchFamily="2" charset="-122"/>
                <a:cs typeface="Times New Roman" pitchFamily="18" charset="0"/>
              </a:rPr>
              <a:t>       </a:t>
            </a:r>
            <a:r>
              <a:rPr lang="zh-CN" altLang="zh-CN" b="1" kern="100" dirty="0" smtClean="0">
                <a:solidFill>
                  <a:srgbClr val="404040"/>
                </a:solidFill>
                <a:latin typeface="Times New Roman" pitchFamily="18" charset="0"/>
                <a:ea typeface="黑体" pitchFamily="2" charset="-122"/>
                <a:cs typeface="Times New Roman" pitchFamily="18" charset="0"/>
              </a:rPr>
              <a:t>在</a:t>
            </a:r>
            <a:r>
              <a:rPr lang="zh-CN" altLang="zh-CN" b="1" kern="100" dirty="0">
                <a:solidFill>
                  <a:srgbClr val="404040"/>
                </a:solidFill>
                <a:latin typeface="Times New Roman" pitchFamily="18" charset="0"/>
                <a:ea typeface="黑体" pitchFamily="2" charset="-122"/>
                <a:cs typeface="Times New Roman" pitchFamily="18" charset="0"/>
              </a:rPr>
              <a:t>这个诱惑繁多的社会大剧场里，</a:t>
            </a:r>
            <a:r>
              <a:rPr lang="zh-CN" altLang="zh-CN" b="1" kern="100" dirty="0">
                <a:solidFill>
                  <a:srgbClr val="FF0000"/>
                </a:solidFill>
                <a:latin typeface="Times New Roman" pitchFamily="18" charset="0"/>
                <a:ea typeface="黑体" pitchFamily="2" charset="-122"/>
                <a:cs typeface="Times New Roman" pitchFamily="18" charset="0"/>
              </a:rPr>
              <a:t>辛辣奇突</a:t>
            </a:r>
            <a:r>
              <a:rPr lang="zh-CN" altLang="zh-CN" b="1" kern="100" dirty="0">
                <a:solidFill>
                  <a:srgbClr val="404040"/>
                </a:solidFill>
                <a:latin typeface="Times New Roman" pitchFamily="18" charset="0"/>
                <a:ea typeface="黑体" pitchFamily="2" charset="-122"/>
                <a:cs typeface="Times New Roman" pitchFamily="18" charset="0"/>
              </a:rPr>
              <a:t>如电影般刷刷</a:t>
            </a:r>
            <a:r>
              <a:rPr lang="zh-CN" altLang="zh-CN" b="1" kern="100" dirty="0" smtClean="0">
                <a:solidFill>
                  <a:srgbClr val="404040"/>
                </a:solidFill>
                <a:latin typeface="Times New Roman" pitchFamily="18" charset="0"/>
                <a:ea typeface="黑体" pitchFamily="2" charset="-122"/>
                <a:cs typeface="Times New Roman" pitchFamily="18" charset="0"/>
              </a:rPr>
              <a:t>掠过</a:t>
            </a:r>
            <a:r>
              <a:rPr lang="zh-CN" altLang="en-US" b="1" kern="100" dirty="0" smtClean="0">
                <a:solidFill>
                  <a:srgbClr val="404040"/>
                </a:solidFill>
                <a:latin typeface="Times New Roman" pitchFamily="18" charset="0"/>
                <a:ea typeface="黑体" pitchFamily="2" charset="-122"/>
                <a:cs typeface="Times New Roman" pitchFamily="18" charset="0"/>
              </a:rPr>
              <a:t>，</a:t>
            </a:r>
            <a:r>
              <a:rPr lang="zh-CN" altLang="zh-CN" b="1" kern="100" dirty="0" smtClean="0">
                <a:solidFill>
                  <a:srgbClr val="404040"/>
                </a:solidFill>
                <a:latin typeface="Times New Roman" pitchFamily="18" charset="0"/>
                <a:ea typeface="黑体" pitchFamily="2" charset="-122"/>
                <a:cs typeface="Times New Roman" pitchFamily="18" charset="0"/>
              </a:rPr>
              <a:t>却</a:t>
            </a:r>
            <a:r>
              <a:rPr lang="zh-CN" altLang="zh-CN" b="1" kern="100" dirty="0">
                <a:solidFill>
                  <a:srgbClr val="404040"/>
                </a:solidFill>
                <a:latin typeface="Times New Roman" pitchFamily="18" charset="0"/>
                <a:ea typeface="黑体" pitchFamily="2" charset="-122"/>
                <a:cs typeface="Times New Roman" pitchFamily="18" charset="0"/>
              </a:rPr>
              <a:t>使人总记起</a:t>
            </a:r>
            <a:r>
              <a:rPr lang="zh-CN" altLang="zh-CN" b="1" kern="100" dirty="0">
                <a:solidFill>
                  <a:srgbClr val="FF0000"/>
                </a:solidFill>
                <a:latin typeface="Times New Roman" pitchFamily="18" charset="0"/>
                <a:ea typeface="黑体" pitchFamily="2" charset="-122"/>
                <a:cs typeface="Times New Roman" pitchFamily="18" charset="0"/>
              </a:rPr>
              <a:t>川端康成</a:t>
            </a:r>
            <a:r>
              <a:rPr lang="zh-CN" altLang="zh-CN" b="1" kern="100" dirty="0" smtClean="0">
                <a:solidFill>
                  <a:srgbClr val="404040"/>
                </a:solidFill>
                <a:latin typeface="Times New Roman" pitchFamily="18" charset="0"/>
                <a:ea typeface="黑体" pitchFamily="2" charset="-122"/>
                <a:cs typeface="Times New Roman" pitchFamily="18" charset="0"/>
              </a:rPr>
              <a:t>凌晨四点</a:t>
            </a:r>
            <a:r>
              <a:rPr lang="zh-CN" altLang="en-US" b="1" kern="100" dirty="0" smtClean="0">
                <a:solidFill>
                  <a:srgbClr val="404040"/>
                </a:solidFill>
                <a:latin typeface="Times New Roman" pitchFamily="18" charset="0"/>
                <a:ea typeface="黑体" pitchFamily="2" charset="-122"/>
                <a:cs typeface="Times New Roman" pitchFamily="18" charset="0"/>
              </a:rPr>
              <a:t>看到</a:t>
            </a:r>
            <a:r>
              <a:rPr lang="zh-CN" altLang="zh-CN" b="1" kern="100" dirty="0" smtClean="0">
                <a:solidFill>
                  <a:srgbClr val="404040"/>
                </a:solidFill>
                <a:latin typeface="Times New Roman" pitchFamily="18" charset="0"/>
                <a:ea typeface="黑体" pitchFamily="2" charset="-122"/>
                <a:cs typeface="Times New Roman" pitchFamily="18" charset="0"/>
              </a:rPr>
              <a:t>海棠花</a:t>
            </a:r>
            <a:r>
              <a:rPr lang="zh-CN" altLang="zh-CN" b="1" kern="100" dirty="0">
                <a:solidFill>
                  <a:srgbClr val="404040"/>
                </a:solidFill>
                <a:latin typeface="Times New Roman" pitchFamily="18" charset="0"/>
                <a:ea typeface="黑体" pitchFamily="2" charset="-122"/>
                <a:cs typeface="Times New Roman" pitchFamily="18" charset="0"/>
              </a:rPr>
              <a:t>未眠，</a:t>
            </a:r>
            <a:r>
              <a:rPr lang="zh-CN" altLang="zh-CN" b="1" kern="100" dirty="0">
                <a:solidFill>
                  <a:srgbClr val="FF0000"/>
                </a:solidFill>
                <a:latin typeface="Times New Roman" pitchFamily="18" charset="0"/>
                <a:ea typeface="黑体" pitchFamily="2" charset="-122"/>
                <a:cs typeface="Times New Roman" pitchFamily="18" charset="0"/>
              </a:rPr>
              <a:t>加</a:t>
            </a:r>
            <a:r>
              <a:rPr lang="zh-CN" altLang="zh-CN" b="1" kern="100" dirty="0" smtClean="0">
                <a:solidFill>
                  <a:srgbClr val="FF0000"/>
                </a:solidFill>
                <a:latin typeface="Times New Roman" pitchFamily="18" charset="0"/>
                <a:ea typeface="黑体" pitchFamily="2" charset="-122"/>
                <a:cs typeface="Times New Roman" pitchFamily="18" charset="0"/>
              </a:rPr>
              <a:t>缪</a:t>
            </a:r>
            <a:r>
              <a:rPr lang="en-US" altLang="zh-CN" sz="1000" b="1" kern="100" dirty="0">
                <a:solidFill>
                  <a:srgbClr val="404040"/>
                </a:solidFill>
                <a:latin typeface="Times New Roman" pitchFamily="18" charset="0"/>
                <a:ea typeface="黑体" pitchFamily="2" charset="-122"/>
                <a:cs typeface="Times New Roman" pitchFamily="18" charset="0"/>
              </a:rPr>
              <a:t>[</a:t>
            </a:r>
            <a:r>
              <a:rPr lang="en-US" altLang="zh-CN" sz="1000" b="1" kern="100" dirty="0" err="1">
                <a:solidFill>
                  <a:srgbClr val="404040"/>
                </a:solidFill>
                <a:latin typeface="Times New Roman" pitchFamily="18" charset="0"/>
                <a:ea typeface="黑体" pitchFamily="2" charset="-122"/>
                <a:cs typeface="Times New Roman" pitchFamily="18" charset="0"/>
              </a:rPr>
              <a:t>miù</a:t>
            </a:r>
            <a:r>
              <a:rPr lang="en-US" altLang="zh-CN" sz="1000" b="1" kern="100" dirty="0">
                <a:solidFill>
                  <a:srgbClr val="404040"/>
                </a:solidFill>
                <a:latin typeface="Times New Roman" pitchFamily="18" charset="0"/>
                <a:ea typeface="黑体" pitchFamily="2" charset="-122"/>
                <a:cs typeface="Times New Roman" pitchFamily="18" charset="0"/>
              </a:rPr>
              <a:t>]</a:t>
            </a:r>
            <a:r>
              <a:rPr lang="zh-CN" altLang="zh-CN" b="1" kern="100" dirty="0" smtClean="0">
                <a:solidFill>
                  <a:srgbClr val="404040"/>
                </a:solidFill>
                <a:latin typeface="Times New Roman" pitchFamily="18" charset="0"/>
                <a:ea typeface="黑体" pitchFamily="2" charset="-122"/>
                <a:cs typeface="Times New Roman" pitchFamily="18" charset="0"/>
              </a:rPr>
              <a:t>垒</a:t>
            </a:r>
            <a:r>
              <a:rPr lang="zh-CN" altLang="zh-CN" b="1" kern="100" dirty="0">
                <a:solidFill>
                  <a:srgbClr val="404040"/>
                </a:solidFill>
                <a:latin typeface="Times New Roman" pitchFamily="18" charset="0"/>
                <a:ea typeface="黑体" pitchFamily="2" charset="-122"/>
                <a:cs typeface="Times New Roman" pitchFamily="18" charset="0"/>
              </a:rPr>
              <a:t>山不止的幸福，</a:t>
            </a:r>
            <a:r>
              <a:rPr lang="zh-CN" altLang="zh-CN" b="1" kern="100" dirty="0">
                <a:solidFill>
                  <a:srgbClr val="FF0000"/>
                </a:solidFill>
                <a:latin typeface="Times New Roman" pitchFamily="18" charset="0"/>
                <a:ea typeface="黑体" pitchFamily="2" charset="-122"/>
                <a:cs typeface="Times New Roman" pitchFamily="18" charset="0"/>
              </a:rPr>
              <a:t>梭罗</a:t>
            </a:r>
            <a:r>
              <a:rPr lang="zh-CN" altLang="zh-CN" b="1" kern="100" dirty="0">
                <a:solidFill>
                  <a:srgbClr val="404040"/>
                </a:solidFill>
                <a:latin typeface="Times New Roman" pitchFamily="18" charset="0"/>
                <a:ea typeface="黑体" pitchFamily="2" charset="-122"/>
                <a:cs typeface="Times New Roman" pitchFamily="18" charset="0"/>
              </a:rPr>
              <a:t>在瓦尔登湖垂钓，</a:t>
            </a:r>
            <a:r>
              <a:rPr lang="zh-CN" altLang="zh-CN" b="1" kern="100" dirty="0">
                <a:solidFill>
                  <a:srgbClr val="FF0000"/>
                </a:solidFill>
                <a:latin typeface="Times New Roman" pitchFamily="18" charset="0"/>
                <a:ea typeface="黑体" pitchFamily="2" charset="-122"/>
                <a:cs typeface="Times New Roman" pitchFamily="18" charset="0"/>
              </a:rPr>
              <a:t>仓央嘉措</a:t>
            </a:r>
            <a:r>
              <a:rPr lang="zh-CN" altLang="zh-CN" b="1" kern="100" dirty="0">
                <a:solidFill>
                  <a:srgbClr val="404040"/>
                </a:solidFill>
                <a:latin typeface="Times New Roman" pitchFamily="18" charset="0"/>
                <a:ea typeface="黑体" pitchFamily="2" charset="-122"/>
                <a:cs typeface="Times New Roman" pitchFamily="18" charset="0"/>
              </a:rPr>
              <a:t>白鹿踏雪，</a:t>
            </a:r>
            <a:r>
              <a:rPr lang="zh-CN" altLang="zh-CN" b="1" kern="100" dirty="0">
                <a:solidFill>
                  <a:srgbClr val="FF0000"/>
                </a:solidFill>
                <a:latin typeface="Times New Roman" pitchFamily="18" charset="0"/>
                <a:ea typeface="黑体" pitchFamily="2" charset="-122"/>
                <a:cs typeface="Times New Roman" pitchFamily="18" charset="0"/>
              </a:rPr>
              <a:t>汪曾祺</a:t>
            </a:r>
            <a:r>
              <a:rPr lang="zh-CN" altLang="zh-CN" b="1" kern="100" dirty="0">
                <a:solidFill>
                  <a:srgbClr val="404040"/>
                </a:solidFill>
                <a:latin typeface="Times New Roman" pitchFamily="18" charset="0"/>
                <a:ea typeface="黑体" pitchFamily="2" charset="-122"/>
                <a:cs typeface="Times New Roman" pitchFamily="18" charset="0"/>
              </a:rPr>
              <a:t>的花花草草、瓶瓶罐罐，</a:t>
            </a:r>
            <a:r>
              <a:rPr lang="zh-CN" altLang="zh-CN" b="1" kern="100" dirty="0">
                <a:solidFill>
                  <a:srgbClr val="FF0000"/>
                </a:solidFill>
                <a:latin typeface="Times New Roman" pitchFamily="18" charset="0"/>
                <a:ea typeface="黑体" pitchFamily="2" charset="-122"/>
                <a:cs typeface="Times New Roman" pitchFamily="18" charset="0"/>
              </a:rPr>
              <a:t>周国平</a:t>
            </a:r>
            <a:r>
              <a:rPr lang="zh-CN" altLang="zh-CN" b="1" kern="100" dirty="0">
                <a:solidFill>
                  <a:srgbClr val="404040"/>
                </a:solidFill>
                <a:latin typeface="Times New Roman" pitchFamily="18" charset="0"/>
                <a:ea typeface="黑体" pitchFamily="2" charset="-122"/>
                <a:cs typeface="Times New Roman" pitchFamily="18" charset="0"/>
              </a:rPr>
              <a:t>的煮豆撒盐给人吃，</a:t>
            </a:r>
            <a:r>
              <a:rPr lang="zh-CN" altLang="zh-CN" b="1" kern="100" dirty="0">
                <a:solidFill>
                  <a:srgbClr val="FF0000"/>
                </a:solidFill>
                <a:latin typeface="Times New Roman" pitchFamily="18" charset="0"/>
                <a:ea typeface="黑体" pitchFamily="2" charset="-122"/>
                <a:cs typeface="Times New Roman" pitchFamily="18" charset="0"/>
              </a:rPr>
              <a:t>莎翁</a:t>
            </a:r>
            <a:r>
              <a:rPr lang="zh-CN" altLang="zh-CN" b="1" kern="100" dirty="0">
                <a:solidFill>
                  <a:srgbClr val="404040"/>
                </a:solidFill>
                <a:latin typeface="Times New Roman" pitchFamily="18" charset="0"/>
                <a:ea typeface="黑体" pitchFamily="2" charset="-122"/>
                <a:cs typeface="Times New Roman" pitchFamily="18" charset="0"/>
              </a:rPr>
              <a:t>的飞鸥与海涛相遇，</a:t>
            </a:r>
            <a:r>
              <a:rPr lang="zh-CN" altLang="zh-CN" b="1" kern="100" dirty="0">
                <a:solidFill>
                  <a:srgbClr val="FF0000"/>
                </a:solidFill>
                <a:latin typeface="Times New Roman" pitchFamily="18" charset="0"/>
                <a:ea typeface="黑体" pitchFamily="2" charset="-122"/>
                <a:cs typeface="Times New Roman" pitchFamily="18" charset="0"/>
              </a:rPr>
              <a:t>爱默生</a:t>
            </a:r>
            <a:r>
              <a:rPr lang="zh-CN" altLang="zh-CN" b="1" kern="100" dirty="0">
                <a:solidFill>
                  <a:srgbClr val="404040"/>
                </a:solidFill>
                <a:latin typeface="Times New Roman" pitchFamily="18" charset="0"/>
                <a:ea typeface="黑体" pitchFamily="2" charset="-122"/>
                <a:cs typeface="Times New Roman" pitchFamily="18" charset="0"/>
              </a:rPr>
              <a:t>关于透明的眼球的譬喻，</a:t>
            </a:r>
            <a:r>
              <a:rPr lang="zh-CN" altLang="zh-CN" b="1" kern="100" dirty="0">
                <a:solidFill>
                  <a:srgbClr val="FF0000"/>
                </a:solidFill>
                <a:latin typeface="Times New Roman" pitchFamily="18" charset="0"/>
                <a:ea typeface="黑体" pitchFamily="2" charset="-122"/>
                <a:cs typeface="Times New Roman" pitchFamily="18" charset="0"/>
              </a:rPr>
              <a:t>苏子</a:t>
            </a:r>
            <a:r>
              <a:rPr lang="zh-CN" altLang="zh-CN" b="1" kern="100" dirty="0">
                <a:solidFill>
                  <a:srgbClr val="404040"/>
                </a:solidFill>
                <a:latin typeface="Times New Roman" pitchFamily="18" charset="0"/>
                <a:ea typeface="黑体" pitchFamily="2" charset="-122"/>
                <a:cs typeface="Times New Roman" pitchFamily="18" charset="0"/>
              </a:rPr>
              <a:t>的一蓑烟雨，</a:t>
            </a:r>
            <a:r>
              <a:rPr lang="zh-CN" altLang="zh-CN" b="1" kern="100" dirty="0">
                <a:solidFill>
                  <a:srgbClr val="FF0000"/>
                </a:solidFill>
                <a:latin typeface="Times New Roman" pitchFamily="18" charset="0"/>
                <a:ea typeface="黑体" pitchFamily="2" charset="-122"/>
                <a:cs typeface="Times New Roman" pitchFamily="18" charset="0"/>
              </a:rPr>
              <a:t>王维</a:t>
            </a:r>
            <a:r>
              <a:rPr lang="zh-CN" altLang="zh-CN" b="1" kern="100" dirty="0">
                <a:solidFill>
                  <a:srgbClr val="404040"/>
                </a:solidFill>
                <a:latin typeface="Times New Roman" pitchFamily="18" charset="0"/>
                <a:ea typeface="黑体" pitchFamily="2" charset="-122"/>
                <a:cs typeface="Times New Roman" pitchFamily="18" charset="0"/>
              </a:rPr>
              <a:t>的清泉石上流</a:t>
            </a:r>
            <a:r>
              <a:rPr lang="zh-CN" altLang="zh-CN" b="1" kern="100" dirty="0" smtClean="0">
                <a:solidFill>
                  <a:srgbClr val="404040"/>
                </a:solidFill>
                <a:latin typeface="Times New Roman" pitchFamily="18" charset="0"/>
                <a:ea typeface="黑体" pitchFamily="2" charset="-122"/>
                <a:cs typeface="Times New Roman" pitchFamily="18" charset="0"/>
              </a:rPr>
              <a:t>。</a:t>
            </a:r>
            <a:r>
              <a:rPr lang="zh-CN" altLang="en-US" b="1" kern="100" dirty="0">
                <a:solidFill>
                  <a:srgbClr val="404040"/>
                </a:solidFill>
                <a:latin typeface="Times New Roman" pitchFamily="18" charset="0"/>
                <a:ea typeface="黑体" pitchFamily="2" charset="-122"/>
                <a:cs typeface="Times New Roman" pitchFamily="18" charset="0"/>
              </a:rPr>
              <a:t> </a:t>
            </a:r>
            <a:endParaRPr lang="en-US" altLang="zh-CN" b="1" kern="100" dirty="0" smtClean="0">
              <a:solidFill>
                <a:srgbClr val="404040"/>
              </a:solidFill>
              <a:latin typeface="Times New Roman" pitchFamily="18" charset="0"/>
              <a:ea typeface="黑体" pitchFamily="2" charset="-122"/>
              <a:cs typeface="Times New Roman" pitchFamily="18" charset="0"/>
            </a:endParaRPr>
          </a:p>
          <a:p>
            <a:pPr algn="just"/>
            <a:r>
              <a:rPr lang="en-US" altLang="zh-CN" b="1" kern="100" dirty="0">
                <a:solidFill>
                  <a:srgbClr val="404040"/>
                </a:solidFill>
                <a:latin typeface="Times New Roman" pitchFamily="18" charset="0"/>
                <a:ea typeface="黑体" pitchFamily="2" charset="-122"/>
                <a:cs typeface="Times New Roman" pitchFamily="18" charset="0"/>
              </a:rPr>
              <a:t> </a:t>
            </a:r>
            <a:r>
              <a:rPr lang="en-US" altLang="zh-CN" b="1" kern="100" dirty="0" smtClean="0">
                <a:solidFill>
                  <a:srgbClr val="404040"/>
                </a:solidFill>
                <a:latin typeface="Times New Roman" pitchFamily="18" charset="0"/>
                <a:ea typeface="黑体" pitchFamily="2" charset="-122"/>
                <a:cs typeface="Times New Roman" pitchFamily="18" charset="0"/>
              </a:rPr>
              <a:t>       </a:t>
            </a:r>
            <a:r>
              <a:rPr lang="zh-CN" altLang="zh-CN" b="1" kern="100" dirty="0" smtClean="0">
                <a:solidFill>
                  <a:srgbClr val="FF0000"/>
                </a:solidFill>
                <a:latin typeface="Times New Roman" pitchFamily="18" charset="0"/>
                <a:ea typeface="黑体" pitchFamily="2" charset="-122"/>
                <a:cs typeface="Times New Roman" pitchFamily="18" charset="0"/>
              </a:rPr>
              <a:t>这些</a:t>
            </a:r>
            <a:r>
              <a:rPr lang="zh-CN" altLang="zh-CN" b="1" kern="100" dirty="0">
                <a:solidFill>
                  <a:srgbClr val="FF0000"/>
                </a:solidFill>
                <a:latin typeface="Times New Roman" pitchFamily="18" charset="0"/>
                <a:ea typeface="黑体" pitchFamily="2" charset="-122"/>
                <a:cs typeface="Times New Roman" pitchFamily="18" charset="0"/>
              </a:rPr>
              <a:t>人</a:t>
            </a:r>
            <a:r>
              <a:rPr lang="zh-CN" altLang="zh-CN" b="1" kern="100" dirty="0">
                <a:solidFill>
                  <a:srgbClr val="404040"/>
                </a:solidFill>
                <a:latin typeface="Times New Roman" pitchFamily="18" charset="0"/>
                <a:ea typeface="黑体" pitchFamily="2" charset="-122"/>
                <a:cs typeface="Times New Roman" pitchFamily="18" charset="0"/>
              </a:rPr>
              <a:t>即使在缤纷花瓣中走过，</a:t>
            </a:r>
            <a:r>
              <a:rPr lang="zh-CN" altLang="zh-CN" b="1" kern="100" dirty="0">
                <a:solidFill>
                  <a:srgbClr val="FF0000"/>
                </a:solidFill>
                <a:latin typeface="Times New Roman" pitchFamily="18" charset="0"/>
                <a:ea typeface="黑体" pitchFamily="2" charset="-122"/>
                <a:cs typeface="Times New Roman" pitchFamily="18" charset="0"/>
              </a:rPr>
              <a:t>依旧掸</a:t>
            </a:r>
            <a:r>
              <a:rPr lang="en-US" altLang="zh-CN" sz="1000" b="1" kern="100" dirty="0">
                <a:solidFill>
                  <a:srgbClr val="404040"/>
                </a:solidFill>
                <a:latin typeface="Times New Roman" pitchFamily="18" charset="0"/>
                <a:ea typeface="黑体" pitchFamily="2" charset="-122"/>
                <a:cs typeface="Times New Roman" pitchFamily="18" charset="0"/>
              </a:rPr>
              <a:t>[</a:t>
            </a:r>
            <a:r>
              <a:rPr lang="en-US" altLang="zh-CN" sz="1000" b="1" kern="100" dirty="0" err="1">
                <a:solidFill>
                  <a:srgbClr val="404040"/>
                </a:solidFill>
                <a:latin typeface="Times New Roman" pitchFamily="18" charset="0"/>
                <a:ea typeface="黑体" pitchFamily="2" charset="-122"/>
                <a:cs typeface="Times New Roman" pitchFamily="18" charset="0"/>
              </a:rPr>
              <a:t>dǎn</a:t>
            </a:r>
            <a:r>
              <a:rPr lang="en-US" altLang="zh-CN" sz="1000" b="1" kern="1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FF0000"/>
                </a:solidFill>
                <a:latin typeface="Times New Roman" pitchFamily="18" charset="0"/>
                <a:ea typeface="黑体" pitchFamily="2" charset="-122"/>
                <a:cs typeface="Times New Roman" pitchFamily="18" charset="0"/>
              </a:rPr>
              <a:t>衣</a:t>
            </a:r>
            <a:r>
              <a:rPr lang="zh-CN" altLang="zh-CN" b="1" kern="100" dirty="0" smtClean="0">
                <a:solidFill>
                  <a:srgbClr val="FF0000"/>
                </a:solidFill>
                <a:latin typeface="Times New Roman" pitchFamily="18" charset="0"/>
                <a:ea typeface="黑体" pitchFamily="2" charset="-122"/>
                <a:cs typeface="Times New Roman" pitchFamily="18" charset="0"/>
              </a:rPr>
              <a:t>故</a:t>
            </a:r>
            <a:r>
              <a:rPr lang="zh-CN" altLang="zh-CN" b="1" kern="100" dirty="0">
                <a:solidFill>
                  <a:srgbClr val="FF0000"/>
                </a:solidFill>
                <a:latin typeface="Times New Roman" pitchFamily="18" charset="0"/>
                <a:ea typeface="黑体" pitchFamily="2" charset="-122"/>
                <a:cs typeface="Times New Roman" pitchFamily="18" charset="0"/>
              </a:rPr>
              <a:t>清纯</a:t>
            </a:r>
            <a:r>
              <a:rPr lang="zh-CN" altLang="zh-CN" b="1" kern="100" dirty="0" smtClean="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如清露晨流，新桐初引；即使在世事纷纭中，</a:t>
            </a:r>
            <a:r>
              <a:rPr lang="zh-CN" altLang="zh-CN" b="1" kern="100" dirty="0">
                <a:solidFill>
                  <a:srgbClr val="FF0000"/>
                </a:solidFill>
                <a:latin typeface="Times New Roman" pitchFamily="18" charset="0"/>
                <a:ea typeface="黑体" pitchFamily="2" charset="-122"/>
                <a:cs typeface="Times New Roman" pitchFamily="18" charset="0"/>
              </a:rPr>
              <a:t>依旧立着清朗心</a:t>
            </a:r>
            <a:r>
              <a:rPr lang="zh-CN" altLang="zh-CN" b="1" kern="100" dirty="0">
                <a:solidFill>
                  <a:srgbClr val="404040"/>
                </a:solidFill>
                <a:latin typeface="Times New Roman" pitchFamily="18" charset="0"/>
                <a:ea typeface="黑体" pitchFamily="2" charset="-122"/>
                <a:cs typeface="Times New Roman" pitchFamily="18" charset="0"/>
              </a:rPr>
              <a:t>，如明月松间，菩提微暖；即使在举世欲狂时，</a:t>
            </a:r>
            <a:r>
              <a:rPr lang="zh-CN" altLang="zh-CN" b="1" kern="100" dirty="0">
                <a:solidFill>
                  <a:srgbClr val="FF0000"/>
                </a:solidFill>
                <a:latin typeface="Times New Roman" pitchFamily="18" charset="0"/>
                <a:ea typeface="黑体" pitchFamily="2" charset="-122"/>
                <a:cs typeface="Times New Roman" pitchFamily="18" charset="0"/>
              </a:rPr>
              <a:t>依旧立着修华意</a:t>
            </a:r>
            <a:r>
              <a:rPr lang="zh-CN" altLang="zh-CN" b="1" kern="100" dirty="0" smtClean="0">
                <a:solidFill>
                  <a:srgbClr val="404040"/>
                </a:solidFill>
                <a:latin typeface="Times New Roman" pitchFamily="18" charset="0"/>
                <a:ea typeface="黑体" pitchFamily="2" charset="-122"/>
                <a:cs typeface="Times New Roman" pitchFamily="18" charset="0"/>
              </a:rPr>
              <a:t>，</a:t>
            </a:r>
            <a:r>
              <a:rPr lang="zh-CN" altLang="en-US" b="1" kern="100" dirty="0" smtClean="0">
                <a:solidFill>
                  <a:srgbClr val="404040"/>
                </a:solidFill>
                <a:latin typeface="Times New Roman" pitchFamily="18" charset="0"/>
                <a:ea typeface="黑体" pitchFamily="2" charset="-122"/>
                <a:cs typeface="Times New Roman" pitchFamily="18" charset="0"/>
              </a:rPr>
              <a:t>与日月</a:t>
            </a:r>
            <a:r>
              <a:rPr lang="zh-CN" altLang="zh-CN" b="1" kern="100" dirty="0" smtClean="0">
                <a:solidFill>
                  <a:srgbClr val="404040"/>
                </a:solidFill>
                <a:latin typeface="Times New Roman" pitchFamily="18" charset="0"/>
                <a:ea typeface="黑体" pitchFamily="2" charset="-122"/>
                <a:cs typeface="Times New Roman" pitchFamily="18" charset="0"/>
              </a:rPr>
              <a:t>同</a:t>
            </a:r>
            <a:r>
              <a:rPr lang="zh-CN" altLang="en-US" b="1" kern="100" dirty="0" smtClean="0">
                <a:solidFill>
                  <a:srgbClr val="404040"/>
                </a:solidFill>
                <a:latin typeface="Times New Roman" pitchFamily="18" charset="0"/>
                <a:ea typeface="黑体" pitchFamily="2" charset="-122"/>
                <a:cs typeface="Times New Roman" pitchFamily="18" charset="0"/>
              </a:rPr>
              <a:t>辉</a:t>
            </a:r>
            <a:r>
              <a:rPr lang="zh-CN" altLang="zh-CN" b="1" kern="100" dirty="0" smtClean="0">
                <a:solidFill>
                  <a:srgbClr val="404040"/>
                </a:solidFill>
                <a:latin typeface="Times New Roman" pitchFamily="18" charset="0"/>
                <a:ea typeface="黑体" pitchFamily="2" charset="-122"/>
                <a:cs typeface="Times New Roman" pitchFamily="18" charset="0"/>
              </a:rPr>
              <a:t>。</a:t>
            </a:r>
            <a:r>
              <a:rPr lang="zh-CN" altLang="zh-CN" b="1" kern="100" dirty="0">
                <a:solidFill>
                  <a:srgbClr val="FF0000"/>
                </a:solidFill>
                <a:latin typeface="Times New Roman" pitchFamily="18" charset="0"/>
                <a:ea typeface="黑体" pitchFamily="2" charset="-122"/>
                <a:cs typeface="Times New Roman" pitchFamily="18" charset="0"/>
              </a:rPr>
              <a:t>他们立了心，世界为之鼓掌</a:t>
            </a:r>
            <a:r>
              <a:rPr lang="zh-CN" altLang="zh-CN" b="1" kern="100" dirty="0" smtClean="0">
                <a:solidFill>
                  <a:srgbClr val="404040"/>
                </a:solidFill>
                <a:latin typeface="Times New Roman" pitchFamily="18" charset="0"/>
                <a:ea typeface="黑体" pitchFamily="2" charset="-122"/>
                <a:cs typeface="Times New Roman" pitchFamily="18" charset="0"/>
              </a:rPr>
              <a:t>。</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b="1" kern="100" dirty="0">
                <a:solidFill>
                  <a:srgbClr val="0070C0"/>
                </a:solidFill>
                <a:latin typeface="楷体_GB2312" panose="02010609030101010101" pitchFamily="49" charset="-122"/>
                <a:ea typeface="楷体_GB2312" panose="02010609030101010101" pitchFamily="49" charset="-122"/>
                <a:cs typeface="Times New Roman" pitchFamily="18" charset="0"/>
              </a:rPr>
              <a:t>密集型材</a:t>
            </a:r>
            <a:r>
              <a:rPr lang="zh-CN" altLang="en-US"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料</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b="1" kern="100" dirty="0">
                <a:solidFill>
                  <a:srgbClr val="0070C0"/>
                </a:solidFill>
                <a:latin typeface="楷体_GB2312" panose="02010609030101010101" pitchFamily="49" charset="-122"/>
                <a:ea typeface="楷体_GB2312" panose="02010609030101010101" pitchFamily="49" charset="-122"/>
                <a:cs typeface="Times New Roman" pitchFamily="18" charset="0"/>
              </a:rPr>
              <a:t>充分</a:t>
            </a:r>
            <a:r>
              <a:rPr lang="zh-CN" altLang="en-US"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说理；段落构成有别于第一层</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en-US" altLang="zh-CN" b="1" kern="100" dirty="0" smtClean="0">
                <a:solidFill>
                  <a:srgbClr val="404040"/>
                </a:solidFill>
                <a:latin typeface="Times New Roman" pitchFamily="18" charset="0"/>
                <a:ea typeface="黑体" pitchFamily="2" charset="-122"/>
                <a:cs typeface="Times New Roman" pitchFamily="18" charset="0"/>
              </a:rPr>
              <a:t> </a:t>
            </a:r>
          </a:p>
          <a:p>
            <a:pPr algn="just"/>
            <a:r>
              <a:rPr lang="en-US" altLang="zh-CN" b="1" kern="100" dirty="0">
                <a:solidFill>
                  <a:srgbClr val="404040"/>
                </a:solidFill>
                <a:latin typeface="Times New Roman" pitchFamily="18" charset="0"/>
                <a:ea typeface="黑体" pitchFamily="2" charset="-122"/>
                <a:cs typeface="Times New Roman" pitchFamily="18" charset="0"/>
              </a:rPr>
              <a:t> </a:t>
            </a:r>
            <a:r>
              <a:rPr lang="en-US" altLang="zh-CN" b="1" kern="100" dirty="0" smtClean="0">
                <a:solidFill>
                  <a:srgbClr val="404040"/>
                </a:solidFill>
                <a:latin typeface="Times New Roman" pitchFamily="18" charset="0"/>
                <a:ea typeface="黑体" pitchFamily="2" charset="-122"/>
                <a:cs typeface="Times New Roman" pitchFamily="18" charset="0"/>
              </a:rPr>
              <a:t>      </a:t>
            </a:r>
            <a:r>
              <a:rPr lang="zh-CN" altLang="zh-CN" b="1" u="sng" kern="100" dirty="0" smtClean="0">
                <a:solidFill>
                  <a:srgbClr val="404040"/>
                </a:solidFill>
                <a:latin typeface="方正粗宋简体" panose="03000509000000000000" pitchFamily="65" charset="-122"/>
                <a:ea typeface="方正粗宋简体" panose="03000509000000000000" pitchFamily="65" charset="-122"/>
                <a:cs typeface="Times New Roman" pitchFamily="18" charset="0"/>
              </a:rPr>
              <a:t>立</a:t>
            </a:r>
            <a:r>
              <a:rPr lang="zh-CN" altLang="zh-CN" b="1" u="sng" kern="100" dirty="0">
                <a:solidFill>
                  <a:srgbClr val="404040"/>
                </a:solidFill>
                <a:latin typeface="方正粗宋简体" panose="03000509000000000000" pitchFamily="65" charset="-122"/>
                <a:ea typeface="方正粗宋简体" panose="03000509000000000000" pitchFamily="65" charset="-122"/>
                <a:cs typeface="Times New Roman" pitchFamily="18" charset="0"/>
              </a:rPr>
              <a:t>心，立的是一颗平平凡凡却高昂的心，清和之心</a:t>
            </a:r>
            <a:r>
              <a:rPr lang="zh-CN" altLang="zh-CN" b="1" u="sng" kern="100" dirty="0">
                <a:solidFill>
                  <a:srgbClr val="404040"/>
                </a:solidFill>
                <a:latin typeface="Times New Roman" pitchFamily="18" charset="0"/>
                <a:ea typeface="黑体" pitchFamily="2" charset="-122"/>
                <a:cs typeface="Times New Roman" pitchFamily="18" charset="0"/>
              </a:rPr>
              <a:t>。</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分论点三，这颗心平凡而高昂、清和，故能</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立</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p>
          <a:p>
            <a:pPr algn="just"/>
            <a:r>
              <a:rPr lang="en-US" altLang="zh-CN" b="1" kern="100" dirty="0">
                <a:solidFill>
                  <a:srgbClr val="404040"/>
                </a:solidFill>
                <a:latin typeface="Times New Roman" pitchFamily="18" charset="0"/>
                <a:ea typeface="黑体" pitchFamily="2" charset="-122"/>
                <a:cs typeface="Times New Roman" pitchFamily="18" charset="0"/>
              </a:rPr>
              <a:t>       </a:t>
            </a:r>
            <a:r>
              <a:rPr lang="zh-CN" altLang="zh-CN" b="1" kern="100" dirty="0">
                <a:solidFill>
                  <a:srgbClr val="404040"/>
                </a:solidFill>
                <a:latin typeface="Times New Roman" pitchFamily="18" charset="0"/>
                <a:ea typeface="黑体" pitchFamily="2" charset="-122"/>
                <a:cs typeface="Times New Roman" pitchFamily="18" charset="0"/>
              </a:rPr>
              <a:t>梁漱溟说</a:t>
            </a:r>
            <a:r>
              <a:rPr lang="zh-CN" altLang="zh-CN" b="1" kern="100" spc="-700" dirty="0">
                <a:solidFill>
                  <a:srgbClr val="404040"/>
                </a:solidFill>
                <a:latin typeface="Times New Roman" pitchFamily="18" charset="0"/>
                <a:ea typeface="黑体" pitchFamily="2" charset="-122"/>
                <a:cs typeface="Times New Roman" pitchFamily="18" charset="0"/>
              </a:rPr>
              <a:t>：</a:t>
            </a:r>
            <a:r>
              <a:rPr lang="en-US" altLang="zh-CN" b="1" kern="1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情贵淡</a:t>
            </a:r>
            <a:r>
              <a:rPr lang="zh-CN" altLang="zh-CN" b="1" kern="100" spc="-7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气贵和</a:t>
            </a:r>
            <a:r>
              <a:rPr lang="zh-CN" altLang="zh-CN" b="1" kern="100" spc="-7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唯淡唯和</a:t>
            </a:r>
            <a:r>
              <a:rPr lang="zh-CN" altLang="zh-CN" b="1" kern="100" spc="-7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乃得其养</a:t>
            </a:r>
            <a:r>
              <a:rPr lang="zh-CN" altLang="zh-CN" b="1" kern="100" spc="-7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苟得其养</a:t>
            </a:r>
            <a:r>
              <a:rPr lang="zh-CN" altLang="zh-CN" b="1" kern="100" spc="-7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无物不长</a:t>
            </a:r>
            <a:r>
              <a:rPr lang="zh-CN" altLang="zh-CN" b="1" kern="100" spc="-700" dirty="0">
                <a:solidFill>
                  <a:srgbClr val="404040"/>
                </a:solidFill>
                <a:latin typeface="Times New Roman" pitchFamily="18" charset="0"/>
                <a:ea typeface="黑体" pitchFamily="2" charset="-122"/>
                <a:cs typeface="Times New Roman" pitchFamily="18" charset="0"/>
              </a:rPr>
              <a:t>。</a:t>
            </a:r>
            <a:r>
              <a:rPr lang="en-US" altLang="zh-CN" b="1" kern="100" dirty="0">
                <a:solidFill>
                  <a:srgbClr val="404040"/>
                </a:solidFill>
                <a:latin typeface="Times New Roman" pitchFamily="18" charset="0"/>
                <a:ea typeface="黑体" pitchFamily="2" charset="-122"/>
                <a:cs typeface="Times New Roman" pitchFamily="18" charset="0"/>
              </a:rPr>
              <a:t>”</a:t>
            </a:r>
            <a:r>
              <a:rPr lang="zh-CN" altLang="zh-CN" b="1" kern="100" dirty="0">
                <a:solidFill>
                  <a:srgbClr val="404040"/>
                </a:solidFill>
                <a:latin typeface="Times New Roman" pitchFamily="18" charset="0"/>
                <a:ea typeface="黑体" pitchFamily="2" charset="-122"/>
                <a:cs typeface="Times New Roman" pitchFamily="18" charset="0"/>
              </a:rPr>
              <a:t>清和也是心之所求</a:t>
            </a:r>
            <a:r>
              <a:rPr lang="zh-CN" altLang="zh-CN" b="1" kern="100" spc="-700" dirty="0">
                <a:solidFill>
                  <a:srgbClr val="404040"/>
                </a:solidFill>
                <a:latin typeface="Times New Roman" pitchFamily="18" charset="0"/>
                <a:ea typeface="黑体" pitchFamily="2" charset="-122"/>
                <a:cs typeface="Times New Roman" pitchFamily="18" charset="0"/>
              </a:rPr>
              <a:t>。</a:t>
            </a:r>
            <a:r>
              <a:rPr lang="zh-CN" altLang="zh-CN" b="1" kern="100" dirty="0">
                <a:latin typeface="Times New Roman" pitchFamily="18" charset="0"/>
                <a:ea typeface="黑体" pitchFamily="2" charset="-122"/>
                <a:cs typeface="Times New Roman" pitchFamily="18" charset="0"/>
              </a:rPr>
              <a:t>立心之高洁，得世之清欢</a:t>
            </a:r>
            <a:r>
              <a:rPr lang="zh-CN" altLang="zh-CN" b="1" kern="100" spc="-700" dirty="0">
                <a:latin typeface="Times New Roman" pitchFamily="18" charset="0"/>
                <a:ea typeface="黑体" pitchFamily="2" charset="-122"/>
                <a:cs typeface="Times New Roman" pitchFamily="18" charset="0"/>
              </a:rPr>
              <a:t>。</a:t>
            </a:r>
            <a:r>
              <a:rPr lang="en-US" altLang="zh-CN" b="1" kern="100" dirty="0">
                <a:solidFill>
                  <a:srgbClr val="404040"/>
                </a:solidFill>
                <a:latin typeface="Times New Roman" pitchFamily="18" charset="0"/>
                <a:ea typeface="黑体" pitchFamily="2" charset="-122"/>
                <a:cs typeface="Times New Roman" pitchFamily="18" charset="0"/>
              </a:rPr>
              <a:t> </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名言</a:t>
            </a:r>
            <a:r>
              <a:rPr lang="zh-CN" altLang="en-US" b="1" kern="100" dirty="0">
                <a:solidFill>
                  <a:srgbClr val="0070C0"/>
                </a:solidFill>
                <a:latin typeface="楷体_GB2312" panose="02010609030101010101" pitchFamily="49" charset="-122"/>
                <a:ea typeface="楷体_GB2312" panose="02010609030101010101" pitchFamily="49" charset="-122"/>
                <a:cs typeface="Times New Roman" pitchFamily="18" charset="0"/>
              </a:rPr>
              <a:t>论据，略写，段落布局又有别于前两层</a:t>
            </a:r>
            <a:r>
              <a:rPr lang="en-US" altLang="zh-CN" b="1" kern="100" dirty="0">
                <a:solidFill>
                  <a:srgbClr val="0070C0"/>
                </a:solidFill>
                <a:latin typeface="楷体_GB2312" panose="02010609030101010101" pitchFamily="49" charset="-122"/>
                <a:ea typeface="楷体_GB2312" panose="02010609030101010101" pitchFamily="49" charset="-122"/>
                <a:cs typeface="Times New Roman" pitchFamily="18" charset="0"/>
              </a:rPr>
              <a:t>】</a:t>
            </a:r>
          </a:p>
          <a:p>
            <a:pPr algn="just"/>
            <a:r>
              <a:rPr lang="en-US" altLang="zh-CN" b="1" kern="100" dirty="0" smtClean="0">
                <a:solidFill>
                  <a:srgbClr val="404040"/>
                </a:solidFill>
                <a:latin typeface="Times New Roman" pitchFamily="18" charset="0"/>
                <a:ea typeface="黑体" pitchFamily="2" charset="-122"/>
                <a:cs typeface="Times New Roman" pitchFamily="18" charset="0"/>
              </a:rPr>
              <a:t>       </a:t>
            </a:r>
            <a:r>
              <a:rPr lang="zh-CN" altLang="zh-CN" b="1" kern="100" dirty="0" smtClean="0">
                <a:solidFill>
                  <a:srgbClr val="404040"/>
                </a:solidFill>
                <a:latin typeface="Times New Roman" pitchFamily="18" charset="0"/>
                <a:ea typeface="黑体" pitchFamily="2" charset="-122"/>
                <a:cs typeface="Times New Roman" pitchFamily="18" charset="0"/>
              </a:rPr>
              <a:t>千万</a:t>
            </a:r>
            <a:r>
              <a:rPr lang="zh-CN" altLang="zh-CN" b="1" kern="100" dirty="0">
                <a:solidFill>
                  <a:srgbClr val="404040"/>
                </a:solidFill>
                <a:latin typeface="Times New Roman" pitchFamily="18" charset="0"/>
                <a:ea typeface="黑体" pitchFamily="2" charset="-122"/>
                <a:cs typeface="Times New Roman" pitchFamily="18" charset="0"/>
              </a:rPr>
              <a:t>人已过去，芸芸众生中大多是普通人。我们只需保持</a:t>
            </a:r>
            <a:r>
              <a:rPr lang="zh-CN" altLang="zh-CN" b="1" kern="100" dirty="0">
                <a:solidFill>
                  <a:srgbClr val="FF0000"/>
                </a:solidFill>
                <a:latin typeface="Times New Roman" pitchFamily="18" charset="0"/>
                <a:ea typeface="黑体" pitchFamily="2" charset="-122"/>
                <a:cs typeface="Times New Roman" pitchFamily="18" charset="0"/>
              </a:rPr>
              <a:t>清和</a:t>
            </a:r>
            <a:r>
              <a:rPr lang="zh-CN" altLang="zh-CN" b="1" kern="100" dirty="0">
                <a:solidFill>
                  <a:srgbClr val="404040"/>
                </a:solidFill>
                <a:latin typeface="Times New Roman" pitchFamily="18" charset="0"/>
                <a:ea typeface="黑体" pitchFamily="2" charset="-122"/>
                <a:cs typeface="Times New Roman" pitchFamily="18" charset="0"/>
              </a:rPr>
              <a:t>，亦可有长久的岁月；只需立着</a:t>
            </a:r>
            <a:r>
              <a:rPr lang="zh-CN" altLang="zh-CN" b="1" kern="100" dirty="0">
                <a:solidFill>
                  <a:srgbClr val="FF0000"/>
                </a:solidFill>
                <a:latin typeface="Times New Roman" pitchFamily="18" charset="0"/>
                <a:ea typeface="黑体" pitchFamily="2" charset="-122"/>
                <a:cs typeface="Times New Roman" pitchFamily="18" charset="0"/>
              </a:rPr>
              <a:t>高昂</a:t>
            </a:r>
            <a:r>
              <a:rPr lang="zh-CN" altLang="zh-CN" b="1" kern="100" dirty="0">
                <a:solidFill>
                  <a:srgbClr val="404040"/>
                </a:solidFill>
                <a:latin typeface="Times New Roman" pitchFamily="18" charset="0"/>
                <a:ea typeface="黑体" pitchFamily="2" charset="-122"/>
                <a:cs typeface="Times New Roman" pitchFamily="18" charset="0"/>
              </a:rPr>
              <a:t>的精神，亦可有光辉的人生；只需立着淡泊的心灵，世界亦会为之鼓掌。是的，</a:t>
            </a:r>
            <a:r>
              <a:rPr lang="zh-CN" altLang="zh-CN" b="1" kern="100" dirty="0">
                <a:solidFill>
                  <a:srgbClr val="FF0000"/>
                </a:solidFill>
                <a:latin typeface="Times New Roman" pitchFamily="18" charset="0"/>
                <a:ea typeface="黑体" pitchFamily="2" charset="-122"/>
                <a:cs typeface="Times New Roman" pitchFamily="18" charset="0"/>
              </a:rPr>
              <a:t>人立着，世界才属于他</a:t>
            </a:r>
            <a:r>
              <a:rPr lang="zh-CN" altLang="zh-CN" b="1" kern="100" dirty="0">
                <a:solidFill>
                  <a:srgbClr val="404040"/>
                </a:solidFill>
                <a:latin typeface="Times New Roman" pitchFamily="18" charset="0"/>
                <a:ea typeface="黑体" pitchFamily="2" charset="-122"/>
                <a:cs typeface="Times New Roman" pitchFamily="18" charset="0"/>
              </a:rPr>
              <a:t>。</a:t>
            </a:r>
            <a:r>
              <a:rPr lang="en-US" altLang="zh-CN" b="1" kern="100" dirty="0" smtClean="0">
                <a:solidFill>
                  <a:srgbClr val="404040"/>
                </a:solidFill>
                <a:latin typeface="Times New Roman" pitchFamily="18" charset="0"/>
                <a:ea typeface="黑体" pitchFamily="2" charset="-122"/>
                <a:cs typeface="Times New Roman" pitchFamily="18" charset="0"/>
              </a:rPr>
              <a:t> </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r>
              <a:rPr lang="zh-CN" altLang="en-US"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概括分析</a:t>
            </a:r>
            <a:r>
              <a:rPr lang="en-US" altLang="zh-CN" b="1" kern="100" dirty="0" smtClean="0">
                <a:solidFill>
                  <a:srgbClr val="0070C0"/>
                </a:solidFill>
                <a:latin typeface="楷体_GB2312" panose="02010609030101010101" pitchFamily="49" charset="-122"/>
                <a:ea typeface="楷体_GB2312" panose="02010609030101010101" pitchFamily="49" charset="-122"/>
                <a:cs typeface="Times New Roman" pitchFamily="18" charset="0"/>
              </a:rPr>
              <a:t>】</a:t>
            </a:r>
            <a:endParaRPr lang="en-US" altLang="zh-CN" b="1" kern="100" dirty="0" smtClean="0">
              <a:solidFill>
                <a:srgbClr val="404040"/>
              </a:solidFill>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1589029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3967</TotalTime>
  <Words>6104</Words>
  <Application>Microsoft Office PowerPoint</Application>
  <PresentationFormat>全屏显示(16:9)</PresentationFormat>
  <Paragraphs>334</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并列式结构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小结：会设分论点，说理深入而丰实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2241</cp:revision>
  <dcterms:created xsi:type="dcterms:W3CDTF">2014-09-16T01:15:58Z</dcterms:created>
  <dcterms:modified xsi:type="dcterms:W3CDTF">2016-03-08T14:19:54Z</dcterms:modified>
</cp:coreProperties>
</file>