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8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1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7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2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0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5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A3D2-7A31-4143-9DFA-C60AF4381999}" type="datetimeFigureOut">
              <a:rPr lang="zh-CN" altLang="en-US" smtClean="0"/>
              <a:t>2016-04-06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4051-5580-436D-A257-7959A14C9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</a:rPr>
              <a:t>诗文复习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5</a:t>
            </a:r>
            <a:r>
              <a:rPr lang="zh-CN" altLang="zh-CN" sz="2000" b="1" dirty="0"/>
              <a:t>．下列各句中，加点的词解释不正确的一项是 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　　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</a:t>
            </a:r>
            <a:r>
              <a:rPr lang="zh-CN" altLang="zh-CN" sz="2000" b="1" dirty="0"/>
              <a:t>．帝久之乃解　　　　　</a:t>
            </a:r>
            <a:r>
              <a:rPr lang="zh-CN" altLang="zh-CN" sz="2000" b="1" dirty="0" smtClean="0"/>
              <a:t>解</a:t>
            </a:r>
            <a:r>
              <a:rPr lang="zh-CN" altLang="zh-CN" sz="2000" b="1" dirty="0"/>
              <a:t>：消除，平息。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</a:t>
            </a:r>
            <a:r>
              <a:rPr lang="zh-CN" altLang="zh-CN" sz="2000" b="1" dirty="0"/>
              <a:t>．逆谓之曰</a:t>
            </a:r>
            <a:r>
              <a:rPr lang="en-US" altLang="zh-CN" sz="2000" b="1" dirty="0"/>
              <a:t>  		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逆</a:t>
            </a:r>
            <a:r>
              <a:rPr lang="zh-CN" altLang="zh-CN" sz="2000" b="1" dirty="0"/>
              <a:t>：迎接。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</a:t>
            </a:r>
            <a:r>
              <a:rPr lang="zh-CN" altLang="zh-CN" sz="2000" b="1" dirty="0"/>
              <a:t>．因屏人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屏：</a:t>
            </a:r>
            <a:r>
              <a:rPr lang="en-US" altLang="zh-CN" sz="2000" b="1" dirty="0"/>
              <a:t>		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使</a:t>
            </a:r>
            <a:r>
              <a:rPr lang="en-US" altLang="zh-CN" sz="2000" b="1" dirty="0"/>
              <a:t>……</a:t>
            </a:r>
            <a:r>
              <a:rPr lang="zh-CN" altLang="zh-CN" sz="2000" b="1" dirty="0"/>
              <a:t>退下。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</a:t>
            </a:r>
            <a:r>
              <a:rPr lang="zh-CN" altLang="zh-CN" sz="2000" b="1" dirty="0"/>
              <a:t>．于是安定王休等并殷勤泣谏</a:t>
            </a:r>
            <a:r>
              <a:rPr lang="en-US" altLang="zh-CN" sz="2000" b="1" dirty="0"/>
              <a:t>  	</a:t>
            </a:r>
            <a:r>
              <a:rPr lang="zh-CN" altLang="zh-CN" sz="2000" b="1" dirty="0"/>
              <a:t>殷勤：巴结讨好。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48301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解析　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zh-CN" altLang="zh-CN" sz="2400" b="1" dirty="0">
                <a:solidFill>
                  <a:srgbClr val="FF0000"/>
                </a:solidFill>
              </a:rPr>
              <a:t>项，殷勤：情意恳切。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20688"/>
            <a:ext cx="820891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8</a:t>
            </a:r>
            <a:r>
              <a:rPr lang="zh-CN" altLang="zh-CN" b="1" dirty="0"/>
              <a:t>．把文中画横线的句子翻译成现代汉语。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(1)</a:t>
            </a:r>
            <a:r>
              <a:rPr lang="zh-CN" altLang="zh-CN" b="1" dirty="0"/>
              <a:t>朝堂之忿，恐人人竞言，阻我大计，故以声色怖文武耳。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译文：</a:t>
            </a:r>
            <a:r>
              <a:rPr lang="en-US" altLang="zh-CN" b="1" dirty="0"/>
              <a:t>___________________________________________________________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(2)</a:t>
            </a:r>
            <a:r>
              <a:rPr lang="zh-CN" altLang="zh-CN" b="1" dirty="0"/>
              <a:t>陛下欲宅中土，以经略四海，此周、汉之所以兴隆也。</a:t>
            </a:r>
          </a:p>
          <a:p>
            <a:pPr>
              <a:lnSpc>
                <a:spcPct val="150000"/>
              </a:lnSpc>
            </a:pPr>
            <a:r>
              <a:rPr lang="zh-CN" altLang="zh-CN" b="1" dirty="0"/>
              <a:t>译文：</a:t>
            </a:r>
            <a:r>
              <a:rPr lang="en-US" altLang="zh-CN" b="1" dirty="0"/>
              <a:t>____________________________________________________________</a:t>
            </a:r>
            <a:endParaRPr lang="zh-CN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163051"/>
            <a:ext cx="806489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答案　</a:t>
            </a:r>
            <a:r>
              <a:rPr lang="en-US" altLang="zh-CN" sz="2400" b="1" dirty="0">
                <a:solidFill>
                  <a:srgbClr val="FF0000"/>
                </a:solidFill>
              </a:rPr>
              <a:t>(1)</a:t>
            </a:r>
            <a:r>
              <a:rPr lang="zh-CN" altLang="zh-CN" sz="2400" b="1" dirty="0">
                <a:solidFill>
                  <a:srgbClr val="FF0000"/>
                </a:solidFill>
              </a:rPr>
              <a:t>朝堂上我发怒，是担心大家争着发言，阻挠我的大计，所以我用严厉的声色吓唬那些文武官员罢了。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516578"/>
            <a:ext cx="756084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(2)</a:t>
            </a:r>
            <a:r>
              <a:rPr lang="zh-CN" altLang="zh-CN" sz="2400" b="1" dirty="0">
                <a:solidFill>
                  <a:srgbClr val="FF0000"/>
                </a:solidFill>
              </a:rPr>
              <a:t>陛下想迁都中原，来经营治理天下，这就是周、汉两朝能够兴盛的原因。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9</a:t>
            </a:r>
            <a:r>
              <a:rPr lang="zh-CN" altLang="zh-CN" sz="2000" b="1" dirty="0"/>
              <a:t>．对下列句子中加点的词的解释，不正确的一项是 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　　</a:t>
            </a:r>
            <a:r>
              <a:rPr lang="en-US" altLang="zh-CN" sz="2000" b="1" dirty="0"/>
              <a:t>)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</a:t>
            </a:r>
            <a:r>
              <a:rPr lang="zh-CN" altLang="zh-CN" sz="2000" b="1" dirty="0"/>
              <a:t>．索虏寇彭城</a:t>
            </a:r>
            <a:r>
              <a:rPr lang="en-US" altLang="zh-CN" sz="2000" b="1" dirty="0"/>
              <a:t>              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寇</a:t>
            </a:r>
            <a:r>
              <a:rPr lang="zh-CN" altLang="zh-CN" sz="2000" b="1" dirty="0"/>
              <a:t>：侵犯</a:t>
            </a:r>
            <a:r>
              <a:rPr lang="en-US" altLang="zh-CN" sz="2000" b="1" dirty="0"/>
              <a:t>     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</a:t>
            </a:r>
            <a:r>
              <a:rPr lang="zh-CN" altLang="zh-CN" sz="2000" b="1" dirty="0"/>
              <a:t>．作赋毕，赍以示庄</a:t>
            </a:r>
            <a:r>
              <a:rPr lang="en-US" altLang="zh-CN" sz="2000" b="1" dirty="0"/>
              <a:t>         </a:t>
            </a:r>
            <a:r>
              <a:rPr lang="zh-CN" altLang="zh-CN" sz="2000" b="1" dirty="0"/>
              <a:t>赍：送给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C</a:t>
            </a:r>
            <a:r>
              <a:rPr lang="zh-CN" altLang="zh-CN" sz="2000" b="1" dirty="0"/>
              <a:t>．卿欲效郅君章邪</a:t>
            </a:r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 </a:t>
            </a:r>
            <a:r>
              <a:rPr lang="zh-CN" altLang="zh-CN" sz="2000" b="1" dirty="0" smtClean="0"/>
              <a:t>效</a:t>
            </a:r>
            <a:r>
              <a:rPr lang="zh-CN" altLang="zh-CN" sz="2000" b="1" dirty="0"/>
              <a:t>：模仿</a:t>
            </a:r>
            <a:r>
              <a:rPr lang="en-US" altLang="zh-CN" sz="2000" b="1" dirty="0"/>
              <a:t>     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</a:t>
            </a:r>
            <a:r>
              <a:rPr lang="zh-CN" altLang="zh-CN" sz="2000" b="1" dirty="0"/>
              <a:t>．欲令招引才望</a:t>
            </a:r>
            <a:r>
              <a:rPr lang="en-US" altLang="zh-CN" sz="2000" b="1" dirty="0"/>
              <a:t>            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望</a:t>
            </a:r>
            <a:r>
              <a:rPr lang="zh-CN" altLang="zh-CN" sz="2000" b="1" dirty="0"/>
              <a:t>：盼望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35699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解析　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zh-CN" sz="2000" b="1" dirty="0">
                <a:solidFill>
                  <a:srgbClr val="FF0000"/>
                </a:solidFill>
              </a:rPr>
              <a:t>项，望：声望，这里指有声望的士人。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35292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12</a:t>
            </a:r>
            <a:r>
              <a:rPr lang="zh-CN" altLang="zh-CN" sz="2000" b="1" dirty="0"/>
              <a:t>．把文言文阅读材料中画横线的句子翻译成现代汉语。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(1)</a:t>
            </a:r>
            <a:r>
              <a:rPr lang="zh-CN" altLang="zh-CN" sz="2000" b="1" dirty="0"/>
              <a:t>臣愚谓大臣在禄位者，尤不宜与民争利，不审可得在此诏不？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译文：</a:t>
            </a:r>
            <a:r>
              <a:rPr lang="en-US" altLang="zh-CN" sz="2000" b="1" dirty="0"/>
              <a:t>__________________________________________________________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(2)</a:t>
            </a:r>
            <a:r>
              <a:rPr lang="zh-CN" altLang="zh-CN" sz="2000" b="1" dirty="0"/>
              <a:t>庄居守，以棨信或虚，执不奉旨，须墨诏乃开。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译文：</a:t>
            </a:r>
            <a:r>
              <a:rPr lang="en-US" altLang="zh-CN" sz="2000" b="1" dirty="0"/>
              <a:t>________________________________________________________</a:t>
            </a:r>
            <a:endParaRPr lang="zh-CN" altLang="zh-CN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988" y="350100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FF0000"/>
                </a:solidFill>
              </a:rPr>
              <a:t>答案　</a:t>
            </a:r>
            <a:r>
              <a:rPr lang="en-US" altLang="zh-CN" sz="2000" b="1" dirty="0">
                <a:solidFill>
                  <a:srgbClr val="FF0000"/>
                </a:solidFill>
              </a:rPr>
              <a:t>(1)</a:t>
            </a:r>
            <a:r>
              <a:rPr lang="zh-CN" altLang="zh-CN" sz="2000" b="1" dirty="0">
                <a:solidFill>
                  <a:srgbClr val="FF0000"/>
                </a:solidFill>
              </a:rPr>
              <a:t>我愚陋地认为，享有俸禄和地位的大臣，尤其不应该和百姓争夺财利，不清楚在诏令里有没有这样的说法</a:t>
            </a:r>
            <a:r>
              <a:rPr lang="en-US" altLang="zh-CN" sz="2000" b="1" dirty="0">
                <a:solidFill>
                  <a:srgbClr val="FF0000"/>
                </a:solidFill>
              </a:rPr>
              <a:t>?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797152"/>
            <a:ext cx="842493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(2)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谢庄留守京城，认为进出宫门的凭证或许是假的，坚持不遵从口头的命令，一定要有皇上的亲笔诏令才开城门。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14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80" y="62068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zh-CN" sz="2000" b="1" dirty="0"/>
              <a:t>．下列对文中加点词语的相关内容的解说，不正确的一项是（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分）</a:t>
            </a:r>
          </a:p>
          <a:p>
            <a:r>
              <a:rPr lang="en-US" altLang="zh-CN" sz="2000" b="1" dirty="0"/>
              <a:t>A</a:t>
            </a:r>
            <a:r>
              <a:rPr lang="zh-CN" altLang="zh-CN" sz="2000" b="1" dirty="0"/>
              <a:t>．“大学士”又称内阁大学士、殿阁大学士等，为辅助皇帝的高级秘书官。</a:t>
            </a:r>
          </a:p>
          <a:p>
            <a:r>
              <a:rPr lang="en-US" altLang="zh-CN" sz="2000" b="1" dirty="0"/>
              <a:t>B</a:t>
            </a:r>
            <a:r>
              <a:rPr lang="zh-CN" altLang="zh-CN" sz="2000" b="1" dirty="0"/>
              <a:t>．“振恤”，即赈济与抚恤，即面对灾荒来袭时，各级政府和民间做的相应的反应和对策。</a:t>
            </a:r>
          </a:p>
          <a:p>
            <a:r>
              <a:rPr lang="en-US" altLang="zh-CN" sz="2000" b="1" dirty="0"/>
              <a:t>C</a:t>
            </a:r>
            <a:r>
              <a:rPr lang="zh-CN" altLang="zh-CN" sz="2000" b="1" dirty="0"/>
              <a:t>．“诏”先秦时代上级给下级的命令文告称诏。秦汉以后，专指帝王的文书命令。</a:t>
            </a:r>
          </a:p>
          <a:p>
            <a:r>
              <a:rPr lang="en-US" altLang="zh-CN" sz="2000" b="1" dirty="0"/>
              <a:t>D</a:t>
            </a:r>
            <a:r>
              <a:rPr lang="zh-CN" altLang="zh-CN" sz="2000" b="1" dirty="0"/>
              <a:t>．“致仕”，“致”意思是“获得”，“仕”意为“官职”，“致仕”指获得官职</a:t>
            </a:r>
            <a:r>
              <a:rPr lang="zh-CN" altLang="zh-CN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3861048"/>
            <a:ext cx="800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   </a:t>
            </a:r>
            <a:r>
              <a:rPr lang="zh-CN" altLang="zh-CN" b="1" dirty="0" smtClean="0">
                <a:solidFill>
                  <a:srgbClr val="FF0000"/>
                </a:solidFill>
              </a:rPr>
              <a:t>（“致仕”指官员辞职回家）</a:t>
            </a: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）张生卓荦倜傥，人未之识也，置诸盘错，利器当见。（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</a:p>
          <a:p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20888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答案：张先生卓越出众，人们还没有了解他，把他放到复杂环境中，（他的）杰出的才能就会显露出来。（得分点：“卓荦倜傥”“识”“器”“见”各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分，句意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）黜懦将数人，创平阳堡以通两河，移游击于正安堡以卫镇城，战守具悉就经面。（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</a:p>
          <a:p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3548" y="386104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答案：罢免几个懦弱的将领，创建平阳堡来沟通两河，把游击巡逻之军迁移到正安堡来保卫镇城，进攻守卫的器械全部加以经营谋划。（得分点：“黜”“具”“经画”各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分，句意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分）</a:t>
            </a: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 </a:t>
            </a:r>
            <a:r>
              <a:rPr lang="zh-CN" altLang="zh-CN" b="1" dirty="0" smtClean="0"/>
              <a:t>答</a:t>
            </a:r>
            <a:r>
              <a:rPr lang="zh-CN" altLang="zh-CN" b="1" dirty="0"/>
              <a:t>张</a:t>
            </a:r>
            <a:r>
              <a:rPr lang="zh-CN" altLang="zh-CN" b="1" dirty="0" smtClean="0"/>
              <a:t>十一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韩</a:t>
            </a:r>
            <a:r>
              <a:rPr lang="zh-CN" altLang="zh-CN" b="1" dirty="0"/>
              <a:t>　愈</a:t>
            </a:r>
            <a:r>
              <a:rPr lang="en-US" altLang="zh-CN" b="1" baseline="30000" dirty="0"/>
              <a:t>①</a:t>
            </a:r>
            <a:endParaRPr lang="zh-CN" altLang="zh-CN" b="1" dirty="0"/>
          </a:p>
          <a:p>
            <a:pPr algn="ctr"/>
            <a:r>
              <a:rPr lang="zh-CN" altLang="zh-CN" b="1" dirty="0"/>
              <a:t>山净江空水见沙，哀猿啼处两三家。</a:t>
            </a:r>
          </a:p>
          <a:p>
            <a:pPr algn="ctr"/>
            <a:r>
              <a:rPr lang="en-US" altLang="zh-CN" b="1" dirty="0" smtClean="0"/>
              <a:t>   </a:t>
            </a:r>
            <a:r>
              <a:rPr lang="zh-CN" altLang="zh-CN" b="1" dirty="0" smtClean="0"/>
              <a:t>筼</a:t>
            </a:r>
            <a:r>
              <a:rPr lang="zh-CN" altLang="zh-CN" b="1" dirty="0"/>
              <a:t>筜</a:t>
            </a:r>
            <a:r>
              <a:rPr lang="en-US" altLang="zh-CN" b="1" baseline="30000" dirty="0"/>
              <a:t>②</a:t>
            </a:r>
            <a:r>
              <a:rPr lang="zh-CN" altLang="zh-CN" b="1" dirty="0"/>
              <a:t>竞长纤纤笋，踯躅</a:t>
            </a:r>
            <a:r>
              <a:rPr lang="en-US" altLang="zh-CN" b="1" baseline="30000" dirty="0"/>
              <a:t>③</a:t>
            </a:r>
            <a:r>
              <a:rPr lang="zh-CN" altLang="zh-CN" b="1" dirty="0"/>
              <a:t>闲开艳艳花。</a:t>
            </a:r>
          </a:p>
          <a:p>
            <a:pPr algn="ctr"/>
            <a:r>
              <a:rPr lang="zh-CN" altLang="zh-CN" b="1" dirty="0"/>
              <a:t>未报恩波知死所，莫令炎瘴</a:t>
            </a:r>
            <a:r>
              <a:rPr lang="en-US" altLang="zh-CN" b="1" baseline="30000" dirty="0"/>
              <a:t>④</a:t>
            </a:r>
            <a:r>
              <a:rPr lang="zh-CN" altLang="zh-CN" b="1" dirty="0"/>
              <a:t>送生涯。</a:t>
            </a:r>
          </a:p>
          <a:p>
            <a:pPr algn="ctr"/>
            <a:r>
              <a:rPr lang="zh-CN" altLang="zh-CN" b="1" dirty="0"/>
              <a:t>吟君诗罢看双鬓，斗觉霜毛一半加。</a:t>
            </a:r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韩愈一生中两次遭贬，《答张十一》是他第一次被贬到广东阳山后的第二年春天作的。张十一，名署，公元</a:t>
            </a:r>
            <a:r>
              <a:rPr lang="en-US" altLang="zh-CN" b="1" dirty="0"/>
              <a:t>803</a:t>
            </a:r>
            <a:r>
              <a:rPr lang="zh-CN" altLang="zh-CN" b="1" dirty="0"/>
              <a:t>年</a:t>
            </a:r>
            <a:r>
              <a:rPr lang="en-US" altLang="zh-CN" b="1" dirty="0"/>
              <a:t>(</a:t>
            </a:r>
            <a:r>
              <a:rPr lang="zh-CN" altLang="zh-CN" b="1" dirty="0"/>
              <a:t>德宗贞元十九年</a:t>
            </a:r>
            <a:r>
              <a:rPr lang="en-US" altLang="zh-CN" b="1" dirty="0"/>
              <a:t>)</a:t>
            </a:r>
            <a:r>
              <a:rPr lang="zh-CN" altLang="zh-CN" b="1" dirty="0"/>
              <a:t>与韩愈同为监察御史，一起被贬。张署到郴州临武令任上曾有诗赠韩愈，韩愈写此诗作答。</a:t>
            </a:r>
            <a:r>
              <a:rPr lang="en-US" altLang="zh-CN" b="1" dirty="0"/>
              <a:t>②</a:t>
            </a:r>
            <a:r>
              <a:rPr lang="zh-CN" altLang="zh-CN" b="1" dirty="0"/>
              <a:t>筼筜</a:t>
            </a:r>
            <a:r>
              <a:rPr lang="en-US" altLang="zh-CN" b="1" dirty="0"/>
              <a:t>(</a:t>
            </a:r>
            <a:r>
              <a:rPr lang="en-US" altLang="zh-CN" b="1" dirty="0" err="1"/>
              <a:t>yúndāng</a:t>
            </a:r>
            <a:r>
              <a:rPr lang="en-US" altLang="zh-CN" b="1" dirty="0"/>
              <a:t>)</a:t>
            </a:r>
            <a:r>
              <a:rPr lang="zh-CN" altLang="zh-CN" b="1" dirty="0"/>
              <a:t>，竹名，生长于水边。</a:t>
            </a:r>
            <a:r>
              <a:rPr lang="en-US" altLang="zh-CN" b="1" dirty="0"/>
              <a:t>③“</a:t>
            </a:r>
            <a:r>
              <a:rPr lang="zh-CN" altLang="zh-CN" b="1" dirty="0"/>
              <a:t>踯躅</a:t>
            </a:r>
            <a:r>
              <a:rPr lang="en-US" altLang="zh-CN" b="1" dirty="0"/>
              <a:t>”</a:t>
            </a:r>
            <a:r>
              <a:rPr lang="zh-CN" altLang="zh-CN" b="1" dirty="0"/>
              <a:t>即羊踯躅花，花红黄色，可供观赏。</a:t>
            </a:r>
            <a:r>
              <a:rPr lang="en-US" altLang="zh-CN" b="1" dirty="0"/>
              <a:t>④</a:t>
            </a:r>
            <a:r>
              <a:rPr lang="zh-CN" altLang="zh-CN" b="1" dirty="0"/>
              <a:t>炎瘴，炎热的瘴气。</a:t>
            </a:r>
          </a:p>
          <a:p>
            <a:r>
              <a:rPr lang="en-US" altLang="zh-CN" b="1" dirty="0"/>
              <a:t>(1) </a:t>
            </a:r>
            <a:r>
              <a:rPr lang="zh-CN" altLang="zh-CN" b="1" dirty="0"/>
              <a:t>诗的颔联最生动传神的字是哪两个字？为什么？请结合诗句进行分析。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________________________________________________________</a:t>
            </a:r>
            <a:endParaRPr lang="zh-CN" altLang="zh-CN" b="1" dirty="0"/>
          </a:p>
          <a:p>
            <a:r>
              <a:rPr lang="en-US" altLang="zh-CN" b="1" dirty="0"/>
              <a:t>(2) </a:t>
            </a:r>
            <a:r>
              <a:rPr lang="zh-CN" altLang="zh-CN" b="1" dirty="0"/>
              <a:t>诗的颈联是全诗的关键，试分析诗人在这两句诗中蕴含的感情。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_________________________________________________________</a:t>
            </a:r>
            <a:endParaRPr lang="zh-CN" altLang="zh-CN" b="1" dirty="0"/>
          </a:p>
          <a:p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263" y="440416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答案　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  <a:r>
              <a:rPr lang="zh-CN" altLang="zh-CN" b="1" dirty="0">
                <a:solidFill>
                  <a:srgbClr val="FF0000"/>
                </a:solidFill>
              </a:rPr>
              <a:t>最生动传神的是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竞</a:t>
            </a:r>
            <a:r>
              <a:rPr lang="en-US" altLang="zh-CN" b="1" dirty="0">
                <a:solidFill>
                  <a:srgbClr val="FF0000"/>
                </a:solidFill>
              </a:rPr>
              <a:t>”“</a:t>
            </a:r>
            <a:r>
              <a:rPr lang="zh-CN" altLang="zh-CN" b="1" dirty="0">
                <a:solidFill>
                  <a:srgbClr val="FF0000"/>
                </a:solidFill>
              </a:rPr>
              <a:t>闲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这两个字。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竞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字把嫩笋争相滋生的蓬勃景象写活了；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闲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字则把羊踯躅随处开放、清闲自得的意态揭示了出来。为荒僻的野景增添了春天的</a:t>
            </a:r>
            <a:r>
              <a:rPr lang="zh-CN" altLang="zh-CN" b="1" dirty="0" smtClean="0">
                <a:solidFill>
                  <a:srgbClr val="FF0000"/>
                </a:solidFill>
              </a:rPr>
              <a:t>生气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反衬了诗人的哀怨之情。</a:t>
            </a:r>
            <a:endParaRPr lang="zh-CN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026" y="5384129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   (</a:t>
            </a:r>
            <a:r>
              <a:rPr lang="en-US" altLang="zh-CN" b="1" dirty="0">
                <a:solidFill>
                  <a:srgbClr val="FF0000"/>
                </a:solidFill>
              </a:rPr>
              <a:t>2) </a:t>
            </a:r>
            <a:r>
              <a:rPr lang="zh-CN" altLang="zh-CN" b="1" dirty="0">
                <a:solidFill>
                  <a:srgbClr val="FF0000"/>
                </a:solidFill>
              </a:rPr>
              <a:t>这两句诗意谓皇帝的深恩自己尚未报答，死所也未可得知，但求不要在南方炎热的瘴气中虚度余生而已。蕴含的感情：有无辜被贬的愤怨与悲愁，又有对自己从此消沉下去的担心；有对自己被贬南荒回归无望的叹息，又有对未来建功立业的憧憬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811" y="260648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FF0000"/>
                </a:solidFill>
              </a:rPr>
              <a:t>寒闺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</a:t>
            </a:r>
            <a:r>
              <a:rPr lang="zh-CN" altLang="zh-CN" sz="2800" b="1" dirty="0" smtClean="0"/>
              <a:t>白居易</a:t>
            </a:r>
          </a:p>
          <a:p>
            <a:pPr algn="ctr"/>
            <a:r>
              <a:rPr lang="zh-CN" altLang="zh-CN" b="1" dirty="0" smtClean="0"/>
              <a:t>寒</a:t>
            </a:r>
            <a:r>
              <a:rPr lang="zh-CN" altLang="zh-CN" b="1" dirty="0"/>
              <a:t>月沉沉洞房静，真珠帘外梧桐影。</a:t>
            </a:r>
          </a:p>
          <a:p>
            <a:pPr algn="ctr"/>
            <a:r>
              <a:rPr lang="zh-CN" altLang="zh-CN" b="1" dirty="0"/>
              <a:t>秋霜欲下手先知，灯底裁缝剪刀冷。</a:t>
            </a:r>
          </a:p>
          <a:p>
            <a:r>
              <a:rPr lang="zh-CN" altLang="zh-CN" b="1" dirty="0"/>
              <a:t>【注】唐代府兵制度规定，兵士自备甲仗、粮食和衣装，存入官库，行军时领取备用。但征戍日久，衣服破损，就要由家中寄去补充更换，特别是需要御寒的棉衣。</a:t>
            </a:r>
          </a:p>
          <a:p>
            <a:r>
              <a:rPr lang="en-US" altLang="zh-CN" b="1" dirty="0"/>
              <a:t>(1</a:t>
            </a:r>
            <a:r>
              <a:rPr lang="en-US" altLang="zh-CN" b="1" dirty="0" smtClean="0"/>
              <a:t>) </a:t>
            </a:r>
            <a:r>
              <a:rPr lang="zh-CN" altLang="zh-CN" b="1" dirty="0" smtClean="0"/>
              <a:t>细</a:t>
            </a:r>
            <a:r>
              <a:rPr lang="zh-CN" altLang="zh-CN" b="1" dirty="0"/>
              <a:t>读此诗，谈谈诗中所刻画的闺中女子心有何</a:t>
            </a:r>
            <a:r>
              <a:rPr lang="en-US" altLang="zh-CN" b="1" dirty="0"/>
              <a:t>“</a:t>
            </a:r>
            <a:r>
              <a:rPr lang="zh-CN" altLang="zh-CN" b="1" dirty="0"/>
              <a:t>怨</a:t>
            </a:r>
            <a:r>
              <a:rPr lang="en-US" altLang="zh-CN" b="1" dirty="0"/>
              <a:t>”</a:t>
            </a:r>
            <a:r>
              <a:rPr lang="zh-CN" altLang="zh-CN" b="1" dirty="0"/>
              <a:t>？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</a:t>
            </a:r>
            <a:endParaRPr lang="zh-CN" altLang="zh-CN" b="1" dirty="0"/>
          </a:p>
          <a:p>
            <a:r>
              <a:rPr lang="en-US" altLang="zh-CN" b="1" dirty="0"/>
              <a:t>(2</a:t>
            </a:r>
            <a:r>
              <a:rPr lang="en-US" altLang="zh-CN" b="1" dirty="0" smtClean="0"/>
              <a:t>) </a:t>
            </a:r>
            <a:r>
              <a:rPr lang="zh-CN" altLang="zh-CN" b="1" dirty="0" smtClean="0"/>
              <a:t>从</a:t>
            </a:r>
            <a:r>
              <a:rPr lang="zh-CN" altLang="zh-CN" b="1" dirty="0"/>
              <a:t>表达技巧上看，此诗后两句妙在哪里？请简要赏析。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</a:t>
            </a:r>
            <a:endParaRPr lang="zh-CN" altLang="zh-CN" b="1" dirty="0"/>
          </a:p>
          <a:p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88884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答案　</a:t>
            </a:r>
            <a:r>
              <a:rPr lang="en-US" altLang="zh-CN" sz="2000" b="1" dirty="0">
                <a:solidFill>
                  <a:srgbClr val="FF0000"/>
                </a:solidFill>
              </a:rPr>
              <a:t>(1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 ①</a:t>
            </a:r>
            <a:r>
              <a:rPr lang="zh-CN" altLang="zh-CN" sz="2000" b="1" dirty="0">
                <a:solidFill>
                  <a:srgbClr val="FF0000"/>
                </a:solidFill>
              </a:rPr>
              <a:t>天寒岁暮，征夫不归，内心思念、寂寞孤独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            ②</a:t>
            </a:r>
            <a:r>
              <a:rPr lang="zh-CN" altLang="zh-CN" sz="2000" b="1" dirty="0">
                <a:solidFill>
                  <a:srgbClr val="FF0000"/>
                </a:solidFill>
              </a:rPr>
              <a:t>秋霜欲下，冬衣未成，心中焦虑。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9971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(2</a:t>
            </a:r>
            <a:r>
              <a:rPr lang="en-US" altLang="zh-CN" b="1" dirty="0" smtClean="0">
                <a:solidFill>
                  <a:srgbClr val="FF0000"/>
                </a:solidFill>
              </a:rPr>
              <a:t>)       ①</a:t>
            </a:r>
            <a:r>
              <a:rPr lang="zh-CN" altLang="en-US" b="1" dirty="0" smtClean="0">
                <a:solidFill>
                  <a:srgbClr val="FF0000"/>
                </a:solidFill>
              </a:rPr>
              <a:t>移情于物，</a:t>
            </a:r>
            <a:r>
              <a:rPr lang="zh-CN" altLang="en-US" b="1" dirty="0" smtClean="0">
                <a:solidFill>
                  <a:srgbClr val="FF0000"/>
                </a:solidFill>
              </a:rPr>
              <a:t>用人物动作细节表现人物心理。</a:t>
            </a:r>
            <a:r>
              <a:rPr lang="zh-CN" altLang="zh-CN" b="1" dirty="0" smtClean="0">
                <a:solidFill>
                  <a:srgbClr val="FF0000"/>
                </a:solidFill>
              </a:rPr>
              <a:t>女子</a:t>
            </a:r>
            <a:r>
              <a:rPr lang="zh-CN" altLang="zh-CN" b="1" dirty="0">
                <a:solidFill>
                  <a:srgbClr val="FF0000"/>
                </a:solidFill>
              </a:rPr>
              <a:t>灯下裁衣，忽感剪刀冰冷，连手也觉得凉了</a:t>
            </a:r>
            <a:r>
              <a:rPr lang="zh-CN" altLang="zh-CN" b="1" dirty="0" smtClean="0">
                <a:solidFill>
                  <a:srgbClr val="FF0000"/>
                </a:solidFill>
              </a:rPr>
              <a:t>。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②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诗人不</a:t>
            </a:r>
            <a:r>
              <a:rPr lang="zh-CN" altLang="zh-CN" b="1" dirty="0">
                <a:solidFill>
                  <a:srgbClr val="FF0000"/>
                </a:solidFill>
              </a:rPr>
              <a:t>直接写出主人公内心的凄凉之意，而捕捉这一丝细腻的心理感受，表达女子内心之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怨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 smtClean="0">
                <a:solidFill>
                  <a:srgbClr val="FF0000"/>
                </a:solidFill>
              </a:rPr>
              <a:t>，虽</a:t>
            </a:r>
            <a:r>
              <a:rPr lang="zh-CN" altLang="zh-CN" b="1" dirty="0">
                <a:solidFill>
                  <a:srgbClr val="FF0000"/>
                </a:solidFill>
              </a:rPr>
              <a:t>简实丰，含蓄蕴藉，</a:t>
            </a:r>
            <a:r>
              <a:rPr lang="zh-CN" altLang="zh-CN" b="1" dirty="0" smtClean="0">
                <a:solidFill>
                  <a:srgbClr val="FF0000"/>
                </a:solidFill>
              </a:rPr>
              <a:t>余味无穷</a:t>
            </a:r>
            <a:r>
              <a:rPr lang="zh-CN" altLang="en-US" b="1" dirty="0" smtClean="0">
                <a:solidFill>
                  <a:srgbClr val="FF0000"/>
                </a:solidFill>
              </a:rPr>
              <a:t>，皆为妙之所在</a:t>
            </a:r>
            <a:r>
              <a:rPr lang="zh-CN" altLang="zh-CN" b="1" dirty="0" smtClean="0">
                <a:solidFill>
                  <a:srgbClr val="FF0000"/>
                </a:solidFill>
              </a:rPr>
              <a:t>。</a:t>
            </a:r>
            <a:endParaRPr lang="zh-CN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dirty="0"/>
              <a:t>早　梅</a:t>
            </a:r>
          </a:p>
          <a:p>
            <a:pPr algn="ctr"/>
            <a:r>
              <a:rPr lang="zh-CN" altLang="zh-CN" b="1" dirty="0"/>
              <a:t>柳宗元</a:t>
            </a:r>
          </a:p>
          <a:p>
            <a:pPr algn="ctr"/>
            <a:r>
              <a:rPr lang="zh-CN" altLang="zh-CN" b="1" dirty="0"/>
              <a:t>早梅发高树，迥映楚天碧。</a:t>
            </a:r>
          </a:p>
          <a:p>
            <a:pPr algn="ctr"/>
            <a:r>
              <a:rPr lang="zh-CN" altLang="zh-CN" b="1" dirty="0"/>
              <a:t>朔风飘夜香，繁霜滋晓白。</a:t>
            </a:r>
          </a:p>
          <a:p>
            <a:pPr algn="ctr"/>
            <a:r>
              <a:rPr lang="zh-CN" altLang="zh-CN" b="1" dirty="0"/>
              <a:t>欲为万里赠，杳杳山水隔。</a:t>
            </a:r>
          </a:p>
          <a:p>
            <a:pPr algn="ctr"/>
            <a:r>
              <a:rPr lang="zh-CN" altLang="zh-CN" b="1" dirty="0"/>
              <a:t>寒英坐销落，何用慰远客？</a:t>
            </a:r>
          </a:p>
          <a:p>
            <a:r>
              <a:rPr lang="zh-CN" altLang="zh-CN" b="1" dirty="0"/>
              <a:t>【注】 柳宗元二十六岁入仕，一生二十一年的仕宦生涯竟有十四年遭贬谪流放。此诗写于他参加王叔文改革失败后被贬于永州时期。</a:t>
            </a:r>
          </a:p>
          <a:p>
            <a:r>
              <a:rPr lang="en-US" altLang="zh-CN" b="1" dirty="0"/>
              <a:t>(1)</a:t>
            </a:r>
            <a:r>
              <a:rPr lang="zh-CN" altLang="zh-CN" b="1" dirty="0"/>
              <a:t>这首诗刻画了怎样的早梅形象？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</a:t>
            </a:r>
            <a:endParaRPr lang="zh-CN" altLang="zh-CN" b="1" dirty="0"/>
          </a:p>
          <a:p>
            <a:r>
              <a:rPr lang="en-US" altLang="zh-CN" b="1" dirty="0"/>
              <a:t>(2)</a:t>
            </a:r>
            <a:r>
              <a:rPr lang="zh-CN" altLang="zh-CN" b="1" dirty="0"/>
              <a:t>请简要分析这首诗抒发的情感。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_______________________________________________________</a:t>
            </a:r>
            <a:endParaRPr lang="zh-CN" altLang="zh-CN" b="1" dirty="0"/>
          </a:p>
          <a:p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025975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答案　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  <a:r>
              <a:rPr lang="zh-CN" altLang="zh-CN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发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字，写出早梅昂首怒放生机盎然的形象；高树、楚天，映衬了她的雅洁不凡；朔风、繁霜的恶劣环境表现梅花不同凡花的风骨、不屈的品格。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zh-CN" b="1" dirty="0">
                <a:solidFill>
                  <a:srgbClr val="FF0000"/>
                </a:solidFill>
              </a:rPr>
              <a:t>答对两点即可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15719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(2)</a:t>
            </a:r>
            <a:r>
              <a:rPr lang="zh-CN" altLang="zh-CN" sz="2000" b="1" dirty="0">
                <a:solidFill>
                  <a:srgbClr val="FF0000"/>
                </a:solidFill>
              </a:rPr>
              <a:t>既有对亲友的思念之情，也有对自身遭遇的不平之情，以及借梅花的销落而表达的理想不能实现的痛苦之情。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75" y="260648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/>
              <a:t>观　雨</a:t>
            </a:r>
            <a:endParaRPr lang="zh-CN" altLang="zh-CN" b="1" dirty="0"/>
          </a:p>
          <a:p>
            <a:pPr algn="ctr"/>
            <a:r>
              <a:rPr lang="zh-CN" altLang="zh-CN" b="1" dirty="0"/>
              <a:t>陈与义</a:t>
            </a:r>
            <a:r>
              <a:rPr lang="en-US" altLang="zh-CN" b="1" baseline="30000" dirty="0"/>
              <a:t>①</a:t>
            </a:r>
            <a:endParaRPr lang="zh-CN" altLang="zh-CN" b="1" dirty="0"/>
          </a:p>
          <a:p>
            <a:pPr algn="ctr"/>
            <a:r>
              <a:rPr lang="zh-CN" altLang="zh-CN" b="1" dirty="0"/>
              <a:t>山客龙钟</a:t>
            </a:r>
            <a:r>
              <a:rPr lang="zh-CN" altLang="zh-CN" b="1" dirty="0" smtClean="0"/>
              <a:t>不</a:t>
            </a:r>
            <a:r>
              <a:rPr lang="zh-CN" altLang="en-US" b="1" dirty="0" smtClean="0"/>
              <a:t>懈</a:t>
            </a:r>
            <a:r>
              <a:rPr lang="zh-CN" altLang="zh-CN" b="1" dirty="0" smtClean="0"/>
              <a:t>耕</a:t>
            </a:r>
            <a:r>
              <a:rPr lang="zh-CN" altLang="zh-CN" b="1" dirty="0"/>
              <a:t>，开轩危坐看阴晴。</a:t>
            </a:r>
          </a:p>
          <a:p>
            <a:pPr algn="ctr"/>
            <a:r>
              <a:rPr lang="zh-CN" altLang="zh-CN" b="1" dirty="0"/>
              <a:t>前江后岭通云气，万壑千林送雨声。</a:t>
            </a:r>
          </a:p>
          <a:p>
            <a:pPr algn="ctr"/>
            <a:r>
              <a:rPr lang="zh-CN" altLang="zh-CN" b="1" dirty="0"/>
              <a:t>海</a:t>
            </a:r>
            <a:r>
              <a:rPr lang="en-US" altLang="zh-CN" b="1" baseline="30000" dirty="0"/>
              <a:t>②</a:t>
            </a:r>
            <a:r>
              <a:rPr lang="zh-CN" altLang="zh-CN" b="1" dirty="0"/>
              <a:t>压竹枝低复举，风吹山角晦还明。</a:t>
            </a:r>
          </a:p>
          <a:p>
            <a:pPr algn="ctr"/>
            <a:r>
              <a:rPr lang="zh-CN" altLang="zh-CN" b="1" dirty="0"/>
              <a:t>不嫌屋漏无干处，正要群龙洗甲兵。</a:t>
            </a:r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陈与义：北宋南宋之交的爱国诗人。此诗写于汴京失陷后诗人流寓湖、湘时。</a:t>
            </a:r>
            <a:r>
              <a:rPr lang="en-US" altLang="zh-CN" b="1" dirty="0"/>
              <a:t>②</a:t>
            </a:r>
            <a:r>
              <a:rPr lang="zh-CN" altLang="zh-CN" b="1" dirty="0"/>
              <a:t>海：暴雨。</a:t>
            </a:r>
          </a:p>
          <a:p>
            <a:r>
              <a:rPr lang="en-US" altLang="zh-CN" b="1" dirty="0"/>
              <a:t>(1) </a:t>
            </a:r>
            <a:r>
              <a:rPr lang="zh-CN" altLang="zh-CN" b="1" dirty="0"/>
              <a:t>第二、三联写了什么样的景象？请结合诗句简要描述。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___________________________________________________________</a:t>
            </a:r>
            <a:endParaRPr lang="zh-CN" altLang="zh-CN" b="1" dirty="0"/>
          </a:p>
          <a:p>
            <a:r>
              <a:rPr lang="en-US" altLang="zh-CN" b="1" dirty="0"/>
              <a:t>(2) </a:t>
            </a:r>
            <a:r>
              <a:rPr lang="zh-CN" altLang="zh-CN" b="1" dirty="0"/>
              <a:t>这首诗用了多种方法抒发感情，请任选两种进行简要分析。</a:t>
            </a:r>
          </a:p>
          <a:p>
            <a:r>
              <a:rPr lang="zh-CN" altLang="zh-CN" b="1" dirty="0"/>
              <a:t>答：</a:t>
            </a:r>
            <a:r>
              <a:rPr lang="en-US" altLang="zh-CN" b="1" dirty="0"/>
              <a:t>_______________________________________________________</a:t>
            </a:r>
            <a:endParaRPr lang="zh-CN" altLang="zh-CN" b="1" dirty="0"/>
          </a:p>
          <a:p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88485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答案　</a:t>
            </a:r>
            <a:r>
              <a:rPr lang="en-US" altLang="zh-CN" b="1" dirty="0">
                <a:solidFill>
                  <a:srgbClr val="FF0000"/>
                </a:solidFill>
              </a:rPr>
              <a:t>(1</a:t>
            </a:r>
            <a:r>
              <a:rPr lang="en-US" altLang="zh-CN" b="1" dirty="0" smtClean="0">
                <a:solidFill>
                  <a:srgbClr val="FF0000"/>
                </a:solidFill>
              </a:rPr>
              <a:t>)   </a:t>
            </a:r>
            <a:r>
              <a:rPr lang="zh-CN" altLang="zh-CN" b="1" dirty="0" smtClean="0">
                <a:solidFill>
                  <a:srgbClr val="FF0000"/>
                </a:solidFill>
              </a:rPr>
              <a:t>描写</a:t>
            </a:r>
            <a:r>
              <a:rPr lang="zh-CN" altLang="zh-CN" b="1" dirty="0">
                <a:solidFill>
                  <a:srgbClr val="FF0000"/>
                </a:solidFill>
              </a:rPr>
              <a:t>了雨前和雨中的景物变化。屋前的江流和屋后的山岭云气无阻，连绵起伏的山脉与层层翠染的幽林送来隆隆雨声。暴雨打得竹枝低伏了又顽强地挺起来，大风吹得乌云翻涌的山脊明明灭灭。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23" y="5013176"/>
            <a:ext cx="8475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(2)(</a:t>
            </a:r>
            <a:r>
              <a:rPr lang="zh-CN" altLang="zh-CN" b="1" dirty="0">
                <a:solidFill>
                  <a:srgbClr val="FF0000"/>
                </a:solidFill>
              </a:rPr>
              <a:t>示例</a:t>
            </a:r>
            <a:r>
              <a:rPr lang="en-US" altLang="zh-CN" b="1" dirty="0" smtClean="0">
                <a:solidFill>
                  <a:srgbClr val="FF0000"/>
                </a:solidFill>
              </a:rPr>
              <a:t>)    ①</a:t>
            </a:r>
            <a:r>
              <a:rPr lang="zh-CN" altLang="zh-CN" b="1" dirty="0">
                <a:solidFill>
                  <a:srgbClr val="FF0000"/>
                </a:solidFill>
              </a:rPr>
              <a:t>双关。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晦</a:t>
            </a:r>
            <a:r>
              <a:rPr lang="en-US" altLang="zh-CN" b="1" dirty="0">
                <a:solidFill>
                  <a:srgbClr val="FF0000"/>
                </a:solidFill>
              </a:rPr>
              <a:t>”“</a:t>
            </a:r>
            <a:r>
              <a:rPr lang="zh-CN" altLang="zh-CN" b="1" dirty="0">
                <a:solidFill>
                  <a:srgbClr val="FF0000"/>
                </a:solidFill>
              </a:rPr>
              <a:t>明</a:t>
            </a:r>
            <a:r>
              <a:rPr lang="en-US" altLang="zh-CN" b="1" dirty="0">
                <a:solidFill>
                  <a:srgbClr val="FF0000"/>
                </a:solidFill>
              </a:rPr>
              <a:t>”“</a:t>
            </a:r>
            <a:r>
              <a:rPr lang="zh-CN" altLang="zh-CN" b="1" dirty="0">
                <a:solidFill>
                  <a:srgbClr val="FF0000"/>
                </a:solidFill>
              </a:rPr>
              <a:t>阴晴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等既是天气变化，也隐喻当时抗金的时局。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雨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既指自然之雨，又指有助于抗金的政策、措施等。</a:t>
            </a:r>
            <a:r>
              <a:rPr lang="en-US" altLang="zh-CN" b="1" dirty="0">
                <a:solidFill>
                  <a:srgbClr val="FF0000"/>
                </a:solidFill>
              </a:rPr>
              <a:t>②</a:t>
            </a:r>
            <a:r>
              <a:rPr lang="zh-CN" altLang="zh-CN" b="1" dirty="0">
                <a:solidFill>
                  <a:srgbClr val="FF0000"/>
                </a:solidFill>
              </a:rPr>
              <a:t>用典。尾联上句用《茅屋为秋风所破歌》中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床头屋漏无干处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的诗句，下句用《洗兵马》中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净洗甲兵不常用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的诗句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zh-CN" b="1" dirty="0">
                <a:solidFill>
                  <a:srgbClr val="FF0000"/>
                </a:solidFill>
              </a:rPr>
              <a:t>或武王与姜子牙的典故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zh-CN" b="1" dirty="0">
                <a:solidFill>
                  <a:srgbClr val="FF0000"/>
                </a:solidFill>
              </a:rPr>
              <a:t>，表达了诗人不顾个人利害，渴望取得抗金胜利的愿望。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/>
              <a:t>秋浦途中</a:t>
            </a:r>
            <a:r>
              <a:rPr lang="en-US" altLang="zh-CN" sz="2000" b="1" baseline="30000" dirty="0"/>
              <a:t>①</a:t>
            </a:r>
            <a:endParaRPr lang="zh-CN" altLang="zh-CN" sz="2000" b="1" dirty="0"/>
          </a:p>
          <a:p>
            <a:pPr algn="ctr"/>
            <a:r>
              <a:rPr lang="zh-CN" altLang="zh-CN" dirty="0"/>
              <a:t>杜　牧</a:t>
            </a:r>
          </a:p>
          <a:p>
            <a:pPr algn="ctr"/>
            <a:r>
              <a:rPr lang="zh-CN" altLang="zh-CN" dirty="0"/>
              <a:t>萧萧山路穷秋雨，淅淅溪风一岸蒲。</a:t>
            </a:r>
          </a:p>
          <a:p>
            <a:pPr algn="ctr"/>
            <a:r>
              <a:rPr lang="zh-CN" altLang="zh-CN" dirty="0"/>
              <a:t>为问寒沙新到雁，来时还下杜陵</a:t>
            </a:r>
            <a:r>
              <a:rPr lang="en-US" altLang="zh-CN" baseline="30000" dirty="0"/>
              <a:t>②</a:t>
            </a:r>
            <a:r>
              <a:rPr lang="zh-CN" altLang="zh-CN" dirty="0"/>
              <a:t>无？</a:t>
            </a:r>
          </a:p>
          <a:p>
            <a:r>
              <a:rPr lang="zh-CN" altLang="zh-CN" dirty="0"/>
              <a:t>【注】</a:t>
            </a:r>
            <a:r>
              <a:rPr lang="en-US" altLang="zh-CN" dirty="0"/>
              <a:t> ①</a:t>
            </a:r>
            <a:r>
              <a:rPr lang="zh-CN" altLang="zh-CN" dirty="0"/>
              <a:t>秋浦，唐时为池州州治所在，诗人被贬官外放时途经此地。</a:t>
            </a:r>
            <a:r>
              <a:rPr lang="en-US" altLang="zh-CN" dirty="0"/>
              <a:t>②</a:t>
            </a:r>
            <a:r>
              <a:rPr lang="zh-CN" altLang="zh-CN" dirty="0"/>
              <a:t>杜陵，在长安西南，诗人家乡樊川所在地。</a:t>
            </a:r>
          </a:p>
          <a:p>
            <a:r>
              <a:rPr lang="en-US" altLang="zh-CN" dirty="0"/>
              <a:t>(1)</a:t>
            </a:r>
            <a:r>
              <a:rPr lang="zh-CN" altLang="zh-CN" dirty="0"/>
              <a:t>请结合全诗，简要赏析前两句诗中的</a:t>
            </a:r>
            <a:r>
              <a:rPr lang="en-US" altLang="zh-CN" dirty="0"/>
              <a:t>“</a:t>
            </a:r>
            <a:r>
              <a:rPr lang="zh-CN" altLang="zh-CN" dirty="0"/>
              <a:t>萧萧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淅淅</a:t>
            </a:r>
            <a:r>
              <a:rPr lang="en-US" altLang="zh-CN" dirty="0"/>
              <a:t>”</a:t>
            </a:r>
            <a:r>
              <a:rPr lang="zh-CN" altLang="zh-CN" dirty="0"/>
              <a:t>两个拟声词。</a:t>
            </a:r>
          </a:p>
          <a:p>
            <a:r>
              <a:rPr lang="zh-CN" altLang="zh-CN" dirty="0"/>
              <a:t>答：</a:t>
            </a:r>
            <a:r>
              <a:rPr lang="en-US" altLang="zh-CN" dirty="0"/>
              <a:t>__________________________________________________________</a:t>
            </a:r>
            <a:endParaRPr lang="zh-CN" altLang="zh-CN" dirty="0"/>
          </a:p>
          <a:p>
            <a:r>
              <a:rPr lang="en-US" altLang="zh-CN" dirty="0"/>
              <a:t>(2)</a:t>
            </a:r>
            <a:r>
              <a:rPr lang="zh-CN" altLang="zh-CN" dirty="0"/>
              <a:t>诗的后两句运用了什么手法？表达了什么样的感情？请结合诗句具体分析。</a:t>
            </a:r>
          </a:p>
          <a:p>
            <a:r>
              <a:rPr lang="zh-CN" altLang="zh-CN" dirty="0"/>
              <a:t>答：</a:t>
            </a:r>
            <a:r>
              <a:rPr lang="en-US" altLang="zh-CN" dirty="0"/>
              <a:t>_____________________________________________________________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861048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答案　</a:t>
            </a:r>
            <a:r>
              <a:rPr lang="en-US" altLang="zh-CN" sz="2000" b="1" dirty="0">
                <a:solidFill>
                  <a:srgbClr val="FF0000"/>
                </a:solidFill>
              </a:rPr>
              <a:t>(1)“</a:t>
            </a:r>
            <a:r>
              <a:rPr lang="zh-CN" altLang="zh-CN" sz="2000" b="1" dirty="0">
                <a:solidFill>
                  <a:srgbClr val="FF0000"/>
                </a:solidFill>
              </a:rPr>
              <a:t>萧萧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淅淅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使用了拟声手法，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萧萧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摹秋雨声，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淅淅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>
                <a:solidFill>
                  <a:srgbClr val="FF0000"/>
                </a:solidFill>
              </a:rPr>
              <a:t>摹溪风声。凄风苦雨，表现了作者旅途的艰辛，衬托了作者的孤寂悲凉之情。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850225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         (</a:t>
            </a:r>
            <a:r>
              <a:rPr lang="en-US" altLang="zh-CN" b="1" dirty="0">
                <a:solidFill>
                  <a:srgbClr val="FF0000"/>
                </a:solidFill>
              </a:rPr>
              <a:t>2)</a:t>
            </a:r>
            <a:r>
              <a:rPr lang="zh-CN" altLang="zh-CN" b="1" dirty="0">
                <a:solidFill>
                  <a:srgbClr val="FF0000"/>
                </a:solidFill>
              </a:rPr>
              <a:t>诗的后两句运用了拟人的手法，表达作者对故乡和亲人的思念之情。因无人可问，所以问新雁，表现了旅途的孤独，孤独使思乡之情倍增。至于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来时还下杜陵无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zh-CN" b="1" dirty="0">
                <a:solidFill>
                  <a:srgbClr val="FF0000"/>
                </a:solidFill>
              </a:rPr>
              <a:t>，则把作者对故乡、对亲人的怀念，把他宦途的感触、羁旅的愁思，婉转深致地表现了出来。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17" y="188640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/>
              <a:t>阮郎归·耒阳道中为张处父推官赋</a:t>
            </a:r>
          </a:p>
          <a:p>
            <a:pPr algn="ctr"/>
            <a:r>
              <a:rPr lang="zh-CN" altLang="zh-CN" sz="2000" dirty="0"/>
              <a:t>辛弃疾</a:t>
            </a:r>
          </a:p>
          <a:p>
            <a:pPr algn="ctr"/>
            <a:r>
              <a:rPr lang="zh-CN" altLang="zh-CN" dirty="0"/>
              <a:t>山前灯火欲黄昏，山头来去云。</a:t>
            </a:r>
          </a:p>
          <a:p>
            <a:pPr algn="ctr"/>
            <a:r>
              <a:rPr lang="zh-CN" altLang="zh-CN" dirty="0"/>
              <a:t>鹧鸪声里数家村，潇湘逢故人。</a:t>
            </a:r>
          </a:p>
          <a:p>
            <a:pPr algn="ctr"/>
            <a:r>
              <a:rPr lang="zh-CN" altLang="zh-CN" dirty="0"/>
              <a:t>挥羽扇，整纶巾，少年鞍马尘。</a:t>
            </a:r>
          </a:p>
          <a:p>
            <a:pPr algn="ctr"/>
            <a:r>
              <a:rPr lang="zh-CN" altLang="zh-CN" dirty="0"/>
              <a:t>如今憔悴赋招魂，儒冠多误身。</a:t>
            </a:r>
          </a:p>
          <a:p>
            <a:r>
              <a:rPr lang="zh-CN" altLang="zh-CN" dirty="0"/>
              <a:t>【注】耒阳，湖南省耒阳县；张处父，词人好友；推官，官职名。</a:t>
            </a:r>
          </a:p>
          <a:p>
            <a:r>
              <a:rPr lang="en-US" altLang="zh-CN" dirty="0"/>
              <a:t>(1) </a:t>
            </a:r>
            <a:r>
              <a:rPr lang="zh-CN" altLang="zh-CN" dirty="0"/>
              <a:t>词的上阕写了哪些景物？构成了一幅怎样的画面？请简要叙述。</a:t>
            </a:r>
          </a:p>
          <a:p>
            <a:r>
              <a:rPr lang="zh-CN" altLang="zh-CN" dirty="0"/>
              <a:t>答：</a:t>
            </a:r>
            <a:r>
              <a:rPr lang="en-US" altLang="zh-CN" dirty="0"/>
              <a:t>_____________________________________________</a:t>
            </a:r>
            <a:endParaRPr lang="zh-CN" altLang="zh-CN" dirty="0"/>
          </a:p>
          <a:p>
            <a:r>
              <a:rPr lang="en-US" altLang="zh-CN" dirty="0"/>
              <a:t>(2) </a:t>
            </a:r>
            <a:r>
              <a:rPr lang="zh-CN" altLang="zh-CN" dirty="0"/>
              <a:t>词的下阕作者运用了哪些表达技巧？表现了作者怎样的思想情感？</a:t>
            </a:r>
          </a:p>
          <a:p>
            <a:r>
              <a:rPr lang="zh-CN" altLang="zh-CN" dirty="0"/>
              <a:t>答：</a:t>
            </a:r>
            <a:r>
              <a:rPr lang="en-US" altLang="zh-CN" dirty="0"/>
              <a:t>__________________________________________________________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488" y="3499907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答案　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  <a:r>
              <a:rPr lang="zh-CN" altLang="zh-CN" b="1" dirty="0">
                <a:solidFill>
                  <a:srgbClr val="FF0000"/>
                </a:solidFill>
              </a:rPr>
              <a:t>词的上阕写了灯火、云、鹧鸪、村等景物。构成了一幅山村傍晚时分寂静寥落的生活画面</a:t>
            </a:r>
            <a:r>
              <a:rPr lang="zh-CN" altLang="zh-CN" b="1" dirty="0" smtClean="0">
                <a:solidFill>
                  <a:srgbClr val="FF0000"/>
                </a:solidFill>
              </a:rPr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通过描写昏暗浮动的景象，来衬托作者飘然不定的心理状态。</a:t>
            </a:r>
            <a:endParaRPr lang="zh-CN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88" y="4300025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(2)</a:t>
            </a:r>
            <a:r>
              <a:rPr lang="zh-CN" altLang="zh-CN" b="1" dirty="0">
                <a:solidFill>
                  <a:srgbClr val="FF0000"/>
                </a:solidFill>
              </a:rPr>
              <a:t>词的下阕运用对比、用典，用昔日驰骋疆场和如今的憔悴疲惫对比；用诸葛亮挥羽扇整纶巾的典故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zh-CN" b="1" dirty="0">
                <a:solidFill>
                  <a:srgbClr val="FF0000"/>
                </a:solidFill>
              </a:rPr>
              <a:t>或用屈原《招魂》之典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zh-CN" b="1" dirty="0">
                <a:solidFill>
                  <a:srgbClr val="FF0000"/>
                </a:solidFill>
              </a:rPr>
              <a:t>，表现了作者岁月蹉跎、英雄老去、壮志难酬、功业难成、失魂落魄、满腹哀怨、抚今追昔、漂泊憔悴的情感。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17" y="5301208"/>
            <a:ext cx="829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词人认为，他之所以会弄到如此丧魂落魄、疲惫不堪的境地，大概由于自己是个儒生的缘故。似乎，他百思不得其解。。“招魂”，是</a:t>
            </a:r>
            <a:r>
              <a:rPr lang="en-US" altLang="zh-CN" b="1" dirty="0" smtClean="0">
                <a:solidFill>
                  <a:srgbClr val="0070C0"/>
                </a:solidFill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</a:rPr>
              <a:t>楚辞</a:t>
            </a:r>
            <a:r>
              <a:rPr lang="en-US" altLang="zh-CN" b="1" dirty="0" smtClean="0">
                <a:solidFill>
                  <a:srgbClr val="0070C0"/>
                </a:solidFill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</a:rPr>
              <a:t>的篇名，词人使用此典故，表明自己满腹哀怨牢骚。“儒冠多误身”，是借用杜甫的诗句“纨绔不饿死，儒冠多误身” 来表现自己落魄蹉跎的遭遇。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454" y="112474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、下列对文中加点词语的相关内容的解说，不正确的一项是（</a:t>
            </a:r>
            <a:r>
              <a:rPr lang="en-US" altLang="zh-CN" b="1" dirty="0"/>
              <a:t>3</a:t>
            </a:r>
            <a:r>
              <a:rPr lang="zh-CN" altLang="zh-CN" b="1" dirty="0"/>
              <a:t>分）</a:t>
            </a:r>
          </a:p>
          <a:p>
            <a:r>
              <a:rPr lang="en-US" altLang="zh-CN" b="1" dirty="0"/>
              <a:t>A</a:t>
            </a:r>
            <a:r>
              <a:rPr lang="zh-CN" altLang="zh-CN" b="1" dirty="0"/>
              <a:t>、五经：在文中指儒家典籍《诗经》《尚书》《礼记》《周易》《春秋》。</a:t>
            </a:r>
          </a:p>
          <a:p>
            <a:r>
              <a:rPr lang="en-US" altLang="zh-CN" b="1" dirty="0"/>
              <a:t>B</a:t>
            </a:r>
            <a:r>
              <a:rPr lang="zh-CN" altLang="zh-CN" b="1" dirty="0"/>
              <a:t>、迁：指迁移，变更，变动的意思，在古代一般指升官，如</a:t>
            </a:r>
            <a:r>
              <a:rPr lang="en-US" altLang="zh-CN" b="1" dirty="0"/>
              <a:t>“</a:t>
            </a:r>
            <a:r>
              <a:rPr lang="zh-CN" altLang="zh-CN" b="1" dirty="0"/>
              <a:t>再迁</a:t>
            </a:r>
            <a:r>
              <a:rPr lang="en-US" altLang="zh-CN" b="1" dirty="0"/>
              <a:t>”</a:t>
            </a:r>
            <a:r>
              <a:rPr lang="zh-CN" altLang="zh-CN" b="1" dirty="0"/>
              <a:t>、</a:t>
            </a:r>
            <a:r>
              <a:rPr lang="en-US" altLang="zh-CN" b="1" dirty="0"/>
              <a:t>“</a:t>
            </a:r>
            <a:r>
              <a:rPr lang="zh-CN" altLang="zh-CN" b="1" dirty="0"/>
              <a:t>左迁</a:t>
            </a:r>
            <a:r>
              <a:rPr lang="en-US" altLang="zh-CN" b="1" dirty="0"/>
              <a:t>”</a:t>
            </a:r>
            <a:r>
              <a:rPr lang="zh-CN" altLang="zh-CN" b="1" dirty="0"/>
              <a:t>、</a:t>
            </a:r>
            <a:r>
              <a:rPr lang="en-US" altLang="zh-CN" b="1" dirty="0"/>
              <a:t>“</a:t>
            </a:r>
            <a:r>
              <a:rPr lang="zh-CN" altLang="zh-CN" b="1" dirty="0"/>
              <a:t>右迁</a:t>
            </a:r>
            <a:r>
              <a:rPr lang="en-US" altLang="zh-CN" b="1" dirty="0"/>
              <a:t>”</a:t>
            </a:r>
            <a:r>
              <a:rPr lang="zh-CN" altLang="zh-CN" b="1" dirty="0"/>
              <a:t>。</a:t>
            </a:r>
          </a:p>
          <a:p>
            <a:r>
              <a:rPr lang="en-US" altLang="zh-CN" b="1" dirty="0"/>
              <a:t>C</a:t>
            </a:r>
            <a:r>
              <a:rPr lang="zh-CN" altLang="zh-CN" b="1" dirty="0"/>
              <a:t>、下车：语出《礼记</a:t>
            </a:r>
            <a:r>
              <a:rPr lang="en-US" altLang="zh-CN" b="1" dirty="0"/>
              <a:t>·</a:t>
            </a:r>
            <a:r>
              <a:rPr lang="zh-CN" altLang="zh-CN" b="1" dirty="0"/>
              <a:t>乐记》</a:t>
            </a:r>
            <a:r>
              <a:rPr lang="en-US" altLang="zh-CN" b="1" dirty="0"/>
              <a:t>“</a:t>
            </a:r>
            <a:r>
              <a:rPr lang="zh-CN" altLang="zh-CN" b="1" dirty="0"/>
              <a:t>武王克殷，反商，未及下车</a:t>
            </a:r>
            <a:r>
              <a:rPr lang="en-US" altLang="zh-CN" b="1" dirty="0"/>
              <a:t>”</a:t>
            </a:r>
            <a:r>
              <a:rPr lang="zh-CN" altLang="zh-CN" b="1" dirty="0"/>
              <a:t>：指定吏初到任。</a:t>
            </a:r>
          </a:p>
          <a:p>
            <a:r>
              <a:rPr lang="en-US" altLang="zh-CN" b="1" dirty="0"/>
              <a:t>D</a:t>
            </a:r>
            <a:r>
              <a:rPr lang="zh-CN" altLang="zh-CN" b="1" dirty="0"/>
              <a:t>、乞骸骨：自请退职，意为请求使骸骨归葬故乡，常指古代官吏因年老请求辞职。</a:t>
            </a:r>
          </a:p>
          <a:p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7170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</a:rPr>
              <a:t>４．Ｂ（左迁：降低官职，即“降官”。犹言下迁。）</a:t>
            </a: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</a:t>
            </a:r>
            <a:r>
              <a:rPr lang="zh-CN" altLang="zh-CN" sz="2000" b="1" dirty="0"/>
              <a:t>、把文中画线的句子翻译成现代汉语。（</a:t>
            </a:r>
            <a:r>
              <a:rPr lang="en-US" altLang="zh-CN" sz="2000" b="1" dirty="0"/>
              <a:t>13</a:t>
            </a:r>
            <a:r>
              <a:rPr lang="zh-CN" altLang="zh-CN" sz="2000" b="1" dirty="0"/>
              <a:t>分）</a:t>
            </a:r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）大将军邓骘奇其才，累召不应。</a:t>
            </a:r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r>
              <a:rPr lang="zh-CN" altLang="zh-CN" sz="2000" b="1" dirty="0" smtClean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）验之以事，合契若神。自书典所记，未之有也</a:t>
            </a:r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r>
              <a:rPr lang="zh-CN" altLang="zh-CN" sz="2000" b="1" dirty="0" smtClean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）衡常思图身之事，以为吉凶倚仗，幽微难明。乃作《思玄赋》以宣寄情志。</a:t>
            </a:r>
          </a:p>
          <a:p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5467" y="2852936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r>
              <a:rPr lang="zh-CN" altLang="zh-CN" sz="2000" b="1" dirty="0">
                <a:solidFill>
                  <a:srgbClr val="FF0000"/>
                </a:solidFill>
              </a:rPr>
              <a:t>．（１）（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zh-CN" sz="2000" b="1" dirty="0">
                <a:solidFill>
                  <a:srgbClr val="FF0000"/>
                </a:solidFill>
              </a:rPr>
              <a:t>分）大将军邓骘认为他的才能奇特出众，屡次征召他，他也不去应召。（译出大意给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zh-CN" sz="2000" b="1" dirty="0">
                <a:solidFill>
                  <a:srgbClr val="FF0000"/>
                </a:solidFill>
              </a:rPr>
              <a:t>分；“奇”“ 累”两处，每译对一处给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zh-CN" sz="2000" b="1" dirty="0">
                <a:solidFill>
                  <a:srgbClr val="FF0000"/>
                </a:solidFill>
              </a:rPr>
              <a:t>分。）</a:t>
            </a:r>
          </a:p>
          <a:p>
            <a:r>
              <a:rPr lang="zh-CN" altLang="zh-CN" sz="2000" b="1" dirty="0">
                <a:solidFill>
                  <a:srgbClr val="FF0000"/>
                </a:solidFill>
              </a:rPr>
              <a:t>　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776266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FF0000"/>
                </a:solidFill>
              </a:rPr>
              <a:t>（２）（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分）用实际发生的地震来检验仪器，完全相符，灵验如神。从有典籍记载以来，还从来不曾有过这样的情形。（译出大意给２分；译对“以”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分，译出“ 未之有也”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分。）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414" y="4917067"/>
            <a:ext cx="8392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）（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6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分）张衡常常思谋自身安全的事，认为祸福相因，幽微深妙，难以看清，于是写了《思玄赋》表达和寄托自己的情思。（译出大意给２分；译对“图”“倚伏”各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分；译出“以宣寄情志”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分。）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1707</Words>
  <Application>Microsoft Office PowerPoint</Application>
  <PresentationFormat>全屏显示(4:3)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诗文复习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2016-04-06T02:27:08Z</dcterms:created>
  <dcterms:modified xsi:type="dcterms:W3CDTF">2016-04-06T03:57:57Z</dcterms:modified>
</cp:coreProperties>
</file>