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71" r:id="rId7"/>
    <p:sldId id="259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2015-11-05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2015-11-05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2015-11-05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2015-11-05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67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60648"/>
            <a:ext cx="878497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假设你是校英语报的记者，上周日，你校组织了一次</a:t>
            </a:r>
            <a:r>
              <a:rPr lang="en-US" altLang="zh-CN" sz="3200" dirty="0" smtClean="0"/>
              <a:t>10</a:t>
            </a:r>
            <a:r>
              <a:rPr lang="zh-CN" altLang="en-US" sz="3200" dirty="0" smtClean="0"/>
              <a:t>公里的越野长跑比赛。请你根据以下要点提示用英语给校报写一篇报道，并发表你的看法。</a:t>
            </a:r>
            <a:endParaRPr lang="en-US" altLang="zh-CN" sz="3200" dirty="0" smtClean="0"/>
          </a:p>
          <a:p>
            <a:pPr marL="342900" indent="-342900">
              <a:buAutoNum type="arabicPeriod"/>
            </a:pPr>
            <a:r>
              <a:rPr lang="zh-CN" altLang="en-US" sz="3200" dirty="0" smtClean="0"/>
              <a:t>共有</a:t>
            </a:r>
            <a:r>
              <a:rPr lang="en-US" altLang="zh-CN" sz="3200" dirty="0" smtClean="0"/>
              <a:t>240</a:t>
            </a:r>
            <a:r>
              <a:rPr lang="zh-CN" altLang="en-US" sz="3200" dirty="0" smtClean="0"/>
              <a:t>名学生参加</a:t>
            </a:r>
            <a:endParaRPr lang="en-US" altLang="zh-CN" sz="3200" dirty="0" smtClean="0"/>
          </a:p>
          <a:p>
            <a:pPr marL="342900" indent="-342900">
              <a:buAutoNum type="arabicPeriod"/>
            </a:pPr>
            <a:r>
              <a:rPr lang="zh-CN" altLang="en-US" sz="3200" dirty="0" smtClean="0"/>
              <a:t>选手在比赛中竭尽全力，虽然有的中途想放弃，但最后还是坚持下来了</a:t>
            </a:r>
            <a:endParaRPr lang="en-US" altLang="zh-CN" sz="3200" dirty="0" smtClean="0"/>
          </a:p>
          <a:p>
            <a:pPr marL="342900" indent="-342900">
              <a:buAutoNum type="arabicPeriod"/>
            </a:pPr>
            <a:r>
              <a:rPr lang="zh-CN" altLang="en-US" sz="3200" dirty="0" smtClean="0"/>
              <a:t>许多同学站在路边为选手呐喊助威</a:t>
            </a:r>
            <a:endParaRPr lang="en-US" altLang="zh-CN" sz="3200" dirty="0" smtClean="0"/>
          </a:p>
          <a:p>
            <a:pPr marL="342900" indent="-342900">
              <a:buAutoNum type="arabicPeriod"/>
            </a:pPr>
            <a:r>
              <a:rPr lang="zh-CN" altLang="en-US" sz="3200" dirty="0" smtClean="0"/>
              <a:t>来自高三（</a:t>
            </a:r>
            <a:r>
              <a:rPr lang="en-US" altLang="zh-CN" sz="3200" dirty="0" smtClean="0"/>
              <a:t>6</a:t>
            </a:r>
            <a:r>
              <a:rPr lang="zh-CN" altLang="en-US" sz="3200" dirty="0" smtClean="0"/>
              <a:t>）班的陈辉取得了第一名</a:t>
            </a:r>
            <a:endParaRPr lang="en-US" altLang="zh-CN" sz="3200" dirty="0" smtClean="0"/>
          </a:p>
          <a:p>
            <a:pPr marL="342900" indent="-342900">
              <a:buAutoNum type="arabicPeriod"/>
            </a:pPr>
            <a:endParaRPr lang="en-US" altLang="zh-CN" sz="3200" dirty="0"/>
          </a:p>
          <a:p>
            <a:r>
              <a:rPr lang="zh-CN" altLang="en-US" sz="3200" dirty="0" smtClean="0"/>
              <a:t>注意：</a:t>
            </a:r>
            <a:r>
              <a:rPr lang="en-US" altLang="zh-CN" sz="3200" dirty="0" smtClean="0"/>
              <a:t>1.</a:t>
            </a:r>
            <a:r>
              <a:rPr lang="zh-CN" altLang="en-US" sz="3200" dirty="0" smtClean="0"/>
              <a:t>可以适当增加细节，使行文连贯；</a:t>
            </a:r>
            <a:r>
              <a:rPr lang="en-US" altLang="zh-CN" sz="3200" dirty="0" smtClean="0"/>
              <a:t>2.</a:t>
            </a:r>
            <a:r>
              <a:rPr lang="zh-CN" altLang="en-US" sz="3200" dirty="0" smtClean="0"/>
              <a:t>词数</a:t>
            </a:r>
            <a:r>
              <a:rPr lang="en-US" altLang="zh-CN" sz="3200" dirty="0" smtClean="0"/>
              <a:t>100</a:t>
            </a:r>
            <a:r>
              <a:rPr lang="zh-CN" altLang="en-US" sz="3200" dirty="0" smtClean="0"/>
              <a:t>左右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8096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7849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b="1" dirty="0" smtClean="0">
                <a:solidFill>
                  <a:srgbClr val="FF0000"/>
                </a:solidFill>
              </a:rPr>
              <a:t>Event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an activity was held…</a:t>
            </a:r>
          </a:p>
          <a:p>
            <a:r>
              <a:rPr lang="en-US" altLang="zh-CN" sz="2400" dirty="0" smtClean="0"/>
              <a:t>a survey was conducted …</a:t>
            </a:r>
          </a:p>
          <a:p>
            <a:r>
              <a:rPr lang="en-US" altLang="zh-CN" sz="2400" dirty="0" smtClean="0"/>
              <a:t>a research was done …</a:t>
            </a:r>
          </a:p>
          <a:p>
            <a:r>
              <a:rPr lang="en-US" altLang="zh-CN" sz="2400" dirty="0" smtClean="0"/>
              <a:t>a program was carried out …</a:t>
            </a:r>
          </a:p>
          <a:p>
            <a:r>
              <a:rPr lang="en-US" altLang="zh-CN" sz="2400" dirty="0" smtClean="0"/>
              <a:t>a plan was launched …</a:t>
            </a:r>
          </a:p>
        </p:txBody>
      </p:sp>
    </p:spTree>
    <p:extLst>
      <p:ext uri="{BB962C8B-B14F-4D97-AF65-F5344CB8AC3E}">
        <p14:creationId xmlns:p14="http://schemas.microsoft.com/office/powerpoint/2010/main" val="14808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7849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2. process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at the beginning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later on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in the middle of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eventually 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begin/end with</a:t>
            </a:r>
          </a:p>
          <a:p>
            <a:r>
              <a:rPr lang="en-US" altLang="zh-CN" sz="2400" dirty="0" err="1" smtClean="0">
                <a:solidFill>
                  <a:prstClr val="black"/>
                </a:solidFill>
              </a:rPr>
              <a:t>sth</a:t>
            </a:r>
            <a:r>
              <a:rPr lang="en-US" altLang="zh-CN" sz="2400" dirty="0" smtClean="0">
                <a:solidFill>
                  <a:prstClr val="black"/>
                </a:solidFill>
              </a:rPr>
              <a:t>. marks the beginning/end of </a:t>
            </a:r>
          </a:p>
        </p:txBody>
      </p:sp>
    </p:spTree>
    <p:extLst>
      <p:ext uri="{BB962C8B-B14F-4D97-AF65-F5344CB8AC3E}">
        <p14:creationId xmlns:p14="http://schemas.microsoft.com/office/powerpoint/2010/main" val="372409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7849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3. significance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It plays a significant/vital/essential role in…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It helps students to be aware of…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It drives students into the recognition that …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It makes a difference to the students, raising their awareness of…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It attracts students to pay attention to…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It serves as an effective method in…</a:t>
            </a:r>
          </a:p>
        </p:txBody>
      </p:sp>
    </p:spTree>
    <p:extLst>
      <p:ext uri="{BB962C8B-B14F-4D97-AF65-F5344CB8AC3E}">
        <p14:creationId xmlns:p14="http://schemas.microsoft.com/office/powerpoint/2010/main" val="372409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60648"/>
            <a:ext cx="878497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prstClr val="black"/>
                </a:solidFill>
              </a:rPr>
              <a:t>假设你是校英语报的记者，上周日，</a:t>
            </a:r>
            <a:r>
              <a:rPr lang="zh-CN" altLang="en-US" sz="3200" dirty="0" smtClean="0">
                <a:solidFill>
                  <a:srgbClr val="0070C0"/>
                </a:solidFill>
              </a:rPr>
              <a:t>你校组织了一次</a:t>
            </a:r>
            <a:r>
              <a:rPr lang="en-US" altLang="zh-CN" sz="3200" dirty="0" smtClean="0">
                <a:solidFill>
                  <a:srgbClr val="0070C0"/>
                </a:solidFill>
              </a:rPr>
              <a:t>10</a:t>
            </a:r>
            <a:r>
              <a:rPr lang="zh-CN" altLang="en-US" sz="3200" dirty="0" smtClean="0">
                <a:solidFill>
                  <a:srgbClr val="0070C0"/>
                </a:solidFill>
              </a:rPr>
              <a:t>公里的越野长跑比赛。</a:t>
            </a:r>
            <a:r>
              <a:rPr lang="zh-CN" altLang="en-US" sz="3200" dirty="0" smtClean="0">
                <a:solidFill>
                  <a:prstClr val="black"/>
                </a:solidFill>
              </a:rPr>
              <a:t>请你根据以下要点提示用英语给校报写一篇报道，并</a:t>
            </a:r>
            <a:r>
              <a:rPr lang="zh-CN" altLang="en-US" sz="3200" dirty="0" smtClean="0">
                <a:solidFill>
                  <a:schemeClr val="accent6">
                    <a:lumMod val="75000"/>
                  </a:schemeClr>
                </a:solidFill>
              </a:rPr>
              <a:t>发表你的看法</a:t>
            </a:r>
            <a:r>
              <a:rPr lang="zh-CN" altLang="en-US" sz="3200" dirty="0" smtClean="0">
                <a:solidFill>
                  <a:prstClr val="black"/>
                </a:solidFill>
              </a:rPr>
              <a:t>。</a:t>
            </a:r>
            <a:endParaRPr lang="en-US" altLang="zh-CN" sz="3200" dirty="0" smtClean="0">
              <a:solidFill>
                <a:prstClr val="black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3200" dirty="0" smtClean="0">
                <a:solidFill>
                  <a:srgbClr val="0070C0"/>
                </a:solidFill>
              </a:rPr>
              <a:t>共有</a:t>
            </a:r>
            <a:r>
              <a:rPr lang="en-US" altLang="zh-CN" sz="3200" dirty="0" smtClean="0">
                <a:solidFill>
                  <a:srgbClr val="0070C0"/>
                </a:solidFill>
              </a:rPr>
              <a:t>240</a:t>
            </a:r>
            <a:r>
              <a:rPr lang="zh-CN" altLang="en-US" sz="3200" dirty="0" smtClean="0">
                <a:solidFill>
                  <a:srgbClr val="0070C0"/>
                </a:solidFill>
              </a:rPr>
              <a:t>名学生参加</a:t>
            </a:r>
            <a:endParaRPr lang="en-US" altLang="zh-CN" sz="3200" dirty="0" smtClean="0">
              <a:solidFill>
                <a:srgbClr val="0070C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3200" dirty="0" smtClean="0">
                <a:solidFill>
                  <a:srgbClr val="FF0000"/>
                </a:solidFill>
              </a:rPr>
              <a:t>选手在比赛中竭尽全力，</a:t>
            </a:r>
            <a:r>
              <a:rPr lang="zh-CN" altLang="en-US" sz="3200" dirty="0" smtClean="0">
                <a:solidFill>
                  <a:srgbClr val="00B050"/>
                </a:solidFill>
              </a:rPr>
              <a:t>虽然有的中途想放弃，但最后还是坚持下来了</a:t>
            </a:r>
            <a:endParaRPr lang="en-US" altLang="zh-CN" sz="3200" dirty="0" smtClean="0">
              <a:solidFill>
                <a:srgbClr val="00B05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3200" dirty="0" smtClean="0">
                <a:solidFill>
                  <a:srgbClr val="00B050"/>
                </a:solidFill>
              </a:rPr>
              <a:t>许多同学站在路边为选手呐喊助威</a:t>
            </a:r>
            <a:endParaRPr lang="en-US" altLang="zh-CN" sz="3200" dirty="0" smtClean="0">
              <a:solidFill>
                <a:srgbClr val="00B05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3200" dirty="0" smtClean="0">
                <a:solidFill>
                  <a:srgbClr val="C00000"/>
                </a:solidFill>
              </a:rPr>
              <a:t>来自高三（</a:t>
            </a:r>
            <a:r>
              <a:rPr lang="en-US" altLang="zh-CN" sz="3200" dirty="0" smtClean="0">
                <a:solidFill>
                  <a:srgbClr val="C00000"/>
                </a:solidFill>
              </a:rPr>
              <a:t>6</a:t>
            </a:r>
            <a:r>
              <a:rPr lang="zh-CN" altLang="en-US" sz="3200" dirty="0" smtClean="0">
                <a:solidFill>
                  <a:srgbClr val="C00000"/>
                </a:solidFill>
              </a:rPr>
              <a:t>）班的陈辉取得了第一名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altLang="zh-CN" sz="3200" dirty="0">
              <a:solidFill>
                <a:prstClr val="black"/>
              </a:solidFill>
            </a:endParaRPr>
          </a:p>
          <a:p>
            <a:r>
              <a:rPr lang="zh-CN" altLang="en-US" sz="3200" dirty="0" smtClean="0">
                <a:solidFill>
                  <a:prstClr val="black"/>
                </a:solidFill>
              </a:rPr>
              <a:t>注意：</a:t>
            </a:r>
            <a:r>
              <a:rPr lang="en-US" altLang="zh-CN" sz="3200" dirty="0" smtClean="0">
                <a:solidFill>
                  <a:prstClr val="black"/>
                </a:solidFill>
              </a:rPr>
              <a:t>1.</a:t>
            </a:r>
            <a:r>
              <a:rPr lang="zh-CN" altLang="en-US" sz="3200" dirty="0" smtClean="0">
                <a:solidFill>
                  <a:prstClr val="black"/>
                </a:solidFill>
              </a:rPr>
              <a:t>可以适当增加细节，使行文连贯；</a:t>
            </a:r>
            <a:r>
              <a:rPr lang="en-US" altLang="zh-CN" sz="3200" dirty="0" smtClean="0">
                <a:solidFill>
                  <a:prstClr val="black"/>
                </a:solidFill>
              </a:rPr>
              <a:t>2.</a:t>
            </a:r>
            <a:r>
              <a:rPr lang="zh-CN" altLang="en-US" sz="3200" dirty="0" smtClean="0">
                <a:solidFill>
                  <a:prstClr val="black"/>
                </a:solidFill>
              </a:rPr>
              <a:t>词数</a:t>
            </a:r>
            <a:r>
              <a:rPr lang="en-US" altLang="zh-CN" sz="3200" dirty="0" smtClean="0">
                <a:solidFill>
                  <a:prstClr val="black"/>
                </a:solidFill>
              </a:rPr>
              <a:t>100</a:t>
            </a:r>
            <a:r>
              <a:rPr lang="zh-CN" altLang="en-US" sz="3200" dirty="0" smtClean="0">
                <a:solidFill>
                  <a:prstClr val="black"/>
                </a:solidFill>
              </a:rPr>
              <a:t>左右</a:t>
            </a:r>
            <a:endParaRPr lang="zh-CN" alt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38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7849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Last Sunday, a 10-kilometer </a:t>
            </a:r>
            <a:r>
              <a:rPr lang="en-US" altLang="zh-CN" sz="2400" dirty="0" smtClean="0">
                <a:solidFill>
                  <a:srgbClr val="FF0000"/>
                </a:solidFill>
              </a:rPr>
              <a:t>race was held </a:t>
            </a:r>
            <a:r>
              <a:rPr lang="en-US" altLang="zh-CN" sz="2400" dirty="0" smtClean="0">
                <a:solidFill>
                  <a:prstClr val="black"/>
                </a:solidFill>
              </a:rPr>
              <a:t>in our school,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which attracted 240 participants in total</a:t>
            </a:r>
            <a:r>
              <a:rPr lang="en-US" altLang="zh-CN" sz="2400" dirty="0" smtClean="0">
                <a:solidFill>
                  <a:prstClr val="black"/>
                </a:solidFill>
              </a:rPr>
              <a:t>. During the race, all the players </a:t>
            </a:r>
            <a:r>
              <a:rPr lang="en-US" altLang="zh-CN" sz="2400" dirty="0" smtClean="0">
                <a:solidFill>
                  <a:srgbClr val="FF0000"/>
                </a:solidFill>
              </a:rPr>
              <a:t>spared no efforts </a:t>
            </a:r>
            <a:r>
              <a:rPr lang="en-US" altLang="zh-CN" sz="2400" dirty="0" smtClean="0">
                <a:solidFill>
                  <a:prstClr val="black"/>
                </a:solidFill>
              </a:rPr>
              <a:t>to run as fast as possible. Although some of them </a:t>
            </a:r>
            <a:r>
              <a:rPr lang="en-US" altLang="zh-CN" sz="2400" dirty="0" smtClean="0">
                <a:solidFill>
                  <a:srgbClr val="FF0000"/>
                </a:solidFill>
              </a:rPr>
              <a:t>were worn out </a:t>
            </a:r>
            <a:r>
              <a:rPr lang="en-US" altLang="zh-CN" sz="2400" dirty="0" smtClean="0">
                <a:solidFill>
                  <a:prstClr val="black"/>
                </a:solidFill>
              </a:rPr>
              <a:t>in the middle of the course and thought of </a:t>
            </a:r>
            <a:r>
              <a:rPr lang="en-US" altLang="zh-CN" sz="2400" dirty="0" smtClean="0">
                <a:solidFill>
                  <a:srgbClr val="FF0000"/>
                </a:solidFill>
              </a:rPr>
              <a:t>quitting halfway</a:t>
            </a:r>
            <a:r>
              <a:rPr lang="en-US" altLang="zh-CN" sz="2400" dirty="0" smtClean="0">
                <a:solidFill>
                  <a:prstClr val="black"/>
                </a:solidFill>
              </a:rPr>
              <a:t>, they finally persuaded themselves to hold on till they crossed the finishing line because of the encouragement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given to them from the students who stood by the road </a:t>
            </a:r>
            <a:r>
              <a:rPr lang="en-US" altLang="zh-CN" sz="2400" u="sng" dirty="0" smtClean="0">
                <a:solidFill>
                  <a:srgbClr val="FF0000"/>
                </a:solidFill>
              </a:rPr>
              <a:t>cheering players on</a:t>
            </a:r>
            <a:r>
              <a:rPr lang="en-US" altLang="zh-CN" sz="2400" dirty="0" smtClean="0">
                <a:solidFill>
                  <a:prstClr val="black"/>
                </a:solidFill>
              </a:rPr>
              <a:t>. Eventually, Chen Hui, from Class 6 Senior 3, won the championship.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The activity </a:t>
            </a:r>
            <a:r>
              <a:rPr lang="en-US" altLang="zh-CN" sz="2400" dirty="0" smtClean="0">
                <a:solidFill>
                  <a:srgbClr val="FF0000"/>
                </a:solidFill>
              </a:rPr>
              <a:t>played a positive role in </a:t>
            </a:r>
            <a:r>
              <a:rPr lang="en-US" altLang="zh-CN" sz="2400" dirty="0" smtClean="0">
                <a:solidFill>
                  <a:prstClr val="black"/>
                </a:solidFill>
              </a:rPr>
              <a:t>both building up a healthy body for our students and </a:t>
            </a:r>
            <a:r>
              <a:rPr lang="en-US" altLang="zh-CN" sz="2400" dirty="0" smtClean="0">
                <a:solidFill>
                  <a:srgbClr val="FF0000"/>
                </a:solidFill>
              </a:rPr>
              <a:t>instill in </a:t>
            </a:r>
            <a:r>
              <a:rPr lang="en-US" altLang="zh-CN" sz="2400" dirty="0" smtClean="0">
                <a:solidFill>
                  <a:prstClr val="black"/>
                </a:solidFill>
              </a:rPr>
              <a:t>the students the significance of persistence and determination.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449</Words>
  <Application>Microsoft Office PowerPoint</Application>
  <PresentationFormat>全屏显示(4:3)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14</cp:revision>
  <dcterms:created xsi:type="dcterms:W3CDTF">2015-11-04T01:50:42Z</dcterms:created>
  <dcterms:modified xsi:type="dcterms:W3CDTF">2015-11-05T06:38:46Z</dcterms:modified>
</cp:coreProperties>
</file>