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3" r:id="rId8"/>
    <p:sldId id="261" r:id="rId9"/>
    <p:sldId id="262"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2016-8-24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8797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2677656"/>
          </a:xfrm>
          <a:prstGeom prst="rect">
            <a:avLst/>
          </a:prstGeom>
          <a:noFill/>
        </p:spPr>
        <p:txBody>
          <a:bodyPr wrap="square" rtlCol="0">
            <a:spAutoFit/>
          </a:bodyPr>
          <a:lstStyle/>
          <a:p>
            <a:r>
              <a:rPr lang="en-US" altLang="zh-CN" sz="2800" dirty="0" smtClean="0"/>
              <a:t>B </a:t>
            </a:r>
            <a:r>
              <a:rPr lang="en-US" altLang="zh-CN" sz="2800" dirty="0" err="1" smtClean="0"/>
              <a:t>B</a:t>
            </a:r>
            <a:r>
              <a:rPr lang="en-US" altLang="zh-CN" sz="2800" dirty="0" smtClean="0"/>
              <a:t> A</a:t>
            </a:r>
          </a:p>
          <a:p>
            <a:r>
              <a:rPr lang="en-US" altLang="zh-CN" sz="2800" dirty="0" smtClean="0"/>
              <a:t>C B C D</a:t>
            </a:r>
          </a:p>
          <a:p>
            <a:r>
              <a:rPr lang="en-US" altLang="zh-CN" sz="2800" dirty="0" smtClean="0"/>
              <a:t>B C A D</a:t>
            </a:r>
          </a:p>
          <a:p>
            <a:r>
              <a:rPr lang="en-US" altLang="zh-CN" sz="2800" dirty="0" smtClean="0"/>
              <a:t>A B </a:t>
            </a:r>
            <a:r>
              <a:rPr lang="en-US" altLang="zh-CN" sz="2800" dirty="0" err="1" smtClean="0"/>
              <a:t>B</a:t>
            </a:r>
            <a:r>
              <a:rPr lang="en-US" altLang="zh-CN" sz="2800" dirty="0" smtClean="0"/>
              <a:t> D</a:t>
            </a:r>
          </a:p>
          <a:p>
            <a:endParaRPr lang="en-US" altLang="zh-CN" sz="2800" dirty="0"/>
          </a:p>
          <a:p>
            <a:r>
              <a:rPr lang="en-US" altLang="zh-CN" sz="2800" dirty="0" smtClean="0"/>
              <a:t>E F A C D</a:t>
            </a:r>
            <a:endParaRPr lang="zh-CN" altLang="en-US" sz="2800" dirty="0"/>
          </a:p>
        </p:txBody>
      </p:sp>
    </p:spTree>
    <p:extLst>
      <p:ext uri="{BB962C8B-B14F-4D97-AF65-F5344CB8AC3E}">
        <p14:creationId xmlns:p14="http://schemas.microsoft.com/office/powerpoint/2010/main" val="27928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1815882"/>
          </a:xfrm>
          <a:prstGeom prst="rect">
            <a:avLst/>
          </a:prstGeom>
          <a:noFill/>
        </p:spPr>
        <p:txBody>
          <a:bodyPr wrap="square" rtlCol="0">
            <a:spAutoFit/>
          </a:bodyPr>
          <a:lstStyle/>
          <a:p>
            <a:r>
              <a:rPr lang="en-US" altLang="zh-CN" sz="2800" dirty="0" smtClean="0">
                <a:solidFill>
                  <a:prstClr val="black"/>
                </a:solidFill>
              </a:rPr>
              <a:t>C B D A C</a:t>
            </a:r>
          </a:p>
          <a:p>
            <a:r>
              <a:rPr lang="en-US" altLang="zh-CN" sz="2800" dirty="0" smtClean="0">
                <a:solidFill>
                  <a:prstClr val="black"/>
                </a:solidFill>
              </a:rPr>
              <a:t>B A B C D</a:t>
            </a:r>
          </a:p>
          <a:p>
            <a:r>
              <a:rPr lang="en-US" altLang="zh-CN" sz="2800" dirty="0" smtClean="0">
                <a:solidFill>
                  <a:prstClr val="black"/>
                </a:solidFill>
              </a:rPr>
              <a:t>C A C B D</a:t>
            </a:r>
          </a:p>
          <a:p>
            <a:r>
              <a:rPr lang="en-US" altLang="zh-CN" sz="2800" dirty="0" smtClean="0">
                <a:solidFill>
                  <a:prstClr val="black"/>
                </a:solidFill>
              </a:rPr>
              <a:t>B D C A C</a:t>
            </a:r>
            <a:endParaRPr lang="zh-CN" altLang="en-US" sz="2800" dirty="0">
              <a:solidFill>
                <a:prstClr val="black"/>
              </a:solidFill>
            </a:endParaRPr>
          </a:p>
        </p:txBody>
      </p:sp>
    </p:spTree>
    <p:extLst>
      <p:ext uri="{BB962C8B-B14F-4D97-AF65-F5344CB8AC3E}">
        <p14:creationId xmlns:p14="http://schemas.microsoft.com/office/powerpoint/2010/main" val="160556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4401205"/>
          </a:xfrm>
          <a:prstGeom prst="rect">
            <a:avLst/>
          </a:prstGeom>
          <a:noFill/>
        </p:spPr>
        <p:txBody>
          <a:bodyPr wrap="square" rtlCol="0">
            <a:spAutoFit/>
          </a:bodyPr>
          <a:lstStyle/>
          <a:p>
            <a:r>
              <a:rPr lang="en-US" altLang="zh-CN" sz="2800" dirty="0" smtClean="0">
                <a:solidFill>
                  <a:prstClr val="black"/>
                </a:solidFill>
              </a:rPr>
              <a:t>to tell</a:t>
            </a:r>
          </a:p>
          <a:p>
            <a:r>
              <a:rPr lang="en-US" altLang="zh-CN" sz="2800" dirty="0" smtClean="0">
                <a:solidFill>
                  <a:prstClr val="black"/>
                </a:solidFill>
              </a:rPr>
              <a:t>happens</a:t>
            </a:r>
          </a:p>
          <a:p>
            <a:r>
              <a:rPr lang="en-US" altLang="zh-CN" sz="2800" dirty="0" smtClean="0">
                <a:solidFill>
                  <a:prstClr val="black"/>
                </a:solidFill>
              </a:rPr>
              <a:t>an</a:t>
            </a:r>
          </a:p>
          <a:p>
            <a:r>
              <a:rPr lang="en-US" altLang="zh-CN" sz="2800" dirty="0" smtClean="0">
                <a:solidFill>
                  <a:prstClr val="black"/>
                </a:solidFill>
              </a:rPr>
              <a:t>Whether</a:t>
            </a:r>
          </a:p>
          <a:p>
            <a:r>
              <a:rPr lang="en-US" altLang="zh-CN" sz="2800" dirty="0" smtClean="0">
                <a:solidFill>
                  <a:prstClr val="black"/>
                </a:solidFill>
              </a:rPr>
              <a:t>encouraging</a:t>
            </a:r>
          </a:p>
          <a:p>
            <a:r>
              <a:rPr lang="en-US" altLang="zh-CN" sz="2800" dirty="0" smtClean="0">
                <a:solidFill>
                  <a:prstClr val="black"/>
                </a:solidFill>
              </a:rPr>
              <a:t>really</a:t>
            </a:r>
          </a:p>
          <a:p>
            <a:r>
              <a:rPr lang="en-US" altLang="zh-CN" sz="2800" dirty="0" smtClean="0">
                <a:solidFill>
                  <a:prstClr val="black"/>
                </a:solidFill>
              </a:rPr>
              <a:t>for/to</a:t>
            </a:r>
          </a:p>
          <a:p>
            <a:r>
              <a:rPr lang="en-US" altLang="zh-CN" sz="2800" dirty="0" smtClean="0">
                <a:solidFill>
                  <a:prstClr val="black"/>
                </a:solidFill>
              </a:rPr>
              <a:t>them</a:t>
            </a:r>
          </a:p>
          <a:p>
            <a:r>
              <a:rPr lang="en-US" altLang="zh-CN" sz="2800" dirty="0" smtClean="0">
                <a:solidFill>
                  <a:prstClr val="black"/>
                </a:solidFill>
              </a:rPr>
              <a:t>achievements</a:t>
            </a:r>
          </a:p>
          <a:p>
            <a:r>
              <a:rPr lang="en-US" altLang="zh-CN" sz="2800" dirty="0" smtClean="0">
                <a:solidFill>
                  <a:prstClr val="black"/>
                </a:solidFill>
              </a:rPr>
              <a:t>knowing</a:t>
            </a:r>
          </a:p>
        </p:txBody>
      </p:sp>
    </p:spTree>
    <p:extLst>
      <p:ext uri="{BB962C8B-B14F-4D97-AF65-F5344CB8AC3E}">
        <p14:creationId xmlns:p14="http://schemas.microsoft.com/office/powerpoint/2010/main" val="160556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4401205"/>
          </a:xfrm>
          <a:prstGeom prst="rect">
            <a:avLst/>
          </a:prstGeom>
          <a:noFill/>
        </p:spPr>
        <p:txBody>
          <a:bodyPr wrap="square" rtlCol="0">
            <a:spAutoFit/>
          </a:bodyPr>
          <a:lstStyle/>
          <a:p>
            <a:r>
              <a:rPr lang="en-US" altLang="zh-CN" sz="2800" dirty="0" smtClean="0">
                <a:solidFill>
                  <a:prstClr val="black"/>
                </a:solidFill>
              </a:rPr>
              <a:t>with some thing</a:t>
            </a:r>
            <a:r>
              <a:rPr lang="en-US" altLang="zh-CN" sz="2800" dirty="0" smtClean="0">
                <a:solidFill>
                  <a:srgbClr val="FF0000"/>
                </a:solidFill>
              </a:rPr>
              <a:t>s</a:t>
            </a:r>
          </a:p>
          <a:p>
            <a:r>
              <a:rPr lang="en-US" altLang="zh-CN" sz="2800" dirty="0" smtClean="0">
                <a:solidFill>
                  <a:srgbClr val="FF0000"/>
                </a:solidFill>
              </a:rPr>
              <a:t>because</a:t>
            </a:r>
            <a:r>
              <a:rPr lang="en-US" altLang="zh-CN" sz="2800" dirty="0" smtClean="0">
                <a:solidFill>
                  <a:prstClr val="black"/>
                </a:solidFill>
              </a:rPr>
              <a:t> she lived</a:t>
            </a:r>
          </a:p>
          <a:p>
            <a:r>
              <a:rPr lang="en-US" altLang="zh-CN" sz="2800" dirty="0" smtClean="0">
                <a:solidFill>
                  <a:prstClr val="black"/>
                </a:solidFill>
              </a:rPr>
              <a:t>call </a:t>
            </a:r>
            <a:r>
              <a:rPr lang="en-US" altLang="zh-CN" sz="2800" dirty="0" smtClean="0">
                <a:solidFill>
                  <a:srgbClr val="FF0000"/>
                </a:solidFill>
              </a:rPr>
              <a:t>to</a:t>
            </a:r>
            <a:r>
              <a:rPr lang="en-US" altLang="zh-CN" sz="2800" dirty="0" smtClean="0">
                <a:solidFill>
                  <a:prstClr val="black"/>
                </a:solidFill>
              </a:rPr>
              <a:t> her</a:t>
            </a:r>
          </a:p>
          <a:p>
            <a:r>
              <a:rPr lang="en-US" altLang="zh-CN" sz="2800" dirty="0" smtClean="0">
                <a:solidFill>
                  <a:prstClr val="black"/>
                </a:solidFill>
              </a:rPr>
              <a:t>in </a:t>
            </a:r>
            <a:r>
              <a:rPr lang="en-US" altLang="zh-CN" sz="2800" dirty="0" smtClean="0">
                <a:solidFill>
                  <a:srgbClr val="FF0000"/>
                </a:solidFill>
              </a:rPr>
              <a:t>our</a:t>
            </a:r>
            <a:r>
              <a:rPr lang="en-US" altLang="zh-CN" sz="2800" dirty="0" smtClean="0">
                <a:solidFill>
                  <a:prstClr val="black"/>
                </a:solidFill>
              </a:rPr>
              <a:t> minds</a:t>
            </a:r>
          </a:p>
          <a:p>
            <a:r>
              <a:rPr lang="en-US" altLang="zh-CN" sz="2800" dirty="0" smtClean="0">
                <a:solidFill>
                  <a:prstClr val="black"/>
                </a:solidFill>
              </a:rPr>
              <a:t>recalled </a:t>
            </a:r>
            <a:r>
              <a:rPr lang="en-US" altLang="zh-CN" sz="2800" dirty="0" smtClean="0">
                <a:solidFill>
                  <a:srgbClr val="FF0000"/>
                </a:solidFill>
              </a:rPr>
              <a:t>(of) </a:t>
            </a:r>
            <a:r>
              <a:rPr lang="en-US" altLang="zh-CN" sz="2800" dirty="0" smtClean="0">
                <a:solidFill>
                  <a:prstClr val="black"/>
                </a:solidFill>
              </a:rPr>
              <a:t>the time</a:t>
            </a:r>
          </a:p>
          <a:p>
            <a:r>
              <a:rPr lang="en-US" altLang="zh-CN" sz="2800" dirty="0" smtClean="0">
                <a:solidFill>
                  <a:prstClr val="black"/>
                </a:solidFill>
              </a:rPr>
              <a:t>we </a:t>
            </a:r>
            <a:r>
              <a:rPr lang="en-US" altLang="zh-CN" sz="2800" dirty="0" smtClean="0">
                <a:solidFill>
                  <a:srgbClr val="FF0000"/>
                </a:solidFill>
              </a:rPr>
              <a:t>were</a:t>
            </a:r>
            <a:r>
              <a:rPr lang="en-US" altLang="zh-CN" sz="2800" dirty="0" smtClean="0">
                <a:solidFill>
                  <a:prstClr val="black"/>
                </a:solidFill>
              </a:rPr>
              <a:t> together</a:t>
            </a:r>
          </a:p>
          <a:p>
            <a:r>
              <a:rPr lang="en-US" altLang="zh-CN" sz="2800" dirty="0" smtClean="0">
                <a:solidFill>
                  <a:prstClr val="black"/>
                </a:solidFill>
              </a:rPr>
              <a:t>for </a:t>
            </a:r>
            <a:r>
              <a:rPr lang="en-US" altLang="zh-CN" sz="2800" dirty="0" smtClean="0">
                <a:solidFill>
                  <a:srgbClr val="FF0000"/>
                </a:solidFill>
              </a:rPr>
              <a:t>the </a:t>
            </a:r>
            <a:r>
              <a:rPr lang="en-US" altLang="zh-CN" sz="2800" dirty="0" smtClean="0">
                <a:solidFill>
                  <a:prstClr val="black"/>
                </a:solidFill>
              </a:rPr>
              <a:t>next meeting</a:t>
            </a:r>
          </a:p>
          <a:p>
            <a:r>
              <a:rPr lang="en-US" altLang="zh-CN" sz="2800" dirty="0" smtClean="0">
                <a:solidFill>
                  <a:prstClr val="black"/>
                </a:solidFill>
              </a:rPr>
              <a:t>learned </a:t>
            </a:r>
            <a:r>
              <a:rPr lang="en-US" altLang="zh-CN" sz="2800" dirty="0" smtClean="0">
                <a:solidFill>
                  <a:srgbClr val="FF0000"/>
                </a:solidFill>
              </a:rPr>
              <a:t>so</a:t>
            </a:r>
            <a:r>
              <a:rPr lang="en-US" altLang="zh-CN" sz="2800" dirty="0" smtClean="0">
                <a:solidFill>
                  <a:prstClr val="black"/>
                </a:solidFill>
              </a:rPr>
              <a:t> much</a:t>
            </a:r>
          </a:p>
          <a:p>
            <a:r>
              <a:rPr lang="en-US" altLang="zh-CN" sz="2800" dirty="0" smtClean="0">
                <a:solidFill>
                  <a:prstClr val="black"/>
                </a:solidFill>
              </a:rPr>
              <a:t>, </a:t>
            </a:r>
            <a:r>
              <a:rPr lang="en-US" altLang="zh-CN" sz="2800" dirty="0" smtClean="0">
                <a:solidFill>
                  <a:srgbClr val="FF0000"/>
                </a:solidFill>
              </a:rPr>
              <a:t>which</a:t>
            </a:r>
            <a:r>
              <a:rPr lang="en-US" altLang="zh-CN" sz="2800" dirty="0" smtClean="0">
                <a:solidFill>
                  <a:prstClr val="black"/>
                </a:solidFill>
              </a:rPr>
              <a:t> was </a:t>
            </a:r>
          </a:p>
          <a:p>
            <a:r>
              <a:rPr lang="en-US" altLang="zh-CN" sz="2800" dirty="0" smtClean="0">
                <a:solidFill>
                  <a:prstClr val="black"/>
                </a:solidFill>
              </a:rPr>
              <a:t>lasted permanent</a:t>
            </a:r>
            <a:r>
              <a:rPr lang="en-US" altLang="zh-CN" sz="2800" dirty="0" smtClean="0">
                <a:solidFill>
                  <a:srgbClr val="FF0000"/>
                </a:solidFill>
              </a:rPr>
              <a:t>ly</a:t>
            </a:r>
          </a:p>
        </p:txBody>
      </p:sp>
    </p:spTree>
    <p:extLst>
      <p:ext uri="{BB962C8B-B14F-4D97-AF65-F5344CB8AC3E}">
        <p14:creationId xmlns:p14="http://schemas.microsoft.com/office/powerpoint/2010/main" val="160556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4401205"/>
          </a:xfrm>
          <a:prstGeom prst="rect">
            <a:avLst/>
          </a:prstGeom>
          <a:noFill/>
        </p:spPr>
        <p:txBody>
          <a:bodyPr wrap="square" rtlCol="0">
            <a:spAutoFit/>
          </a:bodyPr>
          <a:lstStyle/>
          <a:p>
            <a:pPr marL="342900" indent="-342900">
              <a:buAutoNum type="arabicPeriod"/>
            </a:pPr>
            <a:r>
              <a:rPr lang="en-US" altLang="zh-CN" sz="2800" dirty="0" smtClean="0"/>
              <a:t>greeting </a:t>
            </a:r>
          </a:p>
          <a:p>
            <a:pPr marL="342900" indent="-342900">
              <a:buAutoNum type="arabicPeriod"/>
            </a:pPr>
            <a:endParaRPr lang="en-US" altLang="zh-CN" sz="2800" dirty="0" smtClean="0"/>
          </a:p>
          <a:p>
            <a:pPr marL="342900" indent="-342900">
              <a:buAutoNum type="arabicPeriod"/>
            </a:pPr>
            <a:r>
              <a:rPr lang="en-US" altLang="zh-CN" sz="2800" dirty="0" smtClean="0"/>
              <a:t>purpose</a:t>
            </a:r>
          </a:p>
          <a:p>
            <a:pPr marL="342900" indent="-342900">
              <a:buAutoNum type="arabicPeriod"/>
            </a:pPr>
            <a:endParaRPr lang="en-US" altLang="zh-CN" sz="2800" dirty="0"/>
          </a:p>
          <a:p>
            <a:pPr marL="342900" indent="-342900">
              <a:buAutoNum type="arabicPeriod"/>
            </a:pPr>
            <a:r>
              <a:rPr lang="en-US" altLang="zh-CN" sz="2800" dirty="0" smtClean="0"/>
              <a:t>story</a:t>
            </a:r>
          </a:p>
          <a:p>
            <a:pPr marL="342900" indent="-342900">
              <a:buAutoNum type="arabicPeriod"/>
            </a:pPr>
            <a:r>
              <a:rPr lang="en-US" altLang="zh-CN" sz="2800" dirty="0" smtClean="0"/>
              <a:t>appeal</a:t>
            </a:r>
          </a:p>
          <a:p>
            <a:pPr marL="342900" indent="-342900">
              <a:buAutoNum type="arabicPeriod"/>
            </a:pPr>
            <a:endParaRPr lang="en-US" altLang="zh-CN" sz="2800" dirty="0" smtClean="0"/>
          </a:p>
          <a:p>
            <a:pPr marL="342900" indent="-342900">
              <a:buAutoNum type="arabicPeriod"/>
            </a:pPr>
            <a:endParaRPr lang="en-US" altLang="zh-CN" sz="2800" dirty="0"/>
          </a:p>
          <a:p>
            <a:pPr marL="342900" indent="-342900">
              <a:buAutoNum type="arabicPeriod"/>
            </a:pPr>
            <a:endParaRPr lang="en-US" altLang="zh-CN" sz="2800" dirty="0" smtClean="0"/>
          </a:p>
          <a:p>
            <a:pPr marL="342900" indent="-342900">
              <a:buAutoNum type="arabicPeriod"/>
            </a:pPr>
            <a:r>
              <a:rPr lang="en-US" altLang="zh-CN" sz="2800" dirty="0" smtClean="0"/>
              <a:t>ending</a:t>
            </a:r>
            <a:endParaRPr lang="zh-CN" altLang="en-US" sz="2800" dirty="0"/>
          </a:p>
        </p:txBody>
      </p:sp>
      <p:sp>
        <p:nvSpPr>
          <p:cNvPr id="3" name="TextBox 2"/>
          <p:cNvSpPr txBox="1"/>
          <p:nvPr/>
        </p:nvSpPr>
        <p:spPr>
          <a:xfrm>
            <a:off x="539552" y="620688"/>
            <a:ext cx="8568952" cy="461665"/>
          </a:xfrm>
          <a:prstGeom prst="rect">
            <a:avLst/>
          </a:prstGeom>
          <a:noFill/>
        </p:spPr>
        <p:txBody>
          <a:bodyPr wrap="square" rtlCol="0">
            <a:spAutoFit/>
          </a:bodyPr>
          <a:lstStyle/>
          <a:p>
            <a:r>
              <a:rPr lang="en-US" altLang="zh-CN" sz="2400" dirty="0" smtClean="0">
                <a:solidFill>
                  <a:srgbClr val="0070C0"/>
                </a:solidFill>
              </a:rPr>
              <a:t>I am…, a… </a:t>
            </a:r>
            <a:endParaRPr lang="zh-CN" altLang="en-US" sz="2400" dirty="0">
              <a:solidFill>
                <a:srgbClr val="0070C0"/>
              </a:solidFill>
            </a:endParaRPr>
          </a:p>
        </p:txBody>
      </p:sp>
      <p:sp>
        <p:nvSpPr>
          <p:cNvPr id="4" name="TextBox 3"/>
          <p:cNvSpPr txBox="1"/>
          <p:nvPr/>
        </p:nvSpPr>
        <p:spPr>
          <a:xfrm>
            <a:off x="539552" y="1484784"/>
            <a:ext cx="8568952" cy="461665"/>
          </a:xfrm>
          <a:prstGeom prst="rect">
            <a:avLst/>
          </a:prstGeom>
          <a:noFill/>
        </p:spPr>
        <p:txBody>
          <a:bodyPr wrap="square" rtlCol="0">
            <a:spAutoFit/>
          </a:bodyPr>
          <a:lstStyle/>
          <a:p>
            <a:r>
              <a:rPr lang="en-US" altLang="zh-CN" sz="2400" dirty="0" smtClean="0">
                <a:solidFill>
                  <a:srgbClr val="0070C0"/>
                </a:solidFill>
              </a:rPr>
              <a:t>I am writing to ask whether…</a:t>
            </a:r>
            <a:endParaRPr lang="zh-CN" altLang="en-US" sz="2400" dirty="0">
              <a:solidFill>
                <a:srgbClr val="0070C0"/>
              </a:solidFill>
            </a:endParaRPr>
          </a:p>
        </p:txBody>
      </p:sp>
      <p:sp>
        <p:nvSpPr>
          <p:cNvPr id="5" name="TextBox 4"/>
          <p:cNvSpPr txBox="1"/>
          <p:nvPr/>
        </p:nvSpPr>
        <p:spPr>
          <a:xfrm>
            <a:off x="539552" y="2732727"/>
            <a:ext cx="8568952" cy="1200329"/>
          </a:xfrm>
          <a:prstGeom prst="rect">
            <a:avLst/>
          </a:prstGeom>
          <a:noFill/>
        </p:spPr>
        <p:txBody>
          <a:bodyPr wrap="square" rtlCol="0">
            <a:spAutoFit/>
          </a:bodyPr>
          <a:lstStyle/>
          <a:p>
            <a:r>
              <a:rPr lang="en-US" altLang="zh-CN" sz="2400" dirty="0" smtClean="0">
                <a:solidFill>
                  <a:srgbClr val="0070C0"/>
                </a:solidFill>
              </a:rPr>
              <a:t>I am wondering …</a:t>
            </a:r>
          </a:p>
          <a:p>
            <a:r>
              <a:rPr lang="en-US" altLang="zh-CN" sz="2400" dirty="0" smtClean="0">
                <a:solidFill>
                  <a:srgbClr val="0070C0"/>
                </a:solidFill>
              </a:rPr>
              <a:t>Is it possible for you to …</a:t>
            </a:r>
          </a:p>
          <a:p>
            <a:r>
              <a:rPr lang="en-US" altLang="zh-CN" sz="2400" dirty="0" smtClean="0">
                <a:solidFill>
                  <a:srgbClr val="0070C0"/>
                </a:solidFill>
              </a:rPr>
              <a:t>I sincerely hope that …</a:t>
            </a:r>
            <a:endParaRPr lang="zh-CN" altLang="en-US" sz="2400" dirty="0">
              <a:solidFill>
                <a:srgbClr val="0070C0"/>
              </a:solidFill>
            </a:endParaRPr>
          </a:p>
        </p:txBody>
      </p:sp>
      <p:sp>
        <p:nvSpPr>
          <p:cNvPr id="6" name="TextBox 5"/>
          <p:cNvSpPr txBox="1"/>
          <p:nvPr/>
        </p:nvSpPr>
        <p:spPr>
          <a:xfrm>
            <a:off x="539552" y="4451628"/>
            <a:ext cx="8568952" cy="1200329"/>
          </a:xfrm>
          <a:prstGeom prst="rect">
            <a:avLst/>
          </a:prstGeom>
          <a:noFill/>
        </p:spPr>
        <p:txBody>
          <a:bodyPr wrap="square" rtlCol="0">
            <a:spAutoFit/>
          </a:bodyPr>
          <a:lstStyle/>
          <a:p>
            <a:r>
              <a:rPr lang="en-US" altLang="zh-CN" sz="2400" dirty="0" smtClean="0">
                <a:solidFill>
                  <a:srgbClr val="0070C0"/>
                </a:solidFill>
              </a:rPr>
              <a:t>I will appreciate it if…</a:t>
            </a:r>
          </a:p>
          <a:p>
            <a:r>
              <a:rPr lang="en-US" altLang="zh-CN" sz="2400" dirty="0" smtClean="0">
                <a:solidFill>
                  <a:srgbClr val="0070C0"/>
                </a:solidFill>
              </a:rPr>
              <a:t>I will be grateful if…</a:t>
            </a:r>
          </a:p>
          <a:p>
            <a:r>
              <a:rPr lang="en-US" altLang="zh-CN" sz="2400" dirty="0" smtClean="0">
                <a:solidFill>
                  <a:srgbClr val="0070C0"/>
                </a:solidFill>
              </a:rPr>
              <a:t>It will be very nice of you if…</a:t>
            </a:r>
            <a:endParaRPr lang="zh-CN" altLang="en-US" sz="2400" dirty="0">
              <a:solidFill>
                <a:srgbClr val="0070C0"/>
              </a:solidFill>
            </a:endParaRPr>
          </a:p>
        </p:txBody>
      </p:sp>
    </p:spTree>
    <p:extLst>
      <p:ext uri="{BB962C8B-B14F-4D97-AF65-F5344CB8AC3E}">
        <p14:creationId xmlns:p14="http://schemas.microsoft.com/office/powerpoint/2010/main" val="372266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5632311"/>
          </a:xfrm>
          <a:prstGeom prst="rect">
            <a:avLst/>
          </a:prstGeom>
          <a:noFill/>
        </p:spPr>
        <p:txBody>
          <a:bodyPr wrap="square" rtlCol="0">
            <a:spAutoFit/>
          </a:bodyPr>
          <a:lstStyle/>
          <a:p>
            <a:r>
              <a:rPr lang="en-US" altLang="zh-CN" sz="2400" dirty="0" smtClean="0">
                <a:solidFill>
                  <a:prstClr val="black"/>
                </a:solidFill>
              </a:rPr>
              <a:t>Dear Editor, </a:t>
            </a:r>
          </a:p>
          <a:p>
            <a:r>
              <a:rPr lang="en-US" altLang="zh-CN" sz="2400" dirty="0">
                <a:solidFill>
                  <a:prstClr val="black"/>
                </a:solidFill>
              </a:rPr>
              <a:t> </a:t>
            </a:r>
            <a:r>
              <a:rPr lang="en-US" altLang="zh-CN" sz="2400" dirty="0" smtClean="0">
                <a:solidFill>
                  <a:prstClr val="black"/>
                </a:solidFill>
              </a:rPr>
              <a:t>    </a:t>
            </a:r>
            <a:r>
              <a:rPr lang="en-US" altLang="zh-CN" sz="2400" u="sng" dirty="0" smtClean="0">
                <a:solidFill>
                  <a:prstClr val="black"/>
                </a:solidFill>
              </a:rPr>
              <a:t>I am Li Hua, a high school student </a:t>
            </a:r>
            <a:r>
              <a:rPr lang="en-US" altLang="zh-CN" sz="2400" dirty="0" smtClean="0">
                <a:solidFill>
                  <a:prstClr val="black"/>
                </a:solidFill>
              </a:rPr>
              <a:t>in Beijing and </a:t>
            </a:r>
            <a:r>
              <a:rPr lang="en-US" altLang="zh-CN" sz="2400" u="sng" dirty="0" smtClean="0">
                <a:solidFill>
                  <a:prstClr val="black"/>
                </a:solidFill>
              </a:rPr>
              <a:t>I am writing to ask whether it is possible </a:t>
            </a:r>
            <a:r>
              <a:rPr lang="en-US" altLang="zh-CN" sz="2400" dirty="0" smtClean="0">
                <a:solidFill>
                  <a:prstClr val="black"/>
                </a:solidFill>
              </a:rPr>
              <a:t>for you to make a report of an old man. </a:t>
            </a:r>
          </a:p>
          <a:p>
            <a:r>
              <a:rPr lang="en-US" altLang="zh-CN" sz="2400" dirty="0">
                <a:solidFill>
                  <a:prstClr val="black"/>
                </a:solidFill>
              </a:rPr>
              <a:t> </a:t>
            </a:r>
            <a:r>
              <a:rPr lang="en-US" altLang="zh-CN" sz="2400" dirty="0" smtClean="0">
                <a:solidFill>
                  <a:prstClr val="black"/>
                </a:solidFill>
              </a:rPr>
              <a:t>    He has adopted many homeless dogs since he retired but unfortunately he is in poor health condition now so it’s difficulty for him to keep taking care of those dogs. Additionally, with the number of dogs increasing, he is unlikely to be able to afford the food for them any more. Deeply moved by his deed, </a:t>
            </a:r>
            <a:r>
              <a:rPr lang="en-US" altLang="zh-CN" sz="2400" u="sng" dirty="0" smtClean="0">
                <a:solidFill>
                  <a:prstClr val="black"/>
                </a:solidFill>
              </a:rPr>
              <a:t>I am wondering whether </a:t>
            </a:r>
            <a:r>
              <a:rPr lang="en-US" altLang="zh-CN" sz="2400" dirty="0" smtClean="0">
                <a:solidFill>
                  <a:prstClr val="black"/>
                </a:solidFill>
              </a:rPr>
              <a:t>you will cover his story so that some people who read it will be willing to offer help to the old man by donating money or looking after the dogs.</a:t>
            </a:r>
          </a:p>
          <a:p>
            <a:r>
              <a:rPr lang="en-US" altLang="zh-CN" sz="2400" dirty="0">
                <a:solidFill>
                  <a:prstClr val="black"/>
                </a:solidFill>
              </a:rPr>
              <a:t> </a:t>
            </a:r>
            <a:r>
              <a:rPr lang="en-US" altLang="zh-CN" sz="2400" dirty="0" smtClean="0">
                <a:solidFill>
                  <a:prstClr val="black"/>
                </a:solidFill>
              </a:rPr>
              <a:t>    </a:t>
            </a:r>
            <a:r>
              <a:rPr lang="en-US" altLang="zh-CN" sz="2400" u="sng" dirty="0" smtClean="0">
                <a:solidFill>
                  <a:prstClr val="black"/>
                </a:solidFill>
              </a:rPr>
              <a:t>I would be grateful if </a:t>
            </a:r>
            <a:r>
              <a:rPr lang="en-US" altLang="zh-CN" sz="2400" dirty="0" smtClean="0">
                <a:solidFill>
                  <a:prstClr val="black"/>
                </a:solidFill>
              </a:rPr>
              <a:t>you can consider my idea and I am looking forward to your reply.</a:t>
            </a:r>
          </a:p>
          <a:p>
            <a:r>
              <a:rPr lang="en-US" altLang="zh-CN" sz="2400" dirty="0">
                <a:solidFill>
                  <a:prstClr val="black"/>
                </a:solidFill>
              </a:rPr>
              <a:t> </a:t>
            </a:r>
            <a:r>
              <a:rPr lang="en-US" altLang="zh-CN" sz="2400" dirty="0" smtClean="0">
                <a:solidFill>
                  <a:prstClr val="black"/>
                </a:solidFill>
              </a:rPr>
              <a:t>                                                                                                         Yours,</a:t>
            </a:r>
          </a:p>
          <a:p>
            <a:r>
              <a:rPr lang="en-US" altLang="zh-CN" sz="2400" dirty="0">
                <a:solidFill>
                  <a:prstClr val="black"/>
                </a:solidFill>
              </a:rPr>
              <a:t> </a:t>
            </a:r>
            <a:r>
              <a:rPr lang="en-US" altLang="zh-CN" sz="2400" dirty="0" smtClean="0">
                <a:solidFill>
                  <a:prstClr val="black"/>
                </a:solidFill>
              </a:rPr>
              <a:t>                                                                                                          Li Hua</a:t>
            </a:r>
            <a:endParaRPr lang="en-US" altLang="zh-CN" sz="2400" dirty="0" smtClean="0">
              <a:solidFill>
                <a:srgbClr val="FF0000"/>
              </a:solidFill>
            </a:endParaRPr>
          </a:p>
        </p:txBody>
      </p:sp>
    </p:spTree>
    <p:extLst>
      <p:ext uri="{BB962C8B-B14F-4D97-AF65-F5344CB8AC3E}">
        <p14:creationId xmlns:p14="http://schemas.microsoft.com/office/powerpoint/2010/main" val="1473376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1815882"/>
          </a:xfrm>
          <a:prstGeom prst="rect">
            <a:avLst/>
          </a:prstGeom>
          <a:noFill/>
        </p:spPr>
        <p:txBody>
          <a:bodyPr wrap="square" rtlCol="0">
            <a:spAutoFit/>
          </a:bodyPr>
          <a:lstStyle/>
          <a:p>
            <a:r>
              <a:rPr lang="en-US" altLang="zh-CN" sz="2800" dirty="0" smtClean="0">
                <a:solidFill>
                  <a:prstClr val="black"/>
                </a:solidFill>
              </a:rPr>
              <a:t>B A C B D</a:t>
            </a:r>
          </a:p>
          <a:p>
            <a:r>
              <a:rPr lang="en-US" altLang="zh-CN" sz="2800" dirty="0" smtClean="0">
                <a:solidFill>
                  <a:prstClr val="black"/>
                </a:solidFill>
              </a:rPr>
              <a:t>C D B A B</a:t>
            </a:r>
          </a:p>
          <a:p>
            <a:r>
              <a:rPr lang="en-US" altLang="zh-CN" sz="2800" dirty="0" smtClean="0">
                <a:solidFill>
                  <a:prstClr val="black"/>
                </a:solidFill>
              </a:rPr>
              <a:t>D B C A C</a:t>
            </a:r>
          </a:p>
          <a:p>
            <a:r>
              <a:rPr lang="en-US" altLang="zh-CN" sz="2800" dirty="0" smtClean="0">
                <a:solidFill>
                  <a:prstClr val="black"/>
                </a:solidFill>
              </a:rPr>
              <a:t>B A D C B</a:t>
            </a:r>
            <a:endParaRPr lang="zh-CN" altLang="en-US" sz="2800" dirty="0">
              <a:solidFill>
                <a:prstClr val="black"/>
              </a:solidFill>
            </a:endParaRPr>
          </a:p>
        </p:txBody>
      </p:sp>
    </p:spTree>
    <p:extLst>
      <p:ext uri="{BB962C8B-B14F-4D97-AF65-F5344CB8AC3E}">
        <p14:creationId xmlns:p14="http://schemas.microsoft.com/office/powerpoint/2010/main" val="1605565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1384995"/>
          </a:xfrm>
          <a:prstGeom prst="rect">
            <a:avLst/>
          </a:prstGeom>
          <a:noFill/>
        </p:spPr>
        <p:txBody>
          <a:bodyPr wrap="square" rtlCol="0">
            <a:spAutoFit/>
          </a:bodyPr>
          <a:lstStyle/>
          <a:p>
            <a:r>
              <a:rPr lang="en-US" altLang="zh-CN" sz="2800" dirty="0" smtClean="0">
                <a:solidFill>
                  <a:prstClr val="black"/>
                </a:solidFill>
              </a:rPr>
              <a:t>D C A C</a:t>
            </a:r>
          </a:p>
          <a:p>
            <a:endParaRPr lang="en-US" altLang="zh-CN" sz="2800" dirty="0">
              <a:solidFill>
                <a:prstClr val="black"/>
              </a:solidFill>
            </a:endParaRPr>
          </a:p>
          <a:p>
            <a:r>
              <a:rPr lang="en-US" altLang="zh-CN" sz="2800" smtClean="0">
                <a:solidFill>
                  <a:prstClr val="black"/>
                </a:solidFill>
              </a:rPr>
              <a:t>D A B C</a:t>
            </a:r>
            <a:endParaRPr lang="zh-CN" altLang="en-US" sz="2800" dirty="0">
              <a:solidFill>
                <a:prstClr val="black"/>
              </a:solidFill>
            </a:endParaRPr>
          </a:p>
        </p:txBody>
      </p:sp>
    </p:spTree>
    <p:extLst>
      <p:ext uri="{BB962C8B-B14F-4D97-AF65-F5344CB8AC3E}">
        <p14:creationId xmlns:p14="http://schemas.microsoft.com/office/powerpoint/2010/main" val="50815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325</Words>
  <Application>Microsoft Office PowerPoint</Application>
  <PresentationFormat>全屏显示(4:3)</PresentationFormat>
  <Paragraphs>61</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cp:revision>
  <dcterms:created xsi:type="dcterms:W3CDTF">2016-08-08T00:40:33Z</dcterms:created>
  <dcterms:modified xsi:type="dcterms:W3CDTF">2016-08-24T00:53:06Z</dcterms:modified>
</cp:coreProperties>
</file>