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59" r:id="rId7"/>
    <p:sldId id="263" r:id="rId8"/>
    <p:sldId id="265" r:id="rId9"/>
    <p:sldId id="266" r:id="rId10"/>
    <p:sldId id="267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244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D C A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C B D A B</a:t>
            </a:r>
          </a:p>
          <a:p>
            <a:r>
              <a:rPr lang="en-US" altLang="zh-CN" sz="2800" dirty="0" smtClean="0"/>
              <a:t>C D C B A</a:t>
            </a:r>
          </a:p>
          <a:p>
            <a:r>
              <a:rPr lang="en-US" altLang="zh-CN" sz="2800" dirty="0" smtClean="0"/>
              <a:t>A B D C B</a:t>
            </a:r>
          </a:p>
          <a:p>
            <a:r>
              <a:rPr lang="en-US" altLang="zh-CN" sz="2800" dirty="0" smtClean="0"/>
              <a:t>A C 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A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88640"/>
            <a:ext cx="24482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Whether</a:t>
            </a:r>
          </a:p>
          <a:p>
            <a:r>
              <a:rPr lang="en-US" altLang="zh-CN" sz="2800" dirty="0" smtClean="0"/>
              <a:t>that</a:t>
            </a:r>
          </a:p>
          <a:p>
            <a:r>
              <a:rPr lang="en-US" altLang="zh-CN" sz="2800" dirty="0" smtClean="0"/>
              <a:t>exchanging</a:t>
            </a:r>
          </a:p>
          <a:p>
            <a:r>
              <a:rPr lang="en-US" altLang="zh-CN" sz="2800" dirty="0" smtClean="0"/>
              <a:t>a</a:t>
            </a:r>
          </a:p>
          <a:p>
            <a:r>
              <a:rPr lang="en-US" altLang="zh-CN" sz="2800" dirty="0" smtClean="0"/>
              <a:t>intended</a:t>
            </a:r>
          </a:p>
          <a:p>
            <a:r>
              <a:rPr lang="en-US" altLang="zh-CN" sz="2800" dirty="0" smtClean="0"/>
              <a:t>to gain</a:t>
            </a:r>
          </a:p>
          <a:p>
            <a:r>
              <a:rPr lang="en-US" altLang="zh-CN" sz="2800" dirty="0" smtClean="0"/>
              <a:t>skills</a:t>
            </a:r>
          </a:p>
          <a:p>
            <a:r>
              <a:rPr lang="en-US" altLang="zh-CN" sz="2800" dirty="0" smtClean="0"/>
              <a:t>exactly</a:t>
            </a:r>
          </a:p>
          <a:p>
            <a:r>
              <a:rPr lang="en-US" altLang="zh-CN" sz="2800" dirty="0" smtClean="0"/>
              <a:t>helps</a:t>
            </a:r>
          </a:p>
          <a:p>
            <a:r>
              <a:rPr lang="en-US" altLang="zh-CN" sz="2800" dirty="0" smtClean="0"/>
              <a:t>difficult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188640"/>
            <a:ext cx="4320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with</a:t>
            </a:r>
            <a:r>
              <a:rPr lang="en-US" altLang="zh-CN" sz="2800" dirty="0" smtClean="0"/>
              <a:t> the development</a:t>
            </a:r>
          </a:p>
          <a:p>
            <a:r>
              <a:rPr lang="en-US" altLang="zh-CN" sz="2800" dirty="0" smtClean="0"/>
              <a:t>people</a:t>
            </a:r>
            <a:r>
              <a:rPr lang="en-US" altLang="zh-CN" sz="2800" dirty="0" smtClean="0">
                <a:solidFill>
                  <a:srgbClr val="FF0000"/>
                </a:solidFill>
              </a:rPr>
              <a:t> rely </a:t>
            </a:r>
            <a:r>
              <a:rPr lang="en-US" altLang="zh-CN" sz="2800" dirty="0" smtClean="0"/>
              <a:t>on</a:t>
            </a:r>
          </a:p>
          <a:p>
            <a:r>
              <a:rPr lang="en-US" altLang="zh-CN" sz="2800" dirty="0" smtClean="0"/>
              <a:t>People </a:t>
            </a:r>
            <a:r>
              <a:rPr lang="en-US" altLang="zh-CN" sz="2800" dirty="0" smtClean="0">
                <a:solidFill>
                  <a:srgbClr val="FF0000"/>
                </a:solidFill>
              </a:rPr>
              <a:t>(who) </a:t>
            </a:r>
            <a:r>
              <a:rPr lang="en-US" altLang="zh-CN" sz="2800" dirty="0" smtClean="0"/>
              <a:t>pay</a:t>
            </a:r>
          </a:p>
          <a:p>
            <a:r>
              <a:rPr lang="en-US" altLang="zh-CN" sz="2800" dirty="0" smtClean="0"/>
              <a:t>go out </a:t>
            </a:r>
            <a:r>
              <a:rPr lang="en-US" altLang="zh-CN" sz="2800" dirty="0" smtClean="0">
                <a:solidFill>
                  <a:srgbClr val="FF0000"/>
                </a:solidFill>
              </a:rPr>
              <a:t>and </a:t>
            </a:r>
            <a:r>
              <a:rPr lang="en-US" altLang="zh-CN" sz="2800" dirty="0" smtClean="0"/>
              <a:t>they spend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Staying</a:t>
            </a:r>
            <a:r>
              <a:rPr lang="en-US" altLang="zh-CN" sz="2800" dirty="0" smtClean="0"/>
              <a:t> indoors</a:t>
            </a:r>
          </a:p>
          <a:p>
            <a:r>
              <a:rPr lang="en-US" altLang="zh-CN" sz="2800" dirty="0" smtClean="0"/>
              <a:t>people’s </a:t>
            </a:r>
            <a:r>
              <a:rPr lang="en-US" altLang="zh-CN" sz="2800" dirty="0" smtClean="0">
                <a:solidFill>
                  <a:srgbClr val="FF0000"/>
                </a:solidFill>
              </a:rPr>
              <a:t>health</a:t>
            </a:r>
          </a:p>
          <a:p>
            <a:r>
              <a:rPr lang="en-US" altLang="zh-CN" sz="2800" dirty="0" smtClean="0"/>
              <a:t>exercise </a:t>
            </a:r>
            <a:r>
              <a:rPr lang="en-US" altLang="zh-CN" sz="2800" dirty="0" smtClean="0">
                <a:solidFill>
                  <a:srgbClr val="FF0000"/>
                </a:solidFill>
              </a:rPr>
              <a:t>regularly</a:t>
            </a:r>
          </a:p>
          <a:p>
            <a:r>
              <a:rPr lang="en-US" altLang="zh-CN" sz="2800" dirty="0" smtClean="0"/>
              <a:t>for </a:t>
            </a:r>
            <a:r>
              <a:rPr lang="en-US" altLang="zh-CN" sz="2800" dirty="0" smtClean="0">
                <a:solidFill>
                  <a:srgbClr val="FF0000"/>
                </a:solidFill>
              </a:rPr>
              <a:t>an</a:t>
            </a:r>
            <a:r>
              <a:rPr lang="en-US" altLang="zh-CN" sz="2800" dirty="0" smtClean="0"/>
              <a:t> hour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we</a:t>
            </a:r>
            <a:r>
              <a:rPr lang="en-US" altLang="zh-CN" sz="2800" dirty="0" smtClean="0"/>
              <a:t> can not only</a:t>
            </a:r>
          </a:p>
          <a:p>
            <a:r>
              <a:rPr lang="en-US" altLang="zh-CN" sz="2800" dirty="0" smtClean="0"/>
              <a:t>see beautiful </a:t>
            </a:r>
            <a:r>
              <a:rPr lang="en-US" altLang="zh-CN" sz="2800" dirty="0" smtClean="0">
                <a:solidFill>
                  <a:srgbClr val="FF0000"/>
                </a:solidFill>
              </a:rPr>
              <a:t>scenery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0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72" y="116632"/>
            <a:ext cx="906967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writing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Actually, there are various ways and abundant resources for a person determined to improve his Chinese and if you want to be efficient, you’d better immerse yourself in the language.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In addition to attending Chinese classes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where teachers will clarify some concepts that may confuse you</a:t>
            </a:r>
            <a:r>
              <a:rPr lang="en-US" altLang="zh-CN" sz="2400" dirty="0" smtClean="0">
                <a:solidFill>
                  <a:prstClr val="black"/>
                </a:solidFill>
              </a:rPr>
              <a:t>, reading Chinese books and watching TV are good ways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to enlarge your vocabulary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If you like singing, you may try learning Chinese songs so that chances are that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you will soon develop your interest in Chinese in a recreational way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u="sng" dirty="0" smtClean="0">
                <a:solidFill>
                  <a:prstClr val="black"/>
                </a:solidFill>
              </a:rPr>
              <a:t>To put what you have learned into practice</a:t>
            </a:r>
            <a:r>
              <a:rPr lang="en-US" altLang="zh-CN" sz="2400" dirty="0" smtClean="0">
                <a:solidFill>
                  <a:prstClr val="black"/>
                </a:solidFill>
              </a:rPr>
              <a:t>, you are supposed to make some Chinese friends who will be quite beneficial.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By making frequent contacts with them, you may finally have a good command of Chinese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49685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gratitude n.</a:t>
            </a:r>
          </a:p>
          <a:p>
            <a:r>
              <a:rPr lang="en-US" altLang="zh-CN" sz="2400" b="1" dirty="0" smtClean="0"/>
              <a:t>2. enthusiastic a.</a:t>
            </a:r>
          </a:p>
          <a:p>
            <a:r>
              <a:rPr lang="en-US" altLang="zh-CN" sz="2400" b="1" dirty="0" smtClean="0"/>
              <a:t>3. considerate a.</a:t>
            </a:r>
          </a:p>
          <a:p>
            <a:r>
              <a:rPr lang="en-US" altLang="zh-CN" sz="2400" b="1" dirty="0" smtClean="0"/>
              <a:t>4. personal a.</a:t>
            </a:r>
          </a:p>
          <a:p>
            <a:r>
              <a:rPr lang="en-US" altLang="zh-CN" sz="2400" b="1" dirty="0" smtClean="0"/>
              <a:t>5. loyalty n.</a:t>
            </a:r>
          </a:p>
          <a:p>
            <a:r>
              <a:rPr lang="en-US" altLang="zh-CN" sz="2400" b="1" dirty="0" smtClean="0"/>
              <a:t>6. merciful a.</a:t>
            </a:r>
          </a:p>
          <a:p>
            <a:r>
              <a:rPr lang="en-US" altLang="zh-CN" sz="2400" b="1" dirty="0" smtClean="0"/>
              <a:t>7. upset, upset, upset, upsetting v.</a:t>
            </a:r>
          </a:p>
          <a:p>
            <a:r>
              <a:rPr lang="en-US" altLang="zh-CN" sz="2400" b="1" dirty="0" smtClean="0"/>
              <a:t>8. tip, tipped, tipped, tipping v.</a:t>
            </a:r>
          </a:p>
          <a:p>
            <a:r>
              <a:rPr lang="en-US" altLang="zh-CN" sz="2400" b="1" dirty="0" smtClean="0"/>
              <a:t>9. settled a.</a:t>
            </a:r>
          </a:p>
          <a:p>
            <a:r>
              <a:rPr lang="en-US" altLang="zh-CN" sz="2400" b="1" dirty="0" smtClean="0"/>
              <a:t>10. relative n./a.</a:t>
            </a:r>
          </a:p>
          <a:p>
            <a:r>
              <a:rPr lang="en-US" altLang="zh-CN" sz="2400" b="1" dirty="0" smtClean="0"/>
              <a:t>11. partner n.</a:t>
            </a:r>
          </a:p>
          <a:p>
            <a:r>
              <a:rPr lang="en-US" altLang="zh-CN" sz="2400" b="1" dirty="0" smtClean="0"/>
              <a:t>12. concerning prep.</a:t>
            </a:r>
          </a:p>
          <a:p>
            <a:r>
              <a:rPr lang="en-US" altLang="zh-CN" sz="2400" b="1" dirty="0" smtClean="0"/>
              <a:t>13. communication n.</a:t>
            </a:r>
          </a:p>
          <a:p>
            <a:r>
              <a:rPr lang="en-US" altLang="zh-CN" sz="2400" b="1" dirty="0" smtClean="0"/>
              <a:t>14. recovery n.</a:t>
            </a:r>
          </a:p>
          <a:p>
            <a:r>
              <a:rPr lang="en-US" altLang="zh-CN" sz="2400" b="1" dirty="0" smtClean="0"/>
              <a:t>15. dusty 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188640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be grateful to</a:t>
            </a:r>
          </a:p>
          <a:p>
            <a:r>
              <a:rPr lang="en-US" altLang="zh-CN" sz="2400" b="1" dirty="0" smtClean="0"/>
              <a:t>17. at the mercy of</a:t>
            </a:r>
          </a:p>
          <a:p>
            <a:r>
              <a:rPr lang="en-US" altLang="zh-CN" sz="2400" b="1" dirty="0" smtClean="0"/>
              <a:t>18. have trouble (in) doing</a:t>
            </a:r>
          </a:p>
          <a:p>
            <a:r>
              <a:rPr lang="en-US" altLang="zh-CN" sz="2400" b="1" dirty="0" smtClean="0"/>
              <a:t>19. suffer from</a:t>
            </a:r>
          </a:p>
          <a:p>
            <a:r>
              <a:rPr lang="en-US" altLang="zh-CN" sz="2400" b="1" dirty="0" smtClean="0"/>
              <a:t>20. keep one’s word</a:t>
            </a:r>
          </a:p>
          <a:p>
            <a:r>
              <a:rPr lang="en-US" altLang="zh-CN" sz="2400" b="1" dirty="0" smtClean="0"/>
              <a:t>21. be crazy about</a:t>
            </a:r>
          </a:p>
          <a:p>
            <a:r>
              <a:rPr lang="en-US" altLang="zh-CN" sz="2400" b="1" dirty="0" smtClean="0"/>
              <a:t>22. as far as I’m concerned</a:t>
            </a:r>
          </a:p>
          <a:p>
            <a:r>
              <a:rPr lang="en-US" altLang="zh-CN" sz="2400" b="1" dirty="0" smtClean="0"/>
              <a:t>23. turn to</a:t>
            </a:r>
          </a:p>
          <a:p>
            <a:r>
              <a:rPr lang="en-US" altLang="zh-CN" sz="2400" b="1" dirty="0" smtClean="0"/>
              <a:t>24. look down upon</a:t>
            </a:r>
          </a:p>
          <a:p>
            <a:r>
              <a:rPr lang="en-US" altLang="zh-CN" sz="2400" b="1" dirty="0" smtClean="0"/>
              <a:t>25. think highly of</a:t>
            </a:r>
          </a:p>
        </p:txBody>
      </p:sp>
    </p:spTree>
    <p:extLst>
      <p:ext uri="{BB962C8B-B14F-4D97-AF65-F5344CB8AC3E}">
        <p14:creationId xmlns:p14="http://schemas.microsoft.com/office/powerpoint/2010/main" val="16945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3240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Words</a:t>
            </a:r>
          </a:p>
          <a:p>
            <a:r>
              <a:rPr lang="en-US" altLang="zh-CN" sz="2800" dirty="0" smtClean="0"/>
              <a:t>n. usage</a:t>
            </a:r>
          </a:p>
          <a:p>
            <a:r>
              <a:rPr lang="en-US" altLang="zh-CN" sz="2800" dirty="0" smtClean="0"/>
              <a:t>v./n. command</a:t>
            </a:r>
          </a:p>
          <a:p>
            <a:r>
              <a:rPr lang="en-US" altLang="zh-CN" sz="2800" dirty="0" smtClean="0"/>
              <a:t>n. pronunciation</a:t>
            </a:r>
          </a:p>
          <a:p>
            <a:r>
              <a:rPr lang="en-US" altLang="zh-CN" sz="2800" dirty="0" smtClean="0"/>
              <a:t>a. fluent</a:t>
            </a:r>
          </a:p>
          <a:p>
            <a:r>
              <a:rPr lang="en-US" altLang="zh-CN" sz="2800" dirty="0" smtClean="0"/>
              <a:t>n. expression</a:t>
            </a:r>
          </a:p>
          <a:p>
            <a:r>
              <a:rPr lang="en-US" altLang="zh-CN" sz="2800" dirty="0" smtClean="0"/>
              <a:t>v. benefit</a:t>
            </a:r>
          </a:p>
          <a:p>
            <a:r>
              <a:rPr lang="en-US" altLang="zh-CN" sz="2800" dirty="0" smtClean="0"/>
              <a:t>v. recognize</a:t>
            </a:r>
          </a:p>
          <a:p>
            <a:r>
              <a:rPr lang="en-US" altLang="zh-CN" sz="2800" dirty="0" smtClean="0"/>
              <a:t>n. identity</a:t>
            </a:r>
          </a:p>
          <a:p>
            <a:r>
              <a:rPr lang="en-US" altLang="zh-CN" sz="2800" dirty="0" smtClean="0"/>
              <a:t>n. east</a:t>
            </a:r>
          </a:p>
          <a:p>
            <a:r>
              <a:rPr lang="en-US" altLang="zh-CN" sz="2800" dirty="0" smtClean="0"/>
              <a:t>n. /v. base</a:t>
            </a:r>
          </a:p>
          <a:p>
            <a:r>
              <a:rPr lang="en-US" altLang="zh-CN" sz="2800" dirty="0" smtClean="0"/>
              <a:t>v. refer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188640"/>
            <a:ext cx="5544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n./v. use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v. recommend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v. pronounce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n. fluency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a. expressive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a. beneficial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n. recognition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v. identify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a. eastern; n. easterner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n. basis, a. basic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v. referred, referring; n. reference</a:t>
            </a:r>
          </a:p>
        </p:txBody>
      </p:sp>
    </p:spTree>
    <p:extLst>
      <p:ext uri="{BB962C8B-B14F-4D97-AF65-F5344CB8AC3E}">
        <p14:creationId xmlns:p14="http://schemas.microsoft.com/office/powerpoint/2010/main" val="3422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phrases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have an advantage over, at the request of sb., make full use of, refer to, have a good command of, be based on, play a part in</a:t>
            </a: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200" dirty="0" smtClean="0"/>
              <a:t>The president of France visited china </a:t>
            </a:r>
            <a:r>
              <a:rPr lang="en-US" altLang="zh-CN" sz="2200" u="sng" dirty="0" smtClean="0"/>
              <a:t>                             </a:t>
            </a:r>
            <a:r>
              <a:rPr lang="en-US" altLang="zh-CN" sz="2200" dirty="0" smtClean="0"/>
              <a:t> Xi </a:t>
            </a:r>
            <a:r>
              <a:rPr lang="en-US" altLang="zh-CN" sz="2200" dirty="0" err="1" smtClean="0"/>
              <a:t>Jinping</a:t>
            </a:r>
            <a:r>
              <a:rPr lang="en-US" altLang="zh-CN" sz="22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The basic requirement for studying a language is </a:t>
            </a:r>
            <a:r>
              <a:rPr lang="en-US" altLang="zh-CN" sz="2200" u="sng" dirty="0" smtClean="0"/>
              <a:t>                                </a:t>
            </a:r>
            <a:r>
              <a:rPr lang="en-US" altLang="zh-CN" sz="2200" dirty="0" smtClean="0"/>
              <a:t> a large vocabulary.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He was one of the people who </a:t>
            </a:r>
            <a:r>
              <a:rPr lang="en-US" altLang="zh-CN" sz="2200" u="sng" dirty="0" smtClean="0"/>
              <a:t>                           </a:t>
            </a:r>
            <a:r>
              <a:rPr lang="en-US" altLang="zh-CN" sz="2200" dirty="0" smtClean="0"/>
              <a:t> the reform of China’s economy.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The person </a:t>
            </a:r>
            <a:r>
              <a:rPr lang="en-US" altLang="zh-CN" sz="2200" u="sng" dirty="0" smtClean="0"/>
              <a:t>                         </a:t>
            </a:r>
            <a:r>
              <a:rPr lang="en-US" altLang="zh-CN" sz="2200" dirty="0" smtClean="0"/>
              <a:t> in the news is his brother.</a:t>
            </a:r>
          </a:p>
          <a:p>
            <a:pPr marL="457200" indent="-457200">
              <a:buAutoNum type="arabicPeriod"/>
            </a:pPr>
            <a:r>
              <a:rPr lang="en-US" altLang="zh-CN" sz="2200" u="sng" dirty="0"/>
              <a:t> </a:t>
            </a:r>
            <a:r>
              <a:rPr lang="en-US" altLang="zh-CN" sz="2200" u="sng" dirty="0" smtClean="0"/>
              <a:t>                        </a:t>
            </a:r>
            <a:r>
              <a:rPr lang="en-US" altLang="zh-CN" sz="2200" dirty="0" smtClean="0"/>
              <a:t> his classmates in math, he feels relaxed while studying.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The discovery, </a:t>
            </a:r>
            <a:r>
              <a:rPr lang="en-US" altLang="zh-CN" sz="2200" u="sng" dirty="0" smtClean="0"/>
              <a:t>                         </a:t>
            </a:r>
            <a:r>
              <a:rPr lang="en-US" altLang="zh-CN" sz="2200" dirty="0" smtClean="0"/>
              <a:t> his theory, proved to be magnificent.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The new power station has been built </a:t>
            </a:r>
            <a:r>
              <a:rPr lang="en-US" altLang="zh-CN" sz="2200" u="sng" dirty="0" smtClean="0"/>
              <a:t>                                 </a:t>
            </a:r>
            <a:r>
              <a:rPr lang="en-US" altLang="zh-CN" sz="2200" dirty="0" smtClean="0"/>
              <a:t> coal.</a:t>
            </a:r>
          </a:p>
          <a:p>
            <a:endParaRPr lang="en-US" altLang="zh-CN" sz="2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29816" y="1700808"/>
            <a:ext cx="2306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 the request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1948770"/>
            <a:ext cx="331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having a good command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9952" y="2740858"/>
            <a:ext cx="2306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played </a:t>
            </a:r>
            <a:r>
              <a:rPr lang="en-US" altLang="zh-CN" sz="2000" b="1" smtClean="0">
                <a:solidFill>
                  <a:srgbClr val="FF0000"/>
                </a:solidFill>
              </a:rPr>
              <a:t>a </a:t>
            </a:r>
            <a:r>
              <a:rPr lang="en-US" altLang="zh-CN" sz="2000" b="1" smtClean="0">
                <a:solidFill>
                  <a:srgbClr val="FF0000"/>
                </a:solidFill>
              </a:rPr>
              <a:t>part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3388930"/>
            <a:ext cx="2306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referred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329" y="3604954"/>
            <a:ext cx="309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Having an advantage over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4077072"/>
            <a:ext cx="2306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based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48" y="4397042"/>
            <a:ext cx="2306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make full use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不同的国家有不同的节日习俗。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使许多学生受益的新方法已经被广泛采用。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没有什么人能短</a:t>
            </a:r>
            <a:r>
              <a:rPr lang="zh-CN" altLang="en-US" sz="2400" dirty="0" smtClean="0">
                <a:solidFill>
                  <a:prstClr val="black"/>
                </a:solidFill>
              </a:rPr>
              <a:t>时间</a:t>
            </a:r>
            <a:r>
              <a:rPr lang="zh-CN" altLang="en-US" sz="2400" dirty="0">
                <a:solidFill>
                  <a:prstClr val="black"/>
                </a:solidFill>
              </a:rPr>
              <a:t>扩大</a:t>
            </a:r>
            <a:r>
              <a:rPr lang="zh-CN" altLang="en-US" sz="2400" dirty="0" smtClean="0">
                <a:solidFill>
                  <a:prstClr val="black"/>
                </a:solidFill>
              </a:rPr>
              <a:t>词汇</a:t>
            </a:r>
            <a:r>
              <a:rPr lang="zh-CN" altLang="en-US" sz="2400" dirty="0" smtClean="0">
                <a:solidFill>
                  <a:prstClr val="black"/>
                </a:solidFill>
              </a:rPr>
              <a:t>量。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为了发展写作方面的兴趣，很有必要经常接触不同的作品。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学生应该从小就养成阅读的习惯。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在学生中调查是否应该在校园禁用手机，有几个理由。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sentence patterns 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The customs of festivals </a:t>
            </a:r>
            <a:r>
              <a:rPr lang="en-US" altLang="zh-CN" sz="2400" u="sng" dirty="0" smtClean="0"/>
              <a:t>vary from </a:t>
            </a:r>
            <a:r>
              <a:rPr lang="en-US" altLang="zh-CN" sz="2400" dirty="0" smtClean="0"/>
              <a:t>country </a:t>
            </a:r>
            <a:r>
              <a:rPr lang="en-US" altLang="zh-CN" sz="2400" u="sng" dirty="0" smtClean="0"/>
              <a:t>to</a:t>
            </a:r>
            <a:r>
              <a:rPr lang="en-US" altLang="zh-CN" sz="2400" dirty="0" smtClean="0"/>
              <a:t> country.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The new method, </a:t>
            </a:r>
            <a:r>
              <a:rPr lang="en-US" altLang="zh-CN" sz="2400" u="sng" dirty="0" smtClean="0"/>
              <a:t>benefiting a lot of students</a:t>
            </a:r>
            <a:r>
              <a:rPr lang="en-US" altLang="zh-CN" sz="2400" dirty="0" smtClean="0"/>
              <a:t>, has been applied widely.</a:t>
            </a:r>
          </a:p>
          <a:p>
            <a:pPr marL="457200" indent="-457200">
              <a:buAutoNum type="arabicPeriod"/>
            </a:pPr>
            <a:r>
              <a:rPr lang="en-US" altLang="zh-CN" sz="2400" u="sng" dirty="0" smtClean="0"/>
              <a:t>There is no such thing as </a:t>
            </a:r>
            <a:r>
              <a:rPr lang="en-US" altLang="zh-CN" sz="2400" dirty="0" smtClean="0"/>
              <a:t>enlarging your vocabulary in a short time.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To develop our interest in writing, there is a great need to </a:t>
            </a:r>
            <a:r>
              <a:rPr lang="en-US" altLang="zh-CN" sz="2400" u="sng" dirty="0" smtClean="0"/>
              <a:t>make frequent contacts with </a:t>
            </a:r>
            <a:r>
              <a:rPr lang="en-US" altLang="zh-CN" sz="2400" dirty="0" smtClean="0"/>
              <a:t>different works.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Students </a:t>
            </a:r>
            <a:r>
              <a:rPr lang="en-US" altLang="zh-CN" sz="2400" u="sng" dirty="0" smtClean="0"/>
              <a:t>are supposed to </a:t>
            </a:r>
            <a:r>
              <a:rPr lang="en-US" altLang="zh-CN" sz="2400" dirty="0" smtClean="0"/>
              <a:t>form the habit of reading since an early age.</a:t>
            </a:r>
          </a:p>
          <a:p>
            <a:pPr marL="457200" indent="-457200">
              <a:buAutoNum type="arabicPeriod"/>
            </a:pPr>
            <a:r>
              <a:rPr lang="en-US" altLang="zh-CN" sz="2400" u="sng" dirty="0" smtClean="0"/>
              <a:t>There are several reasons why </a:t>
            </a:r>
            <a:r>
              <a:rPr lang="en-US" altLang="zh-CN" sz="2400" dirty="0" smtClean="0"/>
              <a:t>we </a:t>
            </a:r>
            <a:r>
              <a:rPr lang="en-US" altLang="zh-CN" sz="2400" u="sng" dirty="0" smtClean="0"/>
              <a:t>conducted a survey </a:t>
            </a:r>
            <a:r>
              <a:rPr lang="en-US" altLang="zh-CN" sz="2400" dirty="0" smtClean="0"/>
              <a:t>among the students on whether we should prohibit the use of cell phones in school.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188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72" y="116632"/>
            <a:ext cx="90696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writing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work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exhausted</a:t>
            </a:r>
            <a:r>
              <a:rPr lang="en-US" altLang="zh-CN" sz="2400" dirty="0" smtClean="0">
                <a:solidFill>
                  <a:prstClr val="black"/>
                </a:solidFill>
              </a:rPr>
              <a:t> him.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difficulties she </a:t>
            </a:r>
            <a:r>
              <a:rPr lang="en-US" altLang="zh-CN" sz="2400" smtClean="0">
                <a:solidFill>
                  <a:prstClr val="black"/>
                </a:solidFill>
              </a:rPr>
              <a:t>had gone through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enabled</a:t>
            </a:r>
            <a:r>
              <a:rPr lang="en-US" altLang="zh-CN" sz="2400" dirty="0" smtClean="0">
                <a:solidFill>
                  <a:prstClr val="black"/>
                </a:solidFill>
              </a:rPr>
              <a:t> her to be more brave.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His efforts in his work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resulted in </a:t>
            </a:r>
            <a:r>
              <a:rPr lang="en-US" altLang="zh-CN" sz="2400" dirty="0" smtClean="0">
                <a:solidFill>
                  <a:prstClr val="black"/>
                </a:solidFill>
              </a:rPr>
              <a:t>his final success.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product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features</a:t>
            </a:r>
            <a:r>
              <a:rPr lang="en-US" altLang="zh-CN" sz="2400" dirty="0" smtClean="0">
                <a:solidFill>
                  <a:prstClr val="black"/>
                </a:solidFill>
              </a:rPr>
              <a:t> remote control.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room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serves as </a:t>
            </a:r>
            <a:r>
              <a:rPr lang="en-US" altLang="zh-CN" sz="2400" dirty="0" smtClean="0">
                <a:solidFill>
                  <a:prstClr val="black"/>
                </a:solidFill>
              </a:rPr>
              <a:t>an exhibition hall.</a:t>
            </a: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72" y="116632"/>
            <a:ext cx="906967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writing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sz="2400" u="sng" dirty="0" smtClean="0">
                <a:solidFill>
                  <a:prstClr val="black"/>
                </a:solidFill>
              </a:rPr>
              <a:t>看到</a:t>
            </a:r>
            <a:r>
              <a:rPr lang="zh-CN" altLang="en-US" sz="2400" dirty="0" smtClean="0">
                <a:solidFill>
                  <a:prstClr val="black"/>
                </a:solidFill>
              </a:rPr>
              <a:t>我们的喷气式飞机，令我特别神往。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sight </a:t>
            </a:r>
            <a:r>
              <a:rPr lang="en-US" altLang="zh-CN" sz="2400" dirty="0" smtClean="0">
                <a:solidFill>
                  <a:prstClr val="black"/>
                </a:solidFill>
              </a:rPr>
              <a:t>of our jet planes filled me with special longing.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继续讨论这个问题是不会有什么益处的。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serves little purpose </a:t>
            </a:r>
            <a:r>
              <a:rPr lang="en-US" altLang="zh-CN" sz="2400" dirty="0" smtClean="0">
                <a:solidFill>
                  <a:prstClr val="black"/>
                </a:solidFill>
              </a:rPr>
              <a:t>to continue the discussion of the issue.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他对这个城市完全</a:t>
            </a:r>
            <a:r>
              <a:rPr lang="zh-CN" altLang="en-US" sz="2400" u="sng" dirty="0" smtClean="0">
                <a:solidFill>
                  <a:prstClr val="black"/>
                </a:solidFill>
              </a:rPr>
              <a:t>陌生</a:t>
            </a:r>
            <a:r>
              <a:rPr lang="zh-CN" altLang="en-US" sz="2400" dirty="0" smtClean="0">
                <a:solidFill>
                  <a:prstClr val="black"/>
                </a:solidFill>
              </a:rPr>
              <a:t>，所以我希望你能给他必要的帮助。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As he is a perfect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stranger</a:t>
            </a:r>
            <a:r>
              <a:rPr lang="en-US" altLang="zh-CN" sz="2400" dirty="0" smtClean="0">
                <a:solidFill>
                  <a:prstClr val="black"/>
                </a:solidFill>
              </a:rPr>
              <a:t> in the city, I hope you will give him the necessary help.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他一坐下来就开始讲了，</a:t>
            </a:r>
            <a:r>
              <a:rPr lang="zh-CN" altLang="en-US" sz="2400" u="sng" dirty="0" smtClean="0">
                <a:solidFill>
                  <a:prstClr val="black"/>
                </a:solidFill>
              </a:rPr>
              <a:t>滔滔不绝地</a:t>
            </a:r>
            <a:r>
              <a:rPr lang="zh-CN" altLang="en-US" sz="2400" dirty="0" smtClean="0">
                <a:solidFill>
                  <a:prstClr val="black"/>
                </a:solidFill>
              </a:rPr>
              <a:t>讲个没完。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As he sat down and began talking, words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poured out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9685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pronunciation n.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expressive a.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standard n.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usage n.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fluency n.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vocabulary n.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beneficial a.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recognition n.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grammar n.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request n./v.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voyage n.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block n.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identity n.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eastern a.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enrich v.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3848" y="188640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</a:t>
            </a:r>
            <a:r>
              <a:rPr lang="en-US" altLang="zh-CN" sz="2400" b="1" dirty="0" smtClean="0"/>
              <a:t>have a command of</a:t>
            </a:r>
          </a:p>
          <a:p>
            <a:r>
              <a:rPr lang="en-US" altLang="zh-CN" sz="2400" b="1" dirty="0" smtClean="0"/>
              <a:t>17. have an advantage over</a:t>
            </a:r>
          </a:p>
          <a:p>
            <a:r>
              <a:rPr lang="en-US" altLang="zh-CN" sz="2400" b="1" dirty="0" smtClean="0"/>
              <a:t>18. form/develop a habit of</a:t>
            </a:r>
          </a:p>
          <a:p>
            <a:r>
              <a:rPr lang="en-US" altLang="zh-CN" sz="2400" b="1" dirty="0" smtClean="0"/>
              <a:t>19. refer to</a:t>
            </a:r>
          </a:p>
          <a:p>
            <a:r>
              <a:rPr lang="en-US" altLang="zh-CN" sz="2400" b="1" dirty="0" smtClean="0"/>
              <a:t>20. be based on</a:t>
            </a:r>
          </a:p>
          <a:p>
            <a:r>
              <a:rPr lang="en-US" altLang="zh-CN" sz="2400" b="1" dirty="0" smtClean="0"/>
              <a:t>21. vary…from</a:t>
            </a:r>
          </a:p>
          <a:p>
            <a:r>
              <a:rPr lang="en-US" altLang="zh-CN" sz="2400" b="1" dirty="0" smtClean="0"/>
              <a:t>22. make full use of</a:t>
            </a:r>
          </a:p>
          <a:p>
            <a:r>
              <a:rPr lang="en-US" altLang="zh-CN" sz="2400" b="1" dirty="0" smtClean="0"/>
              <a:t>23. at sb.’s request</a:t>
            </a:r>
          </a:p>
          <a:p>
            <a:r>
              <a:rPr lang="en-US" altLang="zh-CN" sz="2400" b="1" dirty="0" smtClean="0"/>
              <a:t>24. make contacts with</a:t>
            </a:r>
          </a:p>
          <a:p>
            <a:r>
              <a:rPr lang="en-US" altLang="zh-CN" sz="2400" b="1" dirty="0" smtClean="0"/>
              <a:t>25. conduct a survey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759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996</Words>
  <Application>Microsoft Office PowerPoint</Application>
  <PresentationFormat>全屏显示(4:3)</PresentationFormat>
  <Paragraphs>162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30</cp:revision>
  <dcterms:created xsi:type="dcterms:W3CDTF">2016-09-05T02:56:20Z</dcterms:created>
  <dcterms:modified xsi:type="dcterms:W3CDTF">2016-09-20T02:58:57Z</dcterms:modified>
</cp:coreProperties>
</file>