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4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2016-9-22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2016-9-22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2016-9-22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2016-9-22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2016-9-22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2016-9-22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2016-9-22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2016-9-22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2016-9-22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2016-9-22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2016-9-22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2016-9-22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290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188640"/>
            <a:ext cx="324036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Words</a:t>
            </a:r>
          </a:p>
          <a:p>
            <a:r>
              <a:rPr lang="en-US" altLang="zh-CN" sz="2800" dirty="0" smtClean="0"/>
              <a:t>n. advantage</a:t>
            </a:r>
          </a:p>
          <a:p>
            <a:r>
              <a:rPr lang="en-US" altLang="zh-CN" sz="2800" dirty="0" smtClean="0"/>
              <a:t>v. cycle</a:t>
            </a:r>
          </a:p>
          <a:p>
            <a:r>
              <a:rPr lang="en-US" altLang="zh-CN" sz="2800" dirty="0" smtClean="0"/>
              <a:t>v. prefer</a:t>
            </a:r>
          </a:p>
          <a:p>
            <a:r>
              <a:rPr lang="en-US" altLang="zh-CN" sz="2800" dirty="0" smtClean="0"/>
              <a:t>a. safe</a:t>
            </a:r>
          </a:p>
          <a:p>
            <a:r>
              <a:rPr lang="en-US" altLang="zh-CN" sz="2800" dirty="0" smtClean="0"/>
              <a:t>n. insurance</a:t>
            </a:r>
          </a:p>
          <a:p>
            <a:r>
              <a:rPr lang="en-US" altLang="zh-CN" sz="2800" dirty="0" smtClean="0"/>
              <a:t>n. scenery</a:t>
            </a:r>
          </a:p>
          <a:p>
            <a:r>
              <a:rPr lang="en-US" altLang="zh-CN" sz="2800" dirty="0" smtClean="0"/>
              <a:t>v. boil</a:t>
            </a:r>
          </a:p>
          <a:p>
            <a:r>
              <a:rPr lang="en-US" altLang="zh-CN" sz="2800" dirty="0" smtClean="0"/>
              <a:t>v. bend</a:t>
            </a:r>
          </a:p>
          <a:p>
            <a:r>
              <a:rPr lang="en-US" altLang="zh-CN" sz="2800" dirty="0" smtClean="0"/>
              <a:t>v. graduate</a:t>
            </a:r>
          </a:p>
          <a:p>
            <a:r>
              <a:rPr lang="en-US" altLang="zh-CN" sz="2800" dirty="0" smtClean="0"/>
              <a:t>n. courage</a:t>
            </a:r>
          </a:p>
          <a:p>
            <a:r>
              <a:rPr lang="en-US" altLang="zh-CN" sz="2800" dirty="0" smtClean="0"/>
              <a:t>v. rely</a:t>
            </a:r>
          </a:p>
          <a:p>
            <a:r>
              <a:rPr lang="en-US" altLang="zh-CN" sz="2800" dirty="0" smtClean="0"/>
              <a:t>v. persuade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43808" y="188640"/>
            <a:ext cx="6264696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800" dirty="0" smtClean="0"/>
          </a:p>
          <a:p>
            <a:r>
              <a:rPr lang="en-US" altLang="zh-CN" sz="2800" b="1" dirty="0" smtClean="0">
                <a:solidFill>
                  <a:srgbClr val="0070C0"/>
                </a:solidFill>
              </a:rPr>
              <a:t>a. advantageous</a:t>
            </a:r>
          </a:p>
          <a:p>
            <a:r>
              <a:rPr lang="en-US" altLang="zh-CN" sz="2800" b="1" dirty="0" smtClean="0">
                <a:solidFill>
                  <a:srgbClr val="0070C0"/>
                </a:solidFill>
              </a:rPr>
              <a:t>n. cyclist/cycler</a:t>
            </a:r>
          </a:p>
          <a:p>
            <a:r>
              <a:rPr lang="en-US" altLang="zh-CN" sz="2800" b="1" dirty="0" smtClean="0">
                <a:solidFill>
                  <a:srgbClr val="0070C0"/>
                </a:solidFill>
              </a:rPr>
              <a:t>v. prefe</a:t>
            </a:r>
            <a:r>
              <a:rPr lang="en-US" altLang="zh-CN" sz="2800" b="1" u="sng" dirty="0" smtClean="0">
                <a:solidFill>
                  <a:srgbClr val="0070C0"/>
                </a:solidFill>
              </a:rPr>
              <a:t>rr</a:t>
            </a:r>
            <a:r>
              <a:rPr lang="en-US" altLang="zh-CN" sz="2800" b="1" dirty="0" smtClean="0">
                <a:solidFill>
                  <a:srgbClr val="0070C0"/>
                </a:solidFill>
              </a:rPr>
              <a:t>ed, prefe</a:t>
            </a:r>
            <a:r>
              <a:rPr lang="en-US" altLang="zh-CN" sz="2800" b="1" u="sng" dirty="0" smtClean="0">
                <a:solidFill>
                  <a:srgbClr val="0070C0"/>
                </a:solidFill>
              </a:rPr>
              <a:t>rr</a:t>
            </a:r>
            <a:r>
              <a:rPr lang="en-US" altLang="zh-CN" sz="2800" b="1" dirty="0" smtClean="0">
                <a:solidFill>
                  <a:srgbClr val="0070C0"/>
                </a:solidFill>
              </a:rPr>
              <a:t>ing; n. prefe</a:t>
            </a:r>
            <a:r>
              <a:rPr lang="en-US" altLang="zh-CN" sz="2800" b="1" u="sng" dirty="0" smtClean="0">
                <a:solidFill>
                  <a:srgbClr val="0070C0"/>
                </a:solidFill>
              </a:rPr>
              <a:t>r</a:t>
            </a:r>
            <a:r>
              <a:rPr lang="en-US" altLang="zh-CN" sz="2800" b="1" dirty="0" smtClean="0">
                <a:solidFill>
                  <a:srgbClr val="0070C0"/>
                </a:solidFill>
              </a:rPr>
              <a:t>ence</a:t>
            </a:r>
          </a:p>
          <a:p>
            <a:r>
              <a:rPr lang="en-US" altLang="zh-CN" sz="2800" b="1" dirty="0" smtClean="0">
                <a:solidFill>
                  <a:srgbClr val="0070C0"/>
                </a:solidFill>
              </a:rPr>
              <a:t>n. safety</a:t>
            </a:r>
          </a:p>
          <a:p>
            <a:r>
              <a:rPr lang="en-US" altLang="zh-CN" sz="2800" b="1" dirty="0" smtClean="0">
                <a:solidFill>
                  <a:srgbClr val="0070C0"/>
                </a:solidFill>
              </a:rPr>
              <a:t>v. insure</a:t>
            </a:r>
          </a:p>
          <a:p>
            <a:r>
              <a:rPr lang="en-US" altLang="zh-CN" sz="2800" b="1" dirty="0" smtClean="0">
                <a:solidFill>
                  <a:srgbClr val="0070C0"/>
                </a:solidFill>
              </a:rPr>
              <a:t>a. scenic</a:t>
            </a:r>
          </a:p>
          <a:p>
            <a:r>
              <a:rPr lang="en-US" altLang="zh-CN" sz="2800" b="1" dirty="0" smtClean="0">
                <a:solidFill>
                  <a:srgbClr val="0070C0"/>
                </a:solidFill>
              </a:rPr>
              <a:t>a. boiled, boiling</a:t>
            </a:r>
          </a:p>
          <a:p>
            <a:r>
              <a:rPr lang="en-US" altLang="zh-CN" sz="2800" b="1" dirty="0" smtClean="0">
                <a:solidFill>
                  <a:srgbClr val="0070C0"/>
                </a:solidFill>
              </a:rPr>
              <a:t>v. bent, bent, bending; n. bend</a:t>
            </a:r>
          </a:p>
          <a:p>
            <a:r>
              <a:rPr lang="en-US" altLang="zh-CN" sz="2800" b="1" dirty="0" smtClean="0">
                <a:solidFill>
                  <a:srgbClr val="0070C0"/>
                </a:solidFill>
              </a:rPr>
              <a:t>n. graduate (</a:t>
            </a:r>
            <a:r>
              <a:rPr lang="zh-CN" altLang="en-US" sz="2800" b="1" dirty="0" smtClean="0">
                <a:solidFill>
                  <a:srgbClr val="0070C0"/>
                </a:solidFill>
              </a:rPr>
              <a:t>毕业生</a:t>
            </a:r>
            <a:r>
              <a:rPr lang="en-US" altLang="zh-CN" sz="2800" b="1" dirty="0" smtClean="0">
                <a:solidFill>
                  <a:srgbClr val="0070C0"/>
                </a:solidFill>
              </a:rPr>
              <a:t>), graduation</a:t>
            </a:r>
          </a:p>
          <a:p>
            <a:r>
              <a:rPr lang="en-US" altLang="zh-CN" sz="2800" b="1" dirty="0" smtClean="0">
                <a:solidFill>
                  <a:srgbClr val="0070C0"/>
                </a:solidFill>
              </a:rPr>
              <a:t>a. courage</a:t>
            </a:r>
            <a:r>
              <a:rPr lang="en-US" altLang="zh-CN" sz="2800" b="1" u="sng" dirty="0" smtClean="0">
                <a:solidFill>
                  <a:srgbClr val="0070C0"/>
                </a:solidFill>
              </a:rPr>
              <a:t>ous</a:t>
            </a:r>
            <a:r>
              <a:rPr lang="en-US" altLang="zh-CN" sz="2800" b="1" dirty="0" smtClean="0">
                <a:solidFill>
                  <a:srgbClr val="0070C0"/>
                </a:solidFill>
              </a:rPr>
              <a:t>; v. encourage, discourage</a:t>
            </a:r>
          </a:p>
          <a:p>
            <a:r>
              <a:rPr lang="en-US" altLang="zh-CN" sz="2800" b="1" dirty="0" smtClean="0">
                <a:solidFill>
                  <a:srgbClr val="0070C0"/>
                </a:solidFill>
              </a:rPr>
              <a:t>a. reliable</a:t>
            </a:r>
          </a:p>
          <a:p>
            <a:r>
              <a:rPr lang="en-US" altLang="zh-CN" sz="2800" b="1" dirty="0" smtClean="0">
                <a:solidFill>
                  <a:srgbClr val="0070C0"/>
                </a:solidFill>
              </a:rPr>
              <a:t>n. persuasion; a. persuasive</a:t>
            </a:r>
          </a:p>
        </p:txBody>
      </p:sp>
    </p:spTree>
    <p:extLst>
      <p:ext uri="{BB962C8B-B14F-4D97-AF65-F5344CB8AC3E}">
        <p14:creationId xmlns:p14="http://schemas.microsoft.com/office/powerpoint/2010/main" val="3422825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88640"/>
            <a:ext cx="878497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phrases</a:t>
            </a:r>
          </a:p>
          <a:p>
            <a:r>
              <a:rPr lang="en-US" altLang="zh-CN" sz="2400" dirty="0" smtClean="0">
                <a:solidFill>
                  <a:srgbClr val="0070C0"/>
                </a:solidFill>
              </a:rPr>
              <a:t>be located/situated in, have a population of, with the development of, be rich in, stick to, give in to, prefer to, have an advantage over</a:t>
            </a:r>
          </a:p>
          <a:p>
            <a:endParaRPr lang="en-US" altLang="zh-CN" sz="2400" dirty="0">
              <a:solidFill>
                <a:srgbClr val="0070C0"/>
              </a:solidFill>
            </a:endParaRPr>
          </a:p>
          <a:p>
            <a:r>
              <a:rPr lang="en-US" altLang="zh-CN" sz="2200" dirty="0" smtClean="0"/>
              <a:t>1. </a:t>
            </a:r>
            <a:r>
              <a:rPr lang="en-US" altLang="zh-CN" sz="2200" u="sng" dirty="0" smtClean="0"/>
              <a:t>                        </a:t>
            </a:r>
            <a:r>
              <a:rPr lang="en-US" altLang="zh-CN" sz="2200" dirty="0" smtClean="0"/>
              <a:t>his belief, he is unlikely to be persuaded by you.</a:t>
            </a:r>
          </a:p>
          <a:p>
            <a:r>
              <a:rPr lang="en-US" altLang="zh-CN" sz="2200" dirty="0" smtClean="0"/>
              <a:t>2. Since she has learned the language before, she </a:t>
            </a:r>
            <a:r>
              <a:rPr lang="en-US" altLang="zh-CN" sz="2200" u="sng" dirty="0" smtClean="0"/>
              <a:t>                               </a:t>
            </a:r>
            <a:r>
              <a:rPr lang="en-US" altLang="zh-CN" sz="2200" dirty="0" smtClean="0"/>
              <a:t> others in class.</a:t>
            </a:r>
          </a:p>
          <a:p>
            <a:r>
              <a:rPr lang="en-US" altLang="zh-CN" sz="2200" dirty="0" smtClean="0"/>
              <a:t>3. </a:t>
            </a:r>
            <a:r>
              <a:rPr lang="en-US" altLang="zh-CN" sz="2200" u="sng" dirty="0" smtClean="0"/>
              <a:t>                       </a:t>
            </a:r>
            <a:r>
              <a:rPr lang="en-US" altLang="zh-CN" sz="2200" dirty="0" smtClean="0"/>
              <a:t>the center of the city, this hotel is a good choice for you.</a:t>
            </a:r>
          </a:p>
          <a:p>
            <a:r>
              <a:rPr lang="en-US" altLang="zh-CN" sz="2200" dirty="0" smtClean="0"/>
              <a:t>4. Even if he didn’t want to agree with his manager, he finally </a:t>
            </a:r>
            <a:r>
              <a:rPr lang="en-US" altLang="zh-CN" sz="2200" u="sng" dirty="0" smtClean="0"/>
              <a:t>                  </a:t>
            </a:r>
            <a:r>
              <a:rPr lang="en-US" altLang="zh-CN" sz="2200" dirty="0" smtClean="0"/>
              <a:t> him.</a:t>
            </a:r>
          </a:p>
          <a:p>
            <a:r>
              <a:rPr lang="en-US" altLang="zh-CN" sz="2200" dirty="0" smtClean="0"/>
              <a:t>5. The person, </a:t>
            </a:r>
            <a:r>
              <a:rPr lang="en-US" altLang="zh-CN" sz="2200" u="sng" dirty="0" smtClean="0"/>
              <a:t>                         </a:t>
            </a:r>
            <a:r>
              <a:rPr lang="en-US" altLang="zh-CN" sz="2200" dirty="0" smtClean="0"/>
              <a:t> studying abroad rather than in our country, finally changed his idea.</a:t>
            </a:r>
          </a:p>
          <a:p>
            <a:r>
              <a:rPr lang="en-US" altLang="zh-CN" sz="2200" dirty="0" smtClean="0"/>
              <a:t>6.The city </a:t>
            </a:r>
            <a:r>
              <a:rPr lang="en-US" altLang="zh-CN" sz="2200" u="sng" dirty="0" smtClean="0"/>
              <a:t>                        </a:t>
            </a:r>
            <a:r>
              <a:rPr lang="en-US" altLang="zh-CN" sz="2200" dirty="0" smtClean="0"/>
              <a:t> millions of people the other year but the number of people is on the decline now.</a:t>
            </a:r>
          </a:p>
          <a:p>
            <a:r>
              <a:rPr lang="en-US" altLang="zh-CN" sz="2200" dirty="0" smtClean="0"/>
              <a:t>7.The country is becoming richer </a:t>
            </a:r>
            <a:r>
              <a:rPr lang="en-US" altLang="zh-CN" sz="2200" u="sng" dirty="0" smtClean="0"/>
              <a:t>                              </a:t>
            </a:r>
            <a:r>
              <a:rPr lang="en-US" altLang="zh-CN" sz="2200" dirty="0" smtClean="0"/>
              <a:t> tourism.</a:t>
            </a:r>
          </a:p>
          <a:p>
            <a:r>
              <a:rPr lang="en-US" altLang="zh-CN" sz="2200" dirty="0" smtClean="0"/>
              <a:t>8.The place </a:t>
            </a:r>
            <a:r>
              <a:rPr lang="en-US" altLang="zh-CN" sz="2200" u="sng" dirty="0" smtClean="0"/>
              <a:t>                          </a:t>
            </a:r>
            <a:r>
              <a:rPr lang="en-US" altLang="zh-CN" sz="2200" dirty="0" smtClean="0"/>
              <a:t> coal for it was once covered with forests.</a:t>
            </a:r>
            <a:endParaRPr lang="en-US" altLang="zh-CN" sz="2200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732746"/>
            <a:ext cx="1656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Sticking to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68144" y="1916832"/>
            <a:ext cx="2592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has an advantage over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1560" y="2740858"/>
            <a:ext cx="1656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Located in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92280" y="3068960"/>
            <a:ext cx="1656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gave in to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07704" y="3429000"/>
            <a:ext cx="1656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preferring to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37592" y="3908955"/>
            <a:ext cx="2442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has a population of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23928" y="4581128"/>
            <a:ext cx="295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with the development of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47664" y="5085184"/>
            <a:ext cx="1656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rich in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9660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4331" y="260648"/>
            <a:ext cx="9069670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prstClr val="black"/>
                </a:solidFill>
              </a:rPr>
              <a:t>sentence patterns </a:t>
            </a:r>
          </a:p>
          <a:p>
            <a:endParaRPr lang="en-US" altLang="zh-CN" dirty="0" smtClean="0">
              <a:solidFill>
                <a:prstClr val="black"/>
              </a:solidFill>
            </a:endParaRPr>
          </a:p>
          <a:p>
            <a:pPr marL="457200" indent="-457200">
              <a:buAutoNum type="arabicPeriod"/>
            </a:pPr>
            <a:r>
              <a:rPr lang="zh-CN" altLang="en-US" sz="2400" dirty="0" smtClean="0">
                <a:solidFill>
                  <a:prstClr val="black"/>
                </a:solidFill>
              </a:rPr>
              <a:t>我们迫不及待地想知道这次考试的成绩。</a:t>
            </a:r>
            <a:endParaRPr lang="en-US" altLang="zh-CN" sz="2400" dirty="0" smtClean="0">
              <a:solidFill>
                <a:prstClr val="black"/>
              </a:solidFill>
            </a:endParaRPr>
          </a:p>
          <a:p>
            <a:pPr marL="457200" indent="-457200">
              <a:buAutoNum type="arabicPeriod"/>
            </a:pPr>
            <a:r>
              <a:rPr lang="zh-CN" altLang="en-US" sz="2400" dirty="0" smtClean="0">
                <a:solidFill>
                  <a:prstClr val="black"/>
                </a:solidFill>
              </a:rPr>
              <a:t>他有许多兴趣爱好，其中最喜欢的是游泳。</a:t>
            </a:r>
            <a:endParaRPr lang="en-US" altLang="zh-CN" sz="2400" dirty="0" smtClean="0">
              <a:solidFill>
                <a:prstClr val="black"/>
              </a:solidFill>
            </a:endParaRPr>
          </a:p>
          <a:p>
            <a:pPr marL="457200" indent="-457200">
              <a:buAutoNum type="arabicPeriod"/>
            </a:pPr>
            <a:r>
              <a:rPr lang="zh-CN" altLang="en-US" sz="2400" dirty="0" smtClean="0">
                <a:solidFill>
                  <a:prstClr val="black"/>
                </a:solidFill>
              </a:rPr>
              <a:t>这个城市有一千多年的历史，可以追溯到唐朝。</a:t>
            </a:r>
            <a:endParaRPr lang="en-US" altLang="zh-CN" sz="2400" dirty="0" smtClean="0">
              <a:solidFill>
                <a:prstClr val="black"/>
              </a:solidFill>
            </a:endParaRPr>
          </a:p>
          <a:p>
            <a:pPr marL="457200" indent="-457200">
              <a:buAutoNum type="arabicPeriod"/>
            </a:pPr>
            <a:r>
              <a:rPr lang="zh-CN" altLang="en-US" sz="2400" dirty="0" smtClean="0">
                <a:solidFill>
                  <a:prstClr val="black"/>
                </a:solidFill>
              </a:rPr>
              <a:t>从学校到家骑车之要</a:t>
            </a:r>
            <a:r>
              <a:rPr lang="en-US" altLang="zh-CN" sz="2400" dirty="0" smtClean="0">
                <a:solidFill>
                  <a:prstClr val="black"/>
                </a:solidFill>
              </a:rPr>
              <a:t>20</a:t>
            </a:r>
            <a:r>
              <a:rPr lang="zh-CN" altLang="en-US" sz="2400" dirty="0" smtClean="0">
                <a:solidFill>
                  <a:prstClr val="black"/>
                </a:solidFill>
              </a:rPr>
              <a:t>分钟。</a:t>
            </a:r>
            <a:endParaRPr lang="en-US" altLang="zh-CN" sz="2400" dirty="0" smtClean="0">
              <a:solidFill>
                <a:prstClr val="black"/>
              </a:solidFill>
            </a:endParaRPr>
          </a:p>
          <a:p>
            <a:pPr marL="457200" indent="-457200">
              <a:buAutoNum type="arabicPeriod"/>
            </a:pPr>
            <a:r>
              <a:rPr lang="zh-CN" altLang="en-US" sz="2400" dirty="0" smtClean="0">
                <a:solidFill>
                  <a:prstClr val="black"/>
                </a:solidFill>
              </a:rPr>
              <a:t>我坚持要他学习钢琴二不要弹吉他。</a:t>
            </a:r>
            <a:endParaRPr lang="en-US" altLang="zh-CN" sz="2400" dirty="0" smtClean="0">
              <a:solidFill>
                <a:prstClr val="black"/>
              </a:solidFill>
            </a:endParaRPr>
          </a:p>
          <a:p>
            <a:pPr marL="457200" indent="-457200">
              <a:buAutoNum type="arabicPeriod"/>
            </a:pPr>
            <a:endParaRPr lang="en-US" altLang="zh-CN" sz="2400" dirty="0">
              <a:solidFill>
                <a:prstClr val="black"/>
              </a:solidFill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</a:rPr>
              <a:t>1. We </a:t>
            </a:r>
            <a:r>
              <a:rPr lang="en-US" altLang="zh-CN" sz="2400" u="sng" dirty="0" smtClean="0">
                <a:solidFill>
                  <a:prstClr val="black"/>
                </a:solidFill>
              </a:rPr>
              <a:t>can’t wait to know </a:t>
            </a:r>
            <a:r>
              <a:rPr lang="en-US" altLang="zh-CN" sz="2400" dirty="0" smtClean="0">
                <a:solidFill>
                  <a:prstClr val="black"/>
                </a:solidFill>
              </a:rPr>
              <a:t>the results of this test.</a:t>
            </a:r>
          </a:p>
          <a:p>
            <a:r>
              <a:rPr lang="en-US" altLang="zh-CN" sz="2400" dirty="0" smtClean="0">
                <a:solidFill>
                  <a:prstClr val="black"/>
                </a:solidFill>
              </a:rPr>
              <a:t>2. He has a lot of interests, </a:t>
            </a:r>
            <a:r>
              <a:rPr lang="en-US" altLang="zh-CN" sz="2400" u="sng" dirty="0" smtClean="0">
                <a:solidFill>
                  <a:prstClr val="black"/>
                </a:solidFill>
              </a:rPr>
              <a:t>among which </a:t>
            </a:r>
            <a:r>
              <a:rPr lang="en-US" altLang="zh-CN" sz="2400" dirty="0" smtClean="0">
                <a:solidFill>
                  <a:prstClr val="black"/>
                </a:solidFill>
              </a:rPr>
              <a:t>swimming is his favorite.</a:t>
            </a:r>
          </a:p>
          <a:p>
            <a:r>
              <a:rPr lang="en-US" altLang="zh-CN" sz="2400" dirty="0" smtClean="0">
                <a:solidFill>
                  <a:prstClr val="black"/>
                </a:solidFill>
              </a:rPr>
              <a:t>3. This city dates back to Tang Dynasty, </a:t>
            </a:r>
            <a:r>
              <a:rPr lang="en-US" altLang="zh-CN" sz="2400" u="sng" dirty="0" smtClean="0">
                <a:solidFill>
                  <a:prstClr val="black"/>
                </a:solidFill>
              </a:rPr>
              <a:t>with a history of </a:t>
            </a:r>
            <a:r>
              <a:rPr lang="en-US" altLang="zh-CN" sz="2400" dirty="0" smtClean="0">
                <a:solidFill>
                  <a:prstClr val="black"/>
                </a:solidFill>
              </a:rPr>
              <a:t>more than one thousand years.</a:t>
            </a:r>
          </a:p>
          <a:p>
            <a:r>
              <a:rPr lang="en-US" altLang="zh-CN" sz="2400" dirty="0" smtClean="0">
                <a:solidFill>
                  <a:prstClr val="black"/>
                </a:solidFill>
              </a:rPr>
              <a:t>4. </a:t>
            </a:r>
            <a:r>
              <a:rPr lang="en-US" altLang="zh-CN" sz="2400" u="sng" dirty="0" smtClean="0">
                <a:solidFill>
                  <a:prstClr val="black"/>
                </a:solidFill>
              </a:rPr>
              <a:t>It takes twenty minutes to ride </a:t>
            </a:r>
            <a:r>
              <a:rPr lang="en-US" altLang="zh-CN" sz="2400" dirty="0" smtClean="0">
                <a:solidFill>
                  <a:prstClr val="black"/>
                </a:solidFill>
              </a:rPr>
              <a:t>to the school from home.</a:t>
            </a:r>
          </a:p>
          <a:p>
            <a:r>
              <a:rPr lang="en-US" altLang="zh-CN" sz="2400" dirty="0" smtClean="0">
                <a:solidFill>
                  <a:prstClr val="black"/>
                </a:solidFill>
              </a:rPr>
              <a:t>5. I </a:t>
            </a:r>
            <a:r>
              <a:rPr lang="en-US" altLang="zh-CN" sz="2400" u="sng" dirty="0" smtClean="0">
                <a:solidFill>
                  <a:prstClr val="black"/>
                </a:solidFill>
              </a:rPr>
              <a:t>insisted that </a:t>
            </a:r>
            <a:r>
              <a:rPr lang="en-US" altLang="zh-CN" sz="2400" dirty="0" smtClean="0">
                <a:solidFill>
                  <a:prstClr val="black"/>
                </a:solidFill>
              </a:rPr>
              <a:t>he should learn to play the piano instead of guitar.</a:t>
            </a:r>
          </a:p>
        </p:txBody>
      </p:sp>
    </p:spTree>
    <p:extLst>
      <p:ext uri="{BB962C8B-B14F-4D97-AF65-F5344CB8AC3E}">
        <p14:creationId xmlns:p14="http://schemas.microsoft.com/office/powerpoint/2010/main" val="2325253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4331" y="260648"/>
            <a:ext cx="9069670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prstClr val="black"/>
                </a:solidFill>
              </a:rPr>
              <a:t>writing</a:t>
            </a:r>
          </a:p>
          <a:p>
            <a:endParaRPr lang="en-US" altLang="zh-CN" dirty="0" smtClean="0">
              <a:solidFill>
                <a:prstClr val="black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prstClr val="black"/>
                </a:solidFill>
              </a:rPr>
              <a:t>After doing a lot of research on the scenic spots around our city and discussing about what may interest us, my parents and I </a:t>
            </a:r>
            <a:r>
              <a:rPr lang="en-US" altLang="zh-CN" sz="2400" dirty="0" smtClean="0">
                <a:solidFill>
                  <a:prstClr val="black"/>
                </a:solidFill>
              </a:rPr>
              <a:t>eventually </a:t>
            </a:r>
            <a:r>
              <a:rPr lang="en-US" altLang="zh-CN" sz="2400" u="sng" dirty="0" smtClean="0">
                <a:solidFill>
                  <a:prstClr val="black"/>
                </a:solidFill>
              </a:rPr>
              <a:t>made up our mind </a:t>
            </a:r>
            <a:r>
              <a:rPr lang="en-US" altLang="zh-CN" sz="2400" dirty="0" smtClean="0">
                <a:solidFill>
                  <a:prstClr val="black"/>
                </a:solidFill>
              </a:rPr>
              <a:t>to cycle in the </a:t>
            </a:r>
            <a:r>
              <a:rPr lang="en-US" altLang="zh-CN" sz="2400" u="sng" dirty="0" smtClean="0">
                <a:solidFill>
                  <a:prstClr val="black"/>
                </a:solidFill>
              </a:rPr>
              <a:t>suburban area neighboring our city </a:t>
            </a:r>
            <a:r>
              <a:rPr lang="en-US" altLang="zh-CN" sz="2400" dirty="0" smtClean="0">
                <a:solidFill>
                  <a:prstClr val="black"/>
                </a:solidFill>
              </a:rPr>
              <a:t>for two days.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prstClr val="black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smtClean="0">
                <a:solidFill>
                  <a:srgbClr val="0070C0"/>
                </a:solidFill>
              </a:rPr>
              <a:t>We </a:t>
            </a:r>
            <a:r>
              <a:rPr lang="en-US" altLang="zh-CN" sz="2400" dirty="0" smtClean="0">
                <a:solidFill>
                  <a:srgbClr val="0070C0"/>
                </a:solidFill>
              </a:rPr>
              <a:t>set out </a:t>
            </a:r>
            <a:r>
              <a:rPr lang="en-US" altLang="zh-CN" sz="2400" u="sng" dirty="0" smtClean="0">
                <a:solidFill>
                  <a:srgbClr val="0070C0"/>
                </a:solidFill>
              </a:rPr>
              <a:t>at…The moment we arrived there, we were immediately attracted by the </a:t>
            </a:r>
            <a:r>
              <a:rPr lang="en-US" altLang="zh-CN" sz="2400" u="sng" dirty="0" smtClean="0">
                <a:solidFill>
                  <a:srgbClr val="FF0000"/>
                </a:solidFill>
              </a:rPr>
              <a:t>tranquility</a:t>
            </a:r>
            <a:r>
              <a:rPr lang="en-US" altLang="zh-CN" sz="2400" u="sng" dirty="0" smtClean="0">
                <a:solidFill>
                  <a:srgbClr val="0070C0"/>
                </a:solidFill>
              </a:rPr>
              <a:t> and </a:t>
            </a:r>
            <a:r>
              <a:rPr lang="en-US" altLang="zh-CN" sz="2400" u="sng" dirty="0" smtClean="0">
                <a:solidFill>
                  <a:srgbClr val="FF0000"/>
                </a:solidFill>
              </a:rPr>
              <a:t>picturesque</a:t>
            </a:r>
            <a:r>
              <a:rPr lang="en-US" altLang="zh-CN" sz="2400" u="sng" dirty="0" smtClean="0">
                <a:solidFill>
                  <a:srgbClr val="0070C0"/>
                </a:solidFill>
              </a:rPr>
              <a:t> scenery of the suburb</a:t>
            </a:r>
            <a:r>
              <a:rPr lang="en-US" altLang="zh-CN" sz="2400" dirty="0" smtClean="0">
                <a:solidFill>
                  <a:srgbClr val="0070C0"/>
                </a:solidFill>
              </a:rPr>
              <a:t>, where we enjoyed ...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rgbClr val="0070C0"/>
                </a:solidFill>
              </a:rPr>
              <a:t>At night, we </a:t>
            </a:r>
            <a:r>
              <a:rPr lang="en-US" altLang="zh-CN" sz="2400" dirty="0" smtClean="0">
                <a:solidFill>
                  <a:srgbClr val="FF0000"/>
                </a:solidFill>
              </a:rPr>
              <a:t>accommodated</a:t>
            </a:r>
            <a:r>
              <a:rPr lang="en-US" altLang="zh-CN" sz="2400" dirty="0" smtClean="0">
                <a:solidFill>
                  <a:srgbClr val="0070C0"/>
                </a:solidFill>
              </a:rPr>
              <a:t> in the large mansion of my uncle, </a:t>
            </a:r>
            <a:r>
              <a:rPr lang="en-US" altLang="zh-CN" sz="2400" u="sng" dirty="0" smtClean="0">
                <a:solidFill>
                  <a:srgbClr val="0070C0"/>
                </a:solidFill>
              </a:rPr>
              <a:t>which is surrounded by trees with a brook passing in front of the door</a:t>
            </a:r>
            <a:r>
              <a:rPr lang="en-US" altLang="zh-CN" sz="2400" dirty="0" smtClean="0">
                <a:solidFill>
                  <a:srgbClr val="0070C0"/>
                </a:solidFill>
              </a:rPr>
              <a:t>. In the afternoon of the next day, we cycled back home.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rgbClr val="0070C0"/>
                </a:solidFill>
              </a:rPr>
              <a:t>During these two days, we were totally </a:t>
            </a:r>
            <a:r>
              <a:rPr lang="en-US" altLang="zh-CN" sz="2400" dirty="0" smtClean="0">
                <a:solidFill>
                  <a:srgbClr val="FF0000"/>
                </a:solidFill>
              </a:rPr>
              <a:t>embraced</a:t>
            </a:r>
            <a:r>
              <a:rPr lang="en-US" altLang="zh-CN" sz="2400" dirty="0" smtClean="0">
                <a:solidFill>
                  <a:srgbClr val="0070C0"/>
                </a:solidFill>
              </a:rPr>
              <a:t> by the beauty of the nature, completely relaxed without the load of work and study.</a:t>
            </a:r>
          </a:p>
        </p:txBody>
      </p:sp>
    </p:spTree>
    <p:extLst>
      <p:ext uri="{BB962C8B-B14F-4D97-AF65-F5344CB8AC3E}">
        <p14:creationId xmlns:p14="http://schemas.microsoft.com/office/powerpoint/2010/main" val="1799108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</TotalTime>
  <Words>552</Words>
  <Application>Microsoft Office PowerPoint</Application>
  <PresentationFormat>全屏显示(4:3)</PresentationFormat>
  <Paragraphs>65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33</cp:revision>
  <dcterms:created xsi:type="dcterms:W3CDTF">2016-09-05T02:56:20Z</dcterms:created>
  <dcterms:modified xsi:type="dcterms:W3CDTF">2016-09-22T06:48:47Z</dcterms:modified>
</cp:coreProperties>
</file>