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66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n. schedule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mod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er</a:t>
            </a:r>
            <a:r>
              <a:rPr lang="en-US" altLang="zh-CN" sz="2400" b="1" dirty="0" smtClean="0"/>
              <a:t>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preferred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ancient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scenic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advantag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2400" b="1" dirty="0" smtClean="0"/>
              <a:t>ous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stubborn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graduate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reliable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courag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2400" b="1" dirty="0" smtClean="0"/>
              <a:t>ous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bend-bent-bent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cycler, cyclist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attitude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persua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sio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determined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give in (to), submit to</a:t>
            </a:r>
          </a:p>
          <a:p>
            <a:r>
              <a:rPr lang="en-US" altLang="zh-CN" sz="2400" b="1" dirty="0" smtClean="0"/>
              <a:t>17. as usual</a:t>
            </a:r>
          </a:p>
          <a:p>
            <a:r>
              <a:rPr lang="en-US" altLang="zh-CN" sz="2400" b="1" dirty="0" smtClean="0"/>
              <a:t>18. </a:t>
            </a:r>
            <a:r>
              <a:rPr lang="en-US" altLang="zh-CN" sz="2400" b="1" u="sng" dirty="0" smtClean="0"/>
              <a:t>stick to </a:t>
            </a:r>
            <a:r>
              <a:rPr lang="en-US" altLang="zh-CN" sz="2400" b="1" dirty="0" err="1" smtClean="0"/>
              <a:t>sth</a:t>
            </a:r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19. be located/situated in</a:t>
            </a:r>
          </a:p>
          <a:p>
            <a:r>
              <a:rPr lang="en-US" altLang="zh-CN" sz="2400" b="1" dirty="0" smtClean="0"/>
              <a:t>20. be rich in</a:t>
            </a:r>
          </a:p>
          <a:p>
            <a:r>
              <a:rPr lang="en-US" altLang="zh-CN" sz="2400" b="1" dirty="0" smtClean="0"/>
              <a:t>21.</a:t>
            </a:r>
            <a:r>
              <a:rPr lang="en-US" altLang="zh-CN" sz="2400" b="1" u="sng" dirty="0" smtClean="0"/>
              <a:t> with </a:t>
            </a:r>
            <a:r>
              <a:rPr lang="en-US" altLang="zh-CN" sz="2400" b="1" dirty="0" smtClean="0"/>
              <a:t>the development of</a:t>
            </a:r>
          </a:p>
          <a:p>
            <a:r>
              <a:rPr lang="en-US" altLang="zh-CN" sz="2400" b="1" dirty="0" smtClean="0"/>
              <a:t>22. change one’s mind</a:t>
            </a:r>
          </a:p>
          <a:p>
            <a:r>
              <a:rPr lang="en-US" altLang="zh-CN" sz="2400" b="1" dirty="0" smtClean="0"/>
              <a:t>23. be fond of</a:t>
            </a:r>
          </a:p>
          <a:p>
            <a:r>
              <a:rPr lang="en-US" altLang="zh-CN" sz="2400" b="1" dirty="0" smtClean="0"/>
              <a:t>24. place of interest</a:t>
            </a:r>
          </a:p>
          <a:p>
            <a:r>
              <a:rPr lang="en-US" altLang="zh-CN" sz="2400" b="1" dirty="0" smtClean="0"/>
              <a:t>25. can’t wait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to do </a:t>
            </a:r>
          </a:p>
        </p:txBody>
      </p:sp>
    </p:spTree>
    <p:extLst>
      <p:ext uri="{BB962C8B-B14F-4D97-AF65-F5344CB8AC3E}">
        <p14:creationId xmlns:p14="http://schemas.microsoft.com/office/powerpoint/2010/main" val="157786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32403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Words</a:t>
            </a:r>
          </a:p>
          <a:p>
            <a:r>
              <a:rPr lang="en-US" altLang="zh-CN" sz="2400" b="1" dirty="0" smtClean="0"/>
              <a:t>a. humid</a:t>
            </a:r>
          </a:p>
          <a:p>
            <a:r>
              <a:rPr lang="en-US" altLang="zh-CN" sz="2400" b="1" dirty="0" smtClean="0"/>
              <a:t>v. shake</a:t>
            </a:r>
          </a:p>
          <a:p>
            <a:r>
              <a:rPr lang="en-US" altLang="zh-CN" sz="2400" b="1" dirty="0" smtClean="0"/>
              <a:t>v. destroy</a:t>
            </a:r>
          </a:p>
          <a:p>
            <a:r>
              <a:rPr lang="en-US" altLang="zh-CN" sz="2400" b="1" dirty="0" smtClean="0"/>
              <a:t>v./n. rescue</a:t>
            </a:r>
          </a:p>
          <a:p>
            <a:r>
              <a:rPr lang="en-US" altLang="zh-CN" sz="2400" b="1" dirty="0" smtClean="0"/>
              <a:t>a. dry</a:t>
            </a:r>
          </a:p>
          <a:p>
            <a:r>
              <a:rPr lang="en-US" altLang="zh-CN" sz="2400" b="1" dirty="0" smtClean="0"/>
              <a:t>n. phenomenon</a:t>
            </a:r>
          </a:p>
          <a:p>
            <a:r>
              <a:rPr lang="en-US" altLang="zh-CN" sz="2400" b="1" dirty="0" smtClean="0"/>
              <a:t>v. burst</a:t>
            </a:r>
          </a:p>
          <a:p>
            <a:r>
              <a:rPr lang="en-US" altLang="zh-CN" sz="2400" b="1" dirty="0" smtClean="0"/>
              <a:t>v. injure</a:t>
            </a:r>
          </a:p>
          <a:p>
            <a:r>
              <a:rPr lang="en-US" altLang="zh-CN" sz="2400" b="1" dirty="0" smtClean="0"/>
              <a:t>n. disaster</a:t>
            </a:r>
          </a:p>
          <a:p>
            <a:r>
              <a:rPr lang="en-US" altLang="zh-CN" sz="2400" b="1" dirty="0" smtClean="0"/>
              <a:t>v. bury</a:t>
            </a:r>
          </a:p>
          <a:p>
            <a:r>
              <a:rPr lang="en-US" altLang="zh-CN" sz="2400" b="1" dirty="0" smtClean="0"/>
              <a:t>a. frightened</a:t>
            </a:r>
          </a:p>
          <a:p>
            <a:r>
              <a:rPr lang="en-US" altLang="zh-CN" sz="2400" b="1" dirty="0" smtClean="0"/>
              <a:t>v. dig</a:t>
            </a:r>
          </a:p>
          <a:p>
            <a:r>
              <a:rPr lang="en-US" altLang="zh-CN" sz="2400" b="1" dirty="0" smtClean="0"/>
              <a:t>v. blow</a:t>
            </a:r>
          </a:p>
          <a:p>
            <a:r>
              <a:rPr lang="en-US" altLang="zh-CN" sz="2400" b="1" dirty="0" smtClean="0"/>
              <a:t>n. electricity</a:t>
            </a:r>
          </a:p>
          <a:p>
            <a:r>
              <a:rPr lang="en-US" altLang="zh-CN" sz="2400" b="1" dirty="0" smtClean="0"/>
              <a:t>v. judge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188640"/>
            <a:ext cx="62646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humidity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shook, shaken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destroyed, destroying; n. destruction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rescuer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drought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phenomena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复数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burst, burst, bursting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injury; a. injured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disastrous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buried, buried, burying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fright; v. frighten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dug, dug, digging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blew, blown, blowing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electric, electrical, electronic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judge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法官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),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judg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(e)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ment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come to one’s rescue, break down, be trapped in, burst out, give out, in ruins, take shelter from, crowd in, at an end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They went to the shade of the tree </a:t>
            </a:r>
            <a:r>
              <a:rPr lang="en-US" altLang="zh-CN" sz="2400" u="sng" dirty="0" smtClean="0"/>
              <a:t>                           </a:t>
            </a:r>
            <a:r>
              <a:rPr lang="en-US" altLang="zh-CN" sz="2400" dirty="0" smtClean="0"/>
              <a:t> the scorching sun.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Because he was being so kind and concerned, I </a:t>
            </a:r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and cried.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There were people at the entrance </a:t>
            </a:r>
            <a:r>
              <a:rPr lang="en-US" altLang="zh-CN" sz="2400" u="sng" dirty="0" smtClean="0"/>
              <a:t>                            </a:t>
            </a:r>
            <a:r>
              <a:rPr lang="en-US" altLang="zh-CN" sz="2400" dirty="0" smtClean="0"/>
              <a:t>leaflets. 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The car was buried by the landslide, </a:t>
            </a:r>
            <a:r>
              <a:rPr lang="en-US" altLang="zh-CN" sz="2400" dirty="0" smtClean="0"/>
              <a:t>and luckily the team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A large group of people </a:t>
            </a:r>
            <a:r>
              <a:rPr lang="en-US" altLang="zh-CN" sz="2400" u="sng" dirty="0" smtClean="0"/>
              <a:t>                    </a:t>
            </a:r>
            <a:r>
              <a:rPr lang="en-US" altLang="zh-CN" sz="2400" dirty="0" smtClean="0"/>
              <a:t> the square, protesting the war.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The stream has frozen up; you can see the fish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ice. 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/>
              <a:t>He served four years in prison, emerging </a:t>
            </a:r>
            <a:r>
              <a:rPr lang="en-US" altLang="zh-CN" sz="2400" dirty="0" smtClean="0"/>
              <a:t>finally to </a:t>
            </a:r>
            <a:r>
              <a:rPr lang="en-US" altLang="zh-CN" sz="2400" dirty="0"/>
              <a:t>find his brilliant career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It had gotten very cold, and I guessed the good weather was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Everyone who heard it just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 laughing </a:t>
            </a:r>
            <a:r>
              <a:rPr lang="en-US" altLang="zh-CN" sz="2400" dirty="0"/>
              <a:t>when he came out with it</a:t>
            </a:r>
          </a:p>
          <a:p>
            <a:pPr marL="457200" indent="-457200">
              <a:buAutoNum type="arabicPeriod"/>
            </a:pPr>
            <a:endParaRPr lang="en-US" altLang="zh-CN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79664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take shelter from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4208" y="151672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broke down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2432" y="20608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giving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8264" y="223680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came to its rescue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281286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crowded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6216" y="317290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trapped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38929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ruins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6376" y="407707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 an end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2" y="461306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burst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估计地震中伤亡的人数可能会超过千人。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唐山在</a:t>
            </a:r>
            <a:r>
              <a:rPr lang="en-US" altLang="zh-CN" sz="2400" dirty="0" smtClean="0">
                <a:solidFill>
                  <a:prstClr val="black"/>
                </a:solidFill>
              </a:rPr>
              <a:t>1976</a:t>
            </a:r>
            <a:r>
              <a:rPr lang="zh-CN" altLang="en-US" sz="2400" dirty="0" smtClean="0">
                <a:solidFill>
                  <a:prstClr val="black"/>
                </a:solidFill>
              </a:rPr>
              <a:t>年遭遇了一场</a:t>
            </a:r>
            <a:r>
              <a:rPr lang="en-US" altLang="zh-CN" sz="2400" dirty="0" smtClean="0">
                <a:solidFill>
                  <a:prstClr val="black"/>
                </a:solidFill>
              </a:rPr>
              <a:t>20</a:t>
            </a:r>
            <a:r>
              <a:rPr lang="zh-CN" altLang="en-US" sz="2400" dirty="0" smtClean="0">
                <a:solidFill>
                  <a:prstClr val="black"/>
                </a:solidFill>
              </a:rPr>
              <a:t>纪最严重的地震。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由于没有重视地震前的现象，许多人都没能躲过灾难。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看上去这个箱子似乎太重，我搬不动。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It was estimated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the number of people who were injured or died was more than a thousand.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 Tangshan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saw</a:t>
            </a:r>
            <a:r>
              <a:rPr lang="en-US" altLang="zh-CN" sz="2400" dirty="0" smtClean="0">
                <a:solidFill>
                  <a:prstClr val="black"/>
                </a:solidFill>
              </a:rPr>
              <a:t> the greatest earthquake of the 20</a:t>
            </a:r>
            <a:r>
              <a:rPr lang="en-US" altLang="zh-CN" sz="2400" baseline="30000" dirty="0" smtClean="0">
                <a:solidFill>
                  <a:prstClr val="black"/>
                </a:solidFill>
              </a:rPr>
              <a:t>th</a:t>
            </a:r>
            <a:r>
              <a:rPr lang="en-US" altLang="zh-CN" sz="2400" dirty="0" smtClean="0">
                <a:solidFill>
                  <a:prstClr val="black"/>
                </a:solidFill>
              </a:rPr>
              <a:t> century in 1976.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 number of </a:t>
            </a:r>
            <a:r>
              <a:rPr lang="en-US" altLang="zh-CN" sz="2400" dirty="0" smtClean="0">
                <a:solidFill>
                  <a:prstClr val="black"/>
                </a:solidFill>
              </a:rPr>
              <a:t>people didn’t survive the quake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owing to </a:t>
            </a:r>
            <a:r>
              <a:rPr lang="en-US" altLang="zh-CN" sz="2400" dirty="0" smtClean="0">
                <a:solidFill>
                  <a:prstClr val="black"/>
                </a:solidFill>
              </a:rPr>
              <a:t>the fact that they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thought little of </a:t>
            </a:r>
            <a:r>
              <a:rPr lang="en-US" altLang="zh-CN" sz="2400" dirty="0" smtClean="0">
                <a:solidFill>
                  <a:prstClr val="black"/>
                </a:solidFill>
              </a:rPr>
              <a:t>the events before it.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4.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It seems as if </a:t>
            </a:r>
            <a:r>
              <a:rPr lang="en-US" altLang="zh-CN" sz="2400" dirty="0" smtClean="0">
                <a:solidFill>
                  <a:prstClr val="black"/>
                </a:solidFill>
              </a:rPr>
              <a:t>the box is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too heavy for me to </a:t>
            </a:r>
            <a:r>
              <a:rPr lang="en-US" altLang="zh-CN" sz="2400" dirty="0" smtClean="0">
                <a:solidFill>
                  <a:prstClr val="black"/>
                </a:solidFill>
              </a:rPr>
              <a:t>move.</a:t>
            </a: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2016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B C D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 C D A </a:t>
            </a:r>
            <a:r>
              <a:rPr lang="en-US" altLang="zh-CN" sz="2800" dirty="0" err="1" smtClean="0"/>
              <a:t>A</a:t>
            </a:r>
            <a:endParaRPr lang="en-US" altLang="zh-CN" sz="2800" dirty="0" smtClean="0"/>
          </a:p>
          <a:p>
            <a:r>
              <a:rPr lang="en-US" altLang="zh-CN" sz="2800" dirty="0" smtClean="0"/>
              <a:t>B D A B </a:t>
            </a:r>
            <a:r>
              <a:rPr lang="en-US" altLang="zh-CN" sz="2800" dirty="0" err="1" smtClean="0"/>
              <a:t>B</a:t>
            </a:r>
            <a:endParaRPr lang="en-US" altLang="zh-CN" sz="2800" dirty="0" smtClean="0"/>
          </a:p>
          <a:p>
            <a:r>
              <a:rPr lang="en-US" altLang="zh-CN" sz="2800" dirty="0" smtClean="0"/>
              <a:t>B A </a:t>
            </a:r>
            <a:r>
              <a:rPr lang="en-US" altLang="zh-CN" sz="2800" dirty="0" err="1" smtClean="0"/>
              <a:t>A</a:t>
            </a:r>
            <a:r>
              <a:rPr lang="en-US" altLang="zh-CN" sz="2800" dirty="0" smtClean="0"/>
              <a:t> B C</a:t>
            </a:r>
          </a:p>
          <a:p>
            <a:r>
              <a:rPr lang="en-US" altLang="zh-CN" sz="2800" dirty="0" smtClean="0"/>
              <a:t>D B C A C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260648"/>
            <a:ext cx="37444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have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better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organized</a:t>
            </a:r>
            <a:r>
              <a:rPr lang="en-US" altLang="zh-CN" sz="2800" dirty="0" smtClean="0"/>
              <a:t> a Speaking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After</a:t>
            </a:r>
            <a:r>
              <a:rPr lang="en-US" altLang="zh-CN" sz="2800" dirty="0" smtClean="0"/>
              <a:t> a fierce</a:t>
            </a:r>
          </a:p>
          <a:p>
            <a:r>
              <a:rPr lang="en-US" altLang="zh-CN" sz="2800" dirty="0" smtClean="0"/>
              <a:t>in </a:t>
            </a:r>
            <a:r>
              <a:rPr lang="en-US" altLang="zh-CN" sz="2800" dirty="0" smtClean="0">
                <a:solidFill>
                  <a:srgbClr val="FF0000"/>
                </a:solidFill>
              </a:rPr>
              <a:t>their</a:t>
            </a:r>
            <a:r>
              <a:rPr lang="en-US" altLang="zh-CN" sz="2800" dirty="0" smtClean="0"/>
              <a:t> spare time</a:t>
            </a:r>
          </a:p>
          <a:p>
            <a:r>
              <a:rPr lang="en-US" altLang="zh-CN" sz="2800" dirty="0" smtClean="0"/>
              <a:t>all the competitor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/>
              <a:t>strongly </a:t>
            </a:r>
            <a:r>
              <a:rPr lang="en-US" altLang="zh-CN" sz="2800" dirty="0" smtClean="0">
                <a:solidFill>
                  <a:srgbClr val="FF0000"/>
                </a:solidFill>
              </a:rPr>
              <a:t>impressed</a:t>
            </a:r>
          </a:p>
          <a:p>
            <a:r>
              <a:rPr lang="en-US" altLang="zh-CN" sz="2800" dirty="0" err="1" smtClean="0"/>
              <a:t>Weichuang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taking</a:t>
            </a:r>
            <a:r>
              <a:rPr lang="en-US" altLang="zh-CN" sz="2800" dirty="0" smtClean="0"/>
              <a:t> the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Greatly</a:t>
            </a:r>
            <a:r>
              <a:rPr lang="en-US" altLang="zh-CN" sz="2800" dirty="0" smtClean="0"/>
              <a:t> inspired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harder</a:t>
            </a:r>
            <a:r>
              <a:rPr lang="en-US" altLang="zh-CN" sz="2800" dirty="0" smtClean="0"/>
              <a:t> than before</a:t>
            </a:r>
          </a:p>
          <a:p>
            <a:r>
              <a:rPr lang="en-US" altLang="zh-CN" sz="2800" dirty="0" smtClean="0"/>
              <a:t>serve </a:t>
            </a:r>
            <a:r>
              <a:rPr lang="en-US" altLang="zh-CN" sz="2800" dirty="0" smtClean="0">
                <a:solidFill>
                  <a:srgbClr val="FF0000"/>
                </a:solidFill>
              </a:rPr>
              <a:t>(for) </a:t>
            </a:r>
            <a:r>
              <a:rPr lang="en-US" altLang="zh-CN" sz="2800" dirty="0" smtClean="0"/>
              <a:t>the people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260648"/>
            <a:ext cx="37444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or</a:t>
            </a:r>
          </a:p>
          <a:p>
            <a:r>
              <a:rPr lang="en-US" altLang="zh-CN" sz="2800" dirty="0" smtClean="0"/>
              <a:t>yourself</a:t>
            </a:r>
          </a:p>
          <a:p>
            <a:r>
              <a:rPr lang="en-US" altLang="zh-CN" sz="2800" dirty="0" smtClean="0"/>
              <a:t>which</a:t>
            </a:r>
          </a:p>
          <a:p>
            <a:r>
              <a:rPr lang="en-US" altLang="zh-CN" sz="2800" dirty="0" smtClean="0"/>
              <a:t>to</a:t>
            </a:r>
          </a:p>
          <a:p>
            <a:r>
              <a:rPr lang="en-US" altLang="zh-CN" sz="2800" dirty="0" smtClean="0"/>
              <a:t>Being</a:t>
            </a:r>
          </a:p>
          <a:p>
            <a:r>
              <a:rPr lang="en-US" altLang="zh-CN" sz="2800" dirty="0" smtClean="0"/>
              <a:t>has traveled</a:t>
            </a:r>
          </a:p>
          <a:p>
            <a:r>
              <a:rPr lang="en-US" altLang="zh-CN" sz="2800" dirty="0" smtClean="0"/>
              <a:t>amazed</a:t>
            </a:r>
          </a:p>
          <a:p>
            <a:r>
              <a:rPr lang="en-US" altLang="zh-CN" sz="2800" dirty="0" smtClean="0"/>
              <a:t>journeys</a:t>
            </a:r>
          </a:p>
          <a:p>
            <a:r>
              <a:rPr lang="en-US" altLang="zh-CN" sz="2800" dirty="0" smtClean="0"/>
              <a:t>importantly</a:t>
            </a:r>
          </a:p>
          <a:p>
            <a:r>
              <a:rPr lang="en-US" altLang="zh-CN" sz="2800" dirty="0" smtClean="0"/>
              <a:t>to realize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551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writing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Last week, professor Wang delivered a lecture on how to perform self-rescue in an earthquake in our school at the invitation of us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to popularize the first aid knowledge in case we are caught in a quake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In the lecture, he called on us to </a:t>
            </a:r>
            <a:r>
              <a:rPr lang="en-US" altLang="zh-CN" sz="2400" dirty="0" smtClean="0">
                <a:solidFill>
                  <a:srgbClr val="FF0000"/>
                </a:solidFill>
              </a:rPr>
              <a:t>raise our awareness </a:t>
            </a:r>
            <a:r>
              <a:rPr lang="en-US" altLang="zh-CN" sz="2400" dirty="0" smtClean="0">
                <a:solidFill>
                  <a:srgbClr val="0070C0"/>
                </a:solidFill>
              </a:rPr>
              <a:t>of the importance of </a:t>
            </a:r>
            <a:r>
              <a:rPr lang="en-US" altLang="zh-CN" sz="2400" dirty="0" smtClean="0">
                <a:solidFill>
                  <a:srgbClr val="FF0000"/>
                </a:solidFill>
              </a:rPr>
              <a:t>acquiring</a:t>
            </a:r>
            <a:r>
              <a:rPr lang="en-US" altLang="zh-CN" sz="2400" dirty="0" smtClean="0">
                <a:solidFill>
                  <a:srgbClr val="0070C0"/>
                </a:solidFill>
              </a:rPr>
              <a:t> the knowledge to protect us from the possible injury in an earthquake, 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for…(stay calm, avoid severe injury, take opportunity to survive)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In the meanwhile, he </a:t>
            </a:r>
            <a:r>
              <a:rPr lang="en-US" altLang="zh-CN" sz="2400" dirty="0" smtClean="0">
                <a:solidFill>
                  <a:srgbClr val="FF0000"/>
                </a:solidFill>
              </a:rPr>
              <a:t>demonstrated</a:t>
            </a:r>
            <a:r>
              <a:rPr lang="en-US" altLang="zh-CN" sz="2400" dirty="0" smtClean="0">
                <a:solidFill>
                  <a:srgbClr val="0070C0"/>
                </a:solidFill>
              </a:rPr>
              <a:t> in a vivid way how we may </a:t>
            </a:r>
            <a:r>
              <a:rPr lang="en-US" altLang="zh-CN" sz="2400" dirty="0" smtClean="0">
                <a:solidFill>
                  <a:srgbClr val="FF0000"/>
                </a:solidFill>
              </a:rPr>
              <a:t>take effective measures to </a:t>
            </a:r>
            <a:r>
              <a:rPr lang="en-US" altLang="zh-CN" sz="2400" dirty="0" smtClean="0">
                <a:solidFill>
                  <a:srgbClr val="0070C0"/>
                </a:solidFill>
              </a:rPr>
              <a:t>defend us against the damage in the quake so that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with his explanation, we became acquainted with</a:t>
            </a:r>
            <a:r>
              <a:rPr lang="en-US" altLang="zh-CN" sz="2400" smtClean="0">
                <a:solidFill>
                  <a:srgbClr val="0070C0"/>
                </a:solidFill>
              </a:rPr>
              <a:t>…, which …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727</Words>
  <Application>Microsoft Office PowerPoint</Application>
  <PresentationFormat>全屏显示(4:3)</PresentationFormat>
  <Paragraphs>123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46</cp:revision>
  <dcterms:created xsi:type="dcterms:W3CDTF">2016-09-05T02:56:20Z</dcterms:created>
  <dcterms:modified xsi:type="dcterms:W3CDTF">2016-09-27T00:29:49Z</dcterms:modified>
</cp:coreProperties>
</file>