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a. disastr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ous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drought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fright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destr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oyed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rescuer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phenomen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 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复数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injury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burst, burst, burst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judge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adv. extrem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2400" b="1" dirty="0" smtClean="0"/>
              <a:t>ly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outline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blow, blew, blown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n./v. alarm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buried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dig,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dug, dug</a:t>
            </a:r>
            <a:r>
              <a:rPr lang="en-US" altLang="zh-CN" sz="2400" b="1" dirty="0" smtClean="0"/>
              <a:t>, digging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</a:t>
            </a:r>
            <a:r>
              <a:rPr lang="en-US" altLang="zh-CN" sz="2400" b="1" dirty="0" smtClean="0"/>
              <a:t>in ruin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400" b="1" dirty="0" smtClean="0"/>
              <a:t>17. crowd in</a:t>
            </a:r>
          </a:p>
          <a:p>
            <a:r>
              <a:rPr lang="en-US" altLang="zh-CN" sz="2400" b="1" dirty="0" smtClean="0"/>
              <a:t>18. break down</a:t>
            </a:r>
          </a:p>
          <a:p>
            <a:r>
              <a:rPr lang="en-US" altLang="zh-CN" sz="2400" b="1" dirty="0" smtClean="0"/>
              <a:t>19. at an end</a:t>
            </a:r>
          </a:p>
          <a:p>
            <a:r>
              <a:rPr lang="en-US" altLang="zh-CN" sz="2400" b="1" dirty="0" smtClean="0"/>
              <a:t>20. three fifth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400" b="1" dirty="0" smtClean="0"/>
              <a:t>21. give out</a:t>
            </a:r>
          </a:p>
          <a:p>
            <a:r>
              <a:rPr lang="en-US" altLang="zh-CN" sz="2400" b="1" dirty="0" smtClean="0"/>
              <a:t>22.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electric </a:t>
            </a:r>
            <a:r>
              <a:rPr lang="en-US" altLang="zh-CN" sz="2400" b="1" dirty="0" smtClean="0"/>
              <a:t>piano</a:t>
            </a:r>
          </a:p>
          <a:p>
            <a:r>
              <a:rPr lang="en-US" altLang="zh-CN" sz="2400" b="1" dirty="0" smtClean="0"/>
              <a:t>23. be trapped/stuck in</a:t>
            </a:r>
          </a:p>
          <a:p>
            <a:r>
              <a:rPr lang="en-US" altLang="zh-CN" sz="2400" b="1" dirty="0" smtClean="0"/>
              <a:t>24. it is estimated</a:t>
            </a:r>
          </a:p>
          <a:p>
            <a:r>
              <a:rPr lang="en-US" altLang="zh-CN" sz="2400" b="1" dirty="0" smtClean="0"/>
              <a:t>25. take shelter from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7786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32403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Words</a:t>
            </a:r>
          </a:p>
          <a:p>
            <a:r>
              <a:rPr lang="en-US" altLang="zh-CN" sz="2400" b="1" dirty="0" smtClean="0"/>
              <a:t>a. popular</a:t>
            </a:r>
          </a:p>
          <a:p>
            <a:r>
              <a:rPr lang="en-US" altLang="zh-CN" sz="2400" b="1" dirty="0" smtClean="0"/>
              <a:t>a. optimistic</a:t>
            </a:r>
          </a:p>
          <a:p>
            <a:r>
              <a:rPr lang="en-US" altLang="zh-CN" sz="2400" b="1" dirty="0" smtClean="0"/>
              <a:t>a. humorous</a:t>
            </a:r>
          </a:p>
          <a:p>
            <a:r>
              <a:rPr lang="en-US" altLang="zh-CN" sz="2400" b="1" dirty="0" smtClean="0"/>
              <a:t>a. diligent</a:t>
            </a:r>
          </a:p>
          <a:p>
            <a:r>
              <a:rPr lang="en-US" altLang="zh-CN" sz="2400" b="1" dirty="0" smtClean="0"/>
              <a:t>a. aggressive</a:t>
            </a:r>
          </a:p>
          <a:p>
            <a:r>
              <a:rPr lang="en-US" altLang="zh-CN" sz="2400" b="1" dirty="0" smtClean="0"/>
              <a:t>n. violence</a:t>
            </a:r>
          </a:p>
          <a:p>
            <a:r>
              <a:rPr lang="en-US" altLang="zh-CN" sz="2400" b="1" dirty="0" smtClean="0"/>
              <a:t>v. educate</a:t>
            </a:r>
          </a:p>
          <a:p>
            <a:r>
              <a:rPr lang="en-US" altLang="zh-CN" sz="2400" b="1" dirty="0" smtClean="0"/>
              <a:t>a. confident</a:t>
            </a:r>
            <a:endParaRPr lang="en-US" altLang="zh-CN" sz="2400" b="1" dirty="0"/>
          </a:p>
          <a:p>
            <a:r>
              <a:rPr lang="en-US" altLang="zh-CN" sz="2400" b="1" dirty="0" smtClean="0"/>
              <a:t>n. quality</a:t>
            </a:r>
          </a:p>
          <a:p>
            <a:r>
              <a:rPr lang="en-US" altLang="zh-CN" sz="2400" b="1" dirty="0" smtClean="0"/>
              <a:t>n. president</a:t>
            </a:r>
          </a:p>
          <a:p>
            <a:r>
              <a:rPr lang="en-US" altLang="zh-CN" sz="2400" b="1" dirty="0" smtClean="0"/>
              <a:t>a. legal</a:t>
            </a:r>
          </a:p>
          <a:p>
            <a:r>
              <a:rPr lang="en-US" altLang="zh-CN" sz="2400" b="1" dirty="0" smtClean="0"/>
              <a:t>v. guide</a:t>
            </a:r>
          </a:p>
          <a:p>
            <a:r>
              <a:rPr lang="en-US" altLang="zh-CN" sz="2400" b="1" dirty="0" smtClean="0"/>
              <a:t>a. equal</a:t>
            </a:r>
          </a:p>
          <a:p>
            <a:r>
              <a:rPr lang="en-US" altLang="zh-CN" sz="2400" b="1" dirty="0" smtClean="0"/>
              <a:t>v. beg</a:t>
            </a:r>
          </a:p>
          <a:p>
            <a:r>
              <a:rPr lang="en-US" altLang="zh-CN" sz="2400" b="1" dirty="0" smtClean="0"/>
              <a:t>v. devote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188640"/>
            <a:ext cx="62646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popularity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optimism, optimist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乐观主义者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humor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diligence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aggression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violent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education, educator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教育家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；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educated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confidence (in)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qualify; n. qualification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presidential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illegal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guide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导游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, guidance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equality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be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gg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ed, be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gg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ing; be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gg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devotion; a. devoted (to)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lose heart, put one’s heart to, as a matter of fact, come to power, be sentenced to, out of work, blow up, in reward for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Because of the economic crisis, many people are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 now.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Even if he has failed many times, he never </a:t>
            </a:r>
            <a:r>
              <a:rPr lang="en-US" altLang="zh-CN" sz="2200" u="sng" dirty="0" smtClean="0"/>
              <a:t>                     </a:t>
            </a:r>
            <a:r>
              <a:rPr lang="en-US" altLang="zh-CN" sz="22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The party </a:t>
            </a:r>
            <a:r>
              <a:rPr lang="en-US" altLang="zh-CN" sz="2200" u="sng" dirty="0" smtClean="0"/>
              <a:t>                         </a:t>
            </a:r>
            <a:r>
              <a:rPr lang="en-US" altLang="zh-CN" sz="2200" dirty="0" smtClean="0"/>
              <a:t> before the war broke out.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She was presented a bunch of flower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 her useful advice.</a:t>
            </a:r>
          </a:p>
          <a:p>
            <a:pPr marL="457200" indent="-457200">
              <a:buAutoNum type="arabicPeriod"/>
            </a:pPr>
            <a:r>
              <a:rPr lang="en-US" altLang="zh-CN" sz="2400" u="sng" dirty="0"/>
              <a:t>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what he really loves, he never feels tied.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He appears to be strong and healthy, but, </a:t>
            </a:r>
            <a:r>
              <a:rPr lang="en-US" altLang="zh-CN" sz="2400" u="sng" dirty="0" smtClean="0"/>
              <a:t>                           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he suffers from a very weak </a:t>
            </a:r>
            <a:r>
              <a:rPr lang="en-US" altLang="zh-CN" sz="2400" dirty="0" smtClean="0"/>
              <a:t>heart.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/>
              <a:t>When Myra told Mike she would expose his past, he </a:t>
            </a:r>
            <a:r>
              <a:rPr lang="en-US" altLang="zh-CN" sz="2400" u="sng" dirty="0" smtClean="0"/>
              <a:t>                   </a:t>
            </a:r>
            <a:r>
              <a:rPr lang="en-US" altLang="zh-CN" sz="2400" dirty="0" smtClean="0"/>
              <a:t>.</a:t>
            </a:r>
            <a:endParaRPr lang="en-US" altLang="zh-CN" sz="2400" u="sng" dirty="0" smtClean="0"/>
          </a:p>
          <a:p>
            <a:pPr marL="457200" indent="-457200">
              <a:buAutoNum type="arabicPeriod"/>
            </a:pPr>
            <a:r>
              <a:rPr lang="en-US" altLang="zh-CN" sz="2400" dirty="0"/>
              <a:t>It's unfair for me </a:t>
            </a:r>
            <a:r>
              <a:rPr lang="en-US" altLang="zh-CN" sz="2400" u="sng" dirty="0" smtClean="0"/>
              <a:t>                          </a:t>
            </a:r>
            <a:r>
              <a:rPr lang="en-US" altLang="zh-CN" sz="2400" dirty="0" smtClean="0"/>
              <a:t>spending </a:t>
            </a:r>
            <a:r>
              <a:rPr lang="en-US" altLang="zh-CN" sz="2400" dirty="0"/>
              <a:t>my lifetime in poverty. </a:t>
            </a:r>
            <a:endParaRPr lang="en-US" altLang="zh-CN" sz="240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6804248" y="9426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out of work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104" y="134076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loses heart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680" y="148478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had come to power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02077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reward 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220486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Putting his heart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6136" y="274085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as a matter of fact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346093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blew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92" y="371703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be sentenced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实验室建好后，很多科学家在那里对基因进行研究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prstClr val="black"/>
                </a:solidFill>
              </a:rPr>
              <a:t>他</a:t>
            </a:r>
            <a:r>
              <a:rPr lang="zh-CN" altLang="en-US" sz="2400" dirty="0" smtClean="0">
                <a:solidFill>
                  <a:prstClr val="black"/>
                </a:solidFill>
              </a:rPr>
              <a:t>不是反对不公的第一人，但是他是最积极的人。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只有足够勤奋一个人才能坚持工作到半夜。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当他第一次被问及将来的理想职业时，他就表现出对教育的兴趣。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With the lab founded</a:t>
            </a:r>
            <a:r>
              <a:rPr lang="en-US" altLang="zh-CN" sz="2400" dirty="0" smtClean="0">
                <a:solidFill>
                  <a:prstClr val="black"/>
                </a:solidFill>
              </a:rPr>
              <a:t>, many scientists are </a:t>
            </a:r>
            <a:r>
              <a:rPr lang="en-US" altLang="zh-CN" sz="2400" dirty="0" smtClean="0">
                <a:solidFill>
                  <a:srgbClr val="FF0000"/>
                </a:solidFill>
              </a:rPr>
              <a:t>doing research on </a:t>
            </a:r>
            <a:r>
              <a:rPr lang="en-US" altLang="zh-CN" sz="2400" dirty="0" smtClean="0">
                <a:solidFill>
                  <a:prstClr val="black"/>
                </a:solidFill>
              </a:rPr>
              <a:t>genes.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 He is not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the first person to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fight against </a:t>
            </a:r>
            <a:r>
              <a:rPr lang="en-US" altLang="zh-CN" sz="2400" dirty="0" smtClean="0">
                <a:solidFill>
                  <a:prstClr val="black"/>
                </a:solidFill>
              </a:rPr>
              <a:t>inequality, but he </a:t>
            </a:r>
            <a:r>
              <a:rPr lang="en-US" altLang="zh-CN" sz="2400" dirty="0" smtClean="0">
                <a:solidFill>
                  <a:srgbClr val="FF0000"/>
                </a:solidFill>
              </a:rPr>
              <a:t>is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most active one in </a:t>
            </a:r>
            <a:r>
              <a:rPr lang="en-US" altLang="zh-CN" sz="2400" dirty="0" smtClean="0">
                <a:solidFill>
                  <a:prstClr val="black"/>
                </a:solidFill>
              </a:rPr>
              <a:t>it.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Only </a:t>
            </a:r>
            <a:r>
              <a:rPr lang="en-US" altLang="zh-CN" sz="2400" dirty="0" smtClean="0">
                <a:solidFill>
                  <a:prstClr val="black"/>
                </a:solidFill>
              </a:rPr>
              <a:t>with diligence and hard work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can a person </a:t>
            </a:r>
            <a:r>
              <a:rPr lang="en-US" altLang="zh-CN" sz="2400" dirty="0" smtClean="0">
                <a:solidFill>
                  <a:prstClr val="black"/>
                </a:solidFill>
              </a:rPr>
              <a:t>keep on </a:t>
            </a:r>
            <a:r>
              <a:rPr lang="en-US" altLang="zh-CN" sz="2400" dirty="0" smtClean="0">
                <a:solidFill>
                  <a:srgbClr val="FF0000"/>
                </a:solidFill>
              </a:rPr>
              <a:t>working till midnight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4. He </a:t>
            </a:r>
            <a:r>
              <a:rPr lang="en-US" altLang="zh-CN" sz="2400" dirty="0" smtClean="0">
                <a:solidFill>
                  <a:srgbClr val="FF0000"/>
                </a:solidFill>
              </a:rPr>
              <a:t>showed interest in </a:t>
            </a:r>
            <a:r>
              <a:rPr lang="en-US" altLang="zh-CN" sz="2400" dirty="0" smtClean="0">
                <a:solidFill>
                  <a:prstClr val="black"/>
                </a:solidFill>
              </a:rPr>
              <a:t>education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the first time </a:t>
            </a:r>
            <a:r>
              <a:rPr lang="en-US" altLang="zh-CN" sz="2400" dirty="0" smtClean="0">
                <a:solidFill>
                  <a:prstClr val="black"/>
                </a:solidFill>
              </a:rPr>
              <a:t>he was asked for his ideal career in the future.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writing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Last week, professor Wang delivered a lecture on how to perform self-rescue in an earthquake in our school at the invitation of us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to popularize the first aid knowledge in case we are caught in a quake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In the lecture, he called on us to </a:t>
            </a:r>
            <a:r>
              <a:rPr lang="en-US" altLang="zh-CN" sz="2400" dirty="0" smtClean="0">
                <a:solidFill>
                  <a:srgbClr val="FF0000"/>
                </a:solidFill>
              </a:rPr>
              <a:t>raise our awareness </a:t>
            </a:r>
            <a:r>
              <a:rPr lang="en-US" altLang="zh-CN" sz="2400" dirty="0" smtClean="0">
                <a:solidFill>
                  <a:srgbClr val="0070C0"/>
                </a:solidFill>
              </a:rPr>
              <a:t>of the importance of </a:t>
            </a:r>
            <a:r>
              <a:rPr lang="en-US" altLang="zh-CN" sz="2400" dirty="0" smtClean="0">
                <a:solidFill>
                  <a:srgbClr val="FF0000"/>
                </a:solidFill>
              </a:rPr>
              <a:t>acquiring</a:t>
            </a:r>
            <a:r>
              <a:rPr lang="en-US" altLang="zh-CN" sz="2400" dirty="0" smtClean="0">
                <a:solidFill>
                  <a:srgbClr val="0070C0"/>
                </a:solidFill>
              </a:rPr>
              <a:t> the knowledge to protect us from the possible injury in an earthquake, 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for…(stay calm, avoid severe injury, take opportunity to survive)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In the meanwhile, he </a:t>
            </a:r>
            <a:r>
              <a:rPr lang="en-US" altLang="zh-CN" sz="2400" dirty="0" smtClean="0">
                <a:solidFill>
                  <a:srgbClr val="FF0000"/>
                </a:solidFill>
              </a:rPr>
              <a:t>demonstrated</a:t>
            </a:r>
            <a:r>
              <a:rPr lang="en-US" altLang="zh-CN" sz="2400" dirty="0" smtClean="0">
                <a:solidFill>
                  <a:srgbClr val="0070C0"/>
                </a:solidFill>
              </a:rPr>
              <a:t> in a vivid way how we may </a:t>
            </a:r>
            <a:r>
              <a:rPr lang="en-US" altLang="zh-CN" sz="2400" dirty="0" smtClean="0">
                <a:solidFill>
                  <a:srgbClr val="FF0000"/>
                </a:solidFill>
              </a:rPr>
              <a:t>take effective measures to </a:t>
            </a:r>
            <a:r>
              <a:rPr lang="en-US" altLang="zh-CN" sz="2400" dirty="0" smtClean="0">
                <a:solidFill>
                  <a:srgbClr val="0070C0"/>
                </a:solidFill>
              </a:rPr>
              <a:t>defend us against the damage in the quake so that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with his explanation, we became acquainted with</a:t>
            </a:r>
            <a:r>
              <a:rPr lang="en-US" altLang="zh-CN" sz="2400" smtClean="0">
                <a:solidFill>
                  <a:srgbClr val="0070C0"/>
                </a:solidFill>
              </a:rPr>
              <a:t>…, which …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647</Words>
  <Application>Microsoft Office PowerPoint</Application>
  <PresentationFormat>全屏显示(4:3)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51</cp:revision>
  <dcterms:created xsi:type="dcterms:W3CDTF">2016-09-05T02:56:20Z</dcterms:created>
  <dcterms:modified xsi:type="dcterms:W3CDTF">2016-09-29T07:19:07Z</dcterms:modified>
</cp:coreProperties>
</file>