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57" r:id="rId5"/>
    <p:sldId id="258" r:id="rId6"/>
    <p:sldId id="262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v./n. debate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local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jewelry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valuable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survivor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amazement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cultural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evidence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removal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explosion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sink, sank, sunk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eyewitness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a. mysterious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v. a. informal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n. decoration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07904" y="260648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16. belong to</a:t>
            </a:r>
          </a:p>
          <a:p>
            <a:r>
              <a:rPr lang="en-US" altLang="zh-CN" sz="2400" b="1" dirty="0" smtClean="0"/>
              <a:t>17. dealt with</a:t>
            </a:r>
          </a:p>
          <a:p>
            <a:r>
              <a:rPr lang="en-US" altLang="zh-CN" sz="2400" b="1" dirty="0" smtClean="0"/>
              <a:t>18. serve as</a:t>
            </a:r>
          </a:p>
          <a:p>
            <a:r>
              <a:rPr lang="en-US" altLang="zh-CN" sz="2400" b="1" dirty="0" smtClean="0"/>
              <a:t>19. be at war</a:t>
            </a:r>
          </a:p>
          <a:p>
            <a:r>
              <a:rPr lang="en-US" altLang="zh-CN" sz="2400" b="1" dirty="0" smtClean="0"/>
              <a:t>20. be on trial</a:t>
            </a:r>
          </a:p>
          <a:p>
            <a:r>
              <a:rPr lang="en-US" altLang="zh-CN" sz="2400" b="1" dirty="0" smtClean="0"/>
              <a:t>21. in search of</a:t>
            </a:r>
          </a:p>
          <a:p>
            <a:r>
              <a:rPr lang="en-US" altLang="zh-CN" sz="2400" b="1" dirty="0" smtClean="0"/>
              <a:t>22. be wroth doing</a:t>
            </a:r>
          </a:p>
          <a:p>
            <a:r>
              <a:rPr lang="en-US" altLang="zh-CN" sz="2400" b="1" dirty="0" smtClean="0"/>
              <a:t>23. there is no doubt that…</a:t>
            </a:r>
          </a:p>
          <a:p>
            <a:r>
              <a:rPr lang="en-US" altLang="zh-CN" sz="2400" b="1" dirty="0" smtClean="0"/>
              <a:t>24. in memory of</a:t>
            </a:r>
          </a:p>
          <a:p>
            <a:r>
              <a:rPr lang="en-US" altLang="zh-CN" sz="2400" b="1" dirty="0" smtClean="0"/>
              <a:t>25. remain a mystery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57786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3096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D B C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 A D 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 B</a:t>
            </a:r>
          </a:p>
          <a:p>
            <a:r>
              <a:rPr lang="en-US" altLang="zh-CN" sz="2800" dirty="0" smtClean="0"/>
              <a:t>C A B D C</a:t>
            </a:r>
          </a:p>
          <a:p>
            <a:r>
              <a:rPr lang="en-US" altLang="zh-CN" sz="2800" dirty="0" smtClean="0"/>
              <a:t>B A C B C</a:t>
            </a:r>
          </a:p>
          <a:p>
            <a:r>
              <a:rPr lang="en-US" altLang="zh-CN" sz="2800" dirty="0" smtClean="0"/>
              <a:t>D C D C A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88640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it</a:t>
            </a:r>
          </a:p>
          <a:p>
            <a:r>
              <a:rPr lang="en-US" altLang="zh-CN" sz="2800" dirty="0" smtClean="0"/>
              <a:t>lasting</a:t>
            </a:r>
          </a:p>
          <a:p>
            <a:r>
              <a:rPr lang="en-US" altLang="zh-CN" sz="2800" dirty="0" smtClean="0"/>
              <a:t>depends</a:t>
            </a:r>
          </a:p>
          <a:p>
            <a:r>
              <a:rPr lang="en-US" altLang="zh-CN" sz="2800" dirty="0" smtClean="0"/>
              <a:t>suggestions</a:t>
            </a:r>
          </a:p>
          <a:p>
            <a:r>
              <a:rPr lang="en-US" altLang="zh-CN" sz="2800" dirty="0" smtClean="0"/>
              <a:t>that</a:t>
            </a:r>
          </a:p>
          <a:p>
            <a:r>
              <a:rPr lang="en-US" altLang="zh-CN" sz="2800" dirty="0" smtClean="0"/>
              <a:t>favorite</a:t>
            </a:r>
          </a:p>
          <a:p>
            <a:r>
              <a:rPr lang="en-US" altLang="zh-CN" sz="2800" dirty="0" smtClean="0"/>
              <a:t>healthier</a:t>
            </a:r>
          </a:p>
          <a:p>
            <a:r>
              <a:rPr lang="en-US" altLang="zh-CN" sz="2800" dirty="0" smtClean="0"/>
              <a:t>living</a:t>
            </a:r>
          </a:p>
          <a:p>
            <a:r>
              <a:rPr lang="en-US" altLang="zh-CN" sz="2800" dirty="0" smtClean="0"/>
              <a:t>Finally</a:t>
            </a:r>
          </a:p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88640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about </a:t>
            </a:r>
            <a:r>
              <a:rPr lang="en-US" altLang="zh-CN" sz="2800" dirty="0" smtClean="0">
                <a:solidFill>
                  <a:srgbClr val="FF0000"/>
                </a:solidFill>
              </a:rPr>
              <a:t>which</a:t>
            </a:r>
          </a:p>
          <a:p>
            <a:r>
              <a:rPr lang="en-US" altLang="zh-CN" sz="2800" dirty="0" smtClean="0"/>
              <a:t>believe </a:t>
            </a:r>
            <a:r>
              <a:rPr lang="en-US" altLang="zh-CN" sz="2800" dirty="0" smtClean="0">
                <a:solidFill>
                  <a:srgbClr val="FF0000"/>
                </a:solidFill>
              </a:rPr>
              <a:t>that</a:t>
            </a:r>
          </a:p>
          <a:p>
            <a:r>
              <a:rPr lang="en-US" altLang="zh-CN" sz="2800" dirty="0" smtClean="0"/>
              <a:t>its own </a:t>
            </a:r>
            <a:r>
              <a:rPr lang="en-US" altLang="zh-CN" sz="2800" dirty="0" smtClean="0">
                <a:solidFill>
                  <a:srgbClr val="FF0000"/>
                </a:solidFill>
              </a:rPr>
              <a:t>advantages</a:t>
            </a:r>
          </a:p>
          <a:p>
            <a:r>
              <a:rPr lang="en-US" altLang="zh-CN" sz="2800" dirty="0" smtClean="0"/>
              <a:t>to </a:t>
            </a:r>
            <a:r>
              <a:rPr lang="en-US" altLang="zh-CN" sz="2800" dirty="0" smtClean="0">
                <a:solidFill>
                  <a:srgbClr val="FF0000"/>
                </a:solidFill>
              </a:rPr>
              <a:t>choose</a:t>
            </a:r>
          </a:p>
          <a:p>
            <a:r>
              <a:rPr lang="en-US" altLang="zh-CN" sz="2800" dirty="0" smtClean="0"/>
              <a:t>be given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</a:p>
          <a:p>
            <a:r>
              <a:rPr lang="en-US" altLang="zh-CN" sz="2800" dirty="0" smtClean="0"/>
              <a:t>are not </a:t>
            </a:r>
            <a:r>
              <a:rPr lang="en-US" altLang="zh-CN" sz="2800" dirty="0" smtClean="0">
                <a:solidFill>
                  <a:srgbClr val="FF0000"/>
                </a:solidFill>
              </a:rPr>
              <a:t>treasonable</a:t>
            </a:r>
          </a:p>
          <a:p>
            <a:r>
              <a:rPr lang="en-US" altLang="zh-CN" sz="2800" dirty="0" smtClean="0"/>
              <a:t>They are </a:t>
            </a:r>
            <a:r>
              <a:rPr lang="en-US" altLang="zh-CN" sz="2800" dirty="0" smtClean="0">
                <a:solidFill>
                  <a:srgbClr val="FF0000"/>
                </a:solidFill>
              </a:rPr>
              <a:t>likely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that</a:t>
            </a:r>
            <a:r>
              <a:rPr lang="en-US" altLang="zh-CN" sz="2800" dirty="0" smtClean="0"/>
              <a:t> they like</a:t>
            </a:r>
          </a:p>
          <a:p>
            <a:r>
              <a:rPr lang="en-US" altLang="zh-CN" sz="2800" dirty="0" smtClean="0"/>
              <a:t>What’s </a:t>
            </a:r>
            <a:r>
              <a:rPr lang="en-US" altLang="zh-CN" sz="2800" dirty="0" smtClean="0">
                <a:solidFill>
                  <a:srgbClr val="FF0000"/>
                </a:solidFill>
              </a:rPr>
              <a:t>(the) </a:t>
            </a:r>
            <a:r>
              <a:rPr lang="en-US" altLang="zh-CN" sz="2800" dirty="0" smtClean="0"/>
              <a:t>worse</a:t>
            </a:r>
          </a:p>
          <a:p>
            <a:r>
              <a:rPr lang="en-US" altLang="zh-CN" sz="2800" dirty="0" smtClean="0"/>
              <a:t>students </a:t>
            </a:r>
            <a:r>
              <a:rPr lang="en-US" altLang="zh-CN" sz="2800" dirty="0" smtClean="0">
                <a:solidFill>
                  <a:srgbClr val="FF0000"/>
                </a:solidFill>
              </a:rPr>
              <a:t>tend</a:t>
            </a:r>
            <a:r>
              <a:rPr lang="en-US" altLang="zh-CN" sz="2800" dirty="0" smtClean="0"/>
              <a:t> to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42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00945"/>
            <a:ext cx="32403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/>
              <a:t>v. volunteer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spectator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performance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physical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applaud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athlete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compete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bid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admit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magical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replace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a. regular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host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n. pain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marry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/>
              <a:t>v. live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43808" y="-315416"/>
            <a:ext cx="626469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/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volunteer(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志愿者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); a. voluntary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inspect; n. spectacles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perform; n. performer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physicist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物理学家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, physician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内科医生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applause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athletic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competition, competitor; a. competitive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bid, bid, bid, bidding; n. bidder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admitted, admitting; n. admission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magic, magician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irreplac</a:t>
            </a:r>
            <a:r>
              <a:rPr lang="en-US" altLang="zh-CN" sz="2400" b="1" u="sng" dirty="0" smtClean="0">
                <a:solidFill>
                  <a:srgbClr val="0070C0"/>
                </a:solidFill>
              </a:rPr>
              <a:t>ea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irregular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host, hostess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painful, painless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marriage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live, alive, lively, living</a:t>
            </a:r>
            <a:endParaRPr lang="en-US" altLang="zh-CN" sz="2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2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get married to, in charge of, charge…with…, on a regular basis, run against, stand for, be admitted to, hold the record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/>
              <a:t>It </a:t>
            </a:r>
            <a:r>
              <a:rPr lang="en-US" altLang="zh-CN" sz="2400" dirty="0"/>
              <a:t>is no easy job </a:t>
            </a:r>
            <a:r>
              <a:rPr lang="en-US" altLang="zh-CN" sz="2400" u="sng" dirty="0" smtClean="0"/>
              <a:t>                      </a:t>
            </a:r>
            <a:r>
              <a:rPr lang="en-US" altLang="zh-CN" sz="2400" dirty="0" smtClean="0"/>
              <a:t>John </a:t>
            </a:r>
            <a:r>
              <a:rPr lang="en-US" altLang="zh-CN" sz="2400" dirty="0"/>
              <a:t>Glenn, </a:t>
            </a:r>
            <a:r>
              <a:rPr lang="en-US" altLang="zh-CN" sz="2400" dirty="0" smtClean="0"/>
              <a:t>Ohio‘s </a:t>
            </a:r>
            <a:r>
              <a:rPr lang="en-US" altLang="zh-CN" sz="2400" dirty="0"/>
              <a:t>Democratic </a:t>
            </a:r>
            <a:r>
              <a:rPr lang="en-US" altLang="zh-CN" sz="2400" dirty="0" smtClean="0"/>
              <a:t>senator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Officials </a:t>
            </a:r>
            <a:r>
              <a:rPr lang="en-US" altLang="zh-CN" sz="2400" u="sng" dirty="0" smtClean="0"/>
              <a:t>                     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camps say the system is now running extremely smoothly. 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Arsenal </a:t>
            </a:r>
            <a:r>
              <a:rPr lang="en-US" altLang="zh-CN" sz="2400" i="1" u="sng" dirty="0" smtClean="0"/>
              <a:t>                   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fielding the most players in an England team</a:t>
            </a:r>
            <a:r>
              <a:rPr lang="en-US" altLang="zh-CN" sz="2400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 smtClean="0"/>
              <a:t>Basically, more </a:t>
            </a:r>
            <a:r>
              <a:rPr lang="en-US" altLang="zh-CN" sz="2400" dirty="0"/>
              <a:t>than half the children of divorce did not see </a:t>
            </a:r>
            <a:r>
              <a:rPr lang="en-US" altLang="zh-CN" sz="2400" dirty="0" smtClean="0"/>
              <a:t>another parent </a:t>
            </a:r>
            <a:r>
              <a:rPr lang="en-US" altLang="zh-CN" sz="2400" u="sng" dirty="0" smtClean="0"/>
              <a:t>                         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He complimented her into deciding </a:t>
            </a:r>
            <a:r>
              <a:rPr lang="en-US" altLang="zh-CN" sz="2400" u="sng" dirty="0" smtClean="0"/>
              <a:t>                          </a:t>
            </a:r>
            <a:r>
              <a:rPr lang="en-US" altLang="zh-CN" sz="2400" dirty="0" smtClean="0"/>
              <a:t>him</a:t>
            </a:r>
            <a:r>
              <a:rPr lang="en-US" altLang="zh-CN" sz="2400" i="1" dirty="0" smtClean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We congratulated him on his </a:t>
            </a:r>
            <a:r>
              <a:rPr lang="en-US" altLang="zh-CN" sz="2400" u="sng" dirty="0" smtClean="0"/>
              <a:t>                           </a:t>
            </a:r>
            <a:r>
              <a:rPr lang="en-US" altLang="zh-CN" sz="2400" dirty="0" smtClean="0"/>
              <a:t>the Party.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r>
              <a:rPr lang="en-US" altLang="zh-CN" sz="2400" u="sng" dirty="0" smtClean="0"/>
              <a:t>                           </a:t>
            </a:r>
            <a:r>
              <a:rPr lang="en-US" altLang="zh-CN" sz="2400" dirty="0" smtClean="0"/>
              <a:t> bribery casts a shadow on his political career.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It's even easier to follow if we know what all of those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457200" indent="-457200">
              <a:buFontTx/>
              <a:buAutoNum type="arabicPeriod"/>
            </a:pPr>
            <a:endParaRPr lang="en-US" altLang="zh-CN" sz="2400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2627784" y="973470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run against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1680" y="134076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charge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191683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holds the record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281286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on a regular basis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2040" y="317290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get married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353294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being admitted to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44" y="38929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Being charged with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4288" y="425302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stand 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她本打算得第一名，但结果那只是个梦想。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起源于庆祝春天到来的春节传达了新年的信息</a:t>
            </a:r>
            <a:r>
              <a:rPr lang="zh-CN" altLang="en-US" sz="2400" dirty="0" smtClean="0">
                <a:solidFill>
                  <a:prstClr val="black"/>
                </a:solidFill>
              </a:rPr>
              <a:t>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一个运动员参加的比赛越多，他越有可能提高技能。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prstClr val="black"/>
                </a:solidFill>
              </a:rPr>
              <a:t>她对金牌是如此渴望，以至于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1. She </a:t>
            </a:r>
            <a:r>
              <a:rPr lang="en-US" altLang="zh-CN" sz="2400" dirty="0" smtClean="0">
                <a:solidFill>
                  <a:prstClr val="black"/>
                </a:solidFill>
              </a:rPr>
              <a:t>had planned to </a:t>
            </a:r>
            <a:r>
              <a:rPr lang="en-US" altLang="zh-CN" sz="2400" dirty="0" smtClean="0">
                <a:solidFill>
                  <a:srgbClr val="FF0000"/>
                </a:solidFill>
              </a:rPr>
              <a:t>win the first place</a:t>
            </a:r>
            <a:r>
              <a:rPr lang="en-US" altLang="zh-CN" sz="2400" dirty="0" smtClean="0">
                <a:solidFill>
                  <a:prstClr val="black"/>
                </a:solidFill>
              </a:rPr>
              <a:t>, but it </a:t>
            </a:r>
            <a:r>
              <a:rPr lang="en-US" altLang="zh-CN" sz="2400" dirty="0" smtClean="0">
                <a:solidFill>
                  <a:srgbClr val="FF0000"/>
                </a:solidFill>
              </a:rPr>
              <a:t>turned out to be </a:t>
            </a:r>
            <a:r>
              <a:rPr lang="en-US" altLang="zh-CN" sz="2400" dirty="0" smtClean="0">
                <a:solidFill>
                  <a:prstClr val="black"/>
                </a:solidFill>
              </a:rPr>
              <a:t>a dream.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2. </a:t>
            </a:r>
            <a:r>
              <a:rPr lang="en-US" altLang="zh-CN" sz="2400" dirty="0" smtClean="0">
                <a:solidFill>
                  <a:prstClr val="black"/>
                </a:solidFill>
              </a:rPr>
              <a:t>The Spring Festival, </a:t>
            </a:r>
            <a:r>
              <a:rPr lang="en-US" altLang="zh-CN" sz="2400" dirty="0" smtClean="0">
                <a:solidFill>
                  <a:srgbClr val="FF0000"/>
                </a:solidFill>
              </a:rPr>
              <a:t>originated from </a:t>
            </a:r>
            <a:r>
              <a:rPr lang="en-US" altLang="zh-CN" sz="2400" dirty="0" smtClean="0">
                <a:solidFill>
                  <a:prstClr val="black"/>
                </a:solidFill>
              </a:rPr>
              <a:t>the celebration of the coming of the spring, </a:t>
            </a:r>
            <a:r>
              <a:rPr lang="en-US" altLang="zh-CN" sz="2400" dirty="0" smtClean="0">
                <a:solidFill>
                  <a:srgbClr val="FF0000"/>
                </a:solidFill>
              </a:rPr>
              <a:t>carries a message </a:t>
            </a:r>
            <a:r>
              <a:rPr lang="en-US" altLang="zh-CN" sz="2400" dirty="0" smtClean="0">
                <a:solidFill>
                  <a:prstClr val="black"/>
                </a:solidFill>
              </a:rPr>
              <a:t>of a new year.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3.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 more </a:t>
            </a:r>
            <a:r>
              <a:rPr lang="en-US" altLang="zh-CN" sz="2400" dirty="0" smtClean="0">
                <a:solidFill>
                  <a:prstClr val="black"/>
                </a:solidFill>
              </a:rPr>
              <a:t>competitions a competitor </a:t>
            </a:r>
            <a:r>
              <a:rPr lang="en-US" altLang="zh-CN" sz="2400" dirty="0" smtClean="0">
                <a:solidFill>
                  <a:srgbClr val="FF0000"/>
                </a:solidFill>
              </a:rPr>
              <a:t>takes part in</a:t>
            </a:r>
            <a:r>
              <a:rPr lang="en-US" altLang="zh-CN" sz="2400" dirty="0" smtClean="0">
                <a:solidFill>
                  <a:prstClr val="black"/>
                </a:solidFill>
              </a:rPr>
              <a:t>,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the more likely </a:t>
            </a:r>
            <a:r>
              <a:rPr lang="en-US" altLang="zh-CN" sz="2400" dirty="0" smtClean="0">
                <a:solidFill>
                  <a:prstClr val="black"/>
                </a:solidFill>
              </a:rPr>
              <a:t>he will </a:t>
            </a:r>
            <a:r>
              <a:rPr lang="en-US" altLang="zh-CN" sz="2400" dirty="0" smtClean="0">
                <a:solidFill>
                  <a:srgbClr val="FF0000"/>
                </a:solidFill>
              </a:rPr>
              <a:t>improve his skills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4.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desire for the gold medal </a:t>
            </a:r>
            <a:r>
              <a:rPr lang="en-US" altLang="zh-CN" sz="2400" dirty="0" smtClean="0">
                <a:solidFill>
                  <a:prstClr val="black"/>
                </a:solidFill>
              </a:rPr>
              <a:t>is </a:t>
            </a:r>
            <a:r>
              <a:rPr lang="en-US" altLang="zh-CN" sz="2400" u="sng" dirty="0" smtClean="0">
                <a:solidFill>
                  <a:prstClr val="black"/>
                </a:solidFill>
              </a:rPr>
              <a:t>so strong that </a:t>
            </a:r>
            <a:r>
              <a:rPr lang="en-US" altLang="zh-CN" sz="2400" dirty="0" smtClean="0">
                <a:solidFill>
                  <a:prstClr val="black"/>
                </a:solidFill>
              </a:rPr>
              <a:t>she even gives up all his hobbies for the training.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painting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inquiry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arrival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70C0"/>
                </a:solidFill>
              </a:rPr>
              <a:t>appearance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548680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I am writing to you </a:t>
            </a:r>
            <a:r>
              <a:rPr lang="en-US" altLang="zh-CN" sz="2200" b="1" u="sng" dirty="0"/>
              <a:t>to inform you that </a:t>
            </a:r>
            <a:r>
              <a:rPr lang="en-US" altLang="zh-CN" sz="2200" b="1" dirty="0"/>
              <a:t>my uncle is going to attend a meeting to be held in your city in a few days.</a:t>
            </a:r>
            <a:endParaRPr lang="zh-CN" altLang="en-US" sz="2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00808"/>
            <a:ext cx="864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When I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was told about it, </a:t>
            </a:r>
            <a:r>
              <a:rPr lang="en-US" altLang="zh-CN" sz="2200" b="1" u="sng" dirty="0"/>
              <a:t>it occurred to me </a:t>
            </a:r>
            <a:r>
              <a:rPr lang="en-US" altLang="zh-CN" sz="2200" b="1" dirty="0"/>
              <a:t>that I could take this opportunity to present the Chinese painting you are in favor of to you with the help of my uncle.</a:t>
            </a:r>
            <a:endParaRPr lang="zh-CN" alt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8347" y="3140968"/>
            <a:ext cx="89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Therefore, I </a:t>
            </a:r>
            <a:r>
              <a:rPr lang="en-US" altLang="zh-CN" sz="2200" b="1" u="sng" dirty="0" smtClean="0"/>
              <a:t>am wondering whether </a:t>
            </a:r>
            <a:r>
              <a:rPr lang="en-US" altLang="zh-CN" sz="2200" b="1" dirty="0" smtClean="0"/>
              <a:t>it is possible and at your convenience to pick him up at he airport so that he may give you the painting there.</a:t>
            </a:r>
            <a:endParaRPr lang="zh-CN" alt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8347" y="4243735"/>
            <a:ext cx="8962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u="sng" dirty="0" smtClean="0"/>
              <a:t>According to his schedule</a:t>
            </a:r>
            <a:r>
              <a:rPr lang="en-US" altLang="zh-CN" sz="2200" b="1" dirty="0" smtClean="0"/>
              <a:t>, he will arrive at half past eleven in the morning on August 6 by flight CA985.</a:t>
            </a:r>
            <a:endParaRPr lang="zh-CN" alt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7706" y="5276527"/>
            <a:ext cx="8962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/>
              <a:t>If you may </a:t>
            </a:r>
            <a:r>
              <a:rPr lang="en-US" altLang="zh-CN" sz="2200" b="1" u="sng" dirty="0" smtClean="0"/>
              <a:t>spare some time to </a:t>
            </a:r>
            <a:r>
              <a:rPr lang="en-US" altLang="zh-CN" sz="2200" b="1" dirty="0" smtClean="0"/>
              <a:t>meet him at the airport, a tall man wearing a pair of glasses who looks like me is none other than my uncle Li Ming. Would you please consider it and reply to me soon? (150)</a:t>
            </a:r>
            <a:endParaRPr lang="zh-CN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9910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768</Words>
  <Application>Microsoft Office PowerPoint</Application>
  <PresentationFormat>全屏显示(4:3)</PresentationFormat>
  <Paragraphs>132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72</cp:revision>
  <dcterms:created xsi:type="dcterms:W3CDTF">2016-09-05T02:56:20Z</dcterms:created>
  <dcterms:modified xsi:type="dcterms:W3CDTF">2016-10-08T06:20:41Z</dcterms:modified>
</cp:coreProperties>
</file>