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76" r:id="rId3"/>
    <p:sldId id="278" r:id="rId4"/>
    <p:sldId id="262" r:id="rId5"/>
    <p:sldId id="273" r:id="rId6"/>
    <p:sldId id="270" r:id="rId7"/>
    <p:sldId id="277" r:id="rId8"/>
    <p:sldId id="274" r:id="rId9"/>
    <p:sldId id="272" r:id="rId10"/>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83058E54-4F6D-48DB-A65F-D234AC172551}" type="datetimeFigureOut">
              <a:rPr lang="zh-CN" altLang="en-US" smtClean="0"/>
              <a:t>2016-9-12</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AA72A4B4-035B-460D-AF4B-1CC77724DB07}" type="slidenum">
              <a:rPr lang="zh-CN" altLang="en-US" smtClean="0"/>
              <a:t>‹#›</a:t>
            </a:fld>
            <a:endParaRPr lang="zh-CN" altLang="en-US"/>
          </a:p>
        </p:txBody>
      </p:sp>
    </p:spTree>
    <p:extLst>
      <p:ext uri="{BB962C8B-B14F-4D97-AF65-F5344CB8AC3E}">
        <p14:creationId xmlns:p14="http://schemas.microsoft.com/office/powerpoint/2010/main" val="130534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D4A1CF4-52C2-4B8A-914A-3EB87AFD30D8}" type="datetimeFigureOut">
              <a:rPr lang="zh-CN" altLang="en-US" smtClean="0"/>
              <a:t>2016-9-12</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3931948-38D6-4A6D-ABEE-BE09937F1F25}" type="slidenum">
              <a:rPr lang="zh-CN" altLang="en-US" smtClean="0"/>
              <a:t>‹#›</a:t>
            </a:fld>
            <a:endParaRPr lang="zh-CN" altLang="en-US"/>
          </a:p>
        </p:txBody>
      </p:sp>
    </p:spTree>
    <p:extLst>
      <p:ext uri="{BB962C8B-B14F-4D97-AF65-F5344CB8AC3E}">
        <p14:creationId xmlns:p14="http://schemas.microsoft.com/office/powerpoint/2010/main" val="117195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5910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4524315"/>
          </a:xfrm>
          <a:prstGeom prst="rect">
            <a:avLst/>
          </a:prstGeom>
          <a:noFill/>
        </p:spPr>
        <p:txBody>
          <a:bodyPr wrap="square" rtlCol="0">
            <a:spAutoFit/>
          </a:bodyPr>
          <a:lstStyle/>
          <a:p>
            <a:r>
              <a:rPr lang="en-US" altLang="zh-CN" sz="2400" dirty="0" smtClean="0">
                <a:solidFill>
                  <a:prstClr val="black"/>
                </a:solidFill>
              </a:rPr>
              <a:t>Teens </a:t>
            </a:r>
            <a:r>
              <a:rPr lang="zh-CN" altLang="en-US" sz="2400" dirty="0" smtClean="0">
                <a:solidFill>
                  <a:prstClr val="black"/>
                </a:solidFill>
              </a:rPr>
              <a:t>第</a:t>
            </a:r>
            <a:r>
              <a:rPr lang="en-US" altLang="zh-CN" sz="2400" dirty="0" smtClean="0">
                <a:solidFill>
                  <a:prstClr val="black"/>
                </a:solidFill>
              </a:rPr>
              <a:t>44</a:t>
            </a:r>
            <a:r>
              <a:rPr lang="zh-CN" altLang="en-US" sz="2400" dirty="0" smtClean="0">
                <a:solidFill>
                  <a:prstClr val="black"/>
                </a:solidFill>
              </a:rPr>
              <a:t>期阅读要求</a:t>
            </a:r>
            <a:r>
              <a:rPr lang="en-US" altLang="zh-CN" sz="2400" dirty="0" smtClean="0">
                <a:solidFill>
                  <a:prstClr val="black"/>
                </a:solidFill>
              </a:rPr>
              <a:t>(</a:t>
            </a:r>
            <a:r>
              <a:rPr lang="en-US" altLang="zh-CN" sz="2400" dirty="0" smtClean="0">
                <a:solidFill>
                  <a:prstClr val="black"/>
                </a:solidFill>
              </a:rPr>
              <a:t>9.12)</a:t>
            </a:r>
            <a:endParaRPr lang="en-US" altLang="zh-CN" sz="2400" dirty="0" smtClean="0">
              <a:solidFill>
                <a:prstClr val="black"/>
              </a:solidFill>
            </a:endParaRPr>
          </a:p>
          <a:p>
            <a:endParaRPr lang="en-US" altLang="zh-CN" sz="2400" dirty="0">
              <a:solidFill>
                <a:prstClr val="black"/>
              </a:solidFill>
            </a:endParaRPr>
          </a:p>
          <a:p>
            <a:r>
              <a:rPr lang="en-US" altLang="zh-CN" sz="2400" dirty="0" smtClean="0">
                <a:solidFill>
                  <a:prstClr val="black"/>
                </a:solidFill>
              </a:rPr>
              <a:t>1.</a:t>
            </a:r>
            <a:r>
              <a:rPr lang="zh-CN" altLang="en-US" sz="2400" dirty="0" smtClean="0">
                <a:solidFill>
                  <a:prstClr val="black"/>
                </a:solidFill>
              </a:rPr>
              <a:t>精读</a:t>
            </a:r>
            <a:r>
              <a:rPr lang="en-US" altLang="zh-CN" sz="2400" dirty="0" smtClean="0">
                <a:solidFill>
                  <a:prstClr val="black"/>
                </a:solidFill>
              </a:rPr>
              <a:t>page2: School becomes politically correct</a:t>
            </a:r>
            <a:endParaRPr lang="en-US" altLang="zh-CN" sz="2400" dirty="0" smtClean="0">
              <a:solidFill>
                <a:prstClr val="black"/>
              </a:solidFill>
            </a:endParaRPr>
          </a:p>
          <a:p>
            <a:r>
              <a:rPr lang="zh-CN" altLang="en-US" sz="2400" b="1" dirty="0" smtClean="0">
                <a:solidFill>
                  <a:srgbClr val="FF0000"/>
                </a:solidFill>
              </a:rPr>
              <a:t>精读后在作业本上完成：</a:t>
            </a:r>
            <a:r>
              <a:rPr lang="en-US" altLang="zh-CN" sz="2400" b="1" dirty="0" smtClean="0">
                <a:solidFill>
                  <a:srgbClr val="FF0000"/>
                </a:solidFill>
              </a:rPr>
              <a:t>1.</a:t>
            </a:r>
            <a:r>
              <a:rPr lang="zh-CN" altLang="en-US" sz="2400" b="1" dirty="0" smtClean="0">
                <a:solidFill>
                  <a:srgbClr val="FF0000"/>
                </a:solidFill>
              </a:rPr>
              <a:t>文章的</a:t>
            </a:r>
            <a:r>
              <a:rPr lang="en-US" altLang="zh-CN" sz="2400" b="1" dirty="0" smtClean="0">
                <a:solidFill>
                  <a:srgbClr val="FF0000"/>
                </a:solidFill>
              </a:rPr>
              <a:t>summary(</a:t>
            </a:r>
            <a:r>
              <a:rPr lang="zh-CN" altLang="en-US" sz="2400" b="1" dirty="0" smtClean="0">
                <a:solidFill>
                  <a:srgbClr val="FF0000"/>
                </a:solidFill>
              </a:rPr>
              <a:t>不少于</a:t>
            </a:r>
            <a:r>
              <a:rPr lang="en-US" altLang="zh-CN" sz="2400" b="1" dirty="0" smtClean="0">
                <a:solidFill>
                  <a:srgbClr val="FF0000"/>
                </a:solidFill>
              </a:rPr>
              <a:t>30</a:t>
            </a:r>
            <a:r>
              <a:rPr lang="zh-CN" altLang="en-US" sz="2400" b="1" dirty="0" smtClean="0">
                <a:solidFill>
                  <a:srgbClr val="FF0000"/>
                </a:solidFill>
              </a:rPr>
              <a:t>词</a:t>
            </a:r>
            <a:r>
              <a:rPr lang="en-US" altLang="zh-CN" sz="2400" b="1" dirty="0" smtClean="0">
                <a:solidFill>
                  <a:srgbClr val="FF0000"/>
                </a:solidFill>
              </a:rPr>
              <a:t>)</a:t>
            </a: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摘出文中生词，写出词性及词义，给出例句或事例短语，</a:t>
            </a:r>
            <a:r>
              <a:rPr lang="en-US" altLang="zh-CN" sz="2400" b="1" dirty="0" smtClean="0">
                <a:solidFill>
                  <a:srgbClr val="FF0000"/>
                </a:solidFill>
              </a:rPr>
              <a:t>3.</a:t>
            </a:r>
            <a:r>
              <a:rPr lang="zh-CN" altLang="en-US" sz="2400" b="1" dirty="0" smtClean="0">
                <a:solidFill>
                  <a:srgbClr val="FF0000"/>
                </a:solidFill>
              </a:rPr>
              <a:t>找出长难句，翻译成中文。</a:t>
            </a:r>
            <a:endParaRPr lang="en-US" altLang="zh-CN" sz="2400" b="1" dirty="0" smtClean="0">
              <a:solidFill>
                <a:srgbClr val="FF0000"/>
              </a:solidFill>
            </a:endParaRPr>
          </a:p>
          <a:p>
            <a:endParaRPr lang="en-US" altLang="zh-CN" sz="2400" dirty="0">
              <a:solidFill>
                <a:prstClr val="black"/>
              </a:solidFill>
            </a:endParaRPr>
          </a:p>
          <a:p>
            <a:r>
              <a:rPr lang="en-US" altLang="zh-CN" sz="2400" dirty="0" smtClean="0">
                <a:solidFill>
                  <a:prstClr val="black"/>
                </a:solidFill>
              </a:rPr>
              <a:t>2.</a:t>
            </a:r>
            <a:r>
              <a:rPr lang="zh-CN" altLang="en-US" sz="2400" dirty="0" smtClean="0">
                <a:solidFill>
                  <a:prstClr val="black"/>
                </a:solidFill>
              </a:rPr>
              <a:t>阅读</a:t>
            </a:r>
            <a:r>
              <a:rPr lang="en-US" altLang="zh-CN" sz="2400" dirty="0" smtClean="0">
                <a:solidFill>
                  <a:prstClr val="black"/>
                </a:solidFill>
              </a:rPr>
              <a:t>page3: </a:t>
            </a:r>
            <a:r>
              <a:rPr lang="en-US" altLang="zh-CN" sz="2400" dirty="0" smtClean="0">
                <a:solidFill>
                  <a:prstClr val="black"/>
                </a:solidFill>
              </a:rPr>
              <a:t>Surprised by math team</a:t>
            </a:r>
            <a:endParaRPr lang="en-US" altLang="zh-CN" sz="2400" dirty="0" smtClean="0">
              <a:solidFill>
                <a:prstClr val="black"/>
              </a:solidFill>
            </a:endParaRPr>
          </a:p>
          <a:p>
            <a:r>
              <a:rPr lang="en-US" altLang="zh-CN" sz="2400" dirty="0">
                <a:solidFill>
                  <a:prstClr val="black"/>
                </a:solidFill>
              </a:rPr>
              <a:t> </a:t>
            </a:r>
            <a:r>
              <a:rPr lang="en-US" altLang="zh-CN" sz="2400" dirty="0" smtClean="0">
                <a:solidFill>
                  <a:prstClr val="black"/>
                </a:solidFill>
              </a:rPr>
              <a:t>            </a:t>
            </a:r>
            <a:r>
              <a:rPr lang="en-US" altLang="zh-CN" sz="2400" dirty="0" smtClean="0">
                <a:solidFill>
                  <a:prstClr val="black"/>
                </a:solidFill>
              </a:rPr>
              <a:t>page4: Get ready for new heroes</a:t>
            </a:r>
            <a:endParaRPr lang="en-US" altLang="zh-CN" sz="2400" dirty="0" smtClean="0">
              <a:solidFill>
                <a:prstClr val="black"/>
              </a:solidFill>
            </a:endParaRPr>
          </a:p>
          <a:p>
            <a:r>
              <a:rPr lang="en-US" altLang="zh-CN" sz="2400" dirty="0" smtClean="0">
                <a:solidFill>
                  <a:prstClr val="black"/>
                </a:solidFill>
              </a:rPr>
              <a:t>             </a:t>
            </a:r>
            <a:r>
              <a:rPr lang="en-US" altLang="zh-CN" sz="2400" dirty="0" smtClean="0">
                <a:solidFill>
                  <a:prstClr val="black"/>
                </a:solidFill>
              </a:rPr>
              <a:t>page4-5</a:t>
            </a:r>
            <a:r>
              <a:rPr lang="en-US" altLang="zh-CN" sz="2400" dirty="0" smtClean="0">
                <a:solidFill>
                  <a:prstClr val="black"/>
                </a:solidFill>
              </a:rPr>
              <a:t>: </a:t>
            </a:r>
            <a:r>
              <a:rPr lang="en-US" altLang="zh-CN" sz="2400" dirty="0" smtClean="0">
                <a:solidFill>
                  <a:prstClr val="black"/>
                </a:solidFill>
              </a:rPr>
              <a:t>Not always impressed by broken records</a:t>
            </a:r>
            <a:endParaRPr lang="en-US" altLang="zh-CN" sz="2400" dirty="0" smtClean="0">
              <a:solidFill>
                <a:prstClr val="black"/>
              </a:solidFill>
            </a:endParaRPr>
          </a:p>
          <a:p>
            <a:r>
              <a:rPr lang="en-US" altLang="zh-CN" sz="2400" dirty="0" smtClean="0">
                <a:solidFill>
                  <a:prstClr val="black"/>
                </a:solidFill>
              </a:rPr>
              <a:t>             </a:t>
            </a:r>
            <a:r>
              <a:rPr lang="en-US" altLang="zh-CN" sz="2400" dirty="0" smtClean="0">
                <a:solidFill>
                  <a:prstClr val="black"/>
                </a:solidFill>
              </a:rPr>
              <a:t>page5: Researchers test cupping</a:t>
            </a:r>
            <a:endParaRPr lang="en-US" altLang="zh-CN" sz="2400" dirty="0" smtClean="0">
              <a:solidFill>
                <a:prstClr val="black"/>
              </a:solidFill>
            </a:endParaRPr>
          </a:p>
          <a:p>
            <a:r>
              <a:rPr lang="zh-CN" altLang="en-US" sz="2400" dirty="0" smtClean="0">
                <a:solidFill>
                  <a:prstClr val="black"/>
                </a:solidFill>
              </a:rPr>
              <a:t>阅读后完成</a:t>
            </a:r>
            <a:r>
              <a:rPr lang="en-US" altLang="zh-CN" sz="2400" dirty="0" smtClean="0">
                <a:solidFill>
                  <a:prstClr val="black"/>
                </a:solidFill>
              </a:rPr>
              <a:t>page7day1, day2, day3, day4, day5</a:t>
            </a:r>
            <a:r>
              <a:rPr lang="zh-CN" altLang="en-US" sz="2400" dirty="0" smtClean="0">
                <a:solidFill>
                  <a:prstClr val="black"/>
                </a:solidFill>
              </a:rPr>
              <a:t>练习</a:t>
            </a:r>
            <a:endParaRPr lang="en-US" altLang="zh-CN" sz="2400" dirty="0" smtClean="0">
              <a:solidFill>
                <a:prstClr val="black"/>
              </a:solidFill>
            </a:endParaRPr>
          </a:p>
        </p:txBody>
      </p:sp>
    </p:spTree>
    <p:extLst>
      <p:ext uri="{BB962C8B-B14F-4D97-AF65-F5344CB8AC3E}">
        <p14:creationId xmlns:p14="http://schemas.microsoft.com/office/powerpoint/2010/main" val="295659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4524315"/>
          </a:xfrm>
          <a:prstGeom prst="rect">
            <a:avLst/>
          </a:prstGeom>
          <a:noFill/>
        </p:spPr>
        <p:txBody>
          <a:bodyPr wrap="square" rtlCol="0">
            <a:spAutoFit/>
          </a:bodyPr>
          <a:lstStyle/>
          <a:p>
            <a:r>
              <a:rPr lang="en-US" altLang="zh-CN" sz="2400" dirty="0" smtClean="0">
                <a:solidFill>
                  <a:prstClr val="black"/>
                </a:solidFill>
              </a:rPr>
              <a:t>Teens </a:t>
            </a:r>
            <a:r>
              <a:rPr lang="zh-CN" altLang="en-US" sz="2400" dirty="0" smtClean="0">
                <a:solidFill>
                  <a:prstClr val="black"/>
                </a:solidFill>
              </a:rPr>
              <a:t>第</a:t>
            </a:r>
            <a:r>
              <a:rPr lang="en-US" altLang="zh-CN" sz="2400" dirty="0" smtClean="0">
                <a:solidFill>
                  <a:prstClr val="black"/>
                </a:solidFill>
              </a:rPr>
              <a:t>44</a:t>
            </a:r>
            <a:r>
              <a:rPr lang="zh-CN" altLang="en-US" sz="2400" dirty="0" smtClean="0">
                <a:solidFill>
                  <a:prstClr val="black"/>
                </a:solidFill>
              </a:rPr>
              <a:t>期阅读要求</a:t>
            </a:r>
            <a:r>
              <a:rPr lang="en-US" altLang="zh-CN" sz="2400" dirty="0" smtClean="0">
                <a:solidFill>
                  <a:prstClr val="black"/>
                </a:solidFill>
              </a:rPr>
              <a:t>(9.12)</a:t>
            </a:r>
          </a:p>
          <a:p>
            <a:endParaRPr lang="en-US" altLang="zh-CN" sz="2400" dirty="0">
              <a:solidFill>
                <a:prstClr val="black"/>
              </a:solidFill>
            </a:endParaRPr>
          </a:p>
          <a:p>
            <a:r>
              <a:rPr lang="en-US" altLang="zh-CN" sz="2400" dirty="0" smtClean="0">
                <a:solidFill>
                  <a:prstClr val="black"/>
                </a:solidFill>
              </a:rPr>
              <a:t>1.</a:t>
            </a:r>
            <a:r>
              <a:rPr lang="zh-CN" altLang="en-US" sz="2400" dirty="0" smtClean="0">
                <a:solidFill>
                  <a:prstClr val="black"/>
                </a:solidFill>
              </a:rPr>
              <a:t>精读</a:t>
            </a:r>
            <a:r>
              <a:rPr lang="en-US" altLang="zh-CN" sz="2400" dirty="0" smtClean="0">
                <a:solidFill>
                  <a:prstClr val="black"/>
                </a:solidFill>
              </a:rPr>
              <a:t>page2: School becomes politically correct</a:t>
            </a:r>
          </a:p>
          <a:p>
            <a:r>
              <a:rPr lang="zh-CN" altLang="en-US" sz="2400" b="1" dirty="0" smtClean="0">
                <a:solidFill>
                  <a:srgbClr val="FF0000"/>
                </a:solidFill>
              </a:rPr>
              <a:t>精读后在作业本上完成：</a:t>
            </a:r>
            <a:r>
              <a:rPr lang="en-US" altLang="zh-CN" sz="2400" b="1" dirty="0" smtClean="0">
                <a:solidFill>
                  <a:srgbClr val="FF0000"/>
                </a:solidFill>
              </a:rPr>
              <a:t>1.</a:t>
            </a:r>
            <a:r>
              <a:rPr lang="zh-CN" altLang="en-US" sz="2400" b="1" dirty="0" smtClean="0">
                <a:solidFill>
                  <a:srgbClr val="FF0000"/>
                </a:solidFill>
              </a:rPr>
              <a:t>文章的</a:t>
            </a:r>
            <a:r>
              <a:rPr lang="en-US" altLang="zh-CN" sz="2400" b="1" dirty="0" smtClean="0">
                <a:solidFill>
                  <a:srgbClr val="FF0000"/>
                </a:solidFill>
              </a:rPr>
              <a:t>summary(</a:t>
            </a:r>
            <a:r>
              <a:rPr lang="zh-CN" altLang="en-US" sz="2400" b="1" dirty="0" smtClean="0">
                <a:solidFill>
                  <a:srgbClr val="FF0000"/>
                </a:solidFill>
              </a:rPr>
              <a:t>不少于</a:t>
            </a:r>
            <a:r>
              <a:rPr lang="en-US" altLang="zh-CN" sz="2400" b="1" dirty="0" smtClean="0">
                <a:solidFill>
                  <a:srgbClr val="FF0000"/>
                </a:solidFill>
              </a:rPr>
              <a:t>30</a:t>
            </a:r>
            <a:r>
              <a:rPr lang="zh-CN" altLang="en-US" sz="2400" b="1" dirty="0" smtClean="0">
                <a:solidFill>
                  <a:srgbClr val="FF0000"/>
                </a:solidFill>
              </a:rPr>
              <a:t>词</a:t>
            </a:r>
            <a:r>
              <a:rPr lang="en-US" altLang="zh-CN" sz="2400" b="1" dirty="0" smtClean="0">
                <a:solidFill>
                  <a:srgbClr val="FF0000"/>
                </a:solidFill>
              </a:rPr>
              <a:t>)</a:t>
            </a: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摘出文中生词，写出词性及词义，给出例句或事例短语，</a:t>
            </a:r>
            <a:r>
              <a:rPr lang="en-US" altLang="zh-CN" sz="2400" b="1" dirty="0" smtClean="0">
                <a:solidFill>
                  <a:srgbClr val="FF0000"/>
                </a:solidFill>
              </a:rPr>
              <a:t>3.</a:t>
            </a:r>
            <a:r>
              <a:rPr lang="zh-CN" altLang="en-US" sz="2400" b="1" dirty="0" smtClean="0">
                <a:solidFill>
                  <a:srgbClr val="FF0000"/>
                </a:solidFill>
              </a:rPr>
              <a:t>找出长难句，翻译成中文。</a:t>
            </a:r>
            <a:endParaRPr lang="en-US" altLang="zh-CN" sz="2400" b="1" dirty="0" smtClean="0">
              <a:solidFill>
                <a:srgbClr val="FF0000"/>
              </a:solidFill>
            </a:endParaRPr>
          </a:p>
          <a:p>
            <a:endParaRPr lang="en-US" altLang="zh-CN" sz="2400" dirty="0">
              <a:solidFill>
                <a:prstClr val="black"/>
              </a:solidFill>
            </a:endParaRPr>
          </a:p>
          <a:p>
            <a:r>
              <a:rPr lang="en-US" altLang="zh-CN" sz="2400" dirty="0" smtClean="0">
                <a:solidFill>
                  <a:prstClr val="black"/>
                </a:solidFill>
              </a:rPr>
              <a:t>2.</a:t>
            </a:r>
            <a:r>
              <a:rPr lang="zh-CN" altLang="en-US" sz="2400" dirty="0" smtClean="0">
                <a:solidFill>
                  <a:prstClr val="black"/>
                </a:solidFill>
              </a:rPr>
              <a:t>阅读</a:t>
            </a:r>
            <a:r>
              <a:rPr lang="en-US" altLang="zh-CN" sz="2400" dirty="0" smtClean="0">
                <a:solidFill>
                  <a:prstClr val="black"/>
                </a:solidFill>
              </a:rPr>
              <a:t>page3: Surprised by math team</a:t>
            </a:r>
          </a:p>
          <a:p>
            <a:r>
              <a:rPr lang="en-US" altLang="zh-CN" sz="2400" dirty="0">
                <a:solidFill>
                  <a:prstClr val="black"/>
                </a:solidFill>
              </a:rPr>
              <a:t> </a:t>
            </a:r>
            <a:r>
              <a:rPr lang="en-US" altLang="zh-CN" sz="2400" dirty="0" smtClean="0">
                <a:solidFill>
                  <a:prstClr val="black"/>
                </a:solidFill>
              </a:rPr>
              <a:t>            page4: Get ready for new heroes</a:t>
            </a:r>
          </a:p>
          <a:p>
            <a:r>
              <a:rPr lang="en-US" altLang="zh-CN" sz="2400" dirty="0" smtClean="0">
                <a:solidFill>
                  <a:prstClr val="black"/>
                </a:solidFill>
              </a:rPr>
              <a:t>             page4-5: Not always impressed by broken records</a:t>
            </a:r>
          </a:p>
          <a:p>
            <a:r>
              <a:rPr lang="en-US" altLang="zh-CN" sz="2400" dirty="0" smtClean="0">
                <a:solidFill>
                  <a:prstClr val="black"/>
                </a:solidFill>
              </a:rPr>
              <a:t>             page5: Researchers test cupping</a:t>
            </a:r>
          </a:p>
          <a:p>
            <a:r>
              <a:rPr lang="zh-CN" altLang="en-US" sz="2400" dirty="0" smtClean="0">
                <a:solidFill>
                  <a:prstClr val="black"/>
                </a:solidFill>
              </a:rPr>
              <a:t>阅读后完成</a:t>
            </a:r>
            <a:r>
              <a:rPr lang="en-US" altLang="zh-CN" sz="2400" dirty="0" smtClean="0">
                <a:solidFill>
                  <a:prstClr val="black"/>
                </a:solidFill>
              </a:rPr>
              <a:t>page7day1, day2, day3, day4, day5</a:t>
            </a:r>
            <a:r>
              <a:rPr lang="zh-CN" altLang="en-US" sz="2400" dirty="0" smtClean="0">
                <a:solidFill>
                  <a:prstClr val="black"/>
                </a:solidFill>
              </a:rPr>
              <a:t>练习</a:t>
            </a:r>
            <a:endParaRPr lang="en-US" altLang="zh-CN" sz="2400" dirty="0" smtClean="0">
              <a:solidFill>
                <a:prstClr val="black"/>
              </a:solidFill>
            </a:endParaRPr>
          </a:p>
        </p:txBody>
      </p:sp>
    </p:spTree>
    <p:extLst>
      <p:ext uri="{BB962C8B-B14F-4D97-AF65-F5344CB8AC3E}">
        <p14:creationId xmlns:p14="http://schemas.microsoft.com/office/powerpoint/2010/main" val="3996610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6370975"/>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School becomes politically correct</a:t>
            </a:r>
            <a:endParaRPr lang="en-US" altLang="zh-CN" sz="2400" b="1" u="sng" dirty="0" smtClean="0">
              <a:solidFill>
                <a:srgbClr val="0070C0"/>
              </a:solidFill>
            </a:endParaRPr>
          </a:p>
          <a:p>
            <a:endParaRPr lang="en-US" altLang="zh-CN" sz="2400" b="1" u="sng" dirty="0" smtClean="0">
              <a:solidFill>
                <a:srgbClr val="0070C0"/>
              </a:solidFill>
            </a:endParaRPr>
          </a:p>
          <a:p>
            <a:r>
              <a:rPr lang="en-US" altLang="zh-CN" sz="2400" dirty="0" smtClean="0">
                <a:solidFill>
                  <a:srgbClr val="0070C0"/>
                </a:solidFill>
              </a:rPr>
              <a:t>To make sure political correctness, </a:t>
            </a:r>
            <a:r>
              <a:rPr lang="en-US" altLang="zh-CN" sz="2400" u="sng" dirty="0" smtClean="0">
                <a:solidFill>
                  <a:srgbClr val="0070C0"/>
                </a:solidFill>
              </a:rPr>
              <a:t>bans are put on some schools in Australia </a:t>
            </a:r>
            <a:r>
              <a:rPr lang="en-US" altLang="zh-CN" sz="2400" dirty="0" smtClean="0">
                <a:solidFill>
                  <a:srgbClr val="0070C0"/>
                </a:solidFill>
              </a:rPr>
              <a:t>and in a school, </a:t>
            </a:r>
            <a:r>
              <a:rPr lang="en-US" altLang="zh-CN" sz="2400" u="sng" dirty="0" smtClean="0">
                <a:solidFill>
                  <a:srgbClr val="0070C0"/>
                </a:solidFill>
              </a:rPr>
              <a:t>students are supposed to conduct a silent cheer</a:t>
            </a:r>
            <a:r>
              <a:rPr lang="en-US" altLang="zh-CN" sz="2400" dirty="0" smtClean="0">
                <a:solidFill>
                  <a:srgbClr val="0070C0"/>
                </a:solidFill>
              </a:rPr>
              <a:t> </a:t>
            </a:r>
            <a:r>
              <a:rPr lang="en-US" altLang="zh-CN" sz="2400" dirty="0" smtClean="0">
                <a:solidFill>
                  <a:srgbClr val="0070C0"/>
                </a:solidFill>
              </a:rPr>
              <a:t>when students attend an </a:t>
            </a:r>
            <a:r>
              <a:rPr lang="en-US" altLang="zh-CN" sz="2400" dirty="0" smtClean="0">
                <a:solidFill>
                  <a:srgbClr val="FF0000"/>
                </a:solidFill>
              </a:rPr>
              <a:t>assembly</a:t>
            </a:r>
            <a:r>
              <a:rPr lang="en-US" altLang="zh-CN" sz="2400" dirty="0" smtClean="0">
                <a:solidFill>
                  <a:srgbClr val="0070C0"/>
                </a:solidFill>
              </a:rPr>
              <a:t> rather than clapping, which has aroused debate on political correctness that has been going on for many years</a:t>
            </a:r>
            <a:r>
              <a:rPr lang="en-US" altLang="zh-CN" sz="2400" dirty="0" smtClean="0">
                <a:solidFill>
                  <a:srgbClr val="0070C0"/>
                </a:solidFill>
              </a:rPr>
              <a:t>.</a:t>
            </a:r>
            <a:endParaRPr lang="en-US" altLang="zh-CN" sz="2400" dirty="0" smtClean="0">
              <a:solidFill>
                <a:srgbClr val="0070C0"/>
              </a:solidFill>
            </a:endParaRPr>
          </a:p>
          <a:p>
            <a:endParaRPr lang="en-US" altLang="zh-CN" sz="2400" dirty="0">
              <a:solidFill>
                <a:srgbClr val="0070C0"/>
              </a:solidFill>
            </a:endParaRPr>
          </a:p>
          <a:p>
            <a:r>
              <a:rPr lang="en-US" altLang="zh-CN" sz="2400" b="1" dirty="0" smtClean="0"/>
              <a:t>Expressions:</a:t>
            </a:r>
          </a:p>
          <a:p>
            <a:pPr marL="457200" indent="-457200">
              <a:buAutoNum type="arabicPeriod"/>
            </a:pPr>
            <a:r>
              <a:rPr lang="en-US" altLang="zh-CN" sz="2400" b="1" dirty="0" smtClean="0"/>
              <a:t>n./v. ban</a:t>
            </a:r>
          </a:p>
          <a:p>
            <a:pPr marL="457200" indent="-457200">
              <a:buAutoNum type="arabicPeriod"/>
            </a:pPr>
            <a:r>
              <a:rPr lang="en-US" altLang="zh-CN" sz="2400" b="1" dirty="0" smtClean="0"/>
              <a:t>v. offend</a:t>
            </a:r>
          </a:p>
          <a:p>
            <a:pPr marL="457200" indent="-457200">
              <a:buAutoNum type="arabicPeriod"/>
            </a:pPr>
            <a:r>
              <a:rPr lang="en-US" altLang="zh-CN" sz="2400" b="1" dirty="0" smtClean="0"/>
              <a:t>n. criticism</a:t>
            </a:r>
          </a:p>
          <a:p>
            <a:pPr marL="457200" indent="-457200">
              <a:buAutoNum type="arabicPeriod"/>
            </a:pPr>
            <a:r>
              <a:rPr lang="en-US" altLang="zh-CN" sz="2400" b="1" dirty="0" smtClean="0"/>
              <a:t>be sensitive to</a:t>
            </a:r>
          </a:p>
          <a:p>
            <a:pPr marL="457200" indent="-457200">
              <a:buAutoNum type="arabicPeriod"/>
            </a:pPr>
            <a:r>
              <a:rPr lang="en-US" altLang="zh-CN" sz="2400" b="1" dirty="0" smtClean="0"/>
              <a:t>out of respect</a:t>
            </a:r>
          </a:p>
          <a:p>
            <a:pPr marL="457200" indent="-457200">
              <a:buAutoNum type="arabicPeriod"/>
            </a:pPr>
            <a:r>
              <a:rPr lang="en-US" altLang="zh-CN" sz="2400" b="1" dirty="0" smtClean="0"/>
              <a:t>on the spot</a:t>
            </a:r>
            <a:endParaRPr lang="en-US" altLang="zh-CN" sz="2400" b="1" dirty="0" smtClean="0"/>
          </a:p>
        </p:txBody>
      </p:sp>
    </p:spTree>
    <p:extLst>
      <p:ext uri="{BB962C8B-B14F-4D97-AF65-F5344CB8AC3E}">
        <p14:creationId xmlns:p14="http://schemas.microsoft.com/office/powerpoint/2010/main" val="16079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647426"/>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r>
              <a:rPr lang="en-US" altLang="zh-CN" sz="2400" b="1" u="sng" dirty="0" smtClean="0">
                <a:solidFill>
                  <a:srgbClr val="0070C0"/>
                </a:solidFill>
              </a:rPr>
              <a:t>School becomes politically correct</a:t>
            </a:r>
            <a:endParaRPr lang="en-US" altLang="zh-CN" sz="2400" b="1" u="sng" dirty="0">
              <a:solidFill>
                <a:srgbClr val="0070C0"/>
              </a:solidFill>
            </a:endParaRP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dirty="0" smtClean="0">
                <a:solidFill>
                  <a:prstClr val="black"/>
                </a:solidFill>
              </a:rPr>
              <a:t>Political correctness is defined by Merriam-Webster as “agreeing with the idea that people should be careful not to use language or behave in a way that could offend a particular group of people”</a:t>
            </a:r>
            <a:r>
              <a:rPr lang="en-US" altLang="zh-CN" sz="2400" b="1" dirty="0" smtClean="0">
                <a:solidFill>
                  <a:prstClr val="black"/>
                </a:solidFill>
              </a:rPr>
              <a:t>.</a:t>
            </a:r>
            <a:endParaRPr lang="en-US" altLang="zh-CN" sz="2400" b="1" dirty="0" smtClean="0">
              <a:solidFill>
                <a:prstClr val="black"/>
              </a:solidFill>
            </a:endParaRPr>
          </a:p>
          <a:p>
            <a:r>
              <a:rPr lang="zh-CN" altLang="en-US" sz="2000" b="1" dirty="0" smtClean="0">
                <a:solidFill>
                  <a:prstClr val="black"/>
                </a:solidFill>
              </a:rPr>
              <a:t>根据韦伯斯特词典的解释，政治正确即为认同大家在语言和行为方面应该谨慎以避免冒犯特定群体的人。</a:t>
            </a:r>
            <a:endParaRPr lang="en-US" altLang="zh-CN" sz="2000" b="1" dirty="0" smtClean="0">
              <a:solidFill>
                <a:prstClr val="black"/>
              </a:solidFill>
            </a:endParaRPr>
          </a:p>
          <a:p>
            <a:endParaRPr lang="en-US" altLang="zh-CN" sz="2400" b="1" dirty="0">
              <a:solidFill>
                <a:prstClr val="black"/>
              </a:solidFill>
            </a:endParaRPr>
          </a:p>
          <a:p>
            <a:r>
              <a:rPr lang="en-US" altLang="zh-CN" sz="2400" b="1" dirty="0" smtClean="0">
                <a:solidFill>
                  <a:prstClr val="black"/>
                </a:solidFill>
              </a:rPr>
              <a:t>If we </a:t>
            </a:r>
            <a:r>
              <a:rPr lang="en-US" altLang="zh-CN" sz="2400" b="1" u="sng" dirty="0" smtClean="0">
                <a:solidFill>
                  <a:prstClr val="black"/>
                </a:solidFill>
              </a:rPr>
              <a:t>silence</a:t>
            </a:r>
            <a:r>
              <a:rPr lang="en-US" altLang="zh-CN" sz="2400" b="1" dirty="0" smtClean="0">
                <a:solidFill>
                  <a:prstClr val="black"/>
                </a:solidFill>
              </a:rPr>
              <a:t> kids now, the “quiet air punching” will grow until the fists of their rage pummel us all</a:t>
            </a:r>
            <a:r>
              <a:rPr lang="en-US" altLang="zh-CN" sz="2400" b="1" dirty="0" smtClean="0">
                <a:solidFill>
                  <a:prstClr val="black"/>
                </a:solidFill>
              </a:rPr>
              <a:t>.</a:t>
            </a:r>
            <a:endParaRPr lang="en-US" altLang="zh-CN" sz="2400" b="1" dirty="0" smtClean="0">
              <a:solidFill>
                <a:prstClr val="black"/>
              </a:solidFill>
            </a:endParaRPr>
          </a:p>
          <a:p>
            <a:r>
              <a:rPr lang="zh-CN" altLang="en-US" sz="2000" b="1" dirty="0" smtClean="0">
                <a:solidFill>
                  <a:prstClr val="black"/>
                </a:solidFill>
              </a:rPr>
              <a:t>如果我们现在迫使孩子们安静，这种砸向天空的拳头总有一天会变成愤怒的拳头向我们袭来。</a:t>
            </a:r>
            <a:endParaRPr lang="en-US" altLang="zh-CN" sz="2000" b="1" dirty="0">
              <a:solidFill>
                <a:prstClr val="black"/>
              </a:solidFill>
            </a:endParaRPr>
          </a:p>
        </p:txBody>
      </p:sp>
    </p:spTree>
    <p:extLst>
      <p:ext uri="{BB962C8B-B14F-4D97-AF65-F5344CB8AC3E}">
        <p14:creationId xmlns:p14="http://schemas.microsoft.com/office/powerpoint/2010/main" val="344986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524315"/>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Surprised by math team</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b="1" dirty="0" smtClean="0">
                <a:solidFill>
                  <a:prstClr val="black"/>
                </a:solidFill>
              </a:rPr>
              <a:t>What are the feelings of the author towards the team?</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I had always thought that an all-Asian society in the US would be boring or </a:t>
            </a:r>
            <a:r>
              <a:rPr lang="en-US" altLang="zh-CN" sz="2400" dirty="0" smtClean="0">
                <a:solidFill>
                  <a:srgbClr val="FF0000"/>
                </a:solidFill>
              </a:rPr>
              <a:t>unproductive</a:t>
            </a:r>
            <a:r>
              <a:rPr lang="en-US" altLang="zh-CN" sz="2400" dirty="0" smtClean="0">
                <a:solidFill>
                  <a:prstClr val="black"/>
                </a:solidFill>
              </a:rPr>
              <a:t>...</a:t>
            </a:r>
            <a:endParaRPr lang="en-US" altLang="zh-CN" sz="2400"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The challenging yet </a:t>
            </a:r>
            <a:r>
              <a:rPr lang="en-US" altLang="zh-CN" sz="2400" dirty="0" smtClean="0">
                <a:solidFill>
                  <a:srgbClr val="FF0000"/>
                </a:solidFill>
              </a:rPr>
              <a:t>inviting</a:t>
            </a:r>
            <a:r>
              <a:rPr lang="en-US" altLang="zh-CN" sz="2400" dirty="0" smtClean="0">
                <a:solidFill>
                  <a:prstClr val="black"/>
                </a:solidFill>
              </a:rPr>
              <a:t> atmosphere in the math team allows us to discuss questions freely, without worrying about looking stupid;…</a:t>
            </a:r>
          </a:p>
          <a:p>
            <a:pPr marL="342900" indent="-342900">
              <a:buFont typeface="Arial" panose="020B0604020202020204" pitchFamily="34" charset="0"/>
              <a:buChar char="•"/>
            </a:pPr>
            <a:endParaRPr lang="en-US" altLang="zh-CN" sz="2400" dirty="0" smtClean="0">
              <a:solidFill>
                <a:prstClr val="black"/>
              </a:solidFill>
            </a:endParaRPr>
          </a:p>
          <a:p>
            <a:r>
              <a:rPr lang="en-US" altLang="zh-CN" sz="2400" b="1" dirty="0" smtClean="0">
                <a:solidFill>
                  <a:prstClr val="black"/>
                </a:solidFill>
              </a:rPr>
              <a:t>B </a:t>
            </a:r>
            <a:r>
              <a:rPr lang="en-US" altLang="zh-CN" sz="2400" b="1" dirty="0" err="1" smtClean="0">
                <a:solidFill>
                  <a:prstClr val="black"/>
                </a:solidFill>
              </a:rPr>
              <a:t>B</a:t>
            </a:r>
            <a:r>
              <a:rPr lang="en-US" altLang="zh-CN" sz="2400" b="1" dirty="0" smtClean="0">
                <a:solidFill>
                  <a:prstClr val="black"/>
                </a:solidFill>
              </a:rPr>
              <a:t> </a:t>
            </a:r>
            <a:r>
              <a:rPr lang="en-US" altLang="zh-CN" sz="2400" b="1" dirty="0" smtClean="0">
                <a:solidFill>
                  <a:prstClr val="black"/>
                </a:solidFill>
              </a:rPr>
              <a:t>D </a:t>
            </a:r>
            <a:r>
              <a:rPr lang="en-US" altLang="zh-CN" sz="2400" b="1" dirty="0">
                <a:solidFill>
                  <a:prstClr val="black"/>
                </a:solidFill>
              </a:rPr>
              <a:t>B</a:t>
            </a:r>
            <a:endParaRPr lang="en-US" altLang="zh-CN" sz="2400" b="1" dirty="0" smtClean="0">
              <a:solidFill>
                <a:prstClr val="black"/>
              </a:solidFill>
            </a:endParaRPr>
          </a:p>
        </p:txBody>
      </p:sp>
    </p:spTree>
    <p:extLst>
      <p:ext uri="{BB962C8B-B14F-4D97-AF65-F5344CB8AC3E}">
        <p14:creationId xmlns:p14="http://schemas.microsoft.com/office/powerpoint/2010/main" val="30771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3785652"/>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Get ready for new heroes</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b="1" dirty="0" smtClean="0">
                <a:solidFill>
                  <a:prstClr val="black"/>
                </a:solidFill>
              </a:rPr>
              <a:t>Why will the series be successful?</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With Martin’s name </a:t>
            </a:r>
            <a:r>
              <a:rPr lang="en-US" altLang="zh-CN" sz="2400" dirty="0" smtClean="0">
                <a:solidFill>
                  <a:srgbClr val="FF0000"/>
                </a:solidFill>
              </a:rPr>
              <a:t>attached to </a:t>
            </a:r>
            <a:r>
              <a:rPr lang="en-US" altLang="zh-CN" sz="2400" dirty="0" smtClean="0">
                <a:solidFill>
                  <a:prstClr val="black"/>
                </a:solidFill>
              </a:rPr>
              <a:t>it, it’s certainly going to attract curious Game of Thrones fans, even if they </a:t>
            </a:r>
            <a:r>
              <a:rPr lang="en-US" altLang="zh-CN" sz="2400" dirty="0" smtClean="0">
                <a:solidFill>
                  <a:srgbClr val="FF0000"/>
                </a:solidFill>
              </a:rPr>
              <a:t>have no familiarity with </a:t>
            </a:r>
            <a:r>
              <a:rPr lang="en-US" altLang="zh-CN" sz="2400" dirty="0" smtClean="0">
                <a:solidFill>
                  <a:prstClr val="black"/>
                </a:solidFill>
              </a:rPr>
              <a:t>the books.</a:t>
            </a:r>
            <a:endParaRPr lang="en-US" altLang="zh-CN" sz="2400" dirty="0" smtClean="0">
              <a:solidFill>
                <a:prstClr val="black"/>
              </a:solidFill>
            </a:endParaRPr>
          </a:p>
          <a:p>
            <a:endParaRPr lang="en-US" altLang="zh-CN" sz="2400" dirty="0" smtClean="0">
              <a:solidFill>
                <a:prstClr val="black"/>
              </a:solidFill>
            </a:endParaRPr>
          </a:p>
          <a:p>
            <a:r>
              <a:rPr lang="en-US" altLang="zh-CN" sz="2400" b="1" dirty="0" smtClean="0">
                <a:solidFill>
                  <a:prstClr val="black"/>
                </a:solidFill>
              </a:rPr>
              <a:t>D C </a:t>
            </a:r>
            <a:r>
              <a:rPr lang="en-US" altLang="zh-CN" sz="2400" b="1" dirty="0" err="1" smtClean="0">
                <a:solidFill>
                  <a:prstClr val="black"/>
                </a:solidFill>
              </a:rPr>
              <a:t>C</a:t>
            </a:r>
            <a:r>
              <a:rPr lang="en-US" altLang="zh-CN" sz="2400" b="1" dirty="0" smtClean="0">
                <a:solidFill>
                  <a:prstClr val="black"/>
                </a:solidFill>
              </a:rPr>
              <a:t> </a:t>
            </a:r>
            <a:r>
              <a:rPr lang="en-US" altLang="zh-CN" sz="2400" b="1" dirty="0" err="1" smtClean="0">
                <a:solidFill>
                  <a:prstClr val="black"/>
                </a:solidFill>
              </a:rPr>
              <a:t>C</a:t>
            </a:r>
            <a:endParaRPr lang="en-US" altLang="zh-CN" sz="2400" b="1" dirty="0">
              <a:solidFill>
                <a:prstClr val="black"/>
              </a:solidFill>
            </a:endParaRPr>
          </a:p>
        </p:txBody>
      </p:sp>
    </p:spTree>
    <p:extLst>
      <p:ext uri="{BB962C8B-B14F-4D97-AF65-F5344CB8AC3E}">
        <p14:creationId xmlns:p14="http://schemas.microsoft.com/office/powerpoint/2010/main" val="14449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3785652"/>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Not always impressed by broken records</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b="1" dirty="0" smtClean="0">
                <a:solidFill>
                  <a:prstClr val="black"/>
                </a:solidFill>
              </a:rPr>
              <a:t>What is the author’s opinion on breaking a Guinness record?</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…even with </a:t>
            </a:r>
            <a:r>
              <a:rPr lang="en-US" altLang="zh-CN" sz="2400" dirty="0" smtClean="0">
                <a:solidFill>
                  <a:srgbClr val="FF0000"/>
                </a:solidFill>
              </a:rPr>
              <a:t>painstaking</a:t>
            </a:r>
            <a:r>
              <a:rPr lang="en-US" altLang="zh-CN" sz="2400" dirty="0" smtClean="0">
                <a:solidFill>
                  <a:prstClr val="black"/>
                </a:solidFill>
              </a:rPr>
              <a:t> effort, you became a </a:t>
            </a:r>
            <a:r>
              <a:rPr lang="en-US" altLang="zh-CN" sz="2400" dirty="0" smtClean="0">
                <a:solidFill>
                  <a:srgbClr val="FF0000"/>
                </a:solidFill>
              </a:rPr>
              <a:t>footnote</a:t>
            </a:r>
            <a:r>
              <a:rPr lang="en-US" altLang="zh-CN" sz="2400" dirty="0" smtClean="0">
                <a:solidFill>
                  <a:prstClr val="black"/>
                </a:solidFill>
              </a:rPr>
              <a:t> in a thick book that no one reads, except for you and the person who will eventually overtake you with one more hour of singing…</a:t>
            </a:r>
            <a:endParaRPr lang="en-US" altLang="zh-CN" sz="2400" dirty="0" smtClean="0">
              <a:solidFill>
                <a:prstClr val="black"/>
              </a:solidFill>
            </a:endParaRPr>
          </a:p>
          <a:p>
            <a:endParaRPr lang="en-US" altLang="zh-CN" sz="2400" dirty="0" smtClean="0">
              <a:solidFill>
                <a:prstClr val="black"/>
              </a:solidFill>
            </a:endParaRPr>
          </a:p>
          <a:p>
            <a:r>
              <a:rPr lang="en-US" altLang="zh-CN" sz="2400" b="1" dirty="0" smtClean="0">
                <a:solidFill>
                  <a:prstClr val="black"/>
                </a:solidFill>
              </a:rPr>
              <a:t>C </a:t>
            </a:r>
            <a:r>
              <a:rPr lang="en-US" altLang="zh-CN" sz="2400" b="1" dirty="0" err="1" smtClean="0">
                <a:solidFill>
                  <a:prstClr val="black"/>
                </a:solidFill>
              </a:rPr>
              <a:t>C</a:t>
            </a:r>
            <a:r>
              <a:rPr lang="zh-CN" altLang="en-US" sz="2400" b="1" dirty="0">
                <a:solidFill>
                  <a:prstClr val="black"/>
                </a:solidFill>
              </a:rPr>
              <a:t> </a:t>
            </a:r>
            <a:r>
              <a:rPr lang="en-US" altLang="zh-CN" sz="2400" b="1" dirty="0" smtClean="0">
                <a:solidFill>
                  <a:prstClr val="black"/>
                </a:solidFill>
              </a:rPr>
              <a:t>D C</a:t>
            </a:r>
            <a:endParaRPr lang="en-US" altLang="zh-CN" sz="2400" b="1" dirty="0" smtClean="0">
              <a:solidFill>
                <a:prstClr val="black"/>
              </a:solidFill>
            </a:endParaRPr>
          </a:p>
        </p:txBody>
      </p:sp>
    </p:spTree>
    <p:extLst>
      <p:ext uri="{BB962C8B-B14F-4D97-AF65-F5344CB8AC3E}">
        <p14:creationId xmlns:p14="http://schemas.microsoft.com/office/powerpoint/2010/main" val="339710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5262979"/>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Researchers test cupping</a:t>
            </a:r>
            <a:endParaRPr lang="en-US" altLang="zh-CN" sz="2400" b="1" u="sng" dirty="0" smtClean="0">
              <a:solidFill>
                <a:srgbClr val="0070C0"/>
              </a:solidFill>
            </a:endParaRPr>
          </a:p>
          <a:p>
            <a:r>
              <a:rPr lang="en-US" altLang="zh-CN" sz="2400" b="1" dirty="0" smtClean="0">
                <a:solidFill>
                  <a:prstClr val="black"/>
                </a:solidFill>
              </a:rPr>
              <a:t>How is the therapy performed?</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…The </a:t>
            </a:r>
            <a:r>
              <a:rPr lang="en-US" altLang="zh-CN" sz="2400" dirty="0" smtClean="0">
                <a:solidFill>
                  <a:srgbClr val="FF0000"/>
                </a:solidFill>
              </a:rPr>
              <a:t>suction</a:t>
            </a:r>
            <a:r>
              <a:rPr lang="en-US" altLang="zh-CN" sz="2400" dirty="0" smtClean="0">
                <a:solidFill>
                  <a:prstClr val="black"/>
                </a:solidFill>
              </a:rPr>
              <a:t> is created either by heating the cup inside or by using a handheld pump. This suction pulls the skin upward into the cup. Sometimes it can leave dark red bruises, other times there is no mark at all.</a:t>
            </a:r>
            <a:endParaRPr lang="en-US" altLang="zh-CN" sz="2400" dirty="0" smtClean="0">
              <a:solidFill>
                <a:prstClr val="black"/>
              </a:solidFill>
            </a:endParaRPr>
          </a:p>
          <a:p>
            <a:endParaRPr lang="en-US" altLang="zh-CN" sz="2400" dirty="0" smtClean="0">
              <a:solidFill>
                <a:prstClr val="black"/>
              </a:solidFill>
            </a:endParaRPr>
          </a:p>
          <a:p>
            <a:r>
              <a:rPr lang="en-US" altLang="zh-CN" sz="2400" b="1" dirty="0" smtClean="0">
                <a:solidFill>
                  <a:prstClr val="black"/>
                </a:solidFill>
              </a:rPr>
              <a:t>C B C</a:t>
            </a:r>
            <a:r>
              <a:rPr lang="zh-CN" altLang="en-US" sz="2400" b="1" dirty="0">
                <a:solidFill>
                  <a:prstClr val="black"/>
                </a:solidFill>
              </a:rPr>
              <a:t> </a:t>
            </a:r>
            <a:r>
              <a:rPr lang="en-US" altLang="zh-CN" sz="2400" b="1" dirty="0" smtClean="0">
                <a:solidFill>
                  <a:prstClr val="black"/>
                </a:solidFill>
              </a:rPr>
              <a:t>A D</a:t>
            </a:r>
            <a:endParaRPr lang="en-US" altLang="zh-CN" sz="2400" b="1" dirty="0" smtClean="0">
              <a:solidFill>
                <a:prstClr val="black"/>
              </a:solidFill>
            </a:endParaRPr>
          </a:p>
          <a:p>
            <a:endParaRPr lang="en-US" altLang="zh-CN" sz="2400" b="1" dirty="0">
              <a:solidFill>
                <a:prstClr val="black"/>
              </a:solidFill>
            </a:endParaRPr>
          </a:p>
          <a:p>
            <a:r>
              <a:rPr lang="en-US" altLang="zh-CN" sz="2400" b="1" dirty="0" smtClean="0">
                <a:solidFill>
                  <a:prstClr val="black"/>
                </a:solidFill>
              </a:rPr>
              <a:t>A C</a:t>
            </a:r>
            <a:r>
              <a:rPr lang="zh-CN" altLang="en-US" sz="2400" b="1" dirty="0">
                <a:solidFill>
                  <a:prstClr val="black"/>
                </a:solidFill>
              </a:rPr>
              <a:t> </a:t>
            </a:r>
            <a:r>
              <a:rPr lang="en-US" altLang="zh-CN" sz="2400" b="1" dirty="0" smtClean="0">
                <a:solidFill>
                  <a:prstClr val="black"/>
                </a:solidFill>
              </a:rPr>
              <a:t>A D</a:t>
            </a:r>
          </a:p>
          <a:p>
            <a:endParaRPr lang="en-US" altLang="zh-CN" sz="2400" b="1" dirty="0">
              <a:solidFill>
                <a:prstClr val="black"/>
              </a:solidFill>
            </a:endParaRPr>
          </a:p>
          <a:p>
            <a:r>
              <a:rPr lang="en-US" altLang="zh-CN" sz="2400" b="1" dirty="0" smtClean="0">
                <a:solidFill>
                  <a:prstClr val="black"/>
                </a:solidFill>
              </a:rPr>
              <a:t>A </a:t>
            </a:r>
            <a:r>
              <a:rPr lang="en-US" altLang="zh-CN" sz="2400" b="1" dirty="0" smtClean="0">
                <a:solidFill>
                  <a:srgbClr val="FF0000"/>
                </a:solidFill>
              </a:rPr>
              <a:t>perpetual</a:t>
            </a:r>
            <a:r>
              <a:rPr lang="en-US" altLang="zh-CN" sz="2400" b="1" dirty="0" smtClean="0">
                <a:solidFill>
                  <a:prstClr val="black"/>
                </a:solidFill>
              </a:rPr>
              <a:t> holiday is a good working definition of hell.</a:t>
            </a:r>
            <a:endParaRPr lang="en-US" altLang="zh-CN" sz="2400" b="1" dirty="0">
              <a:solidFill>
                <a:prstClr val="black"/>
              </a:solidFill>
            </a:endParaRPr>
          </a:p>
        </p:txBody>
      </p:sp>
    </p:spTree>
    <p:extLst>
      <p:ext uri="{BB962C8B-B14F-4D97-AF65-F5344CB8AC3E}">
        <p14:creationId xmlns:p14="http://schemas.microsoft.com/office/powerpoint/2010/main" val="113050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2689</TotalTime>
  <Words>666</Words>
  <Application>Microsoft Office PowerPoint</Application>
  <PresentationFormat>全屏显示(4:3)</PresentationFormat>
  <Paragraphs>80</Paragraphs>
  <Slides>9</Slides>
  <Notes>3</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124</cp:revision>
  <cp:lastPrinted>2016-08-19T23:47:51Z</cp:lastPrinted>
  <dcterms:created xsi:type="dcterms:W3CDTF">2016-02-24T00:05:22Z</dcterms:created>
  <dcterms:modified xsi:type="dcterms:W3CDTF">2016-09-12T01:20:23Z</dcterms:modified>
</cp:coreProperties>
</file>