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73" r:id="rId3"/>
    <p:sldId id="262" r:id="rId4"/>
    <p:sldId id="270" r:id="rId5"/>
    <p:sldId id="277" r:id="rId6"/>
    <p:sldId id="274" r:id="rId7"/>
    <p:sldId id="272" r:id="rId8"/>
  </p:sldIdLst>
  <p:sldSz cx="9144000" cy="6858000" type="screen4x3"/>
  <p:notesSz cx="6669088"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83058E54-4F6D-48DB-A65F-D234AC172551}" type="datetimeFigureOut">
              <a:rPr lang="zh-CN" altLang="en-US" smtClean="0"/>
              <a:t>2016-9-23</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AA72A4B4-035B-460D-AF4B-1CC77724DB07}" type="slidenum">
              <a:rPr lang="zh-CN" altLang="en-US" smtClean="0"/>
              <a:t>‹#›</a:t>
            </a:fld>
            <a:endParaRPr lang="zh-CN" altLang="en-US"/>
          </a:p>
        </p:txBody>
      </p:sp>
    </p:spTree>
    <p:extLst>
      <p:ext uri="{BB962C8B-B14F-4D97-AF65-F5344CB8AC3E}">
        <p14:creationId xmlns:p14="http://schemas.microsoft.com/office/powerpoint/2010/main" val="130534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BD4A1CF4-52C2-4B8A-914A-3EB87AFD30D8}" type="datetimeFigureOut">
              <a:rPr lang="zh-CN" altLang="en-US" smtClean="0"/>
              <a:t>2016-9-23</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3931948-38D6-4A6D-ABEE-BE09937F1F25}" type="slidenum">
              <a:rPr lang="zh-CN" altLang="en-US" smtClean="0"/>
              <a:t>‹#›</a:t>
            </a:fld>
            <a:endParaRPr lang="zh-CN" altLang="en-US"/>
          </a:p>
        </p:txBody>
      </p:sp>
    </p:spTree>
    <p:extLst>
      <p:ext uri="{BB962C8B-B14F-4D97-AF65-F5344CB8AC3E}">
        <p14:creationId xmlns:p14="http://schemas.microsoft.com/office/powerpoint/2010/main" val="117195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05910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4832092"/>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Intensive Reading</a:t>
            </a:r>
          </a:p>
          <a:p>
            <a:r>
              <a:rPr lang="en-US" altLang="zh-CN" sz="2400" b="1" u="sng" dirty="0" smtClean="0">
                <a:solidFill>
                  <a:srgbClr val="0070C0"/>
                </a:solidFill>
              </a:rPr>
              <a:t>Horse’s laughs and tears</a:t>
            </a:r>
            <a:endParaRPr lang="en-US" altLang="zh-CN" sz="2400" b="1" u="sng" dirty="0">
              <a:solidFill>
                <a:srgbClr val="0070C0"/>
              </a:solidFill>
            </a:endParaRP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dirty="0" smtClean="0">
                <a:solidFill>
                  <a:prstClr val="black"/>
                </a:solidFill>
              </a:rPr>
              <a:t>… are full of the mostly invisible </a:t>
            </a:r>
            <a:r>
              <a:rPr lang="en-US" altLang="zh-CN" sz="2400" b="1" u="sng" dirty="0" smtClean="0">
                <a:solidFill>
                  <a:prstClr val="black"/>
                </a:solidFill>
              </a:rPr>
              <a:t>campaign work </a:t>
            </a:r>
            <a:r>
              <a:rPr lang="en-US" altLang="zh-CN" sz="2400" b="1" dirty="0" smtClean="0">
                <a:solidFill>
                  <a:prstClr val="black"/>
                </a:solidFill>
              </a:rPr>
              <a:t>that takes place behind the scenes: </a:t>
            </a:r>
            <a:r>
              <a:rPr lang="en-US" altLang="zh-CN" sz="2400" b="1" u="sng" dirty="0" smtClean="0">
                <a:solidFill>
                  <a:prstClr val="black"/>
                </a:solidFill>
              </a:rPr>
              <a:t>press tour, festival appearances</a:t>
            </a:r>
            <a:r>
              <a:rPr lang="en-US" altLang="zh-CN" sz="2400" b="1" dirty="0" smtClean="0">
                <a:solidFill>
                  <a:prstClr val="black"/>
                </a:solidFill>
              </a:rPr>
              <a:t>, spending time with old Academy voters at actor retirement communities.</a:t>
            </a:r>
            <a:endParaRPr lang="en-US" altLang="zh-CN" sz="2400" b="1" dirty="0" smtClean="0">
              <a:solidFill>
                <a:prstClr val="black"/>
              </a:solidFill>
            </a:endParaRPr>
          </a:p>
          <a:p>
            <a:r>
              <a:rPr lang="zh-CN" altLang="en-US" sz="2400" b="1" dirty="0" smtClean="0">
                <a:solidFill>
                  <a:prstClr val="black"/>
                </a:solidFill>
              </a:rPr>
              <a:t>这里充满了那些大多数时候都无法看见的幕后工作：巡回演出，节日中的亮相，已经花在退休之家与年长的评委会委员共度的时间。</a:t>
            </a:r>
            <a:endParaRPr lang="en-US" altLang="zh-CN" sz="2400" b="1" dirty="0" smtClean="0">
              <a:solidFill>
                <a:prstClr val="black"/>
              </a:solidFill>
            </a:endParaRPr>
          </a:p>
          <a:p>
            <a:endParaRPr lang="en-US" altLang="zh-CN" sz="2400" b="1" dirty="0">
              <a:solidFill>
                <a:prstClr val="black"/>
              </a:solidFill>
            </a:endParaRPr>
          </a:p>
          <a:p>
            <a:r>
              <a:rPr lang="en-US" altLang="zh-CN" sz="2400" b="1" dirty="0" smtClean="0">
                <a:solidFill>
                  <a:prstClr val="black"/>
                </a:solidFill>
              </a:rPr>
              <a:t>So </a:t>
            </a:r>
            <a:r>
              <a:rPr lang="en-US" altLang="zh-CN" sz="2400" b="1" u="sng" dirty="0" smtClean="0">
                <a:solidFill>
                  <a:prstClr val="black"/>
                </a:solidFill>
              </a:rPr>
              <a:t>it doesn’t matter </a:t>
            </a:r>
            <a:r>
              <a:rPr lang="en-US" altLang="zh-CN" sz="2400" b="1" dirty="0" smtClean="0">
                <a:solidFill>
                  <a:prstClr val="black"/>
                </a:solidFill>
              </a:rPr>
              <a:t>what we did in the past, or how we’ll be remembered. </a:t>
            </a:r>
            <a:r>
              <a:rPr lang="en-US" altLang="zh-CN" sz="2400" b="1" u="sng" dirty="0" smtClean="0">
                <a:solidFill>
                  <a:prstClr val="black"/>
                </a:solidFill>
              </a:rPr>
              <a:t>The only thing that matters </a:t>
            </a:r>
            <a:r>
              <a:rPr lang="en-US" altLang="zh-CN" sz="2400" b="1" dirty="0" smtClean="0">
                <a:solidFill>
                  <a:prstClr val="black"/>
                </a:solidFill>
              </a:rPr>
              <a:t>is right now.</a:t>
            </a:r>
            <a:endParaRPr lang="en-US" altLang="zh-CN" sz="2400" b="1" dirty="0" smtClean="0">
              <a:solidFill>
                <a:prstClr val="black"/>
              </a:solidFill>
            </a:endParaRPr>
          </a:p>
          <a:p>
            <a:r>
              <a:rPr lang="zh-CN" altLang="en-US" sz="2000" b="1" dirty="0" smtClean="0">
                <a:solidFill>
                  <a:prstClr val="black"/>
                </a:solidFill>
              </a:rPr>
              <a:t>我们过去做了什么或将会记住什么并不重要。唯一重要的事就是当下。</a:t>
            </a:r>
            <a:endParaRPr lang="en-US" altLang="zh-CN" sz="2000" b="1" dirty="0">
              <a:solidFill>
                <a:prstClr val="black"/>
              </a:solidFill>
            </a:endParaRPr>
          </a:p>
        </p:txBody>
      </p:sp>
    </p:spTree>
    <p:extLst>
      <p:ext uri="{BB962C8B-B14F-4D97-AF65-F5344CB8AC3E}">
        <p14:creationId xmlns:p14="http://schemas.microsoft.com/office/powerpoint/2010/main" val="344986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6001643"/>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Intensive Reading</a:t>
            </a:r>
          </a:p>
          <a:p>
            <a:r>
              <a:rPr lang="en-US" altLang="zh-CN" sz="2400" b="1" u="sng" dirty="0" smtClean="0">
                <a:solidFill>
                  <a:srgbClr val="0070C0"/>
                </a:solidFill>
              </a:rPr>
              <a:t>Horse’s laughs and tears</a:t>
            </a:r>
          </a:p>
          <a:p>
            <a:endParaRPr lang="en-US" altLang="zh-CN" sz="2400" b="1" u="sng" dirty="0" smtClean="0">
              <a:solidFill>
                <a:srgbClr val="0070C0"/>
              </a:solidFill>
            </a:endParaRPr>
          </a:p>
          <a:p>
            <a:r>
              <a:rPr lang="en-US" altLang="zh-CN" sz="2400" dirty="0" err="1" smtClean="0">
                <a:solidFill>
                  <a:srgbClr val="0070C0"/>
                </a:solidFill>
              </a:rPr>
              <a:t>BoJack</a:t>
            </a:r>
            <a:r>
              <a:rPr lang="en-US" altLang="zh-CN" sz="2400" dirty="0" smtClean="0">
                <a:solidFill>
                  <a:srgbClr val="0070C0"/>
                </a:solidFill>
              </a:rPr>
              <a:t> Horseman, a comedy featuring animals but dealing with the sorrow in humans’ life has been back, which enjoys popularity for its reveal of the people’s pain and leads people to the realization of our deep nature.</a:t>
            </a:r>
          </a:p>
          <a:p>
            <a:endParaRPr lang="en-US" altLang="zh-CN" sz="2400" dirty="0">
              <a:solidFill>
                <a:srgbClr val="0070C0"/>
              </a:solidFill>
            </a:endParaRPr>
          </a:p>
          <a:p>
            <a:r>
              <a:rPr lang="en-US" altLang="zh-CN" sz="2400" b="1" dirty="0" smtClean="0"/>
              <a:t>Expressions:</a:t>
            </a:r>
          </a:p>
          <a:p>
            <a:pPr marL="457200" indent="-457200">
              <a:buAutoNum type="arabicPeriod"/>
            </a:pPr>
            <a:r>
              <a:rPr lang="en-US" altLang="zh-CN" sz="2400" b="1" dirty="0" smtClean="0"/>
              <a:t>v. quote</a:t>
            </a:r>
          </a:p>
          <a:p>
            <a:pPr marL="457200" indent="-457200">
              <a:buAutoNum type="arabicPeriod"/>
            </a:pPr>
            <a:r>
              <a:rPr lang="en-US" altLang="zh-CN" sz="2400" b="1" dirty="0" smtClean="0"/>
              <a:t>n. comedy</a:t>
            </a:r>
          </a:p>
          <a:p>
            <a:pPr marL="457200" indent="-457200">
              <a:buAutoNum type="arabicPeriod"/>
            </a:pPr>
            <a:r>
              <a:rPr lang="en-US" altLang="zh-CN" sz="2400" b="1" dirty="0" smtClean="0"/>
              <a:t>v. nominate</a:t>
            </a:r>
          </a:p>
          <a:p>
            <a:pPr marL="457200" indent="-457200">
              <a:buAutoNum type="arabicPeriod"/>
            </a:pPr>
            <a:r>
              <a:rPr lang="en-US" altLang="zh-CN" sz="2400" b="1" dirty="0" smtClean="0"/>
              <a:t>v. capture</a:t>
            </a:r>
          </a:p>
          <a:p>
            <a:pPr marL="457200" indent="-457200">
              <a:buAutoNum type="arabicPeriod"/>
            </a:pPr>
            <a:r>
              <a:rPr lang="en-US" altLang="zh-CN" sz="2400" b="1" dirty="0" smtClean="0"/>
              <a:t>v. depress</a:t>
            </a:r>
          </a:p>
          <a:p>
            <a:pPr marL="457200" indent="-457200">
              <a:buAutoNum type="arabicPeriod"/>
            </a:pPr>
            <a:r>
              <a:rPr lang="en-US" altLang="zh-CN" sz="2400" b="1" dirty="0" smtClean="0"/>
              <a:t>v. revolve</a:t>
            </a:r>
          </a:p>
          <a:p>
            <a:pPr marL="457200" indent="-457200">
              <a:buAutoNum type="arabicPeriod"/>
            </a:pPr>
            <a:r>
              <a:rPr lang="en-US" altLang="zh-CN" sz="2400" b="1" dirty="0" smtClean="0"/>
              <a:t>n. planetarium</a:t>
            </a:r>
          </a:p>
        </p:txBody>
      </p:sp>
    </p:spTree>
    <p:extLst>
      <p:ext uri="{BB962C8B-B14F-4D97-AF65-F5344CB8AC3E}">
        <p14:creationId xmlns:p14="http://schemas.microsoft.com/office/powerpoint/2010/main" val="160798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4524315"/>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Imagining future Beijing</a:t>
            </a:r>
          </a:p>
          <a:p>
            <a:endParaRPr lang="en-US" altLang="zh-CN" sz="2400" b="1" dirty="0" smtClean="0">
              <a:solidFill>
                <a:prstClr val="black"/>
              </a:solidFill>
            </a:endParaRPr>
          </a:p>
          <a:p>
            <a:r>
              <a:rPr lang="en-US" altLang="zh-CN" sz="2400" b="1" dirty="0" smtClean="0">
                <a:solidFill>
                  <a:prstClr val="black"/>
                </a:solidFill>
              </a:rPr>
              <a:t>What is the example given to show that the novel is a reflection of reality?</a:t>
            </a:r>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The struggle of a father trying to send his daughter to school in a futuristic Beijing is </a:t>
            </a:r>
            <a:r>
              <a:rPr lang="en-US" altLang="zh-CN" sz="2400" dirty="0" smtClean="0">
                <a:solidFill>
                  <a:srgbClr val="FF0000"/>
                </a:solidFill>
              </a:rPr>
              <a:t>a reference to </a:t>
            </a:r>
            <a:r>
              <a:rPr lang="en-US" altLang="zh-CN" sz="2400" dirty="0" smtClean="0">
                <a:solidFill>
                  <a:prstClr val="black"/>
                </a:solidFill>
              </a:rPr>
              <a:t>the difficulties that some Chinese parents are </a:t>
            </a:r>
            <a:r>
              <a:rPr lang="en-US" altLang="zh-CN" sz="2400" dirty="0" smtClean="0">
                <a:solidFill>
                  <a:srgbClr val="FF0000"/>
                </a:solidFill>
              </a:rPr>
              <a:t>undergoing</a:t>
            </a:r>
            <a:r>
              <a:rPr lang="en-US" altLang="zh-CN" sz="2400" dirty="0" smtClean="0">
                <a:solidFill>
                  <a:prstClr val="black"/>
                </a:solidFill>
              </a:rPr>
              <a:t> to make sure their children receive a high-quality education.</a:t>
            </a:r>
            <a:endParaRPr lang="en-US" altLang="zh-CN" sz="2400" dirty="0" smtClean="0">
              <a:solidFill>
                <a:prstClr val="black"/>
              </a:solidFill>
            </a:endParaRPr>
          </a:p>
          <a:p>
            <a:pPr marL="342900" indent="-342900">
              <a:buFont typeface="Arial" panose="020B0604020202020204" pitchFamily="34" charset="0"/>
              <a:buChar char="•"/>
            </a:pPr>
            <a:endParaRPr lang="en-US" altLang="zh-CN" sz="2400" dirty="0" smtClean="0">
              <a:solidFill>
                <a:prstClr val="black"/>
              </a:solidFill>
            </a:endParaRPr>
          </a:p>
          <a:p>
            <a:r>
              <a:rPr lang="en-US" altLang="zh-CN" sz="2400" b="1" dirty="0" smtClean="0">
                <a:solidFill>
                  <a:prstClr val="black"/>
                </a:solidFill>
              </a:rPr>
              <a:t>B D A</a:t>
            </a:r>
            <a:endParaRPr lang="en-US" altLang="zh-CN" sz="2400" b="1" dirty="0" smtClean="0">
              <a:solidFill>
                <a:prstClr val="black"/>
              </a:solidFill>
            </a:endParaRPr>
          </a:p>
        </p:txBody>
      </p:sp>
    </p:spTree>
    <p:extLst>
      <p:ext uri="{BB962C8B-B14F-4D97-AF65-F5344CB8AC3E}">
        <p14:creationId xmlns:p14="http://schemas.microsoft.com/office/powerpoint/2010/main" val="30771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3785652"/>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Understand rhyming slang</a:t>
            </a:r>
            <a:endParaRPr lang="en-US" altLang="zh-CN" sz="2400" b="1" u="sng" dirty="0" smtClean="0">
              <a:solidFill>
                <a:srgbClr val="0070C0"/>
              </a:solidFill>
            </a:endParaRPr>
          </a:p>
          <a:p>
            <a:endParaRPr lang="en-US" altLang="zh-CN" sz="2400" b="1" dirty="0" smtClean="0">
              <a:solidFill>
                <a:prstClr val="black"/>
              </a:solidFill>
            </a:endParaRPr>
          </a:p>
          <a:p>
            <a:r>
              <a:rPr lang="en-US" altLang="zh-CN" sz="2400" b="1" dirty="0" smtClean="0">
                <a:solidFill>
                  <a:prstClr val="black"/>
                </a:solidFill>
              </a:rPr>
              <a:t>Why </a:t>
            </a:r>
            <a:r>
              <a:rPr lang="en-US" altLang="zh-CN" sz="2400" b="1" dirty="0" smtClean="0">
                <a:solidFill>
                  <a:prstClr val="black"/>
                </a:solidFill>
              </a:rPr>
              <a:t>was the app for slang translation was released?</a:t>
            </a:r>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The app’s release comes just a few years after a survey done by the Museum of London suggested that rhyming slang </a:t>
            </a:r>
            <a:r>
              <a:rPr lang="en-US" altLang="zh-CN" sz="2400" dirty="0" smtClean="0">
                <a:solidFill>
                  <a:srgbClr val="FF0000"/>
                </a:solidFill>
              </a:rPr>
              <a:t>is declining in use</a:t>
            </a:r>
            <a:r>
              <a:rPr lang="en-US" altLang="zh-CN" sz="2400" dirty="0" smtClean="0">
                <a:solidFill>
                  <a:prstClr val="black"/>
                </a:solidFill>
              </a:rPr>
              <a:t>.</a:t>
            </a:r>
            <a:endParaRPr lang="en-US" altLang="zh-CN" sz="2400" dirty="0" smtClean="0">
              <a:solidFill>
                <a:prstClr val="black"/>
              </a:solidFill>
            </a:endParaRPr>
          </a:p>
          <a:p>
            <a:endParaRPr lang="en-US" altLang="zh-CN" sz="2400" dirty="0" smtClean="0">
              <a:solidFill>
                <a:prstClr val="black"/>
              </a:solidFill>
            </a:endParaRPr>
          </a:p>
          <a:p>
            <a:r>
              <a:rPr lang="en-US" altLang="zh-CN" sz="2400" b="1" dirty="0" smtClean="0">
                <a:solidFill>
                  <a:prstClr val="black"/>
                </a:solidFill>
              </a:rPr>
              <a:t>D C </a:t>
            </a:r>
            <a:r>
              <a:rPr lang="en-US" altLang="zh-CN" sz="2400" b="1" dirty="0" smtClean="0">
                <a:solidFill>
                  <a:prstClr val="black"/>
                </a:solidFill>
              </a:rPr>
              <a:t>D</a:t>
            </a:r>
            <a:endParaRPr lang="en-US" altLang="zh-CN" sz="2400" b="1" dirty="0">
              <a:solidFill>
                <a:prstClr val="black"/>
              </a:solidFill>
            </a:endParaRPr>
          </a:p>
        </p:txBody>
      </p:sp>
    </p:spTree>
    <p:extLst>
      <p:ext uri="{BB962C8B-B14F-4D97-AF65-F5344CB8AC3E}">
        <p14:creationId xmlns:p14="http://schemas.microsoft.com/office/powerpoint/2010/main" val="14449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3785652"/>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Africa’s human lessons</a:t>
            </a:r>
            <a:endParaRPr lang="en-US" altLang="zh-CN" sz="2400" b="1" u="sng" dirty="0" smtClean="0">
              <a:solidFill>
                <a:srgbClr val="0070C0"/>
              </a:solidFill>
            </a:endParaRPr>
          </a:p>
          <a:p>
            <a:endParaRPr lang="en-US" altLang="zh-CN" sz="2400" b="1" dirty="0" smtClean="0">
              <a:solidFill>
                <a:prstClr val="black"/>
              </a:solidFill>
            </a:endParaRPr>
          </a:p>
          <a:p>
            <a:r>
              <a:rPr lang="en-US" altLang="zh-CN" sz="2400" b="1" dirty="0" smtClean="0">
                <a:solidFill>
                  <a:prstClr val="black"/>
                </a:solidFill>
              </a:rPr>
              <a:t>Why is it important to do medical research on Africans?</a:t>
            </a:r>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Genetic research in a continent where </a:t>
            </a:r>
            <a:r>
              <a:rPr lang="en-US" altLang="zh-CN" sz="2400" dirty="0" smtClean="0">
                <a:solidFill>
                  <a:srgbClr val="FF0000"/>
                </a:solidFill>
              </a:rPr>
              <a:t>genetic diversity </a:t>
            </a:r>
            <a:r>
              <a:rPr lang="en-US" altLang="zh-CN" sz="2400" dirty="0" smtClean="0">
                <a:solidFill>
                  <a:prstClr val="black"/>
                </a:solidFill>
              </a:rPr>
              <a:t>is high, like Africa, can give us a better understanding of why people get certain diseases.</a:t>
            </a:r>
            <a:endParaRPr lang="en-US" altLang="zh-CN" sz="2400" dirty="0" smtClean="0">
              <a:solidFill>
                <a:prstClr val="black"/>
              </a:solidFill>
            </a:endParaRPr>
          </a:p>
          <a:p>
            <a:endParaRPr lang="en-US" altLang="zh-CN" sz="2400" dirty="0" smtClean="0">
              <a:solidFill>
                <a:prstClr val="black"/>
              </a:solidFill>
            </a:endParaRPr>
          </a:p>
          <a:p>
            <a:r>
              <a:rPr lang="en-US" altLang="zh-CN" sz="2400" b="1" dirty="0" smtClean="0">
                <a:solidFill>
                  <a:prstClr val="black"/>
                </a:solidFill>
              </a:rPr>
              <a:t>B C </a:t>
            </a:r>
            <a:r>
              <a:rPr lang="en-US" altLang="zh-CN" sz="2400" b="1" dirty="0" err="1" smtClean="0">
                <a:solidFill>
                  <a:prstClr val="black"/>
                </a:solidFill>
              </a:rPr>
              <a:t>C</a:t>
            </a:r>
            <a:r>
              <a:rPr lang="en-US" altLang="zh-CN" sz="2400" b="1" dirty="0" smtClean="0">
                <a:solidFill>
                  <a:prstClr val="black"/>
                </a:solidFill>
              </a:rPr>
              <a:t> D</a:t>
            </a:r>
            <a:endParaRPr lang="en-US" altLang="zh-CN" sz="2400" b="1" dirty="0" smtClean="0">
              <a:solidFill>
                <a:prstClr val="black"/>
              </a:solidFill>
            </a:endParaRPr>
          </a:p>
        </p:txBody>
      </p:sp>
    </p:spTree>
    <p:extLst>
      <p:ext uri="{BB962C8B-B14F-4D97-AF65-F5344CB8AC3E}">
        <p14:creationId xmlns:p14="http://schemas.microsoft.com/office/powerpoint/2010/main" val="339710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5262979"/>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Losing my special tree</a:t>
            </a:r>
            <a:endParaRPr lang="en-US" altLang="zh-CN" sz="2400" b="1" u="sng" dirty="0" smtClean="0">
              <a:solidFill>
                <a:srgbClr val="0070C0"/>
              </a:solidFill>
            </a:endParaRPr>
          </a:p>
          <a:p>
            <a:r>
              <a:rPr lang="en-US" altLang="zh-CN" sz="2400" b="1" dirty="0" smtClean="0">
                <a:solidFill>
                  <a:prstClr val="black"/>
                </a:solidFill>
              </a:rPr>
              <a:t>Why are the trees of the author likely to be lost?</a:t>
            </a:r>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Thanks to the large amounts of rainfall here in the Pacific Northwest, tree roots don’t grow very deep or </a:t>
            </a:r>
            <a:r>
              <a:rPr lang="en-US" altLang="zh-CN" sz="2400" dirty="0" smtClean="0">
                <a:solidFill>
                  <a:srgbClr val="FF0000"/>
                </a:solidFill>
              </a:rPr>
              <a:t>provide a strong anchor against the wind</a:t>
            </a:r>
            <a:r>
              <a:rPr lang="en-US" altLang="zh-CN" sz="2400" dirty="0" smtClean="0">
                <a:solidFill>
                  <a:prstClr val="black"/>
                </a:solidFill>
              </a:rPr>
              <a:t>.</a:t>
            </a:r>
            <a:endParaRPr lang="en-US" altLang="zh-CN" sz="2400" dirty="0" smtClean="0">
              <a:solidFill>
                <a:prstClr val="black"/>
              </a:solidFill>
            </a:endParaRPr>
          </a:p>
          <a:p>
            <a:endParaRPr lang="en-US" altLang="zh-CN" sz="2400" dirty="0" smtClean="0">
              <a:solidFill>
                <a:prstClr val="black"/>
              </a:solidFill>
            </a:endParaRPr>
          </a:p>
          <a:p>
            <a:r>
              <a:rPr lang="en-US" altLang="zh-CN" sz="2400" b="1" dirty="0" smtClean="0">
                <a:solidFill>
                  <a:prstClr val="black"/>
                </a:solidFill>
              </a:rPr>
              <a:t>C D </a:t>
            </a:r>
            <a:r>
              <a:rPr lang="en-US" altLang="zh-CN" sz="2400" b="1" dirty="0" err="1" smtClean="0">
                <a:solidFill>
                  <a:prstClr val="black"/>
                </a:solidFill>
              </a:rPr>
              <a:t>D</a:t>
            </a:r>
            <a:r>
              <a:rPr lang="en-US" altLang="zh-CN" sz="2400" b="1" dirty="0" smtClean="0">
                <a:solidFill>
                  <a:prstClr val="black"/>
                </a:solidFill>
              </a:rPr>
              <a:t> </a:t>
            </a:r>
            <a:r>
              <a:rPr lang="en-US" altLang="zh-CN" sz="2400" b="1" dirty="0" err="1" smtClean="0">
                <a:solidFill>
                  <a:prstClr val="black"/>
                </a:solidFill>
              </a:rPr>
              <a:t>D</a:t>
            </a:r>
            <a:endParaRPr lang="en-US" altLang="zh-CN" sz="2400" b="1" dirty="0" smtClean="0">
              <a:solidFill>
                <a:prstClr val="black"/>
              </a:solidFill>
            </a:endParaRPr>
          </a:p>
          <a:p>
            <a:endParaRPr lang="en-US" altLang="zh-CN" sz="2400" b="1" dirty="0">
              <a:solidFill>
                <a:prstClr val="black"/>
              </a:solidFill>
            </a:endParaRPr>
          </a:p>
          <a:p>
            <a:r>
              <a:rPr lang="en-US" altLang="zh-CN" sz="2400" b="1" dirty="0" smtClean="0">
                <a:solidFill>
                  <a:prstClr val="black"/>
                </a:solidFill>
              </a:rPr>
              <a:t>D A B A B</a:t>
            </a:r>
          </a:p>
          <a:p>
            <a:r>
              <a:rPr lang="en-US" altLang="zh-CN" sz="2400" b="1" dirty="0" smtClean="0">
                <a:solidFill>
                  <a:prstClr val="black"/>
                </a:solidFill>
              </a:rPr>
              <a:t>D C B </a:t>
            </a:r>
            <a:r>
              <a:rPr lang="en-US" altLang="zh-CN" sz="2400" b="1" dirty="0" err="1" smtClean="0">
                <a:solidFill>
                  <a:prstClr val="black"/>
                </a:solidFill>
              </a:rPr>
              <a:t>B</a:t>
            </a:r>
            <a:r>
              <a:rPr lang="en-US" altLang="zh-CN" sz="2400" b="1" dirty="0" smtClean="0">
                <a:solidFill>
                  <a:prstClr val="black"/>
                </a:solidFill>
              </a:rPr>
              <a:t> D</a:t>
            </a:r>
          </a:p>
          <a:p>
            <a:r>
              <a:rPr lang="en-US" altLang="zh-CN" sz="2400" b="1" dirty="0" smtClean="0">
                <a:solidFill>
                  <a:prstClr val="black"/>
                </a:solidFill>
              </a:rPr>
              <a:t>C B A B A</a:t>
            </a:r>
          </a:p>
          <a:p>
            <a:r>
              <a:rPr lang="en-US" altLang="zh-CN" sz="2400" b="1" dirty="0" smtClean="0">
                <a:solidFill>
                  <a:prstClr val="black"/>
                </a:solidFill>
              </a:rPr>
              <a:t>A D B </a:t>
            </a:r>
            <a:r>
              <a:rPr lang="en-US" altLang="zh-CN" sz="2400" b="1" dirty="0" err="1" smtClean="0">
                <a:solidFill>
                  <a:prstClr val="black"/>
                </a:solidFill>
              </a:rPr>
              <a:t>B</a:t>
            </a:r>
            <a:r>
              <a:rPr lang="en-US" altLang="zh-CN" sz="2400" b="1" smtClean="0">
                <a:solidFill>
                  <a:prstClr val="black"/>
                </a:solidFill>
              </a:rPr>
              <a:t> C</a:t>
            </a:r>
            <a:endParaRPr lang="en-US" altLang="zh-CN" sz="2400" b="1" dirty="0">
              <a:solidFill>
                <a:prstClr val="black"/>
              </a:solidFill>
            </a:endParaRPr>
          </a:p>
        </p:txBody>
      </p:sp>
    </p:spTree>
    <p:extLst>
      <p:ext uri="{BB962C8B-B14F-4D97-AF65-F5344CB8AC3E}">
        <p14:creationId xmlns:p14="http://schemas.microsoft.com/office/powerpoint/2010/main" val="113050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2771</TotalTime>
  <Words>416</Words>
  <Application>Microsoft Office PowerPoint</Application>
  <PresentationFormat>全屏显示(4:3)</PresentationFormat>
  <Paragraphs>60</Paragraphs>
  <Slides>7</Slides>
  <Notes>3</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133</cp:revision>
  <cp:lastPrinted>2016-08-19T23:47:51Z</cp:lastPrinted>
  <dcterms:created xsi:type="dcterms:W3CDTF">2016-02-24T00:05:22Z</dcterms:created>
  <dcterms:modified xsi:type="dcterms:W3CDTF">2016-09-23T05:45:20Z</dcterms:modified>
</cp:coreProperties>
</file>