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70" r:id="rId3"/>
    <p:sldId id="280" r:id="rId4"/>
    <p:sldId id="281" r:id="rId5"/>
    <p:sldId id="282" r:id="rId6"/>
    <p:sldId id="277" r:id="rId7"/>
    <p:sldId id="274" r:id="rId8"/>
    <p:sldId id="278" r:id="rId9"/>
  </p:sldIdLst>
  <p:sldSz cx="9144000" cy="6858000" type="screen4x3"/>
  <p:notesSz cx="6669088"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83058E54-4F6D-48DB-A65F-D234AC172551}" type="datetimeFigureOut">
              <a:rPr lang="zh-CN" altLang="en-US" smtClean="0"/>
              <a:t>2016-10-15</a:t>
            </a:fld>
            <a:endParaRPr lang="zh-CN" altLang="en-US"/>
          </a:p>
        </p:txBody>
      </p:sp>
      <p:sp>
        <p:nvSpPr>
          <p:cNvPr id="4" name="页脚占位符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AA72A4B4-035B-460D-AF4B-1CC77724DB07}" type="slidenum">
              <a:rPr lang="zh-CN" altLang="en-US" smtClean="0"/>
              <a:t>‹#›</a:t>
            </a:fld>
            <a:endParaRPr lang="zh-CN" altLang="en-US"/>
          </a:p>
        </p:txBody>
      </p:sp>
    </p:spTree>
    <p:extLst>
      <p:ext uri="{BB962C8B-B14F-4D97-AF65-F5344CB8AC3E}">
        <p14:creationId xmlns:p14="http://schemas.microsoft.com/office/powerpoint/2010/main" val="1305343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BD4A1CF4-52C2-4B8A-914A-3EB87AFD30D8}" type="datetimeFigureOut">
              <a:rPr lang="zh-CN" altLang="en-US" smtClean="0"/>
              <a:t>2016-10-15</a:t>
            </a:fld>
            <a:endParaRPr lang="zh-CN" altLang="en-US"/>
          </a:p>
        </p:txBody>
      </p:sp>
      <p:sp>
        <p:nvSpPr>
          <p:cNvPr id="4" name="幻灯片图像占位符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C3931948-38D6-4A6D-ABEE-BE09937F1F25}" type="slidenum">
              <a:rPr lang="zh-CN" altLang="en-US" smtClean="0"/>
              <a:t>‹#›</a:t>
            </a:fld>
            <a:endParaRPr lang="zh-CN" altLang="en-US"/>
          </a:p>
        </p:txBody>
      </p:sp>
    </p:spTree>
    <p:extLst>
      <p:ext uri="{BB962C8B-B14F-4D97-AF65-F5344CB8AC3E}">
        <p14:creationId xmlns:p14="http://schemas.microsoft.com/office/powerpoint/2010/main" val="1171957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931948-38D6-4A6D-ABEE-BE09937F1F25}"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134338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931948-38D6-4A6D-ABEE-BE09937F1F25}"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1343381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931948-38D6-4A6D-ABEE-BE09937F1F25}"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343381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2016-10-15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05910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4154984"/>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Intensive Reading</a:t>
            </a:r>
          </a:p>
          <a:p>
            <a:endParaRPr lang="en-US" altLang="zh-CN" sz="2400" b="1" dirty="0">
              <a:solidFill>
                <a:prstClr val="black"/>
              </a:solidFill>
              <a:effectLst>
                <a:outerShdw blurRad="38100" dist="38100" dir="2700000" algn="tl">
                  <a:srgbClr val="000000">
                    <a:alpha val="43137"/>
                  </a:srgbClr>
                </a:outerShdw>
              </a:effectLst>
            </a:endParaRPr>
          </a:p>
          <a:p>
            <a:r>
              <a:rPr lang="en-US" altLang="zh-CN" sz="2400" b="1" u="sng" dirty="0" smtClean="0">
                <a:solidFill>
                  <a:srgbClr val="0070C0"/>
                </a:solidFill>
              </a:rPr>
              <a:t>Effort isn’t everything</a:t>
            </a:r>
          </a:p>
          <a:p>
            <a:endParaRPr lang="en-US" altLang="zh-CN" sz="2400" b="1" dirty="0" smtClean="0">
              <a:solidFill>
                <a:prstClr val="black"/>
              </a:solidFill>
            </a:endParaRPr>
          </a:p>
          <a:p>
            <a:pPr marL="342900" indent="-342900">
              <a:buFont typeface="Arial" panose="020B0604020202020204" pitchFamily="34" charset="0"/>
              <a:buChar char="•"/>
            </a:pPr>
            <a:r>
              <a:rPr lang="en-US" altLang="zh-CN" sz="2400" dirty="0" smtClean="0">
                <a:solidFill>
                  <a:prstClr val="black"/>
                </a:solidFill>
              </a:rPr>
              <a:t>Paragraph1 </a:t>
            </a:r>
            <a:r>
              <a:rPr lang="en-US" altLang="zh-CN" sz="2400" b="1" dirty="0" smtClean="0">
                <a:solidFill>
                  <a:srgbClr val="0070C0"/>
                </a:solidFill>
              </a:rPr>
              <a:t>a question is put forward</a:t>
            </a:r>
          </a:p>
          <a:p>
            <a:endParaRPr lang="en-US" altLang="zh-CN" sz="2400" dirty="0">
              <a:solidFill>
                <a:srgbClr val="0070C0"/>
              </a:solidFill>
            </a:endParaRPr>
          </a:p>
          <a:p>
            <a:r>
              <a:rPr lang="en-US" altLang="zh-CN" sz="2400" dirty="0" smtClean="0">
                <a:solidFill>
                  <a:srgbClr val="0070C0"/>
                </a:solidFill>
              </a:rPr>
              <a:t>Do you believe that “showing effort” </a:t>
            </a:r>
            <a:r>
              <a:rPr lang="en-US" altLang="zh-CN" sz="2400" dirty="0" smtClean="0">
                <a:solidFill>
                  <a:srgbClr val="0070C0"/>
                </a:solidFill>
              </a:rPr>
              <a:t>should </a:t>
            </a:r>
            <a:r>
              <a:rPr lang="en-US" altLang="zh-CN" sz="2400" dirty="0" smtClean="0">
                <a:solidFill>
                  <a:srgbClr val="FF0000"/>
                </a:solidFill>
              </a:rPr>
              <a:t>count</a:t>
            </a:r>
            <a:r>
              <a:rPr lang="en-US" altLang="zh-CN" sz="2400" dirty="0" smtClean="0">
                <a:solidFill>
                  <a:srgbClr val="0070C0"/>
                </a:solidFill>
              </a:rPr>
              <a:t> </a:t>
            </a:r>
            <a:r>
              <a:rPr lang="en-US" altLang="zh-CN" sz="2400" u="sng" dirty="0" smtClean="0">
                <a:solidFill>
                  <a:srgbClr val="0070C0"/>
                </a:solidFill>
              </a:rPr>
              <a:t>more </a:t>
            </a:r>
            <a:r>
              <a:rPr lang="en-US" altLang="zh-CN" sz="2400" u="sng" dirty="0" smtClean="0">
                <a:solidFill>
                  <a:srgbClr val="0070C0"/>
                </a:solidFill>
              </a:rPr>
              <a:t>than it does</a:t>
            </a:r>
            <a:r>
              <a:rPr lang="en-US" altLang="zh-CN" sz="2400" dirty="0" smtClean="0">
                <a:solidFill>
                  <a:srgbClr val="0070C0"/>
                </a:solidFill>
              </a:rPr>
              <a:t>… </a:t>
            </a:r>
            <a:r>
              <a:rPr lang="en-US" altLang="zh-CN" sz="2400" dirty="0" smtClean="0">
                <a:solidFill>
                  <a:srgbClr val="0070C0"/>
                </a:solidFill>
              </a:rPr>
              <a:t>or it’s a </a:t>
            </a:r>
            <a:r>
              <a:rPr lang="en-US" altLang="zh-CN" sz="2400" dirty="0" smtClean="0">
                <a:solidFill>
                  <a:srgbClr val="FF0000"/>
                </a:solidFill>
              </a:rPr>
              <a:t>misleading reward system</a:t>
            </a:r>
            <a:r>
              <a:rPr lang="en-US" altLang="zh-CN" sz="2400" dirty="0" smtClean="0">
                <a:solidFill>
                  <a:srgbClr val="0070C0"/>
                </a:solidFill>
              </a:rPr>
              <a:t>…</a:t>
            </a:r>
          </a:p>
          <a:p>
            <a:r>
              <a:rPr lang="zh-CN" altLang="en-US" sz="2400" b="1" dirty="0" smtClean="0"/>
              <a:t>你认为</a:t>
            </a:r>
            <a:r>
              <a:rPr lang="zh-CN" altLang="en-US" sz="2400" b="1" dirty="0" smtClean="0"/>
              <a:t>“努力”</a:t>
            </a:r>
            <a:r>
              <a:rPr lang="zh-CN" altLang="en-US" sz="2400" b="1" dirty="0" smtClean="0"/>
              <a:t>应该</a:t>
            </a:r>
            <a:r>
              <a:rPr lang="zh-CN" altLang="en-US" sz="2400" b="1" u="sng" dirty="0" smtClean="0">
                <a:effectLst>
                  <a:outerShdw blurRad="38100" dist="38100" dir="2700000" algn="tl">
                    <a:srgbClr val="000000">
                      <a:alpha val="43137"/>
                    </a:srgbClr>
                  </a:outerShdw>
                </a:effectLst>
              </a:rPr>
              <a:t>更被看重</a:t>
            </a:r>
            <a:r>
              <a:rPr lang="zh-CN" altLang="en-US" sz="2400" b="1" dirty="0" smtClean="0"/>
              <a:t>亦或是认为它是一种无论在学校内还是学校外对美国性格产生了不良影响的一种误导代价的奖励体系？</a:t>
            </a:r>
            <a:endParaRPr lang="en-US" altLang="zh-CN" sz="2400" b="1" dirty="0" smtClean="0"/>
          </a:p>
        </p:txBody>
      </p:sp>
    </p:spTree>
    <p:extLst>
      <p:ext uri="{BB962C8B-B14F-4D97-AF65-F5344CB8AC3E}">
        <p14:creationId xmlns:p14="http://schemas.microsoft.com/office/powerpoint/2010/main" val="30771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5632311"/>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Intensive Reading</a:t>
            </a:r>
          </a:p>
          <a:p>
            <a:endParaRPr lang="en-US" altLang="zh-CN" sz="2400" b="1" dirty="0">
              <a:solidFill>
                <a:prstClr val="black"/>
              </a:solidFill>
              <a:effectLst>
                <a:outerShdw blurRad="38100" dist="38100" dir="2700000" algn="tl">
                  <a:srgbClr val="000000">
                    <a:alpha val="43137"/>
                  </a:srgbClr>
                </a:outerShdw>
              </a:effectLst>
            </a:endParaRPr>
          </a:p>
          <a:p>
            <a:r>
              <a:rPr lang="en-US" altLang="zh-CN" sz="2400" b="1" u="sng" dirty="0" smtClean="0">
                <a:solidFill>
                  <a:srgbClr val="0070C0"/>
                </a:solidFill>
              </a:rPr>
              <a:t>Effort isn’t everything</a:t>
            </a:r>
          </a:p>
          <a:p>
            <a:endParaRPr lang="en-US" altLang="zh-CN" sz="2400" b="1" dirty="0" smtClean="0">
              <a:solidFill>
                <a:prstClr val="black"/>
              </a:solidFill>
            </a:endParaRPr>
          </a:p>
          <a:p>
            <a:pPr marL="342900" indent="-342900">
              <a:buFont typeface="Arial" panose="020B0604020202020204" pitchFamily="34" charset="0"/>
              <a:buChar char="•"/>
            </a:pPr>
            <a:r>
              <a:rPr lang="en-US" altLang="zh-CN" sz="2400" dirty="0" smtClean="0">
                <a:solidFill>
                  <a:prstClr val="black"/>
                </a:solidFill>
              </a:rPr>
              <a:t>Paragraph 2-3 </a:t>
            </a:r>
            <a:r>
              <a:rPr lang="en-US" altLang="zh-CN" sz="2400" b="1" dirty="0" smtClean="0">
                <a:solidFill>
                  <a:srgbClr val="0070C0"/>
                </a:solidFill>
              </a:rPr>
              <a:t>experience of the author</a:t>
            </a:r>
          </a:p>
          <a:p>
            <a:endParaRPr lang="en-US" altLang="zh-CN" sz="2400" dirty="0">
              <a:solidFill>
                <a:srgbClr val="0070C0"/>
              </a:solidFill>
            </a:endParaRPr>
          </a:p>
          <a:p>
            <a:r>
              <a:rPr lang="en-US" altLang="zh-CN" sz="2400" u="sng" dirty="0" smtClean="0">
                <a:solidFill>
                  <a:srgbClr val="0070C0"/>
                </a:solidFill>
              </a:rPr>
              <a:t>Effort was dangerously close to failure </a:t>
            </a:r>
            <a:r>
              <a:rPr lang="en-US" altLang="zh-CN" sz="2400" dirty="0" smtClean="0">
                <a:solidFill>
                  <a:srgbClr val="0070C0"/>
                </a:solidFill>
              </a:rPr>
              <a:t>but you could stop yourself from failing if you tried hard.</a:t>
            </a:r>
          </a:p>
          <a:p>
            <a:r>
              <a:rPr lang="zh-CN" altLang="en-US" sz="2400" b="1" dirty="0" smtClean="0">
                <a:solidFill>
                  <a:prstClr val="black"/>
                </a:solidFill>
              </a:rPr>
              <a:t>努力虽然</a:t>
            </a:r>
            <a:r>
              <a:rPr lang="zh-CN" altLang="en-US" sz="2400" b="1" u="sng" dirty="0" smtClean="0">
                <a:solidFill>
                  <a:prstClr val="black"/>
                </a:solidFill>
                <a:effectLst>
                  <a:outerShdw blurRad="38100" dist="38100" dir="2700000" algn="tl">
                    <a:srgbClr val="000000">
                      <a:alpha val="43137"/>
                    </a:srgbClr>
                  </a:outerShdw>
                </a:effectLst>
              </a:rPr>
              <a:t>几乎等同</a:t>
            </a:r>
            <a:r>
              <a:rPr lang="zh-CN" altLang="en-US" sz="2400" b="1" u="sng" dirty="0" smtClean="0">
                <a:solidFill>
                  <a:prstClr val="black"/>
                </a:solidFill>
                <a:effectLst>
                  <a:outerShdw blurRad="38100" dist="38100" dir="2700000" algn="tl">
                    <a:srgbClr val="000000">
                      <a:alpha val="43137"/>
                    </a:srgbClr>
                  </a:outerShdw>
                </a:effectLst>
              </a:rPr>
              <a:t>于</a:t>
            </a:r>
            <a:r>
              <a:rPr lang="zh-CN" altLang="en-US" sz="2400" b="1" u="sng" dirty="0">
                <a:solidFill>
                  <a:prstClr val="black"/>
                </a:solidFill>
                <a:effectLst>
                  <a:outerShdw blurRad="38100" dist="38100" dir="2700000" algn="tl">
                    <a:srgbClr val="000000">
                      <a:alpha val="43137"/>
                    </a:srgbClr>
                  </a:outerShdw>
                </a:effectLst>
              </a:rPr>
              <a:t>失败</a:t>
            </a:r>
            <a:r>
              <a:rPr lang="zh-CN" altLang="en-US" sz="2400" b="1" dirty="0" smtClean="0">
                <a:solidFill>
                  <a:prstClr val="black"/>
                </a:solidFill>
              </a:rPr>
              <a:t>，</a:t>
            </a:r>
            <a:r>
              <a:rPr lang="zh-CN" altLang="en-US" sz="2400" b="1" dirty="0" smtClean="0">
                <a:solidFill>
                  <a:prstClr val="black"/>
                </a:solidFill>
              </a:rPr>
              <a:t>但是如果你努力了，很有可能</a:t>
            </a:r>
            <a:r>
              <a:rPr lang="zh-CN" altLang="en-US" sz="2400" b="1" dirty="0" smtClean="0">
                <a:solidFill>
                  <a:prstClr val="black"/>
                </a:solidFill>
              </a:rPr>
              <a:t>会避免失败。</a:t>
            </a:r>
            <a:endParaRPr lang="en-US" altLang="zh-CN" sz="2400" b="1" dirty="0" smtClean="0">
              <a:solidFill>
                <a:prstClr val="black"/>
              </a:solidFill>
            </a:endParaRPr>
          </a:p>
          <a:p>
            <a:r>
              <a:rPr lang="en-US" altLang="zh-CN" sz="2400" dirty="0">
                <a:solidFill>
                  <a:srgbClr val="0070C0"/>
                </a:solidFill>
              </a:rPr>
              <a:t>But how can we help young people understand that </a:t>
            </a:r>
            <a:r>
              <a:rPr lang="en-US" altLang="zh-CN" sz="2400" u="sng" dirty="0">
                <a:solidFill>
                  <a:srgbClr val="0070C0"/>
                </a:solidFill>
              </a:rPr>
              <a:t>life rarely rewards you for effort</a:t>
            </a:r>
            <a:r>
              <a:rPr lang="en-US" altLang="zh-CN" sz="2400" dirty="0">
                <a:solidFill>
                  <a:srgbClr val="0070C0"/>
                </a:solidFill>
              </a:rPr>
              <a:t>, especially if that effort doesn’t lead to understanding or success?</a:t>
            </a:r>
          </a:p>
          <a:p>
            <a:r>
              <a:rPr lang="zh-CN" altLang="en-US" sz="2400" b="1" dirty="0" smtClean="0">
                <a:solidFill>
                  <a:prstClr val="black"/>
                </a:solidFill>
              </a:rPr>
              <a:t>但是我们该如何让年轻人明白生活不会因为你努力就有回报，特别是当你的努力不被理解或与成功无关。</a:t>
            </a:r>
            <a:endParaRPr lang="en-US" altLang="zh-CN" sz="2400" b="1" dirty="0" smtClean="0">
              <a:solidFill>
                <a:prstClr val="black"/>
              </a:solidFill>
            </a:endParaRPr>
          </a:p>
        </p:txBody>
      </p:sp>
    </p:spTree>
    <p:extLst>
      <p:ext uri="{BB962C8B-B14F-4D97-AF65-F5344CB8AC3E}">
        <p14:creationId xmlns:p14="http://schemas.microsoft.com/office/powerpoint/2010/main" val="147200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4524315"/>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Intensive Reading</a:t>
            </a:r>
          </a:p>
          <a:p>
            <a:r>
              <a:rPr lang="en-US" altLang="zh-CN" sz="2400" b="1" u="sng" dirty="0" smtClean="0">
                <a:solidFill>
                  <a:srgbClr val="0070C0"/>
                </a:solidFill>
              </a:rPr>
              <a:t>Effort isn’t everything</a:t>
            </a:r>
          </a:p>
          <a:p>
            <a:pPr marL="342900" indent="-342900">
              <a:buFont typeface="Arial" panose="020B0604020202020204" pitchFamily="34" charset="0"/>
              <a:buChar char="•"/>
            </a:pPr>
            <a:r>
              <a:rPr lang="en-US" altLang="zh-CN" sz="2400" dirty="0" smtClean="0">
                <a:solidFill>
                  <a:prstClr val="black"/>
                </a:solidFill>
              </a:rPr>
              <a:t>Paragraph 4-5 </a:t>
            </a:r>
            <a:r>
              <a:rPr lang="en-US" altLang="zh-CN" sz="2400" b="1" dirty="0" smtClean="0">
                <a:solidFill>
                  <a:srgbClr val="0070C0"/>
                </a:solidFill>
              </a:rPr>
              <a:t>people attach much importance to result</a:t>
            </a:r>
          </a:p>
          <a:p>
            <a:pPr marL="342900" indent="-342900">
              <a:buFont typeface="Arial" panose="020B0604020202020204" pitchFamily="34" charset="0"/>
              <a:buChar char="•"/>
            </a:pPr>
            <a:endParaRPr lang="en-US" altLang="zh-CN" sz="2400" b="1" dirty="0" smtClean="0">
              <a:solidFill>
                <a:srgbClr val="0070C0"/>
              </a:solidFill>
            </a:endParaRPr>
          </a:p>
          <a:p>
            <a:r>
              <a:rPr lang="en-US" altLang="zh-CN" sz="2400" dirty="0" smtClean="0">
                <a:solidFill>
                  <a:srgbClr val="0070C0"/>
                </a:solidFill>
              </a:rPr>
              <a:t>Rarely in life do we actually </a:t>
            </a:r>
            <a:r>
              <a:rPr lang="en-US" altLang="zh-CN" sz="2400" dirty="0" smtClean="0">
                <a:solidFill>
                  <a:srgbClr val="FF0000"/>
                </a:solidFill>
              </a:rPr>
              <a:t>appreciate something more fully </a:t>
            </a:r>
            <a:r>
              <a:rPr lang="en-US" altLang="zh-CN" sz="2400" dirty="0" smtClean="0">
                <a:solidFill>
                  <a:srgbClr val="0070C0"/>
                </a:solidFill>
              </a:rPr>
              <a:t>just because it took a lot of effort.</a:t>
            </a:r>
          </a:p>
          <a:p>
            <a:r>
              <a:rPr lang="zh-CN" altLang="en-US" sz="2400" b="1" dirty="0">
                <a:solidFill>
                  <a:prstClr val="black"/>
                </a:solidFill>
              </a:rPr>
              <a:t>事实上，在生活中我们很少会仅因为某件事耗费了更多精力而更欣赏它。</a:t>
            </a:r>
            <a:endParaRPr lang="en-US" altLang="zh-CN" sz="2400" b="1" dirty="0">
              <a:solidFill>
                <a:prstClr val="black"/>
              </a:solidFill>
            </a:endParaRPr>
          </a:p>
          <a:p>
            <a:r>
              <a:rPr lang="en-US" altLang="zh-CN" sz="2400" u="sng" dirty="0" smtClean="0">
                <a:solidFill>
                  <a:srgbClr val="0070C0"/>
                </a:solidFill>
              </a:rPr>
              <a:t>Why, then</a:t>
            </a:r>
            <a:r>
              <a:rPr lang="en-US" altLang="zh-CN" sz="2400" dirty="0" smtClean="0">
                <a:solidFill>
                  <a:srgbClr val="0070C0"/>
                </a:solidFill>
              </a:rPr>
              <a:t>, do we like to think that somebody must suffer to produce a work of art?</a:t>
            </a:r>
          </a:p>
          <a:p>
            <a:r>
              <a:rPr lang="zh-CN" altLang="en-US" sz="2400" b="1" u="sng" dirty="0" smtClean="0">
                <a:solidFill>
                  <a:prstClr val="black"/>
                </a:solidFill>
                <a:effectLst>
                  <a:outerShdw blurRad="38100" dist="38100" dir="2700000" algn="tl">
                    <a:srgbClr val="000000">
                      <a:alpha val="43137"/>
                    </a:srgbClr>
                  </a:outerShdw>
                </a:effectLst>
              </a:rPr>
              <a:t>既然</a:t>
            </a:r>
            <a:r>
              <a:rPr lang="zh-CN" altLang="en-US" sz="2400" b="1" u="sng" dirty="0" smtClean="0">
                <a:solidFill>
                  <a:prstClr val="black"/>
                </a:solidFill>
                <a:effectLst>
                  <a:outerShdw blurRad="38100" dist="38100" dir="2700000" algn="tl">
                    <a:srgbClr val="000000">
                      <a:alpha val="43137"/>
                    </a:srgbClr>
                  </a:outerShdw>
                </a:effectLst>
              </a:rPr>
              <a:t>这样，为什么</a:t>
            </a:r>
            <a:r>
              <a:rPr lang="zh-CN" altLang="en-US" sz="2400" b="1" dirty="0" smtClean="0">
                <a:solidFill>
                  <a:prstClr val="black"/>
                </a:solidFill>
              </a:rPr>
              <a:t>我们要</a:t>
            </a:r>
            <a:r>
              <a:rPr lang="zh-CN" altLang="en-US" sz="2400" b="1" dirty="0" smtClean="0">
                <a:solidFill>
                  <a:prstClr val="black"/>
                </a:solidFill>
              </a:rPr>
              <a:t>期待他人</a:t>
            </a:r>
            <a:r>
              <a:rPr lang="zh-CN" altLang="en-US" sz="2400" b="1" dirty="0" smtClean="0">
                <a:solidFill>
                  <a:prstClr val="black"/>
                </a:solidFill>
              </a:rPr>
              <a:t>耗费</a:t>
            </a:r>
            <a:r>
              <a:rPr lang="zh-CN" altLang="en-US" sz="2400" b="1" dirty="0" smtClean="0">
                <a:solidFill>
                  <a:prstClr val="black"/>
                </a:solidFill>
              </a:rPr>
              <a:t>很多精力才能</a:t>
            </a:r>
            <a:r>
              <a:rPr lang="zh-CN" altLang="en-US" sz="2400" b="1" dirty="0" smtClean="0">
                <a:solidFill>
                  <a:prstClr val="black"/>
                </a:solidFill>
              </a:rPr>
              <a:t>创作出一件艺术品呢？</a:t>
            </a:r>
            <a:endParaRPr lang="en-US" altLang="zh-CN" sz="2400" b="1" dirty="0" smtClean="0">
              <a:solidFill>
                <a:prstClr val="black"/>
              </a:solidFill>
            </a:endParaRPr>
          </a:p>
        </p:txBody>
      </p:sp>
    </p:spTree>
    <p:extLst>
      <p:ext uri="{BB962C8B-B14F-4D97-AF65-F5344CB8AC3E}">
        <p14:creationId xmlns:p14="http://schemas.microsoft.com/office/powerpoint/2010/main" val="412069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6001643"/>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Intensive Reading</a:t>
            </a:r>
          </a:p>
          <a:p>
            <a:endParaRPr lang="en-US" altLang="zh-CN" sz="2400" b="1" dirty="0">
              <a:solidFill>
                <a:prstClr val="black"/>
              </a:solidFill>
              <a:effectLst>
                <a:outerShdw blurRad="38100" dist="38100" dir="2700000" algn="tl">
                  <a:srgbClr val="000000">
                    <a:alpha val="43137"/>
                  </a:srgbClr>
                </a:outerShdw>
              </a:effectLst>
            </a:endParaRPr>
          </a:p>
          <a:p>
            <a:r>
              <a:rPr lang="en-US" altLang="zh-CN" sz="2400" b="1" u="sng" dirty="0" smtClean="0">
                <a:solidFill>
                  <a:srgbClr val="0070C0"/>
                </a:solidFill>
              </a:rPr>
              <a:t>Effort isn’t everything</a:t>
            </a:r>
          </a:p>
          <a:p>
            <a:endParaRPr lang="en-US" altLang="zh-CN" sz="2400" b="1" dirty="0" smtClean="0">
              <a:solidFill>
                <a:prstClr val="black"/>
              </a:solidFill>
            </a:endParaRPr>
          </a:p>
          <a:p>
            <a:pPr marL="342900" indent="-342900">
              <a:buFont typeface="Arial" panose="020B0604020202020204" pitchFamily="34" charset="0"/>
              <a:buChar char="•"/>
            </a:pPr>
            <a:r>
              <a:rPr lang="en-US" altLang="zh-CN" sz="2400" dirty="0" smtClean="0">
                <a:solidFill>
                  <a:prstClr val="black"/>
                </a:solidFill>
              </a:rPr>
              <a:t>Paragraph 6-7 </a:t>
            </a:r>
            <a:r>
              <a:rPr lang="en-US" altLang="zh-CN" sz="2400" b="1" dirty="0" smtClean="0">
                <a:solidFill>
                  <a:srgbClr val="0070C0"/>
                </a:solidFill>
              </a:rPr>
              <a:t>the attitude towards effort</a:t>
            </a:r>
          </a:p>
          <a:p>
            <a:endParaRPr lang="en-US" altLang="zh-CN" sz="2400" dirty="0" smtClean="0">
              <a:solidFill>
                <a:srgbClr val="0070C0"/>
              </a:solidFill>
            </a:endParaRPr>
          </a:p>
          <a:p>
            <a:r>
              <a:rPr lang="en-US" altLang="zh-CN" sz="2400" u="sng" dirty="0" smtClean="0">
                <a:solidFill>
                  <a:srgbClr val="0070C0"/>
                </a:solidFill>
              </a:rPr>
              <a:t>Let’s not pretend there’s no difference </a:t>
            </a:r>
            <a:r>
              <a:rPr lang="en-US" altLang="zh-CN" sz="2400" dirty="0" smtClean="0">
                <a:solidFill>
                  <a:srgbClr val="0070C0"/>
                </a:solidFill>
              </a:rPr>
              <a:t>between effort and </a:t>
            </a:r>
            <a:r>
              <a:rPr lang="en-US" altLang="zh-CN" sz="2400" dirty="0" smtClean="0">
                <a:solidFill>
                  <a:srgbClr val="FF0000"/>
                </a:solidFill>
              </a:rPr>
              <a:t>accomplishment</a:t>
            </a:r>
            <a:r>
              <a:rPr lang="en-US" altLang="zh-CN" sz="2400" dirty="0" smtClean="0">
                <a:solidFill>
                  <a:srgbClr val="0070C0"/>
                </a:solidFill>
              </a:rPr>
              <a:t>; let’s not pretend there’s no difference between those who try hard and those who do well.</a:t>
            </a:r>
          </a:p>
          <a:p>
            <a:r>
              <a:rPr lang="zh-CN" altLang="en-US" sz="2400" b="1" dirty="0" smtClean="0">
                <a:solidFill>
                  <a:prstClr val="black"/>
                </a:solidFill>
              </a:rPr>
              <a:t>别再无视</a:t>
            </a:r>
            <a:r>
              <a:rPr lang="zh-CN" altLang="en-US" sz="2400" b="1" dirty="0" smtClean="0">
                <a:solidFill>
                  <a:prstClr val="black"/>
                </a:solidFill>
              </a:rPr>
              <a:t>努力和成就</a:t>
            </a:r>
            <a:r>
              <a:rPr lang="zh-CN" altLang="en-US" sz="2400" b="1" dirty="0" smtClean="0">
                <a:solidFill>
                  <a:prstClr val="black"/>
                </a:solidFill>
              </a:rPr>
              <a:t>间的区别了，</a:t>
            </a:r>
            <a:r>
              <a:rPr lang="zh-CN" altLang="en-US" sz="2400" b="1" u="sng" dirty="0" smtClean="0">
                <a:solidFill>
                  <a:prstClr val="black"/>
                </a:solidFill>
                <a:effectLst>
                  <a:outerShdw blurRad="38100" dist="38100" dir="2700000" algn="tl">
                    <a:srgbClr val="000000">
                      <a:alpha val="43137"/>
                    </a:srgbClr>
                  </a:outerShdw>
                </a:effectLst>
              </a:rPr>
              <a:t>别再相信努力就能成功了</a:t>
            </a:r>
            <a:r>
              <a:rPr lang="zh-CN" altLang="en-US" sz="2400" b="1" dirty="0" smtClean="0">
                <a:solidFill>
                  <a:prstClr val="black"/>
                </a:solidFill>
              </a:rPr>
              <a:t>。</a:t>
            </a:r>
            <a:endParaRPr lang="en-US" altLang="zh-CN" sz="2400" b="1" dirty="0" smtClean="0">
              <a:solidFill>
                <a:prstClr val="black"/>
              </a:solidFill>
            </a:endParaRPr>
          </a:p>
          <a:p>
            <a:endParaRPr lang="en-US" altLang="zh-CN" sz="2400" dirty="0" smtClean="0">
              <a:solidFill>
                <a:prstClr val="black"/>
              </a:solidFill>
            </a:endParaRPr>
          </a:p>
          <a:p>
            <a:r>
              <a:rPr lang="en-US" altLang="zh-CN" sz="2400" dirty="0" smtClean="0">
                <a:solidFill>
                  <a:srgbClr val="0070C0"/>
                </a:solidFill>
              </a:rPr>
              <a:t>We should learn to take real pride in a job well done and not expect praise for </a:t>
            </a:r>
            <a:r>
              <a:rPr lang="en-US" altLang="zh-CN" sz="2400" u="sng" dirty="0" smtClean="0">
                <a:solidFill>
                  <a:srgbClr val="0070C0"/>
                </a:solidFill>
              </a:rPr>
              <a:t>one simply carried out</a:t>
            </a:r>
            <a:r>
              <a:rPr lang="en-US" altLang="zh-CN" sz="2400" dirty="0" smtClean="0">
                <a:solidFill>
                  <a:srgbClr val="0070C0"/>
                </a:solidFill>
              </a:rPr>
              <a:t>.</a:t>
            </a:r>
          </a:p>
          <a:p>
            <a:r>
              <a:rPr lang="zh-CN" altLang="en-US" sz="2400" b="1" dirty="0" smtClean="0">
                <a:solidFill>
                  <a:prstClr val="black"/>
                </a:solidFill>
              </a:rPr>
              <a:t>我们应该学着去为成功感到自豪而并非期待</a:t>
            </a:r>
            <a:r>
              <a:rPr lang="zh-CN" altLang="en-US" sz="2400" b="1" u="sng" dirty="0" smtClean="0">
                <a:solidFill>
                  <a:prstClr val="black"/>
                </a:solidFill>
                <a:effectLst>
                  <a:outerShdw blurRad="38100" dist="38100" dir="2700000" algn="tl">
                    <a:srgbClr val="000000">
                      <a:alpha val="43137"/>
                    </a:srgbClr>
                  </a:outerShdw>
                </a:effectLst>
              </a:rPr>
              <a:t>仅仅是努力了</a:t>
            </a:r>
            <a:r>
              <a:rPr lang="zh-CN" altLang="en-US" sz="2400" b="1" dirty="0" smtClean="0">
                <a:solidFill>
                  <a:prstClr val="black"/>
                </a:solidFill>
              </a:rPr>
              <a:t>就会得到表扬</a:t>
            </a:r>
            <a:r>
              <a:rPr lang="zh-CN" altLang="en-US" sz="2400" b="1" dirty="0" smtClean="0">
                <a:solidFill>
                  <a:prstClr val="black"/>
                </a:solidFill>
              </a:rPr>
              <a:t>。</a:t>
            </a:r>
            <a:endParaRPr lang="en-US" altLang="zh-CN" sz="2400" b="1" dirty="0" smtClean="0">
              <a:solidFill>
                <a:prstClr val="black"/>
              </a:solidFill>
            </a:endParaRPr>
          </a:p>
          <a:p>
            <a:r>
              <a:rPr lang="en-US" altLang="zh-CN" sz="2400" b="1" dirty="0" smtClean="0">
                <a:solidFill>
                  <a:prstClr val="black"/>
                </a:solidFill>
              </a:rPr>
              <a:t>A C D</a:t>
            </a:r>
          </a:p>
        </p:txBody>
      </p:sp>
    </p:spTree>
    <p:extLst>
      <p:ext uri="{BB962C8B-B14F-4D97-AF65-F5344CB8AC3E}">
        <p14:creationId xmlns:p14="http://schemas.microsoft.com/office/powerpoint/2010/main" val="412069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5262979"/>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Extensive Reading</a:t>
            </a:r>
          </a:p>
          <a:p>
            <a:endParaRPr lang="en-US" altLang="zh-CN" sz="2400" b="1" dirty="0">
              <a:solidFill>
                <a:prstClr val="black"/>
              </a:solidFill>
              <a:effectLst>
                <a:outerShdw blurRad="38100" dist="38100" dir="2700000" algn="tl">
                  <a:srgbClr val="000000">
                    <a:alpha val="43137"/>
                  </a:srgbClr>
                </a:outerShdw>
              </a:effectLst>
            </a:endParaRPr>
          </a:p>
          <a:p>
            <a:r>
              <a:rPr lang="en-US" altLang="zh-CN" sz="2400" b="1" u="sng" dirty="0" smtClean="0">
                <a:solidFill>
                  <a:srgbClr val="0070C0"/>
                </a:solidFill>
              </a:rPr>
              <a:t>Dahl’s books still going strong</a:t>
            </a:r>
          </a:p>
          <a:p>
            <a:endParaRPr lang="en-US" altLang="zh-CN" sz="2400" b="1" dirty="0" smtClean="0">
              <a:solidFill>
                <a:prstClr val="black"/>
              </a:solidFill>
            </a:endParaRPr>
          </a:p>
          <a:p>
            <a:r>
              <a:rPr lang="en-US" altLang="zh-CN" sz="2400" b="1" dirty="0" smtClean="0">
                <a:solidFill>
                  <a:prstClr val="black"/>
                </a:solidFill>
              </a:rPr>
              <a:t>What are the characteristics of </a:t>
            </a:r>
            <a:r>
              <a:rPr lang="en-US" altLang="zh-CN" sz="2400" b="1" dirty="0" err="1" smtClean="0">
                <a:solidFill>
                  <a:prstClr val="black"/>
                </a:solidFill>
              </a:rPr>
              <a:t>Bahl’s</a:t>
            </a:r>
            <a:r>
              <a:rPr lang="en-US" altLang="zh-CN" sz="2400" b="1" dirty="0" smtClean="0">
                <a:solidFill>
                  <a:prstClr val="black"/>
                </a:solidFill>
              </a:rPr>
              <a:t> books?</a:t>
            </a:r>
          </a:p>
          <a:p>
            <a:pPr marL="342900" indent="-342900">
              <a:buFont typeface="Arial" panose="020B0604020202020204" pitchFamily="34" charset="0"/>
              <a:buChar char="•"/>
            </a:pPr>
            <a:r>
              <a:rPr lang="en-US" altLang="zh-CN" sz="2400" dirty="0" smtClean="0">
                <a:solidFill>
                  <a:prstClr val="black"/>
                </a:solidFill>
              </a:rPr>
              <a:t>But British author Roald Dahl went down a different path, </a:t>
            </a:r>
            <a:r>
              <a:rPr lang="en-US" altLang="zh-CN" sz="2400" u="sng" dirty="0" smtClean="0">
                <a:solidFill>
                  <a:prstClr val="black"/>
                </a:solidFill>
              </a:rPr>
              <a:t>satisfying children’s </a:t>
            </a:r>
            <a:r>
              <a:rPr lang="en-US" altLang="zh-CN" sz="2400" u="sng" dirty="0" smtClean="0">
                <a:solidFill>
                  <a:srgbClr val="FF0000"/>
                </a:solidFill>
              </a:rPr>
              <a:t>appetite for </a:t>
            </a:r>
            <a:r>
              <a:rPr lang="en-US" altLang="zh-CN" sz="2400" dirty="0" smtClean="0">
                <a:solidFill>
                  <a:prstClr val="black"/>
                </a:solidFill>
              </a:rPr>
              <a:t>the dark, violent and greedy.</a:t>
            </a:r>
          </a:p>
          <a:p>
            <a:pPr marL="342900" indent="-342900">
              <a:buFont typeface="Arial" panose="020B0604020202020204" pitchFamily="34" charset="0"/>
              <a:buChar char="•"/>
            </a:pPr>
            <a:r>
              <a:rPr lang="en-US" altLang="zh-CN" sz="2400" dirty="0" smtClean="0">
                <a:solidFill>
                  <a:prstClr val="black"/>
                </a:solidFill>
              </a:rPr>
              <a:t>…he wrote from the viewpoint of children and allowed them to lead the stories, act on their own and even act against the wishes of adults.</a:t>
            </a:r>
          </a:p>
          <a:p>
            <a:pPr marL="342900" indent="-342900">
              <a:buFont typeface="Arial" panose="020B0604020202020204" pitchFamily="34" charset="0"/>
              <a:buChar char="•"/>
            </a:pPr>
            <a:r>
              <a:rPr lang="en-US" altLang="zh-CN" sz="2400" dirty="0" smtClean="0">
                <a:solidFill>
                  <a:prstClr val="black"/>
                </a:solidFill>
              </a:rPr>
              <a:t>His book reflect the everyday </a:t>
            </a:r>
            <a:r>
              <a:rPr lang="en-US" altLang="zh-CN" sz="2400" dirty="0" smtClean="0">
                <a:solidFill>
                  <a:srgbClr val="FF0000"/>
                </a:solidFill>
              </a:rPr>
              <a:t>injustice</a:t>
            </a:r>
            <a:r>
              <a:rPr lang="en-US" altLang="zh-CN" sz="2400" dirty="0" smtClean="0">
                <a:solidFill>
                  <a:prstClr val="black"/>
                </a:solidFill>
              </a:rPr>
              <a:t>s that people see and experience.</a:t>
            </a:r>
          </a:p>
          <a:p>
            <a:endParaRPr lang="en-US" altLang="zh-CN" sz="2400" dirty="0" smtClean="0">
              <a:solidFill>
                <a:prstClr val="black"/>
              </a:solidFill>
            </a:endParaRPr>
          </a:p>
          <a:p>
            <a:r>
              <a:rPr lang="en-US" altLang="zh-CN" sz="2400" b="1" dirty="0" smtClean="0">
                <a:solidFill>
                  <a:prstClr val="black"/>
                </a:solidFill>
              </a:rPr>
              <a:t>B </a:t>
            </a:r>
            <a:r>
              <a:rPr lang="en-US" altLang="zh-CN" sz="2400" b="1" dirty="0" err="1" smtClean="0">
                <a:solidFill>
                  <a:prstClr val="black"/>
                </a:solidFill>
              </a:rPr>
              <a:t>B</a:t>
            </a:r>
            <a:r>
              <a:rPr lang="en-US" altLang="zh-CN" sz="2400" b="1" dirty="0" smtClean="0">
                <a:solidFill>
                  <a:prstClr val="black"/>
                </a:solidFill>
              </a:rPr>
              <a:t> C B</a:t>
            </a:r>
            <a:endParaRPr lang="en-US" altLang="zh-CN" sz="2400" b="1" dirty="0">
              <a:solidFill>
                <a:prstClr val="black"/>
              </a:solidFill>
            </a:endParaRPr>
          </a:p>
        </p:txBody>
      </p:sp>
    </p:spTree>
    <p:extLst>
      <p:ext uri="{BB962C8B-B14F-4D97-AF65-F5344CB8AC3E}">
        <p14:creationId xmlns:p14="http://schemas.microsoft.com/office/powerpoint/2010/main" val="144490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3416320"/>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Extensive Reading</a:t>
            </a:r>
          </a:p>
          <a:p>
            <a:endParaRPr lang="en-US" altLang="zh-CN" sz="2400" b="1" dirty="0">
              <a:solidFill>
                <a:prstClr val="black"/>
              </a:solidFill>
              <a:effectLst>
                <a:outerShdw blurRad="38100" dist="38100" dir="2700000" algn="tl">
                  <a:srgbClr val="000000">
                    <a:alpha val="43137"/>
                  </a:srgbClr>
                </a:outerShdw>
              </a:effectLst>
            </a:endParaRPr>
          </a:p>
          <a:p>
            <a:r>
              <a:rPr lang="en-US" altLang="zh-CN" sz="2400" b="1" u="sng" dirty="0" smtClean="0">
                <a:solidFill>
                  <a:srgbClr val="0070C0"/>
                </a:solidFill>
              </a:rPr>
              <a:t>Native Americans explained</a:t>
            </a:r>
          </a:p>
          <a:p>
            <a:endParaRPr lang="en-US" altLang="zh-CN" sz="2400" b="1" dirty="0" smtClean="0">
              <a:solidFill>
                <a:prstClr val="black"/>
              </a:solidFill>
            </a:endParaRPr>
          </a:p>
          <a:p>
            <a:r>
              <a:rPr lang="en-US" altLang="zh-CN" sz="2400" b="1" dirty="0" smtClean="0">
                <a:solidFill>
                  <a:prstClr val="black"/>
                </a:solidFill>
              </a:rPr>
              <a:t>What is the key to understand the U.S.?</a:t>
            </a:r>
          </a:p>
          <a:p>
            <a:r>
              <a:rPr lang="en-US" altLang="zh-CN" sz="2400" dirty="0" smtClean="0">
                <a:solidFill>
                  <a:prstClr val="black"/>
                </a:solidFill>
              </a:rPr>
              <a:t>To fully understand the US, one must understand the </a:t>
            </a:r>
            <a:r>
              <a:rPr lang="en-US" altLang="zh-CN" sz="2400" dirty="0" smtClean="0">
                <a:solidFill>
                  <a:srgbClr val="FF0000"/>
                </a:solidFill>
              </a:rPr>
              <a:t>impact</a:t>
            </a:r>
            <a:r>
              <a:rPr lang="en-US" altLang="zh-CN" sz="2400" dirty="0" smtClean="0">
                <a:solidFill>
                  <a:prstClr val="black"/>
                </a:solidFill>
              </a:rPr>
              <a:t> that Native Americans have had on the way the nation thinks of itself.</a:t>
            </a:r>
          </a:p>
          <a:p>
            <a:endParaRPr lang="en-US" altLang="zh-CN" sz="2400" dirty="0" smtClean="0">
              <a:solidFill>
                <a:prstClr val="black"/>
              </a:solidFill>
            </a:endParaRPr>
          </a:p>
          <a:p>
            <a:r>
              <a:rPr lang="en-US" altLang="zh-CN" sz="2400" b="1" dirty="0" smtClean="0">
                <a:solidFill>
                  <a:prstClr val="black"/>
                </a:solidFill>
              </a:rPr>
              <a:t>C B D C</a:t>
            </a:r>
          </a:p>
        </p:txBody>
      </p:sp>
    </p:spTree>
    <p:extLst>
      <p:ext uri="{BB962C8B-B14F-4D97-AF65-F5344CB8AC3E}">
        <p14:creationId xmlns:p14="http://schemas.microsoft.com/office/powerpoint/2010/main" val="339710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3785652"/>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Extensive Reading</a:t>
            </a:r>
          </a:p>
          <a:p>
            <a:endParaRPr lang="en-US" altLang="zh-CN" sz="2400" b="1" dirty="0">
              <a:solidFill>
                <a:prstClr val="black"/>
              </a:solidFill>
              <a:effectLst>
                <a:outerShdw blurRad="38100" dist="38100" dir="2700000" algn="tl">
                  <a:srgbClr val="000000">
                    <a:alpha val="43137"/>
                  </a:srgbClr>
                </a:outerShdw>
              </a:effectLst>
            </a:endParaRPr>
          </a:p>
          <a:p>
            <a:r>
              <a:rPr lang="en-US" altLang="zh-CN" sz="2400" b="1" u="sng" dirty="0" smtClean="0">
                <a:solidFill>
                  <a:srgbClr val="0070C0"/>
                </a:solidFill>
              </a:rPr>
              <a:t>Fish actually remember</a:t>
            </a:r>
          </a:p>
          <a:p>
            <a:endParaRPr lang="en-US" altLang="zh-CN" sz="2400" b="1" dirty="0" smtClean="0">
              <a:solidFill>
                <a:prstClr val="black"/>
              </a:solidFill>
            </a:endParaRPr>
          </a:p>
          <a:p>
            <a:r>
              <a:rPr lang="en-US" altLang="zh-CN" sz="2400" b="1" dirty="0" smtClean="0">
                <a:solidFill>
                  <a:prstClr val="black"/>
                </a:solidFill>
              </a:rPr>
              <a:t>How was the fish trained?</a:t>
            </a:r>
          </a:p>
          <a:p>
            <a:pPr marL="342900" indent="-342900">
              <a:buFont typeface="Arial" panose="020B0604020202020204" pitchFamily="34" charset="0"/>
              <a:buChar char="•"/>
            </a:pPr>
            <a:r>
              <a:rPr lang="en-US" altLang="zh-CN" sz="2400" dirty="0" smtClean="0">
                <a:solidFill>
                  <a:prstClr val="black"/>
                </a:solidFill>
              </a:rPr>
              <a:t>At first, the fish tested </a:t>
            </a:r>
            <a:r>
              <a:rPr lang="en-US" altLang="zh-CN" sz="2400" dirty="0" smtClean="0">
                <a:solidFill>
                  <a:srgbClr val="FF0000"/>
                </a:solidFill>
              </a:rPr>
              <a:t>spat randomly </a:t>
            </a:r>
            <a:r>
              <a:rPr lang="en-US" altLang="zh-CN" sz="2400" dirty="0" smtClean="0">
                <a:solidFill>
                  <a:prstClr val="black"/>
                </a:solidFill>
              </a:rPr>
              <a:t>at both. However, they soon learned that if they spat at one </a:t>
            </a:r>
            <a:r>
              <a:rPr lang="en-US" altLang="zh-CN" sz="2400" dirty="0" smtClean="0">
                <a:solidFill>
                  <a:srgbClr val="FF0000"/>
                </a:solidFill>
              </a:rPr>
              <a:t>image</a:t>
            </a:r>
            <a:r>
              <a:rPr lang="en-US" altLang="zh-CN" sz="2400" dirty="0" smtClean="0">
                <a:solidFill>
                  <a:prstClr val="black"/>
                </a:solidFill>
              </a:rPr>
              <a:t> they would get a food reward. After that, they focused mostly on that image.</a:t>
            </a:r>
            <a:endParaRPr lang="en-US" altLang="zh-CN" sz="2400" dirty="0">
              <a:solidFill>
                <a:prstClr val="black"/>
              </a:solidFill>
            </a:endParaRPr>
          </a:p>
          <a:p>
            <a:endParaRPr lang="en-US" altLang="zh-CN" sz="2400" b="1" dirty="0" smtClean="0">
              <a:solidFill>
                <a:prstClr val="black"/>
              </a:solidFill>
            </a:endParaRPr>
          </a:p>
          <a:p>
            <a:r>
              <a:rPr lang="en-US" altLang="zh-CN" sz="2400" b="1" dirty="0" smtClean="0">
                <a:solidFill>
                  <a:prstClr val="black"/>
                </a:solidFill>
              </a:rPr>
              <a:t>B C</a:t>
            </a:r>
            <a:r>
              <a:rPr lang="zh-CN" altLang="en-US" sz="2400" b="1" dirty="0">
                <a:solidFill>
                  <a:prstClr val="black"/>
                </a:solidFill>
              </a:rPr>
              <a:t> </a:t>
            </a:r>
            <a:r>
              <a:rPr lang="en-US" altLang="zh-CN" sz="2400" b="1" dirty="0" smtClean="0">
                <a:solidFill>
                  <a:prstClr val="black"/>
                </a:solidFill>
              </a:rPr>
              <a:t>B C</a:t>
            </a:r>
            <a:endParaRPr lang="en-US" altLang="zh-CN" sz="2400" b="1" dirty="0">
              <a:solidFill>
                <a:prstClr val="black"/>
              </a:solidFill>
            </a:endParaRPr>
          </a:p>
        </p:txBody>
      </p:sp>
    </p:spTree>
    <p:extLst>
      <p:ext uri="{BB962C8B-B14F-4D97-AF65-F5344CB8AC3E}">
        <p14:creationId xmlns:p14="http://schemas.microsoft.com/office/powerpoint/2010/main" val="121233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2912</TotalTime>
  <Words>556</Words>
  <Application>Microsoft Office PowerPoint</Application>
  <PresentationFormat>全屏显示(4:3)</PresentationFormat>
  <Paragraphs>67</Paragraphs>
  <Slides>8</Slides>
  <Notes>3</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151</cp:revision>
  <cp:lastPrinted>2016-08-19T23:47:51Z</cp:lastPrinted>
  <dcterms:created xsi:type="dcterms:W3CDTF">2016-02-24T00:05:22Z</dcterms:created>
  <dcterms:modified xsi:type="dcterms:W3CDTF">2016-10-15T00:35:49Z</dcterms:modified>
</cp:coreProperties>
</file>