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867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8675"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8676" name="Rectangle 4"/>
          <p:cNvSpPr>
            <a:spLocks noGrp="1" noChangeArrowheads="1"/>
          </p:cNvSpPr>
          <p:nvPr>
            <p:ph type="dt" sz="half" idx="2"/>
          </p:nvPr>
        </p:nvSpPr>
        <p:spPr/>
        <p:txBody>
          <a:bodyPr/>
          <a:lstStyle>
            <a:lvl1pPr>
              <a:defRPr/>
            </a:lvl1pPr>
          </a:lstStyle>
          <a:p>
            <a:endParaRPr lang="en-US" altLang="zh-CN"/>
          </a:p>
        </p:txBody>
      </p:sp>
      <p:sp>
        <p:nvSpPr>
          <p:cNvPr id="28677" name="Rectangle 5"/>
          <p:cNvSpPr>
            <a:spLocks noGrp="1" noChangeArrowheads="1"/>
          </p:cNvSpPr>
          <p:nvPr>
            <p:ph type="ftr" sz="quarter" idx="3"/>
          </p:nvPr>
        </p:nvSpPr>
        <p:spPr/>
        <p:txBody>
          <a:bodyPr/>
          <a:lstStyle>
            <a:lvl1pPr>
              <a:defRPr/>
            </a:lvl1pPr>
          </a:lstStyle>
          <a:p>
            <a:endParaRPr lang="en-US" altLang="zh-CN"/>
          </a:p>
        </p:txBody>
      </p:sp>
      <p:sp>
        <p:nvSpPr>
          <p:cNvPr id="28678" name="Rectangle 6"/>
          <p:cNvSpPr>
            <a:spLocks noGrp="1" noChangeArrowheads="1"/>
          </p:cNvSpPr>
          <p:nvPr>
            <p:ph type="sldNum" sz="quarter" idx="4"/>
          </p:nvPr>
        </p:nvSpPr>
        <p:spPr/>
        <p:txBody>
          <a:bodyPr/>
          <a:lstStyle>
            <a:lvl1pPr>
              <a:defRPr/>
            </a:lvl1pPr>
          </a:lstStyle>
          <a:p>
            <a:fld id="{FBA367C8-0470-428D-972F-DB5DA04C258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71DE87-0A20-4DE2-9C1D-FEE70E401255}" type="slidenum">
              <a:rPr lang="en-US" altLang="zh-CN"/>
              <a:pPr/>
              <a:t>‹#›</a:t>
            </a:fld>
            <a:endParaRPr lang="en-US" altLang="zh-CN"/>
          </a:p>
        </p:txBody>
      </p:sp>
    </p:spTree>
    <p:extLst>
      <p:ext uri="{BB962C8B-B14F-4D97-AF65-F5344CB8AC3E}">
        <p14:creationId xmlns:p14="http://schemas.microsoft.com/office/powerpoint/2010/main" val="302489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3F4EF9-09D4-441A-A702-422182F9FC85}" type="slidenum">
              <a:rPr lang="en-US" altLang="zh-CN"/>
              <a:pPr/>
              <a:t>‹#›</a:t>
            </a:fld>
            <a:endParaRPr lang="en-US" altLang="zh-CN"/>
          </a:p>
        </p:txBody>
      </p:sp>
    </p:spTree>
    <p:extLst>
      <p:ext uri="{BB962C8B-B14F-4D97-AF65-F5344CB8AC3E}">
        <p14:creationId xmlns:p14="http://schemas.microsoft.com/office/powerpoint/2010/main" val="231735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A55977E0-1E8E-4F4D-AB55-E68A05FF1571}" type="slidenum">
              <a:rPr lang="en-US" altLang="zh-CN"/>
              <a:pPr/>
              <a:t>‹#›</a:t>
            </a:fld>
            <a:endParaRPr lang="en-US" altLang="zh-CN"/>
          </a:p>
        </p:txBody>
      </p:sp>
    </p:spTree>
    <p:extLst>
      <p:ext uri="{BB962C8B-B14F-4D97-AF65-F5344CB8AC3E}">
        <p14:creationId xmlns:p14="http://schemas.microsoft.com/office/powerpoint/2010/main" val="390092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9397F4E-67AA-4C36-A6D1-520273B95DC1}" type="slidenum">
              <a:rPr lang="en-US" altLang="zh-CN"/>
              <a:pPr/>
              <a:t>‹#›</a:t>
            </a:fld>
            <a:endParaRPr lang="en-US" altLang="zh-CN"/>
          </a:p>
        </p:txBody>
      </p:sp>
    </p:spTree>
    <p:extLst>
      <p:ext uri="{BB962C8B-B14F-4D97-AF65-F5344CB8AC3E}">
        <p14:creationId xmlns:p14="http://schemas.microsoft.com/office/powerpoint/2010/main" val="2778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D3C149-7C28-474D-8C2A-491DD03FF4F2}" type="slidenum">
              <a:rPr lang="en-US" altLang="zh-CN"/>
              <a:pPr/>
              <a:t>‹#›</a:t>
            </a:fld>
            <a:endParaRPr lang="en-US" altLang="zh-CN"/>
          </a:p>
        </p:txBody>
      </p:sp>
    </p:spTree>
    <p:extLst>
      <p:ext uri="{BB962C8B-B14F-4D97-AF65-F5344CB8AC3E}">
        <p14:creationId xmlns:p14="http://schemas.microsoft.com/office/powerpoint/2010/main" val="36499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795287-A3CD-4CE5-BE4E-3483CF9E7132}" type="slidenum">
              <a:rPr lang="en-US" altLang="zh-CN"/>
              <a:pPr/>
              <a:t>‹#›</a:t>
            </a:fld>
            <a:endParaRPr lang="en-US" altLang="zh-CN"/>
          </a:p>
        </p:txBody>
      </p:sp>
    </p:spTree>
    <p:extLst>
      <p:ext uri="{BB962C8B-B14F-4D97-AF65-F5344CB8AC3E}">
        <p14:creationId xmlns:p14="http://schemas.microsoft.com/office/powerpoint/2010/main" val="380539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3552344-35B0-46FB-9251-39B95AF5DDC4}" type="slidenum">
              <a:rPr lang="en-US" altLang="zh-CN"/>
              <a:pPr/>
              <a:t>‹#›</a:t>
            </a:fld>
            <a:endParaRPr lang="en-US" altLang="zh-CN"/>
          </a:p>
        </p:txBody>
      </p:sp>
    </p:spTree>
    <p:extLst>
      <p:ext uri="{BB962C8B-B14F-4D97-AF65-F5344CB8AC3E}">
        <p14:creationId xmlns:p14="http://schemas.microsoft.com/office/powerpoint/2010/main" val="335981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DF516D1-7DE5-4E49-993F-D8A13D636E04}" type="slidenum">
              <a:rPr lang="en-US" altLang="zh-CN"/>
              <a:pPr/>
              <a:t>‹#›</a:t>
            </a:fld>
            <a:endParaRPr lang="en-US" altLang="zh-CN"/>
          </a:p>
        </p:txBody>
      </p:sp>
    </p:spTree>
    <p:extLst>
      <p:ext uri="{BB962C8B-B14F-4D97-AF65-F5344CB8AC3E}">
        <p14:creationId xmlns:p14="http://schemas.microsoft.com/office/powerpoint/2010/main" val="107948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E0E4B7D-220F-496A-9013-39F64ED9D9EE}" type="slidenum">
              <a:rPr lang="en-US" altLang="zh-CN"/>
              <a:pPr/>
              <a:t>‹#›</a:t>
            </a:fld>
            <a:endParaRPr lang="en-US" altLang="zh-CN"/>
          </a:p>
        </p:txBody>
      </p:sp>
    </p:spTree>
    <p:extLst>
      <p:ext uri="{BB962C8B-B14F-4D97-AF65-F5344CB8AC3E}">
        <p14:creationId xmlns:p14="http://schemas.microsoft.com/office/powerpoint/2010/main" val="322147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433F659-834E-48E2-BAB0-B0962E0C09A8}" type="slidenum">
              <a:rPr lang="en-US" altLang="zh-CN"/>
              <a:pPr/>
              <a:t>‹#›</a:t>
            </a:fld>
            <a:endParaRPr lang="en-US" altLang="zh-CN"/>
          </a:p>
        </p:txBody>
      </p:sp>
    </p:spTree>
    <p:extLst>
      <p:ext uri="{BB962C8B-B14F-4D97-AF65-F5344CB8AC3E}">
        <p14:creationId xmlns:p14="http://schemas.microsoft.com/office/powerpoint/2010/main" val="406299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7CCA582-ABF3-4AAA-97EB-0948FC2922FC}" type="slidenum">
              <a:rPr lang="en-US" altLang="zh-CN"/>
              <a:pPr/>
              <a:t>‹#›</a:t>
            </a:fld>
            <a:endParaRPr lang="en-US" altLang="zh-CN"/>
          </a:p>
        </p:txBody>
      </p:sp>
    </p:spTree>
    <p:extLst>
      <p:ext uri="{BB962C8B-B14F-4D97-AF65-F5344CB8AC3E}">
        <p14:creationId xmlns:p14="http://schemas.microsoft.com/office/powerpoint/2010/main" val="195704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1"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765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303AD62-3BBE-41F0-9175-2E5A06BFA1A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24341;&#21147;&#24120;&#37327;&#30340;&#27979;&#23450;&#20102;.swf" TargetMode="External"/><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ideo" Target="file:///F:\&#19975;&#26377;&#24341;&#21147;&#23450;&#24459;\new2.avi"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ovie/&#26376;&#20142;&#32469;&#22320;&#29699;&#36816;&#34892;.exe"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第三节  万有引力定律</a:t>
            </a:r>
          </a:p>
        </p:txBody>
      </p:sp>
      <p:sp>
        <p:nvSpPr>
          <p:cNvPr id="4100" name="Text Box 4"/>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1341438"/>
            <a:ext cx="9144000" cy="521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itchFamily="18" charset="0"/>
              </a:rPr>
              <a:t>        </a:t>
            </a:r>
            <a:r>
              <a:rPr kumimoji="1" lang="en-US" altLang="zh-CN" sz="3200" b="1">
                <a:solidFill>
                  <a:srgbClr val="000000"/>
                </a:solidFill>
                <a:latin typeface="Times New Roman" pitchFamily="18" charset="0"/>
              </a:rPr>
              <a:t>①</a:t>
            </a:r>
            <a:r>
              <a:rPr kumimoji="1" lang="zh-CN" altLang="en-US" sz="3200" b="1">
                <a:solidFill>
                  <a:srgbClr val="000000"/>
                </a:solidFill>
                <a:latin typeface="Times New Roman" pitchFamily="18" charset="0"/>
              </a:rPr>
              <a:t>严格地说，万有引力定律只适用于质点间的相互作用。</a:t>
            </a:r>
          </a:p>
          <a:p>
            <a:pPr>
              <a:spcBef>
                <a:spcPct val="50000"/>
              </a:spcBef>
            </a:pPr>
            <a:r>
              <a:rPr kumimoji="1" lang="zh-CN" altLang="en-US" sz="3200" b="1">
                <a:solidFill>
                  <a:srgbClr val="000000"/>
                </a:solidFill>
                <a:latin typeface="Times New Roman" pitchFamily="18" charset="0"/>
              </a:rPr>
              <a:t>        ②对两个质量分布</a:t>
            </a:r>
            <a:r>
              <a:rPr kumimoji="1" lang="zh-CN" altLang="en-US" sz="3200" b="1">
                <a:latin typeface="Times New Roman" pitchFamily="18" charset="0"/>
              </a:rPr>
              <a:t>均匀</a:t>
            </a:r>
            <a:r>
              <a:rPr kumimoji="1" lang="zh-CN" altLang="en-US" sz="3200" b="1">
                <a:solidFill>
                  <a:srgbClr val="000000"/>
                </a:solidFill>
                <a:latin typeface="Times New Roman" pitchFamily="18" charset="0"/>
              </a:rPr>
              <a:t>的球体间相互作用，也可用此定律来计算。此时，</a:t>
            </a:r>
            <a:r>
              <a:rPr kumimoji="1" lang="en-US" altLang="zh-CN" sz="3200" b="1">
                <a:solidFill>
                  <a:srgbClr val="000000"/>
                </a:solidFill>
                <a:latin typeface="Times New Roman" pitchFamily="18" charset="0"/>
              </a:rPr>
              <a:t>r</a:t>
            </a:r>
            <a:r>
              <a:rPr kumimoji="1" lang="zh-CN" altLang="en-US" sz="3200" b="1">
                <a:solidFill>
                  <a:srgbClr val="000000"/>
                </a:solidFill>
                <a:latin typeface="Times New Roman" pitchFamily="18" charset="0"/>
              </a:rPr>
              <a:t>是两个球体</a:t>
            </a:r>
            <a:r>
              <a:rPr kumimoji="1" lang="zh-CN" altLang="en-US" sz="3200" b="1">
                <a:latin typeface="Times New Roman" pitchFamily="18" charset="0"/>
              </a:rPr>
              <a:t>球心</a:t>
            </a:r>
            <a:r>
              <a:rPr kumimoji="1" lang="zh-CN" altLang="en-US" sz="3200" b="1">
                <a:solidFill>
                  <a:srgbClr val="000000"/>
                </a:solidFill>
                <a:latin typeface="Times New Roman" pitchFamily="18" charset="0"/>
              </a:rPr>
              <a:t>间的距离。</a:t>
            </a:r>
          </a:p>
          <a:p>
            <a:pPr>
              <a:spcBef>
                <a:spcPct val="50000"/>
              </a:spcBef>
            </a:pPr>
            <a:r>
              <a:rPr kumimoji="1" lang="zh-CN" altLang="en-US" sz="3200" b="1">
                <a:solidFill>
                  <a:srgbClr val="000000"/>
                </a:solidFill>
                <a:latin typeface="Times New Roman" pitchFamily="18" charset="0"/>
              </a:rPr>
              <a:t>        ③对一个均匀球体与球外一个质点的万有引力也适用，其中</a:t>
            </a:r>
            <a:r>
              <a:rPr kumimoji="1" lang="en-US" altLang="zh-CN" sz="3200" b="1">
                <a:solidFill>
                  <a:srgbClr val="000000"/>
                </a:solidFill>
                <a:latin typeface="Times New Roman" pitchFamily="18" charset="0"/>
              </a:rPr>
              <a:t>r</a:t>
            </a:r>
            <a:r>
              <a:rPr kumimoji="1" lang="zh-CN" altLang="en-US" sz="3200" b="1">
                <a:solidFill>
                  <a:srgbClr val="000000"/>
                </a:solidFill>
                <a:latin typeface="Times New Roman" pitchFamily="18" charset="0"/>
              </a:rPr>
              <a:t>为</a:t>
            </a:r>
            <a:r>
              <a:rPr kumimoji="1" lang="zh-CN" altLang="en-US" sz="3200" b="1">
                <a:latin typeface="Times New Roman" pitchFamily="18" charset="0"/>
              </a:rPr>
              <a:t>球心到质点</a:t>
            </a:r>
            <a:r>
              <a:rPr kumimoji="1" lang="zh-CN" altLang="en-US" sz="3200" b="1">
                <a:solidFill>
                  <a:srgbClr val="000000"/>
                </a:solidFill>
                <a:latin typeface="Times New Roman" pitchFamily="18" charset="0"/>
              </a:rPr>
              <a:t>间的距离。</a:t>
            </a:r>
          </a:p>
          <a:p>
            <a:pPr>
              <a:spcBef>
                <a:spcPct val="50000"/>
              </a:spcBef>
            </a:pPr>
            <a:r>
              <a:rPr kumimoji="1" lang="zh-CN" altLang="en-US" sz="3200" b="1">
                <a:solidFill>
                  <a:srgbClr val="000000"/>
                </a:solidFill>
                <a:latin typeface="Times New Roman" pitchFamily="18" charset="0"/>
              </a:rPr>
              <a:t>        ④两个物体间距离远大于物体本身大小时，公式也近似适用，其中</a:t>
            </a:r>
            <a:r>
              <a:rPr kumimoji="1" lang="en-US" altLang="zh-CN" sz="3200" b="1">
                <a:solidFill>
                  <a:srgbClr val="000000"/>
                </a:solidFill>
                <a:latin typeface="Times New Roman" pitchFamily="18" charset="0"/>
              </a:rPr>
              <a:t>r</a:t>
            </a:r>
            <a:r>
              <a:rPr kumimoji="1" lang="zh-CN" altLang="en-US" sz="3200" b="1">
                <a:solidFill>
                  <a:srgbClr val="000000"/>
                </a:solidFill>
                <a:latin typeface="Times New Roman" pitchFamily="18" charset="0"/>
              </a:rPr>
              <a:t>为两物体质心间的距离．</a:t>
            </a:r>
          </a:p>
        </p:txBody>
      </p:sp>
      <p:sp>
        <p:nvSpPr>
          <p:cNvPr id="13315" name="Text Box 3"/>
          <p:cNvSpPr txBox="1">
            <a:spLocks noChangeArrowheads="1"/>
          </p:cNvSpPr>
          <p:nvPr/>
        </p:nvSpPr>
        <p:spPr bwMode="auto">
          <a:xfrm>
            <a:off x="611188" y="476250"/>
            <a:ext cx="8208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FF0000"/>
                </a:solidFill>
                <a:latin typeface="宋体" pitchFamily="2" charset="-122"/>
              </a:rPr>
              <a:t>4.</a:t>
            </a:r>
            <a:r>
              <a:rPr lang="zh-CN" altLang="en-US" sz="3600" b="1">
                <a:solidFill>
                  <a:srgbClr val="FF0000"/>
                </a:solidFill>
                <a:latin typeface="宋体" pitchFamily="2" charset="-122"/>
              </a:rPr>
              <a:t>万有引力定律适用的条件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arn(outHorizontal)">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arn(outHorizontal)">
                                      <p:cBhvr>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arn(outHorizontal)">
                                      <p:cBhvr>
                                        <p:cTn id="17" dur="500"/>
                                        <p:tgtEl>
                                          <p:spTgt spid="1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arn(outHorizontal)">
                                      <p:cBhvr>
                                        <p:cTn id="22" dur="500"/>
                                        <p:tgtEl>
                                          <p:spTgt spid="13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609600" y="228600"/>
            <a:ext cx="41894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r>
              <a:rPr lang="zh-CN" altLang="en-US" sz="3600" b="1">
                <a:solidFill>
                  <a:srgbClr val="0000FF"/>
                </a:solidFill>
              </a:rPr>
              <a:t>四、引力常量</a:t>
            </a:r>
          </a:p>
        </p:txBody>
      </p:sp>
      <p:grpSp>
        <p:nvGrpSpPr>
          <p:cNvPr id="14339" name="Group 3"/>
          <p:cNvGrpSpPr>
            <a:grpSpLocks/>
          </p:cNvGrpSpPr>
          <p:nvPr/>
        </p:nvGrpSpPr>
        <p:grpSpPr bwMode="auto">
          <a:xfrm>
            <a:off x="6227763" y="188913"/>
            <a:ext cx="2749550" cy="4035425"/>
            <a:chOff x="3923" y="1525"/>
            <a:chExt cx="1732" cy="2542"/>
          </a:xfrm>
        </p:grpSpPr>
        <p:pic>
          <p:nvPicPr>
            <p:cNvPr id="9246" name="Picture 30" descr="william-cavend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 y="1525"/>
              <a:ext cx="1732" cy="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7" name="Rectangle 31"/>
            <p:cNvSpPr>
              <a:spLocks noChangeArrowheads="1"/>
            </p:cNvSpPr>
            <p:nvPr/>
          </p:nvSpPr>
          <p:spPr bwMode="auto">
            <a:xfrm>
              <a:off x="4286" y="3702"/>
              <a:ext cx="11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000000"/>
                  </a:solidFill>
                </a:rPr>
                <a:t>卡文迪许</a:t>
              </a:r>
            </a:p>
          </p:txBody>
        </p:sp>
      </p:grpSp>
      <p:sp>
        <p:nvSpPr>
          <p:cNvPr id="9248" name="Rectangle 32"/>
          <p:cNvSpPr>
            <a:spLocks noChangeArrowheads="1"/>
          </p:cNvSpPr>
          <p:nvPr/>
        </p:nvSpPr>
        <p:spPr bwMode="auto">
          <a:xfrm>
            <a:off x="1476375" y="908050"/>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000000"/>
                </a:solidFill>
              </a:rPr>
              <a:t>卡文迪许扭秤实验</a:t>
            </a:r>
          </a:p>
        </p:txBody>
      </p:sp>
      <p:pic>
        <p:nvPicPr>
          <p:cNvPr id="14343" name="Picture 7">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84313"/>
            <a:ext cx="4967287" cy="333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4" name="Text Box 4"/>
          <p:cNvSpPr txBox="1">
            <a:spLocks noChangeArrowheads="1"/>
          </p:cNvSpPr>
          <p:nvPr/>
        </p:nvSpPr>
        <p:spPr bwMode="auto">
          <a:xfrm>
            <a:off x="103188" y="4999038"/>
            <a:ext cx="896461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en-US" altLang="zh-CN" sz="3200" b="1"/>
              <a:t>    </a:t>
            </a:r>
            <a:r>
              <a:rPr lang="en-US" altLang="zh-CN" sz="3200" b="1">
                <a:solidFill>
                  <a:srgbClr val="000000"/>
                </a:solidFill>
              </a:rPr>
              <a:t> ①</a:t>
            </a:r>
            <a:r>
              <a:rPr lang="zh-CN" altLang="en-US" sz="3200" b="1">
                <a:solidFill>
                  <a:srgbClr val="000000"/>
                </a:solidFill>
              </a:rPr>
              <a:t>数值： </a:t>
            </a:r>
            <a:r>
              <a:rPr lang="en-US" altLang="zh-CN" sz="3200" b="1">
                <a:solidFill>
                  <a:srgbClr val="000000"/>
                </a:solidFill>
              </a:rPr>
              <a:t>G=6.67×10</a:t>
            </a:r>
            <a:r>
              <a:rPr lang="en-US" altLang="zh-CN" sz="3200" b="1" baseline="30000">
                <a:solidFill>
                  <a:srgbClr val="000000"/>
                </a:solidFill>
              </a:rPr>
              <a:t>-11</a:t>
            </a:r>
            <a:r>
              <a:rPr lang="en-US" altLang="zh-CN" sz="3200" b="1">
                <a:solidFill>
                  <a:srgbClr val="000000"/>
                </a:solidFill>
              </a:rPr>
              <a:t> Nm</a:t>
            </a:r>
            <a:r>
              <a:rPr lang="en-US" altLang="zh-CN" sz="3200" b="1" baseline="30000">
                <a:solidFill>
                  <a:srgbClr val="000000"/>
                </a:solidFill>
              </a:rPr>
              <a:t>2</a:t>
            </a:r>
            <a:r>
              <a:rPr lang="en-US" altLang="zh-CN" sz="3200" b="1">
                <a:solidFill>
                  <a:srgbClr val="000000"/>
                </a:solidFill>
              </a:rPr>
              <a:t>/kg</a:t>
            </a:r>
            <a:r>
              <a:rPr lang="en-US" altLang="zh-CN" sz="3200" b="1" baseline="30000">
                <a:solidFill>
                  <a:srgbClr val="000000"/>
                </a:solidFill>
              </a:rPr>
              <a:t>2</a:t>
            </a:r>
            <a:endParaRPr lang="en-US" altLang="zh-CN" sz="3200" b="1"/>
          </a:p>
          <a:p>
            <a:r>
              <a:rPr lang="en-US" altLang="zh-CN" sz="3200" b="1"/>
              <a:t>     </a:t>
            </a:r>
            <a:r>
              <a:rPr lang="en-US" altLang="en-US" sz="3200" b="1">
                <a:solidFill>
                  <a:srgbClr val="000000"/>
                </a:solidFill>
              </a:rPr>
              <a:t>②</a:t>
            </a:r>
            <a:r>
              <a:rPr lang="en-US" altLang="zh-CN" sz="3200" b="1">
                <a:solidFill>
                  <a:srgbClr val="000000"/>
                </a:solidFill>
              </a:rPr>
              <a:t>G</a:t>
            </a:r>
            <a:r>
              <a:rPr lang="zh-CN" altLang="en-US" sz="3200" b="1">
                <a:solidFill>
                  <a:srgbClr val="000000"/>
                </a:solidFill>
              </a:rPr>
              <a:t>值的物理含义：两个质量为</a:t>
            </a:r>
            <a:r>
              <a:rPr lang="en-US" altLang="zh-CN" sz="3200" b="1">
                <a:solidFill>
                  <a:srgbClr val="000000"/>
                </a:solidFill>
              </a:rPr>
              <a:t>1kg</a:t>
            </a:r>
            <a:r>
              <a:rPr lang="zh-CN" altLang="en-US" sz="3200" b="1">
                <a:solidFill>
                  <a:srgbClr val="000000"/>
                </a:solidFill>
              </a:rPr>
              <a:t>的物体相距</a:t>
            </a:r>
            <a:r>
              <a:rPr lang="en-US" altLang="zh-CN" sz="3200" b="1">
                <a:solidFill>
                  <a:srgbClr val="000000"/>
                </a:solidFill>
              </a:rPr>
              <a:t>1m</a:t>
            </a:r>
            <a:r>
              <a:rPr lang="zh-CN" altLang="en-US" sz="3200" b="1">
                <a:solidFill>
                  <a:srgbClr val="000000"/>
                </a:solidFill>
              </a:rPr>
              <a:t>时，它们之间万有引力为</a:t>
            </a:r>
            <a:r>
              <a:rPr lang="en-US" altLang="zh-CN" sz="3200" b="1">
                <a:solidFill>
                  <a:srgbClr val="000000"/>
                </a:solidFill>
              </a:rPr>
              <a:t>6.67×10</a:t>
            </a:r>
            <a:r>
              <a:rPr lang="en-US" altLang="zh-CN" sz="3200" b="1" baseline="30000">
                <a:solidFill>
                  <a:srgbClr val="000000"/>
                </a:solidFill>
              </a:rPr>
              <a:t>-11</a:t>
            </a:r>
            <a:r>
              <a:rPr lang="en-US" altLang="zh-CN" sz="3200" b="1">
                <a:solidFill>
                  <a:srgbClr val="000000"/>
                </a:solidFill>
              </a:rPr>
              <a:t>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66700" y="111125"/>
            <a:ext cx="855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rgbClr val="0000FF"/>
                </a:solidFill>
                <a:latin typeface="Times New Roman" pitchFamily="18" charset="0"/>
              </a:rPr>
              <a:t>对万有引力定律的理解（找关键词）</a:t>
            </a:r>
          </a:p>
        </p:txBody>
      </p:sp>
      <p:sp>
        <p:nvSpPr>
          <p:cNvPr id="15363" name="Rectangle 3"/>
          <p:cNvSpPr>
            <a:spLocks noChangeArrowheads="1"/>
          </p:cNvSpPr>
          <p:nvPr/>
        </p:nvSpPr>
        <p:spPr bwMode="auto">
          <a:xfrm>
            <a:off x="200025" y="730250"/>
            <a:ext cx="882015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        (1)</a:t>
            </a:r>
            <a:r>
              <a:rPr kumimoji="1" lang="zh-CN" altLang="en-US" sz="3200" b="1">
                <a:latin typeface="Times New Roman" pitchFamily="18" charset="0"/>
              </a:rPr>
              <a:t>普遍性：</a:t>
            </a:r>
            <a:r>
              <a:rPr kumimoji="1" lang="zh-CN" altLang="en-US" sz="3200" b="1">
                <a:solidFill>
                  <a:srgbClr val="000000"/>
                </a:solidFill>
                <a:latin typeface="Times New Roman" pitchFamily="18" charset="0"/>
              </a:rPr>
              <a:t>它存在于宇宙中</a:t>
            </a:r>
            <a:r>
              <a:rPr kumimoji="1" lang="zh-CN" altLang="en-US" sz="3200" b="1">
                <a:latin typeface="Times New Roman" pitchFamily="18" charset="0"/>
              </a:rPr>
              <a:t>任何</a:t>
            </a:r>
            <a:r>
              <a:rPr kumimoji="1" lang="zh-CN" altLang="en-US" sz="3200" b="1">
                <a:solidFill>
                  <a:srgbClr val="000000"/>
                </a:solidFill>
                <a:latin typeface="Times New Roman" pitchFamily="18" charset="0"/>
              </a:rPr>
              <a:t>有质量的物体之间，不管它们之间是否还有其他作用力。</a:t>
            </a:r>
          </a:p>
          <a:p>
            <a:r>
              <a:rPr kumimoji="1" lang="zh-CN" altLang="en-US" sz="3200" b="1">
                <a:latin typeface="Times New Roman" pitchFamily="18" charset="0"/>
              </a:rPr>
              <a:t>        </a:t>
            </a:r>
            <a:r>
              <a:rPr kumimoji="1" lang="en-US" altLang="zh-CN" sz="3200" b="1">
                <a:latin typeface="Times New Roman" pitchFamily="18" charset="0"/>
              </a:rPr>
              <a:t>(2)</a:t>
            </a:r>
            <a:r>
              <a:rPr kumimoji="1" lang="zh-CN" altLang="en-US" sz="3200" b="1">
                <a:latin typeface="Times New Roman" pitchFamily="18" charset="0"/>
              </a:rPr>
              <a:t>普适性：</a:t>
            </a:r>
            <a:r>
              <a:rPr kumimoji="1" lang="en-US" altLang="zh-CN" sz="3200" b="1">
                <a:solidFill>
                  <a:srgbClr val="000000"/>
                </a:solidFill>
                <a:latin typeface="Times New Roman" pitchFamily="18" charset="0"/>
              </a:rPr>
              <a:t>G</a:t>
            </a:r>
            <a:r>
              <a:rPr kumimoji="1" lang="zh-CN" altLang="en-US" sz="3200" b="1">
                <a:solidFill>
                  <a:srgbClr val="000000"/>
                </a:solidFill>
                <a:latin typeface="Times New Roman" pitchFamily="18" charset="0"/>
              </a:rPr>
              <a:t>是一个仅和</a:t>
            </a:r>
            <a:r>
              <a:rPr kumimoji="1" lang="en-US" altLang="zh-CN" sz="3200" b="1">
                <a:solidFill>
                  <a:srgbClr val="000000"/>
                </a:solidFill>
                <a:latin typeface="Times New Roman" pitchFamily="18" charset="0"/>
              </a:rPr>
              <a:t>m</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r</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F</a:t>
            </a:r>
            <a:r>
              <a:rPr kumimoji="1" lang="zh-CN" altLang="en-US" sz="3200" b="1">
                <a:solidFill>
                  <a:srgbClr val="000000"/>
                </a:solidFill>
                <a:latin typeface="Times New Roman" pitchFamily="18" charset="0"/>
              </a:rPr>
              <a:t>单位选择有关，而与物体性质无关的恒量。</a:t>
            </a:r>
          </a:p>
          <a:p>
            <a:r>
              <a:rPr kumimoji="1" lang="zh-CN" altLang="en-US" sz="3200" b="1">
                <a:latin typeface="Times New Roman" pitchFamily="18" charset="0"/>
              </a:rPr>
              <a:t>        </a:t>
            </a:r>
            <a:r>
              <a:rPr kumimoji="1" lang="en-US" altLang="zh-CN" sz="3200" b="1">
                <a:latin typeface="Times New Roman" pitchFamily="18" charset="0"/>
              </a:rPr>
              <a:t>(3)</a:t>
            </a:r>
            <a:r>
              <a:rPr kumimoji="1" lang="zh-CN" altLang="en-US" sz="3200" b="1">
                <a:latin typeface="Times New Roman" pitchFamily="18" charset="0"/>
              </a:rPr>
              <a:t>相互性：</a:t>
            </a:r>
            <a:r>
              <a:rPr kumimoji="1" lang="zh-CN" altLang="en-US" sz="3200" b="1">
                <a:solidFill>
                  <a:srgbClr val="000000"/>
                </a:solidFill>
                <a:latin typeface="Times New Roman" pitchFamily="18" charset="0"/>
              </a:rPr>
              <a:t>两物体间的相互引力，是一对作用力和反作用力，符合牛顿第三定律。</a:t>
            </a:r>
          </a:p>
          <a:p>
            <a:r>
              <a:rPr kumimoji="1" lang="zh-CN" altLang="en-US" sz="3200" b="1">
                <a:latin typeface="Times New Roman" pitchFamily="18" charset="0"/>
              </a:rPr>
              <a:t>        </a:t>
            </a:r>
            <a:r>
              <a:rPr kumimoji="1" lang="en-US" altLang="zh-CN" sz="3200" b="1">
                <a:latin typeface="Times New Roman" pitchFamily="18" charset="0"/>
              </a:rPr>
              <a:t>(4)</a:t>
            </a:r>
            <a:r>
              <a:rPr kumimoji="1" lang="zh-CN" altLang="en-US" sz="3200" b="1">
                <a:latin typeface="Times New Roman" pitchFamily="18" charset="0"/>
              </a:rPr>
              <a:t>宏观性：</a:t>
            </a:r>
            <a:r>
              <a:rPr kumimoji="1" lang="zh-CN" altLang="en-US" sz="3200" b="1">
                <a:solidFill>
                  <a:srgbClr val="000000"/>
                </a:solidFill>
                <a:latin typeface="Times New Roman" pitchFamily="18" charset="0"/>
              </a:rPr>
              <a:t>通常情况下，万有引力非常小，只有在质量巨大的天体间或天体与物体间，它的作用才有宏观的意义。</a:t>
            </a:r>
          </a:p>
          <a:p>
            <a:r>
              <a:rPr kumimoji="1" lang="zh-CN" altLang="en-US" sz="3200" b="1">
                <a:solidFill>
                  <a:srgbClr val="000000"/>
                </a:solidFill>
                <a:latin typeface="Times New Roman" pitchFamily="18" charset="0"/>
              </a:rPr>
              <a:t>      </a:t>
            </a:r>
            <a:r>
              <a:rPr kumimoji="1" lang="zh-CN" altLang="en-US" sz="3200" b="1">
                <a:latin typeface="Times New Roman" pitchFamily="18" charset="0"/>
              </a:rPr>
              <a:t>（</a:t>
            </a:r>
            <a:r>
              <a:rPr kumimoji="1" lang="en-US" altLang="zh-CN" sz="3200" b="1">
                <a:latin typeface="Times New Roman" pitchFamily="18" charset="0"/>
              </a:rPr>
              <a:t>5</a:t>
            </a:r>
            <a:r>
              <a:rPr kumimoji="1" lang="zh-CN" altLang="en-US" sz="3200" b="1">
                <a:latin typeface="Times New Roman" pitchFamily="18" charset="0"/>
              </a:rPr>
              <a:t>）特殊性：</a:t>
            </a:r>
            <a:r>
              <a:rPr kumimoji="1" lang="zh-CN" altLang="en-US" sz="3200" b="1">
                <a:solidFill>
                  <a:srgbClr val="000000"/>
                </a:solidFill>
                <a:latin typeface="Times New Roman" pitchFamily="18" charset="0"/>
              </a:rPr>
              <a:t>万有引力的大小只与它们的质量有关，与它们间的距离有关。与其他的因素均无关。</a:t>
            </a:r>
            <a:endParaRPr kumimoji="1" lang="zh-CN" altLang="en-US" sz="32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arn(in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arn(in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arn(in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arn(in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arn(inHorizontal)">
                                      <p:cBhvr>
                                        <p:cTn id="2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23850" y="692150"/>
            <a:ext cx="856932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rgbClr val="FFFF00"/>
                  </a:outerShdw>
                </a:effectLst>
              </a14:hiddenEffects>
            </a:ext>
          </a:extLst>
        </p:spPr>
        <p:txBody>
          <a:bodyPr>
            <a:spAutoFit/>
          </a:bodyPr>
          <a:lstStyle/>
          <a:p>
            <a:pPr>
              <a:lnSpc>
                <a:spcPct val="150000"/>
              </a:lnSpc>
              <a:spcBef>
                <a:spcPct val="50000"/>
              </a:spcBef>
            </a:pPr>
            <a:r>
              <a:rPr lang="en-US" altLang="zh-CN" sz="2800" b="1">
                <a:latin typeface="Times New Roman" pitchFamily="18" charset="0"/>
              </a:rPr>
              <a:t>    </a:t>
            </a:r>
            <a:r>
              <a:rPr lang="zh-CN" altLang="en-US" sz="2800" b="1">
                <a:solidFill>
                  <a:srgbClr val="000000"/>
                </a:solidFill>
                <a:latin typeface="Times New Roman" pitchFamily="18" charset="0"/>
              </a:rPr>
              <a:t>下面请同学们</a:t>
            </a:r>
            <a:r>
              <a:rPr lang="zh-CN" altLang="ru-RU" sz="2800" b="1">
                <a:solidFill>
                  <a:srgbClr val="000000"/>
                </a:solidFill>
                <a:latin typeface="Times New Roman" pitchFamily="18" charset="0"/>
              </a:rPr>
              <a:t>粗略的计算一下两个质量为</a:t>
            </a:r>
            <a:r>
              <a:rPr lang="en-US" altLang="zh-CN" sz="2800" b="1">
                <a:solidFill>
                  <a:srgbClr val="000000"/>
                </a:solidFill>
                <a:latin typeface="Times New Roman" pitchFamily="18" charset="0"/>
              </a:rPr>
              <a:t>50kg</a:t>
            </a:r>
            <a:r>
              <a:rPr lang="zh-CN" altLang="en-US" sz="2800" b="1">
                <a:solidFill>
                  <a:srgbClr val="000000"/>
                </a:solidFill>
                <a:latin typeface="Times New Roman" pitchFamily="18" charset="0"/>
              </a:rPr>
              <a:t>，相距</a:t>
            </a:r>
            <a:r>
              <a:rPr lang="en-US" altLang="zh-CN" sz="2800" b="1">
                <a:solidFill>
                  <a:srgbClr val="000000"/>
                </a:solidFill>
                <a:latin typeface="Times New Roman" pitchFamily="18" charset="0"/>
              </a:rPr>
              <a:t>0.5m</a:t>
            </a:r>
            <a:r>
              <a:rPr lang="zh-CN" altLang="en-US" sz="2800" b="1">
                <a:solidFill>
                  <a:srgbClr val="000000"/>
                </a:solidFill>
                <a:latin typeface="Times New Roman" pitchFamily="18" charset="0"/>
              </a:rPr>
              <a:t>的人之间的引力？</a:t>
            </a:r>
            <a:endParaRPr lang="zh-CN" altLang="ru-RU" sz="2800" b="1">
              <a:solidFill>
                <a:srgbClr val="000000"/>
              </a:solidFill>
              <a:latin typeface="Times New Roman" pitchFamily="18" charset="0"/>
            </a:endParaRPr>
          </a:p>
        </p:txBody>
      </p:sp>
      <p:graphicFrame>
        <p:nvGraphicFramePr>
          <p:cNvPr id="16387" name="Object 3"/>
          <p:cNvGraphicFramePr>
            <a:graphicFrameLocks noChangeAspect="1"/>
          </p:cNvGraphicFramePr>
          <p:nvPr/>
        </p:nvGraphicFramePr>
        <p:xfrm>
          <a:off x="1692275" y="2276475"/>
          <a:ext cx="4256088" cy="2247900"/>
        </p:xfrm>
        <a:graphic>
          <a:graphicData uri="http://schemas.openxmlformats.org/presentationml/2006/ole">
            <mc:AlternateContent xmlns:mc="http://schemas.openxmlformats.org/markup-compatibility/2006">
              <mc:Choice xmlns:v="urn:schemas-microsoft-com:vml" Requires="v">
                <p:oleObj spid="_x0000_s16389" name="Equation" r:id="rId3" imgW="1587240" imgH="1028520" progId="Equation.DSMT4">
                  <p:embed/>
                </p:oleObj>
              </mc:Choice>
              <mc:Fallback>
                <p:oleObj name="Equation" r:id="rId3" imgW="1587240" imgH="10285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42560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8" name="Text Box 4"/>
          <p:cNvSpPr txBox="1">
            <a:spLocks noChangeArrowheads="1"/>
          </p:cNvSpPr>
          <p:nvPr/>
        </p:nvSpPr>
        <p:spPr bwMode="auto">
          <a:xfrm>
            <a:off x="949325" y="4868863"/>
            <a:ext cx="7127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3333FF"/>
                </a:solidFill>
                <a:ea typeface="华文新魏" pitchFamily="2" charset="-122"/>
              </a:rPr>
              <a:t>     </a:t>
            </a:r>
            <a:r>
              <a:rPr lang="zh-CN" altLang="en-US" sz="2800" b="1">
                <a:solidFill>
                  <a:srgbClr val="000000"/>
                </a:solidFill>
                <a:ea typeface="华文新魏" pitchFamily="2" charset="-122"/>
              </a:rPr>
              <a:t>只有一粒芝麻重力的几千分之一</a:t>
            </a:r>
            <a:r>
              <a:rPr lang="en-US" altLang="zh-CN" sz="2800" b="1">
                <a:solidFill>
                  <a:srgbClr val="000000"/>
                </a:solidFill>
                <a:ea typeface="华文新魏"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linds(horizontal)">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linds(horizontal)">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916238" y="152400"/>
            <a:ext cx="3168650" cy="762000"/>
          </a:xfrm>
          <a:prstGeom prst="rect">
            <a:avLst/>
          </a:prstGeom>
          <a:noFill/>
          <a:ln>
            <a:noFill/>
          </a:ln>
          <a:effectLst>
            <a:prstShdw prst="shdw17" dist="17961" dir="2700000">
              <a:srgbClr val="FF0000">
                <a:gamma/>
                <a:shade val="60000"/>
                <a:invGamma/>
              </a:srgbClr>
            </a:prstShdw>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zh-CN" altLang="en-US" sz="4400" b="1">
                <a:solidFill>
                  <a:srgbClr val="0000FF"/>
                </a:solidFill>
                <a:latin typeface="Times New Roman" pitchFamily="18" charset="0"/>
                <a:ea typeface="方正大黑简体" pitchFamily="65" charset="-122"/>
              </a:rPr>
              <a:t>课堂小结</a:t>
            </a:r>
          </a:p>
        </p:txBody>
      </p:sp>
      <p:sp>
        <p:nvSpPr>
          <p:cNvPr id="17411" name="Text Box 3"/>
          <p:cNvSpPr txBox="1">
            <a:spLocks noChangeArrowheads="1"/>
          </p:cNvSpPr>
          <p:nvPr/>
        </p:nvSpPr>
        <p:spPr bwMode="auto">
          <a:xfrm>
            <a:off x="457200" y="1038225"/>
            <a:ext cx="84248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华文隶书" pitchFamily="2" charset="-122"/>
              </a:rPr>
              <a:t>万有引力定律：</a:t>
            </a:r>
          </a:p>
          <a:p>
            <a:r>
              <a:rPr lang="zh-CN" altLang="en-US" sz="2800" b="1">
                <a:solidFill>
                  <a:srgbClr val="FF0000"/>
                </a:solidFill>
              </a:rPr>
              <a:t>     </a:t>
            </a:r>
            <a:r>
              <a:rPr lang="zh-CN" altLang="en-US" sz="2800" b="1">
                <a:solidFill>
                  <a:srgbClr val="000000"/>
                </a:solidFill>
              </a:rPr>
              <a:t>自然界中任何两个物体都相互吸引，方向在它们的连线上，引力的大小跟这两个物体的质量的乘积成正比，跟它们的距离的平方成反比。</a:t>
            </a:r>
          </a:p>
        </p:txBody>
      </p:sp>
      <p:graphicFrame>
        <p:nvGraphicFramePr>
          <p:cNvPr id="17412" name="Object 4"/>
          <p:cNvGraphicFramePr>
            <a:graphicFrameLocks noChangeAspect="1"/>
          </p:cNvGraphicFramePr>
          <p:nvPr/>
        </p:nvGraphicFramePr>
        <p:xfrm>
          <a:off x="2403475" y="2852738"/>
          <a:ext cx="3311525" cy="1484312"/>
        </p:xfrm>
        <a:graphic>
          <a:graphicData uri="http://schemas.openxmlformats.org/presentationml/2006/ole">
            <mc:AlternateContent xmlns:mc="http://schemas.openxmlformats.org/markup-compatibility/2006">
              <mc:Choice xmlns:v="urn:schemas-microsoft-com:vml" Requires="v">
                <p:oleObj spid="_x0000_s17415" name="Equation" r:id="rId3" imgW="825480" imgH="406080" progId="Equation.DSMT4">
                  <p:embed/>
                </p:oleObj>
              </mc:Choice>
              <mc:Fallback>
                <p:oleObj name="Equation" r:id="rId3" imgW="825480" imgH="406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2852738"/>
                        <a:ext cx="3311525" cy="148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Rectangle 5"/>
          <p:cNvSpPr>
            <a:spLocks noChangeArrowheads="1"/>
          </p:cNvSpPr>
          <p:nvPr/>
        </p:nvSpPr>
        <p:spPr bwMode="auto">
          <a:xfrm>
            <a:off x="971550" y="4365625"/>
            <a:ext cx="7561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latin typeface="Times New Roman" pitchFamily="18" charset="0"/>
              </a:rPr>
              <a:t>引力常数</a:t>
            </a:r>
            <a:r>
              <a:rPr lang="en-US" altLang="zh-CN" sz="3200" b="1" i="1">
                <a:solidFill>
                  <a:srgbClr val="000000"/>
                </a:solidFill>
                <a:latin typeface="Times New Roman" pitchFamily="18" charset="0"/>
              </a:rPr>
              <a:t>G </a:t>
            </a:r>
            <a:r>
              <a:rPr lang="zh-CN" altLang="en-US" sz="3200" b="1">
                <a:solidFill>
                  <a:srgbClr val="000000"/>
                </a:solidFill>
                <a:latin typeface="Times New Roman" pitchFamily="18" charset="0"/>
              </a:rPr>
              <a:t>＝ </a:t>
            </a:r>
            <a:r>
              <a:rPr lang="en-US" altLang="zh-CN" sz="3200" b="1">
                <a:solidFill>
                  <a:srgbClr val="000000"/>
                </a:solidFill>
                <a:latin typeface="Times New Roman" pitchFamily="18" charset="0"/>
              </a:rPr>
              <a:t>6.67×10</a:t>
            </a:r>
            <a:r>
              <a:rPr lang="zh-CN" altLang="en-US" sz="3200" b="1" baseline="30000">
                <a:solidFill>
                  <a:srgbClr val="000000"/>
                </a:solidFill>
                <a:latin typeface="Times New Roman" pitchFamily="18" charset="0"/>
              </a:rPr>
              <a:t>－</a:t>
            </a:r>
            <a:r>
              <a:rPr lang="en-US" altLang="zh-CN" sz="3200" b="1" baseline="30000">
                <a:solidFill>
                  <a:srgbClr val="000000"/>
                </a:solidFill>
                <a:latin typeface="Times New Roman" pitchFamily="18" charset="0"/>
              </a:rPr>
              <a:t>11 </a:t>
            </a:r>
            <a:r>
              <a:rPr lang="en-US" altLang="zh-CN" sz="3200" b="1">
                <a:solidFill>
                  <a:srgbClr val="000000"/>
                </a:solidFill>
                <a:latin typeface="Times New Roman" pitchFamily="18" charset="0"/>
              </a:rPr>
              <a:t>N·m</a:t>
            </a:r>
            <a:r>
              <a:rPr lang="en-US" altLang="zh-CN" sz="3200" b="1" baseline="30000">
                <a:solidFill>
                  <a:srgbClr val="000000"/>
                </a:solidFill>
                <a:latin typeface="Times New Roman" pitchFamily="18" charset="0"/>
              </a:rPr>
              <a:t>2</a:t>
            </a:r>
            <a:r>
              <a:rPr lang="zh-CN" altLang="en-US" sz="3200" b="1">
                <a:solidFill>
                  <a:srgbClr val="000000"/>
                </a:solidFill>
                <a:latin typeface="Times New Roman" pitchFamily="18" charset="0"/>
              </a:rPr>
              <a:t>／</a:t>
            </a:r>
            <a:r>
              <a:rPr lang="en-US" altLang="zh-CN" sz="3200" b="1">
                <a:solidFill>
                  <a:srgbClr val="000000"/>
                </a:solidFill>
                <a:latin typeface="Times New Roman" pitchFamily="18" charset="0"/>
              </a:rPr>
              <a:t>kg</a:t>
            </a:r>
            <a:r>
              <a:rPr lang="en-US" altLang="zh-CN" sz="3200" b="1" baseline="30000">
                <a:solidFill>
                  <a:srgbClr val="000000"/>
                </a:solidFill>
                <a:latin typeface="Times New Roman" pitchFamily="18" charset="0"/>
              </a:rPr>
              <a:t>2</a:t>
            </a:r>
            <a:endParaRPr lang="en-US" altLang="zh-CN" sz="3200" b="1">
              <a:solidFill>
                <a:srgbClr val="000000"/>
              </a:solidFill>
              <a:latin typeface="Times New Roman" pitchFamily="18" charset="0"/>
            </a:endParaRPr>
          </a:p>
        </p:txBody>
      </p:sp>
      <p:sp>
        <p:nvSpPr>
          <p:cNvPr id="17414" name="Rectangle 6"/>
          <p:cNvSpPr>
            <a:spLocks noChangeArrowheads="1"/>
          </p:cNvSpPr>
          <p:nvPr/>
        </p:nvSpPr>
        <p:spPr bwMode="auto">
          <a:xfrm>
            <a:off x="395288" y="4999038"/>
            <a:ext cx="8424862"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latin typeface="Times New Roman" pitchFamily="18" charset="0"/>
              </a:rPr>
              <a:t>适用条件：</a:t>
            </a:r>
          </a:p>
          <a:p>
            <a:r>
              <a:rPr lang="zh-CN" altLang="en-US" sz="3200" b="1">
                <a:solidFill>
                  <a:srgbClr val="000000"/>
                </a:solidFill>
                <a:latin typeface="Times New Roman" pitchFamily="18" charset="0"/>
              </a:rPr>
              <a:t>         ①适用于两个质点间的相互作用。</a:t>
            </a:r>
          </a:p>
          <a:p>
            <a:r>
              <a:rPr lang="zh-CN" altLang="en-US" sz="3200" b="1">
                <a:solidFill>
                  <a:srgbClr val="000000"/>
                </a:solidFill>
                <a:latin typeface="Times New Roman" pitchFamily="18" charset="0"/>
              </a:rPr>
              <a:t>         ②对两个质量分布均匀球体也适用。</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1066800"/>
            <a:ext cx="82073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2800" b="1">
                <a:solidFill>
                  <a:srgbClr val="050507"/>
                </a:solidFill>
                <a:latin typeface="Times New Roman" pitchFamily="18" charset="0"/>
              </a:rPr>
              <a:t>1.</a:t>
            </a:r>
            <a:r>
              <a:rPr lang="zh-CN" altLang="en-US" sz="2800" b="1">
                <a:solidFill>
                  <a:srgbClr val="050507"/>
                </a:solidFill>
                <a:latin typeface="Times New Roman" pitchFamily="18" charset="0"/>
              </a:rPr>
              <a:t>关于万有引力，下列说法中正确得是：</a:t>
            </a:r>
            <a:r>
              <a:rPr lang="en-US" altLang="zh-CN" sz="2800" b="1">
                <a:solidFill>
                  <a:srgbClr val="050507"/>
                </a:solidFill>
                <a:latin typeface="Times New Roman" pitchFamily="18" charset="0"/>
              </a:rPr>
              <a:t>(        )</a:t>
            </a:r>
          </a:p>
          <a:p>
            <a:pPr>
              <a:lnSpc>
                <a:spcPct val="130000"/>
              </a:lnSpc>
            </a:pPr>
            <a:r>
              <a:rPr lang="en-US" altLang="zh-CN" sz="2800" b="1">
                <a:solidFill>
                  <a:srgbClr val="050507"/>
                </a:solidFill>
                <a:latin typeface="Times New Roman" pitchFamily="18" charset="0"/>
              </a:rPr>
              <a:t>A. </a:t>
            </a:r>
            <a:r>
              <a:rPr lang="zh-CN" altLang="en-US" sz="2800" b="1">
                <a:solidFill>
                  <a:srgbClr val="050507"/>
                </a:solidFill>
                <a:latin typeface="Times New Roman" pitchFamily="18" charset="0"/>
              </a:rPr>
              <a:t>万有引力只有在天体之间才体现出来</a:t>
            </a:r>
          </a:p>
          <a:p>
            <a:pPr>
              <a:lnSpc>
                <a:spcPct val="130000"/>
              </a:lnSpc>
            </a:pPr>
            <a:r>
              <a:rPr lang="en-US" altLang="zh-CN" sz="2800" b="1">
                <a:solidFill>
                  <a:srgbClr val="050507"/>
                </a:solidFill>
                <a:latin typeface="Times New Roman" pitchFamily="18" charset="0"/>
              </a:rPr>
              <a:t>B.</a:t>
            </a:r>
            <a:r>
              <a:rPr lang="zh-CN" altLang="en-US" sz="2800" b="1">
                <a:solidFill>
                  <a:srgbClr val="050507"/>
                </a:solidFill>
                <a:latin typeface="Times New Roman" pitchFamily="18" charset="0"/>
              </a:rPr>
              <a:t>一个苹果由于其质量很小，它受到地球的万有引力几乎可以忽略</a:t>
            </a:r>
          </a:p>
          <a:p>
            <a:pPr>
              <a:lnSpc>
                <a:spcPct val="130000"/>
              </a:lnSpc>
            </a:pPr>
            <a:r>
              <a:rPr lang="en-US" altLang="zh-CN" sz="2800" b="1">
                <a:solidFill>
                  <a:srgbClr val="050507"/>
                </a:solidFill>
                <a:latin typeface="Times New Roman" pitchFamily="18" charset="0"/>
              </a:rPr>
              <a:t>C. </a:t>
            </a:r>
            <a:r>
              <a:rPr lang="zh-CN" altLang="en-US" sz="2800" b="1">
                <a:solidFill>
                  <a:srgbClr val="050507"/>
                </a:solidFill>
                <a:latin typeface="Times New Roman" pitchFamily="18" charset="0"/>
              </a:rPr>
              <a:t>地球对人造卫星的万有引力远大于卫星对地球的万有力</a:t>
            </a:r>
          </a:p>
          <a:p>
            <a:pPr>
              <a:lnSpc>
                <a:spcPct val="130000"/>
              </a:lnSpc>
            </a:pPr>
            <a:r>
              <a:rPr lang="en-US" altLang="zh-CN" sz="2800" b="1">
                <a:solidFill>
                  <a:srgbClr val="050507"/>
                </a:solidFill>
                <a:latin typeface="Times New Roman" pitchFamily="18" charset="0"/>
              </a:rPr>
              <a:t>D.</a:t>
            </a:r>
            <a:r>
              <a:rPr lang="zh-CN" altLang="en-US" sz="2800" b="1">
                <a:solidFill>
                  <a:srgbClr val="050507"/>
                </a:solidFill>
                <a:latin typeface="Times New Roman" pitchFamily="18" charset="0"/>
              </a:rPr>
              <a:t>地球表面的大气层是因为万有引力的约束而存在于地球表面附近</a:t>
            </a:r>
            <a:endParaRPr lang="zh-CN" altLang="en-US" sz="2800">
              <a:latin typeface="Times New Roman" pitchFamily="18" charset="0"/>
            </a:endParaRPr>
          </a:p>
        </p:txBody>
      </p:sp>
      <p:sp>
        <p:nvSpPr>
          <p:cNvPr id="18435" name="Text Box 3"/>
          <p:cNvSpPr txBox="1">
            <a:spLocks noChangeArrowheads="1"/>
          </p:cNvSpPr>
          <p:nvPr/>
        </p:nvSpPr>
        <p:spPr bwMode="auto">
          <a:xfrm>
            <a:off x="7092950" y="1176338"/>
            <a:ext cx="576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latin typeface="Times New Roman" pitchFamily="18" charset="0"/>
              </a:rPr>
              <a:t>D</a:t>
            </a:r>
          </a:p>
        </p:txBody>
      </p:sp>
      <p:sp>
        <p:nvSpPr>
          <p:cNvPr id="18437" name="Text Box 5"/>
          <p:cNvSpPr txBox="1">
            <a:spLocks noChangeArrowheads="1"/>
          </p:cNvSpPr>
          <p:nvPr/>
        </p:nvSpPr>
        <p:spPr bwMode="auto">
          <a:xfrm>
            <a:off x="2916238" y="152400"/>
            <a:ext cx="3168650" cy="762000"/>
          </a:xfrm>
          <a:prstGeom prst="rect">
            <a:avLst/>
          </a:prstGeom>
          <a:noFill/>
          <a:ln>
            <a:noFill/>
          </a:ln>
          <a:effectLst>
            <a:prstShdw prst="shdw17" dist="17961" dir="2700000">
              <a:srgbClr val="FF0000">
                <a:gamma/>
                <a:shade val="60000"/>
                <a:invGamma/>
              </a:srgbClr>
            </a:prstShdw>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zh-CN" altLang="en-US" sz="4400" b="1">
                <a:solidFill>
                  <a:srgbClr val="0000FF"/>
                </a:solidFill>
                <a:latin typeface="Times New Roman" pitchFamily="18" charset="0"/>
                <a:ea typeface="方正大黑简体" pitchFamily="65" charset="-122"/>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1341438"/>
            <a:ext cx="914400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        </a:t>
            </a:r>
            <a:r>
              <a:rPr kumimoji="1" lang="en-US" altLang="zh-CN" sz="3200" b="1">
                <a:solidFill>
                  <a:srgbClr val="000000"/>
                </a:solidFill>
                <a:latin typeface="Times New Roman" pitchFamily="18" charset="0"/>
              </a:rPr>
              <a:t>2</a:t>
            </a:r>
            <a:r>
              <a:rPr kumimoji="1" lang="zh-CN" altLang="en-US" sz="3200" b="1">
                <a:solidFill>
                  <a:srgbClr val="000000"/>
                </a:solidFill>
                <a:latin typeface="Times New Roman" pitchFamily="18" charset="0"/>
              </a:rPr>
              <a:t>．关于万有引力定律的适用范围，下列说法中正确的有</a:t>
            </a:r>
            <a:r>
              <a:rPr kumimoji="1" lang="en-US" altLang="zh-CN" sz="3200" b="1">
                <a:solidFill>
                  <a:srgbClr val="000000"/>
                </a:solidFill>
                <a:latin typeface="Times New Roman" pitchFamily="18" charset="0"/>
              </a:rPr>
              <a:t>(      </a:t>
            </a:r>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a:t>
            </a:r>
          </a:p>
          <a:p>
            <a:r>
              <a:rPr kumimoji="1" lang="en-US" altLang="zh-CN" sz="3200" b="1">
                <a:solidFill>
                  <a:srgbClr val="000000"/>
                </a:solidFill>
                <a:latin typeface="Times New Roman" pitchFamily="18" charset="0"/>
              </a:rPr>
              <a:t>        A</a:t>
            </a:r>
            <a:r>
              <a:rPr kumimoji="1" lang="zh-CN" altLang="en-US" sz="3200" b="1">
                <a:solidFill>
                  <a:srgbClr val="000000"/>
                </a:solidFill>
                <a:latin typeface="Times New Roman" pitchFamily="18" charset="0"/>
              </a:rPr>
              <a:t>．只适用于天体，不适用于地面的物体</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B</a:t>
            </a:r>
            <a:r>
              <a:rPr kumimoji="1" lang="zh-CN" altLang="en-US" sz="3200" b="1">
                <a:solidFill>
                  <a:srgbClr val="000000"/>
                </a:solidFill>
                <a:latin typeface="Times New Roman" pitchFamily="18" charset="0"/>
              </a:rPr>
              <a:t>．只适用于球形物体，不适用于其他形状的物体</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C </a:t>
            </a:r>
            <a:r>
              <a:rPr kumimoji="1" lang="zh-CN" altLang="en-US" sz="2400" b="1">
                <a:solidFill>
                  <a:srgbClr val="000000"/>
                </a:solidFill>
                <a:latin typeface="Times New Roman" pitchFamily="18" charset="0"/>
              </a:rPr>
              <a:t>．</a:t>
            </a:r>
            <a:r>
              <a:rPr kumimoji="1" lang="zh-CN" altLang="en-US" sz="3200" b="1">
                <a:solidFill>
                  <a:srgbClr val="000000"/>
                </a:solidFill>
                <a:latin typeface="Times New Roman" pitchFamily="18" charset="0"/>
              </a:rPr>
              <a:t>只适用于质点，不适用于实际物体</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D</a:t>
            </a:r>
            <a:r>
              <a:rPr kumimoji="1" lang="zh-CN" altLang="en-US" sz="3200" b="1">
                <a:solidFill>
                  <a:srgbClr val="000000"/>
                </a:solidFill>
                <a:latin typeface="Times New Roman" pitchFamily="18" charset="0"/>
              </a:rPr>
              <a:t>．适用于自然界中任何两个物体之间</a:t>
            </a:r>
          </a:p>
        </p:txBody>
      </p:sp>
      <p:sp>
        <p:nvSpPr>
          <p:cNvPr id="19460" name="Text Box 4"/>
          <p:cNvSpPr txBox="1">
            <a:spLocks noChangeArrowheads="1"/>
          </p:cNvSpPr>
          <p:nvPr/>
        </p:nvSpPr>
        <p:spPr bwMode="auto">
          <a:xfrm>
            <a:off x="2627313" y="1844675"/>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rgbClr val="FF0000"/>
                </a:solidFill>
                <a:latin typeface="Times New Roman" pitchFamily="18" charset="0"/>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1000" fill="hold"/>
                                        <p:tgtEl>
                                          <p:spTgt spid="19460"/>
                                        </p:tgtEl>
                                        <p:attrNameLst>
                                          <p:attrName>ppt_w</p:attrName>
                                        </p:attrNameLst>
                                      </p:cBhvr>
                                      <p:tavLst>
                                        <p:tav tm="0">
                                          <p:val>
                                            <p:fltVal val="0"/>
                                          </p:val>
                                        </p:tav>
                                        <p:tav tm="100000">
                                          <p:val>
                                            <p:strVal val="#ppt_w"/>
                                          </p:val>
                                        </p:tav>
                                      </p:tavLst>
                                    </p:anim>
                                    <p:anim calcmode="lin" valueType="num">
                                      <p:cBhvr>
                                        <p:cTn id="8" dur="1000" fill="hold"/>
                                        <p:tgtEl>
                                          <p:spTgt spid="194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0" y="838200"/>
            <a:ext cx="9144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         </a:t>
            </a:r>
            <a:r>
              <a:rPr kumimoji="1" lang="en-US" altLang="zh-CN" sz="3200" b="1">
                <a:solidFill>
                  <a:srgbClr val="000000"/>
                </a:solidFill>
                <a:latin typeface="Times New Roman" pitchFamily="18" charset="0"/>
              </a:rPr>
              <a:t>3</a:t>
            </a:r>
            <a:r>
              <a:rPr kumimoji="1" lang="zh-CN" altLang="en-US" sz="3200" b="1">
                <a:solidFill>
                  <a:srgbClr val="000000"/>
                </a:solidFill>
                <a:latin typeface="Times New Roman" pitchFamily="18" charset="0"/>
              </a:rPr>
              <a:t>．关于万有引力的说法，正确的有</a:t>
            </a:r>
            <a:r>
              <a:rPr kumimoji="1" lang="en-US" altLang="zh-CN" sz="3200" b="1">
                <a:solidFill>
                  <a:srgbClr val="000000"/>
                </a:solidFill>
                <a:latin typeface="Times New Roman" pitchFamily="18" charset="0"/>
              </a:rPr>
              <a:t>(          )</a:t>
            </a:r>
          </a:p>
          <a:p>
            <a:r>
              <a:rPr kumimoji="1" lang="en-US" altLang="zh-CN" sz="3200" b="1">
                <a:solidFill>
                  <a:srgbClr val="000000"/>
                </a:solidFill>
                <a:latin typeface="Times New Roman" pitchFamily="18" charset="0"/>
              </a:rPr>
              <a:t>        A</a:t>
            </a:r>
            <a:r>
              <a:rPr kumimoji="1" lang="zh-CN" altLang="en-US" sz="3200" b="1">
                <a:solidFill>
                  <a:srgbClr val="000000"/>
                </a:solidFill>
                <a:latin typeface="Times New Roman" pitchFamily="18" charset="0"/>
              </a:rPr>
              <a:t>．物体落到地面上，说明地球对物体有引力，物体对地球没有引力</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B</a:t>
            </a:r>
            <a:r>
              <a:rPr kumimoji="1" lang="zh-CN" altLang="en-US" sz="3200" b="1">
                <a:solidFill>
                  <a:srgbClr val="000000"/>
                </a:solidFill>
                <a:latin typeface="Times New Roman" pitchFamily="18" charset="0"/>
              </a:rPr>
              <a:t>．万有引力定律是牛顿在总结前人研究的基础上发现的</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C</a:t>
            </a:r>
            <a:r>
              <a:rPr kumimoji="1" lang="zh-CN" altLang="en-US" sz="3200" b="1">
                <a:solidFill>
                  <a:srgbClr val="000000"/>
                </a:solidFill>
                <a:latin typeface="Times New Roman" pitchFamily="18" charset="0"/>
              </a:rPr>
              <a:t>．地面上自由下落的苹果和天空中运行的月亮，受到的都是地球的万有引力</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D</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F=Gm</a:t>
            </a:r>
            <a:r>
              <a:rPr kumimoji="1" lang="en-US" altLang="zh-CN" sz="3200" b="1" baseline="-25000">
                <a:solidFill>
                  <a:srgbClr val="000000"/>
                </a:solidFill>
                <a:latin typeface="Times New Roman" pitchFamily="18" charset="0"/>
              </a:rPr>
              <a:t>1</a:t>
            </a:r>
            <a:r>
              <a:rPr kumimoji="1" lang="en-US" altLang="zh-CN" sz="3200" b="1">
                <a:solidFill>
                  <a:srgbClr val="000000"/>
                </a:solidFill>
                <a:latin typeface="Times New Roman" pitchFamily="18" charset="0"/>
              </a:rPr>
              <a:t>m</a:t>
            </a:r>
            <a:r>
              <a:rPr kumimoji="1" lang="en-US" altLang="zh-CN" sz="3200" b="1" baseline="-25000">
                <a:solidFill>
                  <a:srgbClr val="000000"/>
                </a:solidFill>
                <a:latin typeface="Times New Roman" pitchFamily="18" charset="0"/>
              </a:rPr>
              <a:t>2</a:t>
            </a:r>
            <a:r>
              <a:rPr kumimoji="1" lang="en-US" altLang="zh-CN" sz="3200" b="1">
                <a:solidFill>
                  <a:srgbClr val="000000"/>
                </a:solidFill>
                <a:latin typeface="Times New Roman" pitchFamily="18" charset="0"/>
              </a:rPr>
              <a:t>/r</a:t>
            </a:r>
            <a:r>
              <a:rPr kumimoji="1" lang="en-US" altLang="zh-CN" sz="3200" b="1" baseline="30000">
                <a:solidFill>
                  <a:srgbClr val="000000"/>
                </a:solidFill>
                <a:latin typeface="Times New Roman" pitchFamily="18" charset="0"/>
              </a:rPr>
              <a:t>2</a:t>
            </a:r>
            <a:r>
              <a:rPr kumimoji="1" lang="zh-CN" altLang="en-US" sz="3200" b="1">
                <a:solidFill>
                  <a:srgbClr val="000000"/>
                </a:solidFill>
                <a:latin typeface="Times New Roman" pitchFamily="18" charset="0"/>
              </a:rPr>
              <a:t>中的</a:t>
            </a:r>
            <a:r>
              <a:rPr kumimoji="1" lang="en-US" altLang="zh-CN" sz="3200" b="1">
                <a:solidFill>
                  <a:srgbClr val="000000"/>
                </a:solidFill>
                <a:latin typeface="Times New Roman" pitchFamily="18" charset="0"/>
              </a:rPr>
              <a:t>G</a:t>
            </a:r>
            <a:r>
              <a:rPr kumimoji="1" lang="zh-CN" altLang="en-US" sz="3200" b="1">
                <a:solidFill>
                  <a:srgbClr val="000000"/>
                </a:solidFill>
                <a:latin typeface="Times New Roman" pitchFamily="18" charset="0"/>
              </a:rPr>
              <a:t>是一个比例常数，是没有单位的</a:t>
            </a:r>
          </a:p>
        </p:txBody>
      </p:sp>
      <p:sp>
        <p:nvSpPr>
          <p:cNvPr id="20484" name="Text Box 4"/>
          <p:cNvSpPr txBox="1">
            <a:spLocks noChangeArrowheads="1"/>
          </p:cNvSpPr>
          <p:nvPr/>
        </p:nvSpPr>
        <p:spPr bwMode="auto">
          <a:xfrm>
            <a:off x="7596188" y="909638"/>
            <a:ext cx="86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itchFamily="18" charset="0"/>
              </a:rPr>
              <a:t>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1000" fill="hold"/>
                                        <p:tgtEl>
                                          <p:spTgt spid="20484"/>
                                        </p:tgtEl>
                                        <p:attrNameLst>
                                          <p:attrName>ppt_w</p:attrName>
                                        </p:attrNameLst>
                                      </p:cBhvr>
                                      <p:tavLst>
                                        <p:tav tm="0">
                                          <p:val>
                                            <p:fltVal val="0"/>
                                          </p:val>
                                        </p:tav>
                                        <p:tav tm="100000">
                                          <p:val>
                                            <p:strVal val="#ppt_w"/>
                                          </p:val>
                                        </p:tav>
                                      </p:tavLst>
                                    </p:anim>
                                    <p:anim calcmode="lin" valueType="num">
                                      <p:cBhvr>
                                        <p:cTn id="8" dur="1000" fill="hold"/>
                                        <p:tgtEl>
                                          <p:spTgt spid="204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0" y="1341438"/>
            <a:ext cx="8964613"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         </a:t>
            </a:r>
            <a:r>
              <a:rPr kumimoji="1" lang="en-US" altLang="zh-CN" sz="3200" b="1">
                <a:solidFill>
                  <a:srgbClr val="000000"/>
                </a:solidFill>
                <a:latin typeface="Times New Roman" pitchFamily="18" charset="0"/>
              </a:rPr>
              <a:t>4</a:t>
            </a:r>
            <a:r>
              <a:rPr kumimoji="1" lang="zh-CN" altLang="en-US" sz="3200" b="1">
                <a:solidFill>
                  <a:srgbClr val="000000"/>
                </a:solidFill>
                <a:latin typeface="Times New Roman" pitchFamily="18" charset="0"/>
              </a:rPr>
              <a:t>．某实心均匀球半径为</a:t>
            </a:r>
            <a:r>
              <a:rPr kumimoji="1" lang="en-US" altLang="zh-CN" sz="3200" b="1">
                <a:solidFill>
                  <a:srgbClr val="000000"/>
                </a:solidFill>
                <a:latin typeface="Times New Roman" pitchFamily="18" charset="0"/>
              </a:rPr>
              <a:t>R</a:t>
            </a:r>
            <a:r>
              <a:rPr kumimoji="1" lang="zh-CN" altLang="en-US" sz="3200" b="1">
                <a:solidFill>
                  <a:srgbClr val="000000"/>
                </a:solidFill>
                <a:latin typeface="Times New Roman" pitchFamily="18" charset="0"/>
              </a:rPr>
              <a:t>，质量为</a:t>
            </a:r>
            <a:r>
              <a:rPr kumimoji="1" lang="en-US" altLang="zh-CN" sz="3200" b="1">
                <a:solidFill>
                  <a:srgbClr val="000000"/>
                </a:solidFill>
                <a:latin typeface="Times New Roman" pitchFamily="18" charset="0"/>
              </a:rPr>
              <a:t>M</a:t>
            </a:r>
            <a:r>
              <a:rPr kumimoji="1" lang="zh-CN" altLang="en-US" sz="3200" b="1">
                <a:solidFill>
                  <a:srgbClr val="000000"/>
                </a:solidFill>
                <a:latin typeface="Times New Roman" pitchFamily="18" charset="0"/>
              </a:rPr>
              <a:t>，在球外壳离球面</a:t>
            </a:r>
            <a:r>
              <a:rPr kumimoji="1" lang="en-US" altLang="zh-CN" sz="3200" b="1">
                <a:solidFill>
                  <a:srgbClr val="000000"/>
                </a:solidFill>
                <a:latin typeface="Times New Roman" pitchFamily="18" charset="0"/>
              </a:rPr>
              <a:t>h</a:t>
            </a:r>
            <a:r>
              <a:rPr kumimoji="1" lang="zh-CN" altLang="en-US" sz="3200" b="1">
                <a:solidFill>
                  <a:srgbClr val="000000"/>
                </a:solidFill>
                <a:latin typeface="Times New Roman" pitchFamily="18" charset="0"/>
              </a:rPr>
              <a:t>高处有一质量为</a:t>
            </a:r>
            <a:r>
              <a:rPr kumimoji="1" lang="en-US" altLang="zh-CN" sz="3200" b="1">
                <a:solidFill>
                  <a:srgbClr val="000000"/>
                </a:solidFill>
                <a:latin typeface="Times New Roman" pitchFamily="18" charset="0"/>
              </a:rPr>
              <a:t>m</a:t>
            </a:r>
            <a:r>
              <a:rPr kumimoji="1" lang="zh-CN" altLang="en-US" sz="3200" b="1">
                <a:solidFill>
                  <a:srgbClr val="000000"/>
                </a:solidFill>
                <a:latin typeface="Times New Roman" pitchFamily="18" charset="0"/>
              </a:rPr>
              <a:t>的质点，则其万有引力大小为</a:t>
            </a:r>
            <a:r>
              <a:rPr kumimoji="1" lang="en-US" altLang="zh-CN" sz="3200" b="1">
                <a:solidFill>
                  <a:srgbClr val="000000"/>
                </a:solidFill>
                <a:latin typeface="Times New Roman" pitchFamily="18" charset="0"/>
              </a:rPr>
              <a:t>(           )</a:t>
            </a:r>
          </a:p>
          <a:p>
            <a:r>
              <a:rPr kumimoji="1" lang="en-US" altLang="zh-CN" sz="3200" b="1">
                <a:solidFill>
                  <a:srgbClr val="000000"/>
                </a:solidFill>
                <a:latin typeface="Times New Roman" pitchFamily="18" charset="0"/>
              </a:rPr>
              <a:t>         A</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GMm</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R</a:t>
            </a:r>
            <a:r>
              <a:rPr kumimoji="1" lang="en-US" altLang="zh-CN" sz="3200" b="1" baseline="30000">
                <a:solidFill>
                  <a:srgbClr val="000000"/>
                </a:solidFill>
                <a:latin typeface="Times New Roman" pitchFamily="18" charset="0"/>
              </a:rPr>
              <a:t>2</a:t>
            </a:r>
            <a:r>
              <a:rPr kumimoji="1" lang="en-US" altLang="zh-CN" sz="3200" b="1">
                <a:solidFill>
                  <a:srgbClr val="000000"/>
                </a:solidFill>
                <a:latin typeface="Times New Roman" pitchFamily="18" charset="0"/>
              </a:rPr>
              <a:t>    </a:t>
            </a:r>
          </a:p>
          <a:p>
            <a:r>
              <a:rPr kumimoji="1" lang="en-US" altLang="zh-CN" sz="3200" b="1">
                <a:solidFill>
                  <a:srgbClr val="000000"/>
                </a:solidFill>
                <a:latin typeface="Times New Roman" pitchFamily="18" charset="0"/>
              </a:rPr>
              <a:t>         B</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GMm/(R+h)</a:t>
            </a:r>
            <a:r>
              <a:rPr kumimoji="1" lang="en-US" altLang="zh-CN" sz="3200" b="1" baseline="30000">
                <a:solidFill>
                  <a:srgbClr val="000000"/>
                </a:solidFill>
                <a:latin typeface="Times New Roman" pitchFamily="18" charset="0"/>
              </a:rPr>
              <a:t>2</a:t>
            </a:r>
          </a:p>
          <a:p>
            <a:r>
              <a:rPr kumimoji="1" lang="en-US" altLang="zh-CN" sz="3200" b="1">
                <a:solidFill>
                  <a:srgbClr val="000000"/>
                </a:solidFill>
                <a:latin typeface="Times New Roman" pitchFamily="18" charset="0"/>
              </a:rPr>
              <a:t>         C</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GMm</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h</a:t>
            </a:r>
            <a:r>
              <a:rPr kumimoji="1" lang="en-US" altLang="zh-CN" sz="3200" b="1" baseline="30000">
                <a:solidFill>
                  <a:srgbClr val="000000"/>
                </a:solidFill>
                <a:latin typeface="Times New Roman" pitchFamily="18" charset="0"/>
              </a:rPr>
              <a:t>2</a:t>
            </a:r>
            <a:r>
              <a:rPr kumimoji="1" lang="en-US" altLang="zh-CN" sz="3200" b="1">
                <a:solidFill>
                  <a:srgbClr val="000000"/>
                </a:solidFill>
                <a:latin typeface="Times New Roman" pitchFamily="18" charset="0"/>
              </a:rPr>
              <a:t>    </a:t>
            </a:r>
          </a:p>
          <a:p>
            <a:r>
              <a:rPr kumimoji="1" lang="en-US" altLang="zh-CN" sz="3200" b="1">
                <a:solidFill>
                  <a:srgbClr val="000000"/>
                </a:solidFill>
                <a:latin typeface="Times New Roman" pitchFamily="18" charset="0"/>
              </a:rPr>
              <a:t>         D</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GMm</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(R</a:t>
            </a:r>
            <a:r>
              <a:rPr kumimoji="1" lang="en-US" altLang="zh-CN" sz="3200" b="1" baseline="30000">
                <a:solidFill>
                  <a:srgbClr val="000000"/>
                </a:solidFill>
                <a:latin typeface="Times New Roman" pitchFamily="18" charset="0"/>
              </a:rPr>
              <a:t>2</a:t>
            </a:r>
            <a:r>
              <a:rPr kumimoji="1" lang="en-US" altLang="zh-CN" sz="3200" b="1">
                <a:solidFill>
                  <a:srgbClr val="000000"/>
                </a:solidFill>
                <a:latin typeface="Times New Roman" pitchFamily="18" charset="0"/>
              </a:rPr>
              <a:t>+h</a:t>
            </a:r>
            <a:r>
              <a:rPr kumimoji="1" lang="en-US" altLang="zh-CN" sz="3200" b="1" baseline="30000">
                <a:solidFill>
                  <a:srgbClr val="000000"/>
                </a:solidFill>
                <a:latin typeface="Times New Roman" pitchFamily="18" charset="0"/>
              </a:rPr>
              <a:t>2</a:t>
            </a:r>
            <a:r>
              <a:rPr kumimoji="1" lang="en-US" altLang="zh-CN" sz="3200" b="1">
                <a:solidFill>
                  <a:srgbClr val="000000"/>
                </a:solidFill>
                <a:latin typeface="Times New Roman" pitchFamily="18" charset="0"/>
              </a:rPr>
              <a:t>)</a:t>
            </a:r>
          </a:p>
        </p:txBody>
      </p:sp>
      <p:sp>
        <p:nvSpPr>
          <p:cNvPr id="21508" name="Text Box 4"/>
          <p:cNvSpPr txBox="1">
            <a:spLocks noChangeArrowheads="1"/>
          </p:cNvSpPr>
          <p:nvPr/>
        </p:nvSpPr>
        <p:spPr bwMode="auto">
          <a:xfrm>
            <a:off x="2555875" y="2349500"/>
            <a:ext cx="576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itchFamily="18" charset="0"/>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fltVal val="0"/>
                                          </p:val>
                                        </p:tav>
                                        <p:tav tm="100000">
                                          <p:val>
                                            <p:strVal val="#ppt_w"/>
                                          </p:val>
                                        </p:tav>
                                      </p:tavLst>
                                    </p:anim>
                                    <p:anim calcmode="lin" valueType="num">
                                      <p:cBhvr>
                                        <p:cTn id="8" dur="1000" fill="hold"/>
                                        <p:tgtEl>
                                          <p:spTgt spid="215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0" y="1341438"/>
            <a:ext cx="91440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rPr>
              <a:t>　　</a:t>
            </a:r>
            <a:r>
              <a:rPr kumimoji="1" lang="en-US" altLang="zh-CN" sz="3200" b="1">
                <a:solidFill>
                  <a:srgbClr val="000000"/>
                </a:solidFill>
                <a:latin typeface="Times New Roman" pitchFamily="18" charset="0"/>
              </a:rPr>
              <a:t>5</a:t>
            </a:r>
            <a:r>
              <a:rPr kumimoji="1" lang="zh-CN" altLang="en-US" sz="3200" b="1">
                <a:solidFill>
                  <a:srgbClr val="000000"/>
                </a:solidFill>
                <a:latin typeface="Times New Roman" pitchFamily="18" charset="0"/>
              </a:rPr>
              <a:t>．有两个大小相同的实心小铁球，它们紧靠在一起时，相互之间的万有引力为</a:t>
            </a:r>
            <a:r>
              <a:rPr kumimoji="1" lang="en-US" altLang="zh-CN" sz="3200" b="1">
                <a:solidFill>
                  <a:srgbClr val="000000"/>
                </a:solidFill>
                <a:latin typeface="Times New Roman" pitchFamily="18" charset="0"/>
              </a:rPr>
              <a:t>F</a:t>
            </a:r>
            <a:r>
              <a:rPr kumimoji="1" lang="zh-CN" altLang="en-US" sz="3200" b="1">
                <a:solidFill>
                  <a:srgbClr val="000000"/>
                </a:solidFill>
                <a:latin typeface="Times New Roman" pitchFamily="18" charset="0"/>
              </a:rPr>
              <a:t>，若换成两个半径为原来</a:t>
            </a:r>
            <a:r>
              <a:rPr kumimoji="1" lang="en-US" altLang="zh-CN" sz="3200" b="1">
                <a:solidFill>
                  <a:srgbClr val="000000"/>
                </a:solidFill>
                <a:latin typeface="Times New Roman" pitchFamily="18" charset="0"/>
              </a:rPr>
              <a:t>2</a:t>
            </a:r>
            <a:r>
              <a:rPr kumimoji="1" lang="zh-CN" altLang="en-US" sz="3200" b="1">
                <a:solidFill>
                  <a:srgbClr val="000000"/>
                </a:solidFill>
                <a:latin typeface="Times New Roman" pitchFamily="18" charset="0"/>
              </a:rPr>
              <a:t>倍的实心大铁球紧靠在一起，则它们之间的万有引力是</a:t>
            </a:r>
            <a:r>
              <a:rPr kumimoji="1" lang="en-US" altLang="zh-CN" sz="3200" b="1">
                <a:solidFill>
                  <a:srgbClr val="000000"/>
                </a:solidFill>
                <a:latin typeface="Times New Roman" pitchFamily="18" charset="0"/>
              </a:rPr>
              <a:t>(    </a:t>
            </a:r>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A</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2F    </a:t>
            </a:r>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B</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4F    </a:t>
            </a:r>
          </a:p>
          <a:p>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C</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8F    </a:t>
            </a:r>
            <a:r>
              <a:rPr kumimoji="1" lang="zh-CN" altLang="en-US" sz="3200" b="1">
                <a:solidFill>
                  <a:srgbClr val="000000"/>
                </a:solidFill>
                <a:latin typeface="Times New Roman" pitchFamily="18" charset="0"/>
              </a:rPr>
              <a:t>　　</a:t>
            </a:r>
            <a:r>
              <a:rPr kumimoji="1" lang="en-US" altLang="zh-CN" sz="3200" b="1">
                <a:solidFill>
                  <a:srgbClr val="000000"/>
                </a:solidFill>
                <a:latin typeface="Times New Roman" pitchFamily="18" charset="0"/>
              </a:rPr>
              <a:t>D</a:t>
            </a:r>
            <a:r>
              <a:rPr kumimoji="1" lang="zh-CN" altLang="en-US" sz="3200" b="1">
                <a:solidFill>
                  <a:srgbClr val="000000"/>
                </a:solidFill>
                <a:latin typeface="Times New Roman" pitchFamily="18" charset="0"/>
              </a:rPr>
              <a:t>．</a:t>
            </a:r>
            <a:r>
              <a:rPr kumimoji="1" lang="en-US" altLang="zh-CN" sz="3200" b="1">
                <a:solidFill>
                  <a:srgbClr val="000000"/>
                </a:solidFill>
                <a:latin typeface="Times New Roman" pitchFamily="18" charset="0"/>
              </a:rPr>
              <a:t>16F</a:t>
            </a:r>
          </a:p>
        </p:txBody>
      </p:sp>
      <p:sp>
        <p:nvSpPr>
          <p:cNvPr id="22532" name="Text Box 4"/>
          <p:cNvSpPr txBox="1">
            <a:spLocks noChangeArrowheads="1"/>
          </p:cNvSpPr>
          <p:nvPr/>
        </p:nvSpPr>
        <p:spPr bwMode="auto">
          <a:xfrm>
            <a:off x="3924300" y="28527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itchFamily="18" charset="0"/>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slide(fromLeft)">
                                      <p:cBhvr>
                                        <p:cTn id="7" dur="1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323850" y="1844675"/>
            <a:ext cx="2879725" cy="1019175"/>
          </a:xfrm>
          <a:prstGeom prst="cloudCallout">
            <a:avLst>
              <a:gd name="adj1" fmla="val -16815"/>
              <a:gd name="adj2" fmla="val 119472"/>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4400">
                <a:solidFill>
                  <a:srgbClr val="0000FF"/>
                </a:solidFill>
                <a:latin typeface="Times New Roman" pitchFamily="18" charset="0"/>
                <a:ea typeface="华文行楷" pitchFamily="2" charset="-122"/>
              </a:rPr>
              <a:t>设  想</a:t>
            </a:r>
          </a:p>
        </p:txBody>
      </p:sp>
      <p:sp>
        <p:nvSpPr>
          <p:cNvPr id="5123" name="Text Box 3"/>
          <p:cNvSpPr txBox="1">
            <a:spLocks noChangeArrowheads="1"/>
          </p:cNvSpPr>
          <p:nvPr/>
        </p:nvSpPr>
        <p:spPr bwMode="auto">
          <a:xfrm>
            <a:off x="0" y="3500438"/>
            <a:ext cx="536416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0000"/>
                </a:solidFill>
                <a:latin typeface="Times New Roman" pitchFamily="18" charset="0"/>
              </a:rPr>
              <a:t>         1</a:t>
            </a:r>
            <a:r>
              <a:rPr kumimoji="1" lang="zh-CN" altLang="en-US" sz="3200" b="1">
                <a:solidFill>
                  <a:srgbClr val="000000"/>
                </a:solidFill>
                <a:latin typeface="Times New Roman" pitchFamily="18" charset="0"/>
              </a:rPr>
              <a:t>、既然是太阳与行星之间的引力使得行星不能飞离太阳，那么，</a:t>
            </a:r>
            <a:r>
              <a:rPr kumimoji="1" lang="zh-CN" altLang="en-US" sz="3200" b="1">
                <a:latin typeface="Times New Roman" pitchFamily="18" charset="0"/>
              </a:rPr>
              <a:t>太阳与地球</a:t>
            </a:r>
            <a:r>
              <a:rPr kumimoji="1" lang="zh-CN" altLang="en-US" sz="3200" b="1">
                <a:solidFill>
                  <a:srgbClr val="000000"/>
                </a:solidFill>
                <a:latin typeface="Times New Roman" pitchFamily="18" charset="0"/>
              </a:rPr>
              <a:t>之间的吸引力与</a:t>
            </a:r>
            <a:r>
              <a:rPr kumimoji="1" lang="zh-CN" altLang="en-US" sz="3200" b="1">
                <a:latin typeface="Times New Roman" pitchFamily="18" charset="0"/>
              </a:rPr>
              <a:t>地球吸引物体</a:t>
            </a:r>
            <a:r>
              <a:rPr kumimoji="1" lang="zh-CN" altLang="en-US" sz="3200" b="1">
                <a:solidFill>
                  <a:srgbClr val="000000"/>
                </a:solidFill>
                <a:latin typeface="Times New Roman" pitchFamily="18" charset="0"/>
              </a:rPr>
              <a:t>（苹果）的力是否是同一种力呢</a:t>
            </a:r>
            <a:r>
              <a:rPr kumimoji="1" lang="en-US" altLang="zh-CN" sz="3200" b="1">
                <a:solidFill>
                  <a:srgbClr val="000000"/>
                </a:solidFill>
                <a:latin typeface="Times New Roman" pitchFamily="18" charset="0"/>
              </a:rPr>
              <a:t>?</a:t>
            </a:r>
          </a:p>
        </p:txBody>
      </p:sp>
      <p:pic>
        <p:nvPicPr>
          <p:cNvPr id="6151" name="Picture 7" descr="Image6069"/>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5940425" y="0"/>
            <a:ext cx="3203575"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5" name="Group 5"/>
          <p:cNvGrpSpPr>
            <a:grpSpLocks/>
          </p:cNvGrpSpPr>
          <p:nvPr/>
        </p:nvGrpSpPr>
        <p:grpSpPr bwMode="auto">
          <a:xfrm>
            <a:off x="5219700" y="3357563"/>
            <a:ext cx="3924300" cy="3167062"/>
            <a:chOff x="249" y="1298"/>
            <a:chExt cx="3538" cy="2682"/>
          </a:xfrm>
        </p:grpSpPr>
        <p:pic>
          <p:nvPicPr>
            <p:cNvPr id="5126" name="new2.avi">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249" y="1298"/>
              <a:ext cx="3538" cy="2682"/>
            </a:xfrm>
            <a:prstGeom prst="rect">
              <a:avLst/>
            </a:prstGeom>
            <a:noFill/>
            <a:extLst>
              <a:ext uri="{909E8E84-426E-40DD-AFC4-6F175D3DCCD1}">
                <a14:hiddenFill xmlns:a14="http://schemas.microsoft.com/office/drawing/2010/main">
                  <a:solidFill>
                    <a:srgbClr val="FFFFFF"/>
                  </a:solidFill>
                </a14:hiddenFill>
              </a:ext>
            </a:extLst>
          </p:spPr>
        </p:pic>
        <p:sp>
          <p:nvSpPr>
            <p:cNvPr id="5127" name="Rectangle 7"/>
            <p:cNvSpPr>
              <a:spLocks noChangeArrowheads="1"/>
            </p:cNvSpPr>
            <p:nvPr/>
          </p:nvSpPr>
          <p:spPr bwMode="auto">
            <a:xfrm>
              <a:off x="2971" y="1480"/>
              <a:ext cx="408"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4200" b="1">
                  <a:solidFill>
                    <a:srgbClr val="000000"/>
                  </a:solidFill>
                </a:rPr>
                <a:t>苹果落地</a:t>
              </a:r>
            </a:p>
          </p:txBody>
        </p:sp>
      </p:grpSp>
      <p:sp>
        <p:nvSpPr>
          <p:cNvPr id="5128" name="Text Box 8"/>
          <p:cNvSpPr txBox="1">
            <a:spLocks noChangeArrowheads="1"/>
          </p:cNvSpPr>
          <p:nvPr/>
        </p:nvSpPr>
        <p:spPr bwMode="auto">
          <a:xfrm>
            <a:off x="395288" y="260350"/>
            <a:ext cx="5689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rPr>
              <a:t>在自然界中，当以一定的初速度将物体抛出后，物体总会落到地面上。是什么原因？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additive="base">
                                        <p:cTn id="12" dur="500" fill="hold"/>
                                        <p:tgtEl>
                                          <p:spTgt spid="5123"/>
                                        </p:tgtEl>
                                        <p:attrNameLst>
                                          <p:attrName>ppt_x</p:attrName>
                                        </p:attrNameLst>
                                      </p:cBhvr>
                                      <p:tavLst>
                                        <p:tav tm="0">
                                          <p:val>
                                            <p:strVal val="#ppt_x"/>
                                          </p:val>
                                        </p:tav>
                                        <p:tav tm="100000">
                                          <p:val>
                                            <p:strVal val="#ppt_x"/>
                                          </p:val>
                                        </p:tav>
                                      </p:tavLst>
                                    </p:anim>
                                    <p:anim calcmode="lin" valueType="num">
                                      <p:cBhvr additive="base">
                                        <p:cTn id="13" dur="500" fill="hold"/>
                                        <p:tgtEl>
                                          <p:spTgt spid="512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1+#ppt_w/2"/>
                                          </p:val>
                                        </p:tav>
                                        <p:tav tm="100000">
                                          <p:val>
                                            <p:strVal val="#ppt_x"/>
                                          </p:val>
                                        </p:tav>
                                      </p:tavLst>
                                    </p:anim>
                                    <p:anim calcmode="lin" valueType="num">
                                      <p:cBhvr additive="base">
                                        <p:cTn id="18"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0825" y="1628775"/>
            <a:ext cx="8893175"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solidFill>
                  <a:srgbClr val="050507"/>
                </a:solidFill>
                <a:latin typeface="Times New Roman" pitchFamily="18" charset="0"/>
              </a:rPr>
              <a:t>6. </a:t>
            </a:r>
            <a:r>
              <a:rPr kumimoji="1" lang="zh-CN" altLang="en-US" sz="2800" b="1">
                <a:solidFill>
                  <a:srgbClr val="050507"/>
                </a:solidFill>
                <a:latin typeface="Times New Roman" pitchFamily="18" charset="0"/>
              </a:rPr>
              <a:t>要使两物体间的万有引力减小到原来的</a:t>
            </a:r>
            <a:r>
              <a:rPr kumimoji="1" lang="en-US" altLang="zh-CN" sz="2800" b="1">
                <a:solidFill>
                  <a:srgbClr val="050507"/>
                </a:solidFill>
                <a:latin typeface="Times New Roman" pitchFamily="18" charset="0"/>
              </a:rPr>
              <a:t>1/4</a:t>
            </a:r>
            <a:r>
              <a:rPr kumimoji="1" lang="zh-CN" altLang="en-US" sz="2800" b="1">
                <a:solidFill>
                  <a:srgbClr val="050507"/>
                </a:solidFill>
                <a:latin typeface="Times New Roman" pitchFamily="18" charset="0"/>
              </a:rPr>
              <a:t>，下列办法可采用的是（              ）</a:t>
            </a:r>
          </a:p>
          <a:p>
            <a:pPr>
              <a:lnSpc>
                <a:spcPct val="120000"/>
              </a:lnSpc>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A. </a:t>
            </a:r>
            <a:r>
              <a:rPr kumimoji="1" lang="zh-CN" altLang="en-US" sz="2800" b="1">
                <a:solidFill>
                  <a:srgbClr val="050507"/>
                </a:solidFill>
                <a:latin typeface="Times New Roman" pitchFamily="18" charset="0"/>
              </a:rPr>
              <a:t>使两个物体质量各减小一半，距离不变</a:t>
            </a:r>
          </a:p>
          <a:p>
            <a:pPr>
              <a:lnSpc>
                <a:spcPct val="120000"/>
              </a:lnSpc>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B. </a:t>
            </a:r>
            <a:r>
              <a:rPr kumimoji="1" lang="zh-CN" altLang="en-US" sz="2800" b="1">
                <a:solidFill>
                  <a:srgbClr val="050507"/>
                </a:solidFill>
                <a:latin typeface="Times New Roman" pitchFamily="18" charset="0"/>
              </a:rPr>
              <a:t>使其中一个物体的质量减小到原来的</a:t>
            </a:r>
            <a:r>
              <a:rPr kumimoji="1" lang="en-US" altLang="zh-CN" sz="2800" b="1">
                <a:solidFill>
                  <a:srgbClr val="050507"/>
                </a:solidFill>
                <a:latin typeface="Times New Roman" pitchFamily="18" charset="0"/>
              </a:rPr>
              <a:t>1/4</a:t>
            </a:r>
            <a:r>
              <a:rPr kumimoji="1" lang="zh-CN" altLang="en-US" sz="2800" b="1">
                <a:solidFill>
                  <a:srgbClr val="050507"/>
                </a:solidFill>
                <a:latin typeface="Times New Roman" pitchFamily="18" charset="0"/>
              </a:rPr>
              <a:t>，距离不变</a:t>
            </a:r>
          </a:p>
          <a:p>
            <a:pPr>
              <a:lnSpc>
                <a:spcPct val="120000"/>
              </a:lnSpc>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C. </a:t>
            </a:r>
            <a:r>
              <a:rPr kumimoji="1" lang="zh-CN" altLang="en-US" sz="2800" b="1">
                <a:solidFill>
                  <a:srgbClr val="050507"/>
                </a:solidFill>
                <a:latin typeface="Times New Roman" pitchFamily="18" charset="0"/>
              </a:rPr>
              <a:t>使两物体的距离增为原来的</a:t>
            </a:r>
            <a:r>
              <a:rPr kumimoji="1" lang="en-US" altLang="zh-CN" sz="2800" b="1">
                <a:solidFill>
                  <a:srgbClr val="050507"/>
                </a:solidFill>
                <a:latin typeface="Times New Roman" pitchFamily="18" charset="0"/>
              </a:rPr>
              <a:t>2</a:t>
            </a:r>
            <a:r>
              <a:rPr kumimoji="1" lang="zh-CN" altLang="en-US" sz="2800" b="1">
                <a:solidFill>
                  <a:srgbClr val="050507"/>
                </a:solidFill>
                <a:latin typeface="Times New Roman" pitchFamily="18" charset="0"/>
              </a:rPr>
              <a:t>倍，质量不变</a:t>
            </a:r>
          </a:p>
          <a:p>
            <a:pPr>
              <a:lnSpc>
                <a:spcPct val="120000"/>
              </a:lnSpc>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D. </a:t>
            </a:r>
            <a:r>
              <a:rPr kumimoji="1" lang="zh-CN" altLang="en-US" sz="2800" b="1">
                <a:solidFill>
                  <a:srgbClr val="050507"/>
                </a:solidFill>
                <a:latin typeface="Times New Roman" pitchFamily="18" charset="0"/>
              </a:rPr>
              <a:t>距离和两物体质量都减小为原来的</a:t>
            </a:r>
            <a:r>
              <a:rPr kumimoji="1" lang="en-US" altLang="zh-CN" sz="2800" b="1">
                <a:solidFill>
                  <a:srgbClr val="050507"/>
                </a:solidFill>
                <a:latin typeface="Times New Roman" pitchFamily="18" charset="0"/>
              </a:rPr>
              <a:t>1/4</a:t>
            </a:r>
          </a:p>
        </p:txBody>
      </p:sp>
      <p:sp>
        <p:nvSpPr>
          <p:cNvPr id="23555" name="Text Box 3"/>
          <p:cNvSpPr txBox="1">
            <a:spLocks noChangeArrowheads="1"/>
          </p:cNvSpPr>
          <p:nvPr/>
        </p:nvSpPr>
        <p:spPr bwMode="auto">
          <a:xfrm>
            <a:off x="2593975" y="2185988"/>
            <a:ext cx="1800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latin typeface="Times New Roman" pitchFamily="18" charset="0"/>
              </a:rPr>
              <a:t>ABC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1+#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836613"/>
            <a:ext cx="8280400"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800" b="1">
                <a:solidFill>
                  <a:srgbClr val="050507"/>
                </a:solidFill>
                <a:latin typeface="Times New Roman" pitchFamily="18" charset="0"/>
              </a:rPr>
              <a:t>7. </a:t>
            </a:r>
            <a:r>
              <a:rPr kumimoji="1" lang="zh-CN" altLang="en-US" sz="2800" b="1">
                <a:solidFill>
                  <a:srgbClr val="050507"/>
                </a:solidFill>
                <a:latin typeface="Times New Roman" pitchFamily="18" charset="0"/>
              </a:rPr>
              <a:t>操场两边放着半径为</a:t>
            </a:r>
            <a:r>
              <a:rPr kumimoji="1" lang="en-US" altLang="zh-CN" sz="2800" b="1">
                <a:solidFill>
                  <a:srgbClr val="050507"/>
                </a:solidFill>
                <a:latin typeface="Times New Roman" pitchFamily="18" charset="0"/>
              </a:rPr>
              <a:t>r</a:t>
            </a:r>
            <a:r>
              <a:rPr kumimoji="1" lang="en-US" altLang="zh-CN" sz="2800" b="1" baseline="-25000">
                <a:solidFill>
                  <a:srgbClr val="050507"/>
                </a:solidFill>
                <a:latin typeface="Times New Roman" pitchFamily="18" charset="0"/>
              </a:rPr>
              <a:t>1</a:t>
            </a:r>
            <a:r>
              <a:rPr kumimoji="1" lang="zh-CN" altLang="en-US" sz="2800" b="1">
                <a:solidFill>
                  <a:srgbClr val="050507"/>
                </a:solidFill>
                <a:latin typeface="Times New Roman" pitchFamily="18" charset="0"/>
              </a:rPr>
              <a:t>、</a:t>
            </a:r>
            <a:r>
              <a:rPr kumimoji="1" lang="en-US" altLang="zh-CN" sz="2800" b="1">
                <a:solidFill>
                  <a:srgbClr val="050507"/>
                </a:solidFill>
                <a:latin typeface="Times New Roman" pitchFamily="18" charset="0"/>
              </a:rPr>
              <a:t>r</a:t>
            </a:r>
            <a:r>
              <a:rPr kumimoji="1" lang="en-US" altLang="zh-CN" sz="2800" b="1" baseline="-25000">
                <a:solidFill>
                  <a:srgbClr val="050507"/>
                </a:solidFill>
                <a:latin typeface="Times New Roman" pitchFamily="18" charset="0"/>
              </a:rPr>
              <a:t>2</a:t>
            </a:r>
            <a:r>
              <a:rPr kumimoji="1" lang="zh-CN" altLang="en-US" sz="2800" b="1">
                <a:solidFill>
                  <a:srgbClr val="050507"/>
                </a:solidFill>
                <a:latin typeface="Times New Roman" pitchFamily="18" charset="0"/>
              </a:rPr>
              <a:t>，质量分别为</a:t>
            </a:r>
            <a:r>
              <a:rPr kumimoji="1" lang="en-US" altLang="zh-CN" sz="2800" b="1">
                <a:solidFill>
                  <a:srgbClr val="050507"/>
                </a:solidFill>
                <a:latin typeface="Times New Roman" pitchFamily="18" charset="0"/>
              </a:rPr>
              <a:t>m</a:t>
            </a:r>
            <a:r>
              <a:rPr kumimoji="1" lang="en-US" altLang="zh-CN" sz="2800" b="1" baseline="-25000">
                <a:solidFill>
                  <a:srgbClr val="050507"/>
                </a:solidFill>
                <a:latin typeface="Times New Roman" pitchFamily="18" charset="0"/>
              </a:rPr>
              <a:t>1</a:t>
            </a:r>
            <a:r>
              <a:rPr kumimoji="1" lang="zh-CN" altLang="en-US" sz="2800" b="1">
                <a:solidFill>
                  <a:srgbClr val="050507"/>
                </a:solidFill>
                <a:latin typeface="Times New Roman" pitchFamily="18" charset="0"/>
              </a:rPr>
              <a:t>、</a:t>
            </a:r>
            <a:r>
              <a:rPr kumimoji="1" lang="en-US" altLang="zh-CN" sz="2800" b="1">
                <a:solidFill>
                  <a:srgbClr val="050507"/>
                </a:solidFill>
                <a:latin typeface="Times New Roman" pitchFamily="18" charset="0"/>
              </a:rPr>
              <a:t>m</a:t>
            </a:r>
            <a:r>
              <a:rPr kumimoji="1" lang="en-US" altLang="zh-CN" sz="2800" b="1" baseline="-25000">
                <a:solidFill>
                  <a:srgbClr val="050507"/>
                </a:solidFill>
                <a:latin typeface="Times New Roman" pitchFamily="18" charset="0"/>
              </a:rPr>
              <a:t>2</a:t>
            </a:r>
            <a:r>
              <a:rPr kumimoji="1" lang="zh-CN" altLang="en-US" sz="2800" b="1">
                <a:solidFill>
                  <a:srgbClr val="050507"/>
                </a:solidFill>
                <a:latin typeface="Times New Roman" pitchFamily="18" charset="0"/>
              </a:rPr>
              <a:t>的篮球和足球，两者的直线间距为</a:t>
            </a:r>
            <a:r>
              <a:rPr kumimoji="1" lang="en-US" altLang="zh-CN" sz="2800" b="1">
                <a:solidFill>
                  <a:srgbClr val="050507"/>
                </a:solidFill>
                <a:latin typeface="Times New Roman" pitchFamily="18" charset="0"/>
              </a:rPr>
              <a:t>r</a:t>
            </a:r>
            <a:r>
              <a:rPr kumimoji="1" lang="zh-CN" altLang="en-US" sz="2800" b="1">
                <a:solidFill>
                  <a:srgbClr val="050507"/>
                </a:solidFill>
                <a:latin typeface="Times New Roman" pitchFamily="18" charset="0"/>
              </a:rPr>
              <a:t>，这两球间的万有引力大小为（       ）</a:t>
            </a:r>
          </a:p>
          <a:p>
            <a:pPr>
              <a:lnSpc>
                <a:spcPct val="130000"/>
              </a:lnSpc>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A.                                        B. </a:t>
            </a:r>
          </a:p>
          <a:p>
            <a:pPr>
              <a:spcBef>
                <a:spcPct val="50000"/>
              </a:spcBef>
            </a:pPr>
            <a:endParaRPr kumimoji="1" lang="en-US" altLang="zh-CN" sz="2800" b="1">
              <a:solidFill>
                <a:srgbClr val="050507"/>
              </a:solidFill>
              <a:latin typeface="Times New Roman" pitchFamily="18" charset="0"/>
            </a:endParaRPr>
          </a:p>
          <a:p>
            <a:pPr>
              <a:spcBef>
                <a:spcPct val="50000"/>
              </a:spcBef>
            </a:pPr>
            <a:r>
              <a:rPr kumimoji="1" lang="en-US" altLang="zh-CN" sz="2800" b="1">
                <a:solidFill>
                  <a:srgbClr val="050507"/>
                </a:solidFill>
                <a:latin typeface="Times New Roman" pitchFamily="18" charset="0"/>
              </a:rPr>
              <a:t> C.                                        D.</a:t>
            </a:r>
            <a:r>
              <a:rPr kumimoji="1" lang="zh-CN" altLang="en-US" sz="2800" b="1">
                <a:solidFill>
                  <a:srgbClr val="050507"/>
                </a:solidFill>
                <a:latin typeface="Times New Roman" pitchFamily="18" charset="0"/>
              </a:rPr>
              <a:t>无法判断</a:t>
            </a:r>
            <a:endParaRPr kumimoji="1" lang="zh-CN" altLang="en-US" sz="2400" b="1">
              <a:solidFill>
                <a:srgbClr val="050507"/>
              </a:solidFill>
              <a:latin typeface="Times New Roman" pitchFamily="18" charset="0"/>
            </a:endParaRPr>
          </a:p>
        </p:txBody>
      </p:sp>
      <p:sp>
        <p:nvSpPr>
          <p:cNvPr id="24580" name="Text Box 4"/>
          <p:cNvSpPr txBox="1">
            <a:spLocks noChangeArrowheads="1"/>
          </p:cNvSpPr>
          <p:nvPr/>
        </p:nvSpPr>
        <p:spPr bwMode="auto">
          <a:xfrm>
            <a:off x="3059113" y="2060575"/>
            <a:ext cx="792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latin typeface="Times New Roman" pitchFamily="18" charset="0"/>
              </a:rPr>
              <a:t>C</a:t>
            </a:r>
          </a:p>
        </p:txBody>
      </p:sp>
      <p:graphicFrame>
        <p:nvGraphicFramePr>
          <p:cNvPr id="24581" name="Object 5"/>
          <p:cNvGraphicFramePr>
            <a:graphicFrameLocks noChangeAspect="1"/>
          </p:cNvGraphicFramePr>
          <p:nvPr>
            <p:ph sz="half" idx="1"/>
          </p:nvPr>
        </p:nvGraphicFramePr>
        <p:xfrm>
          <a:off x="1112838" y="2395538"/>
          <a:ext cx="1441450" cy="1262062"/>
        </p:xfrm>
        <a:graphic>
          <a:graphicData uri="http://schemas.openxmlformats.org/presentationml/2006/ole">
            <mc:AlternateContent xmlns:mc="http://schemas.openxmlformats.org/markup-compatibility/2006">
              <mc:Choice xmlns:v="urn:schemas-microsoft-com:vml" Requires="v">
                <p:oleObj spid="_x0000_s24592" name="公式" r:id="rId3" imgW="520560" imgH="393480" progId="Equation.3">
                  <p:embed/>
                </p:oleObj>
              </mc:Choice>
              <mc:Fallback>
                <p:oleObj name="公式" r:id="rId3" imgW="5205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2395538"/>
                        <a:ext cx="1441450"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6"/>
          <p:cNvGraphicFramePr>
            <a:graphicFrameLocks noChangeAspect="1"/>
          </p:cNvGraphicFramePr>
          <p:nvPr>
            <p:ph sz="quarter" idx="2"/>
          </p:nvPr>
        </p:nvGraphicFramePr>
        <p:xfrm>
          <a:off x="5000625" y="2465388"/>
          <a:ext cx="2160588" cy="1192212"/>
        </p:xfrm>
        <a:graphic>
          <a:graphicData uri="http://schemas.openxmlformats.org/presentationml/2006/ole">
            <mc:AlternateContent xmlns:mc="http://schemas.openxmlformats.org/markup-compatibility/2006">
              <mc:Choice xmlns:v="urn:schemas-microsoft-com:vml" Requires="v">
                <p:oleObj spid="_x0000_s24593" name="公式" r:id="rId5" imgW="825480" imgH="393480" progId="Equation.3">
                  <p:embed/>
                </p:oleObj>
              </mc:Choice>
              <mc:Fallback>
                <p:oleObj name="公式" r:id="rId5" imgW="82548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5" y="2465388"/>
                        <a:ext cx="2160588"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3" name="Object 7"/>
          <p:cNvGraphicFramePr>
            <a:graphicFrameLocks noChangeAspect="1"/>
          </p:cNvGraphicFramePr>
          <p:nvPr>
            <p:ph sz="quarter" idx="3"/>
          </p:nvPr>
        </p:nvGraphicFramePr>
        <p:xfrm>
          <a:off x="1039813" y="3935413"/>
          <a:ext cx="1944687" cy="1092200"/>
        </p:xfrm>
        <a:graphic>
          <a:graphicData uri="http://schemas.openxmlformats.org/presentationml/2006/ole">
            <mc:AlternateContent xmlns:mc="http://schemas.openxmlformats.org/markup-compatibility/2006">
              <mc:Choice xmlns:v="urn:schemas-microsoft-com:vml" Requires="v">
                <p:oleObj spid="_x0000_s24594" name="公式" r:id="rId7" imgW="812520" imgH="393480" progId="Equation.3">
                  <p:embed/>
                </p:oleObj>
              </mc:Choice>
              <mc:Fallback>
                <p:oleObj name="公式" r:id="rId7" imgW="81252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9813" y="3935413"/>
                        <a:ext cx="1944687"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4" name="Oval 8"/>
          <p:cNvSpPr>
            <a:spLocks noChangeArrowheads="1"/>
          </p:cNvSpPr>
          <p:nvPr/>
        </p:nvSpPr>
        <p:spPr bwMode="auto">
          <a:xfrm>
            <a:off x="1547813" y="5289550"/>
            <a:ext cx="720725"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Oval 9"/>
          <p:cNvSpPr>
            <a:spLocks noChangeArrowheads="1"/>
          </p:cNvSpPr>
          <p:nvPr/>
        </p:nvSpPr>
        <p:spPr bwMode="auto">
          <a:xfrm>
            <a:off x="4859338" y="5059363"/>
            <a:ext cx="936625" cy="8620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10"/>
          <p:cNvSpPr>
            <a:spLocks noChangeShapeType="1"/>
          </p:cNvSpPr>
          <p:nvPr/>
        </p:nvSpPr>
        <p:spPr bwMode="auto">
          <a:xfrm>
            <a:off x="827088" y="5937250"/>
            <a:ext cx="5616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Line 11"/>
          <p:cNvSpPr>
            <a:spLocks noChangeShapeType="1"/>
          </p:cNvSpPr>
          <p:nvPr/>
        </p:nvSpPr>
        <p:spPr bwMode="auto">
          <a:xfrm>
            <a:off x="2268538" y="5734050"/>
            <a:ext cx="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Line 12"/>
          <p:cNvSpPr>
            <a:spLocks noChangeShapeType="1"/>
          </p:cNvSpPr>
          <p:nvPr/>
        </p:nvSpPr>
        <p:spPr bwMode="auto">
          <a:xfrm>
            <a:off x="2254250" y="5581650"/>
            <a:ext cx="2590800" cy="0"/>
          </a:xfrm>
          <a:prstGeom prst="line">
            <a:avLst/>
          </a:prstGeom>
          <a:noFill/>
          <a:ln w="317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Line 13"/>
          <p:cNvSpPr>
            <a:spLocks noChangeShapeType="1"/>
          </p:cNvSpPr>
          <p:nvPr/>
        </p:nvSpPr>
        <p:spPr bwMode="auto">
          <a:xfrm>
            <a:off x="2268538" y="5260975"/>
            <a:ext cx="0" cy="935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14"/>
          <p:cNvSpPr>
            <a:spLocks noChangeShapeType="1"/>
          </p:cNvSpPr>
          <p:nvPr/>
        </p:nvSpPr>
        <p:spPr bwMode="auto">
          <a:xfrm>
            <a:off x="4859338" y="4941888"/>
            <a:ext cx="0" cy="1287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Rectangle 15"/>
          <p:cNvSpPr>
            <a:spLocks noChangeArrowheads="1"/>
          </p:cNvSpPr>
          <p:nvPr/>
        </p:nvSpPr>
        <p:spPr bwMode="auto">
          <a:xfrm>
            <a:off x="3276600" y="4892675"/>
            <a:ext cx="382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050507"/>
                </a:solidFill>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28600" y="1066800"/>
            <a:ext cx="8675688"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800" b="1">
                <a:solidFill>
                  <a:srgbClr val="050507"/>
                </a:solidFill>
                <a:latin typeface="Times New Roman" pitchFamily="18" charset="0"/>
              </a:rPr>
              <a:t>8. </a:t>
            </a:r>
            <a:r>
              <a:rPr kumimoji="1" lang="zh-CN" altLang="en-US" sz="2800" b="1">
                <a:solidFill>
                  <a:srgbClr val="050507"/>
                </a:solidFill>
                <a:latin typeface="Times New Roman" pitchFamily="18" charset="0"/>
              </a:rPr>
              <a:t>地球的半径为</a:t>
            </a:r>
            <a:r>
              <a:rPr kumimoji="1" lang="en-US" altLang="zh-CN" sz="2800" b="1">
                <a:solidFill>
                  <a:srgbClr val="050507"/>
                </a:solidFill>
                <a:latin typeface="Times New Roman" pitchFamily="18" charset="0"/>
              </a:rPr>
              <a:t>R</a:t>
            </a:r>
            <a:r>
              <a:rPr kumimoji="1" lang="zh-CN" altLang="en-US" sz="2800" b="1">
                <a:solidFill>
                  <a:srgbClr val="050507"/>
                </a:solidFill>
                <a:latin typeface="Times New Roman" pitchFamily="18" charset="0"/>
              </a:rPr>
              <a:t>，地球表面处物体所受的重力为</a:t>
            </a:r>
            <a:r>
              <a:rPr kumimoji="1" lang="en-US" altLang="zh-CN" sz="2800" b="1">
                <a:solidFill>
                  <a:srgbClr val="050507"/>
                </a:solidFill>
                <a:latin typeface="Times New Roman" pitchFamily="18" charset="0"/>
              </a:rPr>
              <a:t>mg</a:t>
            </a:r>
            <a:r>
              <a:rPr kumimoji="1" lang="zh-CN" altLang="en-US" sz="2800" b="1">
                <a:solidFill>
                  <a:srgbClr val="050507"/>
                </a:solidFill>
                <a:latin typeface="Times New Roman" pitchFamily="18" charset="0"/>
              </a:rPr>
              <a:t>，近似等于物体所受的万有引力。关于物体在下列位置所受万有引力大小的说法中，正确的是（     ）</a:t>
            </a:r>
          </a:p>
          <a:p>
            <a:pPr>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A.</a:t>
            </a:r>
            <a:r>
              <a:rPr kumimoji="1" lang="zh-CN" altLang="en-US" sz="2800" b="1">
                <a:solidFill>
                  <a:srgbClr val="050507"/>
                </a:solidFill>
                <a:latin typeface="Times New Roman" pitchFamily="18" charset="0"/>
              </a:rPr>
              <a:t>离地面高度 </a:t>
            </a:r>
            <a:r>
              <a:rPr kumimoji="1" lang="en-US" altLang="zh-CN" sz="2800" b="1">
                <a:solidFill>
                  <a:srgbClr val="050507"/>
                </a:solidFill>
                <a:latin typeface="Times New Roman" pitchFamily="18" charset="0"/>
              </a:rPr>
              <a:t>R </a:t>
            </a:r>
            <a:r>
              <a:rPr kumimoji="1" lang="zh-CN" altLang="en-US" sz="2800" b="1">
                <a:solidFill>
                  <a:srgbClr val="050507"/>
                </a:solidFill>
                <a:latin typeface="Times New Roman" pitchFamily="18" charset="0"/>
              </a:rPr>
              <a:t>处为</a:t>
            </a:r>
            <a:r>
              <a:rPr kumimoji="1" lang="en-US" altLang="zh-CN" sz="2800" b="1">
                <a:solidFill>
                  <a:srgbClr val="050507"/>
                </a:solidFill>
                <a:latin typeface="Times New Roman" pitchFamily="18" charset="0"/>
              </a:rPr>
              <a:t>4mg    </a:t>
            </a:r>
          </a:p>
          <a:p>
            <a:pPr>
              <a:spcBef>
                <a:spcPct val="50000"/>
              </a:spcBef>
            </a:pPr>
            <a:r>
              <a:rPr kumimoji="1" lang="en-US" altLang="zh-CN" sz="2800" b="1">
                <a:solidFill>
                  <a:srgbClr val="050507"/>
                </a:solidFill>
                <a:latin typeface="Times New Roman" pitchFamily="18" charset="0"/>
              </a:rPr>
              <a:t> B.</a:t>
            </a:r>
            <a:r>
              <a:rPr kumimoji="1" lang="zh-CN" altLang="en-US" sz="2800" b="1">
                <a:solidFill>
                  <a:srgbClr val="050507"/>
                </a:solidFill>
                <a:latin typeface="Times New Roman" pitchFamily="18" charset="0"/>
              </a:rPr>
              <a:t>离地面高度 </a:t>
            </a:r>
            <a:r>
              <a:rPr kumimoji="1" lang="en-US" altLang="zh-CN" sz="2800" b="1">
                <a:solidFill>
                  <a:srgbClr val="050507"/>
                </a:solidFill>
                <a:latin typeface="Times New Roman" pitchFamily="18" charset="0"/>
              </a:rPr>
              <a:t>R </a:t>
            </a:r>
            <a:r>
              <a:rPr kumimoji="1" lang="zh-CN" altLang="en-US" sz="2800" b="1">
                <a:solidFill>
                  <a:srgbClr val="050507"/>
                </a:solidFill>
                <a:latin typeface="Times New Roman" pitchFamily="18" charset="0"/>
              </a:rPr>
              <a:t>处为</a:t>
            </a:r>
          </a:p>
          <a:p>
            <a:pPr>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C.</a:t>
            </a:r>
            <a:r>
              <a:rPr kumimoji="1" lang="zh-CN" altLang="en-US" sz="2800" b="1">
                <a:solidFill>
                  <a:srgbClr val="050507"/>
                </a:solidFill>
                <a:latin typeface="Times New Roman" pitchFamily="18" charset="0"/>
              </a:rPr>
              <a:t>离地面高度 </a:t>
            </a:r>
            <a:r>
              <a:rPr kumimoji="1" lang="en-US" altLang="zh-CN" sz="2800" b="1">
                <a:solidFill>
                  <a:srgbClr val="050507"/>
                </a:solidFill>
                <a:latin typeface="Times New Roman" pitchFamily="18" charset="0"/>
              </a:rPr>
              <a:t>2R </a:t>
            </a:r>
            <a:r>
              <a:rPr kumimoji="1" lang="zh-CN" altLang="en-US" sz="2800" b="1">
                <a:solidFill>
                  <a:srgbClr val="050507"/>
                </a:solidFill>
                <a:latin typeface="Times New Roman" pitchFamily="18" charset="0"/>
              </a:rPr>
              <a:t>处为</a:t>
            </a:r>
          </a:p>
          <a:p>
            <a:pPr>
              <a:spcBef>
                <a:spcPct val="50000"/>
              </a:spcBef>
            </a:pPr>
            <a:r>
              <a:rPr kumimoji="1" lang="zh-CN" altLang="en-US" sz="2800" b="1">
                <a:solidFill>
                  <a:srgbClr val="050507"/>
                </a:solidFill>
                <a:latin typeface="Times New Roman" pitchFamily="18" charset="0"/>
              </a:rPr>
              <a:t> </a:t>
            </a:r>
            <a:r>
              <a:rPr kumimoji="1" lang="en-US" altLang="zh-CN" sz="2800" b="1">
                <a:solidFill>
                  <a:srgbClr val="050507"/>
                </a:solidFill>
                <a:latin typeface="Times New Roman" pitchFamily="18" charset="0"/>
              </a:rPr>
              <a:t>D.</a:t>
            </a:r>
            <a:r>
              <a:rPr kumimoji="1" lang="zh-CN" altLang="en-US" sz="2800" b="1">
                <a:solidFill>
                  <a:srgbClr val="050507"/>
                </a:solidFill>
                <a:latin typeface="Times New Roman" pitchFamily="18" charset="0"/>
              </a:rPr>
              <a:t>离地面高度        处为</a:t>
            </a:r>
            <a:r>
              <a:rPr kumimoji="1" lang="en-US" altLang="zh-CN" sz="2800" b="1">
                <a:solidFill>
                  <a:srgbClr val="050507"/>
                </a:solidFill>
                <a:latin typeface="Times New Roman" pitchFamily="18" charset="0"/>
              </a:rPr>
              <a:t>4mg</a:t>
            </a:r>
            <a:r>
              <a:rPr kumimoji="1" lang="en-US" altLang="zh-CN" sz="2400" b="1">
                <a:solidFill>
                  <a:srgbClr val="050507"/>
                </a:solidFill>
                <a:latin typeface="Times New Roman" pitchFamily="18" charset="0"/>
              </a:rPr>
              <a:t> </a:t>
            </a:r>
          </a:p>
        </p:txBody>
      </p:sp>
      <p:graphicFrame>
        <p:nvGraphicFramePr>
          <p:cNvPr id="25603" name="Object 3"/>
          <p:cNvGraphicFramePr>
            <a:graphicFrameLocks noChangeAspect="1"/>
          </p:cNvGraphicFramePr>
          <p:nvPr/>
        </p:nvGraphicFramePr>
        <p:xfrm>
          <a:off x="3827463" y="3321050"/>
          <a:ext cx="849312" cy="936625"/>
        </p:xfrm>
        <a:graphic>
          <a:graphicData uri="http://schemas.openxmlformats.org/presentationml/2006/ole">
            <mc:AlternateContent xmlns:mc="http://schemas.openxmlformats.org/markup-compatibility/2006">
              <mc:Choice xmlns:v="urn:schemas-microsoft-com:vml" Requires="v">
                <p:oleObj spid="_x0000_s25608" name="Equation" r:id="rId3" imgW="368280" imgH="406080" progId="Equation.DSMT4">
                  <p:embed/>
                </p:oleObj>
              </mc:Choice>
              <mc:Fallback>
                <p:oleObj name="Equation" r:id="rId3" imgW="368280" imgH="4060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463" y="3321050"/>
                        <a:ext cx="849312"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4"/>
          <p:cNvGraphicFramePr>
            <a:graphicFrameLocks noChangeAspect="1"/>
          </p:cNvGraphicFramePr>
          <p:nvPr/>
        </p:nvGraphicFramePr>
        <p:xfrm>
          <a:off x="3957638" y="3987800"/>
          <a:ext cx="849312" cy="936625"/>
        </p:xfrm>
        <a:graphic>
          <a:graphicData uri="http://schemas.openxmlformats.org/presentationml/2006/ole">
            <mc:AlternateContent xmlns:mc="http://schemas.openxmlformats.org/markup-compatibility/2006">
              <mc:Choice xmlns:v="urn:schemas-microsoft-com:vml" Requires="v">
                <p:oleObj spid="_x0000_s25609" name="Equation" r:id="rId5" imgW="368280" imgH="406080" progId="Equation.DSMT4">
                  <p:embed/>
                </p:oleObj>
              </mc:Choice>
              <mc:Fallback>
                <p:oleObj name="Equation" r:id="rId5" imgW="368280" imgH="4060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3987800"/>
                        <a:ext cx="849312"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2676525" y="4760913"/>
          <a:ext cx="595313" cy="865187"/>
        </p:xfrm>
        <a:graphic>
          <a:graphicData uri="http://schemas.openxmlformats.org/presentationml/2006/ole">
            <mc:AlternateContent xmlns:mc="http://schemas.openxmlformats.org/markup-compatibility/2006">
              <mc:Choice xmlns:v="urn:schemas-microsoft-com:vml" Requires="v">
                <p:oleObj spid="_x0000_s25610" name="Equation" r:id="rId7" imgW="279360" imgH="406080" progId="Equation.DSMT4">
                  <p:embed/>
                </p:oleObj>
              </mc:Choice>
              <mc:Fallback>
                <p:oleObj name="Equation" r:id="rId7" imgW="279360" imgH="4060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6525" y="4760913"/>
                        <a:ext cx="595313"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7"/>
          <p:cNvSpPr txBox="1">
            <a:spLocks noChangeArrowheads="1"/>
          </p:cNvSpPr>
          <p:nvPr/>
        </p:nvSpPr>
        <p:spPr bwMode="auto">
          <a:xfrm>
            <a:off x="7427913" y="2241550"/>
            <a:ext cx="792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latin typeface="Times New Roman" pitchFamily="18"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additive="base">
                                        <p:cTn id="7" dur="500" fill="hold"/>
                                        <p:tgtEl>
                                          <p:spTgt spid="25607"/>
                                        </p:tgtEl>
                                        <p:attrNameLst>
                                          <p:attrName>ppt_x</p:attrName>
                                        </p:attrNameLst>
                                      </p:cBhvr>
                                      <p:tavLst>
                                        <p:tav tm="0">
                                          <p:val>
                                            <p:strVal val="1+#ppt_w/2"/>
                                          </p:val>
                                        </p:tav>
                                        <p:tav tm="100000">
                                          <p:val>
                                            <p:strVal val="#ppt_x"/>
                                          </p:val>
                                        </p:tav>
                                      </p:tavLst>
                                    </p:anim>
                                    <p:anim calcmode="lin" valueType="num">
                                      <p:cBhvr additive="base">
                                        <p:cTn id="8"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0" y="1557338"/>
            <a:ext cx="8675688"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en-US" altLang="zh-CN" sz="3200" b="1"/>
              <a:t>      </a:t>
            </a:r>
            <a:r>
              <a:rPr lang="en-US" altLang="zh-CN" sz="3200" b="1">
                <a:solidFill>
                  <a:srgbClr val="000000"/>
                </a:solidFill>
              </a:rPr>
              <a:t>2</a:t>
            </a:r>
            <a:r>
              <a:rPr lang="zh-CN" altLang="en-US" sz="3200" b="1">
                <a:solidFill>
                  <a:srgbClr val="000000"/>
                </a:solidFill>
              </a:rPr>
              <a:t>、即使在最高的建筑物上和最高的山顶上，都不会发现重力有明显的减弱，那么，这个力会不会延伸作用到月球上</a:t>
            </a:r>
            <a:r>
              <a:rPr lang="en-US" altLang="zh-CN" sz="3200" b="1">
                <a:solidFill>
                  <a:srgbClr val="000000"/>
                </a:solidFill>
              </a:rPr>
              <a:t>?</a:t>
            </a:r>
            <a:r>
              <a:rPr lang="zh-CN" altLang="en-US" sz="3200" b="1">
                <a:solidFill>
                  <a:srgbClr val="000000"/>
                </a:solidFill>
              </a:rPr>
              <a:t>拉住月球围绕地球运动？</a:t>
            </a:r>
          </a:p>
          <a:p>
            <a:r>
              <a:rPr lang="zh-CN" altLang="en-US" sz="3200" b="1">
                <a:solidFill>
                  <a:srgbClr val="000000"/>
                </a:solidFill>
              </a:rPr>
              <a:t>        即：行星对卫星的作用力，与地球拉着苹果下落的力，是否是同一种力，遵循相同的规律</a:t>
            </a:r>
            <a:r>
              <a:rPr lang="en-US" altLang="zh-CN" sz="3200" b="1">
                <a:solidFill>
                  <a:srgbClr val="000000"/>
                </a:solidFill>
              </a:rPr>
              <a:t>?……</a:t>
            </a:r>
          </a:p>
          <a:p>
            <a:endParaRPr lang="en-US" altLang="zh-CN" sz="3600" b="1">
              <a:solidFill>
                <a:srgbClr val="000000"/>
              </a:solidFill>
              <a:latin typeface="华文新魏" pitchFamily="2" charset="-122"/>
              <a:ea typeface="华文新魏" pitchFamily="2" charset="-122"/>
            </a:endParaRPr>
          </a:p>
        </p:txBody>
      </p:sp>
      <p:sp>
        <p:nvSpPr>
          <p:cNvPr id="6147" name="AutoShape 3"/>
          <p:cNvSpPr>
            <a:spLocks noChangeArrowheads="1"/>
          </p:cNvSpPr>
          <p:nvPr/>
        </p:nvSpPr>
        <p:spPr bwMode="auto">
          <a:xfrm>
            <a:off x="323850" y="0"/>
            <a:ext cx="3671888" cy="1019175"/>
          </a:xfrm>
          <a:prstGeom prst="cloudCallout">
            <a:avLst>
              <a:gd name="adj1" fmla="val -23972"/>
              <a:gd name="adj2" fmla="val 92523"/>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4400">
                <a:solidFill>
                  <a:srgbClr val="0000FF"/>
                </a:solidFill>
                <a:latin typeface="Times New Roman" pitchFamily="18" charset="0"/>
                <a:ea typeface="华文行楷" pitchFamily="2" charset="-122"/>
              </a:rPr>
              <a:t>再设 想</a:t>
            </a:r>
          </a:p>
        </p:txBody>
      </p:sp>
      <p:grpSp>
        <p:nvGrpSpPr>
          <p:cNvPr id="2" name="Group 9"/>
          <p:cNvGrpSpPr>
            <a:grpSpLocks/>
          </p:cNvGrpSpPr>
          <p:nvPr/>
        </p:nvGrpSpPr>
        <p:grpSpPr bwMode="auto">
          <a:xfrm>
            <a:off x="2700338" y="4632325"/>
            <a:ext cx="4176712" cy="1944688"/>
            <a:chOff x="1655" y="1842"/>
            <a:chExt cx="2631" cy="1225"/>
          </a:xfrm>
        </p:grpSpPr>
        <p:pic>
          <p:nvPicPr>
            <p:cNvPr id="6149" name="Picture 6">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1842"/>
              <a:ext cx="1225"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 y="2295"/>
              <a:ext cx="31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descr="Image6069"/>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6732588" y="0"/>
            <a:ext cx="241141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4"/>
          <p:cNvSpPr txBox="1">
            <a:spLocks noChangeArrowheads="1"/>
          </p:cNvSpPr>
          <p:nvPr/>
        </p:nvSpPr>
        <p:spPr bwMode="auto">
          <a:xfrm>
            <a:off x="223838" y="1450975"/>
            <a:ext cx="8675687"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zh-CN" altLang="en-US" sz="3600" b="1">
                <a:solidFill>
                  <a:srgbClr val="6600FF"/>
                </a:solidFill>
                <a:latin typeface="华文新魏" pitchFamily="2" charset="-122"/>
                <a:ea typeface="华文新魏" pitchFamily="2" charset="-122"/>
              </a:rPr>
              <a:t>猜想</a:t>
            </a:r>
            <a:r>
              <a:rPr lang="zh-CN" altLang="zh-CN" sz="3600" b="1">
                <a:solidFill>
                  <a:srgbClr val="6600FF"/>
                </a:solidFill>
                <a:latin typeface="华文新魏" pitchFamily="2" charset="-122"/>
                <a:ea typeface="华文新魏" pitchFamily="2" charset="-122"/>
              </a:rPr>
              <a:t>：</a:t>
            </a:r>
            <a:endParaRPr lang="zh-CN" altLang="en-US" sz="3600" b="1">
              <a:solidFill>
                <a:srgbClr val="6600FF"/>
              </a:solidFill>
              <a:latin typeface="华文新魏" pitchFamily="2" charset="-122"/>
              <a:ea typeface="华文新魏" pitchFamily="2" charset="-122"/>
            </a:endParaRPr>
          </a:p>
          <a:p>
            <a:r>
              <a:rPr lang="zh-CN" altLang="en-US" sz="3600" b="1">
                <a:solidFill>
                  <a:srgbClr val="FF0000"/>
                </a:solidFill>
                <a:latin typeface="华文新魏" pitchFamily="2" charset="-122"/>
                <a:ea typeface="华文新魏" pitchFamily="2" charset="-122"/>
              </a:rPr>
              <a:t>   </a:t>
            </a:r>
            <a:r>
              <a:rPr lang="zh-CN" altLang="en-US" sz="3600" b="1">
                <a:solidFill>
                  <a:srgbClr val="000000"/>
                </a:solidFill>
                <a:latin typeface="华文新魏" pitchFamily="2" charset="-122"/>
                <a:ea typeface="华文新魏" pitchFamily="2" charset="-122"/>
              </a:rPr>
              <a:t>假设地球对</a:t>
            </a:r>
            <a:r>
              <a:rPr lang="zh-CN" altLang="zh-CN" sz="3600" b="1">
                <a:solidFill>
                  <a:srgbClr val="000000"/>
                </a:solidFill>
                <a:latin typeface="华文新魏" pitchFamily="2" charset="-122"/>
                <a:ea typeface="华文新魏" pitchFamily="2" charset="-122"/>
              </a:rPr>
              <a:t>月亮</a:t>
            </a:r>
            <a:r>
              <a:rPr lang="zh-CN" altLang="en-US" sz="3600" b="1">
                <a:solidFill>
                  <a:srgbClr val="000000"/>
                </a:solidFill>
                <a:latin typeface="华文新魏" pitchFamily="2" charset="-122"/>
                <a:ea typeface="华文新魏" pitchFamily="2" charset="-122"/>
              </a:rPr>
              <a:t>、</a:t>
            </a:r>
            <a:r>
              <a:rPr lang="zh-CN" altLang="zh-CN" sz="3600" b="1">
                <a:solidFill>
                  <a:srgbClr val="000000"/>
                </a:solidFill>
                <a:latin typeface="华文新魏" pitchFamily="2" charset="-122"/>
                <a:ea typeface="华文新魏" pitchFamily="2" charset="-122"/>
              </a:rPr>
              <a:t>苹果的力是同一种</a:t>
            </a:r>
            <a:r>
              <a:rPr lang="zh-CN" altLang="en-US" sz="3600" b="1">
                <a:solidFill>
                  <a:srgbClr val="000000"/>
                </a:solidFill>
                <a:latin typeface="华文新魏" pitchFamily="2" charset="-122"/>
                <a:ea typeface="华文新魏" pitchFamily="2" charset="-122"/>
              </a:rPr>
              <a:t>性质的</a:t>
            </a:r>
            <a:r>
              <a:rPr lang="zh-CN" altLang="zh-CN" sz="3600" b="1">
                <a:solidFill>
                  <a:srgbClr val="000000"/>
                </a:solidFill>
                <a:latin typeface="华文新魏" pitchFamily="2" charset="-122"/>
                <a:ea typeface="华文新魏" pitchFamily="2" charset="-122"/>
              </a:rPr>
              <a:t>力</a:t>
            </a:r>
            <a:r>
              <a:rPr lang="zh-CN" altLang="en-US" sz="3600" b="1">
                <a:solidFill>
                  <a:srgbClr val="000000"/>
                </a:solidFill>
                <a:latin typeface="华文新魏" pitchFamily="2" charset="-122"/>
                <a:ea typeface="华文新魏" pitchFamily="2" charset="-122"/>
              </a:rPr>
              <a:t>，这</a:t>
            </a:r>
            <a:r>
              <a:rPr lang="zh-CN" altLang="zh-CN" sz="3600" b="1">
                <a:solidFill>
                  <a:srgbClr val="000000"/>
                </a:solidFill>
                <a:latin typeface="华文新魏" pitchFamily="2" charset="-122"/>
                <a:ea typeface="华文新魏" pitchFamily="2" charset="-122"/>
              </a:rPr>
              <a:t>可能是地球</a:t>
            </a:r>
            <a:r>
              <a:rPr lang="zh-CN" altLang="en-US" sz="3600" b="1">
                <a:solidFill>
                  <a:srgbClr val="000000"/>
                </a:solidFill>
                <a:latin typeface="华文新魏" pitchFamily="2" charset="-122"/>
                <a:ea typeface="华文新魏" pitchFamily="2" charset="-122"/>
              </a:rPr>
              <a:t>对其</a:t>
            </a:r>
            <a:r>
              <a:rPr lang="zh-CN" altLang="zh-CN" sz="3600" b="1">
                <a:solidFill>
                  <a:srgbClr val="000000"/>
                </a:solidFill>
                <a:latin typeface="华文新魏" pitchFamily="2" charset="-122"/>
                <a:ea typeface="华文新魏" pitchFamily="2" charset="-122"/>
              </a:rPr>
              <a:t>表面</a:t>
            </a:r>
            <a:r>
              <a:rPr lang="zh-CN" altLang="en-US" sz="3600" b="1">
                <a:solidFill>
                  <a:srgbClr val="000000"/>
                </a:solidFill>
                <a:latin typeface="华文新魏" pitchFamily="2" charset="-122"/>
                <a:ea typeface="华文新魏" pitchFamily="2" charset="-122"/>
              </a:rPr>
              <a:t>上</a:t>
            </a:r>
            <a:r>
              <a:rPr lang="zh-CN" altLang="zh-CN" sz="3600" b="1">
                <a:solidFill>
                  <a:srgbClr val="000000"/>
                </a:solidFill>
                <a:latin typeface="华文新魏" pitchFamily="2" charset="-122"/>
                <a:ea typeface="华文新魏" pitchFamily="2" charset="-122"/>
              </a:rPr>
              <a:t>的</a:t>
            </a:r>
            <a:r>
              <a:rPr lang="zh-CN" altLang="en-US" sz="3600" b="1">
                <a:solidFill>
                  <a:srgbClr val="000000"/>
                </a:solidFill>
                <a:latin typeface="华文新魏" pitchFamily="2" charset="-122"/>
                <a:ea typeface="华文新魏" pitchFamily="2" charset="-122"/>
              </a:rPr>
              <a:t>物体的</a:t>
            </a:r>
            <a:r>
              <a:rPr lang="zh-CN" altLang="zh-CN" sz="3600" b="1">
                <a:solidFill>
                  <a:srgbClr val="000000"/>
                </a:solidFill>
                <a:latin typeface="华文新魏" pitchFamily="2" charset="-122"/>
                <a:ea typeface="华文新魏" pitchFamily="2" charset="-122"/>
              </a:rPr>
              <a:t>重力延伸到月亮</a:t>
            </a:r>
            <a:r>
              <a:rPr lang="zh-CN" altLang="en-US" sz="3600" b="1">
                <a:solidFill>
                  <a:srgbClr val="000000"/>
                </a:solidFill>
                <a:latin typeface="华文新魏" pitchFamily="2" charset="-122"/>
                <a:ea typeface="华文新魏" pitchFamily="2" charset="-122"/>
              </a:rPr>
              <a:t>，且它们</a:t>
            </a:r>
            <a:r>
              <a:rPr lang="zh-CN" altLang="zh-CN" sz="3600" b="1">
                <a:solidFill>
                  <a:srgbClr val="000000"/>
                </a:solidFill>
                <a:latin typeface="华文新魏" pitchFamily="2" charset="-122"/>
                <a:ea typeface="华文新魏" pitchFamily="2" charset="-122"/>
              </a:rPr>
              <a:t>都是类似太阳</a:t>
            </a:r>
            <a:r>
              <a:rPr lang="zh-CN" altLang="en-US" sz="3600" b="1">
                <a:solidFill>
                  <a:srgbClr val="000000"/>
                </a:solidFill>
                <a:latin typeface="华文新魏" pitchFamily="2" charset="-122"/>
                <a:ea typeface="华文新魏" pitchFamily="2" charset="-122"/>
              </a:rPr>
              <a:t>与</a:t>
            </a:r>
            <a:r>
              <a:rPr lang="zh-CN" altLang="zh-CN" sz="3600" b="1">
                <a:solidFill>
                  <a:srgbClr val="000000"/>
                </a:solidFill>
                <a:latin typeface="华文新魏" pitchFamily="2" charset="-122"/>
                <a:ea typeface="华文新魏" pitchFamily="2" charset="-122"/>
              </a:rPr>
              <a:t>行星间的引力，都应遵从</a:t>
            </a:r>
            <a:r>
              <a:rPr lang="zh-CN" altLang="zh-CN" sz="3600" b="1">
                <a:solidFill>
                  <a:srgbClr val="000000"/>
                </a:solidFill>
                <a:latin typeface="Arial"/>
                <a:ea typeface="华文新魏" pitchFamily="2" charset="-122"/>
              </a:rPr>
              <a:t>“</a:t>
            </a:r>
            <a:r>
              <a:rPr lang="zh-CN" altLang="zh-CN" sz="3600" b="1">
                <a:latin typeface="华文新魏" pitchFamily="2" charset="-122"/>
                <a:ea typeface="华文新魏" pitchFamily="2" charset="-122"/>
              </a:rPr>
              <a:t>与距离平方成反比</a:t>
            </a:r>
            <a:r>
              <a:rPr lang="zh-CN" altLang="zh-CN" sz="3600" b="1">
                <a:solidFill>
                  <a:srgbClr val="000000"/>
                </a:solidFill>
                <a:latin typeface="Arial"/>
                <a:ea typeface="华文新魏" pitchFamily="2" charset="-122"/>
              </a:rPr>
              <a:t>”</a:t>
            </a:r>
            <a:r>
              <a:rPr lang="zh-CN" altLang="zh-CN" sz="3600" b="1">
                <a:solidFill>
                  <a:srgbClr val="000000"/>
                </a:solidFill>
                <a:latin typeface="华文新魏" pitchFamily="2" charset="-122"/>
                <a:ea typeface="华文新魏" pitchFamily="2" charset="-122"/>
              </a:rPr>
              <a:t>的</a:t>
            </a:r>
            <a:r>
              <a:rPr lang="zh-CN" altLang="en-US" sz="3600" b="1">
                <a:solidFill>
                  <a:srgbClr val="000000"/>
                </a:solidFill>
                <a:latin typeface="华文新魏" pitchFamily="2" charset="-122"/>
                <a:ea typeface="华文新魏" pitchFamily="2" charset="-122"/>
              </a:rPr>
              <a:t>规律</a:t>
            </a:r>
            <a:r>
              <a:rPr lang="zh-CN" altLang="zh-CN" sz="3600" b="1">
                <a:solidFill>
                  <a:srgbClr val="000000"/>
                </a:solidFill>
                <a:latin typeface="华文新魏" pitchFamily="2" charset="-122"/>
                <a:ea typeface="华文新魏" pitchFamily="2" charset="-122"/>
              </a:rPr>
              <a:t>。</a:t>
            </a:r>
            <a:endParaRPr lang="zh-CN" altLang="en-US" sz="3600" b="1">
              <a:solidFill>
                <a:srgbClr val="000000"/>
              </a:solidFill>
              <a:latin typeface="华文新魏" pitchFamily="2" charset="-122"/>
              <a:ea typeface="华文新魏" pitchFamily="2" charset="-122"/>
            </a:endParaRPr>
          </a:p>
        </p:txBody>
      </p:sp>
      <p:sp>
        <p:nvSpPr>
          <p:cNvPr id="6156" name="Rectangle 12"/>
          <p:cNvSpPr>
            <a:spLocks noChangeArrowheads="1"/>
          </p:cNvSpPr>
          <p:nvPr/>
        </p:nvSpPr>
        <p:spPr bwMode="auto">
          <a:xfrm>
            <a:off x="395288" y="549275"/>
            <a:ext cx="374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rgbClr val="0000FF"/>
                </a:solidFill>
                <a:ea typeface="华文隶书" pitchFamily="2" charset="-122"/>
              </a:rPr>
              <a:t>一、牛顿的猜想</a:t>
            </a:r>
          </a:p>
        </p:txBody>
      </p:sp>
      <p:sp>
        <p:nvSpPr>
          <p:cNvPr id="7173" name="Text Box 5"/>
          <p:cNvSpPr txBox="1">
            <a:spLocks noChangeArrowheads="1"/>
          </p:cNvSpPr>
          <p:nvPr/>
        </p:nvSpPr>
        <p:spPr bwMode="auto">
          <a:xfrm>
            <a:off x="546100" y="5084763"/>
            <a:ext cx="806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b="1">
                <a:solidFill>
                  <a:srgbClr val="000000"/>
                </a:solidFill>
              </a:rPr>
              <a:t>怎样根据事实来验证这一猜想呢？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2"/>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8196" name="Text Box 4"/>
          <p:cNvSpPr txBox="1">
            <a:spLocks noChangeArrowheads="1"/>
          </p:cNvSpPr>
          <p:nvPr/>
        </p:nvSpPr>
        <p:spPr bwMode="auto">
          <a:xfrm>
            <a:off x="0" y="981075"/>
            <a:ext cx="9324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理论分析：</a:t>
            </a:r>
          </a:p>
          <a:p>
            <a:r>
              <a:rPr lang="zh-CN" altLang="en-US" sz="2400" b="1">
                <a:solidFill>
                  <a:srgbClr val="000000"/>
                </a:solidFill>
              </a:rPr>
              <a:t>          </a:t>
            </a:r>
            <a:r>
              <a:rPr lang="zh-CN" altLang="en-US" sz="2400" b="1"/>
              <a:t>假设</a:t>
            </a:r>
            <a:r>
              <a:rPr lang="zh-CN" altLang="en-US" sz="2400" b="1">
                <a:solidFill>
                  <a:srgbClr val="000000"/>
                </a:solidFill>
              </a:rPr>
              <a:t>它们是同一种性质的力，且遵从“平方反比”规律。</a:t>
            </a:r>
          </a:p>
        </p:txBody>
      </p:sp>
      <p:sp>
        <p:nvSpPr>
          <p:cNvPr id="8197" name="Rectangle 5"/>
          <p:cNvSpPr>
            <a:spLocks noChangeArrowheads="1"/>
          </p:cNvSpPr>
          <p:nvPr/>
        </p:nvSpPr>
        <p:spPr bwMode="auto">
          <a:xfrm>
            <a:off x="0" y="2852738"/>
            <a:ext cx="88217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月球围绕地球做匀速圆周运动所需要的向心力由地球对月球的引力提供。</a:t>
            </a:r>
          </a:p>
        </p:txBody>
      </p:sp>
      <p:sp>
        <p:nvSpPr>
          <p:cNvPr id="8198" name="Text Box 6"/>
          <p:cNvSpPr txBox="1">
            <a:spLocks noChangeArrowheads="1"/>
          </p:cNvSpPr>
          <p:nvPr/>
        </p:nvSpPr>
        <p:spPr bwMode="auto">
          <a:xfrm>
            <a:off x="0" y="2133600"/>
            <a:ext cx="9396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rPr>
              <a:t>思考：</a:t>
            </a:r>
            <a:r>
              <a:rPr lang="zh-CN" altLang="en-US" sz="3200" b="1">
                <a:solidFill>
                  <a:srgbClr val="000000"/>
                </a:solidFill>
              </a:rPr>
              <a:t>月球围绕地球做什么运动？谁提供向心力？</a:t>
            </a:r>
          </a:p>
        </p:txBody>
      </p:sp>
      <p:sp>
        <p:nvSpPr>
          <p:cNvPr id="8199" name="Rectangle 7"/>
          <p:cNvSpPr>
            <a:spLocks noChangeArrowheads="1"/>
          </p:cNvSpPr>
          <p:nvPr/>
        </p:nvSpPr>
        <p:spPr bwMode="auto">
          <a:xfrm>
            <a:off x="76200" y="5180013"/>
            <a:ext cx="8991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由于月球距地球远，月球受到地球的引力就应该比苹果受到的引力</a:t>
            </a:r>
            <a:r>
              <a:rPr lang="zh-CN" altLang="en-US" sz="2800" b="1"/>
              <a:t>小</a:t>
            </a:r>
            <a:r>
              <a:rPr lang="zh-CN" altLang="en-US" sz="2800" b="1">
                <a:solidFill>
                  <a:srgbClr val="000000"/>
                </a:solidFill>
              </a:rPr>
              <a:t>的多。根据牛顿第二定律，月球轨道处的向心加速度比地面附近自由落体加速度也小的多。</a:t>
            </a:r>
          </a:p>
        </p:txBody>
      </p:sp>
      <p:graphicFrame>
        <p:nvGraphicFramePr>
          <p:cNvPr id="8200" name="Object 8"/>
          <p:cNvGraphicFramePr>
            <a:graphicFrameLocks noChangeAspect="1"/>
          </p:cNvGraphicFramePr>
          <p:nvPr/>
        </p:nvGraphicFramePr>
        <p:xfrm>
          <a:off x="684213" y="3860800"/>
          <a:ext cx="3254375" cy="1133475"/>
        </p:xfrm>
        <a:graphic>
          <a:graphicData uri="http://schemas.openxmlformats.org/presentationml/2006/ole">
            <mc:AlternateContent xmlns:mc="http://schemas.openxmlformats.org/markup-compatibility/2006">
              <mc:Choice xmlns:v="urn:schemas-microsoft-com:vml" Requires="v">
                <p:oleObj spid="_x0000_s8203" name="Equation" r:id="rId3" imgW="1130040" imgH="393480" progId="Equation.DSMT4">
                  <p:embed/>
                </p:oleObj>
              </mc:Choice>
              <mc:Fallback>
                <p:oleObj name="Equation" r:id="rId3" imgW="1130040" imgH="393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0800"/>
                        <a:ext cx="32543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4500563" y="3860800"/>
          <a:ext cx="2266950" cy="1133475"/>
        </p:xfrm>
        <a:graphic>
          <a:graphicData uri="http://schemas.openxmlformats.org/presentationml/2006/ole">
            <mc:AlternateContent xmlns:mc="http://schemas.openxmlformats.org/markup-compatibility/2006">
              <mc:Choice xmlns:v="urn:schemas-microsoft-com:vml" Requires="v">
                <p:oleObj spid="_x0000_s8204" name="Equation" r:id="rId5" imgW="787320" imgH="393480" progId="Equation.DSMT4">
                  <p:embed/>
                </p:oleObj>
              </mc:Choice>
              <mc:Fallback>
                <p:oleObj name="Equation" r:id="rId5" imgW="78732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860800"/>
                        <a:ext cx="2266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 name="Rectangle 12"/>
          <p:cNvSpPr>
            <a:spLocks noChangeArrowheads="1"/>
          </p:cNvSpPr>
          <p:nvPr/>
        </p:nvSpPr>
        <p:spPr bwMode="auto">
          <a:xfrm>
            <a:off x="2514600" y="304800"/>
            <a:ext cx="374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rgbClr val="0000FF"/>
                </a:solidFill>
                <a:ea typeface="华文隶书" pitchFamily="2" charset="-122"/>
              </a:rPr>
              <a:t>二、月</a:t>
            </a:r>
            <a:r>
              <a:rPr lang="en-US" altLang="zh-CN" sz="4000" b="1">
                <a:solidFill>
                  <a:srgbClr val="0000FF"/>
                </a:solidFill>
                <a:ea typeface="华文隶书" pitchFamily="2" charset="-122"/>
              </a:rPr>
              <a:t>—</a:t>
            </a:r>
            <a:r>
              <a:rPr lang="zh-CN" altLang="en-US" sz="4000" b="1">
                <a:solidFill>
                  <a:srgbClr val="0000FF"/>
                </a:solidFill>
                <a:ea typeface="华文隶书" pitchFamily="2" charset="-122"/>
              </a:rPr>
              <a:t>地检验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8"/>
                                        </p:tgtEl>
                                        <p:attrNameLst>
                                          <p:attrName>style.visibility</p:attrName>
                                        </p:attrNameLst>
                                      </p:cBhvr>
                                      <p:to>
                                        <p:strVal val="visible"/>
                                      </p:to>
                                    </p:set>
                                    <p:anim calcmode="lin" valueType="num">
                                      <p:cBhvr additive="base">
                                        <p:cTn id="13" dur="500" fill="hold"/>
                                        <p:tgtEl>
                                          <p:spTgt spid="8198"/>
                                        </p:tgtEl>
                                        <p:attrNameLst>
                                          <p:attrName>ppt_x</p:attrName>
                                        </p:attrNameLst>
                                      </p:cBhvr>
                                      <p:tavLst>
                                        <p:tav tm="0">
                                          <p:val>
                                            <p:strVal val="#ppt_x"/>
                                          </p:val>
                                        </p:tav>
                                        <p:tav tm="100000">
                                          <p:val>
                                            <p:strVal val="#ppt_x"/>
                                          </p:val>
                                        </p:tav>
                                      </p:tavLst>
                                    </p:anim>
                                    <p:anim calcmode="lin" valueType="num">
                                      <p:cBhvr additive="base">
                                        <p:cTn id="14"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7"/>
                                        </p:tgtEl>
                                        <p:attrNameLst>
                                          <p:attrName>style.visibility</p:attrName>
                                        </p:attrNameLst>
                                      </p:cBhvr>
                                      <p:to>
                                        <p:strVal val="visible"/>
                                      </p:to>
                                    </p:set>
                                    <p:anim calcmode="lin" valueType="num">
                                      <p:cBhvr additive="base">
                                        <p:cTn id="19" dur="500" fill="hold"/>
                                        <p:tgtEl>
                                          <p:spTgt spid="8197"/>
                                        </p:tgtEl>
                                        <p:attrNameLst>
                                          <p:attrName>ppt_x</p:attrName>
                                        </p:attrNameLst>
                                      </p:cBhvr>
                                      <p:tavLst>
                                        <p:tav tm="0">
                                          <p:val>
                                            <p:strVal val="#ppt_x"/>
                                          </p:val>
                                        </p:tav>
                                        <p:tav tm="100000">
                                          <p:val>
                                            <p:strVal val="#ppt_x"/>
                                          </p:val>
                                        </p:tav>
                                      </p:tavLst>
                                    </p:anim>
                                    <p:anim calcmode="lin" valueType="num">
                                      <p:cBhvr additive="base">
                                        <p:cTn id="20"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200"/>
                                        </p:tgtEl>
                                        <p:attrNameLst>
                                          <p:attrName>style.visibility</p:attrName>
                                        </p:attrNameLst>
                                      </p:cBhvr>
                                      <p:to>
                                        <p:strVal val="visible"/>
                                      </p:to>
                                    </p:set>
                                    <p:anim calcmode="lin" valueType="num">
                                      <p:cBhvr additive="base">
                                        <p:cTn id="25" dur="500" fill="hold"/>
                                        <p:tgtEl>
                                          <p:spTgt spid="8200"/>
                                        </p:tgtEl>
                                        <p:attrNameLst>
                                          <p:attrName>ppt_x</p:attrName>
                                        </p:attrNameLst>
                                      </p:cBhvr>
                                      <p:tavLst>
                                        <p:tav tm="0">
                                          <p:val>
                                            <p:strVal val="#ppt_x"/>
                                          </p:val>
                                        </p:tav>
                                        <p:tav tm="100000">
                                          <p:val>
                                            <p:strVal val="#ppt_x"/>
                                          </p:val>
                                        </p:tav>
                                      </p:tavLst>
                                    </p:anim>
                                    <p:anim calcmode="lin" valueType="num">
                                      <p:cBhvr additive="base">
                                        <p:cTn id="26" dur="500" fill="hold"/>
                                        <p:tgtEl>
                                          <p:spTgt spid="8200"/>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8201"/>
                                        </p:tgtEl>
                                        <p:attrNameLst>
                                          <p:attrName>style.visibility</p:attrName>
                                        </p:attrNameLst>
                                      </p:cBhvr>
                                      <p:to>
                                        <p:strVal val="visible"/>
                                      </p:to>
                                    </p:set>
                                    <p:anim calcmode="lin" valueType="num">
                                      <p:cBhvr additive="base">
                                        <p:cTn id="30" dur="500" fill="hold"/>
                                        <p:tgtEl>
                                          <p:spTgt spid="8201"/>
                                        </p:tgtEl>
                                        <p:attrNameLst>
                                          <p:attrName>ppt_x</p:attrName>
                                        </p:attrNameLst>
                                      </p:cBhvr>
                                      <p:tavLst>
                                        <p:tav tm="0">
                                          <p:val>
                                            <p:strVal val="#ppt_x"/>
                                          </p:val>
                                        </p:tav>
                                        <p:tav tm="100000">
                                          <p:val>
                                            <p:strVal val="#ppt_x"/>
                                          </p:val>
                                        </p:tav>
                                      </p:tavLst>
                                    </p:anim>
                                    <p:anim calcmode="lin" valueType="num">
                                      <p:cBhvr additive="base">
                                        <p:cTn id="31"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199"/>
                                        </p:tgtEl>
                                        <p:attrNameLst>
                                          <p:attrName>style.visibility</p:attrName>
                                        </p:attrNameLst>
                                      </p:cBhvr>
                                      <p:to>
                                        <p:strVal val="visible"/>
                                      </p:to>
                                    </p:set>
                                    <p:anim calcmode="lin" valueType="num">
                                      <p:cBhvr additive="base">
                                        <p:cTn id="36" dur="500" fill="hold"/>
                                        <p:tgtEl>
                                          <p:spTgt spid="8199"/>
                                        </p:tgtEl>
                                        <p:attrNameLst>
                                          <p:attrName>ppt_x</p:attrName>
                                        </p:attrNameLst>
                                      </p:cBhvr>
                                      <p:tavLst>
                                        <p:tav tm="0">
                                          <p:val>
                                            <p:strVal val="#ppt_x"/>
                                          </p:val>
                                        </p:tav>
                                        <p:tav tm="100000">
                                          <p:val>
                                            <p:strVal val="#ppt_x"/>
                                          </p:val>
                                        </p:tav>
                                      </p:tavLst>
                                    </p:anim>
                                    <p:anim calcmode="lin" valueType="num">
                                      <p:cBhvr additive="base">
                                        <p:cTn id="37"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1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ChangeArrowheads="1"/>
          </p:cNvSpPr>
          <p:nvPr/>
        </p:nvSpPr>
        <p:spPr bwMode="auto">
          <a:xfrm>
            <a:off x="0" y="2565400"/>
            <a:ext cx="91440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400" b="1">
                <a:solidFill>
                  <a:srgbClr val="000000"/>
                </a:solidFill>
              </a:rPr>
              <a:t>由引力与“距离平方反比”规律，根据月球轨道半径约为地球半径的</a:t>
            </a:r>
            <a:r>
              <a:rPr lang="en-US" altLang="zh-CN" sz="3400" b="1">
                <a:solidFill>
                  <a:srgbClr val="000000"/>
                </a:solidFill>
                <a:latin typeface="宋体" pitchFamily="2" charset="-122"/>
              </a:rPr>
              <a:t>60</a:t>
            </a:r>
            <a:r>
              <a:rPr lang="zh-CN" altLang="en-US" sz="3400" b="1">
                <a:solidFill>
                  <a:srgbClr val="000000"/>
                </a:solidFill>
              </a:rPr>
              <a:t>倍，可知，月球受到地球引力应是苹果受到的引力的     </a:t>
            </a:r>
          </a:p>
        </p:txBody>
      </p:sp>
      <p:graphicFrame>
        <p:nvGraphicFramePr>
          <p:cNvPr id="9219" name="Object 6"/>
          <p:cNvGraphicFramePr>
            <a:graphicFrameLocks noChangeAspect="1"/>
          </p:cNvGraphicFramePr>
          <p:nvPr>
            <p:ph sz="half" idx="1"/>
          </p:nvPr>
        </p:nvGraphicFramePr>
        <p:xfrm>
          <a:off x="620713" y="5413375"/>
          <a:ext cx="7685087" cy="1139825"/>
        </p:xfrm>
        <a:graphic>
          <a:graphicData uri="http://schemas.openxmlformats.org/presentationml/2006/ole">
            <mc:AlternateContent xmlns:mc="http://schemas.openxmlformats.org/markup-compatibility/2006">
              <mc:Choice xmlns:v="urn:schemas-microsoft-com:vml" Requires="v">
                <p:oleObj spid="_x0000_s9224" name="Equation" r:id="rId3" imgW="2654280" imgH="393480" progId="Equation.DSMT4">
                  <p:embed/>
                </p:oleObj>
              </mc:Choice>
              <mc:Fallback>
                <p:oleObj name="Equation" r:id="rId3" imgW="265428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5413375"/>
                        <a:ext cx="7685087"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1" name="Object 5"/>
          <p:cNvGraphicFramePr>
            <a:graphicFrameLocks noChangeAspect="1"/>
          </p:cNvGraphicFramePr>
          <p:nvPr/>
        </p:nvGraphicFramePr>
        <p:xfrm>
          <a:off x="5795963" y="3573463"/>
          <a:ext cx="676275" cy="893762"/>
        </p:xfrm>
        <a:graphic>
          <a:graphicData uri="http://schemas.openxmlformats.org/presentationml/2006/ole">
            <mc:AlternateContent xmlns:mc="http://schemas.openxmlformats.org/markup-compatibility/2006">
              <mc:Choice xmlns:v="urn:schemas-microsoft-com:vml" Requires="v">
                <p:oleObj spid="_x0000_s9225" name="Equation" r:id="rId5" imgW="291973" imgH="393529" progId="Equation.DSMT4">
                  <p:embed/>
                </p:oleObj>
              </mc:Choice>
              <mc:Fallback>
                <p:oleObj name="Equation" r:id="rId5" imgW="291973"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573463"/>
                        <a:ext cx="676275"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Rectangle 6"/>
          <p:cNvSpPr>
            <a:spLocks noChangeArrowheads="1"/>
          </p:cNvSpPr>
          <p:nvPr/>
        </p:nvSpPr>
        <p:spPr bwMode="auto">
          <a:xfrm>
            <a:off x="304800" y="434340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3200" b="1">
                <a:solidFill>
                  <a:srgbClr val="000000"/>
                </a:solidFill>
              </a:rPr>
              <a:t>根据牛顿第二定律，月球轨道处的向心加速度就应该是地面附近自由落体加速度 </a:t>
            </a:r>
          </a:p>
        </p:txBody>
      </p:sp>
      <p:sp>
        <p:nvSpPr>
          <p:cNvPr id="7172" name="Text Box 4"/>
          <p:cNvSpPr txBox="1">
            <a:spLocks noChangeArrowheads="1"/>
          </p:cNvSpPr>
          <p:nvPr/>
        </p:nvSpPr>
        <p:spPr bwMode="auto">
          <a:xfrm>
            <a:off x="73025" y="0"/>
            <a:ext cx="907097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en-US" altLang="zh-CN" sz="3200" b="1"/>
              <a:t>      </a:t>
            </a:r>
            <a:r>
              <a:rPr lang="zh-CN" altLang="en-US" sz="3200" b="1">
                <a:solidFill>
                  <a:srgbClr val="000000"/>
                </a:solidFill>
              </a:rPr>
              <a:t>当时，已能准确测量的量有</a:t>
            </a:r>
            <a:r>
              <a:rPr lang="zh-CN" altLang="en-US" sz="3200" b="1">
                <a:solidFill>
                  <a:srgbClr val="000000"/>
                </a:solidFill>
                <a:sym typeface="Wingdings" pitchFamily="2" charset="2"/>
              </a:rPr>
              <a:t>：（即事实）</a:t>
            </a:r>
            <a:endParaRPr lang="zh-CN" altLang="en-US" sz="3200" b="1">
              <a:solidFill>
                <a:srgbClr val="000000"/>
              </a:solidFill>
            </a:endParaRPr>
          </a:p>
          <a:p>
            <a:r>
              <a:rPr lang="zh-CN" altLang="en-US" sz="3200" b="1"/>
              <a:t>      </a:t>
            </a:r>
            <a:r>
              <a:rPr lang="zh-CN" altLang="en-US" sz="3200" b="1">
                <a:solidFill>
                  <a:srgbClr val="000000"/>
                </a:solidFill>
              </a:rPr>
              <a:t>地球表面附近的重力加速度：</a:t>
            </a:r>
            <a:r>
              <a:rPr lang="en-US" altLang="zh-CN" sz="3200" b="1">
                <a:latin typeface="Times New Roman" pitchFamily="18" charset="0"/>
              </a:rPr>
              <a:t>g = 9.8m/s</a:t>
            </a:r>
            <a:r>
              <a:rPr lang="en-US" altLang="zh-CN" sz="3200" b="1" baseline="30000">
                <a:latin typeface="Times New Roman" pitchFamily="18" charset="0"/>
              </a:rPr>
              <a:t>2</a:t>
            </a:r>
          </a:p>
          <a:p>
            <a:r>
              <a:rPr lang="en-US" altLang="zh-CN" sz="3200" b="1"/>
              <a:t>      </a:t>
            </a:r>
            <a:r>
              <a:rPr lang="zh-CN" altLang="en-US" sz="3200" b="1">
                <a:solidFill>
                  <a:srgbClr val="000000"/>
                </a:solidFill>
              </a:rPr>
              <a:t>地球半径：</a:t>
            </a:r>
            <a:r>
              <a:rPr lang="zh-CN" altLang="en-US" sz="3200" b="1"/>
              <a:t>               </a:t>
            </a:r>
            <a:r>
              <a:rPr lang="en-US" altLang="zh-CN" sz="3200" b="1" i="1">
                <a:latin typeface="Times New Roman" pitchFamily="18" charset="0"/>
              </a:rPr>
              <a:t>R </a:t>
            </a:r>
            <a:r>
              <a:rPr lang="en-US" altLang="zh-CN" sz="3200" b="1">
                <a:latin typeface="Times New Roman" pitchFamily="18" charset="0"/>
              </a:rPr>
              <a:t>= 6.4×10</a:t>
            </a:r>
            <a:r>
              <a:rPr lang="en-US" altLang="zh-CN" sz="3200" b="1" baseline="30000">
                <a:latin typeface="Times New Roman" pitchFamily="18" charset="0"/>
              </a:rPr>
              <a:t>6</a:t>
            </a:r>
            <a:r>
              <a:rPr lang="en-US" altLang="zh-CN" sz="3200" b="1">
                <a:latin typeface="Times New Roman" pitchFamily="18" charset="0"/>
              </a:rPr>
              <a:t>m</a:t>
            </a:r>
          </a:p>
          <a:p>
            <a:r>
              <a:rPr lang="en-US" altLang="zh-CN" sz="3200" b="1"/>
              <a:t>      </a:t>
            </a:r>
            <a:r>
              <a:rPr lang="zh-CN" altLang="en-US" sz="3200" b="1">
                <a:solidFill>
                  <a:srgbClr val="000000"/>
                </a:solidFill>
              </a:rPr>
              <a:t>月亮的公转周期：</a:t>
            </a:r>
            <a:r>
              <a:rPr lang="zh-CN" altLang="en-US" sz="3200" b="1"/>
              <a:t>    </a:t>
            </a:r>
            <a:r>
              <a:rPr lang="en-US" altLang="zh-CN" sz="3200" b="1" i="1">
                <a:latin typeface="Times New Roman" pitchFamily="18" charset="0"/>
              </a:rPr>
              <a:t>T </a:t>
            </a:r>
            <a:r>
              <a:rPr lang="en-US" altLang="zh-CN" sz="3200" b="1">
                <a:latin typeface="Times New Roman" pitchFamily="18" charset="0"/>
              </a:rPr>
              <a:t>=  27.3</a:t>
            </a:r>
            <a:r>
              <a:rPr lang="zh-CN" altLang="en-US" sz="3200" b="1">
                <a:latin typeface="Times New Roman" pitchFamily="18" charset="0"/>
              </a:rPr>
              <a:t>天≈</a:t>
            </a:r>
            <a:r>
              <a:rPr lang="en-US" altLang="zh-CN" sz="3200" b="1">
                <a:latin typeface="Times New Roman" pitchFamily="18" charset="0"/>
              </a:rPr>
              <a:t>2.36×10</a:t>
            </a:r>
            <a:r>
              <a:rPr lang="en-US" altLang="zh-CN" sz="3200" b="1" baseline="30000">
                <a:latin typeface="Times New Roman" pitchFamily="18" charset="0"/>
              </a:rPr>
              <a:t>6</a:t>
            </a:r>
            <a:r>
              <a:rPr lang="en-US" altLang="zh-CN" sz="3200" b="1">
                <a:latin typeface="Times New Roman" pitchFamily="18" charset="0"/>
              </a:rPr>
              <a:t>s</a:t>
            </a:r>
          </a:p>
          <a:p>
            <a:r>
              <a:rPr lang="en-US" altLang="zh-CN" sz="3200" b="1"/>
              <a:t>      </a:t>
            </a:r>
            <a:r>
              <a:rPr lang="zh-CN" altLang="en-US" sz="3200" b="1">
                <a:solidFill>
                  <a:srgbClr val="000000"/>
                </a:solidFill>
              </a:rPr>
              <a:t>月亮轨道半径：</a:t>
            </a:r>
            <a:r>
              <a:rPr lang="zh-CN" altLang="en-US" sz="3200" b="1"/>
              <a:t>        </a:t>
            </a:r>
            <a:r>
              <a:rPr lang="en-US" altLang="zh-CN" sz="3200" b="1" i="1">
                <a:latin typeface="Times New Roman" pitchFamily="18" charset="0"/>
              </a:rPr>
              <a:t>r =</a:t>
            </a:r>
            <a:r>
              <a:rPr lang="en-US" altLang="zh-CN" sz="3200" b="1">
                <a:latin typeface="Times New Roman" pitchFamily="18" charset="0"/>
              </a:rPr>
              <a:t>3.8×10</a:t>
            </a:r>
            <a:r>
              <a:rPr lang="en-US" altLang="zh-CN" sz="3200" b="1" baseline="30000">
                <a:latin typeface="Times New Roman" pitchFamily="18" charset="0"/>
              </a:rPr>
              <a:t>8</a:t>
            </a:r>
            <a:r>
              <a:rPr lang="en-US" altLang="zh-CN" sz="3200" b="1">
                <a:latin typeface="Times New Roman" pitchFamily="18" charset="0"/>
              </a:rPr>
              <a:t>m≈ 60R</a:t>
            </a:r>
            <a:r>
              <a:rPr lang="en-US" altLang="zh-CN" sz="32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additive="base">
                                        <p:cTn id="7" dur="500" fill="hold"/>
                                        <p:tgtEl>
                                          <p:spTgt spid="9222"/>
                                        </p:tgtEl>
                                        <p:attrNameLst>
                                          <p:attrName>ppt_x</p:attrName>
                                        </p:attrNameLst>
                                      </p:cBhvr>
                                      <p:tavLst>
                                        <p:tav tm="0">
                                          <p:val>
                                            <p:strVal val="#ppt_x"/>
                                          </p:val>
                                        </p:tav>
                                        <p:tav tm="100000">
                                          <p:val>
                                            <p:strVal val="#ppt_x"/>
                                          </p:val>
                                        </p:tav>
                                      </p:tavLst>
                                    </p:anim>
                                    <p:anim calcmode="lin" valueType="num">
                                      <p:cBhvr additive="base">
                                        <p:cTn id="8"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ppt_x"/>
                                          </p:val>
                                        </p:tav>
                                        <p:tav tm="100000">
                                          <p:val>
                                            <p:strVal val="#ppt_x"/>
                                          </p:val>
                                        </p:tav>
                                      </p:tavLst>
                                    </p:anim>
                                    <p:anim calcmode="lin" valueType="num">
                                      <p:cBhvr additive="base">
                                        <p:cTn id="14"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13"/>
          <p:cNvSpPr>
            <a:spLocks noChangeArrowheads="1"/>
          </p:cNvSpPr>
          <p:nvPr/>
        </p:nvSpPr>
        <p:spPr bwMode="auto">
          <a:xfrm>
            <a:off x="250825" y="-50800"/>
            <a:ext cx="88931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FF0000"/>
                </a:solidFill>
              </a:rPr>
              <a:t>事实检验：</a:t>
            </a:r>
          </a:p>
          <a:p>
            <a:r>
              <a:rPr lang="zh-CN" altLang="en-US" sz="3200" b="1">
                <a:solidFill>
                  <a:srgbClr val="000000"/>
                </a:solidFill>
              </a:rPr>
              <a:t>       请根据天文观测数据（事实）计算月球所在处的向心加速度：</a:t>
            </a:r>
          </a:p>
        </p:txBody>
      </p:sp>
      <p:sp>
        <p:nvSpPr>
          <p:cNvPr id="7172" name="Text Box 4"/>
          <p:cNvSpPr txBox="1">
            <a:spLocks noChangeArrowheads="1"/>
          </p:cNvSpPr>
          <p:nvPr/>
        </p:nvSpPr>
        <p:spPr bwMode="auto">
          <a:xfrm>
            <a:off x="0" y="1493838"/>
            <a:ext cx="95408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en-US" altLang="zh-CN" sz="2800" b="1"/>
              <a:t>   </a:t>
            </a:r>
            <a:r>
              <a:rPr lang="zh-CN" altLang="en-US" sz="2800" b="1">
                <a:solidFill>
                  <a:srgbClr val="000000"/>
                </a:solidFill>
              </a:rPr>
              <a:t>地球表面附近的重力加速度：</a:t>
            </a:r>
            <a:r>
              <a:rPr lang="en-US" altLang="zh-CN" sz="3200" b="1">
                <a:latin typeface="Times New Roman" pitchFamily="18" charset="0"/>
              </a:rPr>
              <a:t>g = 9.8m/s</a:t>
            </a:r>
            <a:r>
              <a:rPr lang="en-US" altLang="zh-CN" sz="3200" b="1" baseline="30000">
                <a:latin typeface="Times New Roman" pitchFamily="18" charset="0"/>
              </a:rPr>
              <a:t>2</a:t>
            </a:r>
          </a:p>
          <a:p>
            <a:r>
              <a:rPr lang="en-US" altLang="zh-CN" sz="3200" b="1"/>
              <a:t>  </a:t>
            </a:r>
            <a:r>
              <a:rPr lang="zh-CN" altLang="en-US" sz="2800" b="1">
                <a:solidFill>
                  <a:srgbClr val="000000"/>
                </a:solidFill>
              </a:rPr>
              <a:t>地球半径：</a:t>
            </a:r>
            <a:r>
              <a:rPr lang="zh-CN" altLang="en-US" sz="3200" b="1"/>
              <a:t>                      </a:t>
            </a:r>
            <a:r>
              <a:rPr lang="en-US" altLang="zh-CN" sz="3200" b="1" i="1">
                <a:latin typeface="Times New Roman" pitchFamily="18" charset="0"/>
              </a:rPr>
              <a:t>R </a:t>
            </a:r>
            <a:r>
              <a:rPr lang="en-US" altLang="zh-CN" sz="3200" b="1">
                <a:latin typeface="Times New Roman" pitchFamily="18" charset="0"/>
              </a:rPr>
              <a:t>= 6.4×10</a:t>
            </a:r>
            <a:r>
              <a:rPr lang="en-US" altLang="zh-CN" sz="3200" b="1" baseline="30000">
                <a:latin typeface="Times New Roman" pitchFamily="18" charset="0"/>
              </a:rPr>
              <a:t>6</a:t>
            </a:r>
            <a:r>
              <a:rPr lang="en-US" altLang="zh-CN" sz="3200" b="1">
                <a:latin typeface="Times New Roman" pitchFamily="18" charset="0"/>
              </a:rPr>
              <a:t>m</a:t>
            </a:r>
          </a:p>
          <a:p>
            <a:r>
              <a:rPr lang="en-US" altLang="zh-CN" sz="3200" b="1"/>
              <a:t>  </a:t>
            </a:r>
            <a:r>
              <a:rPr lang="zh-CN" altLang="en-US" sz="2800" b="1">
                <a:solidFill>
                  <a:srgbClr val="000000"/>
                </a:solidFill>
              </a:rPr>
              <a:t>月球围绕地球公转的周期：</a:t>
            </a:r>
            <a:r>
              <a:rPr lang="en-US" altLang="zh-CN" sz="3200" b="1" i="1">
                <a:latin typeface="Times New Roman" pitchFamily="18" charset="0"/>
              </a:rPr>
              <a:t>T </a:t>
            </a:r>
            <a:r>
              <a:rPr lang="en-US" altLang="zh-CN" sz="3200" b="1">
                <a:latin typeface="Times New Roman" pitchFamily="18" charset="0"/>
              </a:rPr>
              <a:t>=  27.3</a:t>
            </a:r>
            <a:r>
              <a:rPr lang="zh-CN" altLang="en-US" sz="3200" b="1">
                <a:latin typeface="Times New Roman" pitchFamily="18" charset="0"/>
              </a:rPr>
              <a:t>天≈</a:t>
            </a:r>
            <a:r>
              <a:rPr lang="en-US" altLang="zh-CN" sz="3200" b="1">
                <a:latin typeface="Times New Roman" pitchFamily="18" charset="0"/>
              </a:rPr>
              <a:t>2.36×10</a:t>
            </a:r>
            <a:r>
              <a:rPr lang="en-US" altLang="zh-CN" sz="3200" b="1" baseline="30000">
                <a:latin typeface="Times New Roman" pitchFamily="18" charset="0"/>
              </a:rPr>
              <a:t>6</a:t>
            </a:r>
            <a:r>
              <a:rPr lang="en-US" altLang="zh-CN" sz="3200" b="1">
                <a:latin typeface="Times New Roman" pitchFamily="18" charset="0"/>
              </a:rPr>
              <a:t>s</a:t>
            </a:r>
          </a:p>
          <a:p>
            <a:r>
              <a:rPr lang="en-US" altLang="zh-CN" sz="3200" b="1"/>
              <a:t>  </a:t>
            </a:r>
            <a:r>
              <a:rPr lang="zh-CN" altLang="en-US" sz="2800" b="1">
                <a:solidFill>
                  <a:srgbClr val="000000"/>
                </a:solidFill>
              </a:rPr>
              <a:t>月球轨道半径：</a:t>
            </a:r>
            <a:r>
              <a:rPr lang="zh-CN" altLang="en-US" sz="3200" b="1"/>
              <a:t>                 </a:t>
            </a:r>
            <a:r>
              <a:rPr lang="en-US" altLang="zh-CN" sz="3200" b="1" i="1">
                <a:latin typeface="Times New Roman" pitchFamily="18" charset="0"/>
              </a:rPr>
              <a:t>r =</a:t>
            </a:r>
            <a:r>
              <a:rPr lang="en-US" altLang="zh-CN" sz="3200" b="1">
                <a:latin typeface="Times New Roman" pitchFamily="18" charset="0"/>
              </a:rPr>
              <a:t>3.8×10</a:t>
            </a:r>
            <a:r>
              <a:rPr lang="en-US" altLang="zh-CN" sz="3200" b="1" baseline="30000">
                <a:latin typeface="Times New Roman" pitchFamily="18" charset="0"/>
              </a:rPr>
              <a:t>8</a:t>
            </a:r>
            <a:r>
              <a:rPr lang="en-US" altLang="zh-CN" sz="3200" b="1">
                <a:latin typeface="Times New Roman" pitchFamily="18" charset="0"/>
              </a:rPr>
              <a:t>m≈ 60R</a:t>
            </a:r>
            <a:r>
              <a:rPr lang="en-US" altLang="zh-CN" sz="3200" b="1"/>
              <a:t>	</a:t>
            </a:r>
          </a:p>
        </p:txBody>
      </p:sp>
      <p:sp>
        <p:nvSpPr>
          <p:cNvPr id="10244" name="Text Box 7"/>
          <p:cNvSpPr txBox="1">
            <a:spLocks noChangeArrowheads="1"/>
          </p:cNvSpPr>
          <p:nvPr/>
        </p:nvSpPr>
        <p:spPr bwMode="auto">
          <a:xfrm>
            <a:off x="3311525" y="639763"/>
            <a:ext cx="6096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7200" b="1">
                <a:solidFill>
                  <a:srgbClr val="FF0000"/>
                </a:solidFill>
              </a:rPr>
              <a:t>？</a:t>
            </a:r>
          </a:p>
        </p:txBody>
      </p:sp>
      <p:sp>
        <p:nvSpPr>
          <p:cNvPr id="10245" name="Rectangle 12"/>
          <p:cNvSpPr>
            <a:spLocks noChangeArrowheads="1"/>
          </p:cNvSpPr>
          <p:nvPr/>
        </p:nvSpPr>
        <p:spPr bwMode="auto">
          <a:xfrm>
            <a:off x="0" y="30305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7179" name="Object 11"/>
          <p:cNvGraphicFramePr>
            <a:graphicFrameLocks noChangeAspect="1"/>
          </p:cNvGraphicFramePr>
          <p:nvPr/>
        </p:nvGraphicFramePr>
        <p:xfrm>
          <a:off x="4284663" y="4430713"/>
          <a:ext cx="1441450" cy="930275"/>
        </p:xfrm>
        <a:graphic>
          <a:graphicData uri="http://schemas.openxmlformats.org/presentationml/2006/ole">
            <mc:AlternateContent xmlns:mc="http://schemas.openxmlformats.org/markup-compatibility/2006">
              <mc:Choice xmlns:v="urn:schemas-microsoft-com:vml" Requires="v">
                <p:oleObj spid="_x0000_s10255" name="公式" r:id="rId3" imgW="609480" imgH="393480" progId="Equation.3">
                  <p:embed/>
                </p:oleObj>
              </mc:Choice>
              <mc:Fallback>
                <p:oleObj name="公式" r:id="rId3" imgW="609480" imgH="3934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430713"/>
                        <a:ext cx="14414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7" name="Rectangle 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8" name="Object 8"/>
          <p:cNvGraphicFramePr>
            <a:graphicFrameLocks noChangeAspect="1"/>
          </p:cNvGraphicFramePr>
          <p:nvPr/>
        </p:nvGraphicFramePr>
        <p:xfrm>
          <a:off x="1293813" y="3521075"/>
          <a:ext cx="6551612" cy="1019175"/>
        </p:xfrm>
        <a:graphic>
          <a:graphicData uri="http://schemas.openxmlformats.org/presentationml/2006/ole">
            <mc:AlternateContent xmlns:mc="http://schemas.openxmlformats.org/markup-compatibility/2006">
              <mc:Choice xmlns:v="urn:schemas-microsoft-com:vml" Requires="v">
                <p:oleObj spid="_x0000_s10256" name="Equation" r:id="rId5" imgW="2933700" imgH="457200" progId="Equation.DSMT4">
                  <p:embed/>
                </p:oleObj>
              </mc:Choice>
              <mc:Fallback>
                <p:oleObj name="Equation" r:id="rId5" imgW="293370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813" y="3521075"/>
                        <a:ext cx="655161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49" name="Group 9"/>
          <p:cNvGrpSpPr>
            <a:grpSpLocks/>
          </p:cNvGrpSpPr>
          <p:nvPr/>
        </p:nvGrpSpPr>
        <p:grpSpPr bwMode="auto">
          <a:xfrm>
            <a:off x="1403350" y="4640263"/>
            <a:ext cx="2879725" cy="720725"/>
            <a:chOff x="930" y="2704"/>
            <a:chExt cx="1814" cy="454"/>
          </a:xfrm>
        </p:grpSpPr>
        <p:grpSp>
          <p:nvGrpSpPr>
            <p:cNvPr id="10250" name="Group 10"/>
            <p:cNvGrpSpPr>
              <a:grpSpLocks/>
            </p:cNvGrpSpPr>
            <p:nvPr/>
          </p:nvGrpSpPr>
          <p:grpSpPr bwMode="auto">
            <a:xfrm>
              <a:off x="930" y="2750"/>
              <a:ext cx="1360" cy="317"/>
              <a:chOff x="930" y="2750"/>
              <a:chExt cx="1360" cy="317"/>
            </a:xfrm>
          </p:grpSpPr>
          <p:graphicFrame>
            <p:nvGraphicFramePr>
              <p:cNvPr id="10251" name="Object 11"/>
              <p:cNvGraphicFramePr>
                <a:graphicFrameLocks noChangeAspect="1"/>
              </p:cNvGraphicFramePr>
              <p:nvPr/>
            </p:nvGraphicFramePr>
            <p:xfrm>
              <a:off x="930" y="2750"/>
              <a:ext cx="317" cy="317"/>
            </p:xfrm>
            <a:graphic>
              <a:graphicData uri="http://schemas.openxmlformats.org/presentationml/2006/ole">
                <mc:AlternateContent xmlns:mc="http://schemas.openxmlformats.org/markup-compatibility/2006">
                  <mc:Choice xmlns:v="urn:schemas-microsoft-com:vml" Requires="v">
                    <p:oleObj spid="_x0000_s10257" name="公式" r:id="rId7" imgW="126725" imgH="126725" progId="Equation.3">
                      <p:embed/>
                    </p:oleObj>
                  </mc:Choice>
                  <mc:Fallback>
                    <p:oleObj name="公式" r:id="rId7" imgW="126725" imgH="12672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2750"/>
                            <a:ext cx="317"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2" name="Object 12"/>
              <p:cNvGraphicFramePr>
                <a:graphicFrameLocks noChangeAspect="1"/>
              </p:cNvGraphicFramePr>
              <p:nvPr/>
            </p:nvGraphicFramePr>
            <p:xfrm>
              <a:off x="1292" y="2750"/>
              <a:ext cx="998" cy="295"/>
            </p:xfrm>
            <a:graphic>
              <a:graphicData uri="http://schemas.openxmlformats.org/presentationml/2006/ole">
                <mc:AlternateContent xmlns:mc="http://schemas.openxmlformats.org/markup-compatibility/2006">
                  <mc:Choice xmlns:v="urn:schemas-microsoft-com:vml" Requires="v">
                    <p:oleObj spid="_x0000_s10258" name="Equation" r:id="rId9" imgW="672808" imgH="203112" progId="Equation.DSMT4">
                      <p:embed/>
                    </p:oleObj>
                  </mc:Choice>
                  <mc:Fallback>
                    <p:oleObj name="Equation" r:id="rId9" imgW="672808" imgH="203112"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 y="2750"/>
                            <a:ext cx="998"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53" name="Object 13"/>
            <p:cNvGraphicFramePr>
              <a:graphicFrameLocks noChangeAspect="1"/>
            </p:cNvGraphicFramePr>
            <p:nvPr/>
          </p:nvGraphicFramePr>
          <p:xfrm>
            <a:off x="2290" y="2704"/>
            <a:ext cx="454" cy="454"/>
          </p:xfrm>
          <a:graphic>
            <a:graphicData uri="http://schemas.openxmlformats.org/presentationml/2006/ole">
              <mc:AlternateContent xmlns:mc="http://schemas.openxmlformats.org/markup-compatibility/2006">
                <mc:Choice xmlns:v="urn:schemas-microsoft-com:vml" Requires="v">
                  <p:oleObj spid="_x0000_s10259" name="公式" r:id="rId11" imgW="317225" imgH="317225" progId="Equation.3">
                    <p:embed/>
                  </p:oleObj>
                </mc:Choice>
                <mc:Fallback>
                  <p:oleObj name="公式" r:id="rId11" imgW="317225" imgH="317225"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0" y="2704"/>
                          <a:ext cx="454"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54" name="Rectangle 14"/>
          <p:cNvSpPr>
            <a:spLocks noChangeArrowheads="1"/>
          </p:cNvSpPr>
          <p:nvPr/>
        </p:nvSpPr>
        <p:spPr bwMode="auto">
          <a:xfrm>
            <a:off x="395288" y="5373688"/>
            <a:ext cx="87487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00"/>
                </a:solidFill>
              </a:rPr>
              <a:t>两者十分接近，为牛顿的假想提供了有力的事实根据。 月</a:t>
            </a:r>
            <a:r>
              <a:rPr kumimoji="1" lang="en-US" altLang="zh-CN" sz="2800" b="1">
                <a:solidFill>
                  <a:srgbClr val="000000"/>
                </a:solidFill>
              </a:rPr>
              <a:t>——</a:t>
            </a:r>
            <a:r>
              <a:rPr kumimoji="1" lang="zh-CN" altLang="en-US" sz="2800" b="1">
                <a:solidFill>
                  <a:srgbClr val="000000"/>
                </a:solidFill>
              </a:rPr>
              <a:t>地检验表明：地面物体所受地球的引力，与月球所受地球的引力，是同一种性质的力。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down)">
                                      <p:cBhvr>
                                        <p:cTn id="7" dur="580">
                                          <p:stCondLst>
                                            <p:cond delay="0"/>
                                          </p:stCondLst>
                                        </p:cTn>
                                        <p:tgtEl>
                                          <p:spTgt spid="10244"/>
                                        </p:tgtEl>
                                      </p:cBhvr>
                                    </p:animEffect>
                                    <p:anim calcmode="lin" valueType="num">
                                      <p:cBhvr>
                                        <p:cTn id="8" dur="1822" tmFilter="0,0; 0.14,0.36; 0.43,0.73; 0.71,0.91; 1.0,1.0">
                                          <p:stCondLst>
                                            <p:cond delay="0"/>
                                          </p:stCondLst>
                                        </p:cTn>
                                        <p:tgtEl>
                                          <p:spTgt spid="1024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4"/>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4"/>
                                        </p:tgtEl>
                                      </p:cBhvr>
                                      <p:to x="100000" y="60000"/>
                                    </p:animScale>
                                    <p:animScale>
                                      <p:cBhvr>
                                        <p:cTn id="14" dur="166" decel="50000">
                                          <p:stCondLst>
                                            <p:cond delay="676"/>
                                          </p:stCondLst>
                                        </p:cTn>
                                        <p:tgtEl>
                                          <p:spTgt spid="10244"/>
                                        </p:tgtEl>
                                      </p:cBhvr>
                                      <p:to x="100000" y="100000"/>
                                    </p:animScale>
                                    <p:animScale>
                                      <p:cBhvr>
                                        <p:cTn id="15" dur="26">
                                          <p:stCondLst>
                                            <p:cond delay="1312"/>
                                          </p:stCondLst>
                                        </p:cTn>
                                        <p:tgtEl>
                                          <p:spTgt spid="10244"/>
                                        </p:tgtEl>
                                      </p:cBhvr>
                                      <p:to x="100000" y="80000"/>
                                    </p:animScale>
                                    <p:animScale>
                                      <p:cBhvr>
                                        <p:cTn id="16" dur="166" decel="50000">
                                          <p:stCondLst>
                                            <p:cond delay="1338"/>
                                          </p:stCondLst>
                                        </p:cTn>
                                        <p:tgtEl>
                                          <p:spTgt spid="10244"/>
                                        </p:tgtEl>
                                      </p:cBhvr>
                                      <p:to x="100000" y="100000"/>
                                    </p:animScale>
                                    <p:animScale>
                                      <p:cBhvr>
                                        <p:cTn id="17" dur="26">
                                          <p:stCondLst>
                                            <p:cond delay="1642"/>
                                          </p:stCondLst>
                                        </p:cTn>
                                        <p:tgtEl>
                                          <p:spTgt spid="10244"/>
                                        </p:tgtEl>
                                      </p:cBhvr>
                                      <p:to x="100000" y="90000"/>
                                    </p:animScale>
                                    <p:animScale>
                                      <p:cBhvr>
                                        <p:cTn id="18" dur="166" decel="50000">
                                          <p:stCondLst>
                                            <p:cond delay="1668"/>
                                          </p:stCondLst>
                                        </p:cTn>
                                        <p:tgtEl>
                                          <p:spTgt spid="10244"/>
                                        </p:tgtEl>
                                      </p:cBhvr>
                                      <p:to x="100000" y="100000"/>
                                    </p:animScale>
                                    <p:animScale>
                                      <p:cBhvr>
                                        <p:cTn id="19" dur="26">
                                          <p:stCondLst>
                                            <p:cond delay="1808"/>
                                          </p:stCondLst>
                                        </p:cTn>
                                        <p:tgtEl>
                                          <p:spTgt spid="10244"/>
                                        </p:tgtEl>
                                      </p:cBhvr>
                                      <p:to x="100000" y="95000"/>
                                    </p:animScale>
                                    <p:animScale>
                                      <p:cBhvr>
                                        <p:cTn id="20" dur="166" decel="50000">
                                          <p:stCondLst>
                                            <p:cond delay="1834"/>
                                          </p:stCondLst>
                                        </p:cTn>
                                        <p:tgtEl>
                                          <p:spTgt spid="10244"/>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48"/>
                                        </p:tgtEl>
                                        <p:attrNameLst>
                                          <p:attrName>style.visibility</p:attrName>
                                        </p:attrNameLst>
                                      </p:cBhvr>
                                      <p:to>
                                        <p:strVal val="visible"/>
                                      </p:to>
                                    </p:set>
                                    <p:anim calcmode="lin" valueType="num">
                                      <p:cBhvr additive="base">
                                        <p:cTn id="25" dur="500" fill="hold"/>
                                        <p:tgtEl>
                                          <p:spTgt spid="10248"/>
                                        </p:tgtEl>
                                        <p:attrNameLst>
                                          <p:attrName>ppt_x</p:attrName>
                                        </p:attrNameLst>
                                      </p:cBhvr>
                                      <p:tavLst>
                                        <p:tav tm="0">
                                          <p:val>
                                            <p:strVal val="#ppt_x"/>
                                          </p:val>
                                        </p:tav>
                                        <p:tav tm="100000">
                                          <p:val>
                                            <p:strVal val="#ppt_x"/>
                                          </p:val>
                                        </p:tav>
                                      </p:tavLst>
                                    </p:anim>
                                    <p:anim calcmode="lin" valueType="num">
                                      <p:cBhvr additive="base">
                                        <p:cTn id="26"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249"/>
                                        </p:tgtEl>
                                        <p:attrNameLst>
                                          <p:attrName>style.visibility</p:attrName>
                                        </p:attrNameLst>
                                      </p:cBhvr>
                                      <p:to>
                                        <p:strVal val="visible"/>
                                      </p:to>
                                    </p:set>
                                    <p:anim calcmode="lin" valueType="num">
                                      <p:cBhvr additive="base">
                                        <p:cTn id="31" dur="500" fill="hold"/>
                                        <p:tgtEl>
                                          <p:spTgt spid="10249"/>
                                        </p:tgtEl>
                                        <p:attrNameLst>
                                          <p:attrName>ppt_x</p:attrName>
                                        </p:attrNameLst>
                                      </p:cBhvr>
                                      <p:tavLst>
                                        <p:tav tm="0">
                                          <p:val>
                                            <p:strVal val="#ppt_x"/>
                                          </p:val>
                                        </p:tav>
                                        <p:tav tm="100000">
                                          <p:val>
                                            <p:strVal val="#ppt_x"/>
                                          </p:val>
                                        </p:tav>
                                      </p:tavLst>
                                    </p:anim>
                                    <p:anim calcmode="lin" valueType="num">
                                      <p:cBhvr additive="base">
                                        <p:cTn id="32"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179"/>
                                        </p:tgtEl>
                                        <p:attrNameLst>
                                          <p:attrName>style.visibility</p:attrName>
                                        </p:attrNameLst>
                                      </p:cBhvr>
                                      <p:to>
                                        <p:strVal val="visible"/>
                                      </p:to>
                                    </p:set>
                                    <p:animEffect transition="in" filter="dissolve">
                                      <p:cBhvr>
                                        <p:cTn id="37" dur="500"/>
                                        <p:tgtEl>
                                          <p:spTgt spid="71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254"/>
                                        </p:tgtEl>
                                        <p:attrNameLst>
                                          <p:attrName>style.visibility</p:attrName>
                                        </p:attrNameLst>
                                      </p:cBhvr>
                                      <p:to>
                                        <p:strVal val="visible"/>
                                      </p:to>
                                    </p:set>
                                    <p:anim calcmode="lin" valueType="num">
                                      <p:cBhvr additive="base">
                                        <p:cTn id="42" dur="500" fill="hold"/>
                                        <p:tgtEl>
                                          <p:spTgt spid="10254"/>
                                        </p:tgtEl>
                                        <p:attrNameLst>
                                          <p:attrName>ppt_x</p:attrName>
                                        </p:attrNameLst>
                                      </p:cBhvr>
                                      <p:tavLst>
                                        <p:tav tm="0">
                                          <p:val>
                                            <p:strVal val="#ppt_x"/>
                                          </p:val>
                                        </p:tav>
                                        <p:tav tm="100000">
                                          <p:val>
                                            <p:strVal val="#ppt_x"/>
                                          </p:val>
                                        </p:tav>
                                      </p:tavLst>
                                    </p:anim>
                                    <p:anim calcmode="lin" valueType="num">
                                      <p:cBhvr additive="base">
                                        <p:cTn id="43" dur="500" fill="hold"/>
                                        <p:tgtEl>
                                          <p:spTgt spid="10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304800" y="133350"/>
            <a:ext cx="84963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zh-CN" altLang="zh-CN" sz="3600" b="1">
                <a:solidFill>
                  <a:srgbClr val="FF0000"/>
                </a:solidFill>
                <a:latin typeface="华文新魏" pitchFamily="2" charset="-122"/>
                <a:ea typeface="华文新魏" pitchFamily="2" charset="-122"/>
              </a:rPr>
              <a:t>牛顿再度思考：</a:t>
            </a:r>
            <a:endParaRPr lang="zh-CN" altLang="en-US" sz="3600" b="1">
              <a:solidFill>
                <a:srgbClr val="FF0000"/>
              </a:solidFill>
              <a:latin typeface="华文新魏" pitchFamily="2" charset="-122"/>
              <a:ea typeface="华文新魏" pitchFamily="2" charset="-122"/>
            </a:endParaRPr>
          </a:p>
          <a:p>
            <a:r>
              <a:rPr lang="zh-CN" altLang="en-US" sz="3600" b="1">
                <a:solidFill>
                  <a:srgbClr val="000000"/>
                </a:solidFill>
                <a:latin typeface="华文新魏" pitchFamily="2" charset="-122"/>
                <a:ea typeface="华文新魏" pitchFamily="2" charset="-122"/>
              </a:rPr>
              <a:t>       既然太阳与行星之间、地球与月球之间、地球与物体之间都有引力，那么</a:t>
            </a:r>
            <a:r>
              <a:rPr lang="zh-CN" altLang="en-US" sz="3600" b="1">
                <a:latin typeface="华文新魏" pitchFamily="2" charset="-122"/>
                <a:ea typeface="华文新魏" pitchFamily="2" charset="-122"/>
              </a:rPr>
              <a:t>任何</a:t>
            </a:r>
            <a:r>
              <a:rPr lang="zh-CN" altLang="en-US" sz="3600" b="1">
                <a:solidFill>
                  <a:srgbClr val="000000"/>
                </a:solidFill>
                <a:latin typeface="华文新魏" pitchFamily="2" charset="-122"/>
                <a:ea typeface="华文新魏" pitchFamily="2" charset="-122"/>
              </a:rPr>
              <a:t>两个有质量的物体之间是否也都有这样的引力呢？</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3694113"/>
            <a:ext cx="2490788" cy="3163887"/>
          </a:xfrm>
          <a:prstGeom prst="rect">
            <a:avLst/>
          </a:prstGeom>
          <a:noFill/>
          <a:extLst>
            <a:ext uri="{909E8E84-426E-40DD-AFC4-6F175D3DCCD1}">
              <a14:hiddenFill xmlns:a14="http://schemas.microsoft.com/office/drawing/2010/main">
                <a:solidFill>
                  <a:srgbClr val="FFFFFF"/>
                </a:solidFill>
              </a14:hiddenFill>
            </a:ext>
          </a:extLst>
        </p:spPr>
      </p:pic>
      <p:sp>
        <p:nvSpPr>
          <p:cNvPr id="11268" name="Text Box 4"/>
          <p:cNvSpPr txBox="1">
            <a:spLocks noChangeArrowheads="1"/>
          </p:cNvSpPr>
          <p:nvPr/>
        </p:nvSpPr>
        <p:spPr bwMode="auto">
          <a:xfrm>
            <a:off x="304800" y="3152775"/>
            <a:ext cx="63373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000000"/>
                </a:solidFill>
              </a:rPr>
              <a:t>牛顿又大胆猜想，任何两个物体之间的都存在这样的引力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23850" y="317500"/>
            <a:ext cx="83820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en-US" altLang="zh-CN" sz="4800" b="1">
                <a:solidFill>
                  <a:srgbClr val="0000FF"/>
                </a:solidFill>
                <a:ea typeface="华文隶书" pitchFamily="2" charset="-122"/>
              </a:rPr>
              <a:t>           </a:t>
            </a:r>
            <a:r>
              <a:rPr lang="zh-CN" altLang="en-US" sz="4800" b="1">
                <a:solidFill>
                  <a:srgbClr val="0000FF"/>
                </a:solidFill>
                <a:ea typeface="华文隶书" pitchFamily="2" charset="-122"/>
              </a:rPr>
              <a:t>三、万有引力定律</a:t>
            </a:r>
          </a:p>
          <a:p>
            <a:r>
              <a:rPr lang="en-US" altLang="zh-CN" sz="3600" b="1">
                <a:solidFill>
                  <a:srgbClr val="FF0000"/>
                </a:solidFill>
              </a:rPr>
              <a:t>1.</a:t>
            </a:r>
            <a:r>
              <a:rPr lang="zh-CN" altLang="en-US" sz="3600" b="1">
                <a:solidFill>
                  <a:srgbClr val="FF0000"/>
                </a:solidFill>
              </a:rPr>
              <a:t>内容</a:t>
            </a:r>
            <a:r>
              <a:rPr lang="zh-CN" altLang="en-US" sz="3200" b="1">
                <a:solidFill>
                  <a:srgbClr val="FF0000"/>
                </a:solidFill>
              </a:rPr>
              <a:t>：</a:t>
            </a:r>
            <a:endParaRPr lang="zh-CN" altLang="en-US" sz="3600" b="1">
              <a:solidFill>
                <a:srgbClr val="FF0000"/>
              </a:solidFill>
            </a:endParaRPr>
          </a:p>
          <a:p>
            <a:r>
              <a:rPr lang="zh-CN" altLang="en-US" sz="3200" b="1">
                <a:solidFill>
                  <a:srgbClr val="FF0000"/>
                </a:solidFill>
              </a:rPr>
              <a:t>       </a:t>
            </a:r>
            <a:r>
              <a:rPr lang="zh-CN" altLang="en-US" sz="3200" b="1">
                <a:solidFill>
                  <a:srgbClr val="000000"/>
                </a:solidFill>
              </a:rPr>
              <a:t>自然界中</a:t>
            </a:r>
            <a:r>
              <a:rPr lang="zh-CN" altLang="en-US" sz="3200" b="1"/>
              <a:t>任何</a:t>
            </a:r>
            <a:r>
              <a:rPr lang="zh-CN" altLang="en-US" sz="3200" b="1">
                <a:solidFill>
                  <a:srgbClr val="000000"/>
                </a:solidFill>
              </a:rPr>
              <a:t>两个物体都</a:t>
            </a:r>
            <a:r>
              <a:rPr lang="zh-CN" altLang="en-US" sz="3200" b="1"/>
              <a:t>相互</a:t>
            </a:r>
            <a:r>
              <a:rPr lang="zh-CN" altLang="en-US" sz="3200" b="1">
                <a:solidFill>
                  <a:srgbClr val="FF0000"/>
                </a:solidFill>
              </a:rPr>
              <a:t>吸引</a:t>
            </a:r>
            <a:r>
              <a:rPr lang="zh-CN" altLang="en-US" sz="3200" b="1">
                <a:solidFill>
                  <a:srgbClr val="000000"/>
                </a:solidFill>
              </a:rPr>
              <a:t>，引力的大小跟这两个物体的</a:t>
            </a:r>
            <a:r>
              <a:rPr lang="zh-CN" altLang="en-US" sz="3200" b="1"/>
              <a:t>质量</a:t>
            </a:r>
            <a:r>
              <a:rPr lang="zh-CN" altLang="en-US" sz="3200" b="1">
                <a:solidFill>
                  <a:srgbClr val="000000"/>
                </a:solidFill>
              </a:rPr>
              <a:t>的</a:t>
            </a:r>
            <a:r>
              <a:rPr lang="zh-CN" altLang="en-US" sz="3200" b="1"/>
              <a:t>乘积</a:t>
            </a:r>
            <a:r>
              <a:rPr lang="zh-CN" altLang="en-US" sz="3200" b="1">
                <a:solidFill>
                  <a:srgbClr val="000000"/>
                </a:solidFill>
              </a:rPr>
              <a:t>成正比，跟它们的距离的</a:t>
            </a:r>
            <a:r>
              <a:rPr lang="zh-CN" altLang="en-US" sz="3200" b="1"/>
              <a:t>平方</a:t>
            </a:r>
            <a:r>
              <a:rPr lang="zh-CN" altLang="en-US" sz="3200" b="1">
                <a:solidFill>
                  <a:srgbClr val="000000"/>
                </a:solidFill>
              </a:rPr>
              <a:t>成反比。</a:t>
            </a:r>
          </a:p>
        </p:txBody>
      </p:sp>
      <p:sp>
        <p:nvSpPr>
          <p:cNvPr id="12291" name="Rectangle 3"/>
          <p:cNvSpPr>
            <a:spLocks noChangeArrowheads="1"/>
          </p:cNvSpPr>
          <p:nvPr/>
        </p:nvSpPr>
        <p:spPr bwMode="auto">
          <a:xfrm>
            <a:off x="0" y="33591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4340" name="Object 4"/>
          <p:cNvGraphicFramePr>
            <a:graphicFrameLocks noChangeAspect="1"/>
          </p:cNvGraphicFramePr>
          <p:nvPr/>
        </p:nvGraphicFramePr>
        <p:xfrm>
          <a:off x="2700338" y="2984500"/>
          <a:ext cx="2232025" cy="1128713"/>
        </p:xfrm>
        <a:graphic>
          <a:graphicData uri="http://schemas.openxmlformats.org/presentationml/2006/ole">
            <mc:AlternateContent xmlns:mc="http://schemas.openxmlformats.org/markup-compatibility/2006">
              <mc:Choice xmlns:v="urn:schemas-microsoft-com:vml" Requires="v">
                <p:oleObj spid="_x0000_s12296" name="公式" r:id="rId3" imgW="812447" imgH="406224" progId="Equation.3">
                  <p:embed/>
                </p:oleObj>
              </mc:Choice>
              <mc:Fallback>
                <p:oleObj name="公式" r:id="rId3" imgW="812447" imgH="4062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84500"/>
                        <a:ext cx="223202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Rectangle 5"/>
          <p:cNvSpPr>
            <a:spLocks noChangeArrowheads="1"/>
          </p:cNvSpPr>
          <p:nvPr/>
        </p:nvSpPr>
        <p:spPr bwMode="auto">
          <a:xfrm>
            <a:off x="468313" y="4021138"/>
            <a:ext cx="7980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000000"/>
                </a:solidFill>
                <a:latin typeface="Times New Roman" pitchFamily="18" charset="0"/>
              </a:rPr>
              <a:t>其中</a:t>
            </a:r>
            <a:r>
              <a:rPr lang="en-US" altLang="zh-CN" sz="3200" b="1" i="1">
                <a:solidFill>
                  <a:srgbClr val="000000"/>
                </a:solidFill>
                <a:latin typeface="Times New Roman" pitchFamily="18" charset="0"/>
              </a:rPr>
              <a:t>G</a:t>
            </a:r>
            <a:r>
              <a:rPr lang="zh-CN" altLang="en-US" sz="3200" b="1">
                <a:solidFill>
                  <a:srgbClr val="000000"/>
                </a:solidFill>
              </a:rPr>
              <a:t>为引力常量，</a:t>
            </a:r>
            <a:r>
              <a:rPr lang="en-US" altLang="zh-CN" sz="3200" b="1" i="1">
                <a:solidFill>
                  <a:srgbClr val="000000"/>
                </a:solidFill>
                <a:latin typeface="Times New Roman" pitchFamily="18" charset="0"/>
              </a:rPr>
              <a:t>r</a:t>
            </a:r>
            <a:r>
              <a:rPr lang="zh-CN" altLang="en-US" sz="3200" b="1">
                <a:solidFill>
                  <a:srgbClr val="000000"/>
                </a:solidFill>
              </a:rPr>
              <a:t>为两物体的中心距离。</a:t>
            </a:r>
          </a:p>
        </p:txBody>
      </p:sp>
      <p:sp>
        <p:nvSpPr>
          <p:cNvPr id="14343" name="Rectangle 7"/>
          <p:cNvSpPr>
            <a:spLocks noChangeArrowheads="1"/>
          </p:cNvSpPr>
          <p:nvPr/>
        </p:nvSpPr>
        <p:spPr bwMode="auto">
          <a:xfrm>
            <a:off x="395288" y="3241675"/>
            <a:ext cx="2592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solidFill>
                  <a:srgbClr val="FF0000"/>
                </a:solidFill>
              </a:rPr>
              <a:t>2.</a:t>
            </a:r>
            <a:r>
              <a:rPr lang="zh-CN" altLang="en-US" sz="3200" b="1">
                <a:solidFill>
                  <a:srgbClr val="FF0000"/>
                </a:solidFill>
              </a:rPr>
              <a:t>表达式：</a:t>
            </a:r>
          </a:p>
        </p:txBody>
      </p:sp>
      <p:sp>
        <p:nvSpPr>
          <p:cNvPr id="12295" name="Text Box 7"/>
          <p:cNvSpPr txBox="1">
            <a:spLocks noChangeArrowheads="1"/>
          </p:cNvSpPr>
          <p:nvPr/>
        </p:nvSpPr>
        <p:spPr bwMode="auto">
          <a:xfrm>
            <a:off x="468313" y="4754563"/>
            <a:ext cx="7272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rPr>
              <a:t>3.</a:t>
            </a:r>
            <a:r>
              <a:rPr lang="zh-CN" altLang="en-US" sz="3200" b="1">
                <a:solidFill>
                  <a:srgbClr val="FF0000"/>
                </a:solidFill>
              </a:rPr>
              <a:t>方向：</a:t>
            </a:r>
            <a:r>
              <a:rPr lang="zh-CN" altLang="en-US" sz="3200" b="1">
                <a:solidFill>
                  <a:srgbClr val="000000"/>
                </a:solidFill>
              </a:rPr>
              <a:t>在两个物体的连线上。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dissolve">
                                      <p:cBhvr>
                                        <p:cTn id="7" dur="500"/>
                                        <p:tgtEl>
                                          <p:spTgt spid="14341"/>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2295"/>
                                        </p:tgtEl>
                                        <p:attrNameLst>
                                          <p:attrName>style.visibility</p:attrName>
                                        </p:attrNameLst>
                                      </p:cBhvr>
                                      <p:to>
                                        <p:strVal val="visible"/>
                                      </p:to>
                                    </p:set>
                                    <p:anim calcmode="lin" valueType="num">
                                      <p:cBhvr additive="base">
                                        <p:cTn id="11" dur="500" fill="hold"/>
                                        <p:tgtEl>
                                          <p:spTgt spid="12295"/>
                                        </p:tgtEl>
                                        <p:attrNameLst>
                                          <p:attrName>ppt_x</p:attrName>
                                        </p:attrNameLst>
                                      </p:cBhvr>
                                      <p:tavLst>
                                        <p:tav tm="0">
                                          <p:val>
                                            <p:strVal val="#ppt_x"/>
                                          </p:val>
                                        </p:tav>
                                        <p:tav tm="100000">
                                          <p:val>
                                            <p:strVal val="#ppt_x"/>
                                          </p:val>
                                        </p:tav>
                                      </p:tavLst>
                                    </p:anim>
                                    <p:anim calcmode="lin" valueType="num">
                                      <p:cBhvr additive="base">
                                        <p:cTn id="12"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2295" grpId="0"/>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26</TotalTime>
  <Words>1529</Words>
  <Application>Microsoft Office PowerPoint</Application>
  <PresentationFormat>全屏显示(4:3)</PresentationFormat>
  <Paragraphs>116</Paragraphs>
  <Slides>23</Slides>
  <Notes>0</Notes>
  <HiddenSlides>0</HiddenSlides>
  <MMClips>1</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8" baseType="lpstr">
      <vt:lpstr>Arial</vt:lpstr>
      <vt:lpstr>宋体</vt:lpstr>
      <vt:lpstr>Wingdings 2</vt:lpstr>
      <vt:lpstr>Wingdings</vt:lpstr>
      <vt:lpstr>隶书</vt:lpstr>
      <vt:lpstr>Times New Roman</vt:lpstr>
      <vt:lpstr>华文行楷</vt:lpstr>
      <vt:lpstr>华文新魏</vt:lpstr>
      <vt:lpstr>华文隶书</vt:lpstr>
      <vt:lpstr>GungsuhChe</vt:lpstr>
      <vt:lpstr>方正大黑简体</vt:lpstr>
      <vt:lpstr>Verdana</vt:lpstr>
      <vt:lpstr>砖雕艺术</vt:lpstr>
      <vt:lpstr>MathType 5.0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17</cp:revision>
  <cp:lastPrinted>1601-01-01T00:00:00Z</cp:lastPrinted>
  <dcterms:created xsi:type="dcterms:W3CDTF">1601-01-01T00:00:00Z</dcterms:created>
  <dcterms:modified xsi:type="dcterms:W3CDTF">2014-09-18T05:49:29Z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