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6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9" r:id="rId22"/>
    <p:sldId id="281" r:id="rId23"/>
    <p:sldId id="284" r:id="rId24"/>
    <p:sldId id="285" r:id="rId25"/>
    <p:sldId id="283" r:id="rId26"/>
    <p:sldId id="28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31D1D9-267B-415D-BB02-357B24CE7B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8657C-7FBC-4919-B50C-32E20E53D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4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8E310-B652-4325-A10B-0EB96D411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20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8852BAE-CB52-40DF-8CB0-D14D74E487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8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EC3DFEF-9BA7-4503-AF0E-4027B33336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5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CCF61-D697-4EDF-9540-C73CF98B1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6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4A6D5-1144-4FBC-BA51-15CDB3014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8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76103-2C35-4F73-99A6-246906B54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4A37F-0E72-4900-AD56-D00CAD073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02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7B4BF-1634-4466-85E7-9610889A27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D6D5C-E4F6-44B0-BC61-B71ACCCEEF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1AF0-41BE-4402-9C3A-A2CBC9B2F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750E7-BD45-427D-BA28-B7CD9D27FE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1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4C953D-6BA4-4DF1-A0AA-7E020D56D5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7.jpe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oleObject" Target="../embeddings/oleObject17.bin"/><Relationship Id="rId7" Type="http://schemas.openxmlformats.org/officeDocument/2006/relationships/hyperlink" Target="&#24341;&#21147;&#24120;&#37327;&#30340;&#27979;&#23450;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slide" Target="slide19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../Administrator/Local%20Settings/Temporary%20Internet%20Files/Content.IE5/LG294ERP/movie/&#26376;&#20142;&#32469;&#22320;&#29699;&#36816;&#34892;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emf"/><Relationship Id="rId3" Type="http://schemas.openxmlformats.org/officeDocument/2006/relationships/image" Target="../media/image17.jpeg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066800" y="4924425"/>
            <a:ext cx="7143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第六章  万有引力与航天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第三节  万有引力定律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715000" y="533400"/>
            <a:ext cx="3429000" cy="5867400"/>
            <a:chOff x="3452" y="285"/>
            <a:chExt cx="2308" cy="3696"/>
          </a:xfrm>
        </p:grpSpPr>
        <p:pic>
          <p:nvPicPr>
            <p:cNvPr id="13315" name="Picture 3" descr="200603311625588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285"/>
              <a:ext cx="2308" cy="3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5040" y="2352"/>
              <a:ext cx="19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00"/>
                  </a:solidFill>
                </a:rPr>
                <a:t>R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072" y="1440"/>
              <a:ext cx="154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740" y="3597"/>
              <a:ext cx="1872" cy="25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“</a:t>
              </a:r>
              <a:r>
                <a:rPr lang="zh-CN" altLang="en-US" sz="2000" b="1">
                  <a:solidFill>
                    <a:srgbClr val="000000"/>
                  </a:solidFill>
                </a:rPr>
                <a:t>月</a:t>
              </a:r>
              <a:r>
                <a:rPr lang="en-US" altLang="zh-CN" sz="2000" b="1">
                  <a:solidFill>
                    <a:srgbClr val="000000"/>
                  </a:solidFill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</a:rPr>
                <a:t>地”检验示意图</a:t>
              </a:r>
            </a:p>
          </p:txBody>
        </p:sp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1600200"/>
            <a:ext cx="6251575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地表重力加速度：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= 9.8 m/s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地球半径：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=6400×10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m</a:t>
            </a:r>
          </a:p>
          <a:p>
            <a:pPr>
              <a:lnSpc>
                <a:spcPct val="90000"/>
              </a:lnSpc>
            </a:pPr>
            <a:endParaRPr lang="en-US" altLang="zh-CN" sz="28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月球周期：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T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=27.3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天≈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2.36×10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6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s</a:t>
            </a:r>
            <a:endParaRPr lang="en-US" altLang="zh-CN" sz="2800" b="1" baseline="3000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月球轨道半径：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≈60R=3.84×10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m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52400" y="5029200"/>
            <a:ext cx="548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求：月球绕地球的向心加速度 ？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/>
              <a:t>       即证明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91200" y="57150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133600" y="5638800"/>
          <a:ext cx="16525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4" imgW="723600" imgH="393480" progId="Equation.3">
                  <p:embed/>
                </p:oleObj>
              </mc:Choice>
              <mc:Fallback>
                <p:oleObj name="公式" r:id="rId4" imgW="7236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38800"/>
                        <a:ext cx="1652588" cy="600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81000" y="3048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一、月</a:t>
            </a:r>
            <a:r>
              <a:rPr lang="en-US" altLang="zh-CN" sz="4000">
                <a:solidFill>
                  <a:srgbClr val="FF0000"/>
                </a:solidFill>
                <a:ea typeface="华文行楷" pitchFamily="2" charset="-122"/>
              </a:rPr>
              <a:t>—</a:t>
            </a: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地检验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480050" y="533400"/>
            <a:ext cx="3663950" cy="5867400"/>
            <a:chOff x="3452" y="285"/>
            <a:chExt cx="2308" cy="3696"/>
          </a:xfrm>
        </p:grpSpPr>
        <p:pic>
          <p:nvPicPr>
            <p:cNvPr id="14339" name="Picture 3" descr="200603311625588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285"/>
              <a:ext cx="2308" cy="3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5040" y="2352"/>
              <a:ext cx="19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00"/>
                  </a:solidFill>
                </a:rPr>
                <a:t>R</a:t>
              </a:r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4072" y="1440"/>
              <a:ext cx="154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3740" y="3597"/>
              <a:ext cx="1872" cy="25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“</a:t>
              </a:r>
              <a:r>
                <a:rPr lang="zh-CN" altLang="en-US" sz="2000" b="1">
                  <a:solidFill>
                    <a:srgbClr val="000000"/>
                  </a:solidFill>
                </a:rPr>
                <a:t>月</a:t>
              </a:r>
              <a:r>
                <a:rPr lang="en-US" altLang="zh-CN" sz="2000" b="1">
                  <a:solidFill>
                    <a:srgbClr val="000000"/>
                  </a:solidFill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</a:rPr>
                <a:t>地”检验示意图</a:t>
              </a:r>
            </a:p>
          </p:txBody>
        </p:sp>
      </p:grp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8600" y="1219200"/>
            <a:ext cx="476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227EE"/>
                </a:solidFill>
              </a:rPr>
              <a:t>根据向心加速度公式</a:t>
            </a:r>
            <a:r>
              <a:rPr lang="en-US" altLang="zh-CN" sz="3200" b="1">
                <a:solidFill>
                  <a:srgbClr val="1227EE"/>
                </a:solidFill>
              </a:rPr>
              <a:t>,</a:t>
            </a:r>
            <a:r>
              <a:rPr lang="zh-CN" altLang="en-US" sz="3200" b="1">
                <a:solidFill>
                  <a:srgbClr val="1227EE"/>
                </a:solidFill>
              </a:rPr>
              <a:t>有：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066800" y="419100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=2.72</a:t>
            </a:r>
            <a:r>
              <a:rPr lang="en-US" altLang="zh-CN" sz="3600">
                <a:solidFill>
                  <a:srgbClr val="FF0000"/>
                </a:solidFill>
              </a:rPr>
              <a:t>×10</a:t>
            </a:r>
            <a:r>
              <a:rPr lang="en-US" altLang="zh-CN" sz="3600" baseline="30000">
                <a:solidFill>
                  <a:srgbClr val="FF0000"/>
                </a:solidFill>
              </a:rPr>
              <a:t>-3</a:t>
            </a:r>
            <a:r>
              <a:rPr lang="en-US" altLang="zh-CN" sz="3600">
                <a:solidFill>
                  <a:srgbClr val="FF0000"/>
                </a:solidFill>
              </a:rPr>
              <a:t>m/s</a:t>
            </a:r>
            <a:r>
              <a:rPr lang="en-US" altLang="zh-CN" sz="3600" baseline="360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1250950" y="1682750"/>
          <a:ext cx="24765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4" imgW="1117440" imgH="419040" progId="Equation.3">
                  <p:embed/>
                </p:oleObj>
              </mc:Choice>
              <mc:Fallback>
                <p:oleObj name="公式" r:id="rId4" imgW="11174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682750"/>
                        <a:ext cx="24765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049338" y="2895600"/>
          <a:ext cx="447992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6" imgW="1803240" imgH="482400" progId="Equation.3">
                  <p:embed/>
                </p:oleObj>
              </mc:Choice>
              <mc:Fallback>
                <p:oleObj name="公式" r:id="rId6" imgW="18032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447992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28600" y="31242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</a:rPr>
              <a:t>即</a:t>
            </a:r>
            <a:r>
              <a:rPr lang="zh-CN" altLang="en-US" sz="3200">
                <a:solidFill>
                  <a:srgbClr val="3333FF"/>
                </a:solidFill>
              </a:rPr>
              <a:t>：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143000" y="4876800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8" imgW="520560" imgH="393480" progId="Equation.3">
                  <p:embed/>
                </p:oleObj>
              </mc:Choice>
              <mc:Fallback>
                <p:oleObj name="公式" r:id="rId8" imgW="5205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128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WordArt 14"/>
          <p:cNvSpPr>
            <a:spLocks noChangeArrowheads="1" noChangeShapeType="1" noTextEdit="1"/>
          </p:cNvSpPr>
          <p:nvPr/>
        </p:nvSpPr>
        <p:spPr bwMode="auto">
          <a:xfrm>
            <a:off x="3124200" y="4114800"/>
            <a:ext cx="3124200" cy="2152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zh-CN" altLang="en-US" sz="5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行楷"/>
                <a:ea typeface="华文行楷"/>
              </a:rPr>
              <a:t>验证成功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81000" y="3048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一、月</a:t>
            </a:r>
            <a:r>
              <a:rPr lang="en-US" altLang="zh-CN" sz="4000">
                <a:solidFill>
                  <a:srgbClr val="FF0000"/>
                </a:solidFill>
                <a:ea typeface="华文行楷" pitchFamily="2" charset="-122"/>
              </a:rPr>
              <a:t>—</a:t>
            </a: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地检验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8" grpId="0"/>
      <p:bldP spid="143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8915400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60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数据表明，地面物体所受地球的引力，月球所受地球的引力，与太阳、行星间的引力，真的遵从</a:t>
            </a:r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相同的规律！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3276600"/>
            <a:ext cx="8915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60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我们的思想还可以更加解放！是否宇宙中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任意两个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物体之间都</a:t>
            </a:r>
            <a:r>
              <a:rPr lang="zh-CN" altLang="en-US" sz="36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有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这样的力呢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5562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66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二、万有引力定律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4789488"/>
            <a:ext cx="27305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★3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ea typeface="华文隶书" pitchFamily="2" charset="-122"/>
              </a:rPr>
              <a:t>表达式</a:t>
            </a:r>
            <a:r>
              <a:rPr lang="zh-CN" altLang="en-US" sz="2400" b="1"/>
              <a:t>：</a:t>
            </a:r>
          </a:p>
          <a:p>
            <a:endParaRPr lang="en-US" altLang="zh-CN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971800" y="4648200"/>
          <a:ext cx="1600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812447" imgH="406224" progId="Equation.DSMT4">
                  <p:embed/>
                </p:oleObj>
              </mc:Choice>
              <mc:Fallback>
                <p:oleObj name="Equation" r:id="rId3" imgW="812447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16002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381000" y="2057400"/>
            <a:ext cx="8275638" cy="1373188"/>
            <a:chOff x="240" y="1152"/>
            <a:chExt cx="5213" cy="865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40" y="1152"/>
              <a:ext cx="504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    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自然界中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任何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两个物体都相互吸引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引力的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方向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在它们的连线上，引力的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大小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与物体的质量      和      的乘积成正比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与它们之间距离的二次方成反比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08" y="1440"/>
            <a:ext cx="29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40"/>
                          <a:ext cx="29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136" y="1440"/>
            <a:ext cx="3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公式" r:id="rId7" imgW="203040" imgH="215640" progId="Equation.3">
                    <p:embed/>
                  </p:oleObj>
                </mc:Choice>
                <mc:Fallback>
                  <p:oleObj name="公式" r:id="rId7" imgW="2030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440"/>
                          <a:ext cx="3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04800" y="13716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★1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>
                <a:latin typeface="Times New Roman" pitchFamily="18" charset="0"/>
                <a:ea typeface="华文隶书" pitchFamily="2" charset="-122"/>
              </a:rPr>
              <a:t>内容：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81000" y="37338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★2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ea typeface="华文隶书" pitchFamily="2" charset="-122"/>
              </a:rPr>
              <a:t>方向：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667000" y="38242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在两物体的连线上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5" grpId="0"/>
      <p:bldP spid="163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3716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★4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、ｒ的具体含义：</a:t>
            </a:r>
            <a:endParaRPr kumimoji="1" lang="zh-CN" altLang="en-US" sz="3200" b="1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⑴</a:t>
            </a:r>
            <a:r>
              <a:rPr kumimoji="1" lang="zh-CN" altLang="en-US" sz="32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对于可以看做质点的物体，</a:t>
            </a:r>
            <a:r>
              <a:rPr kumimoji="1"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为两个质点之间的距离．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zh-CN" altLang="en-US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所谓质点，即两物体的形状和大小对它们之间的距离而言</a:t>
            </a:r>
            <a:r>
              <a:rPr kumimoji="1" lang="en-US" altLang="zh-CN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影响很小</a:t>
            </a:r>
            <a:r>
              <a:rPr kumimoji="1" lang="en-US" altLang="zh-CN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可以忽略不计</a:t>
            </a:r>
            <a:r>
              <a:rPr kumimoji="1" lang="en-US" altLang="zh-CN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kumimoji="1" lang="en-US" altLang="zh-CN" sz="2800" b="1">
              <a:solidFill>
                <a:srgbClr val="CC0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62000" y="3937000"/>
            <a:ext cx="7924800" cy="2387600"/>
            <a:chOff x="480" y="2496"/>
            <a:chExt cx="4992" cy="1504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0" y="2496"/>
              <a:ext cx="499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华文新魏" pitchFamily="2" charset="-122"/>
                  <a:ea typeface="华文新魏" pitchFamily="2" charset="-122"/>
                </a:rPr>
                <a:t>⑵</a:t>
              </a:r>
              <a:r>
                <a:rPr kumimoji="1" lang="zh-CN" altLang="en-US" sz="3200" b="1">
                  <a:solidFill>
                    <a:schemeClr val="tx2"/>
                  </a:solidFill>
                  <a:latin typeface="华文新魏" pitchFamily="2" charset="-122"/>
                  <a:ea typeface="华文新魏" pitchFamily="2" charset="-122"/>
                </a:rPr>
                <a:t>对于质量分布均匀的球体，</a:t>
              </a:r>
              <a:r>
                <a:rPr kumimoji="1" lang="en-US" altLang="zh-CN" sz="32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r</a:t>
              </a:r>
              <a:r>
                <a:rPr kumimoji="1" lang="zh-CN" altLang="en-US" sz="32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为两个球心之间的距离</a:t>
              </a:r>
              <a:r>
                <a:rPr kumimoji="1" lang="en-US" altLang="zh-CN" sz="32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.</a:t>
              </a:r>
            </a:p>
          </p:txBody>
        </p:sp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1536" y="3072"/>
              <a:ext cx="3072" cy="928"/>
              <a:chOff x="1296" y="735"/>
              <a:chExt cx="3360" cy="1105"/>
            </a:xfrm>
          </p:grpSpPr>
          <p:sp>
            <p:nvSpPr>
              <p:cNvPr id="17416" name="Oval 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768" cy="76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1920" y="1113"/>
                <a:ext cx="96" cy="84"/>
              </a:xfrm>
              <a:prstGeom prst="ellipse">
                <a:avLst/>
              </a:prstGeom>
              <a:solidFill>
                <a:schemeClr val="tx1"/>
              </a:solidFill>
              <a:ln w="76200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9" name="Oval 11"/>
              <p:cNvSpPr>
                <a:spLocks noChangeArrowheads="1"/>
              </p:cNvSpPr>
              <p:nvPr/>
            </p:nvSpPr>
            <p:spPr bwMode="auto">
              <a:xfrm>
                <a:off x="4032" y="1155"/>
                <a:ext cx="96" cy="84"/>
              </a:xfrm>
              <a:prstGeom prst="ellipse">
                <a:avLst/>
              </a:prstGeom>
              <a:solidFill>
                <a:schemeClr val="tx1"/>
              </a:solidFill>
              <a:ln w="76200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1392" y="1155"/>
                <a:ext cx="576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800" b="1">
                  <a:ea typeface="黑体" pitchFamily="2" charset="-122"/>
                </a:endParaRP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3601" y="861"/>
                <a:ext cx="575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800" b="1">
                  <a:ea typeface="黑体" pitchFamily="2" charset="-122"/>
                </a:endParaRP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1296" y="735"/>
                <a:ext cx="576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黑体" pitchFamily="2" charset="-122"/>
                  </a:rPr>
                  <a:t>m</a:t>
                </a:r>
                <a:r>
                  <a:rPr lang="en-US" altLang="zh-CN" sz="2800" b="1" baseline="-25000">
                    <a:latin typeface="Times New Roman" pitchFamily="18" charset="0"/>
                    <a:ea typeface="黑体" pitchFamily="2" charset="-12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4080" y="1112"/>
                <a:ext cx="576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黑体" pitchFamily="2" charset="-122"/>
                  </a:rPr>
                  <a:t>m</a:t>
                </a:r>
                <a:r>
                  <a:rPr lang="en-US" altLang="zh-CN" sz="2800" b="1" baseline="-25000">
                    <a:latin typeface="Times New Roman" pitchFamily="18" charset="0"/>
                    <a:ea typeface="黑体" pitchFamily="2" charset="-122"/>
                  </a:rPr>
                  <a:t>2</a:t>
                </a:r>
                <a:endParaRPr lang="en-US" altLang="zh-CN" sz="2800" b="1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1968" y="1155"/>
                <a:ext cx="0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4080" y="1197"/>
                <a:ext cx="0" cy="5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Line 18"/>
              <p:cNvSpPr>
                <a:spLocks noChangeShapeType="1"/>
              </p:cNvSpPr>
              <p:nvPr/>
            </p:nvSpPr>
            <p:spPr bwMode="auto">
              <a:xfrm>
                <a:off x="1968" y="1617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Text Box 19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451"/>
                <a:ext cx="289" cy="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黑体" pitchFamily="2" charset="-122"/>
                  </a:rPr>
                  <a:t>r</a:t>
                </a:r>
              </a:p>
            </p:txBody>
          </p:sp>
        </p:grpSp>
      </p:grp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590800" y="6096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华文新魏" pitchFamily="2" charset="-122"/>
              </a:rPr>
              <a:t>两物体的距离</a:t>
            </a:r>
            <a:r>
              <a:rPr lang="en-US" altLang="zh-CN" sz="3200" b="1">
                <a:solidFill>
                  <a:schemeClr val="tx2"/>
                </a:solidFill>
                <a:ea typeface="华文新魏" pitchFamily="2" charset="-122"/>
              </a:rPr>
              <a:t>r</a:t>
            </a:r>
            <a:r>
              <a:rPr lang="zh-CN" altLang="en-US" sz="3200" b="1">
                <a:solidFill>
                  <a:schemeClr val="tx2"/>
                </a:solidFill>
                <a:ea typeface="华文新魏" pitchFamily="2" charset="-122"/>
              </a:rPr>
              <a:t>指“哪两部分距离”？</a:t>
            </a:r>
          </a:p>
        </p:txBody>
      </p:sp>
      <p:sp>
        <p:nvSpPr>
          <p:cNvPr id="17429" name="WordArt 21"/>
          <p:cNvSpPr>
            <a:spLocks noChangeArrowheads="1" noChangeShapeType="1" noTextEdit="1"/>
          </p:cNvSpPr>
          <p:nvPr/>
        </p:nvSpPr>
        <p:spPr bwMode="auto">
          <a:xfrm>
            <a:off x="2209800" y="546100"/>
            <a:ext cx="647700" cy="673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17430" name="Object 22">
            <a:hlinkClick r:id="rId3" action="ppaction://hlinksldjump"/>
          </p:cNvPr>
          <p:cNvGraphicFramePr>
            <a:graphicFrameLocks noChangeAspect="1"/>
          </p:cNvGraphicFramePr>
          <p:nvPr>
            <p:ph/>
          </p:nvPr>
        </p:nvGraphicFramePr>
        <p:xfrm>
          <a:off x="228600" y="45720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4" imgW="787320" imgH="393480" progId="Equation.DSMT4">
                  <p:embed/>
                </p:oleObj>
              </mc:Choice>
              <mc:Fallback>
                <p:oleObj name="Equation" r:id="rId4" imgW="78732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1905000" cy="9525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2" grpId="1"/>
      <p:bldP spid="17428" grpId="0"/>
      <p:bldP spid="174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1438" y="104775"/>
            <a:ext cx="8991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4000">
              <a:latin typeface="黑体" pitchFamily="2" charset="-122"/>
              <a:ea typeface="黑体" pitchFamily="2" charset="-122"/>
            </a:endParaRPr>
          </a:p>
          <a:p>
            <a:endParaRPr lang="en-US" altLang="zh-CN" sz="4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5334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3300"/>
                </a:solidFill>
                <a:ea typeface="华文新魏" pitchFamily="2" charset="-122"/>
              </a:rPr>
              <a:t>三、引力常量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8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单位：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752600" y="2590800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3" imgW="723600" imgH="228600" progId="Equation.3">
                  <p:embed/>
                </p:oleObj>
              </mc:Choice>
              <mc:Fallback>
                <p:oleObj name="公式" r:id="rId3" imgW="723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" y="37338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8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大小：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14478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99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G </a:t>
            </a:r>
            <a:r>
              <a:rPr lang="zh-CN" altLang="en-US" sz="2800" b="1">
                <a:solidFill>
                  <a:schemeClr val="tx2"/>
                </a:solidFill>
              </a:rPr>
              <a:t>是比例系数，叫做</a:t>
            </a:r>
            <a:r>
              <a:rPr lang="zh-CN" altLang="en-US" sz="2800" b="1">
                <a:solidFill>
                  <a:srgbClr val="FF0000"/>
                </a:solidFill>
              </a:rPr>
              <a:t>引力常量</a:t>
            </a:r>
            <a:r>
              <a:rPr lang="zh-CN" altLang="en-US" sz="2800" b="1">
                <a:solidFill>
                  <a:schemeClr val="tx2"/>
                </a:solidFill>
              </a:rPr>
              <a:t>，适用于任何两个物体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76400" y="3810000"/>
          <a:ext cx="3562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5" imgW="1663560" imgH="228600" progId="Equation.3">
                  <p:embed/>
                </p:oleObj>
              </mc:Choice>
              <mc:Fallback>
                <p:oleObj name="公式" r:id="rId5" imgW="1663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35623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304800" y="2057400"/>
            <a:ext cx="8458200" cy="4359275"/>
            <a:chOff x="192" y="1344"/>
            <a:chExt cx="5320" cy="2746"/>
          </a:xfrm>
        </p:grpSpPr>
        <p:pic>
          <p:nvPicPr>
            <p:cNvPr id="18443" name="Picture 11" descr="william-cavendish">
              <a:hlinkClick r:id="rId7" action="ppaction://hlinkfile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344"/>
              <a:ext cx="1864" cy="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984" y="372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卡文迪许</a:t>
              </a: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92" y="3024"/>
              <a:ext cx="33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</a:rPr>
                <a:t>    100</a:t>
              </a:r>
              <a:r>
                <a:rPr lang="zh-CN" altLang="en-US" sz="3200">
                  <a:solidFill>
                    <a:srgbClr val="FF0000"/>
                  </a:solidFill>
                </a:rPr>
                <a:t>多年后，由英国物理学家卡文迪许测出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8" grpId="0"/>
      <p:bldP spid="184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0975" y="914400"/>
            <a:ext cx="8963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实验结果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4000" i="1">
                <a:latin typeface="MingLiU" pitchFamily="49" charset="-120"/>
                <a:ea typeface="MingLiU" pitchFamily="49" charset="-120"/>
              </a:rPr>
              <a:t>G </a:t>
            </a:r>
            <a:r>
              <a:rPr lang="en-US" altLang="zh-CN" sz="4000">
                <a:latin typeface="MingLiU" pitchFamily="49" charset="-120"/>
                <a:ea typeface="MingLiU" pitchFamily="49" charset="-120"/>
              </a:rPr>
              <a:t>= 6.67×10</a:t>
            </a:r>
            <a:r>
              <a:rPr lang="en-US" altLang="zh-CN" sz="4000" baseline="30000">
                <a:latin typeface="MingLiU" pitchFamily="49" charset="-120"/>
                <a:ea typeface="MingLiU" pitchFamily="49" charset="-120"/>
              </a:rPr>
              <a:t>-11</a:t>
            </a:r>
            <a:r>
              <a:rPr lang="en-US" altLang="zh-CN" sz="4000">
                <a:latin typeface="MingLiU" pitchFamily="49" charset="-120"/>
                <a:ea typeface="MingLiU" pitchFamily="49" charset="-120"/>
              </a:rPr>
              <a:t>N· m</a:t>
            </a:r>
            <a:r>
              <a:rPr lang="en-US" altLang="zh-CN" sz="4000" baseline="30000">
                <a:latin typeface="MingLiU" pitchFamily="49" charset="-120"/>
                <a:ea typeface="MingLiU" pitchFamily="49" charset="-120"/>
              </a:rPr>
              <a:t>2</a:t>
            </a:r>
            <a:r>
              <a:rPr lang="en-US" altLang="zh-CN" sz="4000">
                <a:latin typeface="MingLiU" pitchFamily="49" charset="-120"/>
                <a:ea typeface="MingLiU" pitchFamily="49" charset="-120"/>
              </a:rPr>
              <a:t>/kg</a:t>
            </a:r>
            <a:r>
              <a:rPr lang="en-US" altLang="zh-CN" sz="4000" baseline="30000">
                <a:latin typeface="MingLiU" pitchFamily="49" charset="-120"/>
                <a:ea typeface="MingLiU" pitchFamily="49" charset="-120"/>
              </a:rPr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2133600"/>
            <a:ext cx="89154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、卡文迪许扭秤实验的意义：</a:t>
            </a:r>
          </a:p>
          <a:p>
            <a:endParaRPr lang="zh-CN" altLang="en-US" sz="3200">
              <a:latin typeface="黑体" pitchFamily="2" charset="-122"/>
              <a:ea typeface="黑体" pitchFamily="2" charset="-122"/>
            </a:endParaRPr>
          </a:p>
          <a:p>
            <a:pPr>
              <a:buFontTx/>
              <a:buAutoNum type="arabicParenBoth"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证明了万有引力的存在，使万有引力定律进入了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真正实用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的时代；</a:t>
            </a:r>
          </a:p>
          <a:p>
            <a:endParaRPr lang="zh-CN" altLang="en-US" sz="32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开创了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微小量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测量的先河，使科学放大思想得到了推广．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457200"/>
            <a:ext cx="8839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我们人与人之间也应该存在万有引力，可是为什么我们感受不到呢？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例题</a:t>
            </a:r>
            <a:r>
              <a:rPr lang="en-US" altLang="zh-CN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、估算两个质量 </a:t>
            </a:r>
            <a:r>
              <a:rPr lang="en-US" altLang="zh-CN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50 kg 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的同学相距 </a:t>
            </a:r>
            <a:r>
              <a:rPr lang="en-US" altLang="zh-CN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0.5 m 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时之间的万有引力约有多大？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47800" y="4114800"/>
            <a:ext cx="3375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=6.67×10</a:t>
            </a:r>
            <a:r>
              <a:rPr lang="en-US" altLang="zh-CN" sz="3600" baseline="300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-7 </a:t>
            </a:r>
            <a:r>
              <a:rPr lang="en-US" altLang="zh-CN" sz="36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81000" y="4876800"/>
            <a:ext cx="87630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是一粒芝麻重的几千分之一，这么小的力人根本无法察觉到。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3276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122363" y="3048000"/>
          <a:ext cx="56499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3" imgW="2286000" imgH="457200" progId="Equation.3">
                  <p:embed/>
                </p:oleObj>
              </mc:Choice>
              <mc:Fallback>
                <p:oleObj name="公式" r:id="rId3" imgW="2286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048000"/>
                        <a:ext cx="56499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66565" grpId="0"/>
      <p:bldP spid="204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533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华文行楷" pitchFamily="2" charset="-122"/>
              </a:rPr>
              <a:t>对万有引力的理解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610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、万有引力具有普遍性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</a:rPr>
              <a:t>它普遍存在于宇宙中任何有</a:t>
            </a:r>
            <a:r>
              <a:rPr lang="zh-CN" altLang="en-US" sz="2400" b="1">
                <a:solidFill>
                  <a:srgbClr val="3333FF"/>
                </a:solidFill>
              </a:rPr>
              <a:t>质量</a:t>
            </a:r>
            <a:r>
              <a:rPr lang="zh-CN" altLang="en-US" sz="2400" b="1">
                <a:solidFill>
                  <a:srgbClr val="000000"/>
                </a:solidFill>
              </a:rPr>
              <a:t>的物体之间，是物质之间的四大基本相互作用之一．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85756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、万有引力具有相互性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</a:rPr>
              <a:t>两物体间的引力，是一对作用力和反作用力，符合牛顿第三定律．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28600" y="4800600"/>
            <a:ext cx="8890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、万有引力具有宏观性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</a:rPr>
              <a:t>只有质量巨大的天体间，万有引力的存在才有宏观物理意义</a:t>
            </a:r>
            <a:r>
              <a:rPr lang="en-US" altLang="zh-CN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28600" y="3581400"/>
            <a:ext cx="8890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、万有引力具有独立性．</a:t>
            </a:r>
            <a:r>
              <a:rPr lang="zh-CN" altLang="en-US" sz="2400" b="1">
                <a:solidFill>
                  <a:srgbClr val="000000"/>
                </a:solidFill>
              </a:rPr>
              <a:t>两物体间的引力，</a:t>
            </a:r>
            <a:r>
              <a:rPr lang="zh-CN" altLang="en-US" sz="2400" b="1">
                <a:solidFill>
                  <a:srgbClr val="3333FF"/>
                </a:solidFill>
              </a:rPr>
              <a:t>只与</a:t>
            </a:r>
            <a:r>
              <a:rPr lang="zh-CN" altLang="en-US" sz="2400" b="1">
                <a:solidFill>
                  <a:srgbClr val="000000"/>
                </a:solidFill>
              </a:rPr>
              <a:t>它们的质量及距离有关，不管它们之间是否还有其它作用力．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533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华文行楷" pitchFamily="2" charset="-122"/>
              </a:rPr>
              <a:t>对万有引力的理解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382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、万有引力具有普遍性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</a:rPr>
              <a:t>它普遍存在于宇宙中任何有质量的物体之间，是物质之间的四大基本相互作用之一．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47075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、万有引力具有相互性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</a:rPr>
              <a:t>两物体间的引力，是一对作用力和反作用力，符合牛顿第三定律．</a:t>
            </a:r>
          </a:p>
          <a:p>
            <a:r>
              <a:rPr lang="zh-CN" altLang="en-US" sz="2400" b="1">
                <a:solidFill>
                  <a:srgbClr val="000000"/>
                </a:solidFill>
              </a:rPr>
              <a:t>         </a:t>
            </a:r>
          </a:p>
          <a:p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7525" y="4800600"/>
            <a:ext cx="86010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、万有引力具有宏观性</a:t>
            </a: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</a:rPr>
              <a:t>只有质量巨大的天体间，万有引力的存在才有</a:t>
            </a:r>
            <a:r>
              <a:rPr lang="zh-CN" altLang="en-US" sz="2400" b="1">
                <a:solidFill>
                  <a:srgbClr val="3333FF"/>
                </a:solidFill>
              </a:rPr>
              <a:t>宏观物理意义</a:t>
            </a:r>
            <a:r>
              <a:rPr lang="en-US" altLang="zh-CN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08000" y="3581400"/>
            <a:ext cx="8610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、万有引力具有独立性．</a:t>
            </a:r>
            <a:r>
              <a:rPr lang="zh-CN" altLang="en-US" sz="2400" b="1">
                <a:solidFill>
                  <a:srgbClr val="000000"/>
                </a:solidFill>
              </a:rPr>
              <a:t>两物体间的引力，只与它们的质量及距离有关，不管它们之间是否还有其它作用力．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3333FF"/>
                </a:solidFill>
                <a:ea typeface="华文新魏" pitchFamily="2" charset="-122"/>
              </a:rPr>
              <a:t>苹果和牛顿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534400" cy="419417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/>
              <a:t>         </a:t>
            </a:r>
            <a:r>
              <a:rPr lang="en-US" altLang="zh-CN" sz="2800" b="1">
                <a:solidFill>
                  <a:srgbClr val="000000"/>
                </a:solidFill>
              </a:rPr>
              <a:t>1666</a:t>
            </a:r>
            <a:r>
              <a:rPr lang="zh-CN" altLang="en-US" sz="2800" b="1">
                <a:solidFill>
                  <a:srgbClr val="000000"/>
                </a:solidFill>
              </a:rPr>
              <a:t>年夏末一个温暖的夜晚，在英格兰林肯郡乌尔斯索普，一个腋下夹着一本书的年轻人走进他母亲的花园，坐在一棵树下，开始埋头读书。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当他翻动书页时，他头顶的树枝中有样东西晃动起来，一个历史上最著名的苹果落了下来，正好打在</a:t>
            </a:r>
            <a:r>
              <a:rPr lang="en-US" altLang="zh-CN" sz="2800" b="1">
                <a:solidFill>
                  <a:srgbClr val="000000"/>
                </a:solidFill>
              </a:rPr>
              <a:t>23</a:t>
            </a:r>
            <a:r>
              <a:rPr lang="zh-CN" altLang="en-US" sz="2800" b="1">
                <a:solidFill>
                  <a:srgbClr val="000000"/>
                </a:solidFill>
              </a:rPr>
              <a:t>岁的牛顿头上。恰巧在这天，牛顿正苦苦思考着一个问题：是什么力量使月球保持在环绕地球运行的轨道上？又是什么力量使行星保持在环绕太阳运行的轨道上？为什么这个打中他脑袋的苹果会坠落到地上？于是</a:t>
            </a:r>
            <a:r>
              <a:rPr lang="en-US" altLang="zh-CN" sz="2800" b="1">
                <a:solidFill>
                  <a:srgbClr val="000000"/>
                </a:solidFill>
              </a:rPr>
              <a:t>…….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5815013"/>
            <a:ext cx="72390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一个伟大的定律</a:t>
            </a:r>
            <a:r>
              <a:rPr lang="en-US" altLang="zh-CN" sz="2800" b="1">
                <a:solidFill>
                  <a:srgbClr val="00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</a:rPr>
              <a:t>万有引力定律</a:t>
            </a:r>
            <a:r>
              <a:rPr lang="zh-CN" altLang="en-US" sz="2800" b="1">
                <a:solidFill>
                  <a:srgbClr val="000000"/>
                </a:solidFill>
              </a:rPr>
              <a:t>诞生了！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3429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99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8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过程总结：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991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>
                <a:latin typeface="黑体" pitchFamily="2" charset="-122"/>
                <a:ea typeface="黑体" pitchFamily="2" charset="-122"/>
                <a:cs typeface="宋体" pitchFamily="2" charset="-122"/>
              </a:rPr>
              <a:t>纵观万有引力定律的发现历程，你觉得科学发现的一般过程是什么？你能概括一下吗？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8686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对现象的一般观察；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②提出假设；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③运用逻辑（包括数学）得出推论；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④通过实验对推论进行检验；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⑤对假说进行修正和推广．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33FF"/>
                </a:solidFill>
                <a:ea typeface="黑体" pitchFamily="2" charset="-122"/>
              </a:rPr>
              <a:t>课堂小结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676400"/>
            <a:ext cx="8540750" cy="99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一、月地检验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、猜想           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、 验证            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  结论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057400" y="5410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04800" y="2971800"/>
            <a:ext cx="8153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>
                <a:solidFill>
                  <a:srgbClr val="FF3300"/>
                </a:solidFill>
                <a:ea typeface="黑体" pitchFamily="2" charset="-122"/>
              </a:rPr>
              <a:t>二、万有引力定律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、内容          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、表达式          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、适用条件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8077200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>
                <a:solidFill>
                  <a:srgbClr val="FF3300"/>
                </a:solidFill>
                <a:ea typeface="黑体" pitchFamily="2" charset="-122"/>
              </a:rPr>
              <a:t>三、引力常量的测量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、原理介绍    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、实验测量      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、过程体验</a:t>
            </a:r>
            <a:r>
              <a:rPr lang="zh-CN" altLang="en-US" sz="3200" b="1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4572000" cy="3368675"/>
            <a:chOff x="0" y="0"/>
            <a:chExt cx="2880" cy="2122"/>
          </a:xfrm>
        </p:grpSpPr>
        <p:pic>
          <p:nvPicPr>
            <p:cNvPr id="29699" name="Picture 3" descr="2009101497228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0" cy="1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768" y="1872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８００岁的剑桥</a:t>
              </a:r>
            </a:p>
          </p:txBody>
        </p:sp>
      </p:grp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4648200" y="0"/>
            <a:ext cx="4495800" cy="3368675"/>
            <a:chOff x="2928" y="0"/>
            <a:chExt cx="2832" cy="2122"/>
          </a:xfrm>
        </p:grpSpPr>
        <p:pic>
          <p:nvPicPr>
            <p:cNvPr id="29702" name="Picture 6" descr="2009101497435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0"/>
              <a:ext cx="2832" cy="1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3168" y="1872"/>
              <a:ext cx="2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牛顿工作的地方</a:t>
              </a: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—</a:t>
              </a: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三一学院</a:t>
              </a:r>
            </a:p>
          </p:txBody>
        </p:sp>
      </p:grp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0" y="3471863"/>
            <a:ext cx="4572000" cy="3294062"/>
            <a:chOff x="0" y="2160"/>
            <a:chExt cx="2832" cy="2074"/>
          </a:xfrm>
        </p:grpSpPr>
        <p:pic>
          <p:nvPicPr>
            <p:cNvPr id="29705" name="Picture 9" descr="200910149985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2832" cy="1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768" y="398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卡文迪许实验室</a:t>
              </a:r>
            </a:p>
          </p:txBody>
        </p:sp>
      </p:grp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4648200" y="3459163"/>
            <a:ext cx="4495800" cy="3262312"/>
            <a:chOff x="2928" y="2179"/>
            <a:chExt cx="2832" cy="2055"/>
          </a:xfrm>
        </p:grpSpPr>
        <p:pic>
          <p:nvPicPr>
            <p:cNvPr id="29708" name="Picture 12" descr="2009101499364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179"/>
              <a:ext cx="2832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408" y="3984"/>
              <a:ext cx="2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卡文迪许实验室的座右铭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97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1041400"/>
            <a:ext cx="883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、如图所示，</a:t>
            </a:r>
            <a:r>
              <a:rPr lang="en-US" altLang="zh-CN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虽然大于两球的半径，但两球的半径不能忽略，而球的质量分布均匀，大小分别为</a:t>
            </a:r>
            <a:r>
              <a:rPr lang="en-US" altLang="zh-CN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，则两球间万有引力的大小为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     )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981200" y="4267200"/>
            <a:ext cx="4533900" cy="1600200"/>
            <a:chOff x="521" y="2886"/>
            <a:chExt cx="3576" cy="1287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521" y="3007"/>
              <a:ext cx="1086" cy="1075"/>
              <a:chOff x="3060" y="1872"/>
              <a:chExt cx="720" cy="720"/>
            </a:xfrm>
          </p:grpSpPr>
          <p:sp>
            <p:nvSpPr>
              <p:cNvPr id="37893" name="Oval 5"/>
              <p:cNvSpPr>
                <a:spLocks noChangeArrowheads="1"/>
              </p:cNvSpPr>
              <p:nvPr/>
            </p:nvSpPr>
            <p:spPr bwMode="auto">
              <a:xfrm>
                <a:off x="3060" y="1872"/>
                <a:ext cx="720" cy="72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4" name="Freeform 6"/>
              <p:cNvSpPr>
                <a:spLocks/>
              </p:cNvSpPr>
              <p:nvPr/>
            </p:nvSpPr>
            <p:spPr bwMode="auto">
              <a:xfrm>
                <a:off x="3435" y="2010"/>
                <a:ext cx="255" cy="225"/>
              </a:xfrm>
              <a:custGeom>
                <a:avLst/>
                <a:gdLst>
                  <a:gd name="T0" fmla="*/ 0 w 255"/>
                  <a:gd name="T1" fmla="*/ 225 h 225"/>
                  <a:gd name="T2" fmla="*/ 255 w 255"/>
                  <a:gd name="T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5" h="225">
                    <a:moveTo>
                      <a:pt x="0" y="225"/>
                    </a:moveTo>
                    <a:lnTo>
                      <a:pt x="255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none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895" name="Group 7"/>
            <p:cNvGrpSpPr>
              <a:grpSpLocks/>
            </p:cNvGrpSpPr>
            <p:nvPr/>
          </p:nvGrpSpPr>
          <p:grpSpPr bwMode="auto">
            <a:xfrm>
              <a:off x="2797" y="2886"/>
              <a:ext cx="1300" cy="1287"/>
              <a:chOff x="3060" y="1872"/>
              <a:chExt cx="720" cy="720"/>
            </a:xfrm>
          </p:grpSpPr>
          <p:sp>
            <p:nvSpPr>
              <p:cNvPr id="37896" name="Oval 8"/>
              <p:cNvSpPr>
                <a:spLocks noChangeArrowheads="1"/>
              </p:cNvSpPr>
              <p:nvPr/>
            </p:nvSpPr>
            <p:spPr bwMode="auto">
              <a:xfrm>
                <a:off x="3060" y="1872"/>
                <a:ext cx="720" cy="72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7" name="Freeform 9"/>
              <p:cNvSpPr>
                <a:spLocks/>
              </p:cNvSpPr>
              <p:nvPr/>
            </p:nvSpPr>
            <p:spPr bwMode="auto">
              <a:xfrm>
                <a:off x="3435" y="2010"/>
                <a:ext cx="255" cy="225"/>
              </a:xfrm>
              <a:custGeom>
                <a:avLst/>
                <a:gdLst>
                  <a:gd name="T0" fmla="*/ 0 w 255"/>
                  <a:gd name="T1" fmla="*/ 225 h 225"/>
                  <a:gd name="T2" fmla="*/ 255 w 255"/>
                  <a:gd name="T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5" h="225">
                    <a:moveTo>
                      <a:pt x="0" y="225"/>
                    </a:moveTo>
                    <a:lnTo>
                      <a:pt x="255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38100">
                <a:solidFill>
                  <a:srgbClr val="FF0000"/>
                </a:solidFill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898" name="Freeform 10"/>
            <p:cNvSpPr>
              <a:spLocks/>
            </p:cNvSpPr>
            <p:nvPr/>
          </p:nvSpPr>
          <p:spPr bwMode="auto">
            <a:xfrm flipH="1">
              <a:off x="1560" y="3580"/>
              <a:ext cx="47" cy="356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11"/>
            <p:cNvSpPr>
              <a:spLocks/>
            </p:cNvSpPr>
            <p:nvPr/>
          </p:nvSpPr>
          <p:spPr bwMode="auto">
            <a:xfrm>
              <a:off x="2794" y="3580"/>
              <a:ext cx="47" cy="356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12"/>
            <p:cNvSpPr>
              <a:spLocks/>
            </p:cNvSpPr>
            <p:nvPr/>
          </p:nvSpPr>
          <p:spPr bwMode="auto">
            <a:xfrm>
              <a:off x="2332" y="3884"/>
              <a:ext cx="453" cy="6"/>
            </a:xfrm>
            <a:custGeom>
              <a:avLst/>
              <a:gdLst>
                <a:gd name="T0" fmla="*/ 0 w 300"/>
                <a:gd name="T1" fmla="*/ 0 h 4"/>
                <a:gd name="T2" fmla="*/ 300 w 30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">
                  <a:moveTo>
                    <a:pt x="0" y="0"/>
                  </a:moveTo>
                  <a:lnTo>
                    <a:pt x="300" y="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auto">
            <a:xfrm rot="-10800000">
              <a:off x="1612" y="3888"/>
              <a:ext cx="453" cy="6"/>
            </a:xfrm>
            <a:custGeom>
              <a:avLst/>
              <a:gdLst>
                <a:gd name="T0" fmla="*/ 0 w 300"/>
                <a:gd name="T1" fmla="*/ 0 h 4"/>
                <a:gd name="T2" fmla="*/ 300 w 30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">
                  <a:moveTo>
                    <a:pt x="0" y="0"/>
                  </a:moveTo>
                  <a:lnTo>
                    <a:pt x="300" y="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257" y="3225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2098" y="3597"/>
              <a:ext cx="38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40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sz="4000" b="1">
                <a:solidFill>
                  <a:srgbClr val="000000"/>
                </a:solidFill>
              </a:endParaRP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3690" y="3195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 b="1">
                <a:solidFill>
                  <a:srgbClr val="000000"/>
                </a:solidFill>
              </a:endParaRPr>
            </a:p>
          </p:txBody>
        </p:sp>
      </p:grp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08" name="Group 20"/>
          <p:cNvGrpSpPr>
            <a:grpSpLocks/>
          </p:cNvGrpSpPr>
          <p:nvPr/>
        </p:nvGrpSpPr>
        <p:grpSpPr bwMode="auto">
          <a:xfrm>
            <a:off x="990600" y="2362200"/>
            <a:ext cx="5357813" cy="1905000"/>
            <a:chOff x="129" y="1531"/>
            <a:chExt cx="4383" cy="1447"/>
          </a:xfrm>
        </p:grpSpPr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144" y="1536"/>
            <a:ext cx="1476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6" name="Equation" r:id="rId3" imgW="825480" imgH="393480" progId="Equation.DSMT4">
                    <p:embed/>
                  </p:oleObj>
                </mc:Choice>
                <mc:Fallback>
                  <p:oleObj name="Equation" r:id="rId3" imgW="825480" imgH="393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36"/>
                          <a:ext cx="1476" cy="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129" y="2160"/>
            <a:ext cx="1839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7" name="Equation" r:id="rId5" imgW="1028520" imgH="431640" progId="Equation.DSMT4">
                    <p:embed/>
                  </p:oleObj>
                </mc:Choice>
                <mc:Fallback>
                  <p:oleObj name="Equation" r:id="rId5" imgW="10285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2160"/>
                          <a:ext cx="1839" cy="7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23"/>
            <p:cNvGraphicFramePr>
              <a:graphicFrameLocks noChangeAspect="1"/>
            </p:cNvGraphicFramePr>
            <p:nvPr/>
          </p:nvGraphicFramePr>
          <p:xfrm>
            <a:off x="2404" y="2208"/>
            <a:ext cx="210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8" name="Equation" r:id="rId7" imgW="1193760" imgH="431640" progId="Equation.DSMT4">
                    <p:embed/>
                  </p:oleObj>
                </mc:Choice>
                <mc:Fallback>
                  <p:oleObj name="Equation" r:id="rId7" imgW="1193760" imgH="4316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208"/>
                          <a:ext cx="2108" cy="7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2" name="Object 24"/>
            <p:cNvGraphicFramePr>
              <a:graphicFrameLocks noChangeAspect="1"/>
            </p:cNvGraphicFramePr>
            <p:nvPr/>
          </p:nvGraphicFramePr>
          <p:xfrm>
            <a:off x="2400" y="1531"/>
            <a:ext cx="1451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9" name="Equation" r:id="rId9" imgW="812520" imgH="431640" progId="Equation.DSMT4">
                    <p:embed/>
                  </p:oleObj>
                </mc:Choice>
                <mc:Fallback>
                  <p:oleObj name="Equation" r:id="rId9" imgW="812520" imgH="4316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31"/>
                          <a:ext cx="1451" cy="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105400" y="1828800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D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1905000" y="6096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公式中的</a:t>
            </a:r>
            <a:r>
              <a:rPr lang="en-US" altLang="zh-CN" sz="2800" b="1">
                <a:solidFill>
                  <a:srgbClr val="FF0000"/>
                </a:solidFill>
              </a:rPr>
              <a:t>r</a:t>
            </a:r>
            <a:r>
              <a:rPr lang="zh-CN" altLang="en-US" sz="2800" b="1">
                <a:solidFill>
                  <a:srgbClr val="FF0000"/>
                </a:solidFill>
              </a:rPr>
              <a:t>应为球心之间的距离</a:t>
            </a:r>
          </a:p>
        </p:txBody>
      </p:sp>
      <p:sp>
        <p:nvSpPr>
          <p:cNvPr id="37915" name="Rectangle 27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4075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3333FF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37914" grpId="0"/>
      <p:bldP spid="3791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" y="990600"/>
            <a:ext cx="88392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、关于万有引力的说法，正确的有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     )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A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．物体落到地面上，说明地球对物体有引力，物体对地球没有引力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．万有引力定律是牛顿在总结前人研究的基础上发现的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．地面上自由下落的苹果和天空中运行的月亮，受到的都是地球的万有引力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          中的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是一个比例常数，是没有单位的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14400" y="4724400"/>
          <a:ext cx="1828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812447" imgH="406224" progId="Equation.DSMT4">
                  <p:embed/>
                </p:oleObj>
              </mc:Choice>
              <mc:Fallback>
                <p:oleObj name="Equation" r:id="rId3" imgW="812447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18288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72200" y="990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BC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34000" y="2209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万有引力具有相互性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4876800" y="5410200"/>
            <a:ext cx="3657600" cy="546100"/>
            <a:chOff x="1056" y="3640"/>
            <a:chExt cx="2304" cy="344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056" y="364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G</a:t>
              </a:r>
              <a:r>
                <a:rPr lang="zh-CN" altLang="en-US" sz="2400" b="1">
                  <a:solidFill>
                    <a:srgbClr val="FF0000"/>
                  </a:solidFill>
                </a:rPr>
                <a:t>的单位是</a:t>
              </a:r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2112" y="3640"/>
            <a:ext cx="124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2" name="公式" r:id="rId5" imgW="723600" imgH="228600" progId="Equation.3">
                    <p:embed/>
                  </p:oleObj>
                </mc:Choice>
                <mc:Fallback>
                  <p:oleObj name="公式" r:id="rId5" imgW="7236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40"/>
                          <a:ext cx="124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991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、那么太阳与地球之间的万有引力又是多大呢？（太阳的质量为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M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= 2.0×10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30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kg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，地球质量为 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m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= 6.0×10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24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kg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，日、地之间的距离为</a:t>
            </a:r>
            <a:r>
              <a:rPr lang="zh-CN" altLang="en-US" sz="2800" b="1" i="1">
                <a:latin typeface="黑体" pitchFamily="2" charset="-122"/>
                <a:ea typeface="黑体" pitchFamily="2" charset="-122"/>
              </a:rPr>
              <a:t>ｒ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= 1.5×10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11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m)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85800" y="44196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3.5×10</a:t>
            </a:r>
            <a:r>
              <a:rPr lang="en-US" altLang="zh-CN" sz="2800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22 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非常大，能够拉断直径为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9000 km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的钢柱．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914400" y="35814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=3.5×10</a:t>
            </a:r>
            <a:r>
              <a:rPr lang="en-US" altLang="zh-CN" sz="3200" b="1" baseline="300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22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N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4800" y="251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989013" y="2286000"/>
          <a:ext cx="74691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3" imgW="3022560" imgH="482400" progId="Equation.3">
                  <p:embed/>
                </p:oleObj>
              </mc:Choice>
              <mc:Fallback>
                <p:oleObj name="公式" r:id="rId3" imgW="3022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286000"/>
                        <a:ext cx="74691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54102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万有引力的宏观性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  <p:bldP spid="36869" grpId="0"/>
      <p:bldP spid="368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467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latin typeface="Times New Roman" pitchFamily="18" charset="0"/>
                <a:ea typeface="黑体" pitchFamily="2" charset="-122"/>
              </a:rPr>
              <a:t>为什么行星不会飞离太阳</a:t>
            </a:r>
            <a:r>
              <a:rPr lang="en-US" altLang="zh-CN" sz="4800">
                <a:latin typeface="Times New Roman" pitchFamily="18" charset="0"/>
                <a:ea typeface="黑体" pitchFamily="2" charset="-122"/>
              </a:rPr>
              <a:t>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66800" y="5562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5800" y="56388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行星和太阳之间存在引力</a:t>
            </a:r>
            <a:r>
              <a:rPr lang="en-US" altLang="zh-CN" sz="4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/>
              <a:t>太阳与行星间的引力满足以下关系：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49530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即引力的大小与二者距离的平方成反比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048000" y="1905000"/>
          <a:ext cx="20574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596880" imgH="393480" progId="Equation.3">
                  <p:embed/>
                </p:oleObj>
              </mc:Choice>
              <mc:Fallback>
                <p:oleObj name="公式" r:id="rId3" imgW="596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20574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524000" y="3429000"/>
          <a:ext cx="47593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1434960" imgH="393480" progId="Equation.3">
                  <p:embed/>
                </p:oleObj>
              </mc:Choice>
              <mc:Fallback>
                <p:oleObj name="公式" r:id="rId5" imgW="14349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47593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914400" y="1219200"/>
            <a:ext cx="7391400" cy="5486400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3016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838200"/>
            <a:ext cx="781050" cy="8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85738" y="152400"/>
            <a:ext cx="8805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为什么月球也不会飞离地球呢？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38263" y="5638800"/>
            <a:ext cx="579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华文新魏" pitchFamily="2" charset="-122"/>
              </a:rPr>
              <a:t>月球和地球之间存在引力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0.00278 C -0.22587 -0.00278 -0.4073 0.17479 -0.4073 0.39514 C -0.4073 0.61456 -0.22587 0.7963 -0.00348 0.7963 C 0.21806 0.7963 0.40105 0.61456 0.40105 0.39514 C 0.40105 0.17479 0.21806 -0.00278 -0.00348 -0.00278 Z " pathEditMode="relative" rAng="0" ptsTypes="fffff">
                                      <p:cBhvr>
                                        <p:cTn id="6" dur="5000" spd="-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00200" y="381000"/>
            <a:ext cx="6008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>
                <a:latin typeface="Times New Roman" pitchFamily="18" charset="0"/>
                <a:ea typeface="黑体" pitchFamily="2" charset="-122"/>
              </a:rPr>
              <a:t>为什么苹果会落地？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6200" y="1371600"/>
            <a:ext cx="2514600" cy="1981200"/>
          </a:xfrm>
          <a:prstGeom prst="cloudCallout">
            <a:avLst>
              <a:gd name="adj1" fmla="val 61870"/>
              <a:gd name="adj2" fmla="val 2067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zh-CN" sz="2400" b="1">
              <a:solidFill>
                <a:srgbClr val="FF0000"/>
              </a:solidFill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苹果和地球之间存在引力</a:t>
            </a:r>
          </a:p>
          <a:p>
            <a:pPr algn="ctr"/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20066362523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72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AutoShape 3"/>
          <p:cNvSpPr>
            <a:spLocks/>
          </p:cNvSpPr>
          <p:nvPr/>
        </p:nvSpPr>
        <p:spPr bwMode="auto">
          <a:xfrm>
            <a:off x="4953000" y="2514600"/>
            <a:ext cx="4038600" cy="1219200"/>
          </a:xfrm>
          <a:prstGeom prst="borderCallout2">
            <a:avLst>
              <a:gd name="adj1" fmla="val 9375"/>
              <a:gd name="adj2" fmla="val -1889"/>
              <a:gd name="adj3" fmla="val 9375"/>
              <a:gd name="adj4" fmla="val -39778"/>
              <a:gd name="adj5" fmla="val 33722"/>
              <a:gd name="adj6" fmla="val -79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、地球表面的重力能否延伸到很远的地方，会不会作用到月球上？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4953000" y="685800"/>
            <a:ext cx="4038600" cy="1371600"/>
          </a:xfrm>
          <a:prstGeom prst="borderCallout2">
            <a:avLst>
              <a:gd name="adj1" fmla="val 8333"/>
              <a:gd name="adj2" fmla="val -1889"/>
              <a:gd name="adj3" fmla="val 8333"/>
              <a:gd name="adj4" fmla="val -40449"/>
              <a:gd name="adj5" fmla="val 159722"/>
              <a:gd name="adj6" fmla="val -8046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、地球和月球之间的吸引力会不会与地球吸引苹果的力是同一种力呢？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4953000" y="4191000"/>
            <a:ext cx="4038600" cy="1905000"/>
          </a:xfrm>
          <a:prstGeom prst="borderCallout2">
            <a:avLst>
              <a:gd name="adj1" fmla="val 6000"/>
              <a:gd name="adj2" fmla="val -1889"/>
              <a:gd name="adj3" fmla="val 6000"/>
              <a:gd name="adj4" fmla="val -40764"/>
              <a:gd name="adj5" fmla="val -64917"/>
              <a:gd name="adj6" fmla="val -810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、拉住月球使它绕地球运动的力，与拉着苹果使它下落的力，以及众行星与太阳之间的作用力也许真的是同一种力，遵循相同的规律</a:t>
            </a:r>
            <a:r>
              <a:rPr lang="en-US" altLang="zh-CN" sz="2400" b="1">
                <a:solidFill>
                  <a:srgbClr val="FF0000"/>
                </a:solidFill>
              </a:rPr>
              <a:t>?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牛顿的思考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6069"/>
          <p:cNvPicPr>
            <a:picLocks noChangeAspect="1" noChangeArrowheads="1"/>
          </p:cNvPicPr>
          <p:nvPr/>
        </p:nvPicPr>
        <p:blipFill>
          <a:blip r:embed="rId2">
            <a:lum bright="12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3400"/>
            <a:ext cx="4953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5334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0000"/>
                </a:solidFill>
                <a:ea typeface="华文行楷" pitchFamily="2" charset="-122"/>
              </a:rPr>
              <a:t>牛顿的猜想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3886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这些力是</a:t>
            </a:r>
            <a:r>
              <a:rPr lang="zh-CN" altLang="en-US" sz="3600" b="1">
                <a:solidFill>
                  <a:srgbClr val="FF0000"/>
                </a:solidFill>
              </a:rPr>
              <a:t>同一种性质</a:t>
            </a:r>
            <a:r>
              <a:rPr lang="zh-CN" altLang="en-US" sz="3600" b="1"/>
              <a:t>的力，并且都</a:t>
            </a:r>
            <a:r>
              <a:rPr kumimoji="1" lang="zh-CN" altLang="en-US" sz="3600" b="1"/>
              <a:t>遵从</a:t>
            </a:r>
            <a:r>
              <a:rPr kumimoji="1" lang="zh-CN" altLang="en-US" sz="3600" b="1">
                <a:solidFill>
                  <a:srgbClr val="FF0000"/>
                </a:solidFill>
              </a:rPr>
              <a:t>与距离的平方成反比</a:t>
            </a:r>
            <a:r>
              <a:rPr kumimoji="1" lang="zh-CN" altLang="en-US" sz="3600" b="1"/>
              <a:t>的规律。</a:t>
            </a:r>
            <a:endParaRPr lang="zh-CN" altLang="en-US" sz="3600" b="1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华文隶书" pitchFamily="2" charset="-122"/>
              </a:rPr>
              <a:t>当然这仅仅是猜想，还需要事实来检验！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一、月</a:t>
            </a:r>
            <a:r>
              <a:rPr lang="en-US" altLang="zh-CN" sz="4000">
                <a:solidFill>
                  <a:srgbClr val="FF0000"/>
                </a:solidFill>
                <a:ea typeface="华文行楷" pitchFamily="2" charset="-122"/>
              </a:rPr>
              <a:t>—</a:t>
            </a: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地检验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480050" y="533400"/>
            <a:ext cx="3663950" cy="5867400"/>
            <a:chOff x="3452" y="285"/>
            <a:chExt cx="2308" cy="3696"/>
          </a:xfrm>
        </p:grpSpPr>
        <p:pic>
          <p:nvPicPr>
            <p:cNvPr id="12292" name="Picture 4" descr="200603311625588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285"/>
              <a:ext cx="2308" cy="3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5040" y="2352"/>
              <a:ext cx="19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00"/>
                  </a:solidFill>
                </a:rPr>
                <a:t>R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4072" y="1440"/>
              <a:ext cx="154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3740" y="3597"/>
              <a:ext cx="1872" cy="25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“</a:t>
              </a:r>
              <a:r>
                <a:rPr lang="zh-CN" altLang="en-US" sz="2000" b="1">
                  <a:solidFill>
                    <a:srgbClr val="000000"/>
                  </a:solidFill>
                </a:rPr>
                <a:t>月</a:t>
              </a:r>
              <a:r>
                <a:rPr lang="en-US" altLang="zh-CN" sz="2000" b="1">
                  <a:solidFill>
                    <a:srgbClr val="000000"/>
                  </a:solidFill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</a:rPr>
                <a:t>地”检验示意图</a:t>
              </a:r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28600" y="1249363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</a:rPr>
              <a:t>检验目的：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914400" y="1295400"/>
            <a:ext cx="480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　　　　</a:t>
            </a:r>
            <a:r>
              <a:rPr lang="zh-CN" altLang="en-US" sz="2800" b="1">
                <a:solidFill>
                  <a:srgbClr val="000000"/>
                </a:solidFill>
              </a:rPr>
              <a:t>地球和月球之间的吸引力是否与地球吸引苹果的力为同一种力．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28600" y="26670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</a:rPr>
              <a:t>检验原理：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76200" y="5943600"/>
          <a:ext cx="3200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4" imgW="1054080" imgH="393480" progId="Equation.3">
                  <p:embed/>
                </p:oleObj>
              </mc:Choice>
              <mc:Fallback>
                <p:oleObj name="公式" r:id="rId4" imgW="10540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943600"/>
                        <a:ext cx="3200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6200" y="47244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根据牛顿第二定律，知：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ph/>
          </p:nvPr>
        </p:nvGraphicFramePr>
        <p:xfrm>
          <a:off x="990600" y="5278438"/>
          <a:ext cx="28194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6" imgW="1168200" imgH="228600" progId="Equation.3">
                  <p:embed/>
                </p:oleObj>
              </mc:Choice>
              <mc:Fallback>
                <p:oleObj name="公式" r:id="rId6" imgW="1168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78438"/>
                        <a:ext cx="28194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09600" y="3276600"/>
          <a:ext cx="1447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8" imgW="825480" imgH="393480" progId="Equation.3">
                  <p:embed/>
                </p:oleObj>
              </mc:Choice>
              <mc:Fallback>
                <p:oleObj name="公式" r:id="rId8" imgW="8254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1447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362200" y="3429000"/>
          <a:ext cx="1371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0" imgW="672840" imgH="190440" progId="Equation.3">
                  <p:embed/>
                </p:oleObj>
              </mc:Choice>
              <mc:Fallback>
                <p:oleObj name="公式" r:id="rId10" imgW="67284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13716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609600" y="4038600"/>
          <a:ext cx="1398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12" imgW="888840" imgH="393480" progId="Equation.3">
                  <p:embed/>
                </p:oleObj>
              </mc:Choice>
              <mc:Fallback>
                <p:oleObj name="公式" r:id="rId12" imgW="8888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13985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429000" y="6019800"/>
          <a:ext cx="23526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4" imgW="863280" imgH="393480" progId="Equation.3">
                  <p:embed/>
                </p:oleObj>
              </mc:Choice>
              <mc:Fallback>
                <p:oleObj name="公式" r:id="rId14" imgW="8632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19800"/>
                        <a:ext cx="2352675" cy="717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/>
      <p:bldP spid="12298" grpId="0"/>
      <p:bldP spid="12300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75</TotalTime>
  <Words>1367</Words>
  <Application>Microsoft Office PowerPoint</Application>
  <PresentationFormat>全屏显示(4:3)</PresentationFormat>
  <Paragraphs>135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华文新魏</vt:lpstr>
      <vt:lpstr>Wingdings</vt:lpstr>
      <vt:lpstr>Times New Roman</vt:lpstr>
      <vt:lpstr>楷体_GB2312</vt:lpstr>
      <vt:lpstr>Arial Black</vt:lpstr>
      <vt:lpstr>华文隶书</vt:lpstr>
      <vt:lpstr>黑体</vt:lpstr>
      <vt:lpstr>华文行楷</vt:lpstr>
      <vt:lpstr>MingLiU</vt:lpstr>
      <vt:lpstr>Gulim</vt:lpstr>
      <vt:lpstr>Wingdings 2</vt:lpstr>
      <vt:lpstr>隶书</vt:lpstr>
      <vt:lpstr>砖雕艺术</vt:lpstr>
      <vt:lpstr>Microsoft 公式 3.0</vt:lpstr>
      <vt:lpstr>MathType 5.0 Equation</vt:lpstr>
      <vt:lpstr>PowerPoint 演示文稿</vt:lpstr>
      <vt:lpstr>苹果和牛顿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课堂小结</vt:lpstr>
      <vt:lpstr>PowerPoint 演示文稿</vt:lpstr>
      <vt:lpstr>课堂练习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17</cp:revision>
  <cp:lastPrinted>1601-01-01T00:00:00Z</cp:lastPrinted>
  <dcterms:created xsi:type="dcterms:W3CDTF">1601-01-01T00:00:00Z</dcterms:created>
  <dcterms:modified xsi:type="dcterms:W3CDTF">2014-09-18T05:50:01Z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