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sldIdLst>
    <p:sldId id="28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84" r:id="rId17"/>
    <p:sldId id="272" r:id="rId18"/>
    <p:sldId id="274" r:id="rId19"/>
    <p:sldId id="275" r:id="rId20"/>
    <p:sldId id="278" r:id="rId21"/>
    <p:sldId id="279" r:id="rId22"/>
    <p:sldId id="280" r:id="rId23"/>
    <p:sldId id="281" r:id="rId24"/>
    <p:sldId id="282" r:id="rId25"/>
    <p:sldId id="285" r:id="rId26"/>
    <p:sldId id="287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78" autoAdjust="0"/>
  </p:normalViewPr>
  <p:slideViewPr>
    <p:cSldViewPr>
      <p:cViewPr varScale="1">
        <p:scale>
          <a:sx n="106" d="100"/>
          <a:sy n="106" d="100"/>
        </p:scale>
        <p:origin x="-17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973BC801-34C3-4110-859E-B503A8476E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04360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3D42DF-8BBF-4EBB-A0A5-EC5E1A589651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9C39C6-CAF2-4369-83C0-602DD305F66E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32CC79-47F5-44C5-8B81-BD5A21D0DBD1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5FBEC21-8B91-4F22-B1A9-840B7A7D803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B98D26-69B9-4A55-978D-70FCF847C4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840595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3AE1B-AC3C-4AFD-BAE4-4793223E41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221672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E67A1DE-E896-442C-871C-CF1770417C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507286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4114800"/>
            <a:ext cx="40386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40386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8200200-1773-455D-AB41-3D008F0B89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531280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40386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A25CFBC-6C19-4465-8569-F2AD8FB892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455781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A4B948-0094-432E-B75F-518BF6635B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733665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8C8E68-AAF0-4C14-ACB9-9CE40517E0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882841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DB3A00-5F7D-4199-BD40-B489128B03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135722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05FFE3-6773-46B3-AE97-8E674F91B0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210832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668A02-9062-47BE-A1B4-471A5ABC0E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566775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DA4911-8F0A-45DB-88D4-D4168C3F56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017136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5A970C-D666-4417-A96C-71E9ACB857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157079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8471BA-22C2-4364-BDC5-3426992383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869692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1pPr>
          </a:lstStyle>
          <a:p>
            <a:fld id="{7411CDEA-BA53-4440-8968-F6A70E8CA81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&#23431;&#23449;&#36895;&#24230;.sw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0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2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066800" y="4924425"/>
            <a:ext cx="714375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48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第六章  万有引力与航天</a:t>
            </a:r>
            <a:r>
              <a:rPr lang="zh-CN" altLang="en-US" sz="40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  <a:p>
            <a:pPr algn="ctr"/>
            <a:r>
              <a:rPr lang="zh-CN" altLang="en-US" sz="40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第五节  宇宙航行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533400" y="137160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3399"/>
                </a:solidFill>
                <a:latin typeface="Arial" pitchFamily="34" charset="0"/>
              </a:rPr>
              <a:t>人教版必修</a:t>
            </a:r>
            <a:r>
              <a:rPr lang="en-US" altLang="zh-CN" b="1">
                <a:solidFill>
                  <a:srgbClr val="003399"/>
                </a:solidFill>
                <a:latin typeface="Arial" pitchFamily="34" charset="0"/>
              </a:rPr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bt03410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4"/>
          <a:stretch>
            <a:fillRect/>
          </a:stretch>
        </p:blipFill>
        <p:spPr bwMode="auto">
          <a:xfrm>
            <a:off x="990600" y="0"/>
            <a:ext cx="72739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11188" y="4654550"/>
            <a:ext cx="8064500" cy="120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92100" indent="-292100" algn="just" eaLnBrk="0" hangingPunct="0">
              <a:lnSpc>
                <a:spcPct val="140000"/>
              </a:lnSpc>
              <a:tabLst>
                <a:tab pos="228600" algn="l"/>
              </a:tabLst>
            </a:pPr>
            <a:r>
              <a:rPr kumimoji="1" lang="en-US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、第三宇宙速度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逃逸速度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）：</a:t>
            </a:r>
            <a:r>
              <a:rPr kumimoji="1" lang="en-US" altLang="zh-CN" sz="2800" b="1" i="1">
                <a:solidFill>
                  <a:srgbClr val="FFFF00"/>
                </a:solidFill>
                <a:latin typeface="Times New Roman" pitchFamily="18" charset="0"/>
              </a:rPr>
              <a:t>v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=16.7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</a:rPr>
              <a:t>千米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/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</a:rPr>
              <a:t>秒</a:t>
            </a:r>
          </a:p>
          <a:p>
            <a:pPr marL="292100" indent="-292100" algn="just" eaLnBrk="0" hangingPunct="0">
              <a:lnSpc>
                <a:spcPct val="140000"/>
              </a:lnSpc>
              <a:tabLst>
                <a:tab pos="228600" algn="l"/>
              </a:tabLst>
            </a:pPr>
            <a:r>
              <a:rPr kumimoji="1" lang="zh-CN" altLang="en-US" sz="2400" b="1">
                <a:latin typeface="Times New Roman" pitchFamily="18" charset="0"/>
              </a:rPr>
              <a:t>（卫星挣脱太阳束缚的最小发射速度）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84213" y="838200"/>
            <a:ext cx="7958137" cy="120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92100" indent="-292100">
              <a:lnSpc>
                <a:spcPct val="140000"/>
              </a:lnSpc>
              <a:tabLst>
                <a:tab pos="388938" algn="l"/>
              </a:tabLst>
            </a:pP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1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</a:rPr>
              <a:t>、第一宇宙速度</a:t>
            </a:r>
            <a:r>
              <a:rPr kumimoji="1" lang="zh-CN" altLang="en-US" sz="2800" b="1">
                <a:latin typeface="Times New Roman" pitchFamily="18" charset="0"/>
              </a:rPr>
              <a:t>（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</a:rPr>
              <a:t>环绕速度</a:t>
            </a:r>
            <a:r>
              <a:rPr kumimoji="1" lang="zh-CN" altLang="en-US" sz="2800" b="1">
                <a:latin typeface="Times New Roman" pitchFamily="18" charset="0"/>
              </a:rPr>
              <a:t>）：</a:t>
            </a:r>
            <a:r>
              <a:rPr kumimoji="1" lang="en-US" altLang="zh-CN" sz="2800" b="1" i="1">
                <a:solidFill>
                  <a:srgbClr val="FFFF00"/>
                </a:solidFill>
                <a:latin typeface="Times New Roman" pitchFamily="18" charset="0"/>
              </a:rPr>
              <a:t>v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=7.9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</a:rPr>
              <a:t>千米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/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</a:rPr>
              <a:t>秒</a:t>
            </a:r>
          </a:p>
          <a:p>
            <a:pPr marL="292100" indent="-292100">
              <a:lnSpc>
                <a:spcPct val="140000"/>
              </a:lnSpc>
              <a:tabLst>
                <a:tab pos="388938" algn="l"/>
              </a:tabLst>
            </a:pPr>
            <a:r>
              <a:rPr kumimoji="1" lang="zh-CN" altLang="en-US" sz="2400" b="1">
                <a:latin typeface="Times New Roman" pitchFamily="18" charset="0"/>
              </a:rPr>
              <a:t>（地球卫星最大的绕行速度，地球卫星的最小发射速度）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611188" y="3213100"/>
            <a:ext cx="7920037" cy="120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92100" indent="-292100">
              <a:lnSpc>
                <a:spcPct val="140000"/>
              </a:lnSpc>
            </a:pP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、第二宇宙速度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脱离速度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）：</a:t>
            </a:r>
            <a:r>
              <a:rPr kumimoji="1" lang="en-US" altLang="zh-CN" sz="2800" b="1" i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v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=11.2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千米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/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秒</a:t>
            </a:r>
          </a:p>
          <a:p>
            <a:pPr marL="292100" indent="-292100">
              <a:lnSpc>
                <a:spcPct val="140000"/>
              </a:lnSpc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（卫星挣脱地球束缚变成小行星的最小发射速度）</a:t>
            </a:r>
          </a:p>
        </p:txBody>
      </p:sp>
      <p:grpSp>
        <p:nvGrpSpPr>
          <p:cNvPr id="16389" name="Group 5"/>
          <p:cNvGrpSpPr>
            <a:grpSpLocks/>
          </p:cNvGrpSpPr>
          <p:nvPr/>
        </p:nvGrpSpPr>
        <p:grpSpPr bwMode="auto">
          <a:xfrm>
            <a:off x="827088" y="2133600"/>
            <a:ext cx="7272337" cy="1284288"/>
            <a:chOff x="703" y="2024"/>
            <a:chExt cx="3900" cy="537"/>
          </a:xfrm>
        </p:grpSpPr>
        <p:graphicFrame>
          <p:nvGraphicFramePr>
            <p:cNvPr id="16390" name="Object 6"/>
            <p:cNvGraphicFramePr>
              <a:graphicFrameLocks noChangeAspect="1"/>
            </p:cNvGraphicFramePr>
            <p:nvPr/>
          </p:nvGraphicFramePr>
          <p:xfrm>
            <a:off x="703" y="2024"/>
            <a:ext cx="1452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8" name="Equation" r:id="rId4" imgW="1295280" imgH="419040" progId="Equation.DSMT4">
                    <p:embed/>
                  </p:oleObj>
                </mc:Choice>
                <mc:Fallback>
                  <p:oleObj name="Equation" r:id="rId4" imgW="1295280" imgH="41904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2024"/>
                          <a:ext cx="1452" cy="4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1" name="Object 7"/>
            <p:cNvGraphicFramePr>
              <a:graphicFrameLocks noChangeAspect="1"/>
            </p:cNvGraphicFramePr>
            <p:nvPr/>
          </p:nvGraphicFramePr>
          <p:xfrm>
            <a:off x="3787" y="2088"/>
            <a:ext cx="816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9" name="Equation" r:id="rId6" imgW="583920" imgH="253800" progId="Equation.DSMT4">
                    <p:embed/>
                  </p:oleObj>
                </mc:Choice>
                <mc:Fallback>
                  <p:oleObj name="Equation" r:id="rId6" imgW="583920" imgH="2538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2088"/>
                          <a:ext cx="816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2" name="Object 8"/>
            <p:cNvGraphicFramePr>
              <a:graphicFrameLocks noChangeAspect="1"/>
            </p:cNvGraphicFramePr>
            <p:nvPr/>
          </p:nvGraphicFramePr>
          <p:xfrm>
            <a:off x="2426" y="2024"/>
            <a:ext cx="1043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0" name="Equation" r:id="rId8" imgW="863280" imgH="444240" progId="Equation.DSMT4">
                    <p:embed/>
                  </p:oleObj>
                </mc:Choice>
                <mc:Fallback>
                  <p:oleObj name="Equation" r:id="rId8" imgW="863280" imgH="44424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2024"/>
                          <a:ext cx="1043" cy="537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3" name="Text Box 9"/>
            <p:cNvSpPr txBox="1">
              <a:spLocks noChangeArrowheads="1"/>
            </p:cNvSpPr>
            <p:nvPr/>
          </p:nvSpPr>
          <p:spPr bwMode="auto">
            <a:xfrm>
              <a:off x="3470" y="2115"/>
              <a:ext cx="362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Times New Roman" pitchFamily="18" charset="0"/>
                </a:rPr>
                <a:t>或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2400" y="242888"/>
            <a:ext cx="882015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4800" b="1">
                <a:solidFill>
                  <a:srgbClr val="FFFF00"/>
                </a:solidFill>
                <a:latin typeface="Arial" pitchFamily="34" charset="0"/>
                <a:ea typeface="楷体_GB2312" pitchFamily="49" charset="-122"/>
              </a:rPr>
              <a:t>二、梦想成真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01638" y="1700213"/>
            <a:ext cx="8208962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4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44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zh-CN" altLang="en-US" sz="4400" b="1">
                <a:solidFill>
                  <a:srgbClr val="FFFF00"/>
                </a:solidFill>
                <a:latin typeface="Arial" pitchFamily="34" charset="0"/>
                <a:ea typeface="楷体_GB2312" pitchFamily="49" charset="-122"/>
              </a:rPr>
              <a:t>基本思路：</a:t>
            </a:r>
          </a:p>
          <a:p>
            <a:r>
              <a:rPr lang="zh-CN" altLang="en-US" sz="3600" b="1">
                <a:latin typeface="Arial" pitchFamily="34" charset="0"/>
              </a:rPr>
              <a:t>建立模型：卫星绕地球做匀速圆周运动</a:t>
            </a:r>
            <a:endParaRPr lang="zh-CN" altLang="en-US" sz="4400" b="1">
              <a:solidFill>
                <a:srgbClr val="FFFF00"/>
              </a:solidFill>
              <a:latin typeface="Arial" pitchFamily="34" charset="0"/>
              <a:ea typeface="楷体_GB2312" pitchFamily="49" charset="-122"/>
            </a:endParaRPr>
          </a:p>
          <a:p>
            <a:r>
              <a:rPr lang="zh-CN" altLang="en-US" sz="4400" b="1">
                <a:solidFill>
                  <a:srgbClr val="FFFF00"/>
                </a:solidFill>
                <a:latin typeface="Arial" pitchFamily="34" charset="0"/>
                <a:ea typeface="楷体_GB2312" pitchFamily="49" charset="-122"/>
              </a:rPr>
              <a:t>万有引力（重力）</a:t>
            </a:r>
            <a:r>
              <a:rPr lang="zh-CN" altLang="en-US" sz="4400" b="1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提供</a:t>
            </a:r>
            <a:r>
              <a:rPr lang="zh-CN" altLang="en-US" sz="4400" b="1">
                <a:solidFill>
                  <a:srgbClr val="FFFF00"/>
                </a:solidFill>
                <a:latin typeface="Arial" pitchFamily="34" charset="0"/>
                <a:ea typeface="楷体_GB2312" pitchFamily="49" charset="-122"/>
              </a:rPr>
              <a:t>向心力</a:t>
            </a:r>
          </a:p>
        </p:txBody>
      </p:sp>
      <p:graphicFrame>
        <p:nvGraphicFramePr>
          <p:cNvPr id="1946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73075" y="4419600"/>
          <a:ext cx="8137525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公式" r:id="rId3" imgW="2006280" imgH="419040" progId="Equation.3">
                  <p:embed/>
                </p:oleObj>
              </mc:Choice>
              <mc:Fallback>
                <p:oleObj name="公式" r:id="rId3" imgW="200628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4419600"/>
                        <a:ext cx="8137525" cy="177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755650" y="1916113"/>
          <a:ext cx="4392613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Equation" r:id="rId3" imgW="1777680" imgH="444240" progId="Equation.DSMT4">
                  <p:embed/>
                </p:oleObj>
              </mc:Choice>
              <mc:Fallback>
                <p:oleObj name="Equation" r:id="rId3" imgW="1777680" imgH="4442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916113"/>
                        <a:ext cx="4392613" cy="10779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755650" y="3141663"/>
          <a:ext cx="4392613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Equation" r:id="rId5" imgW="1866600" imgH="444240" progId="Equation.DSMT4">
                  <p:embed/>
                </p:oleObj>
              </mc:Choice>
              <mc:Fallback>
                <p:oleObj name="Equation" r:id="rId5" imgW="1866600" imgH="4442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141663"/>
                        <a:ext cx="4392613" cy="10572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755650" y="4292600"/>
          <a:ext cx="4600575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Equation" r:id="rId7" imgW="2184120" imgH="469800" progId="Equation.DSMT4">
                  <p:embed/>
                </p:oleObj>
              </mc:Choice>
              <mc:Fallback>
                <p:oleObj name="Equation" r:id="rId7" imgW="2184120" imgH="469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292600"/>
                        <a:ext cx="4600575" cy="10810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23850" y="1196975"/>
            <a:ext cx="9072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32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、卫星运行速度、角速度、周期与半径的关系：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5364163" y="4508500"/>
            <a:ext cx="3240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（</a:t>
            </a:r>
            <a:r>
              <a:rPr kumimoji="1" lang="en-US" altLang="zh-CN" sz="2800" b="1" i="1">
                <a:latin typeface="Times New Roman" pitchFamily="18" charset="0"/>
              </a:rPr>
              <a:t>r </a:t>
            </a:r>
            <a:r>
              <a:rPr kumimoji="1" lang="zh-CN" altLang="en-US" sz="2800" b="1">
                <a:latin typeface="Times New Roman" pitchFamily="18" charset="0"/>
              </a:rPr>
              <a:t>越大，</a:t>
            </a:r>
            <a:r>
              <a:rPr kumimoji="1" lang="en-US" altLang="zh-CN" sz="2800" b="1" i="1">
                <a:latin typeface="Times New Roman" pitchFamily="18" charset="0"/>
              </a:rPr>
              <a:t>T </a:t>
            </a:r>
            <a:r>
              <a:rPr kumimoji="1" lang="zh-CN" altLang="en-US" sz="2800" b="1">
                <a:latin typeface="Times New Roman" pitchFamily="18" charset="0"/>
              </a:rPr>
              <a:t>越大）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5364163" y="2205038"/>
            <a:ext cx="3168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</a:rPr>
              <a:t>（</a:t>
            </a:r>
            <a:r>
              <a:rPr kumimoji="1" lang="en-US" altLang="zh-CN" sz="2800" b="1" i="1">
                <a:latin typeface="Times New Roman" pitchFamily="18" charset="0"/>
              </a:rPr>
              <a:t>r </a:t>
            </a:r>
            <a:r>
              <a:rPr kumimoji="1" lang="zh-CN" altLang="en-US" sz="2800" b="1">
                <a:latin typeface="Times New Roman" pitchFamily="18" charset="0"/>
              </a:rPr>
              <a:t>越大，</a:t>
            </a:r>
            <a:r>
              <a:rPr kumimoji="1" lang="en-US" altLang="zh-CN" sz="2800" b="1" i="1">
                <a:latin typeface="Times New Roman" pitchFamily="18" charset="0"/>
              </a:rPr>
              <a:t>v </a:t>
            </a:r>
            <a:r>
              <a:rPr kumimoji="1" lang="zh-CN" altLang="en-US" sz="2800" b="1">
                <a:latin typeface="Times New Roman" pitchFamily="18" charset="0"/>
              </a:rPr>
              <a:t>越小）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5292725" y="3284538"/>
            <a:ext cx="343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（</a:t>
            </a:r>
            <a:r>
              <a:rPr kumimoji="1" lang="en-US" altLang="zh-CN" sz="2800" b="1" i="1">
                <a:latin typeface="Times New Roman" pitchFamily="18" charset="0"/>
              </a:rPr>
              <a:t>r </a:t>
            </a:r>
            <a:r>
              <a:rPr kumimoji="1" lang="zh-CN" altLang="en-US" sz="2800" b="1">
                <a:latin typeface="Times New Roman" pitchFamily="18" charset="0"/>
              </a:rPr>
              <a:t>越大，</a:t>
            </a:r>
            <a:r>
              <a:rPr kumimoji="1" lang="en-US" altLang="zh-CN" sz="2800" b="1" i="1">
                <a:latin typeface="Times New Roman" pitchFamily="18" charset="0"/>
              </a:rPr>
              <a:t>ω</a:t>
            </a:r>
            <a:r>
              <a:rPr kumimoji="1" lang="zh-CN" altLang="en-US" sz="2800" b="1">
                <a:latin typeface="Times New Roman" pitchFamily="18" charset="0"/>
              </a:rPr>
              <a:t>越小）</a:t>
            </a:r>
          </a:p>
        </p:txBody>
      </p:sp>
      <p:grpSp>
        <p:nvGrpSpPr>
          <p:cNvPr id="20489" name="Group 9"/>
          <p:cNvGrpSpPr>
            <a:grpSpLocks/>
          </p:cNvGrpSpPr>
          <p:nvPr/>
        </p:nvGrpSpPr>
        <p:grpSpPr bwMode="auto">
          <a:xfrm>
            <a:off x="684213" y="5791200"/>
            <a:ext cx="8027987" cy="461963"/>
            <a:chOff x="703" y="3430"/>
            <a:chExt cx="4762" cy="291"/>
          </a:xfrm>
        </p:grpSpPr>
        <p:graphicFrame>
          <p:nvGraphicFramePr>
            <p:cNvPr id="20490" name="Object 10"/>
            <p:cNvGraphicFramePr>
              <a:graphicFrameLocks noChangeAspect="1"/>
            </p:cNvGraphicFramePr>
            <p:nvPr/>
          </p:nvGraphicFramePr>
          <p:xfrm>
            <a:off x="703" y="3430"/>
            <a:ext cx="998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1" name="Equation" r:id="rId9" imgW="609480" imgH="177480" progId="Equation.DSMT4">
                    <p:embed/>
                  </p:oleObj>
                </mc:Choice>
                <mc:Fallback>
                  <p:oleObj name="Equation" r:id="rId9" imgW="609480" imgH="17748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3430"/>
                          <a:ext cx="998" cy="291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1" name="Text Box 11"/>
            <p:cNvSpPr txBox="1">
              <a:spLocks noChangeArrowheads="1"/>
            </p:cNvSpPr>
            <p:nvPr/>
          </p:nvSpPr>
          <p:spPr bwMode="auto">
            <a:xfrm>
              <a:off x="1655" y="3430"/>
              <a:ext cx="3810" cy="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</a:rPr>
                <a:t>（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</a:rPr>
                <a:t>为地球的半径，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</a:rPr>
                <a:t>为卫星距地面的高度）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  <p:bldP spid="20486" grpId="0"/>
      <p:bldP spid="20487" grpId="0"/>
      <p:bldP spid="2048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04800" y="1173163"/>
            <a:ext cx="8610600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40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zh-CN" altLang="en-US" sz="40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地球同步卫星：</a:t>
            </a:r>
            <a:r>
              <a:rPr lang="zh-CN" altLang="en-US" sz="3200" b="1">
                <a:latin typeface="Arial" pitchFamily="34" charset="0"/>
              </a:rPr>
              <a:t>相对于地面静止且         </a:t>
            </a:r>
            <a:r>
              <a:rPr lang="zh-CN" altLang="en-US" sz="3200" b="1">
                <a:solidFill>
                  <a:srgbClr val="FFFF00"/>
                </a:solidFill>
                <a:latin typeface="Arial" pitchFamily="34" charset="0"/>
              </a:rPr>
              <a:t>与地球自转周期相同的卫星</a:t>
            </a:r>
            <a:r>
              <a:rPr lang="zh-CN" altLang="en-US" sz="3200" b="1">
                <a:latin typeface="Arial" pitchFamily="34" charset="0"/>
              </a:rPr>
              <a:t>叫地球同步卫星。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971550" y="1484313"/>
            <a:ext cx="7129463" cy="424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方正大黑简体" pitchFamily="65" charset="-122"/>
              </a:rPr>
              <a:t>所有同步卫星都具有如下特点：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ea typeface="方正大黑简体" pitchFamily="65" charset="-122"/>
              </a:rPr>
              <a:t>1.</a:t>
            </a:r>
            <a:r>
              <a:rPr lang="zh-CN" altLang="en-US" sz="2800" b="1">
                <a:latin typeface="Times New Roman" pitchFamily="18" charset="0"/>
              </a:rPr>
              <a:t>只能分布在一个确定的</a:t>
            </a:r>
            <a:r>
              <a:rPr lang="zh-CN" altLang="en-US" sz="2800" b="1">
                <a:solidFill>
                  <a:srgbClr val="FFFF00"/>
                </a:solidFill>
                <a:latin typeface="Times New Roman" pitchFamily="18" charset="0"/>
              </a:rPr>
              <a:t>赤道轨道</a:t>
            </a:r>
            <a:r>
              <a:rPr lang="zh-CN" altLang="en-US" sz="2800" b="1">
                <a:latin typeface="Times New Roman" pitchFamily="18" charset="0"/>
              </a:rPr>
              <a:t>上。 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2.</a:t>
            </a:r>
            <a:r>
              <a:rPr lang="zh-CN" altLang="en-US" sz="2800" b="1">
                <a:latin typeface="Times New Roman" pitchFamily="18" charset="0"/>
              </a:rPr>
              <a:t>周期与地球自转的</a:t>
            </a:r>
            <a:r>
              <a:rPr lang="zh-CN" altLang="en-US" sz="2800" b="1">
                <a:solidFill>
                  <a:srgbClr val="FFFF00"/>
                </a:solidFill>
                <a:latin typeface="Times New Roman" pitchFamily="18" charset="0"/>
              </a:rPr>
              <a:t>周期相同</a:t>
            </a:r>
            <a:r>
              <a:rPr lang="en-US" altLang="zh-CN" sz="2800" b="1">
                <a:solidFill>
                  <a:srgbClr val="FFFF00"/>
                </a:solidFill>
                <a:latin typeface="Times New Roman" pitchFamily="18" charset="0"/>
              </a:rPr>
              <a:t>:</a:t>
            </a:r>
            <a:r>
              <a:rPr lang="en-US" altLang="zh-CN" sz="2800" b="1" i="1">
                <a:solidFill>
                  <a:srgbClr val="FFFF00"/>
                </a:solidFill>
                <a:latin typeface="Times New Roman" pitchFamily="18" charset="0"/>
              </a:rPr>
              <a:t>T</a:t>
            </a:r>
            <a:r>
              <a:rPr lang="zh-CN" altLang="en-US" sz="2800" b="1">
                <a:solidFill>
                  <a:srgbClr val="FFFF00"/>
                </a:solidFill>
                <a:latin typeface="Times New Roman" pitchFamily="18" charset="0"/>
              </a:rPr>
              <a:t>＝</a:t>
            </a:r>
            <a:r>
              <a:rPr lang="en-US" altLang="zh-CN" sz="2800" b="1">
                <a:solidFill>
                  <a:srgbClr val="FFFF00"/>
                </a:solidFill>
                <a:latin typeface="Times New Roman" pitchFamily="18" charset="0"/>
              </a:rPr>
              <a:t>24</a:t>
            </a:r>
            <a:r>
              <a:rPr lang="en-US" altLang="zh-CN" sz="2800" b="1" i="1">
                <a:solidFill>
                  <a:srgbClr val="FFFF00"/>
                </a:solidFill>
                <a:latin typeface="Times New Roman" pitchFamily="18" charset="0"/>
              </a:rPr>
              <a:t>h</a:t>
            </a:r>
            <a:r>
              <a:rPr lang="zh-CN" altLang="en-US" sz="2800" b="1" i="1">
                <a:latin typeface="Times New Roman" pitchFamily="18" charset="0"/>
              </a:rPr>
              <a:t>。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</a:rPr>
              <a:t>   角速度</a:t>
            </a:r>
            <a:r>
              <a:rPr lang="en-US" altLang="zh-CN" sz="2800" b="1" i="1">
                <a:latin typeface="Times New Roman" pitchFamily="18" charset="0"/>
              </a:rPr>
              <a:t>ω</a:t>
            </a:r>
            <a:r>
              <a:rPr lang="zh-CN" altLang="en-US" sz="2800" b="1">
                <a:latin typeface="Times New Roman" pitchFamily="18" charset="0"/>
              </a:rPr>
              <a:t>与地球的自转角速度相同。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</a:rPr>
              <a:t>   离地面</a:t>
            </a:r>
            <a:r>
              <a:rPr lang="zh-CN" altLang="en-US" sz="2800" b="1">
                <a:solidFill>
                  <a:srgbClr val="FFFF00"/>
                </a:solidFill>
                <a:latin typeface="Times New Roman" pitchFamily="18" charset="0"/>
              </a:rPr>
              <a:t>高度</a:t>
            </a:r>
            <a:r>
              <a:rPr lang="en-US" altLang="zh-CN" sz="2800" b="1">
                <a:solidFill>
                  <a:srgbClr val="FFFF00"/>
                </a:solidFill>
                <a:latin typeface="Times New Roman" pitchFamily="18" charset="0"/>
              </a:rPr>
              <a:t>:</a:t>
            </a:r>
            <a:r>
              <a:rPr lang="en-US" altLang="zh-CN" sz="2800" b="1" i="1">
                <a:solidFill>
                  <a:srgbClr val="FFFF00"/>
                </a:solidFill>
                <a:latin typeface="Times New Roman" pitchFamily="18" charset="0"/>
              </a:rPr>
              <a:t>h</a:t>
            </a:r>
            <a:r>
              <a:rPr lang="en-US" altLang="zh-CN" sz="2800" b="1">
                <a:solidFill>
                  <a:srgbClr val="FFFF00"/>
                </a:solidFill>
                <a:latin typeface="Times New Roman" pitchFamily="18" charset="0"/>
              </a:rPr>
              <a:t>=36000km</a:t>
            </a:r>
            <a:r>
              <a:rPr lang="zh-CN" altLang="en-US" sz="2800" b="1">
                <a:latin typeface="Times New Roman" pitchFamily="18" charset="0"/>
              </a:rPr>
              <a:t>。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</a:rPr>
              <a:t>   </a:t>
            </a:r>
            <a:r>
              <a:rPr lang="zh-CN" altLang="en-US" sz="2800" b="1">
                <a:solidFill>
                  <a:srgbClr val="FFFF00"/>
                </a:solidFill>
                <a:latin typeface="Times New Roman" pitchFamily="18" charset="0"/>
              </a:rPr>
              <a:t>线速度</a:t>
            </a:r>
            <a:r>
              <a:rPr lang="en-US" altLang="zh-CN" sz="2800" b="1">
                <a:solidFill>
                  <a:srgbClr val="FFFF00"/>
                </a:solidFill>
                <a:latin typeface="Times New Roman" pitchFamily="18" charset="0"/>
              </a:rPr>
              <a:t>: </a:t>
            </a:r>
            <a:r>
              <a:rPr lang="en-US" altLang="zh-CN" sz="2800" b="1" i="1">
                <a:solidFill>
                  <a:srgbClr val="FFFF00"/>
                </a:solidFill>
                <a:latin typeface="Times New Roman" pitchFamily="18" charset="0"/>
              </a:rPr>
              <a:t>v </a:t>
            </a:r>
            <a:r>
              <a:rPr lang="en-US" altLang="zh-CN" sz="2800" b="1">
                <a:solidFill>
                  <a:srgbClr val="FFFF00"/>
                </a:solidFill>
                <a:latin typeface="Times New Roman" pitchFamily="18" charset="0"/>
              </a:rPr>
              <a:t>=3.1km/s</a:t>
            </a:r>
            <a:r>
              <a:rPr lang="zh-CN" altLang="en-US" sz="2800" b="1">
                <a:latin typeface="Times New Roman" pitchFamily="18" charset="0"/>
              </a:rPr>
              <a:t>。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827088" y="476250"/>
            <a:ext cx="3095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方正大黑简体" pitchFamily="65" charset="-122"/>
                <a:ea typeface="方正大黑简体" pitchFamily="65" charset="-122"/>
              </a:rPr>
              <a:t>同步卫星</a:t>
            </a:r>
            <a:r>
              <a:rPr kumimoji="1" lang="en-US" altLang="zh-CN" sz="2800" b="1">
                <a:solidFill>
                  <a:srgbClr val="FFFF00"/>
                </a:solidFill>
                <a:latin typeface="宋体"/>
                <a:ea typeface="方正大黑简体" pitchFamily="65" charset="-122"/>
              </a:rPr>
              <a:t>——</a:t>
            </a:r>
            <a:endParaRPr kumimoji="1" lang="en-US" altLang="zh-CN" sz="2800" b="1">
              <a:solidFill>
                <a:srgbClr val="FFFF00"/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059113" y="476250"/>
            <a:ext cx="447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itchFamily="18" charset="0"/>
              </a:rPr>
              <a:t>与地球相对静止的人造卫星</a:t>
            </a: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6948488" y="3573463"/>
          <a:ext cx="1008062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3" imgW="520560" imgH="406080" progId="Equation.DSMT4">
                  <p:embed/>
                </p:oleObj>
              </mc:Choice>
              <mc:Fallback>
                <p:oleObj name="Equation" r:id="rId3" imgW="520560" imgH="406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3573463"/>
                        <a:ext cx="1008062" cy="7683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7543800" cy="522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228600" y="1196975"/>
            <a:ext cx="4033838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85738" indent="-185738" algn="just">
              <a:lnSpc>
                <a:spcPct val="150000"/>
              </a:lnSpc>
            </a:pPr>
            <a:r>
              <a:rPr kumimoji="1" lang="en-US" altLang="zh-CN" sz="2400" b="1">
                <a:latin typeface="Times New Roman" pitchFamily="18" charset="0"/>
              </a:rPr>
              <a:t>1.</a:t>
            </a:r>
            <a:r>
              <a:rPr kumimoji="1" lang="zh-CN" altLang="en-US" sz="2400" b="1">
                <a:latin typeface="Times New Roman" pitchFamily="18" charset="0"/>
              </a:rPr>
              <a:t>为了同步卫星之间不互相干扰，大约</a:t>
            </a:r>
            <a:r>
              <a:rPr kumimoji="1" lang="en-US" altLang="zh-CN" sz="2400" b="1">
                <a:latin typeface="Times New Roman" pitchFamily="18" charset="0"/>
              </a:rPr>
              <a:t>3°</a:t>
            </a:r>
            <a:r>
              <a:rPr kumimoji="1" lang="zh-CN" altLang="en-US" sz="2400" b="1">
                <a:latin typeface="Times New Roman" pitchFamily="18" charset="0"/>
              </a:rPr>
              <a:t>左右才能放置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颗，这样地球的同步卫星只能有</a:t>
            </a:r>
            <a:r>
              <a:rPr kumimoji="1" lang="en-US" altLang="zh-CN" sz="2400" b="1">
                <a:latin typeface="Times New Roman" pitchFamily="18" charset="0"/>
              </a:rPr>
              <a:t>120</a:t>
            </a:r>
            <a:r>
              <a:rPr kumimoji="1" lang="zh-CN" altLang="en-US" sz="2400" b="1">
                <a:latin typeface="Times New Roman" pitchFamily="18" charset="0"/>
              </a:rPr>
              <a:t>颗。可见，空间位置也是一种资源。</a:t>
            </a:r>
          </a:p>
          <a:p>
            <a:pPr marL="185738" indent="-185738" algn="just">
              <a:lnSpc>
                <a:spcPct val="150000"/>
              </a:lnSpc>
            </a:pPr>
            <a:r>
              <a:rPr kumimoji="1" lang="en-US" altLang="zh-CN" sz="2400" b="1">
                <a:latin typeface="Times New Roman" pitchFamily="18" charset="0"/>
              </a:rPr>
              <a:t>2.</a:t>
            </a:r>
            <a:r>
              <a:rPr kumimoji="1" lang="zh-CN" altLang="en-US" sz="2400" b="1">
                <a:latin typeface="Times New Roman" pitchFamily="18" charset="0"/>
              </a:rPr>
              <a:t>同步卫星主要用于通讯。要实现全球通讯，只需三颗同步卫星即可。</a:t>
            </a:r>
          </a:p>
        </p:txBody>
      </p:sp>
      <p:pic>
        <p:nvPicPr>
          <p:cNvPr id="23555" name="Picture 3" descr="三颗同步卫星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773238"/>
            <a:ext cx="4608512" cy="345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540750" cy="1143000"/>
          </a:xfrm>
        </p:spPr>
        <p:txBody>
          <a:bodyPr/>
          <a:lstStyle/>
          <a:p>
            <a:r>
              <a:rPr lang="zh-CN" altLang="en-US" b="1">
                <a:solidFill>
                  <a:schemeClr val="tx1"/>
                </a:solidFill>
                <a:effectLst/>
                <a:ea typeface="楷体_GB2312" pitchFamily="49" charset="-122"/>
              </a:rPr>
              <a:t>中国航天事业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95288" y="1196975"/>
            <a:ext cx="5761037" cy="547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5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1992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年载人航天工程正式启动</a:t>
            </a:r>
          </a:p>
          <a:p>
            <a:pPr>
              <a:lnSpc>
                <a:spcPct val="145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2003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年</a:t>
            </a: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15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日</a:t>
            </a: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9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时，神州</a:t>
            </a: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号宇宙飞船在酒泉卫星中心成功发射，将第一位航天员杨利伟送入太空绕行</a:t>
            </a: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14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圈，</a:t>
            </a: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16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日</a:t>
            </a: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时</a:t>
            </a: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23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分降落在内蒙古主着陆场</a:t>
            </a:r>
          </a:p>
          <a:p>
            <a:pPr>
              <a:lnSpc>
                <a:spcPct val="145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中国成为世界上第三个独立开展载人航天活动的国家</a:t>
            </a:r>
          </a:p>
        </p:txBody>
      </p:sp>
      <p:pic>
        <p:nvPicPr>
          <p:cNvPr id="26628" name="Picture 4" descr="杨利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3716338"/>
            <a:ext cx="2179637" cy="280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9" name="Picture 5" descr="杨利伟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549275"/>
            <a:ext cx="2255837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95800" cy="300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609600" y="29718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latin typeface="Arial" pitchFamily="34" charset="0"/>
              </a:rPr>
              <a:t>神舟六号发射升空</a:t>
            </a:r>
          </a:p>
        </p:txBody>
      </p:sp>
      <p:pic>
        <p:nvPicPr>
          <p:cNvPr id="27652" name="Picture 4" descr="费俊龙聂海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-26988"/>
            <a:ext cx="4610100" cy="302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5651500" y="3141663"/>
            <a:ext cx="2592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latin typeface="Arial" pitchFamily="34" charset="0"/>
              </a:rPr>
              <a:t>费俊龙聂海胜</a:t>
            </a:r>
          </a:p>
        </p:txBody>
      </p:sp>
      <p:pic>
        <p:nvPicPr>
          <p:cNvPr id="27654" name="Picture 6" descr="神舟七号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4500563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187450" y="6381750"/>
            <a:ext cx="1944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latin typeface="Arial" pitchFamily="34" charset="0"/>
              </a:rPr>
              <a:t>神舟七号出舱</a:t>
            </a:r>
          </a:p>
        </p:txBody>
      </p:sp>
      <p:pic>
        <p:nvPicPr>
          <p:cNvPr id="27656" name="Picture 8" descr="神七英雄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3573463"/>
            <a:ext cx="4140200" cy="266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6064250" y="6361113"/>
            <a:ext cx="1603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Arial" pitchFamily="34" charset="0"/>
              </a:rPr>
              <a:t>神七英雄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28600" y="0"/>
          <a:ext cx="4284663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位图图像" r:id="rId4" imgW="1476190" imgH="1628571" progId="Paint.Picture">
                  <p:embed/>
                </p:oleObj>
              </mc:Choice>
              <mc:Fallback>
                <p:oleObj name="位图图像" r:id="rId4" imgW="1476190" imgH="1628571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0"/>
                        <a:ext cx="4284663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4572000" y="2895600"/>
          <a:ext cx="38862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位图图像" r:id="rId6" imgW="1600000" imgH="1676634" progId="Paint.Picture">
                  <p:embed/>
                </p:oleObj>
              </mc:Choice>
              <mc:Fallback>
                <p:oleObj name="位图图像" r:id="rId6" imgW="1600000" imgH="1676634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38862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49275"/>
            <a:ext cx="990600" cy="5451475"/>
          </a:xfrm>
        </p:spPr>
        <p:txBody>
          <a:bodyPr/>
          <a:lstStyle/>
          <a:p>
            <a:r>
              <a:rPr lang="zh-CN" altLang="en-US" sz="4000" b="1">
                <a:solidFill>
                  <a:srgbClr val="FF0000"/>
                </a:solidFill>
                <a:effectLst/>
                <a:ea typeface="华文细黑" pitchFamily="2" charset="-122"/>
              </a:rPr>
              <a:t>太原卫星发射中心</a:t>
            </a:r>
            <a:r>
              <a:rPr lang="zh-CN" altLang="en-US" b="1">
                <a:solidFill>
                  <a:schemeClr val="tx1"/>
                </a:solidFill>
                <a:effectLst/>
              </a:rPr>
              <a:t> </a:t>
            </a:r>
            <a:endParaRPr lang="zh-CN" altLang="en-US">
              <a:solidFill>
                <a:schemeClr val="tx1"/>
              </a:solidFill>
              <a:effectLst/>
            </a:endParaRPr>
          </a:p>
        </p:txBody>
      </p:sp>
      <p:pic>
        <p:nvPicPr>
          <p:cNvPr id="30723" name="Picture 3" descr="2003825112519926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0"/>
            <a:ext cx="80279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卫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1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23850" y="476250"/>
            <a:ext cx="8280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Arial" pitchFamily="34" charset="0"/>
                <a:ea typeface="华文行楷" pitchFamily="2" charset="-122"/>
              </a:rPr>
              <a:t>       </a:t>
            </a:r>
            <a:r>
              <a:rPr lang="zh-CN" altLang="en-US" sz="3200" b="1">
                <a:solidFill>
                  <a:srgbClr val="FF0000"/>
                </a:solidFill>
                <a:latin typeface="Arial" pitchFamily="34" charset="0"/>
                <a:ea typeface="华文行楷" pitchFamily="2" charset="-122"/>
              </a:rPr>
              <a:t>一个人最完美和最强烈的情感来自面对不解之迷！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04800" y="5105400"/>
            <a:ext cx="86868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相信通过同学们努力学习，一定会为我国的航天事业贡献一份力量</a:t>
            </a:r>
            <a:r>
              <a:rPr lang="zh-CN" altLang="en-US" sz="3600" b="1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！</a:t>
            </a:r>
          </a:p>
          <a:p>
            <a:r>
              <a:rPr lang="zh-CN" altLang="en-US" sz="3600">
                <a:solidFill>
                  <a:srgbClr val="FF0000"/>
                </a:solidFill>
                <a:latin typeface="Arial" pitchFamily="34" charset="0"/>
                <a:ea typeface="华文行楷" pitchFamily="2" charset="-122"/>
              </a:rPr>
              <a:t>让我们为祖国的强盛而骄傲！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8505825" y="5084763"/>
            <a:ext cx="4587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755650" y="3433763"/>
            <a:ext cx="5746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3600" b="1">
                <a:solidFill>
                  <a:srgbClr val="FFFF00"/>
                </a:solidFill>
                <a:latin typeface="Times New Roman" pitchFamily="18" charset="0"/>
              </a:rPr>
              <a:t>7.9km/s   11.2km/s  16.7km/s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81000" y="5638800"/>
            <a:ext cx="84518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FFFF00"/>
                </a:solidFill>
                <a:latin typeface="宋体" pitchFamily="2" charset="-122"/>
              </a:rPr>
              <a:t>第一宇宙速度</a:t>
            </a:r>
            <a:r>
              <a:rPr kumimoji="1" lang="zh-CN" altLang="en-US" sz="3600" b="1">
                <a:latin typeface="宋体" pitchFamily="2" charset="-122"/>
              </a:rPr>
              <a:t>是地球卫星的</a:t>
            </a:r>
            <a:r>
              <a:rPr kumimoji="1" lang="zh-CN" altLang="en-US" sz="3600" b="1">
                <a:solidFill>
                  <a:srgbClr val="FFFF00"/>
                </a:solidFill>
                <a:latin typeface="宋体" pitchFamily="2" charset="-122"/>
              </a:rPr>
              <a:t>最大运行速度</a:t>
            </a:r>
          </a:p>
          <a:p>
            <a:r>
              <a:rPr kumimoji="1" lang="zh-CN" altLang="en-US" sz="3600" b="1">
                <a:latin typeface="宋体" pitchFamily="2" charset="-122"/>
              </a:rPr>
              <a:t>            是地球卫星的</a:t>
            </a:r>
            <a:r>
              <a:rPr kumimoji="1" lang="zh-CN" altLang="en-US" sz="3600" b="1">
                <a:solidFill>
                  <a:srgbClr val="FFFF00"/>
                </a:solidFill>
                <a:latin typeface="宋体" pitchFamily="2" charset="-122"/>
              </a:rPr>
              <a:t>最小发射速度</a:t>
            </a:r>
          </a:p>
        </p:txBody>
      </p:sp>
      <p:graphicFrame>
        <p:nvGraphicFramePr>
          <p:cNvPr id="32772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95288" y="4221163"/>
          <a:ext cx="8424862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Equation" r:id="rId3" imgW="2819160" imgH="444240" progId="Equation.DSMT4">
                  <p:embed/>
                </p:oleObj>
              </mc:Choice>
              <mc:Fallback>
                <p:oleObj name="Equation" r:id="rId3" imgW="2819160" imgH="444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221163"/>
                        <a:ext cx="8424862" cy="12954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228600" y="2209800"/>
            <a:ext cx="84582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600" b="1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一、宇宙速度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76200" y="1371600"/>
            <a:ext cx="891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万有引力</a:t>
            </a:r>
            <a:r>
              <a:rPr lang="en-US" altLang="zh-CN" sz="36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zh-CN" altLang="en-US" sz="36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重力</a:t>
            </a:r>
            <a:r>
              <a:rPr lang="en-US" altLang="zh-CN" sz="36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提供</a:t>
            </a:r>
            <a:r>
              <a:rPr lang="zh-CN" altLang="en-US" sz="36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向心力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3429000" y="304800"/>
            <a:ext cx="2438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/>
              <a:t>课堂小结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utoUpdateAnimBg="0"/>
      <p:bldP spid="32771" grpId="0" autoUpdateAnimBg="0"/>
      <p:bldP spid="32774" grpId="0"/>
      <p:bldP spid="3277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323850" y="981075"/>
          <a:ext cx="8569325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Equation" r:id="rId3" imgW="2971800" imgH="888840" progId="Equation.DSMT4">
                  <p:embed/>
                </p:oleObj>
              </mc:Choice>
              <mc:Fallback>
                <p:oleObj name="Equation" r:id="rId3" imgW="2971800" imgH="8888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981075"/>
                        <a:ext cx="8569325" cy="21605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323850" y="3357563"/>
          <a:ext cx="8569325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Equation" r:id="rId5" imgW="3403440" imgH="812520" progId="Equation.DSMT4">
                  <p:embed/>
                </p:oleObj>
              </mc:Choice>
              <mc:Fallback>
                <p:oleObj name="Equation" r:id="rId5" imgW="3403440" imgH="8125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357563"/>
                        <a:ext cx="8569325" cy="194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838200" y="185738"/>
            <a:ext cx="74168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zh-CN" altLang="en-US" sz="4400" b="1">
                <a:solidFill>
                  <a:srgbClr val="FF0000"/>
                </a:solidFill>
                <a:latin typeface="宋体" pitchFamily="2" charset="-122"/>
                <a:ea typeface="楷体_GB2312" pitchFamily="49" charset="-122"/>
              </a:rPr>
              <a:t>二、梦想成真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23850" y="5516563"/>
            <a:ext cx="85693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Arial" pitchFamily="34" charset="0"/>
              </a:rPr>
              <a:t>同步卫星特点：</a:t>
            </a:r>
            <a:r>
              <a:rPr lang="zh-CN" altLang="en-US" sz="3200" b="1">
                <a:latin typeface="Arial" pitchFamily="34" charset="0"/>
              </a:rPr>
              <a:t> 赤道轨道  </a:t>
            </a:r>
          </a:p>
          <a:p>
            <a:r>
              <a:rPr lang="zh-CN" altLang="en-US" sz="2800" b="1">
                <a:latin typeface="Times New Roman" pitchFamily="18" charset="0"/>
              </a:rPr>
              <a:t>周期</a:t>
            </a:r>
            <a:r>
              <a:rPr lang="en-US" altLang="zh-CN" sz="2800" b="1" i="1">
                <a:latin typeface="Times New Roman" pitchFamily="18" charset="0"/>
              </a:rPr>
              <a:t>T</a:t>
            </a:r>
            <a:r>
              <a:rPr lang="zh-CN" altLang="en-US" sz="2800" b="1">
                <a:latin typeface="Times New Roman" pitchFamily="18" charset="0"/>
              </a:rPr>
              <a:t>＝</a:t>
            </a:r>
            <a:r>
              <a:rPr lang="en-US" altLang="zh-CN" sz="2800" b="1">
                <a:latin typeface="Times New Roman" pitchFamily="18" charset="0"/>
              </a:rPr>
              <a:t>24</a:t>
            </a:r>
            <a:r>
              <a:rPr lang="en-US" altLang="zh-CN" sz="2800" b="1" i="1">
                <a:latin typeface="Times New Roman" pitchFamily="18" charset="0"/>
              </a:rPr>
              <a:t>h</a:t>
            </a:r>
            <a:r>
              <a:rPr lang="en-US" altLang="zh-CN" sz="2800" b="1">
                <a:latin typeface="Times New Roman" pitchFamily="18" charset="0"/>
              </a:rPr>
              <a:t>     </a:t>
            </a:r>
            <a:r>
              <a:rPr lang="zh-CN" altLang="en-US" sz="2800" b="1">
                <a:latin typeface="Times New Roman" pitchFamily="18" charset="0"/>
              </a:rPr>
              <a:t>高度</a:t>
            </a:r>
            <a:r>
              <a:rPr lang="en-US" altLang="zh-CN" sz="2800" b="1" i="1">
                <a:latin typeface="Times New Roman" pitchFamily="18" charset="0"/>
              </a:rPr>
              <a:t>h</a:t>
            </a:r>
            <a:r>
              <a:rPr lang="en-US" altLang="zh-CN" sz="2800" b="1">
                <a:latin typeface="Times New Roman" pitchFamily="18" charset="0"/>
              </a:rPr>
              <a:t>=36000km      </a:t>
            </a:r>
            <a:r>
              <a:rPr lang="zh-CN" altLang="en-US" sz="2800" b="1">
                <a:latin typeface="Times New Roman" pitchFamily="18" charset="0"/>
              </a:rPr>
              <a:t>线速度 </a:t>
            </a:r>
            <a:r>
              <a:rPr lang="en-US" altLang="zh-CN" sz="2800" b="1" i="1">
                <a:latin typeface="Times New Roman" pitchFamily="18" charset="0"/>
              </a:rPr>
              <a:t>v </a:t>
            </a:r>
            <a:r>
              <a:rPr lang="en-US" altLang="zh-CN" sz="2800" b="1">
                <a:latin typeface="Times New Roman" pitchFamily="18" charset="0"/>
              </a:rPr>
              <a:t>=3.1km/s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28" name="Group 12"/>
          <p:cNvGrpSpPr>
            <a:grpSpLocks/>
          </p:cNvGrpSpPr>
          <p:nvPr/>
        </p:nvGrpSpPr>
        <p:grpSpPr bwMode="auto">
          <a:xfrm>
            <a:off x="762000" y="903288"/>
            <a:ext cx="7696200" cy="5573712"/>
            <a:chOff x="480" y="377"/>
            <a:chExt cx="4848" cy="3511"/>
          </a:xfrm>
        </p:grpSpPr>
        <p:pic>
          <p:nvPicPr>
            <p:cNvPr id="34825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377"/>
              <a:ext cx="4848" cy="3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826" name="Text Box 10"/>
            <p:cNvSpPr txBox="1">
              <a:spLocks noChangeArrowheads="1"/>
            </p:cNvSpPr>
            <p:nvPr/>
          </p:nvSpPr>
          <p:spPr bwMode="auto">
            <a:xfrm>
              <a:off x="3312" y="1296"/>
              <a:ext cx="384" cy="23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/>
            </a:p>
          </p:txBody>
        </p:sp>
      </p:grp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5334000" y="2239963"/>
            <a:ext cx="1295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0000"/>
                </a:solidFill>
              </a:rPr>
              <a:t>AD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3352800" y="152400"/>
            <a:ext cx="26527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  <a:latin typeface="Arial" pitchFamily="34" charset="0"/>
              </a:rPr>
              <a:t>课堂练习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684213" y="1341438"/>
            <a:ext cx="77724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Times New Roman" pitchFamily="18" charset="0"/>
              </a:rPr>
              <a:t>2</a:t>
            </a:r>
            <a:r>
              <a:rPr lang="zh-CN" altLang="en-US" sz="3600" b="1">
                <a:solidFill>
                  <a:srgbClr val="FFFF00"/>
                </a:solidFill>
                <a:latin typeface="Times New Roman" pitchFamily="18" charset="0"/>
              </a:rPr>
              <a:t>、</a:t>
            </a:r>
            <a:r>
              <a:rPr lang="zh-CN" altLang="en-US" sz="3600" b="1">
                <a:solidFill>
                  <a:srgbClr val="FFFF00"/>
                </a:solidFill>
                <a:latin typeface="Arial" pitchFamily="34" charset="0"/>
              </a:rPr>
              <a:t>人造地球卫星绕地球做匀速圆周运动，其速率            （          ）</a:t>
            </a:r>
            <a:endParaRPr lang="zh-CN" altLang="en-US" sz="2800">
              <a:solidFill>
                <a:srgbClr val="0000FF"/>
              </a:solidFill>
              <a:latin typeface="Arial" pitchFamily="34" charset="0"/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755650" y="2997200"/>
            <a:ext cx="7543800" cy="277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32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、一定等于</a:t>
            </a:r>
            <a:r>
              <a:rPr lang="en-US" altLang="zh-CN" sz="32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7.9km/s</a:t>
            </a: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zh-CN" altLang="en-US" sz="32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、等于或小于</a:t>
            </a:r>
            <a:r>
              <a:rPr lang="en-US" altLang="zh-CN" sz="32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7.9km/s</a:t>
            </a: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sz="32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、一定大于</a:t>
            </a:r>
            <a:r>
              <a:rPr lang="en-US" altLang="zh-CN" sz="32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7.9km/s</a:t>
            </a: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lang="zh-CN" altLang="en-US" sz="32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、介于</a:t>
            </a:r>
            <a:r>
              <a:rPr lang="en-US" altLang="zh-CN" sz="32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7.9 km/s~11.2km/s</a:t>
            </a:r>
            <a:r>
              <a:rPr lang="zh-CN" altLang="en-US" sz="32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之间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5435600" y="1844675"/>
            <a:ext cx="914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b="1">
                <a:solidFill>
                  <a:srgbClr val="FF0000"/>
                </a:solidFill>
                <a:latin typeface="Times New Roman" pitchFamily="18" charset="0"/>
              </a:rPr>
              <a:t>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0" grpId="0" autoUpdateAnimBg="0"/>
      <p:bldP spid="4506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3313112" cy="995363"/>
          </a:xfrm>
        </p:spPr>
        <p:txBody>
          <a:bodyPr/>
          <a:lstStyle/>
          <a:p>
            <a:pPr algn="l"/>
            <a:r>
              <a:rPr lang="zh-CN" altLang="en-US" sz="4000" b="1">
                <a:solidFill>
                  <a:srgbClr val="FF0000"/>
                </a:solidFill>
                <a:effectLst/>
                <a:ea typeface="楷体_GB2312" pitchFamily="49" charset="-122"/>
              </a:rPr>
              <a:t>古人的梦想</a:t>
            </a:r>
            <a:endParaRPr lang="zh-CN" altLang="en-US" sz="4000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914400" y="1447800"/>
            <a:ext cx="99060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>
                <a:solidFill>
                  <a:srgbClr val="FFFF00"/>
                </a:solidFill>
                <a:latin typeface="Arial" pitchFamily="34" charset="0"/>
              </a:rPr>
              <a:t>嫦娥奔月</a:t>
            </a:r>
          </a:p>
        </p:txBody>
      </p:sp>
      <p:pic>
        <p:nvPicPr>
          <p:cNvPr id="7172" name="Picture 4" descr="2006910_3b72fa8749cbbf58f1c2209cd91a86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0"/>
            <a:ext cx="62277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79388" y="1052513"/>
            <a:ext cx="23256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>
                <a:solidFill>
                  <a:schemeClr val="hlink"/>
                </a:solidFill>
                <a:latin typeface="方正姚体" pitchFamily="2" charset="-122"/>
                <a:ea typeface="方正姚体" pitchFamily="2" charset="-122"/>
              </a:rPr>
              <a:t>牛顿的设想</a:t>
            </a:r>
            <a:r>
              <a:rPr lang="zh-CN" altLang="en-US" sz="3200">
                <a:solidFill>
                  <a:schemeClr val="hlink"/>
                </a:solidFill>
                <a:latin typeface="方正姚体" pitchFamily="2" charset="-122"/>
                <a:ea typeface="方正姚体" pitchFamily="2" charset="-122"/>
              </a:rPr>
              <a:t> 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23850" y="2060575"/>
            <a:ext cx="5040313" cy="460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latin typeface="Arial" pitchFamily="34" charset="0"/>
              </a:rPr>
              <a:t>牛顿就曾设想</a:t>
            </a:r>
            <a:r>
              <a:rPr lang="en-US" altLang="zh-CN" sz="3200" b="1">
                <a:latin typeface="Arial" pitchFamily="34" charset="0"/>
              </a:rPr>
              <a:t>, </a:t>
            </a:r>
            <a:r>
              <a:rPr lang="zh-CN" altLang="en-US" sz="3200" b="1">
                <a:latin typeface="Arial" pitchFamily="34" charset="0"/>
              </a:rPr>
              <a:t>从高山上用不同的水平速度抛出物体</a:t>
            </a:r>
            <a:r>
              <a:rPr lang="en-US" altLang="zh-CN" sz="3200" b="1">
                <a:latin typeface="Arial" pitchFamily="34" charset="0"/>
              </a:rPr>
              <a:t>,</a:t>
            </a:r>
            <a:r>
              <a:rPr lang="zh-CN" altLang="en-US" sz="3200" b="1">
                <a:latin typeface="Arial" pitchFamily="34" charset="0"/>
              </a:rPr>
              <a:t>速度一次比一次大</a:t>
            </a:r>
            <a:r>
              <a:rPr lang="en-US" altLang="zh-CN" sz="3200" b="1">
                <a:latin typeface="Arial" pitchFamily="34" charset="0"/>
              </a:rPr>
              <a:t>,</a:t>
            </a:r>
            <a:r>
              <a:rPr lang="zh-CN" altLang="en-US" sz="3200" b="1">
                <a:latin typeface="Arial" pitchFamily="34" charset="0"/>
              </a:rPr>
              <a:t>则落点一次比一次远</a:t>
            </a:r>
            <a:r>
              <a:rPr lang="en-US" altLang="zh-CN" sz="3200" b="1">
                <a:latin typeface="Arial" pitchFamily="34" charset="0"/>
              </a:rPr>
              <a:t>,</a:t>
            </a:r>
            <a:r>
              <a:rPr lang="zh-CN" altLang="en-US" sz="3200" b="1">
                <a:latin typeface="Arial" pitchFamily="34" charset="0"/>
              </a:rPr>
              <a:t>如不计空气的阻力</a:t>
            </a:r>
            <a:r>
              <a:rPr lang="en-US" altLang="zh-CN" sz="3200" b="1">
                <a:latin typeface="Arial" pitchFamily="34" charset="0"/>
              </a:rPr>
              <a:t>,</a:t>
            </a:r>
            <a:r>
              <a:rPr lang="zh-CN" altLang="en-US" sz="3200" b="1">
                <a:latin typeface="Arial" pitchFamily="34" charset="0"/>
              </a:rPr>
              <a:t>当速度足够大时</a:t>
            </a:r>
            <a:r>
              <a:rPr lang="en-US" altLang="zh-CN" sz="3200" b="1">
                <a:latin typeface="Arial" pitchFamily="34" charset="0"/>
              </a:rPr>
              <a:t>, </a:t>
            </a:r>
            <a:r>
              <a:rPr lang="zh-CN" altLang="en-US" sz="3200" b="1">
                <a:latin typeface="Arial" pitchFamily="34" charset="0"/>
              </a:rPr>
              <a:t>物体就永远不会落到地面上来</a:t>
            </a:r>
            <a:r>
              <a:rPr lang="en-US" altLang="zh-CN" sz="3200" b="1">
                <a:latin typeface="Arial" pitchFamily="34" charset="0"/>
              </a:rPr>
              <a:t>,</a:t>
            </a:r>
            <a:r>
              <a:rPr lang="zh-CN" altLang="en-US" sz="3200" b="1">
                <a:latin typeface="Arial" pitchFamily="34" charset="0"/>
              </a:rPr>
              <a:t>而围绕地球旋转</a:t>
            </a:r>
            <a:r>
              <a:rPr lang="en-US" altLang="zh-CN" sz="3200" b="1">
                <a:latin typeface="Arial" pitchFamily="34" charset="0"/>
              </a:rPr>
              <a:t>,</a:t>
            </a:r>
            <a:r>
              <a:rPr lang="zh-CN" altLang="en-US" sz="3200" b="1">
                <a:latin typeface="Arial" pitchFamily="34" charset="0"/>
              </a:rPr>
              <a:t>成为一颗人造地球卫星了</a:t>
            </a:r>
            <a:r>
              <a:rPr lang="en-US" altLang="zh-CN" sz="3200" b="1">
                <a:latin typeface="Arial" pitchFamily="34" charset="0"/>
              </a:rPr>
              <a:t>.</a:t>
            </a:r>
            <a:r>
              <a:rPr kumimoji="1" lang="zh-CN" altLang="en-US" sz="3600">
                <a:solidFill>
                  <a:srgbClr val="FF0000"/>
                </a:solidFill>
                <a:latin typeface="Arial" pitchFamily="34" charset="0"/>
              </a:rPr>
              <a:t>这个速度应该有多大呢？</a:t>
            </a: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5292725" y="1844675"/>
            <a:ext cx="3851275" cy="4667250"/>
            <a:chOff x="3243" y="1389"/>
            <a:chExt cx="2426" cy="2940"/>
          </a:xfrm>
        </p:grpSpPr>
        <p:pic>
          <p:nvPicPr>
            <p:cNvPr id="8197" name="Picture 5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CCFFFF"/>
                </a:clrFrom>
                <a:clrTo>
                  <a:srgbClr val="CC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9" y="1389"/>
              <a:ext cx="2177" cy="20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198" name="Text Box 6"/>
            <p:cNvSpPr txBox="1">
              <a:spLocks noChangeArrowheads="1"/>
            </p:cNvSpPr>
            <p:nvPr/>
          </p:nvSpPr>
          <p:spPr bwMode="auto">
            <a:xfrm>
              <a:off x="3243" y="3657"/>
              <a:ext cx="2426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Times New Roman" pitchFamily="18" charset="0"/>
                  <a:ea typeface="方正大黑简体" pitchFamily="65" charset="-122"/>
                </a:rPr>
                <a:t>牛顿设想的人造卫星原理图</a:t>
              </a:r>
            </a:p>
          </p:txBody>
        </p:sp>
      </p:grp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239713" y="161925"/>
            <a:ext cx="8675687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4400" b="1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一、宇宙速度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28600" y="981075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4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4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、第一宇宙速度</a:t>
            </a:r>
            <a:endParaRPr kumimoji="1" lang="zh-CN" altLang="en-US" sz="3200" b="1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584450" y="4221163"/>
            <a:ext cx="38163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92100" indent="-292100">
              <a:lnSpc>
                <a:spcPct val="140000"/>
              </a:lnSpc>
              <a:tabLst>
                <a:tab pos="388938" algn="l"/>
              </a:tabLst>
            </a:pPr>
            <a:r>
              <a:rPr kumimoji="1" lang="en-US" altLang="zh-CN" sz="6000" i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v </a:t>
            </a:r>
            <a:r>
              <a:rPr kumimoji="1" lang="en-US" altLang="zh-CN" sz="600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=</a:t>
            </a:r>
            <a:r>
              <a:rPr lang="en-US" altLang="zh-CN" sz="6000">
                <a:solidFill>
                  <a:srgbClr val="FFFF00"/>
                </a:solidFill>
                <a:latin typeface="Arial" pitchFamily="34" charset="0"/>
              </a:rPr>
              <a:t>7.9km/s</a:t>
            </a:r>
            <a:endParaRPr kumimoji="1" lang="en-US" altLang="zh-CN" sz="4800">
              <a:solidFill>
                <a:srgbClr val="FFFF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2636838"/>
            <a:ext cx="8748713" cy="107950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/>
              <a:t>         </a:t>
            </a:r>
            <a:r>
              <a:rPr lang="zh-CN" altLang="en-US" b="1">
                <a:effectLst/>
              </a:rPr>
              <a:t>物体</a:t>
            </a:r>
            <a:r>
              <a:rPr lang="zh-CN" altLang="en-US" b="1">
                <a:solidFill>
                  <a:srgbClr val="FFFF00"/>
                </a:solidFill>
                <a:effectLst/>
              </a:rPr>
              <a:t>在地面附近</a:t>
            </a:r>
            <a:r>
              <a:rPr lang="zh-CN" altLang="en-US" b="1">
                <a:effectLst/>
              </a:rPr>
              <a:t>绕地球做匀速圆周运动的线速度，叫第一宇宙速度，也叫环绕速度。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79388" y="3141663"/>
          <a:ext cx="3313112" cy="158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r:id="rId3" imgW="889000" imgH="419100" progId="Equation.DSMT4">
                  <p:embed/>
                </p:oleObj>
              </mc:Choice>
              <mc:Fallback>
                <p:oleObj r:id="rId3" imgW="889000" imgH="419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141663"/>
                        <a:ext cx="3313112" cy="1582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323850" y="4868863"/>
          <a:ext cx="2952750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Equation" r:id="rId5" imgW="660240" imgH="444240" progId="Equation.DSMT4">
                  <p:embed/>
                </p:oleObj>
              </mc:Choice>
              <mc:Fallback>
                <p:oleObj name="Equation" r:id="rId5" imgW="660240" imgH="4442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868863"/>
                        <a:ext cx="2952750" cy="1296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3779838" y="4508500"/>
            <a:ext cx="5364162" cy="1008063"/>
            <a:chOff x="2381" y="2750"/>
            <a:chExt cx="3379" cy="744"/>
          </a:xfrm>
        </p:grpSpPr>
        <p:grpSp>
          <p:nvGrpSpPr>
            <p:cNvPr id="10245" name="Group 5"/>
            <p:cNvGrpSpPr>
              <a:grpSpLocks/>
            </p:cNvGrpSpPr>
            <p:nvPr/>
          </p:nvGrpSpPr>
          <p:grpSpPr bwMode="auto">
            <a:xfrm>
              <a:off x="2381" y="2750"/>
              <a:ext cx="2846" cy="744"/>
              <a:chOff x="1474" y="2840"/>
              <a:chExt cx="2632" cy="653"/>
            </a:xfrm>
          </p:grpSpPr>
          <p:sp>
            <p:nvSpPr>
              <p:cNvPr id="10246" name="Line 6"/>
              <p:cNvSpPr>
                <a:spLocks noChangeShapeType="1"/>
              </p:cNvSpPr>
              <p:nvPr/>
            </p:nvSpPr>
            <p:spPr bwMode="auto">
              <a:xfrm>
                <a:off x="1822" y="3148"/>
                <a:ext cx="2229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7" name="Line 7"/>
              <p:cNvSpPr>
                <a:spLocks noChangeShapeType="1"/>
              </p:cNvSpPr>
              <p:nvPr/>
            </p:nvSpPr>
            <p:spPr bwMode="auto">
              <a:xfrm flipV="1">
                <a:off x="1667" y="3172"/>
                <a:ext cx="30" cy="16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8" name="Line 8"/>
              <p:cNvSpPr>
                <a:spLocks noChangeShapeType="1"/>
              </p:cNvSpPr>
              <p:nvPr/>
            </p:nvSpPr>
            <p:spPr bwMode="auto">
              <a:xfrm>
                <a:off x="1697" y="3177"/>
                <a:ext cx="43" cy="199"/>
              </a:xfrm>
              <a:prstGeom prst="line">
                <a:avLst/>
              </a:prstGeom>
              <a:noFill/>
              <a:ln w="33338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9" name="Line 9"/>
              <p:cNvSpPr>
                <a:spLocks noChangeShapeType="1"/>
              </p:cNvSpPr>
              <p:nvPr/>
            </p:nvSpPr>
            <p:spPr bwMode="auto">
              <a:xfrm flipV="1">
                <a:off x="1746" y="2840"/>
                <a:ext cx="57" cy="536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0" name="Line 10"/>
              <p:cNvSpPr>
                <a:spLocks noChangeShapeType="1"/>
              </p:cNvSpPr>
              <p:nvPr/>
            </p:nvSpPr>
            <p:spPr bwMode="auto">
              <a:xfrm>
                <a:off x="1803" y="2840"/>
                <a:ext cx="2268" cy="1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1" name="Rectangle 11"/>
              <p:cNvSpPr>
                <a:spLocks noChangeArrowheads="1"/>
              </p:cNvSpPr>
              <p:nvPr/>
            </p:nvSpPr>
            <p:spPr bwMode="auto">
              <a:xfrm>
                <a:off x="3348" y="3160"/>
                <a:ext cx="70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>
                    <a:solidFill>
                      <a:srgbClr val="FFFF00"/>
                    </a:solidFill>
                    <a:latin typeface="Times New Roman" pitchFamily="18" charset="0"/>
                  </a:rPr>
                  <a:t>6</a:t>
                </a:r>
                <a:endParaRPr lang="en-US" altLang="zh-CN" b="1">
                  <a:solidFill>
                    <a:srgbClr val="FFFF00"/>
                  </a:solidFill>
                  <a:latin typeface="Arial" pitchFamily="34" charset="0"/>
                </a:endParaRPr>
              </a:p>
            </p:txBody>
          </p:sp>
          <p:sp>
            <p:nvSpPr>
              <p:cNvPr id="10252" name="Rectangle 12"/>
              <p:cNvSpPr>
                <a:spLocks noChangeArrowheads="1"/>
              </p:cNvSpPr>
              <p:nvPr/>
            </p:nvSpPr>
            <p:spPr bwMode="auto">
              <a:xfrm>
                <a:off x="3965" y="2863"/>
                <a:ext cx="141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>
                    <a:solidFill>
                      <a:srgbClr val="FFFF00"/>
                    </a:solidFill>
                    <a:latin typeface="Times New Roman" pitchFamily="18" charset="0"/>
                  </a:rPr>
                  <a:t>24</a:t>
                </a:r>
                <a:endParaRPr lang="en-US" altLang="zh-CN" b="1">
                  <a:solidFill>
                    <a:srgbClr val="FFFF00"/>
                  </a:solidFill>
                  <a:latin typeface="Arial" pitchFamily="34" charset="0"/>
                </a:endParaRPr>
              </a:p>
            </p:txBody>
          </p:sp>
          <p:sp>
            <p:nvSpPr>
              <p:cNvPr id="10253" name="Rectangle 13"/>
              <p:cNvSpPr>
                <a:spLocks noChangeArrowheads="1"/>
              </p:cNvSpPr>
              <p:nvPr/>
            </p:nvSpPr>
            <p:spPr bwMode="auto">
              <a:xfrm>
                <a:off x="2730" y="2863"/>
                <a:ext cx="140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>
                    <a:solidFill>
                      <a:srgbClr val="FFFF00"/>
                    </a:solidFill>
                    <a:latin typeface="Times New Roman" pitchFamily="18" charset="0"/>
                  </a:rPr>
                  <a:t>11</a:t>
                </a:r>
                <a:endParaRPr lang="en-US" altLang="zh-CN" b="1">
                  <a:solidFill>
                    <a:srgbClr val="FFFF00"/>
                  </a:solidFill>
                  <a:latin typeface="Arial" pitchFamily="34" charset="0"/>
                </a:endParaRPr>
              </a:p>
            </p:txBody>
          </p:sp>
          <p:sp>
            <p:nvSpPr>
              <p:cNvPr id="10254" name="Rectangle 14"/>
              <p:cNvSpPr>
                <a:spLocks noChangeArrowheads="1"/>
              </p:cNvSpPr>
              <p:nvPr/>
            </p:nvSpPr>
            <p:spPr bwMode="auto">
              <a:xfrm>
                <a:off x="3123" y="3177"/>
                <a:ext cx="237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200">
                    <a:solidFill>
                      <a:srgbClr val="FFFF00"/>
                    </a:solidFill>
                    <a:latin typeface="Times New Roman" pitchFamily="18" charset="0"/>
                  </a:rPr>
                  <a:t>10</a:t>
                </a:r>
                <a:endParaRPr lang="en-US" altLang="zh-CN">
                  <a:solidFill>
                    <a:srgbClr val="FFFF00"/>
                  </a:solidFill>
                  <a:latin typeface="Arial" pitchFamily="34" charset="0"/>
                </a:endParaRPr>
              </a:p>
            </p:txBody>
          </p:sp>
          <p:sp>
            <p:nvSpPr>
              <p:cNvPr id="10255" name="Rectangle 15"/>
              <p:cNvSpPr>
                <a:spLocks noChangeArrowheads="1"/>
              </p:cNvSpPr>
              <p:nvPr/>
            </p:nvSpPr>
            <p:spPr bwMode="auto">
              <a:xfrm>
                <a:off x="2658" y="3177"/>
                <a:ext cx="237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200">
                    <a:solidFill>
                      <a:srgbClr val="FFFF00"/>
                    </a:solidFill>
                    <a:latin typeface="Times New Roman" pitchFamily="18" charset="0"/>
                  </a:rPr>
                  <a:t>37</a:t>
                </a:r>
                <a:endParaRPr lang="en-US" altLang="zh-CN">
                  <a:solidFill>
                    <a:srgbClr val="FFFF00"/>
                  </a:solidFill>
                  <a:latin typeface="Arial" pitchFamily="34" charset="0"/>
                </a:endParaRPr>
              </a:p>
            </p:txBody>
          </p:sp>
          <p:sp>
            <p:nvSpPr>
              <p:cNvPr id="10256" name="Rectangle 16"/>
              <p:cNvSpPr>
                <a:spLocks noChangeArrowheads="1"/>
              </p:cNvSpPr>
              <p:nvPr/>
            </p:nvSpPr>
            <p:spPr bwMode="auto">
              <a:xfrm>
                <a:off x="2599" y="3177"/>
                <a:ext cx="59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200">
                    <a:solidFill>
                      <a:srgbClr val="FFFF00"/>
                    </a:solidFill>
                    <a:latin typeface="Times New Roman" pitchFamily="18" charset="0"/>
                  </a:rPr>
                  <a:t>.</a:t>
                </a:r>
                <a:endParaRPr lang="en-US" altLang="zh-CN">
                  <a:solidFill>
                    <a:srgbClr val="FFFF00"/>
                  </a:solidFill>
                  <a:latin typeface="Arial" pitchFamily="34" charset="0"/>
                </a:endParaRPr>
              </a:p>
            </p:txBody>
          </p:sp>
          <p:sp>
            <p:nvSpPr>
              <p:cNvPr id="10257" name="Rectangle 17"/>
              <p:cNvSpPr>
                <a:spLocks noChangeArrowheads="1"/>
              </p:cNvSpPr>
              <p:nvPr/>
            </p:nvSpPr>
            <p:spPr bwMode="auto">
              <a:xfrm>
                <a:off x="2481" y="3177"/>
                <a:ext cx="118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200">
                    <a:solidFill>
                      <a:srgbClr val="FFFF00"/>
                    </a:solidFill>
                    <a:latin typeface="Times New Roman" pitchFamily="18" charset="0"/>
                  </a:rPr>
                  <a:t>6</a:t>
                </a:r>
                <a:endParaRPr lang="en-US" altLang="zh-CN">
                  <a:solidFill>
                    <a:srgbClr val="FFFF00"/>
                  </a:solidFill>
                  <a:latin typeface="Arial" pitchFamily="34" charset="0"/>
                </a:endParaRPr>
              </a:p>
            </p:txBody>
          </p:sp>
          <p:sp>
            <p:nvSpPr>
              <p:cNvPr id="10258" name="Rectangle 18"/>
              <p:cNvSpPr>
                <a:spLocks noChangeArrowheads="1"/>
              </p:cNvSpPr>
              <p:nvPr/>
            </p:nvSpPr>
            <p:spPr bwMode="auto">
              <a:xfrm>
                <a:off x="3736" y="2879"/>
                <a:ext cx="237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200">
                    <a:solidFill>
                      <a:srgbClr val="FFFF00"/>
                    </a:solidFill>
                    <a:latin typeface="Times New Roman" pitchFamily="18" charset="0"/>
                  </a:rPr>
                  <a:t>10</a:t>
                </a:r>
                <a:endParaRPr lang="en-US" altLang="zh-CN">
                  <a:solidFill>
                    <a:srgbClr val="FFFF00"/>
                  </a:solidFill>
                  <a:latin typeface="Arial" pitchFamily="34" charset="0"/>
                </a:endParaRPr>
              </a:p>
            </p:txBody>
          </p:sp>
          <p:sp>
            <p:nvSpPr>
              <p:cNvPr id="10259" name="Rectangle 19"/>
              <p:cNvSpPr>
                <a:spLocks noChangeArrowheads="1"/>
              </p:cNvSpPr>
              <p:nvPr/>
            </p:nvSpPr>
            <p:spPr bwMode="auto">
              <a:xfrm>
                <a:off x="3338" y="2879"/>
                <a:ext cx="237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200">
                    <a:solidFill>
                      <a:srgbClr val="FFFF00"/>
                    </a:solidFill>
                    <a:latin typeface="Times New Roman" pitchFamily="18" charset="0"/>
                  </a:rPr>
                  <a:t>98</a:t>
                </a:r>
                <a:endParaRPr lang="en-US" altLang="zh-CN">
                  <a:solidFill>
                    <a:srgbClr val="FFFF00"/>
                  </a:solidFill>
                  <a:latin typeface="Arial" pitchFamily="34" charset="0"/>
                </a:endParaRPr>
              </a:p>
            </p:txBody>
          </p:sp>
          <p:sp>
            <p:nvSpPr>
              <p:cNvPr id="10260" name="Rectangle 20"/>
              <p:cNvSpPr>
                <a:spLocks noChangeArrowheads="1"/>
              </p:cNvSpPr>
              <p:nvPr/>
            </p:nvSpPr>
            <p:spPr bwMode="auto">
              <a:xfrm>
                <a:off x="3250" y="2879"/>
                <a:ext cx="59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200">
                    <a:solidFill>
                      <a:srgbClr val="FFFF00"/>
                    </a:solidFill>
                    <a:latin typeface="Times New Roman" pitchFamily="18" charset="0"/>
                  </a:rPr>
                  <a:t>.</a:t>
                </a:r>
                <a:endParaRPr lang="en-US" altLang="zh-CN">
                  <a:solidFill>
                    <a:srgbClr val="FFFF00"/>
                  </a:solidFill>
                  <a:latin typeface="Arial" pitchFamily="34" charset="0"/>
                </a:endParaRPr>
              </a:p>
            </p:txBody>
          </p:sp>
          <p:sp>
            <p:nvSpPr>
              <p:cNvPr id="10261" name="Rectangle 21"/>
              <p:cNvSpPr>
                <a:spLocks noChangeArrowheads="1"/>
              </p:cNvSpPr>
              <p:nvPr/>
            </p:nvSpPr>
            <p:spPr bwMode="auto">
              <a:xfrm>
                <a:off x="3152" y="2880"/>
                <a:ext cx="118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200">
                    <a:solidFill>
                      <a:srgbClr val="FFFF00"/>
                    </a:solidFill>
                    <a:latin typeface="Times New Roman" pitchFamily="18" charset="0"/>
                  </a:rPr>
                  <a:t>5</a:t>
                </a:r>
                <a:endParaRPr lang="en-US" altLang="zh-CN">
                  <a:solidFill>
                    <a:srgbClr val="FFFF00"/>
                  </a:solidFill>
                  <a:latin typeface="Arial" pitchFamily="34" charset="0"/>
                </a:endParaRPr>
              </a:p>
            </p:txBody>
          </p:sp>
          <p:sp>
            <p:nvSpPr>
              <p:cNvPr id="10262" name="Rectangle 22"/>
              <p:cNvSpPr>
                <a:spLocks noChangeArrowheads="1"/>
              </p:cNvSpPr>
              <p:nvPr/>
            </p:nvSpPr>
            <p:spPr bwMode="auto">
              <a:xfrm>
                <a:off x="2410" y="2879"/>
                <a:ext cx="296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200">
                    <a:solidFill>
                      <a:schemeClr val="bg1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sz="3200">
                    <a:solidFill>
                      <a:srgbClr val="FFFF00"/>
                    </a:solidFill>
                    <a:latin typeface="Times New Roman" pitchFamily="18" charset="0"/>
                  </a:rPr>
                  <a:t>10</a:t>
                </a:r>
                <a:endParaRPr lang="en-US" altLang="zh-CN">
                  <a:solidFill>
                    <a:srgbClr val="FFFF00"/>
                  </a:solidFill>
                  <a:latin typeface="Arial" pitchFamily="34" charset="0"/>
                </a:endParaRPr>
              </a:p>
            </p:txBody>
          </p:sp>
          <p:sp>
            <p:nvSpPr>
              <p:cNvPr id="10263" name="Rectangle 23"/>
              <p:cNvSpPr>
                <a:spLocks noChangeArrowheads="1"/>
              </p:cNvSpPr>
              <p:nvPr/>
            </p:nvSpPr>
            <p:spPr bwMode="auto">
              <a:xfrm>
                <a:off x="2011" y="2879"/>
                <a:ext cx="237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200">
                    <a:solidFill>
                      <a:srgbClr val="FFFF00"/>
                    </a:solidFill>
                    <a:latin typeface="Times New Roman" pitchFamily="18" charset="0"/>
                  </a:rPr>
                  <a:t>67</a:t>
                </a:r>
                <a:endParaRPr lang="en-US" altLang="zh-CN">
                  <a:solidFill>
                    <a:srgbClr val="FFFF00"/>
                  </a:solidFill>
                  <a:latin typeface="Arial" pitchFamily="34" charset="0"/>
                </a:endParaRPr>
              </a:p>
            </p:txBody>
          </p:sp>
          <p:sp>
            <p:nvSpPr>
              <p:cNvPr id="10264" name="Rectangle 24"/>
              <p:cNvSpPr>
                <a:spLocks noChangeArrowheads="1"/>
              </p:cNvSpPr>
              <p:nvPr/>
            </p:nvSpPr>
            <p:spPr bwMode="auto">
              <a:xfrm>
                <a:off x="1952" y="2879"/>
                <a:ext cx="59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200">
                    <a:solidFill>
                      <a:srgbClr val="FFFF00"/>
                    </a:solidFill>
                    <a:latin typeface="Times New Roman" pitchFamily="18" charset="0"/>
                  </a:rPr>
                  <a:t>.</a:t>
                </a:r>
                <a:endParaRPr lang="en-US" altLang="zh-CN">
                  <a:solidFill>
                    <a:srgbClr val="FFFF00"/>
                  </a:solidFill>
                  <a:latin typeface="Arial" pitchFamily="34" charset="0"/>
                </a:endParaRPr>
              </a:p>
            </p:txBody>
          </p:sp>
          <p:sp>
            <p:nvSpPr>
              <p:cNvPr id="10265" name="Rectangle 25"/>
              <p:cNvSpPr>
                <a:spLocks noChangeArrowheads="1"/>
              </p:cNvSpPr>
              <p:nvPr/>
            </p:nvSpPr>
            <p:spPr bwMode="auto">
              <a:xfrm>
                <a:off x="1834" y="2879"/>
                <a:ext cx="118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200">
                    <a:solidFill>
                      <a:srgbClr val="FFFF00"/>
                    </a:solidFill>
                    <a:latin typeface="Times New Roman" pitchFamily="18" charset="0"/>
                  </a:rPr>
                  <a:t>6</a:t>
                </a:r>
                <a:endParaRPr lang="en-US" altLang="zh-CN">
                  <a:solidFill>
                    <a:srgbClr val="FFFF00"/>
                  </a:solidFill>
                  <a:latin typeface="Arial" pitchFamily="34" charset="0"/>
                </a:endParaRPr>
              </a:p>
            </p:txBody>
          </p:sp>
          <p:sp>
            <p:nvSpPr>
              <p:cNvPr id="10266" name="Rectangle 26"/>
              <p:cNvSpPr>
                <a:spLocks noChangeArrowheads="1"/>
              </p:cNvSpPr>
              <p:nvPr/>
            </p:nvSpPr>
            <p:spPr bwMode="auto">
              <a:xfrm>
                <a:off x="2920" y="3154"/>
                <a:ext cx="237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200">
                    <a:solidFill>
                      <a:srgbClr val="FFFF00"/>
                    </a:solidFill>
                    <a:latin typeface="Symbol" pitchFamily="18" charset="2"/>
                  </a:rPr>
                  <a:t>×</a:t>
                </a:r>
                <a:endParaRPr lang="en-US" altLang="zh-CN">
                  <a:solidFill>
                    <a:srgbClr val="FFFF00"/>
                  </a:solidFill>
                  <a:latin typeface="Arial" pitchFamily="34" charset="0"/>
                </a:endParaRPr>
              </a:p>
            </p:txBody>
          </p:sp>
          <p:sp>
            <p:nvSpPr>
              <p:cNvPr id="10267" name="Rectangle 27"/>
              <p:cNvSpPr>
                <a:spLocks noChangeArrowheads="1"/>
              </p:cNvSpPr>
              <p:nvPr/>
            </p:nvSpPr>
            <p:spPr bwMode="auto">
              <a:xfrm>
                <a:off x="3531" y="2864"/>
                <a:ext cx="236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3200">
                    <a:solidFill>
                      <a:srgbClr val="FFFF00"/>
                    </a:solidFill>
                    <a:latin typeface="Symbol" pitchFamily="18" charset="2"/>
                  </a:rPr>
                  <a:t>×</a:t>
                </a:r>
                <a:endParaRPr lang="en-US" altLang="zh-CN">
                  <a:solidFill>
                    <a:srgbClr val="FFFF00"/>
                  </a:solidFill>
                  <a:latin typeface="Arial" pitchFamily="34" charset="0"/>
                </a:endParaRPr>
              </a:p>
            </p:txBody>
          </p:sp>
          <p:sp>
            <p:nvSpPr>
              <p:cNvPr id="10268" name="Rectangle 28"/>
              <p:cNvSpPr>
                <a:spLocks noChangeArrowheads="1"/>
              </p:cNvSpPr>
              <p:nvPr/>
            </p:nvSpPr>
            <p:spPr bwMode="auto">
              <a:xfrm>
                <a:off x="2906" y="2856"/>
                <a:ext cx="236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200">
                    <a:solidFill>
                      <a:srgbClr val="FFFF00"/>
                    </a:solidFill>
                    <a:latin typeface="Symbol" pitchFamily="18" charset="2"/>
                  </a:rPr>
                  <a:t>×</a:t>
                </a:r>
                <a:endParaRPr lang="en-US" altLang="zh-CN">
                  <a:solidFill>
                    <a:srgbClr val="FFFF00"/>
                  </a:solidFill>
                  <a:latin typeface="Arial" pitchFamily="34" charset="0"/>
                </a:endParaRPr>
              </a:p>
            </p:txBody>
          </p:sp>
          <p:sp>
            <p:nvSpPr>
              <p:cNvPr id="10269" name="Rectangle 29"/>
              <p:cNvSpPr>
                <a:spLocks noChangeArrowheads="1"/>
              </p:cNvSpPr>
              <p:nvPr/>
            </p:nvSpPr>
            <p:spPr bwMode="auto">
              <a:xfrm>
                <a:off x="1474" y="2989"/>
                <a:ext cx="130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200" b="1">
                    <a:solidFill>
                      <a:srgbClr val="FFFF00"/>
                    </a:solidFill>
                    <a:latin typeface="Symbol" pitchFamily="18" charset="2"/>
                  </a:rPr>
                  <a:t>=</a:t>
                </a:r>
                <a:endParaRPr lang="en-US" altLang="zh-CN" b="1">
                  <a:solidFill>
                    <a:srgbClr val="FFFF00"/>
                  </a:solidFill>
                  <a:latin typeface="Arial" pitchFamily="34" charset="0"/>
                </a:endParaRPr>
              </a:p>
            </p:txBody>
          </p:sp>
          <p:sp>
            <p:nvSpPr>
              <p:cNvPr id="10270" name="Rectangle 30"/>
              <p:cNvSpPr>
                <a:spLocks noChangeArrowheads="1"/>
              </p:cNvSpPr>
              <p:nvPr/>
            </p:nvSpPr>
            <p:spPr bwMode="auto">
              <a:xfrm>
                <a:off x="2655" y="2850"/>
                <a:ext cx="77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>
                    <a:solidFill>
                      <a:srgbClr val="FFFF00"/>
                    </a:solidFill>
                    <a:latin typeface="Symbol" pitchFamily="18" charset="2"/>
                  </a:rPr>
                  <a:t>-</a:t>
                </a:r>
                <a:endParaRPr lang="en-US" altLang="zh-CN" b="1">
                  <a:solidFill>
                    <a:srgbClr val="FFFF00"/>
                  </a:solidFill>
                  <a:latin typeface="Arial" pitchFamily="34" charset="0"/>
                </a:endParaRPr>
              </a:p>
            </p:txBody>
          </p:sp>
          <p:sp>
            <p:nvSpPr>
              <p:cNvPr id="10271" name="Rectangle 31"/>
              <p:cNvSpPr>
                <a:spLocks noChangeArrowheads="1"/>
              </p:cNvSpPr>
              <p:nvPr/>
            </p:nvSpPr>
            <p:spPr bwMode="auto">
              <a:xfrm>
                <a:off x="2282" y="2871"/>
                <a:ext cx="237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3200">
                    <a:solidFill>
                      <a:srgbClr val="FFFF00"/>
                    </a:solidFill>
                    <a:latin typeface="Symbol" pitchFamily="18" charset="2"/>
                  </a:rPr>
                  <a:t>×</a:t>
                </a:r>
                <a:endParaRPr lang="en-US" altLang="zh-CN">
                  <a:solidFill>
                    <a:srgbClr val="FFFF00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10272" name="Text Box 32"/>
            <p:cNvSpPr txBox="1">
              <a:spLocks noChangeArrowheads="1"/>
            </p:cNvSpPr>
            <p:nvPr/>
          </p:nvSpPr>
          <p:spPr bwMode="auto">
            <a:xfrm>
              <a:off x="5163" y="2840"/>
              <a:ext cx="597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>
                  <a:solidFill>
                    <a:srgbClr val="FFFF00"/>
                  </a:solidFill>
                  <a:latin typeface="Times New Roman" pitchFamily="18" charset="0"/>
                  <a:ea typeface="Gungsuh" pitchFamily="18" charset="-127"/>
                </a:rPr>
                <a:t>m/s</a:t>
              </a:r>
            </a:p>
          </p:txBody>
        </p:sp>
      </p:grpSp>
      <p:sp>
        <p:nvSpPr>
          <p:cNvPr id="10275" name="Text Box 35"/>
          <p:cNvSpPr txBox="1">
            <a:spLocks noChangeArrowheads="1"/>
          </p:cNvSpPr>
          <p:nvPr/>
        </p:nvSpPr>
        <p:spPr bwMode="auto">
          <a:xfrm>
            <a:off x="539750" y="1700213"/>
            <a:ext cx="79835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latin typeface="Arial" pitchFamily="34" charset="0"/>
                <a:ea typeface="楷体_GB2312" pitchFamily="49" charset="-122"/>
              </a:rPr>
              <a:t>建立模型：卫星绕地球做匀速圆周运动</a:t>
            </a:r>
          </a:p>
        </p:txBody>
      </p:sp>
      <p:sp>
        <p:nvSpPr>
          <p:cNvPr id="10276" name="Text Box 36"/>
          <p:cNvSpPr txBox="1">
            <a:spLocks noChangeArrowheads="1"/>
          </p:cNvSpPr>
          <p:nvPr/>
        </p:nvSpPr>
        <p:spPr bwMode="auto">
          <a:xfrm>
            <a:off x="539750" y="2349500"/>
            <a:ext cx="82089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FF00"/>
                </a:solidFill>
                <a:latin typeface="Arial" pitchFamily="34" charset="0"/>
                <a:ea typeface="楷体_GB2312" pitchFamily="49" charset="-122"/>
              </a:rPr>
              <a:t>基本思路</a:t>
            </a:r>
            <a:r>
              <a:rPr lang="en-US" altLang="zh-CN" sz="36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3600" b="1">
                <a:solidFill>
                  <a:srgbClr val="FFFF00"/>
                </a:solidFill>
                <a:latin typeface="Arial" pitchFamily="34" charset="0"/>
                <a:ea typeface="楷体_GB2312" pitchFamily="49" charset="-122"/>
              </a:rPr>
              <a:t>：</a:t>
            </a:r>
            <a:r>
              <a:rPr lang="zh-CN" altLang="en-US" sz="4400" b="1">
                <a:solidFill>
                  <a:srgbClr val="FFFF00"/>
                </a:solidFill>
                <a:latin typeface="Arial" pitchFamily="34" charset="0"/>
                <a:ea typeface="楷体_GB2312" pitchFamily="49" charset="-122"/>
              </a:rPr>
              <a:t>万有引力</a:t>
            </a:r>
            <a:r>
              <a:rPr lang="zh-CN" altLang="en-US" sz="4400" b="1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提供</a:t>
            </a:r>
            <a:r>
              <a:rPr lang="zh-CN" altLang="en-US" sz="4400" b="1">
                <a:solidFill>
                  <a:srgbClr val="FFFF00"/>
                </a:solidFill>
                <a:latin typeface="Arial" pitchFamily="34" charset="0"/>
                <a:ea typeface="楷体_GB2312" pitchFamily="49" charset="-122"/>
              </a:rPr>
              <a:t>向心力</a:t>
            </a:r>
          </a:p>
        </p:txBody>
      </p:sp>
      <p:grpSp>
        <p:nvGrpSpPr>
          <p:cNvPr id="10277" name="Group 37"/>
          <p:cNvGrpSpPr>
            <a:grpSpLocks/>
          </p:cNvGrpSpPr>
          <p:nvPr/>
        </p:nvGrpSpPr>
        <p:grpSpPr bwMode="auto">
          <a:xfrm>
            <a:off x="3851275" y="3357563"/>
            <a:ext cx="3382963" cy="1079500"/>
            <a:chOff x="2699" y="2205"/>
            <a:chExt cx="2131" cy="908"/>
          </a:xfrm>
        </p:grpSpPr>
        <p:sp>
          <p:nvSpPr>
            <p:cNvPr id="10278" name="AutoShape 38"/>
            <p:cNvSpPr>
              <a:spLocks noChangeAspect="1" noChangeArrowheads="1" noTextEdit="1"/>
            </p:cNvSpPr>
            <p:nvPr/>
          </p:nvSpPr>
          <p:spPr bwMode="auto">
            <a:xfrm>
              <a:off x="2699" y="2251"/>
              <a:ext cx="2131" cy="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9" name="Line 39"/>
            <p:cNvSpPr>
              <a:spLocks noChangeShapeType="1"/>
            </p:cNvSpPr>
            <p:nvPr/>
          </p:nvSpPr>
          <p:spPr bwMode="auto">
            <a:xfrm>
              <a:off x="3829" y="2587"/>
              <a:ext cx="875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0" name="Freeform 40"/>
            <p:cNvSpPr>
              <a:spLocks/>
            </p:cNvSpPr>
            <p:nvPr/>
          </p:nvSpPr>
          <p:spPr bwMode="auto">
            <a:xfrm>
              <a:off x="3502" y="2212"/>
              <a:ext cx="1241" cy="685"/>
            </a:xfrm>
            <a:custGeom>
              <a:avLst/>
              <a:gdLst>
                <a:gd name="T0" fmla="*/ 0 w 969"/>
                <a:gd name="T1" fmla="*/ 632 h 941"/>
                <a:gd name="T2" fmla="*/ 37 w 969"/>
                <a:gd name="T3" fmla="*/ 584 h 941"/>
                <a:gd name="T4" fmla="*/ 130 w 969"/>
                <a:gd name="T5" fmla="*/ 941 h 941"/>
                <a:gd name="T6" fmla="*/ 233 w 969"/>
                <a:gd name="T7" fmla="*/ 0 h 941"/>
                <a:gd name="T8" fmla="*/ 969 w 969"/>
                <a:gd name="T9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9" h="941">
                  <a:moveTo>
                    <a:pt x="0" y="632"/>
                  </a:moveTo>
                  <a:lnTo>
                    <a:pt x="37" y="584"/>
                  </a:lnTo>
                  <a:lnTo>
                    <a:pt x="130" y="941"/>
                  </a:lnTo>
                  <a:lnTo>
                    <a:pt x="233" y="0"/>
                  </a:lnTo>
                  <a:lnTo>
                    <a:pt x="969" y="0"/>
                  </a:lnTo>
                </a:path>
              </a:pathLst>
            </a:custGeom>
            <a:noFill/>
            <a:ln w="0">
              <a:solidFill>
                <a:srgbClr val="FF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1" name="Freeform 41"/>
            <p:cNvSpPr>
              <a:spLocks/>
            </p:cNvSpPr>
            <p:nvPr/>
          </p:nvSpPr>
          <p:spPr bwMode="auto">
            <a:xfrm>
              <a:off x="3515" y="2205"/>
              <a:ext cx="1134" cy="681"/>
            </a:xfrm>
            <a:custGeom>
              <a:avLst/>
              <a:gdLst>
                <a:gd name="T0" fmla="*/ 0 w 1247"/>
                <a:gd name="T1" fmla="*/ 929 h 1385"/>
                <a:gd name="T2" fmla="*/ 67 w 1247"/>
                <a:gd name="T3" fmla="*/ 831 h 1385"/>
                <a:gd name="T4" fmla="*/ 172 w 1247"/>
                <a:gd name="T5" fmla="*/ 1264 h 1385"/>
                <a:gd name="T6" fmla="*/ 294 w 1247"/>
                <a:gd name="T7" fmla="*/ 0 h 1385"/>
                <a:gd name="T8" fmla="*/ 1247 w 1247"/>
                <a:gd name="T9" fmla="*/ 0 h 1385"/>
                <a:gd name="T10" fmla="*/ 1247 w 1247"/>
                <a:gd name="T11" fmla="*/ 28 h 1385"/>
                <a:gd name="T12" fmla="*/ 315 w 1247"/>
                <a:gd name="T13" fmla="*/ 28 h 1385"/>
                <a:gd name="T14" fmla="*/ 185 w 1247"/>
                <a:gd name="T15" fmla="*/ 1385 h 1385"/>
                <a:gd name="T16" fmla="*/ 161 w 1247"/>
                <a:gd name="T17" fmla="*/ 1385 h 1385"/>
                <a:gd name="T18" fmla="*/ 41 w 1247"/>
                <a:gd name="T19" fmla="*/ 899 h 1385"/>
                <a:gd name="T20" fmla="*/ 12 w 1247"/>
                <a:gd name="T21" fmla="*/ 940 h 1385"/>
                <a:gd name="T22" fmla="*/ 0 w 1247"/>
                <a:gd name="T23" fmla="*/ 929 h 1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47" h="1385">
                  <a:moveTo>
                    <a:pt x="0" y="929"/>
                  </a:moveTo>
                  <a:lnTo>
                    <a:pt x="67" y="831"/>
                  </a:lnTo>
                  <a:lnTo>
                    <a:pt x="172" y="1264"/>
                  </a:lnTo>
                  <a:lnTo>
                    <a:pt x="294" y="0"/>
                  </a:lnTo>
                  <a:lnTo>
                    <a:pt x="1247" y="0"/>
                  </a:lnTo>
                  <a:lnTo>
                    <a:pt x="1247" y="28"/>
                  </a:lnTo>
                  <a:lnTo>
                    <a:pt x="315" y="28"/>
                  </a:lnTo>
                  <a:lnTo>
                    <a:pt x="185" y="1385"/>
                  </a:lnTo>
                  <a:lnTo>
                    <a:pt x="161" y="1385"/>
                  </a:lnTo>
                  <a:lnTo>
                    <a:pt x="41" y="899"/>
                  </a:lnTo>
                  <a:lnTo>
                    <a:pt x="12" y="940"/>
                  </a:lnTo>
                  <a:lnTo>
                    <a:pt x="0" y="929"/>
                  </a:lnTo>
                  <a:close/>
                </a:path>
              </a:pathLst>
            </a:custGeom>
            <a:solidFill>
              <a:srgbClr val="0000FF"/>
            </a:solidFill>
            <a:ln w="38100" cmpd="sng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2" name="Rectangle 42"/>
            <p:cNvSpPr>
              <a:spLocks noChangeArrowheads="1"/>
            </p:cNvSpPr>
            <p:nvPr/>
          </p:nvSpPr>
          <p:spPr bwMode="auto">
            <a:xfrm>
              <a:off x="3833" y="2250"/>
              <a:ext cx="575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 i="1">
                  <a:solidFill>
                    <a:srgbClr val="FFFF00"/>
                  </a:solidFill>
                  <a:latin typeface="Times New Roman" pitchFamily="18" charset="0"/>
                </a:rPr>
                <a:t>  GM</a:t>
              </a:r>
              <a:endParaRPr lang="en-US" altLang="zh-CN">
                <a:solidFill>
                  <a:srgbClr val="FFFF00"/>
                </a:solidFill>
                <a:latin typeface="Arial" pitchFamily="34" charset="0"/>
              </a:endParaRPr>
            </a:p>
          </p:txBody>
        </p:sp>
        <p:sp>
          <p:nvSpPr>
            <p:cNvPr id="10283" name="Rectangle 43"/>
            <p:cNvSpPr>
              <a:spLocks noChangeArrowheads="1"/>
            </p:cNvSpPr>
            <p:nvPr/>
          </p:nvSpPr>
          <p:spPr bwMode="auto">
            <a:xfrm>
              <a:off x="2835" y="2234"/>
              <a:ext cx="234" cy="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6600" b="1" i="1">
                  <a:solidFill>
                    <a:srgbClr val="FFFF00"/>
                  </a:solidFill>
                  <a:latin typeface="Times New Roman" pitchFamily="18" charset="0"/>
                </a:rPr>
                <a:t>v</a:t>
              </a:r>
              <a:endParaRPr lang="en-US" altLang="zh-CN" sz="6600" b="1">
                <a:solidFill>
                  <a:srgbClr val="FFFF00"/>
                </a:solidFill>
                <a:latin typeface="Arial" pitchFamily="34" charset="0"/>
              </a:endParaRPr>
            </a:p>
          </p:txBody>
        </p:sp>
        <p:sp>
          <p:nvSpPr>
            <p:cNvPr id="10284" name="Rectangle 44"/>
            <p:cNvSpPr>
              <a:spLocks noChangeArrowheads="1"/>
            </p:cNvSpPr>
            <p:nvPr/>
          </p:nvSpPr>
          <p:spPr bwMode="auto">
            <a:xfrm>
              <a:off x="4163" y="2626"/>
              <a:ext cx="187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 b="1" i="1">
                  <a:solidFill>
                    <a:srgbClr val="FFFF00"/>
                  </a:solidFill>
                  <a:latin typeface="Times New Roman" pitchFamily="18" charset="0"/>
                </a:rPr>
                <a:t>R</a:t>
              </a:r>
              <a:endParaRPr lang="en-US" altLang="zh-CN" b="1">
                <a:solidFill>
                  <a:srgbClr val="FFFF00"/>
                </a:solidFill>
                <a:latin typeface="Arial" pitchFamily="34" charset="0"/>
              </a:endParaRPr>
            </a:p>
          </p:txBody>
        </p:sp>
        <p:sp>
          <p:nvSpPr>
            <p:cNvPr id="10285" name="Rectangle 45"/>
            <p:cNvSpPr>
              <a:spLocks noChangeArrowheads="1"/>
            </p:cNvSpPr>
            <p:nvPr/>
          </p:nvSpPr>
          <p:spPr bwMode="auto">
            <a:xfrm>
              <a:off x="3107" y="2234"/>
              <a:ext cx="264" cy="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6000" b="1">
                  <a:solidFill>
                    <a:srgbClr val="FFFF00"/>
                  </a:solidFill>
                  <a:latin typeface="Symbol" pitchFamily="18" charset="2"/>
                </a:rPr>
                <a:t>=</a:t>
              </a:r>
              <a:endParaRPr lang="en-US" altLang="zh-CN" sz="6000" b="1">
                <a:solidFill>
                  <a:srgbClr val="FFFF00"/>
                </a:solidFill>
                <a:latin typeface="Arial" pitchFamily="34" charset="0"/>
              </a:endParaRPr>
            </a:p>
          </p:txBody>
        </p:sp>
      </p:grpSp>
      <p:grpSp>
        <p:nvGrpSpPr>
          <p:cNvPr id="10286" name="Group 46"/>
          <p:cNvGrpSpPr>
            <a:grpSpLocks/>
          </p:cNvGrpSpPr>
          <p:nvPr/>
        </p:nvGrpSpPr>
        <p:grpSpPr bwMode="auto">
          <a:xfrm>
            <a:off x="3924300" y="5445125"/>
            <a:ext cx="4386263" cy="701675"/>
            <a:chOff x="2472" y="3702"/>
            <a:chExt cx="2763" cy="442"/>
          </a:xfrm>
        </p:grpSpPr>
        <p:sp>
          <p:nvSpPr>
            <p:cNvPr id="10287" name="Text Box 47"/>
            <p:cNvSpPr txBox="1">
              <a:spLocks noChangeArrowheads="1"/>
            </p:cNvSpPr>
            <p:nvPr/>
          </p:nvSpPr>
          <p:spPr bwMode="auto">
            <a:xfrm>
              <a:off x="2472" y="3702"/>
              <a:ext cx="141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>
                  <a:solidFill>
                    <a:srgbClr val="FFFF00"/>
                  </a:solidFill>
                  <a:latin typeface="Times New Roman" pitchFamily="18" charset="0"/>
                  <a:ea typeface="Gungsuh" pitchFamily="18" charset="-127"/>
                </a:rPr>
                <a:t>=7900m/s</a:t>
              </a:r>
            </a:p>
          </p:txBody>
        </p:sp>
        <p:sp>
          <p:nvSpPr>
            <p:cNvPr id="10288" name="Text Box 48"/>
            <p:cNvSpPr txBox="1">
              <a:spLocks noChangeArrowheads="1"/>
            </p:cNvSpPr>
            <p:nvPr/>
          </p:nvSpPr>
          <p:spPr bwMode="auto">
            <a:xfrm>
              <a:off x="3878" y="3702"/>
              <a:ext cx="1357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>
                  <a:solidFill>
                    <a:srgbClr val="FFFF00"/>
                  </a:solidFill>
                  <a:latin typeface="Times New Roman" pitchFamily="18" charset="0"/>
                  <a:ea typeface="Gungsuh" pitchFamily="18" charset="-127"/>
                </a:rPr>
                <a:t>=7.9km/s</a:t>
              </a:r>
            </a:p>
          </p:txBody>
        </p:sp>
      </p:grpSp>
      <p:sp>
        <p:nvSpPr>
          <p:cNvPr id="10289" name="Rectangle 49"/>
          <p:cNvSpPr>
            <a:spLocks noChangeArrowheads="1"/>
          </p:cNvSpPr>
          <p:nvPr/>
        </p:nvSpPr>
        <p:spPr bwMode="auto">
          <a:xfrm>
            <a:off x="0" y="6021388"/>
            <a:ext cx="9144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92100" indent="-292100">
              <a:lnSpc>
                <a:spcPct val="140000"/>
              </a:lnSpc>
              <a:tabLst>
                <a:tab pos="388938" algn="l"/>
              </a:tabLst>
            </a:pPr>
            <a:r>
              <a:rPr kumimoji="1" lang="en-US" altLang="zh-CN" sz="4000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v </a:t>
            </a:r>
            <a:r>
              <a:rPr kumimoji="1" lang="en-US" altLang="zh-CN" sz="40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=7900m/s </a:t>
            </a:r>
            <a:r>
              <a:rPr kumimoji="1" lang="zh-CN" altLang="en-US" sz="40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是地球卫星的</a:t>
            </a:r>
            <a:r>
              <a:rPr kumimoji="1" lang="zh-CN" altLang="en-US" sz="40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最大运行速度</a:t>
            </a:r>
            <a:r>
              <a:rPr kumimoji="1" lang="en-US" altLang="zh-CN" sz="40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!</a:t>
            </a:r>
          </a:p>
        </p:txBody>
      </p:sp>
      <p:sp>
        <p:nvSpPr>
          <p:cNvPr id="10290" name="Rectangle 50"/>
          <p:cNvSpPr>
            <a:spLocks noChangeArrowheads="1"/>
          </p:cNvSpPr>
          <p:nvPr/>
        </p:nvSpPr>
        <p:spPr bwMode="auto">
          <a:xfrm>
            <a:off x="228600" y="457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4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4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、第一宇宙速度</a:t>
            </a:r>
            <a:endParaRPr kumimoji="1" lang="zh-CN" altLang="en-US" sz="3200" b="1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70" decel="100000"/>
                                        <p:tgtEl>
                                          <p:spTgt spid="102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770" decel="100000"/>
                                        <p:tgtEl>
                                          <p:spTgt spid="1028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28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3" dur="770" fill="hold"/>
                                        <p:tgtEl>
                                          <p:spTgt spid="10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5" dur="770" fill="hold"/>
                                        <p:tgtEl>
                                          <p:spTgt spid="10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5" grpId="0"/>
      <p:bldP spid="10276" grpId="0"/>
      <p:bldP spid="1028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3048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4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4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、第一宇宙速度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539750" y="1168400"/>
            <a:ext cx="79835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latin typeface="Arial" pitchFamily="34" charset="0"/>
                <a:ea typeface="楷体_GB2312" pitchFamily="49" charset="-122"/>
              </a:rPr>
              <a:t>建立模型：卫星绕地球做匀速圆周运动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39750" y="1817688"/>
            <a:ext cx="77041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FF00"/>
                </a:solidFill>
                <a:latin typeface="Arial" pitchFamily="34" charset="0"/>
                <a:ea typeface="楷体_GB2312" pitchFamily="49" charset="-122"/>
              </a:rPr>
              <a:t>基本思路</a:t>
            </a:r>
            <a:r>
              <a:rPr lang="en-US" altLang="zh-CN" sz="36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3600" b="1">
                <a:solidFill>
                  <a:srgbClr val="FFFF00"/>
                </a:solidFill>
                <a:latin typeface="Arial" pitchFamily="34" charset="0"/>
                <a:ea typeface="楷体_GB2312" pitchFamily="49" charset="-122"/>
              </a:rPr>
              <a:t>：</a:t>
            </a:r>
            <a:r>
              <a:rPr lang="zh-CN" altLang="en-US" sz="4400" b="1">
                <a:solidFill>
                  <a:srgbClr val="FFFF00"/>
                </a:solidFill>
                <a:latin typeface="Arial" pitchFamily="34" charset="0"/>
                <a:ea typeface="楷体_GB2312" pitchFamily="49" charset="-122"/>
              </a:rPr>
              <a:t>重力</a:t>
            </a:r>
            <a:r>
              <a:rPr lang="zh-CN" altLang="en-US" sz="4400" b="1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提供</a:t>
            </a:r>
            <a:r>
              <a:rPr lang="zh-CN" altLang="en-US" sz="4400" b="1">
                <a:solidFill>
                  <a:srgbClr val="FFFF00"/>
                </a:solidFill>
                <a:latin typeface="Arial" pitchFamily="34" charset="0"/>
                <a:ea typeface="楷体_GB2312" pitchFamily="49" charset="-122"/>
              </a:rPr>
              <a:t>向心力</a:t>
            </a:r>
          </a:p>
        </p:txBody>
      </p:sp>
      <p:graphicFrame>
        <p:nvGraphicFramePr>
          <p:cNvPr id="11270" name="Object 6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381000" y="2460625"/>
          <a:ext cx="5486400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3" imgW="1295280" imgH="419040" progId="Equation.DSMT4">
                  <p:embed/>
                </p:oleObj>
              </mc:Choice>
              <mc:Fallback>
                <p:oleObj name="Equation" r:id="rId3" imgW="1295280" imgH="419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460625"/>
                        <a:ext cx="5486400" cy="142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4763" y="3887788"/>
          <a:ext cx="7920037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5" imgW="2705040" imgH="279360" progId="Equation.DSMT4">
                  <p:embed/>
                </p:oleObj>
              </mc:Choice>
              <mc:Fallback>
                <p:oleObj name="Equation" r:id="rId5" imgW="2705040" imgH="2793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3" y="3887788"/>
                        <a:ext cx="7920037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323850" y="4999038"/>
            <a:ext cx="81010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FF00"/>
                </a:solidFill>
                <a:latin typeface="Arial" pitchFamily="34" charset="0"/>
              </a:rPr>
              <a:t>适用于计算任一天体的第一宇宙速度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8172450" y="5767388"/>
            <a:ext cx="971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360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11188" y="1844675"/>
            <a:ext cx="6913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latin typeface="Arial" pitchFamily="34" charset="0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23850" y="2060575"/>
            <a:ext cx="784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>
                <a:solidFill>
                  <a:schemeClr val="tx2"/>
                </a:solidFill>
                <a:latin typeface="Arial" pitchFamily="34" charset="0"/>
              </a:rPr>
              <a:t>    </a:t>
            </a:r>
            <a:r>
              <a:rPr lang="zh-CN" altLang="en-US" sz="3200" b="1">
                <a:solidFill>
                  <a:srgbClr val="FFFF00"/>
                </a:solidFill>
                <a:latin typeface="Arial" pitchFamily="34" charset="0"/>
              </a:rPr>
              <a:t>人造卫星在地面附近做圆周运动的周期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018213" y="3937000"/>
            <a:ext cx="24495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solidFill>
                  <a:srgbClr val="FFFF00"/>
                </a:solidFill>
                <a:latin typeface="Arial" pitchFamily="34" charset="0"/>
              </a:rPr>
              <a:t>最小周期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0" y="981075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4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4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、第一宇宙速度</a:t>
            </a:r>
            <a:endParaRPr kumimoji="1" lang="zh-CN" altLang="en-US" sz="3200" b="1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grpSp>
        <p:nvGrpSpPr>
          <p:cNvPr id="12296" name="Group 8"/>
          <p:cNvGrpSpPr>
            <a:grpSpLocks/>
          </p:cNvGrpSpPr>
          <p:nvPr/>
        </p:nvGrpSpPr>
        <p:grpSpPr bwMode="auto">
          <a:xfrm>
            <a:off x="762000" y="3505200"/>
            <a:ext cx="5141913" cy="2232025"/>
            <a:chOff x="567" y="3430"/>
            <a:chExt cx="3239" cy="1406"/>
          </a:xfrm>
        </p:grpSpPr>
        <p:sp>
          <p:nvSpPr>
            <p:cNvPr id="12297" name="Text Box 9"/>
            <p:cNvSpPr txBox="1">
              <a:spLocks noChangeArrowheads="1"/>
            </p:cNvSpPr>
            <p:nvPr/>
          </p:nvSpPr>
          <p:spPr bwMode="auto">
            <a:xfrm>
              <a:off x="567" y="3702"/>
              <a:ext cx="136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3200" b="1">
                <a:latin typeface="Arial" pitchFamily="34" charset="0"/>
              </a:endParaRPr>
            </a:p>
          </p:txBody>
        </p:sp>
        <p:grpSp>
          <p:nvGrpSpPr>
            <p:cNvPr id="12298" name="Group 10"/>
            <p:cNvGrpSpPr>
              <a:grpSpLocks noChangeAspect="1"/>
            </p:cNvGrpSpPr>
            <p:nvPr/>
          </p:nvGrpSpPr>
          <p:grpSpPr bwMode="auto">
            <a:xfrm>
              <a:off x="1066" y="3430"/>
              <a:ext cx="2740" cy="1406"/>
              <a:chOff x="1066" y="3430"/>
              <a:chExt cx="2740" cy="1406"/>
            </a:xfrm>
          </p:grpSpPr>
          <p:sp>
            <p:nvSpPr>
              <p:cNvPr id="12299" name="AutoShape 11"/>
              <p:cNvSpPr>
                <a:spLocks noChangeAspect="1" noChangeArrowheads="1" noTextEdit="1"/>
              </p:cNvSpPr>
              <p:nvPr/>
            </p:nvSpPr>
            <p:spPr bwMode="auto">
              <a:xfrm>
                <a:off x="1066" y="3430"/>
                <a:ext cx="2461" cy="1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0" name="Line 12"/>
              <p:cNvSpPr>
                <a:spLocks noChangeShapeType="1"/>
              </p:cNvSpPr>
              <p:nvPr/>
            </p:nvSpPr>
            <p:spPr bwMode="auto">
              <a:xfrm>
                <a:off x="1653" y="3919"/>
                <a:ext cx="598" cy="1"/>
              </a:xfrm>
              <a:prstGeom prst="line">
                <a:avLst/>
              </a:prstGeom>
              <a:noFill/>
              <a:ln w="23813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1" name="Rectangle 13"/>
              <p:cNvSpPr>
                <a:spLocks noChangeArrowheads="1"/>
              </p:cNvSpPr>
              <p:nvPr/>
            </p:nvSpPr>
            <p:spPr bwMode="auto">
              <a:xfrm>
                <a:off x="2303" y="3684"/>
                <a:ext cx="57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4600">
                    <a:solidFill>
                      <a:srgbClr val="FF0000"/>
                    </a:solidFill>
                    <a:latin typeface="Times New Roman" pitchFamily="18" charset="0"/>
                  </a:rPr>
                  <a:t>=84</a:t>
                </a:r>
                <a:endParaRPr lang="en-US" altLang="zh-CN">
                  <a:solidFill>
                    <a:srgbClr val="FF0000"/>
                  </a:solidFill>
                  <a:latin typeface="Arial" pitchFamily="34" charset="0"/>
                </a:endParaRPr>
              </a:p>
            </p:txBody>
          </p:sp>
          <p:sp>
            <p:nvSpPr>
              <p:cNvPr id="12302" name="Rectangle 14"/>
              <p:cNvSpPr>
                <a:spLocks noChangeArrowheads="1"/>
              </p:cNvSpPr>
              <p:nvPr/>
            </p:nvSpPr>
            <p:spPr bwMode="auto">
              <a:xfrm>
                <a:off x="1672" y="3453"/>
                <a:ext cx="18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4600">
                    <a:solidFill>
                      <a:srgbClr val="FF0000"/>
                    </a:solidFill>
                    <a:latin typeface="Times New Roman" pitchFamily="18" charset="0"/>
                  </a:rPr>
                  <a:t>2</a:t>
                </a:r>
                <a:endParaRPr lang="en-US" altLang="zh-CN">
                  <a:latin typeface="Arial" pitchFamily="34" charset="0"/>
                </a:endParaRPr>
              </a:p>
            </p:txBody>
          </p:sp>
          <p:sp>
            <p:nvSpPr>
              <p:cNvPr id="12303" name="Rectangle 15"/>
              <p:cNvSpPr>
                <a:spLocks noChangeArrowheads="1"/>
              </p:cNvSpPr>
              <p:nvPr/>
            </p:nvSpPr>
            <p:spPr bwMode="auto">
              <a:xfrm>
                <a:off x="2774" y="3684"/>
                <a:ext cx="1032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4600">
                    <a:solidFill>
                      <a:srgbClr val="FF0000"/>
                    </a:solidFill>
                    <a:latin typeface="Times New Roman" pitchFamily="18" charset="0"/>
                  </a:rPr>
                  <a:t> . 6min</a:t>
                </a:r>
                <a:endParaRPr lang="en-US" altLang="zh-CN">
                  <a:solidFill>
                    <a:srgbClr val="FF0000"/>
                  </a:solidFill>
                  <a:latin typeface="Arial" pitchFamily="34" charset="0"/>
                </a:endParaRPr>
              </a:p>
            </p:txBody>
          </p:sp>
          <p:sp>
            <p:nvSpPr>
              <p:cNvPr id="12304" name="Rectangle 16"/>
              <p:cNvSpPr>
                <a:spLocks noChangeArrowheads="1"/>
              </p:cNvSpPr>
              <p:nvPr/>
            </p:nvSpPr>
            <p:spPr bwMode="auto">
              <a:xfrm>
                <a:off x="2049" y="3453"/>
                <a:ext cx="225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4600" i="1">
                    <a:solidFill>
                      <a:srgbClr val="FF0000"/>
                    </a:solidFill>
                    <a:latin typeface="Times New Roman" pitchFamily="18" charset="0"/>
                  </a:rPr>
                  <a:t>R</a:t>
                </a:r>
                <a:endParaRPr lang="en-US" altLang="zh-CN">
                  <a:latin typeface="Arial" pitchFamily="34" charset="0"/>
                </a:endParaRPr>
              </a:p>
            </p:txBody>
          </p:sp>
          <p:sp>
            <p:nvSpPr>
              <p:cNvPr id="12305" name="Rectangle 17"/>
              <p:cNvSpPr>
                <a:spLocks noChangeArrowheads="1"/>
              </p:cNvSpPr>
              <p:nvPr/>
            </p:nvSpPr>
            <p:spPr bwMode="auto">
              <a:xfrm>
                <a:off x="1093" y="3684"/>
                <a:ext cx="205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4600" i="1">
                    <a:solidFill>
                      <a:srgbClr val="FF0000"/>
                    </a:solidFill>
                    <a:latin typeface="Times New Roman" pitchFamily="18" charset="0"/>
                  </a:rPr>
                  <a:t>T</a:t>
                </a:r>
                <a:endParaRPr lang="en-US" altLang="zh-CN">
                  <a:latin typeface="Arial" pitchFamily="34" charset="0"/>
                </a:endParaRPr>
              </a:p>
            </p:txBody>
          </p:sp>
          <p:sp>
            <p:nvSpPr>
              <p:cNvPr id="12306" name="Rectangle 18"/>
              <p:cNvSpPr>
                <a:spLocks noChangeArrowheads="1"/>
              </p:cNvSpPr>
              <p:nvPr/>
            </p:nvSpPr>
            <p:spPr bwMode="auto">
              <a:xfrm>
                <a:off x="1884" y="3970"/>
                <a:ext cx="16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4600" i="1">
                    <a:solidFill>
                      <a:srgbClr val="FF0000"/>
                    </a:solidFill>
                    <a:latin typeface="Times New Roman" pitchFamily="18" charset="0"/>
                  </a:rPr>
                  <a:t>v</a:t>
                </a:r>
                <a:endParaRPr lang="en-US" altLang="zh-CN">
                  <a:latin typeface="Arial" pitchFamily="34" charset="0"/>
                </a:endParaRPr>
              </a:p>
            </p:txBody>
          </p:sp>
          <p:sp>
            <p:nvSpPr>
              <p:cNvPr id="12307" name="Rectangle 19"/>
              <p:cNvSpPr>
                <a:spLocks noChangeArrowheads="1"/>
              </p:cNvSpPr>
              <p:nvPr/>
            </p:nvSpPr>
            <p:spPr bwMode="auto">
              <a:xfrm>
                <a:off x="1747" y="3465"/>
                <a:ext cx="368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4600">
                    <a:solidFill>
                      <a:srgbClr val="FF0000"/>
                    </a:solidFill>
                    <a:latin typeface="宋体" pitchFamily="2" charset="-122"/>
                  </a:rPr>
                  <a:t>π</a:t>
                </a:r>
                <a:endParaRPr lang="en-US" altLang="zh-CN">
                  <a:latin typeface="Arial" pitchFamily="34" charset="0"/>
                </a:endParaRPr>
              </a:p>
            </p:txBody>
          </p:sp>
          <p:sp>
            <p:nvSpPr>
              <p:cNvPr id="12308" name="Rectangle 20"/>
              <p:cNvSpPr>
                <a:spLocks noChangeArrowheads="1"/>
              </p:cNvSpPr>
              <p:nvPr/>
            </p:nvSpPr>
            <p:spPr bwMode="auto">
              <a:xfrm>
                <a:off x="1352" y="3684"/>
                <a:ext cx="28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4600">
                    <a:solidFill>
                      <a:srgbClr val="FF0000"/>
                    </a:solidFill>
                    <a:latin typeface="Euclid Symbol" pitchFamily="18" charset="2"/>
                  </a:rPr>
                  <a:t>=</a:t>
                </a:r>
                <a:endParaRPr lang="en-US" altLang="zh-CN">
                  <a:latin typeface="Arial" pitchFamily="34" charset="0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116013" y="1412875"/>
            <a:ext cx="72009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latin typeface="华文行楷" pitchFamily="2" charset="-122"/>
                <a:ea typeface="华文行楷" pitchFamily="2" charset="-122"/>
              </a:rPr>
              <a:t>如果速度继续增加，等于或大于</a:t>
            </a:r>
            <a:r>
              <a:rPr lang="en-US" altLang="zh-CN" sz="3600">
                <a:latin typeface="华文行楷" pitchFamily="2" charset="-122"/>
                <a:ea typeface="华文行楷" pitchFamily="2" charset="-122"/>
              </a:rPr>
              <a:t>11.2km/s</a:t>
            </a:r>
            <a:r>
              <a:rPr lang="zh-CN" altLang="en-US" sz="3600">
                <a:latin typeface="华文行楷" pitchFamily="2" charset="-122"/>
                <a:ea typeface="华文行楷" pitchFamily="2" charset="-122"/>
              </a:rPr>
              <a:t>时，它就会克服地球的引力，永远离开地球，成为绕太阳运动的一颗人造行星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914400" y="4508500"/>
            <a:ext cx="7416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latin typeface="华文行楷" pitchFamily="2" charset="-122"/>
                <a:ea typeface="华文行楷" pitchFamily="2" charset="-122"/>
              </a:rPr>
              <a:t>我们把</a:t>
            </a:r>
            <a:r>
              <a:rPr lang="en-US" altLang="zh-CN" sz="4800" b="1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11.2km/s</a:t>
            </a:r>
            <a:r>
              <a:rPr lang="zh-CN" altLang="en-US" sz="3600">
                <a:latin typeface="华文行楷" pitchFamily="2" charset="-122"/>
                <a:ea typeface="华文行楷" pitchFamily="2" charset="-122"/>
              </a:rPr>
              <a:t>叫做</a:t>
            </a:r>
            <a:r>
              <a:rPr lang="zh-CN" altLang="en-US" sz="360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第二宇宙速度</a:t>
            </a:r>
            <a:r>
              <a:rPr lang="en-US" altLang="zh-CN" sz="360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(</a:t>
            </a:r>
            <a:r>
              <a:rPr lang="zh-CN" altLang="en-US" sz="3600">
                <a:solidFill>
                  <a:schemeClr val="hlink"/>
                </a:solidFill>
                <a:latin typeface="华文行楷" pitchFamily="2" charset="-122"/>
                <a:ea typeface="华文行楷" pitchFamily="2" charset="-122"/>
              </a:rPr>
              <a:t>脱离速度</a:t>
            </a:r>
            <a:r>
              <a:rPr lang="en-US" altLang="zh-CN" sz="360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60</TotalTime>
  <Words>801</Words>
  <Application>Microsoft Office PowerPoint</Application>
  <PresentationFormat>全屏显示(4:3)</PresentationFormat>
  <Paragraphs>120</Paragraphs>
  <Slides>26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Textured</vt:lpstr>
      <vt:lpstr>位图图像</vt:lpstr>
      <vt:lpstr>MathType 6.0 Equation</vt:lpstr>
      <vt:lpstr>Equation</vt:lpstr>
      <vt:lpstr>公式</vt:lpstr>
      <vt:lpstr>PowerPoint 演示文稿</vt:lpstr>
      <vt:lpstr>PowerPoint 演示文稿</vt:lpstr>
      <vt:lpstr>古人的梦想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中国航天事业</vt:lpstr>
      <vt:lpstr>PowerPoint 演示文稿</vt:lpstr>
      <vt:lpstr>太原卫星发射中心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</cp:lastModifiedBy>
  <cp:revision>33</cp:revision>
  <cp:lastPrinted>1601-01-01T00:00:00Z</cp:lastPrinted>
  <dcterms:created xsi:type="dcterms:W3CDTF">1601-01-01T00:00:00Z</dcterms:created>
  <dcterms:modified xsi:type="dcterms:W3CDTF">2014-10-13T08:29:09Z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