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984D95-EBE9-41EE-B80A-5F27CA3801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177BD-5670-4973-A7B4-D39A22763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8797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991EF-7C25-4672-939C-E34075E99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97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849CE-68CC-49E8-AFE4-FA5622CF5B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224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D4D86-B514-4DDD-AA64-EC31716E0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650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67A48-82E3-4480-8F08-D9B781316E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3286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B3B2-E753-4B91-BC9C-DE4FF8D905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542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2A71B-0154-4460-BF9F-311C7C35B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8085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052A4-48EB-4888-B4BF-51847A8A3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5206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C6BD4-0F89-4776-AF83-9C79A1FE8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13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3A3AC-363D-4241-AC7C-C795B4F00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809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4EE8E-4ECC-4BBF-92AD-7A720797A6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2012-04-19%20&#26472;&#20029;&#20029;\&#27491;&#22312;&#20351;&#29992;&#30340;&#25991;&#20214;&#22841;\&#29289;&#29702;%20&#35838;&#20214;\&#29289;&#29702;%20&#20154;&#25945;&#29256;&#24517;&#20462;2\&#26032;&#24314;&#25991;&#20214;&#22841;\&#12304;&#29289;&#29702;&#12305;7.1%20&#36861;&#23547;&#23432;&#24658;&#37327;&#8212;&#8212;&#33021;&#37327;%20&#35838;&#20214;1&#65288;&#20154;&#25945;&#29256;&#24517;&#20462;2&#65289;\c005.as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2012-04-19%20&#26472;&#20029;&#20029;\&#27491;&#22312;&#20351;&#29992;&#30340;&#25991;&#20214;&#22841;\&#29289;&#29702;%20&#35838;&#20214;\&#29289;&#29702;%20&#20154;&#25945;&#29256;&#24517;&#20462;2\&#26032;&#24314;&#25991;&#20214;&#22841;\&#12304;&#29289;&#29702;&#12305;7.1%20&#36861;&#23547;&#23432;&#24658;&#37327;&#8212;&#8212;&#33021;&#37327;%20&#35838;&#20214;1&#65288;&#20154;&#25945;&#29256;&#24517;&#20462;2&#65289;\&#20285;&#21033;&#30053;&#26012;&#38754;&#23454;&#39564;.as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2012-04-19%20&#26472;&#20029;&#20029;\&#27491;&#22312;&#20351;&#29992;&#30340;&#25991;&#20214;&#22841;\&#29289;&#29702;%20&#35838;&#20214;\&#29289;&#29702;%20&#20154;&#25945;&#29256;&#24517;&#20462;2\&#26032;&#24314;&#25991;&#20214;&#22841;\&#12304;&#29289;&#29702;&#12305;7.1%20&#36861;&#23547;&#23432;&#24658;&#37327;&#8212;&#8212;&#33021;&#37327;%20&#35838;&#20214;1&#65288;&#20154;&#25945;&#29256;&#24517;&#20462;2&#65289;\1038.as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第一节  追寻守恒量</a:t>
            </a:r>
            <a:r>
              <a:rPr lang="en-US" altLang="zh-CN" sz="4000">
                <a:solidFill>
                  <a:srgbClr val="003399"/>
                </a:solidFill>
                <a:latin typeface="Arial"/>
                <a:ea typeface="隶书" pitchFamily="49" charset="-122"/>
              </a:rPr>
              <a:t>—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能量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333375"/>
            <a:ext cx="4800600" cy="762000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一、能的概念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685800" y="1371600"/>
            <a:ext cx="7696200" cy="518477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 1</a:t>
            </a:r>
            <a:r>
              <a:rPr lang="zh-CN" altLang="en-US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．能量的概念：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/>
              <a:t>很难给能的概念下一个简单的一般定义，荷兰物理学家</a:t>
            </a:r>
            <a:r>
              <a:rPr lang="en-US" altLang="zh-CN"/>
              <a:t>H·A·</a:t>
            </a:r>
            <a:r>
              <a:rPr lang="zh-CN" altLang="en-US"/>
              <a:t>克拉默说过：“在物理科学中，最重要和最富有的成果的是那些不可能给予确切意义的概念．”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rgbClr val="CCFFFF"/>
                </a:solidFill>
                <a:latin typeface="华文细黑" pitchFamily="2" charset="-122"/>
                <a:ea typeface="华文细黑" pitchFamily="2" charset="-122"/>
              </a:rPr>
              <a:t>　　</a:t>
            </a:r>
            <a:r>
              <a:rPr lang="zh-CN" altLang="en-US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自然界中具有能量物体的实例：流动的河水、运动的汽车、下落的重物、压缩的弹簧、燃烧的焰火、高压气体</a:t>
            </a:r>
            <a:r>
              <a:rPr lang="en-US" altLang="zh-CN" b="1">
                <a:solidFill>
                  <a:srgbClr val="0000FF"/>
                </a:solidFill>
                <a:latin typeface="Arial"/>
                <a:ea typeface="华文细黑" pitchFamily="2" charset="-122"/>
              </a:rPr>
              <a:t>……</a:t>
            </a:r>
            <a:r>
              <a:rPr lang="zh-CN" altLang="en-US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．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66800" y="45720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zh-CN" sz="2800">
              <a:solidFill>
                <a:srgbClr val="CCFF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  <p:bldP spid="153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295400"/>
            <a:ext cx="7772400" cy="4419600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40000"/>
              </a:spcBef>
              <a:buFont typeface="Wingdings 2" pitchFamily="18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．物体的不同形态对应着不同的能量</a:t>
            </a:r>
          </a:p>
          <a:p>
            <a:pPr algn="just">
              <a:lnSpc>
                <a:spcPct val="115000"/>
              </a:lnSpc>
              <a:spcBef>
                <a:spcPct val="40000"/>
              </a:spcBef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）运动的物体具有动能</a:t>
            </a:r>
          </a:p>
          <a:p>
            <a:pPr algn="just">
              <a:lnSpc>
                <a:spcPct val="115000"/>
              </a:lnSpc>
              <a:spcBef>
                <a:spcPct val="40000"/>
              </a:spcBef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）被举高的物体具有重力势能</a:t>
            </a:r>
          </a:p>
          <a:p>
            <a:pPr algn="just">
              <a:lnSpc>
                <a:spcPct val="115000"/>
              </a:lnSpc>
              <a:spcBef>
                <a:spcPct val="40000"/>
              </a:spcBef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）形变的弹簧具有弹性势能</a:t>
            </a:r>
          </a:p>
          <a:p>
            <a:pPr algn="just">
              <a:lnSpc>
                <a:spcPct val="115000"/>
              </a:lnSpc>
              <a:spcBef>
                <a:spcPct val="40000"/>
              </a:spcBef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　　还有物体的内能、电能、光能、原子能、生物能、化学能等．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411" name="c005.asf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8" y="76200"/>
            <a:ext cx="8215312" cy="67214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500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1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81000" y="533400"/>
            <a:ext cx="6478588" cy="83820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二、功是能量转化的量度 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做功使不同形式的能量发生转化</a:t>
            </a:r>
            <a:r>
              <a:rPr lang="zh-CN" altLang="en-US" sz="2800">
                <a:solidFill>
                  <a:srgbClr val="CCFFFF"/>
                </a:solidFill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pPr algn="l"/>
            <a:r>
              <a:rPr lang="zh-CN" altLang="en-US" sz="2800">
                <a:solidFill>
                  <a:srgbClr val="CCFFFF"/>
                </a:solidFill>
                <a:latin typeface="华文细黑" pitchFamily="2" charset="-122"/>
                <a:ea typeface="华文细黑" pitchFamily="2" charset="-122"/>
              </a:rPr>
              <a:t>　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）通过重力做功，重力势能和动能发生相互转化</a:t>
            </a:r>
          </a:p>
          <a:p>
            <a:pPr algn="just"/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  （</a:t>
            </a:r>
            <a:r>
              <a:rPr lang="en-US" altLang="zh-CN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）通过弹力做功，弹性势能和动能发生相互转化</a:t>
            </a:r>
          </a:p>
          <a:p>
            <a:pPr algn="just"/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  （</a:t>
            </a:r>
            <a:r>
              <a:rPr lang="en-US" altLang="zh-CN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）通过内燃机的牵引力对车辆做功，将内能转化为机械能</a:t>
            </a:r>
          </a:p>
          <a:p>
            <a:pPr algn="just"/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  （</a:t>
            </a:r>
            <a:r>
              <a:rPr lang="en-US" altLang="zh-CN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）通过电动机做功，将电能转化为机械能．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2138" y="6040438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注意：功不是能量，做功的过程完成了能量的转化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/>
      <p:bldP spid="18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7538" y="1676400"/>
            <a:ext cx="8066087" cy="408940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45000"/>
              </a:spcBef>
              <a:buFont typeface="Wingdings 2" pitchFamily="18" charset="2"/>
              <a:buNone/>
            </a:pP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．功是能量转化的量度</a:t>
            </a:r>
          </a:p>
          <a:p>
            <a:pPr algn="just">
              <a:lnSpc>
                <a:spcPct val="120000"/>
              </a:lnSpc>
              <a:spcBef>
                <a:spcPct val="45000"/>
              </a:spcBef>
              <a:buFont typeface="Wingdings 2" pitchFamily="18" charset="2"/>
              <a:buNone/>
            </a:pPr>
            <a:r>
              <a:rPr lang="zh-CN" altLang="en-US">
                <a:solidFill>
                  <a:srgbClr val="CCFFFF"/>
                </a:solidFill>
                <a:latin typeface="华文细黑" pitchFamily="2" charset="-122"/>
                <a:ea typeface="华文细黑" pitchFamily="2" charset="-122"/>
              </a:rPr>
              <a:t>　　</a:t>
            </a:r>
            <a:r>
              <a:rPr lang="zh-CN" altLang="en-US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做功的过程就是能量转化的过程，做了多少功，就有多少能量发生转化．</a:t>
            </a:r>
          </a:p>
          <a:p>
            <a:pPr algn="just">
              <a:lnSpc>
                <a:spcPct val="120000"/>
              </a:lnSpc>
              <a:spcBef>
                <a:spcPct val="45000"/>
              </a:spcBef>
              <a:buFont typeface="Wingdings 2" pitchFamily="18" charset="2"/>
              <a:buNone/>
            </a:pPr>
            <a:r>
              <a:rPr lang="zh-CN" altLang="en-US">
                <a:solidFill>
                  <a:srgbClr val="CCFFFF"/>
                </a:solidFill>
                <a:latin typeface="华文细黑" pitchFamily="2" charset="-122"/>
                <a:ea typeface="华文细黑" pitchFamily="2" charset="-122"/>
              </a:rPr>
              <a:t>　</a:t>
            </a:r>
            <a:r>
              <a:rPr lang="zh-CN" altLang="en-US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　注意：功不是能量的量度，而是能量转化的量度．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484" name="Picture 4" descr="化学能转化成动能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79388"/>
            <a:ext cx="7986712" cy="660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8425" y="1670050"/>
            <a:ext cx="8893175" cy="4197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/>
              <a:t>1</a:t>
            </a:r>
            <a:r>
              <a:rPr lang="zh-CN" altLang="en-US" sz="3600" b="1"/>
              <a:t>、关于功和能，下列说法正确的是             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                                                     （     ）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    </a:t>
            </a:r>
            <a:r>
              <a:rPr lang="en-US" altLang="zh-CN" sz="3600" b="1"/>
              <a:t>A</a:t>
            </a:r>
            <a:r>
              <a:rPr lang="zh-CN" altLang="en-US" sz="3600" b="1"/>
              <a:t>．功就是能，功可以转化为能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    </a:t>
            </a:r>
            <a:r>
              <a:rPr lang="en-US" altLang="zh-CN" sz="3600" b="1"/>
              <a:t>B</a:t>
            </a:r>
            <a:r>
              <a:rPr lang="zh-CN" altLang="en-US" sz="3600" b="1"/>
              <a:t>．做功越多，物体的能越大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    </a:t>
            </a:r>
            <a:r>
              <a:rPr lang="en-US" altLang="zh-CN" sz="3600" b="1"/>
              <a:t>C</a:t>
            </a:r>
            <a:r>
              <a:rPr lang="zh-CN" altLang="en-US" sz="3600" b="1"/>
              <a:t>．能量转化中，做的功越多，能量转化越大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    </a:t>
            </a:r>
            <a:r>
              <a:rPr lang="en-US" altLang="zh-CN" sz="3600" b="1"/>
              <a:t>D</a:t>
            </a:r>
            <a:r>
              <a:rPr lang="zh-CN" altLang="en-US" sz="3600" b="1"/>
              <a:t>．功是物体能量的量度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715250" y="233045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819400" y="7620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03188" y="577850"/>
            <a:ext cx="9040812" cy="1511300"/>
          </a:xfrm>
        </p:spPr>
        <p:txBody>
          <a:bodyPr/>
          <a:lstStyle/>
          <a:p>
            <a:r>
              <a:rPr lang="en-US" altLang="zh-CN" b="1"/>
              <a:t>2</a:t>
            </a:r>
            <a:r>
              <a:rPr lang="zh-CN" altLang="en-US" b="1"/>
              <a:t>、做功的过程是</a:t>
            </a:r>
            <a:r>
              <a:rPr lang="en-US" altLang="zh-CN" b="1"/>
              <a:t>_________</a:t>
            </a:r>
            <a:r>
              <a:rPr lang="zh-CN" altLang="en-US" b="1"/>
              <a:t>的过程，功是</a:t>
            </a:r>
            <a:r>
              <a:rPr lang="en-US" altLang="zh-CN" b="1"/>
              <a:t>_________</a:t>
            </a:r>
            <a:r>
              <a:rPr lang="zh-CN" altLang="en-US" b="1"/>
              <a:t>的量度．</a:t>
            </a:r>
            <a:r>
              <a:rPr lang="zh-CN" altLang="en-US"/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0838" y="2305050"/>
            <a:ext cx="86407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、行驶的汽车在刹车的过程中，克服</a:t>
            </a:r>
            <a:r>
              <a:rPr kumimoji="1" lang="zh-CN" altLang="en-US" sz="3200" b="1" u="sng">
                <a:latin typeface="Times New Roman" pitchFamily="18" charset="0"/>
              </a:rPr>
              <a:t>        力</a:t>
            </a:r>
            <a:r>
              <a:rPr kumimoji="1" lang="zh-CN" altLang="en-US" sz="3200" b="1">
                <a:latin typeface="Times New Roman" pitchFamily="18" charset="0"/>
              </a:rPr>
              <a:t>做功，汽车的</a:t>
            </a:r>
            <a:r>
              <a:rPr kumimoji="1" lang="zh-CN" altLang="en-US" sz="3200" b="1" u="sng">
                <a:latin typeface="Times New Roman" pitchFamily="18" charset="0"/>
              </a:rPr>
              <a:t>             </a:t>
            </a:r>
            <a:r>
              <a:rPr kumimoji="1" lang="zh-CN" altLang="en-US" sz="3200" b="1">
                <a:latin typeface="Times New Roman" pitchFamily="18" charset="0"/>
              </a:rPr>
              <a:t>能减少．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0838" y="4465638"/>
            <a:ext cx="86042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4</a:t>
            </a:r>
            <a:r>
              <a:rPr kumimoji="1" lang="zh-CN" altLang="en-US" sz="3200" b="1">
                <a:latin typeface="Times New Roman" pitchFamily="18" charset="0"/>
              </a:rPr>
              <a:t>、一个压缩弹簧把一个小球弹出，若小球只受到弹力的作用，弹力对小球做功，则弹簧的弹性势能</a:t>
            </a:r>
            <a:r>
              <a:rPr kumimoji="1" lang="en-US" altLang="zh-CN" sz="3200" b="1">
                <a:latin typeface="Times New Roman" pitchFamily="18" charset="0"/>
              </a:rPr>
              <a:t>_____</a:t>
            </a:r>
            <a:r>
              <a:rPr kumimoji="1" lang="zh-CN" altLang="en-US" sz="3200" b="1">
                <a:latin typeface="Times New Roman" pitchFamily="18" charset="0"/>
              </a:rPr>
              <a:t>了，小球的动能</a:t>
            </a:r>
            <a:r>
              <a:rPr kumimoji="1" lang="zh-CN" altLang="en-US" sz="3200" b="1" u="sng">
                <a:latin typeface="Times New Roman" pitchFamily="18" charset="0"/>
              </a:rPr>
              <a:t>         了</a:t>
            </a:r>
            <a:r>
              <a:rPr kumimoji="1" lang="zh-CN" altLang="en-US" sz="3200" b="1">
                <a:latin typeface="Times New Roman" pitchFamily="18" charset="0"/>
              </a:rPr>
              <a:t>．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70050" y="54229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减少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556250" y="54229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增加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51250" y="487363"/>
            <a:ext cx="191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能量转化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7200" y="1030288"/>
            <a:ext cx="191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能量转化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889250" y="26701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阻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315200" y="21637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/>
      <p:bldP spid="225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457200"/>
            <a:ext cx="53340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ea typeface="黑体" pitchFamily="2" charset="-122"/>
              </a:rPr>
              <a:t>三、功和能的区别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6913" y="1979613"/>
            <a:ext cx="8066087" cy="20447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altLang="zh-CN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能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是物体运动状态决定的物理量，即</a:t>
            </a:r>
            <a:r>
              <a:rPr lang="zh-CN" altLang="en-US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状态量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；而</a:t>
            </a:r>
            <a:r>
              <a:rPr lang="zh-CN" altLang="en-US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功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则是和物体运动状态变化过程有关的物理量，是</a:t>
            </a:r>
            <a:r>
              <a:rPr lang="zh-CN" altLang="en-US" b="1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过程量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、两者有着本质的区别．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43434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1" lang="zh-CN" altLang="en-US" sz="3200">
                <a:latin typeface="华文细黑" pitchFamily="2" charset="-122"/>
                <a:ea typeface="华文细黑" pitchFamily="2" charset="-122"/>
              </a:rPr>
              <a:t>、做功可以使物体具有的能量发生变化，而且物体能量变化大小是用做功的多少来量度．</a:t>
            </a:r>
            <a:r>
              <a:rPr kumimoji="1" lang="zh-CN" altLang="en-US" sz="3200">
                <a:latin typeface="Times New Roman" pitchFamily="18" charset="0"/>
              </a:rPr>
              <a:t>但功和能不能相互转化．</a:t>
            </a:r>
            <a:endParaRPr kumimoji="1" lang="zh-CN" altLang="en-US" sz="32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/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143000"/>
            <a:ext cx="8820150" cy="4114800"/>
          </a:xfrm>
        </p:spPr>
        <p:txBody>
          <a:bodyPr/>
          <a:lstStyle/>
          <a:p>
            <a:r>
              <a:rPr lang="en-US" altLang="zh-CN" sz="4000" b="1"/>
              <a:t>    </a:t>
            </a:r>
            <a:r>
              <a:rPr lang="zh-CN" altLang="en-US" sz="4000" b="1"/>
              <a:t>试说明下列现象中能量转化的情况，其中有的现象，你可能对过程的具体情况不太清楚，但是你起码应能说出：</a:t>
            </a:r>
            <a:r>
              <a:rPr lang="zh-CN" altLang="en-US" sz="4000" b="1">
                <a:solidFill>
                  <a:schemeClr val="folHlink"/>
                </a:solidFill>
              </a:rPr>
              <a:t>起初</a:t>
            </a:r>
            <a:r>
              <a:rPr lang="zh-CN" altLang="en-US" sz="4000" b="1"/>
              <a:t>是什么形式的能量，</a:t>
            </a:r>
            <a:r>
              <a:rPr lang="zh-CN" altLang="en-US" sz="4000" b="1">
                <a:solidFill>
                  <a:schemeClr val="folHlink"/>
                </a:solidFill>
              </a:rPr>
              <a:t>最后</a:t>
            </a:r>
            <a:r>
              <a:rPr lang="zh-CN" altLang="en-US" sz="4000" b="1"/>
              <a:t>又转化成什么形式的能量。并看一看能否说出过程中力做</a:t>
            </a:r>
            <a:r>
              <a:rPr lang="zh-CN" altLang="en-US" sz="4000" b="1">
                <a:solidFill>
                  <a:schemeClr val="folHlink"/>
                </a:solidFill>
              </a:rPr>
              <a:t>功</a:t>
            </a:r>
            <a:r>
              <a:rPr lang="zh-CN" altLang="en-US" sz="4000" b="1"/>
              <a:t>的情况？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07375" cy="1595438"/>
          </a:xfrm>
        </p:spPr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</a:rPr>
              <a:t>伽利略理想斜面实验显现了能量的概念</a:t>
            </a:r>
          </a:p>
        </p:txBody>
      </p:sp>
      <p:pic>
        <p:nvPicPr>
          <p:cNvPr id="5123" name="Picture 3" descr="伽利略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2205038"/>
            <a:ext cx="3271837" cy="4276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20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260350"/>
            <a:ext cx="9144000" cy="6165850"/>
          </a:xfrm>
        </p:spPr>
        <p:txBody>
          <a:bodyPr/>
          <a:lstStyle/>
          <a:p>
            <a:pPr marL="609600" indent="-609600"/>
            <a:r>
              <a:rPr lang="zh-CN" altLang="en-US" b="1"/>
              <a:t>在水平公路上行驶的汽车，发动机熄火之后，速度越来越小，最后停止。</a:t>
            </a:r>
          </a:p>
          <a:p>
            <a:pPr marL="609600" indent="-609600"/>
            <a:r>
              <a:rPr lang="zh-CN" altLang="en-US" b="1"/>
              <a:t>摆动的秋千，摆幅越来越小，最后停下来。</a:t>
            </a:r>
          </a:p>
          <a:p>
            <a:pPr marL="609600" indent="-609600"/>
            <a:r>
              <a:rPr lang="zh-CN" altLang="en-US" b="1"/>
              <a:t>你用力蹬自行车上一个斜坡。</a:t>
            </a:r>
          </a:p>
          <a:p>
            <a:pPr marL="609600" indent="-609600"/>
            <a:r>
              <a:rPr lang="zh-CN" altLang="en-US" b="1"/>
              <a:t>植物的光合作用</a:t>
            </a:r>
          </a:p>
          <a:p>
            <a:pPr marL="609600" indent="-609600"/>
            <a:r>
              <a:rPr lang="zh-CN" altLang="en-US" b="1"/>
              <a:t>用太阳能电池做动力的电动汽车在赛车场上奔驰。</a:t>
            </a:r>
          </a:p>
          <a:p>
            <a:pPr marL="609600" indent="-609600"/>
            <a:r>
              <a:rPr lang="zh-CN" altLang="en-US" b="1"/>
              <a:t>用柴油机带动发电机发电，供给电动水泵抽水，把水从低处抽到高处。</a:t>
            </a:r>
          </a:p>
          <a:p>
            <a:pPr marL="609600" indent="-609600"/>
            <a:r>
              <a:rPr lang="zh-CN" altLang="en-US" b="1"/>
              <a:t>核电站发电。</a:t>
            </a:r>
          </a:p>
          <a:p>
            <a:pPr marL="609600" indent="-609600"/>
            <a:r>
              <a:rPr lang="zh-CN" altLang="en-US" b="1"/>
              <a:t>核动力潜艇在深海中加速航行。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8163" y="1557338"/>
            <a:ext cx="8137525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）汽车的动能转化成内能。（克服摩擦、空气阻力等做功）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z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8137525" cy="155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）秋千的动能和重力势能最后都转化为秋千及空气的内能。（过程中重力和空气阻力做功）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50825" y="2781300"/>
            <a:ext cx="86756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）人体内的化学能转化为自行车的动能和重力势能。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50825" y="4292600"/>
            <a:ext cx="8675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4</a:t>
            </a:r>
            <a:r>
              <a:rPr kumimoji="1" lang="zh-CN" altLang="en-US" sz="3200" b="1">
                <a:latin typeface="Times New Roman" pitchFamily="18" charset="0"/>
              </a:rPr>
              <a:t>）太阳能转化为植物体内的化学能。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3850" y="1412875"/>
            <a:ext cx="86756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5</a:t>
            </a:r>
            <a:r>
              <a:rPr kumimoji="1" lang="zh-CN" altLang="en-US" sz="3200" b="1">
                <a:latin typeface="Times New Roman" pitchFamily="18" charset="0"/>
              </a:rPr>
              <a:t>）太阳能转化为电能，电能又转化为汽车的动能。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50825" y="1125538"/>
            <a:ext cx="8675688" cy="15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6</a:t>
            </a:r>
            <a:r>
              <a:rPr kumimoji="1" lang="zh-CN" altLang="en-US" sz="3200" b="1">
                <a:latin typeface="Times New Roman" pitchFamily="18" charset="0"/>
              </a:rPr>
              <a:t>）柴油的化学能转化为柴油机的机械能，再转化为发电机的电能，电能又通过电动水泵转化为水的机械能。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6756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zh-CN" altLang="en-US" sz="3200" b="1">
                <a:latin typeface="Times New Roman" pitchFamily="18" charset="0"/>
              </a:rPr>
              <a:t>）核能转化为内能，内能转化为机械能，机械能转化为电能。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50825" y="2349500"/>
            <a:ext cx="86756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8</a:t>
            </a:r>
            <a:r>
              <a:rPr kumimoji="1" lang="zh-CN" altLang="en-US" sz="3200" b="1">
                <a:latin typeface="Times New Roman" pitchFamily="18" charset="0"/>
              </a:rPr>
              <a:t>）核能转化为内能，内能转化为核潜艇的动能，以及通过克服水的阻力转化为内能。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4" grpId="1" animBg="1"/>
      <p:bldP spid="25605" grpId="0" animBg="1"/>
      <p:bldP spid="25605" grpId="1" animBg="1"/>
      <p:bldP spid="25606" grpId="0" animBg="1"/>
      <p:bldP spid="25606" grpId="1" animBg="1"/>
      <p:bldP spid="25607" grpId="0" animBg="1"/>
      <p:bldP spid="25607" grpId="1" animBg="1"/>
      <p:bldP spid="25608" grpId="0" animBg="1"/>
      <p:bldP spid="25608" grpId="1" animBg="1"/>
      <p:bldP spid="25609" grpId="0" animBg="1"/>
      <p:bldP spid="25609" grpId="1" animBg="1"/>
      <p:bldP spid="25610" grpId="0" animBg="1"/>
      <p:bldP spid="25610" grpId="1" animBg="1"/>
      <p:bldP spid="25611" grpId="0" animBg="1"/>
      <p:bldP spid="256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371475"/>
            <a:ext cx="8839200" cy="5876925"/>
          </a:xfrm>
        </p:spPr>
        <p:txBody>
          <a:bodyPr/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）汽车的动能转化成内能。（克服摩擦、空气阻力等做功）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）秋千的动能和重力势能最后都转化为秋千及空气的内能。（过程中重力和空气阻力做功）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）人体内的化学能转化为自行车的动能和重力势能。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）太阳能转化为植物体内的化学能。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）太阳能转化为电能，电能又转化为汽车的动能。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6</a:t>
            </a:r>
            <a:r>
              <a:rPr lang="zh-CN" altLang="en-US" sz="2400" b="1"/>
              <a:t>）柴油的化学能转化为柴油机的机械能，再转化为发电机的电能，电能又通过电动水泵转化为水的机械能。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7</a:t>
            </a:r>
            <a:r>
              <a:rPr lang="zh-CN" altLang="en-US" sz="2400" b="1"/>
              <a:t>）核能转化为电能。</a:t>
            </a:r>
          </a:p>
          <a:p>
            <a:r>
              <a:rPr lang="zh-CN" altLang="en-US" sz="2400" b="1"/>
              <a:t>（</a:t>
            </a:r>
            <a:r>
              <a:rPr lang="en-US" altLang="zh-CN" sz="2400" b="1"/>
              <a:t>8</a:t>
            </a:r>
            <a:r>
              <a:rPr lang="zh-CN" altLang="en-US" sz="2400" b="1"/>
              <a:t>）核能转化为核潜艇的动能，以及通过克服水的阻力转化为内能。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147" name="伽利略斜面实验.asf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152400"/>
            <a:ext cx="8388350" cy="6553200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900" fill="hold"/>
                                        <p:tgtEl>
                                          <p:spTgt spid="6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1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1676400"/>
          </a:xfrm>
        </p:spPr>
        <p:txBody>
          <a:bodyPr/>
          <a:lstStyle/>
          <a:p>
            <a:r>
              <a:rPr lang="en-US" altLang="zh-CN" sz="4000"/>
              <a:t>    </a:t>
            </a:r>
            <a:r>
              <a:rPr lang="zh-CN" altLang="en-US" sz="4000"/>
              <a:t>小球为什么记得自己原来下落的高度呢？</a:t>
            </a:r>
          </a:p>
          <a:p>
            <a:endParaRPr lang="en-US" altLang="zh-CN" sz="40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78813" cy="2376487"/>
          </a:xfrm>
        </p:spPr>
        <p:txBody>
          <a:bodyPr/>
          <a:lstStyle/>
          <a:p>
            <a:r>
              <a:rPr lang="en-US" altLang="zh-CN" sz="4000"/>
              <a:t>      </a:t>
            </a:r>
            <a:r>
              <a:rPr lang="zh-CN" altLang="en-US" sz="4000"/>
              <a:t>在小球向下和向上滚动过程中，有一个量是守恒的，这个量就叫做</a:t>
            </a:r>
            <a:r>
              <a:rPr lang="zh-CN" altLang="en-US" sz="4000">
                <a:ea typeface="書法家魏碑體" pitchFamily="49" charset="-120"/>
              </a:rPr>
              <a:t>能量</a:t>
            </a:r>
            <a:r>
              <a:rPr lang="zh-CN" altLang="en-US" sz="4000"/>
              <a:t>或</a:t>
            </a:r>
            <a:r>
              <a:rPr lang="zh-CN" altLang="en-US" sz="4000">
                <a:ea typeface="書法家魏碑體" pitchFamily="49" charset="-120"/>
              </a:rPr>
              <a:t>能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30313"/>
            <a:ext cx="8785225" cy="2808287"/>
          </a:xfrm>
        </p:spPr>
        <p:txBody>
          <a:bodyPr/>
          <a:lstStyle/>
          <a:p>
            <a:r>
              <a:rPr lang="zh-CN" altLang="en-US" sz="3600" b="1"/>
              <a:t>物体由于被举高而具有的能叫</a:t>
            </a:r>
            <a:r>
              <a:rPr lang="zh-CN" altLang="en-US" sz="3600" b="1">
                <a:solidFill>
                  <a:schemeClr val="folHlink"/>
                </a:solidFill>
              </a:rPr>
              <a:t>重力势能</a:t>
            </a:r>
          </a:p>
          <a:p>
            <a:r>
              <a:rPr lang="zh-CN" altLang="en-US" sz="3600" b="1"/>
              <a:t>物体由于发生形变而具有的能叫</a:t>
            </a:r>
            <a:r>
              <a:rPr lang="zh-CN" altLang="en-US" sz="3600" b="1">
                <a:solidFill>
                  <a:schemeClr val="folHlink"/>
                </a:solidFill>
              </a:rPr>
              <a:t>弹性势能</a:t>
            </a:r>
          </a:p>
          <a:p>
            <a:r>
              <a:rPr lang="zh-CN" altLang="en-US" sz="3600" b="1"/>
              <a:t>相互作用的物体凭借其位置而具有的能量叫做</a:t>
            </a:r>
            <a:r>
              <a:rPr lang="zh-CN" altLang="en-US" sz="3600" b="1">
                <a:solidFill>
                  <a:schemeClr val="folHlink"/>
                </a:solidFill>
              </a:rPr>
              <a:t>势能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41438"/>
            <a:ext cx="8278813" cy="1782762"/>
          </a:xfrm>
        </p:spPr>
        <p:txBody>
          <a:bodyPr/>
          <a:lstStyle/>
          <a:p>
            <a:r>
              <a:rPr lang="en-US" altLang="zh-CN" sz="4000" b="1"/>
              <a:t>    </a:t>
            </a:r>
            <a:r>
              <a:rPr lang="zh-CN" altLang="en-US" sz="4000" b="1"/>
              <a:t>物体由于运动而具有的能量叫做</a:t>
            </a:r>
            <a:r>
              <a:rPr lang="zh-CN" altLang="en-US" sz="4000" b="1">
                <a:solidFill>
                  <a:schemeClr val="folHlink"/>
                </a:solidFill>
              </a:rPr>
              <a:t>动能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2000250"/>
            <a:ext cx="8569325" cy="3105150"/>
          </a:xfrm>
        </p:spPr>
        <p:txBody>
          <a:bodyPr/>
          <a:lstStyle/>
          <a:p>
            <a:r>
              <a:rPr lang="zh-CN" altLang="en-US" sz="3600" b="1"/>
              <a:t>在加利略理想斜面实验中，小球最初由于被举高而具有重力势能；小球滚下斜面</a:t>
            </a:r>
            <a:r>
              <a:rPr lang="en-US" altLang="zh-CN" sz="3600" b="1"/>
              <a:t>A</a:t>
            </a:r>
            <a:r>
              <a:rPr lang="zh-CN" altLang="en-US" sz="3600" b="1"/>
              <a:t>，重力势能转化为动能；小球滚上斜面</a:t>
            </a:r>
            <a:r>
              <a:rPr lang="en-US" altLang="zh-CN" sz="3600" b="1"/>
              <a:t>B</a:t>
            </a:r>
            <a:r>
              <a:rPr lang="zh-CN" altLang="en-US" sz="3600" b="1"/>
              <a:t>，动能又逐渐转化为重力势能。但是总的能量并没有减少或增加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3315" name="1038.asf">
            <a:hlinkClick r:id="" action="ppaction://media"/>
          </p:cNvPr>
          <p:cNvPicPr>
            <a:picLocks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8" y="36513"/>
            <a:ext cx="8431212" cy="674528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60" fill="hold"/>
                                        <p:tgtEl>
                                          <p:spTgt spid="133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3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3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19</TotalTime>
  <Words>965</Words>
  <Application>Microsoft Office PowerPoint</Application>
  <PresentationFormat>全屏显示(4:3)</PresentationFormat>
  <Paragraphs>75</Paragraphs>
  <Slides>22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 2</vt:lpstr>
      <vt:lpstr>Wingdings</vt:lpstr>
      <vt:lpstr>書法家魏碑體</vt:lpstr>
      <vt:lpstr>黑体</vt:lpstr>
      <vt:lpstr>华文细黑</vt:lpstr>
      <vt:lpstr>Times New Roman</vt:lpstr>
      <vt:lpstr>隶书</vt:lpstr>
      <vt:lpstr>砖雕艺术</vt:lpstr>
      <vt:lpstr>PowerPoint 演示文稿</vt:lpstr>
      <vt:lpstr>伽利略理想斜面实验显现了能量的概念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一、能的概念</vt:lpstr>
      <vt:lpstr>PowerPoint 演示文稿</vt:lpstr>
      <vt:lpstr>PowerPoint 演示文稿</vt:lpstr>
      <vt:lpstr>二、功是能量转化的量度 </vt:lpstr>
      <vt:lpstr>PowerPoint 演示文稿</vt:lpstr>
      <vt:lpstr>PowerPoint 演示文稿</vt:lpstr>
      <vt:lpstr>PowerPoint 演示文稿</vt:lpstr>
      <vt:lpstr>PowerPoint 演示文稿</vt:lpstr>
      <vt:lpstr>三、功和能的区别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10</cp:revision>
  <cp:lastPrinted>1601-01-01T00:00:00Z</cp:lastPrinted>
  <dcterms:created xsi:type="dcterms:W3CDTF">1601-01-01T00:00:00Z</dcterms:created>
  <dcterms:modified xsi:type="dcterms:W3CDTF">2014-09-18T05:51:08Z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