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2016-10-17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8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2016-10-17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6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2016-10-17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1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2016-10-17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3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2016-10-17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2016-10-17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2016-10-17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1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2016-10-17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2016-10-17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3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2016-10-17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71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2016-10-17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50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DC7D690-C785-4E15-9872-FBDDA1398C68}" type="datetimeFigureOut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2016-10-17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C89F011A-8F30-4B1D-946B-98EAC66AB871}" type="slidenum">
              <a:rPr lang="zh-CN" altLang="en-US" smtClean="0">
                <a:solidFill>
                  <a:srgbClr val="2F2F2F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2F2F2F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0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图片 3" descr="Image1.jpg"/>
          <p:cNvPicPr>
            <a:picLocks noChangeAspect="1"/>
          </p:cNvPicPr>
          <p:nvPr/>
        </p:nvPicPr>
        <p:blipFill>
          <a:blip r:embed="rId2"/>
          <a:srcRect l="2344" t="1253" b="1102"/>
          <a:stretch>
            <a:fillRect/>
          </a:stretch>
        </p:blipFill>
        <p:spPr bwMode="auto">
          <a:xfrm>
            <a:off x="0" y="1152525"/>
            <a:ext cx="9144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785786" y="142852"/>
            <a:ext cx="800105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918415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第三节</a:t>
            </a:r>
            <a:r>
              <a:rPr lang="en-US" altLang="zh-CN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918415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5400" b="1" spc="180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918415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化学平衡</a:t>
            </a:r>
          </a:p>
        </p:txBody>
      </p:sp>
      <p:sp>
        <p:nvSpPr>
          <p:cNvPr id="82948" name="Text Box 13"/>
          <p:cNvSpPr txBox="1">
            <a:spLocks noChangeArrowheads="1"/>
          </p:cNvSpPr>
          <p:nvPr/>
        </p:nvSpPr>
        <p:spPr bwMode="auto">
          <a:xfrm>
            <a:off x="1071563" y="1639888"/>
            <a:ext cx="5724525" cy="6461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化学平衡常数 </a:t>
            </a:r>
          </a:p>
        </p:txBody>
      </p:sp>
      <p:sp>
        <p:nvSpPr>
          <p:cNvPr id="5" name="矩形 4"/>
          <p:cNvSpPr/>
          <p:nvPr/>
        </p:nvSpPr>
        <p:spPr>
          <a:xfrm>
            <a:off x="7786710" y="1285860"/>
            <a:ext cx="1357290" cy="8572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2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图片 1" descr="Image11.jpg"/>
          <p:cNvPicPr>
            <a:picLocks noChangeAspect="1"/>
          </p:cNvPicPr>
          <p:nvPr/>
        </p:nvPicPr>
        <p:blipFill>
          <a:blip r:embed="rId2"/>
          <a:srcRect t="59375"/>
          <a:stretch>
            <a:fillRect/>
          </a:stretch>
        </p:blipFill>
        <p:spPr bwMode="auto">
          <a:xfrm>
            <a:off x="0" y="149225"/>
            <a:ext cx="91440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76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81000" y="625475"/>
            <a:ext cx="8367713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600" b="1">
                <a:latin typeface="Times New Roman" pitchFamily="18" charset="0"/>
              </a:rPr>
              <a:t>例：高炉炼铁中发生的基本反应如下</a:t>
            </a:r>
            <a:r>
              <a:rPr kumimoji="1" lang="en-US" altLang="zh-CN" sz="2600" b="1">
                <a:latin typeface="Times New Roman" pitchFamily="18" charset="0"/>
              </a:rPr>
              <a:t>: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600" b="1">
                <a:latin typeface="Times New Roman" pitchFamily="18" charset="0"/>
              </a:rPr>
              <a:t>FeO(s)+CO(g)       Fe(s)+CO</a:t>
            </a:r>
            <a:r>
              <a:rPr kumimoji="1" lang="en-US" altLang="zh-CN" sz="2600" b="1" baseline="-30000">
                <a:latin typeface="Times New Roman" pitchFamily="18" charset="0"/>
              </a:rPr>
              <a:t>2</a:t>
            </a:r>
            <a:r>
              <a:rPr kumimoji="1" lang="en-US" altLang="zh-CN" sz="2600" b="1">
                <a:latin typeface="Times New Roman" pitchFamily="18" charset="0"/>
              </a:rPr>
              <a:t>(g)  </a:t>
            </a:r>
            <a:r>
              <a:rPr kumimoji="1" lang="zh-CN" altLang="en-US" sz="2600" b="1">
                <a:latin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△H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＞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。</a:t>
            </a:r>
            <a:r>
              <a:rPr kumimoji="1" lang="zh-CN" altLang="en-US" sz="2600" b="1">
                <a:latin typeface="Times New Roman" pitchFamily="18" charset="0"/>
              </a:rPr>
              <a:t>其平衡常数可表达为</a:t>
            </a:r>
            <a:r>
              <a:rPr kumimoji="1" lang="en-US" altLang="zh-CN" sz="2600" b="1">
                <a:latin typeface="Times New Roman" pitchFamily="18" charset="0"/>
              </a:rPr>
              <a:t>: K=c(CO</a:t>
            </a:r>
            <a:r>
              <a:rPr kumimoji="1" lang="en-US" altLang="zh-CN" sz="2600" b="1" baseline="-30000">
                <a:latin typeface="Times New Roman" pitchFamily="18" charset="0"/>
              </a:rPr>
              <a:t>2</a:t>
            </a:r>
            <a:r>
              <a:rPr kumimoji="1" lang="en-US" altLang="zh-CN" sz="2600" b="1">
                <a:latin typeface="Times New Roman" pitchFamily="18" charset="0"/>
              </a:rPr>
              <a:t>)/c(CO)</a:t>
            </a:r>
            <a:r>
              <a:rPr kumimoji="1" lang="zh-CN" altLang="en-US" sz="2600" b="1">
                <a:latin typeface="Times New Roman" pitchFamily="18" charset="0"/>
              </a:rPr>
              <a:t>，已知</a:t>
            </a:r>
            <a:r>
              <a:rPr kumimoji="1" lang="en-US" altLang="zh-CN" sz="2600" b="1">
                <a:latin typeface="Times New Roman" pitchFamily="18" charset="0"/>
              </a:rPr>
              <a:t>1100℃</a:t>
            </a:r>
            <a:r>
              <a:rPr kumimoji="1" lang="zh-CN" altLang="en-US" sz="2600" b="1">
                <a:latin typeface="Times New Roman" pitchFamily="18" charset="0"/>
              </a:rPr>
              <a:t>，</a:t>
            </a:r>
            <a:r>
              <a:rPr kumimoji="1" lang="en-US" altLang="zh-CN" sz="2600" b="1">
                <a:latin typeface="Times New Roman" pitchFamily="18" charset="0"/>
              </a:rPr>
              <a:t>K=0.263</a:t>
            </a:r>
            <a:endParaRPr kumimoji="1"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600" b="1">
                <a:latin typeface="Times New Roman" pitchFamily="18" charset="0"/>
              </a:rPr>
              <a:t>    (1)</a:t>
            </a:r>
            <a:r>
              <a:rPr kumimoji="1" lang="zh-CN" altLang="en-US" sz="2600" b="1">
                <a:latin typeface="Times New Roman" pitchFamily="18" charset="0"/>
              </a:rPr>
              <a:t>温度升高，高炉内</a:t>
            </a:r>
            <a:r>
              <a:rPr kumimoji="1" lang="en-US" altLang="zh-CN" sz="2600" b="1">
                <a:latin typeface="Times New Roman" pitchFamily="18" charset="0"/>
              </a:rPr>
              <a:t>CO</a:t>
            </a:r>
            <a:r>
              <a:rPr kumimoji="1" lang="en-US" altLang="zh-CN" sz="2600" b="1" baseline="-30000">
                <a:latin typeface="Times New Roman" pitchFamily="18" charset="0"/>
              </a:rPr>
              <a:t>2</a:t>
            </a:r>
            <a:r>
              <a:rPr kumimoji="1" lang="zh-CN" altLang="en-US" sz="2600" b="1">
                <a:latin typeface="Times New Roman" pitchFamily="18" charset="0"/>
              </a:rPr>
              <a:t>和</a:t>
            </a:r>
            <a:r>
              <a:rPr kumimoji="1" lang="en-US" altLang="zh-CN" sz="2600" b="1">
                <a:latin typeface="Times New Roman" pitchFamily="18" charset="0"/>
              </a:rPr>
              <a:t>CO</a:t>
            </a:r>
            <a:r>
              <a:rPr kumimoji="1" lang="zh-CN" altLang="en-US" sz="2600" b="1">
                <a:latin typeface="Times New Roman" pitchFamily="18" charset="0"/>
              </a:rPr>
              <a:t>的体积比值</a:t>
            </a:r>
            <a:r>
              <a:rPr kumimoji="1" lang="en-US" altLang="zh-CN" sz="2600" b="1">
                <a:latin typeface="Times New Roman" pitchFamily="18" charset="0"/>
              </a:rPr>
              <a:t>________</a:t>
            </a:r>
            <a:r>
              <a:rPr kumimoji="1" lang="zh-CN" altLang="en-US" sz="2600" b="1">
                <a:latin typeface="Times New Roman" pitchFamily="18" charset="0"/>
              </a:rPr>
              <a:t>，平衡常数</a:t>
            </a:r>
            <a:r>
              <a:rPr kumimoji="1" lang="en-US" altLang="zh-CN" sz="2600" b="1">
                <a:latin typeface="Times New Roman" pitchFamily="18" charset="0"/>
              </a:rPr>
              <a:t>K</a:t>
            </a:r>
            <a:r>
              <a:rPr kumimoji="1" lang="zh-CN" altLang="en-US" sz="2600" b="1">
                <a:latin typeface="Times New Roman" pitchFamily="18" charset="0"/>
              </a:rPr>
              <a:t>值</a:t>
            </a:r>
            <a:r>
              <a:rPr kumimoji="1" lang="en-US" altLang="zh-CN" sz="2600" b="1">
                <a:latin typeface="Times New Roman" pitchFamily="18" charset="0"/>
              </a:rPr>
              <a:t>________(</a:t>
            </a:r>
            <a:r>
              <a:rPr kumimoji="1" lang="zh-CN" altLang="en-US" sz="2600" b="1">
                <a:latin typeface="Times New Roman" pitchFamily="18" charset="0"/>
              </a:rPr>
              <a:t>填“增大”“减小”或“不变”</a:t>
            </a:r>
            <a:r>
              <a:rPr kumimoji="1" lang="en-US" altLang="zh-CN" sz="2600" b="1">
                <a:latin typeface="Times New Roman" pitchFamily="18" charset="0"/>
              </a:rPr>
              <a:t>)</a:t>
            </a:r>
            <a:endParaRPr kumimoji="1"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600" b="1">
                <a:latin typeface="Times New Roman" pitchFamily="18" charset="0"/>
              </a:rPr>
              <a:t>    (2)1100℃</a:t>
            </a:r>
            <a:r>
              <a:rPr kumimoji="1" lang="zh-CN" altLang="en-US" sz="2600" b="1">
                <a:latin typeface="Times New Roman" pitchFamily="18" charset="0"/>
              </a:rPr>
              <a:t>时，测得高炉中</a:t>
            </a:r>
            <a:r>
              <a:rPr kumimoji="1" lang="en-US" altLang="zh-CN" sz="2600" b="1">
                <a:latin typeface="Times New Roman" pitchFamily="18" charset="0"/>
              </a:rPr>
              <a:t>c(CO</a:t>
            </a:r>
            <a:r>
              <a:rPr kumimoji="1" lang="en-US" altLang="zh-CN" sz="2600" b="1" baseline="-30000">
                <a:latin typeface="Times New Roman" pitchFamily="18" charset="0"/>
              </a:rPr>
              <a:t>2</a:t>
            </a:r>
            <a:r>
              <a:rPr kumimoji="1" lang="en-US" altLang="zh-CN" sz="2600" b="1">
                <a:latin typeface="Times New Roman" pitchFamily="18" charset="0"/>
              </a:rPr>
              <a:t>)=0.025mol/L</a:t>
            </a:r>
            <a:r>
              <a:rPr kumimoji="1" lang="zh-CN" altLang="en-US" sz="2600" b="1">
                <a:latin typeface="Times New Roman" pitchFamily="18" charset="0"/>
              </a:rPr>
              <a:t>，</a:t>
            </a:r>
            <a:r>
              <a:rPr kumimoji="1" lang="en-US" altLang="zh-CN" sz="2600" b="1">
                <a:latin typeface="Times New Roman" pitchFamily="18" charset="0"/>
              </a:rPr>
              <a:t>c(CO)=0.1mol/L</a:t>
            </a:r>
            <a:r>
              <a:rPr kumimoji="1" lang="zh-CN" altLang="en-US" sz="2600" b="1">
                <a:latin typeface="Times New Roman" pitchFamily="18" charset="0"/>
              </a:rPr>
              <a:t>，在这种情况下该反应是否处于平衡状态</a:t>
            </a:r>
            <a:r>
              <a:rPr kumimoji="1" lang="en-US" altLang="zh-CN" sz="2600" b="1">
                <a:latin typeface="Times New Roman" pitchFamily="18" charset="0"/>
              </a:rPr>
              <a:t>_______(</a:t>
            </a:r>
            <a:r>
              <a:rPr kumimoji="1" lang="zh-CN" altLang="en-US" sz="2600" b="1">
                <a:latin typeface="Times New Roman" pitchFamily="18" charset="0"/>
              </a:rPr>
              <a:t>填“是”或“否”</a:t>
            </a:r>
            <a:r>
              <a:rPr kumimoji="1" lang="en-US" altLang="zh-CN" sz="2600" b="1">
                <a:latin typeface="Times New Roman" pitchFamily="18" charset="0"/>
              </a:rPr>
              <a:t>)</a:t>
            </a:r>
            <a:r>
              <a:rPr kumimoji="1" lang="zh-CN" altLang="en-US" sz="2600" b="1">
                <a:latin typeface="Times New Roman" pitchFamily="18" charset="0"/>
              </a:rPr>
              <a:t>，此时化学反应速率是     </a:t>
            </a:r>
            <a:r>
              <a:rPr kumimoji="1" lang="en-US" altLang="zh-CN" sz="2600" b="1">
                <a:latin typeface="Times New Roman" pitchFamily="18" charset="0"/>
              </a:rPr>
              <a:t>V</a:t>
            </a:r>
            <a:r>
              <a:rPr kumimoji="1" lang="zh-CN" altLang="en-US" sz="2600" b="1" baseline="-30000">
                <a:latin typeface="Times New Roman" pitchFamily="18" charset="0"/>
              </a:rPr>
              <a:t>正</a:t>
            </a:r>
            <a:r>
              <a:rPr kumimoji="1" lang="en-US" altLang="zh-CN" sz="2600" b="1">
                <a:latin typeface="Times New Roman" pitchFamily="18" charset="0"/>
              </a:rPr>
              <a:t>______V</a:t>
            </a:r>
            <a:r>
              <a:rPr kumimoji="1" lang="zh-CN" altLang="en-US" sz="2600" b="1" baseline="-30000">
                <a:latin typeface="Times New Roman" pitchFamily="18" charset="0"/>
              </a:rPr>
              <a:t>逆</a:t>
            </a:r>
            <a:r>
              <a:rPr kumimoji="1" lang="zh-CN" altLang="en-US" sz="2600" b="1">
                <a:latin typeface="Times New Roman" pitchFamily="18" charset="0"/>
              </a:rPr>
              <a:t>，其原因是</a:t>
            </a:r>
            <a:endParaRPr kumimoji="1" lang="en-US" altLang="zh-CN" sz="2600" b="1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600" b="1" u="sng">
                <a:latin typeface="Times New Roman" pitchFamily="18" charset="0"/>
              </a:rPr>
              <a:t>                                                                         </a:t>
            </a:r>
            <a:r>
              <a:rPr kumimoji="1" lang="zh-CN" altLang="en-US" sz="2600" b="1">
                <a:latin typeface="Times New Roman" pitchFamily="18" charset="0"/>
              </a:rPr>
              <a:t>。</a:t>
            </a:r>
          </a:p>
        </p:txBody>
      </p:sp>
      <p:pic>
        <p:nvPicPr>
          <p:cNvPr id="71683" name="Picture 3" descr="j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571736" y="1357298"/>
            <a:ext cx="558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215188" y="2257425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增大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714625" y="2614613"/>
            <a:ext cx="86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增大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1116013" y="4043363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否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071563" y="4429125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大于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857250" y="4872038"/>
            <a:ext cx="5572125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c(CO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)/c(CO)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＝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0.25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＜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0.263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，说明不是平衡状态，且向正反应方向进行</a:t>
            </a:r>
          </a:p>
        </p:txBody>
      </p:sp>
    </p:spTree>
    <p:extLst>
      <p:ext uri="{BB962C8B-B14F-4D97-AF65-F5344CB8AC3E}">
        <p14:creationId xmlns:p14="http://schemas.microsoft.com/office/powerpoint/2010/main" val="1065092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125957" grpId="0"/>
      <p:bldP spid="125958" grpId="0"/>
      <p:bldP spid="125959" grpId="0"/>
      <p:bldP spid="1259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1357313" y="1038212"/>
            <a:ext cx="6215062" cy="461962"/>
            <a:chOff x="714375" y="1762125"/>
            <a:chExt cx="6215079" cy="461665"/>
          </a:xfrm>
        </p:grpSpPr>
        <p:sp>
          <p:nvSpPr>
            <p:cNvPr id="12298" name="TextBox 1"/>
            <p:cNvSpPr txBox="1">
              <a:spLocks noChangeArrowheads="1"/>
            </p:cNvSpPr>
            <p:nvPr/>
          </p:nvSpPr>
          <p:spPr bwMode="auto">
            <a:xfrm>
              <a:off x="714375" y="1762125"/>
              <a:ext cx="621507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latin typeface="Calibri" pitchFamily="34" charset="0"/>
                </a:rPr>
                <a:t>对于反应</a:t>
              </a:r>
              <a:r>
                <a:rPr lang="en-US" altLang="zh-CN" sz="2400" b="1" i="1" dirty="0" err="1">
                  <a:latin typeface="Calibri" pitchFamily="34" charset="0"/>
                </a:rPr>
                <a:t>m</a:t>
              </a:r>
              <a:r>
                <a:rPr lang="en-US" altLang="zh-CN" sz="2400" b="1" dirty="0" err="1">
                  <a:latin typeface="Calibri" pitchFamily="34" charset="0"/>
                </a:rPr>
                <a:t>A</a:t>
              </a:r>
              <a:r>
                <a:rPr lang="en-US" altLang="zh-CN" sz="2400" b="1" dirty="0">
                  <a:latin typeface="Calibri" pitchFamily="34" charset="0"/>
                </a:rPr>
                <a:t>(g)</a:t>
              </a:r>
              <a:r>
                <a:rPr lang="zh-CN" altLang="en-US" sz="2400" b="1" dirty="0">
                  <a:latin typeface="Calibri" pitchFamily="34" charset="0"/>
                </a:rPr>
                <a:t>＋</a:t>
              </a:r>
              <a:r>
                <a:rPr lang="en-US" altLang="zh-CN" sz="2400" b="1" i="1" dirty="0" err="1">
                  <a:latin typeface="Calibri" pitchFamily="34" charset="0"/>
                </a:rPr>
                <a:t>n</a:t>
              </a:r>
              <a:r>
                <a:rPr lang="en-US" altLang="zh-CN" sz="2400" b="1" dirty="0" err="1">
                  <a:latin typeface="Calibri" pitchFamily="34" charset="0"/>
                </a:rPr>
                <a:t>B</a:t>
              </a:r>
              <a:r>
                <a:rPr lang="en-US" altLang="zh-CN" sz="2400" b="1" dirty="0">
                  <a:latin typeface="Calibri" pitchFamily="34" charset="0"/>
                </a:rPr>
                <a:t>(g)  </a:t>
              </a:r>
              <a:r>
                <a:rPr lang="en-US" altLang="zh-CN" sz="2400" b="1" i="1" dirty="0" err="1">
                  <a:latin typeface="Calibri" pitchFamily="34" charset="0"/>
                </a:rPr>
                <a:t>p</a:t>
              </a:r>
              <a:r>
                <a:rPr lang="en-US" altLang="zh-CN" sz="2400" b="1" dirty="0" err="1">
                  <a:latin typeface="Calibri" pitchFamily="34" charset="0"/>
                </a:rPr>
                <a:t>C</a:t>
              </a:r>
              <a:r>
                <a:rPr lang="en-US" altLang="zh-CN" sz="2400" b="1" dirty="0">
                  <a:latin typeface="Calibri" pitchFamily="34" charset="0"/>
                </a:rPr>
                <a:t>(g)</a:t>
              </a:r>
              <a:r>
                <a:rPr lang="zh-CN" altLang="en-US" sz="2400" b="1" dirty="0">
                  <a:latin typeface="Calibri" pitchFamily="34" charset="0"/>
                </a:rPr>
                <a:t>＋</a:t>
              </a:r>
              <a:r>
                <a:rPr lang="en-US" altLang="zh-CN" sz="2400" b="1" i="1" dirty="0" err="1">
                  <a:latin typeface="Calibri" pitchFamily="34" charset="0"/>
                </a:rPr>
                <a:t>q</a:t>
              </a:r>
              <a:r>
                <a:rPr lang="en-US" altLang="zh-CN" sz="2400" b="1" dirty="0" err="1">
                  <a:latin typeface="Calibri" pitchFamily="34" charset="0"/>
                </a:rPr>
                <a:t>D</a:t>
              </a:r>
              <a:r>
                <a:rPr lang="en-US" altLang="zh-CN" sz="2400" b="1" dirty="0">
                  <a:latin typeface="Calibri" pitchFamily="34" charset="0"/>
                </a:rPr>
                <a:t>(g)</a:t>
              </a:r>
              <a:endParaRPr lang="zh-CN" altLang="en-US" sz="2400" dirty="0">
                <a:latin typeface="Calibri" pitchFamily="34" charset="0"/>
              </a:endParaRPr>
            </a:p>
          </p:txBody>
        </p:sp>
        <p:pic>
          <p:nvPicPr>
            <p:cNvPr id="12299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57620" y="1928802"/>
              <a:ext cx="61912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292" name="矩形 4"/>
          <p:cNvSpPr>
            <a:spLocks noChangeArrowheads="1"/>
          </p:cNvSpPr>
          <p:nvPr/>
        </p:nvSpPr>
        <p:spPr bwMode="auto">
          <a:xfrm>
            <a:off x="571500" y="1538278"/>
            <a:ext cx="16732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</a:rPr>
              <a:t>①</a:t>
            </a:r>
            <a:r>
              <a:rPr lang="en-US" altLang="zh-CN" sz="2400" b="1" i="1" dirty="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－</a:t>
            </a:r>
            <a:r>
              <a:rPr lang="en-US" altLang="zh-CN" sz="2400" b="1" i="1" dirty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图象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2000250"/>
            <a:ext cx="6203950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857375" y="3786188"/>
            <a:ext cx="128587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86375" y="3786188"/>
            <a:ext cx="128587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43042" y="4143380"/>
            <a:ext cx="2786062" cy="221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72125" y="6000750"/>
            <a:ext cx="1285875" cy="357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2976" y="-24"/>
            <a:ext cx="678661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专题二、</a:t>
            </a: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化学平衡图像问题</a:t>
            </a:r>
          </a:p>
        </p:txBody>
      </p:sp>
    </p:spTree>
    <p:extLst>
      <p:ext uri="{BB962C8B-B14F-4D97-AF65-F5344CB8AC3E}">
        <p14:creationId xmlns:p14="http://schemas.microsoft.com/office/powerpoint/2010/main" val="391293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785813" y="142875"/>
            <a:ext cx="2500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</a:rPr>
              <a:t>②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-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alibri" pitchFamily="34" charset="0"/>
              </a:rPr>
              <a:t>t-P/T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图象</a:t>
            </a:r>
            <a:endParaRPr lang="zh-CN" alt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714375"/>
            <a:ext cx="585787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4000500"/>
            <a:ext cx="609123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785813" y="3324225"/>
            <a:ext cx="44342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③</a:t>
            </a:r>
            <a:r>
              <a:rPr lang="en-US" altLang="zh-CN" sz="2400" b="1" dirty="0">
                <a:solidFill>
                  <a:srgbClr val="FF0000"/>
                </a:solidFill>
                <a:latin typeface="Calibri" pitchFamily="34" charset="0"/>
              </a:rPr>
              <a:t>c-p(T)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图象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恒温图、恒压图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0313" y="2500313"/>
            <a:ext cx="128587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29250" y="2571750"/>
            <a:ext cx="1285875" cy="357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28875" y="5929313"/>
            <a:ext cx="128587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72125" y="5929313"/>
            <a:ext cx="1285875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2643188" y="142875"/>
            <a:ext cx="6215062" cy="461963"/>
            <a:chOff x="714375" y="1762125"/>
            <a:chExt cx="6215079" cy="461665"/>
          </a:xfrm>
        </p:grpSpPr>
        <p:sp>
          <p:nvSpPr>
            <p:cNvPr id="13323" name="TextBox 1"/>
            <p:cNvSpPr txBox="1">
              <a:spLocks noChangeArrowheads="1"/>
            </p:cNvSpPr>
            <p:nvPr/>
          </p:nvSpPr>
          <p:spPr bwMode="auto">
            <a:xfrm>
              <a:off x="714375" y="1762125"/>
              <a:ext cx="621507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Calibri" pitchFamily="34" charset="0"/>
                </a:rPr>
                <a:t>对于反应</a:t>
              </a:r>
              <a:r>
                <a:rPr lang="en-US" altLang="zh-CN" sz="2400" b="1" i="1">
                  <a:latin typeface="Calibri" pitchFamily="34" charset="0"/>
                </a:rPr>
                <a:t>m</a:t>
              </a:r>
              <a:r>
                <a:rPr lang="en-US" altLang="zh-CN" sz="2400" b="1">
                  <a:latin typeface="Calibri" pitchFamily="34" charset="0"/>
                </a:rPr>
                <a:t>A(g)</a:t>
              </a:r>
              <a:r>
                <a:rPr lang="zh-CN" altLang="en-US" sz="2400" b="1">
                  <a:latin typeface="Calibri" pitchFamily="34" charset="0"/>
                </a:rPr>
                <a:t>＋</a:t>
              </a:r>
              <a:r>
                <a:rPr lang="en-US" altLang="zh-CN" sz="2400" b="1" i="1">
                  <a:latin typeface="Calibri" pitchFamily="34" charset="0"/>
                </a:rPr>
                <a:t>n</a:t>
              </a:r>
              <a:r>
                <a:rPr lang="en-US" altLang="zh-CN" sz="2400" b="1">
                  <a:latin typeface="Calibri" pitchFamily="34" charset="0"/>
                </a:rPr>
                <a:t>B(g)  </a:t>
              </a:r>
              <a:r>
                <a:rPr lang="en-US" altLang="zh-CN" sz="2400" b="1" i="1">
                  <a:latin typeface="Calibri" pitchFamily="34" charset="0"/>
                </a:rPr>
                <a:t>p</a:t>
              </a:r>
              <a:r>
                <a:rPr lang="en-US" altLang="zh-CN" sz="2400" b="1">
                  <a:latin typeface="Calibri" pitchFamily="34" charset="0"/>
                </a:rPr>
                <a:t>C(g)</a:t>
              </a:r>
              <a:r>
                <a:rPr lang="zh-CN" altLang="en-US" sz="2400" b="1">
                  <a:latin typeface="Calibri" pitchFamily="34" charset="0"/>
                </a:rPr>
                <a:t>＋</a:t>
              </a:r>
              <a:r>
                <a:rPr lang="en-US" altLang="zh-CN" sz="2400" b="1" i="1">
                  <a:latin typeface="Calibri" pitchFamily="34" charset="0"/>
                </a:rPr>
                <a:t>q</a:t>
              </a:r>
              <a:r>
                <a:rPr lang="en-US" altLang="zh-CN" sz="2400" b="1">
                  <a:latin typeface="Calibri" pitchFamily="34" charset="0"/>
                </a:rPr>
                <a:t>D(g)</a:t>
              </a:r>
              <a:endParaRPr lang="zh-CN" altLang="en-US" sz="2400">
                <a:latin typeface="Calibri" pitchFamily="34" charset="0"/>
              </a:endParaRPr>
            </a:p>
          </p:txBody>
        </p:sp>
        <p:pic>
          <p:nvPicPr>
            <p:cNvPr id="1332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7620" y="1928802"/>
              <a:ext cx="61912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1082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785813" y="928688"/>
            <a:ext cx="2786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④其他图象</a:t>
            </a:r>
            <a:endParaRPr lang="zh-CN" altLang="en-US" sz="240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604963"/>
            <a:ext cx="762635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00625" y="3892550"/>
            <a:ext cx="31432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>
                <a:latin typeface="Calibri" pitchFamily="34" charset="0"/>
              </a:rPr>
              <a:t>2C(g)     2A(g)+3B(g)</a:t>
            </a:r>
            <a:endParaRPr lang="zh-CN" altLang="en-US" sz="2400" b="1">
              <a:latin typeface="Calibri" pitchFamily="34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00188" y="3917950"/>
            <a:ext cx="250031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Calibri" pitchFamily="34" charset="0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Calibri" pitchFamily="34" charset="0"/>
              </a:rPr>
              <a:t>是在</a:t>
            </a:r>
            <a:r>
              <a:rPr lang="en-US" altLang="zh-CN" sz="2400" b="1">
                <a:solidFill>
                  <a:srgbClr val="000000"/>
                </a:solidFill>
                <a:latin typeface="Calibri" pitchFamily="34" charset="0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Calibri" pitchFamily="34" charset="0"/>
              </a:rPr>
              <a:t>的基础上加入正催化剂</a:t>
            </a:r>
            <a:endParaRPr lang="en-US" altLang="zh-CN" sz="2400" b="1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8813" y="4319588"/>
            <a:ext cx="6191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2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260648"/>
            <a:ext cx="525658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7" y="2239526"/>
            <a:ext cx="5256584" cy="183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0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5656" y="4365104"/>
            <a:ext cx="216749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学科网(www.zxxk.com)--教育资源门户，提供试卷、教案、课件、论文、素材及各类教学资源下载，还有大量而丰富的教学相关资讯！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7199" y="4437112"/>
            <a:ext cx="180504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8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71500" y="500042"/>
            <a:ext cx="792956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Calibri" pitchFamily="34" charset="0"/>
              </a:rPr>
              <a:t>1</a:t>
            </a:r>
            <a:r>
              <a:rPr lang="zh-CN" altLang="en-US" sz="2400" b="1" dirty="0" smtClean="0">
                <a:latin typeface="Calibri" pitchFamily="34" charset="0"/>
              </a:rPr>
              <a:t>．</a:t>
            </a:r>
            <a:r>
              <a:rPr lang="zh-CN" altLang="en-US" sz="2400" b="1" dirty="0">
                <a:latin typeface="Calibri" pitchFamily="34" charset="0"/>
              </a:rPr>
              <a:t>密闭容器中发生如下反应：</a:t>
            </a:r>
            <a:r>
              <a:rPr lang="en-US" altLang="zh-CN" sz="2400" b="1" dirty="0">
                <a:latin typeface="Calibri" pitchFamily="34" charset="0"/>
              </a:rPr>
              <a:t>A(g)</a:t>
            </a:r>
            <a:r>
              <a:rPr lang="zh-CN" altLang="en-US" sz="2400" b="1" dirty="0">
                <a:latin typeface="Calibri" pitchFamily="34" charset="0"/>
              </a:rPr>
              <a:t>＋</a:t>
            </a:r>
            <a:r>
              <a:rPr lang="en-US" altLang="zh-CN" sz="2400" b="1" dirty="0">
                <a:latin typeface="Calibri" pitchFamily="34" charset="0"/>
              </a:rPr>
              <a:t>3B(g)     2C(g)</a:t>
            </a:r>
            <a:r>
              <a:rPr lang="zh-CN" altLang="en-US" sz="2400" b="1" dirty="0">
                <a:latin typeface="Calibri" pitchFamily="34" charset="0"/>
              </a:rPr>
              <a:t>　      </a:t>
            </a:r>
            <a:endParaRPr lang="en-US" altLang="zh-CN" sz="2400" b="1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libri" pitchFamily="34" charset="0"/>
              </a:rPr>
              <a:t>       </a:t>
            </a:r>
            <a:r>
              <a:rPr lang="en-US" altLang="zh-CN" sz="2400" b="1" dirty="0">
                <a:latin typeface="Calibri" pitchFamily="34" charset="0"/>
              </a:rPr>
              <a:t>Δ</a:t>
            </a:r>
            <a:r>
              <a:rPr lang="en-US" altLang="zh-CN" sz="2400" b="1" i="1" dirty="0">
                <a:latin typeface="Calibri" pitchFamily="34" charset="0"/>
              </a:rPr>
              <a:t>H</a:t>
            </a:r>
            <a:r>
              <a:rPr lang="zh-CN" altLang="en-US" sz="2400" b="1" dirty="0">
                <a:latin typeface="Calibri" pitchFamily="34" charset="0"/>
              </a:rPr>
              <a:t>＜</a:t>
            </a:r>
            <a:r>
              <a:rPr lang="en-US" altLang="zh-CN" sz="2400" b="1" dirty="0">
                <a:latin typeface="Calibri" pitchFamily="34" charset="0"/>
              </a:rPr>
              <a:t>0</a:t>
            </a:r>
            <a:r>
              <a:rPr lang="zh-CN" altLang="en-US" sz="2400" b="1" dirty="0">
                <a:latin typeface="Calibri" pitchFamily="34" charset="0"/>
              </a:rPr>
              <a:t>，根据下列速率</a:t>
            </a:r>
            <a:r>
              <a:rPr lang="en-US" altLang="zh-CN" sz="2400" b="1" dirty="0">
                <a:latin typeface="Calibri" pitchFamily="34" charset="0"/>
              </a:rPr>
              <a:t>—</a:t>
            </a:r>
            <a:r>
              <a:rPr lang="zh-CN" altLang="en-US" sz="2400" b="1" dirty="0">
                <a:latin typeface="Calibri" pitchFamily="34" charset="0"/>
              </a:rPr>
              <a:t>时间图象，回答下列问题：</a:t>
            </a:r>
            <a:endParaRPr lang="zh-CN" altLang="en-US" sz="2400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Calibri" pitchFamily="34" charset="0"/>
            </a:endParaRPr>
          </a:p>
        </p:txBody>
      </p:sp>
      <p:pic>
        <p:nvPicPr>
          <p:cNvPr id="819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57938" y="769917"/>
            <a:ext cx="595312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75" y="1857364"/>
            <a:ext cx="6305550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329080" y="5357826"/>
            <a:ext cx="45288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1.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、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Calibri" pitchFamily="34" charset="0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、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Calibri" pitchFamily="34" charset="0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Calibri" pitchFamily="34" charset="0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时外界改变的条件？</a:t>
            </a:r>
            <a:endParaRPr lang="en-US" altLang="zh-CN" sz="2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42900" indent="-342900"/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何时间段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的体积分数最大？</a:t>
            </a:r>
            <a:endParaRPr lang="en-US" altLang="zh-CN" sz="2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342900" indent="-342900"/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3. </a:t>
            </a:r>
            <a:r>
              <a:rPr lang="zh-CN" altLang="en-US" sz="2400" b="1" dirty="0" smtClean="0">
                <a:solidFill>
                  <a:srgbClr val="FF0000"/>
                </a:solidFill>
                <a:latin typeface="Calibri" pitchFamily="34" charset="0"/>
              </a:rPr>
              <a:t>何时反应速率最快？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2938" y="547699"/>
            <a:ext cx="764381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4</a:t>
            </a:r>
            <a:r>
              <a:rPr lang="zh-CN" altLang="en-US" sz="2400" b="1">
                <a:latin typeface="Calibri" pitchFamily="34" charset="0"/>
              </a:rPr>
              <a:t>．在密闭容器中进行如下反应：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>
                <a:latin typeface="Calibri" pitchFamily="34" charset="0"/>
              </a:rPr>
              <a:t>       </a:t>
            </a:r>
            <a:r>
              <a:rPr lang="en-US" altLang="zh-CN" sz="2400" b="1">
                <a:latin typeface="Calibri" pitchFamily="34" charset="0"/>
              </a:rPr>
              <a:t>H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(g)</a:t>
            </a:r>
            <a:r>
              <a:rPr lang="zh-CN" altLang="en-US" sz="2400" b="1">
                <a:latin typeface="Calibri" pitchFamily="34" charset="0"/>
              </a:rPr>
              <a:t>＋</a:t>
            </a:r>
            <a:r>
              <a:rPr lang="en-US" altLang="zh-CN" sz="2400" b="1">
                <a:latin typeface="Calibri" pitchFamily="34" charset="0"/>
              </a:rPr>
              <a:t>I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en-US" altLang="zh-CN" sz="2400" b="1">
                <a:latin typeface="Calibri" pitchFamily="34" charset="0"/>
              </a:rPr>
              <a:t>(g)    2HI(g)</a:t>
            </a:r>
            <a:r>
              <a:rPr lang="zh-CN" altLang="en-US" sz="2400" b="1">
                <a:latin typeface="Calibri" pitchFamily="34" charset="0"/>
              </a:rPr>
              <a:t>，在温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</a:t>
            </a:r>
            <a:r>
              <a:rPr lang="zh-CN" altLang="en-US" sz="2400" b="1">
                <a:latin typeface="Calibri" pitchFamily="34" charset="0"/>
              </a:rPr>
              <a:t>度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1</a:t>
            </a:r>
            <a:r>
              <a:rPr lang="zh-CN" altLang="en-US" sz="2400" b="1">
                <a:latin typeface="Calibri" pitchFamily="34" charset="0"/>
              </a:rPr>
              <a:t>和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时，产物的量与反应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</a:t>
            </a:r>
            <a:r>
              <a:rPr lang="zh-CN" altLang="en-US" sz="2400" b="1">
                <a:latin typeface="Calibri" pitchFamily="34" charset="0"/>
              </a:rPr>
              <a:t>时间的关系如右图所示．符合</a:t>
            </a:r>
            <a:endParaRPr lang="en-US" altLang="zh-CN" sz="2400" b="1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 </a:t>
            </a:r>
            <a:r>
              <a:rPr lang="zh-CN" altLang="en-US" sz="2400" b="1">
                <a:latin typeface="Calibri" pitchFamily="34" charset="0"/>
              </a:rPr>
              <a:t>图示的正确判断是                   </a:t>
            </a:r>
            <a:r>
              <a:rPr lang="en-US" altLang="zh-CN" sz="2400" b="1">
                <a:latin typeface="Calibri" pitchFamily="34" charset="0"/>
              </a:rPr>
              <a:t>(</a:t>
            </a:r>
            <a:r>
              <a:rPr lang="zh-CN" altLang="en-US" sz="2400" b="1">
                <a:latin typeface="Calibri" pitchFamily="34" charset="0"/>
              </a:rPr>
              <a:t>　　</a:t>
            </a:r>
            <a:r>
              <a:rPr lang="en-US" altLang="zh-CN" sz="2400" b="1">
                <a:latin typeface="Calibri" pitchFamily="34" charset="0"/>
              </a:rPr>
              <a:t>)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A</a:t>
            </a:r>
            <a:r>
              <a:rPr lang="zh-CN" altLang="en-US" sz="2400" b="1">
                <a:latin typeface="Calibri" pitchFamily="34" charset="0"/>
              </a:rPr>
              <a:t>．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1</a:t>
            </a:r>
            <a:r>
              <a:rPr lang="zh-CN" altLang="en-US" sz="2400" b="1">
                <a:latin typeface="Calibri" pitchFamily="34" charset="0"/>
              </a:rPr>
              <a:t>＞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，</a:t>
            </a:r>
            <a:r>
              <a:rPr lang="en-US" altLang="zh-CN" sz="2400" b="1">
                <a:latin typeface="Calibri" pitchFamily="34" charset="0"/>
              </a:rPr>
              <a:t>Δ</a:t>
            </a:r>
            <a:r>
              <a:rPr lang="en-US" altLang="zh-CN" sz="2400" b="1" i="1">
                <a:latin typeface="Calibri" pitchFamily="34" charset="0"/>
              </a:rPr>
              <a:t>H</a:t>
            </a:r>
            <a:r>
              <a:rPr lang="zh-CN" altLang="en-US" sz="2400" b="1">
                <a:latin typeface="Calibri" pitchFamily="34" charset="0"/>
              </a:rPr>
              <a:t>＞</a:t>
            </a:r>
            <a:r>
              <a:rPr lang="en-US" altLang="zh-CN" sz="2400" b="1">
                <a:latin typeface="Calibri" pitchFamily="34" charset="0"/>
              </a:rPr>
              <a:t>0         B</a:t>
            </a:r>
            <a:r>
              <a:rPr lang="zh-CN" altLang="en-US" sz="2400" b="1">
                <a:latin typeface="Calibri" pitchFamily="34" charset="0"/>
              </a:rPr>
              <a:t>．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1</a:t>
            </a:r>
            <a:r>
              <a:rPr lang="zh-CN" altLang="en-US" sz="2400" b="1">
                <a:latin typeface="Calibri" pitchFamily="34" charset="0"/>
              </a:rPr>
              <a:t>＞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，</a:t>
            </a:r>
            <a:r>
              <a:rPr lang="en-US" altLang="zh-CN" sz="2400" b="1">
                <a:latin typeface="Calibri" pitchFamily="34" charset="0"/>
              </a:rPr>
              <a:t>Δ</a:t>
            </a:r>
            <a:r>
              <a:rPr lang="en-US" altLang="zh-CN" sz="2400" b="1" i="1">
                <a:latin typeface="Calibri" pitchFamily="34" charset="0"/>
              </a:rPr>
              <a:t>H</a:t>
            </a:r>
            <a:r>
              <a:rPr lang="zh-CN" altLang="en-US" sz="2400" b="1">
                <a:latin typeface="Calibri" pitchFamily="34" charset="0"/>
              </a:rPr>
              <a:t>＜</a:t>
            </a:r>
            <a:r>
              <a:rPr lang="en-US" altLang="zh-CN" sz="2400" b="1">
                <a:latin typeface="Calibri" pitchFamily="34" charset="0"/>
              </a:rPr>
              <a:t>0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libri" pitchFamily="34" charset="0"/>
              </a:rPr>
              <a:t>     C</a:t>
            </a:r>
            <a:r>
              <a:rPr lang="zh-CN" altLang="en-US" sz="2400" b="1">
                <a:latin typeface="Calibri" pitchFamily="34" charset="0"/>
              </a:rPr>
              <a:t>．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1</a:t>
            </a:r>
            <a:r>
              <a:rPr lang="zh-CN" altLang="en-US" sz="2400" b="1">
                <a:latin typeface="Calibri" pitchFamily="34" charset="0"/>
              </a:rPr>
              <a:t>＜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，</a:t>
            </a:r>
            <a:r>
              <a:rPr lang="en-US" altLang="zh-CN" sz="2400" b="1">
                <a:latin typeface="Calibri" pitchFamily="34" charset="0"/>
              </a:rPr>
              <a:t>Δ</a:t>
            </a:r>
            <a:r>
              <a:rPr lang="en-US" altLang="zh-CN" sz="2400" b="1" i="1">
                <a:latin typeface="Calibri" pitchFamily="34" charset="0"/>
              </a:rPr>
              <a:t>H</a:t>
            </a:r>
            <a:r>
              <a:rPr lang="zh-CN" altLang="en-US" sz="2400" b="1">
                <a:latin typeface="Calibri" pitchFamily="34" charset="0"/>
              </a:rPr>
              <a:t>＞</a:t>
            </a:r>
            <a:r>
              <a:rPr lang="en-US" altLang="zh-CN" sz="2400" b="1">
                <a:latin typeface="Calibri" pitchFamily="34" charset="0"/>
              </a:rPr>
              <a:t>0          D</a:t>
            </a:r>
            <a:r>
              <a:rPr lang="zh-CN" altLang="en-US" sz="2400" b="1">
                <a:latin typeface="Calibri" pitchFamily="34" charset="0"/>
              </a:rPr>
              <a:t>．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1</a:t>
            </a:r>
            <a:r>
              <a:rPr lang="zh-CN" altLang="en-US" sz="2400" b="1">
                <a:latin typeface="Calibri" pitchFamily="34" charset="0"/>
              </a:rPr>
              <a:t>＜</a:t>
            </a:r>
            <a:r>
              <a:rPr lang="en-US" altLang="zh-CN" sz="2400" b="1" i="1">
                <a:latin typeface="Calibri" pitchFamily="34" charset="0"/>
              </a:rPr>
              <a:t>T</a:t>
            </a:r>
            <a:r>
              <a:rPr lang="en-US" altLang="zh-CN" sz="2400" b="1" baseline="-25000">
                <a:latin typeface="Calibri" pitchFamily="34" charset="0"/>
              </a:rPr>
              <a:t>2</a:t>
            </a:r>
            <a:r>
              <a:rPr lang="zh-CN" altLang="en-US" sz="2400" b="1">
                <a:latin typeface="Calibri" pitchFamily="34" charset="0"/>
              </a:rPr>
              <a:t>，</a:t>
            </a:r>
            <a:r>
              <a:rPr lang="en-US" altLang="zh-CN" sz="2400" b="1">
                <a:latin typeface="Calibri" pitchFamily="34" charset="0"/>
              </a:rPr>
              <a:t>Δ</a:t>
            </a:r>
            <a:r>
              <a:rPr lang="en-US" altLang="zh-CN" sz="2400" b="1" i="1">
                <a:latin typeface="Calibri" pitchFamily="34" charset="0"/>
              </a:rPr>
              <a:t>H</a:t>
            </a:r>
            <a:r>
              <a:rPr lang="zh-CN" altLang="en-US" sz="2400" b="1">
                <a:latin typeface="Calibri" pitchFamily="34" charset="0"/>
              </a:rPr>
              <a:t>＜</a:t>
            </a:r>
            <a:r>
              <a:rPr lang="en-US" altLang="zh-CN" sz="2400" b="1">
                <a:latin typeface="Calibri" pitchFamily="34" charset="0"/>
              </a:rPr>
              <a:t>0</a:t>
            </a:r>
            <a:endParaRPr lang="zh-CN" altLang="en-US" sz="240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Calibri" pitchFamily="34" charset="0"/>
            </a:endParaRPr>
          </a:p>
        </p:txBody>
      </p:sp>
      <p:pic>
        <p:nvPicPr>
          <p:cNvPr id="880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7838" y="904887"/>
            <a:ext cx="23717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33688" y="1404949"/>
            <a:ext cx="595312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1" y="4872038"/>
            <a:ext cx="24288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答案：</a:t>
            </a:r>
            <a:r>
              <a:rPr lang="en-US" altLang="zh-CN" sz="2400" b="1" dirty="0">
                <a:latin typeface="Calibri" pitchFamily="34" charset="0"/>
              </a:rPr>
              <a:t>D</a:t>
            </a:r>
            <a:endParaRPr lang="zh-CN" altLang="en-US" sz="2400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1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155560"/>
            <a:ext cx="7681913" cy="11303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2】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方正书宋_GBK" pitchFamily="65" charset="-122"/>
                <a:cs typeface="Times New Roman" pitchFamily="18" charset="0"/>
              </a:rPr>
              <a:t>对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于反应：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3B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en-US" altLang="zh-CN" sz="2400" b="1" dirty="0" smtClean="0">
                <a:solidFill>
                  <a:srgbClr val="000000"/>
                </a:solidFill>
                <a:latin typeface="ZBFH" charset="0"/>
                <a:cs typeface="Times New Roman" pitchFamily="18" charset="0"/>
              </a:rPr>
              <a:t>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2AB</a:t>
            </a:r>
            <a:r>
              <a:rPr lang="en-US" altLang="zh-CN" sz="2400" b="1" baseline="-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(g)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下图中正确的是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	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9"/>
          <a:stretch>
            <a:fillRect/>
          </a:stretch>
        </p:blipFill>
        <p:spPr bwMode="auto">
          <a:xfrm>
            <a:off x="5429250" y="392113"/>
            <a:ext cx="46355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 r="48996"/>
          <a:stretch>
            <a:fillRect/>
          </a:stretch>
        </p:blipFill>
        <p:spPr bwMode="auto">
          <a:xfrm>
            <a:off x="1143000" y="1211265"/>
            <a:ext cx="6858000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 l="54727"/>
          <a:stretch>
            <a:fillRect/>
          </a:stretch>
        </p:blipFill>
        <p:spPr bwMode="auto">
          <a:xfrm>
            <a:off x="1214438" y="3786208"/>
            <a:ext cx="6081712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71813" y="785813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>
              <a:solidFill>
                <a:srgbClr val="FF0000"/>
              </a:solidFill>
              <a:ea typeface="方正书宋_GBK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13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488" y="270197"/>
            <a:ext cx="3571900" cy="8713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101600">
                    <a:srgbClr val="918415">
                      <a:satMod val="175000"/>
                      <a:alpha val="40000"/>
                    </a:srgbClr>
                  </a:glow>
                  <a:outerShdw blurRad="50800" algn="tl" rotWithShape="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化学平衡常数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428625" y="1214438"/>
            <a:ext cx="820896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kumimoji="1" lang="zh-CN" altLang="en-US" sz="28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一定温度下，生成物浓度的系数次方的乘积与反应物</a:t>
            </a:r>
            <a:r>
              <a:rPr kumimoji="1" lang="zh-CN" altLang="en-US" sz="28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浓度的系数</a:t>
            </a:r>
            <a:r>
              <a:rPr kumimoji="1" lang="zh-CN" altLang="en-US" sz="28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次方的乘积之比为化学平衡常数</a:t>
            </a:r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2643188" y="4410075"/>
          <a:ext cx="316865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143000" imgH="444240" progId="Equation.DSMT4">
                  <p:embed/>
                </p:oleObj>
              </mc:Choice>
              <mc:Fallback>
                <p:oleObj name="Equation" r:id="rId3" imgW="1143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410075"/>
                        <a:ext cx="3168650" cy="123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1214438" y="3619500"/>
            <a:ext cx="7358062" cy="523875"/>
            <a:chOff x="1357290" y="2523460"/>
            <a:chExt cx="7358114" cy="523220"/>
          </a:xfrm>
        </p:grpSpPr>
        <p:sp>
          <p:nvSpPr>
            <p:cNvPr id="3080" name="矩形 41"/>
            <p:cNvSpPr>
              <a:spLocks noChangeArrowheads="1"/>
            </p:cNvSpPr>
            <p:nvPr/>
          </p:nvSpPr>
          <p:spPr bwMode="auto">
            <a:xfrm>
              <a:off x="1357290" y="2523460"/>
              <a:ext cx="735811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prstClr val="black"/>
                  </a:solidFill>
                  <a:latin typeface="Times New Roman" pitchFamily="18" charset="0"/>
                </a:rPr>
                <a:t>对于  </a:t>
              </a:r>
              <a:r>
                <a:rPr kumimoji="1" lang="en-US" altLang="zh-CN" sz="2800" b="1" i="1">
                  <a:solidFill>
                    <a:prstClr val="black"/>
                  </a:solidFill>
                  <a:latin typeface="Times New Roman" pitchFamily="18" charset="0"/>
                </a:rPr>
                <a:t>a </a:t>
              </a:r>
              <a:r>
                <a:rPr kumimoji="1" lang="en-US" altLang="zh-CN" sz="2800" b="1">
                  <a:solidFill>
                    <a:prstClr val="black"/>
                  </a:solidFill>
                  <a:latin typeface="Times New Roman" pitchFamily="18" charset="0"/>
                </a:rPr>
                <a:t>A(g)+</a:t>
              </a:r>
              <a:r>
                <a:rPr kumimoji="1" lang="en-US" altLang="zh-CN" sz="2800" b="1" i="1">
                  <a:solidFill>
                    <a:prstClr val="black"/>
                  </a:solidFill>
                  <a:latin typeface="Times New Roman" pitchFamily="18" charset="0"/>
                </a:rPr>
                <a:t>b </a:t>
              </a:r>
              <a:r>
                <a:rPr kumimoji="1" lang="en-US" altLang="zh-CN" sz="2800" b="1">
                  <a:solidFill>
                    <a:prstClr val="black"/>
                  </a:solidFill>
                  <a:latin typeface="Times New Roman" pitchFamily="18" charset="0"/>
                </a:rPr>
                <a:t>B(g)           </a:t>
              </a:r>
              <a:r>
                <a:rPr kumimoji="1" lang="en-US" altLang="zh-CN" sz="2800" b="1" i="1">
                  <a:solidFill>
                    <a:prstClr val="black"/>
                  </a:solidFill>
                  <a:latin typeface="Times New Roman" pitchFamily="18" charset="0"/>
                </a:rPr>
                <a:t>c </a:t>
              </a:r>
              <a:r>
                <a:rPr kumimoji="1" lang="en-US" altLang="zh-CN" sz="2800" b="1">
                  <a:solidFill>
                    <a:prstClr val="black"/>
                  </a:solidFill>
                  <a:latin typeface="Times New Roman" pitchFamily="18" charset="0"/>
                </a:rPr>
                <a:t>C(g)+</a:t>
              </a:r>
              <a:r>
                <a:rPr kumimoji="1" lang="en-US" altLang="zh-CN" sz="2800" b="1" i="1">
                  <a:solidFill>
                    <a:prstClr val="black"/>
                  </a:solidFill>
                  <a:latin typeface="Times New Roman" pitchFamily="18" charset="0"/>
                </a:rPr>
                <a:t>d </a:t>
              </a:r>
              <a:r>
                <a:rPr kumimoji="1" lang="en-US" altLang="zh-CN" sz="2800" b="1">
                  <a:solidFill>
                    <a:prstClr val="black"/>
                  </a:solidFill>
                  <a:latin typeface="Times New Roman" pitchFamily="18" charset="0"/>
                </a:rPr>
                <a:t>D(g)</a:t>
              </a:r>
              <a:endParaRPr lang="zh-CN" altLang="en-US" sz="2800">
                <a:solidFill>
                  <a:prstClr val="black"/>
                </a:solidFill>
              </a:endParaRPr>
            </a:p>
          </p:txBody>
        </p:sp>
        <p:grpSp>
          <p:nvGrpSpPr>
            <p:cNvPr id="5" name="组合 36"/>
            <p:cNvGrpSpPr>
              <a:grpSpLocks/>
            </p:cNvGrpSpPr>
            <p:nvPr/>
          </p:nvGrpSpPr>
          <p:grpSpPr bwMode="auto">
            <a:xfrm>
              <a:off x="4572005" y="2643182"/>
              <a:ext cx="642937" cy="285750"/>
              <a:chOff x="2643174" y="714357"/>
              <a:chExt cx="428627" cy="214285"/>
            </a:xfrm>
          </p:grpSpPr>
          <p:cxnSp>
            <p:nvCxnSpPr>
              <p:cNvPr id="3082" name="直接连接符 8"/>
              <p:cNvCxnSpPr>
                <a:cxnSpLocks noChangeShapeType="1"/>
              </p:cNvCxnSpPr>
              <p:nvPr/>
            </p:nvCxnSpPr>
            <p:spPr bwMode="auto">
              <a:xfrm>
                <a:off x="2643174" y="785786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83" name="直接连接符 9"/>
              <p:cNvCxnSpPr>
                <a:cxnSpLocks noChangeShapeType="1"/>
              </p:cNvCxnSpPr>
              <p:nvPr/>
            </p:nvCxnSpPr>
            <p:spPr bwMode="auto">
              <a:xfrm>
                <a:off x="2643174" y="857215"/>
                <a:ext cx="428627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84" name="直接连接符 10"/>
              <p:cNvCxnSpPr>
                <a:cxnSpLocks noChangeShapeType="1"/>
              </p:cNvCxnSpPr>
              <p:nvPr/>
            </p:nvCxnSpPr>
            <p:spPr bwMode="auto">
              <a:xfrm rot="10800000">
                <a:off x="2928925" y="714357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85" name="直接连接符 11"/>
              <p:cNvCxnSpPr>
                <a:cxnSpLocks noChangeShapeType="1"/>
              </p:cNvCxnSpPr>
              <p:nvPr/>
            </p:nvCxnSpPr>
            <p:spPr bwMode="auto">
              <a:xfrm rot="10800000">
                <a:off x="2643174" y="857214"/>
                <a:ext cx="142876" cy="7142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577850" y="5838825"/>
            <a:ext cx="8208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其中</a:t>
            </a:r>
            <a:r>
              <a:rPr kumimoji="1" lang="en-US" altLang="zh-CN" sz="2800" b="1" i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c</a:t>
            </a:r>
            <a:r>
              <a:rPr kumimoji="1" lang="zh-CN" altLang="en-US" sz="28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为各</a:t>
            </a:r>
            <a:r>
              <a:rPr kumimoji="1" lang="zh-CN" altLang="en-US" sz="28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组分平衡时的浓度</a:t>
            </a:r>
            <a:r>
              <a:rPr kumimoji="1" lang="zh-CN" altLang="en-US" sz="28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，温度一定，</a:t>
            </a:r>
            <a:r>
              <a:rPr kumimoji="1" lang="en-US" altLang="zh-CN" sz="28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K</a:t>
            </a:r>
            <a:r>
              <a:rPr kumimoji="1" lang="zh-CN" altLang="en-US" sz="28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为定</a:t>
            </a:r>
            <a:r>
              <a:rPr kumimoji="1" lang="zh-CN" altLang="en-US" sz="2800" b="1" dirty="0">
                <a:solidFill>
                  <a:prstClr val="black"/>
                </a:solidFill>
                <a:latin typeface="仿宋_GB2312" pitchFamily="49" charset="-122"/>
                <a:ea typeface="仿宋_GB2312" pitchFamily="49" charset="-122"/>
              </a:rPr>
              <a:t>值</a:t>
            </a:r>
            <a:endParaRPr kumimoji="1" lang="zh-CN" altLang="en-US" sz="2800" b="1" dirty="0">
              <a:solidFill>
                <a:prstClr val="black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39750" y="2714625"/>
            <a:ext cx="2736850" cy="65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一、表达式</a:t>
            </a:r>
          </a:p>
        </p:txBody>
      </p:sp>
    </p:spTree>
    <p:extLst>
      <p:ext uri="{BB962C8B-B14F-4D97-AF65-F5344CB8AC3E}">
        <p14:creationId xmlns:p14="http://schemas.microsoft.com/office/powerpoint/2010/main" val="73664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116013" y="1357292"/>
            <a:ext cx="7704137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600" b="1">
                <a:solidFill>
                  <a:prstClr val="black"/>
                </a:solidFill>
                <a:latin typeface="Times New Roman" pitchFamily="18" charset="0"/>
              </a:rPr>
              <a:t>K</a:t>
            </a:r>
            <a:r>
              <a:rPr kumimoji="1" lang="zh-CN" altLang="en-US" sz="2600" b="1">
                <a:solidFill>
                  <a:prstClr val="black"/>
                </a:solidFill>
                <a:latin typeface="Times New Roman" pitchFamily="18" charset="0"/>
              </a:rPr>
              <a:t>值的大小，表示在一定温度下，反应达到平衡时该反应进行的程度（反应的限度）。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142976" y="2659042"/>
            <a:ext cx="7602564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值越大，正反应程度增大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，反应物转化率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越高；反之则转化率越低。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958851" y="5222554"/>
            <a:ext cx="768511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一般来说，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值大于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10</a:t>
            </a:r>
            <a:r>
              <a:rPr kumimoji="1" lang="en-US" altLang="zh-CN" sz="2600" b="1" baseline="30000" dirty="0">
                <a:solidFill>
                  <a:prstClr val="black"/>
                </a:solidFill>
                <a:latin typeface="Times New Roman" pitchFamily="18" charset="0"/>
              </a:rPr>
              <a:t>5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时，该反应基本上反应完全</a:t>
            </a:r>
            <a:endParaRPr kumimoji="1" lang="zh-CN" altLang="en-US" sz="2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539750" y="500042"/>
            <a:ext cx="2736850" cy="65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二、意义</a:t>
            </a:r>
          </a:p>
        </p:txBody>
      </p:sp>
      <p:graphicFrame>
        <p:nvGraphicFramePr>
          <p:cNvPr id="120839" name="Object 2"/>
          <p:cNvGraphicFramePr>
            <a:graphicFrameLocks noChangeAspect="1"/>
          </p:cNvGraphicFramePr>
          <p:nvPr/>
        </p:nvGraphicFramePr>
        <p:xfrm>
          <a:off x="1500188" y="3875079"/>
          <a:ext cx="66325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2539800" imgH="419040" progId="Equation.DSMT4">
                  <p:embed/>
                </p:oleObj>
              </mc:Choice>
              <mc:Fallback>
                <p:oleObj name="Equation" r:id="rId3" imgW="2539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875079"/>
                        <a:ext cx="663257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54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5" grpId="0"/>
      <p:bldP spid="1208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39750" y="428604"/>
            <a:ext cx="6337300" cy="65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三、使用平衡常数应注意的问题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755650" y="1266804"/>
            <a:ext cx="727233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）对于给定的可逆反应，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只受温度的影响，</a:t>
            </a:r>
            <a:endParaRPr kumimoji="1" lang="en-US" altLang="zh-CN" sz="2600" b="1" dirty="0">
              <a:solidFill>
                <a:prstClr val="black"/>
              </a:solidFill>
              <a:latin typeface="Times New Roman" pitchFamily="18" charset="0"/>
            </a:endParaRPr>
          </a:p>
          <a:p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         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与其他因素</a:t>
            </a:r>
            <a:r>
              <a:rPr kumimoji="1" lang="zh-CN" altLang="en-US" sz="2600" b="1" dirty="0" smtClean="0">
                <a:solidFill>
                  <a:prstClr val="black"/>
                </a:solidFill>
                <a:latin typeface="Times New Roman" pitchFamily="18" charset="0"/>
              </a:rPr>
              <a:t>无关</a:t>
            </a:r>
            <a:endParaRPr kumimoji="1" lang="zh-CN" altLang="en-US" sz="2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755650" y="2328861"/>
            <a:ext cx="72723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）平衡常数表示反应进行的程度，不表示反</a:t>
            </a:r>
          </a:p>
          <a:p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          应的快慢，即速率大，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值不一定大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755650" y="3328993"/>
            <a:ext cx="72723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）在进行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值的计算时，固体不作考虑，表达</a:t>
            </a:r>
          </a:p>
          <a:p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          式中不需表达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6050" y="4286256"/>
            <a:ext cx="7487197" cy="776287"/>
            <a:chOff x="406" y="2568"/>
            <a:chExt cx="4674" cy="489"/>
          </a:xfrm>
        </p:grpSpPr>
        <p:sp>
          <p:nvSpPr>
            <p:cNvPr id="5129" name="Text Box 8"/>
            <p:cNvSpPr txBox="1">
              <a:spLocks noChangeArrowheads="1"/>
            </p:cNvSpPr>
            <p:nvPr/>
          </p:nvSpPr>
          <p:spPr bwMode="auto">
            <a:xfrm>
              <a:off x="902" y="2707"/>
              <a:ext cx="19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Fe</a:t>
              </a:r>
              <a:r>
                <a:rPr lang="en-US" altLang="zh-CN" sz="2800" b="1" baseline="-25000" dirty="0">
                  <a:solidFill>
                    <a:prstClr val="black"/>
                  </a:solidFill>
                </a:rPr>
                <a:t>3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O</a:t>
              </a:r>
              <a:r>
                <a:rPr lang="en-US" altLang="zh-CN" sz="2800" b="1" baseline="-25000" dirty="0">
                  <a:solidFill>
                    <a:prstClr val="black"/>
                  </a:solidFill>
                </a:rPr>
                <a:t>4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(s) + 4H</a:t>
              </a:r>
              <a:r>
                <a:rPr lang="en-US" altLang="zh-CN" sz="2800" b="1" baseline="-25000" dirty="0">
                  <a:solidFill>
                    <a:prstClr val="black"/>
                  </a:solidFill>
                </a:rPr>
                <a:t>2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(g)</a:t>
              </a:r>
              <a:r>
                <a:rPr lang="en-US" altLang="zh-CN" sz="2800" b="1" dirty="0">
                  <a:solidFill>
                    <a:srgbClr val="3333CC"/>
                  </a:solidFill>
                </a:rPr>
                <a:t> </a:t>
              </a:r>
            </a:p>
          </p:txBody>
        </p:sp>
        <p:pic>
          <p:nvPicPr>
            <p:cNvPr id="5131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2545" y="2750"/>
              <a:ext cx="636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 Box 10"/>
            <p:cNvSpPr txBox="1">
              <a:spLocks noChangeArrowheads="1"/>
            </p:cNvSpPr>
            <p:nvPr/>
          </p:nvSpPr>
          <p:spPr bwMode="auto">
            <a:xfrm>
              <a:off x="2589" y="2568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</a:rPr>
                <a:t>高温</a:t>
              </a:r>
            </a:p>
          </p:txBody>
        </p:sp>
        <p:sp>
          <p:nvSpPr>
            <p:cNvPr id="5132" name="Text Box 11"/>
            <p:cNvSpPr txBox="1">
              <a:spLocks noChangeArrowheads="1"/>
            </p:cNvSpPr>
            <p:nvPr/>
          </p:nvSpPr>
          <p:spPr bwMode="auto">
            <a:xfrm>
              <a:off x="3169" y="2704"/>
              <a:ext cx="19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3Fe(s) + 4H</a:t>
              </a:r>
              <a:r>
                <a:rPr lang="en-US" altLang="zh-CN" sz="2800" b="1" baseline="-25000" dirty="0">
                  <a:solidFill>
                    <a:prstClr val="black"/>
                  </a:solidFill>
                </a:rPr>
                <a:t>2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O(g) </a:t>
              </a:r>
            </a:p>
          </p:txBody>
        </p:sp>
        <p:sp>
          <p:nvSpPr>
            <p:cNvPr id="5133" name="Text Box 12"/>
            <p:cNvSpPr txBox="1">
              <a:spLocks noChangeArrowheads="1"/>
            </p:cNvSpPr>
            <p:nvPr/>
          </p:nvSpPr>
          <p:spPr bwMode="auto">
            <a:xfrm>
              <a:off x="406" y="2658"/>
              <a:ext cx="62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prstClr val="black"/>
                  </a:solidFill>
                </a:rPr>
                <a:t>如：</a:t>
              </a:r>
            </a:p>
          </p:txBody>
        </p:sp>
      </p:grpSp>
      <p:graphicFrame>
        <p:nvGraphicFramePr>
          <p:cNvPr id="121869" name="Object 2"/>
          <p:cNvGraphicFramePr>
            <a:graphicFrameLocks noChangeAspect="1"/>
          </p:cNvGraphicFramePr>
          <p:nvPr/>
        </p:nvGraphicFramePr>
        <p:xfrm>
          <a:off x="3595697" y="5214950"/>
          <a:ext cx="22621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876240" imgH="457200" progId="Equation.DSMT4">
                  <p:embed/>
                </p:oleObj>
              </mc:Choice>
              <mc:Fallback>
                <p:oleObj name="Equation" r:id="rId4" imgW="876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97" y="5214950"/>
                        <a:ext cx="2262187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1352559" y="5410213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prstClr val="black"/>
                </a:solidFill>
              </a:rPr>
              <a:t>一定温度下</a:t>
            </a:r>
          </a:p>
        </p:txBody>
      </p:sp>
    </p:spTree>
    <p:extLst>
      <p:ext uri="{BB962C8B-B14F-4D97-AF65-F5344CB8AC3E}">
        <p14:creationId xmlns:p14="http://schemas.microsoft.com/office/powerpoint/2010/main" val="19973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1" grpId="0"/>
      <p:bldP spid="121862" grpId="0"/>
      <p:bldP spid="1218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9750" y="1149360"/>
            <a:ext cx="7272338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）在进行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值的计算时，稀溶液中的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H</a:t>
            </a:r>
            <a:r>
              <a:rPr kumimoji="1" lang="en-US" altLang="zh-CN" sz="2600" b="1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O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的浓</a:t>
            </a:r>
          </a:p>
          <a:p>
            <a:pPr>
              <a:lnSpc>
                <a:spcPct val="120000"/>
              </a:lnSpc>
            </a:pP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          度可不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表达（纯液体）</a:t>
            </a:r>
            <a:endParaRPr kumimoji="1" lang="zh-CN" altLang="en-US" sz="2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4738" y="2597164"/>
            <a:ext cx="6359525" cy="617538"/>
            <a:chOff x="396" y="1842"/>
            <a:chExt cx="4006" cy="389"/>
          </a:xfrm>
        </p:grpSpPr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926" y="1891"/>
              <a:ext cx="15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Cr</a:t>
              </a:r>
              <a:r>
                <a:rPr lang="en-US" altLang="zh-CN" sz="2800" b="1" baseline="-25000" dirty="0">
                  <a:solidFill>
                    <a:prstClr val="black"/>
                  </a:solidFill>
                </a:rPr>
                <a:t>2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O</a:t>
              </a:r>
              <a:r>
                <a:rPr lang="en-US" altLang="zh-CN" sz="2800" b="1" baseline="-25000" dirty="0">
                  <a:solidFill>
                    <a:prstClr val="black"/>
                  </a:solidFill>
                </a:rPr>
                <a:t>7</a:t>
              </a:r>
              <a:r>
                <a:rPr lang="en-US" altLang="zh-CN" sz="2800" b="1" baseline="30000" dirty="0">
                  <a:solidFill>
                    <a:prstClr val="black"/>
                  </a:solidFill>
                </a:rPr>
                <a:t>2-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 + H</a:t>
              </a:r>
              <a:r>
                <a:rPr lang="en-US" altLang="zh-CN" sz="2800" b="1" baseline="-25000" dirty="0">
                  <a:solidFill>
                    <a:prstClr val="black"/>
                  </a:solidFill>
                </a:rPr>
                <a:t>2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O</a:t>
              </a:r>
              <a:r>
                <a:rPr lang="en-US" altLang="zh-CN" sz="2800" b="1" dirty="0">
                  <a:solidFill>
                    <a:srgbClr val="3333CC"/>
                  </a:solidFill>
                </a:rPr>
                <a:t> </a:t>
              </a:r>
            </a:p>
          </p:txBody>
        </p:sp>
        <p:pic>
          <p:nvPicPr>
            <p:cNvPr id="6152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2245" y="1932"/>
              <a:ext cx="544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2824" y="1842"/>
              <a:ext cx="15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2CrO</a:t>
              </a:r>
              <a:r>
                <a:rPr lang="en-US" altLang="zh-CN" sz="2800" b="1" baseline="-25000" dirty="0">
                  <a:solidFill>
                    <a:prstClr val="black"/>
                  </a:solidFill>
                </a:rPr>
                <a:t>4</a:t>
              </a:r>
              <a:r>
                <a:rPr lang="en-US" altLang="zh-CN" sz="2800" b="1" baseline="30000" dirty="0">
                  <a:solidFill>
                    <a:prstClr val="black"/>
                  </a:solidFill>
                </a:rPr>
                <a:t>2-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  + 2H</a:t>
              </a:r>
              <a:r>
                <a:rPr lang="en-US" altLang="zh-CN" sz="2800" b="1" baseline="30000" dirty="0">
                  <a:solidFill>
                    <a:prstClr val="black"/>
                  </a:solidFill>
                </a:rPr>
                <a:t>+</a:t>
              </a:r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396" y="1866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prstClr val="black"/>
                  </a:solidFill>
                </a:rPr>
                <a:t>如：</a:t>
              </a:r>
            </a:p>
          </p:txBody>
        </p:sp>
      </p:grpSp>
      <p:graphicFrame>
        <p:nvGraphicFramePr>
          <p:cNvPr id="122889" name="Object 2"/>
          <p:cNvGraphicFramePr>
            <a:graphicFrameLocks noChangeAspect="1"/>
          </p:cNvGraphicFramePr>
          <p:nvPr/>
        </p:nvGraphicFramePr>
        <p:xfrm>
          <a:off x="2938436" y="3765562"/>
          <a:ext cx="43180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1511280" imgH="457200" progId="Equation.DSMT4">
                  <p:embed/>
                </p:oleObj>
              </mc:Choice>
              <mc:Fallback>
                <p:oleObj name="Equation" r:id="rId4" imgW="1511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36" y="3765562"/>
                        <a:ext cx="4318000" cy="130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785786" y="3908437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prstClr val="black"/>
                </a:solidFill>
              </a:rPr>
              <a:t>一定温度下</a:t>
            </a:r>
          </a:p>
        </p:txBody>
      </p:sp>
    </p:spTree>
    <p:extLst>
      <p:ext uri="{BB962C8B-B14F-4D97-AF65-F5344CB8AC3E}">
        <p14:creationId xmlns:p14="http://schemas.microsoft.com/office/powerpoint/2010/main" val="404558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539750" y="785794"/>
            <a:ext cx="727233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prstClr val="black"/>
                </a:solidFill>
                <a:latin typeface="Times New Roman" pitchFamily="18" charset="0"/>
              </a:rPr>
              <a:t>（</a:t>
            </a:r>
            <a:r>
              <a:rPr kumimoji="1" lang="en-US" altLang="zh-CN" sz="2600" b="1">
                <a:solidFill>
                  <a:prstClr val="black"/>
                </a:solidFill>
                <a:latin typeface="Times New Roman" pitchFamily="18" charset="0"/>
              </a:rPr>
              <a:t>5</a:t>
            </a:r>
            <a:r>
              <a:rPr kumimoji="1" lang="zh-CN" altLang="en-US" sz="2600" b="1">
                <a:solidFill>
                  <a:prstClr val="black"/>
                </a:solidFill>
                <a:latin typeface="Times New Roman" pitchFamily="18" charset="0"/>
              </a:rPr>
              <a:t>）平衡常数的表达式与方程式的书写有关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54100" y="2228832"/>
            <a:ext cx="3403600" cy="519112"/>
            <a:chOff x="1156" y="1570"/>
            <a:chExt cx="2144" cy="327"/>
          </a:xfrm>
        </p:grpSpPr>
        <p:sp>
          <p:nvSpPr>
            <p:cNvPr id="7184" name="Rectangle 4"/>
            <p:cNvSpPr>
              <a:spLocks noChangeArrowheads="1"/>
            </p:cNvSpPr>
            <p:nvPr/>
          </p:nvSpPr>
          <p:spPr bwMode="auto">
            <a:xfrm>
              <a:off x="1156" y="1570"/>
              <a:ext cx="21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</a:rPr>
                <a:t>N</a:t>
              </a:r>
              <a:r>
                <a:rPr lang="en-US" altLang="zh-CN" sz="2800" b="1" baseline="-25000">
                  <a:solidFill>
                    <a:prstClr val="black"/>
                  </a:solidFill>
                </a:rPr>
                <a:t>2</a:t>
              </a:r>
              <a:r>
                <a:rPr lang="en-US" altLang="zh-CN" sz="2800" b="1">
                  <a:solidFill>
                    <a:prstClr val="black"/>
                  </a:solidFill>
                </a:rPr>
                <a:t>+3H</a:t>
              </a:r>
              <a:r>
                <a:rPr lang="en-US" altLang="zh-CN" sz="2800" b="1" baseline="-25000">
                  <a:solidFill>
                    <a:prstClr val="black"/>
                  </a:solidFill>
                </a:rPr>
                <a:t>2</a:t>
              </a:r>
              <a:r>
                <a:rPr lang="en-US" altLang="zh-CN" sz="2800" b="1">
                  <a:solidFill>
                    <a:prstClr val="black"/>
                  </a:solidFill>
                </a:rPr>
                <a:t>            2NH</a:t>
              </a:r>
              <a:r>
                <a:rPr lang="en-US" altLang="zh-CN" sz="2800" b="1" baseline="-25000">
                  <a:solidFill>
                    <a:prstClr val="black"/>
                  </a:solidFill>
                </a:rPr>
                <a:t>3</a:t>
              </a:r>
            </a:p>
          </p:txBody>
        </p:sp>
        <p:pic>
          <p:nvPicPr>
            <p:cNvPr id="7185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1932" y="1616"/>
              <a:ext cx="49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001713" y="3159107"/>
            <a:ext cx="3403600" cy="519112"/>
            <a:chOff x="2608" y="2160"/>
            <a:chExt cx="2144" cy="327"/>
          </a:xfrm>
        </p:grpSpPr>
        <p:sp>
          <p:nvSpPr>
            <p:cNvPr id="7182" name="Rectangle 7"/>
            <p:cNvSpPr>
              <a:spLocks noChangeArrowheads="1"/>
            </p:cNvSpPr>
            <p:nvPr/>
          </p:nvSpPr>
          <p:spPr bwMode="auto">
            <a:xfrm>
              <a:off x="2608" y="2160"/>
              <a:ext cx="21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</a:rPr>
                <a:t>2NH</a:t>
              </a:r>
              <a:r>
                <a:rPr lang="en-US" altLang="zh-CN" sz="2800" b="1" baseline="-25000">
                  <a:solidFill>
                    <a:prstClr val="black"/>
                  </a:solidFill>
                </a:rPr>
                <a:t>3</a:t>
              </a:r>
              <a:r>
                <a:rPr lang="en-US" altLang="zh-CN" sz="2800" b="1">
                  <a:solidFill>
                    <a:prstClr val="black"/>
                  </a:solidFill>
                </a:rPr>
                <a:t>            N</a:t>
              </a:r>
              <a:r>
                <a:rPr lang="en-US" altLang="zh-CN" sz="2800" b="1" baseline="-25000">
                  <a:solidFill>
                    <a:prstClr val="black"/>
                  </a:solidFill>
                </a:rPr>
                <a:t>2</a:t>
              </a:r>
              <a:r>
                <a:rPr lang="en-US" altLang="zh-CN" sz="2800" b="1">
                  <a:solidFill>
                    <a:prstClr val="black"/>
                  </a:solidFill>
                </a:rPr>
                <a:t>+3H</a:t>
              </a:r>
              <a:r>
                <a:rPr lang="en-US" altLang="zh-CN" sz="2800" b="1" baseline="-25000">
                  <a:solidFill>
                    <a:prstClr val="black"/>
                  </a:solidFill>
                </a:rPr>
                <a:t>2</a:t>
              </a:r>
            </a:p>
          </p:txBody>
        </p:sp>
        <p:pic>
          <p:nvPicPr>
            <p:cNvPr id="7183" name="Picture 8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3192" y="2219"/>
              <a:ext cx="49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857250" y="4167169"/>
            <a:ext cx="3997325" cy="519113"/>
            <a:chOff x="884" y="2962"/>
            <a:chExt cx="2518" cy="327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884" y="2962"/>
              <a:ext cx="25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</a:rPr>
                <a:t>1/2N</a:t>
              </a:r>
              <a:r>
                <a:rPr lang="en-US" altLang="zh-CN" sz="2800" b="1" baseline="-25000">
                  <a:solidFill>
                    <a:prstClr val="black"/>
                  </a:solidFill>
                </a:rPr>
                <a:t>2</a:t>
              </a:r>
              <a:r>
                <a:rPr lang="en-US" altLang="zh-CN" sz="2800" b="1">
                  <a:solidFill>
                    <a:prstClr val="black"/>
                  </a:solidFill>
                </a:rPr>
                <a:t>+3/2H</a:t>
              </a:r>
              <a:r>
                <a:rPr lang="en-US" altLang="zh-CN" sz="2800" b="1" baseline="-25000">
                  <a:solidFill>
                    <a:prstClr val="black"/>
                  </a:solidFill>
                </a:rPr>
                <a:t>2</a:t>
              </a:r>
              <a:r>
                <a:rPr lang="en-US" altLang="zh-CN" sz="2800" b="1">
                  <a:solidFill>
                    <a:prstClr val="black"/>
                  </a:solidFill>
                </a:rPr>
                <a:t>            NH</a:t>
              </a:r>
              <a:r>
                <a:rPr lang="en-US" altLang="zh-CN" sz="2800" b="1" baseline="-25000">
                  <a:solidFill>
                    <a:prstClr val="black"/>
                  </a:solidFill>
                </a:rPr>
                <a:t>3</a:t>
              </a:r>
            </a:p>
          </p:txBody>
        </p:sp>
        <p:pic>
          <p:nvPicPr>
            <p:cNvPr id="7181" name="Picture 1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</a:blip>
            <a:srcRect/>
            <a:stretch>
              <a:fillRect/>
            </a:stretch>
          </p:blipFill>
          <p:spPr bwMode="auto">
            <a:xfrm>
              <a:off x="2189" y="3022"/>
              <a:ext cx="49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23916" name="Object 2"/>
          <p:cNvGraphicFramePr>
            <a:graphicFrameLocks noChangeAspect="1"/>
          </p:cNvGraphicFramePr>
          <p:nvPr/>
        </p:nvGraphicFramePr>
        <p:xfrm>
          <a:off x="5224463" y="1643044"/>
          <a:ext cx="296068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1244520" imgH="457200" progId="Equation.DSMT4">
                  <p:embed/>
                </p:oleObj>
              </mc:Choice>
              <mc:Fallback>
                <p:oleObj name="Equation" r:id="rId4" imgW="1244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1643044"/>
                        <a:ext cx="2960687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7" name="Object 3"/>
          <p:cNvGraphicFramePr>
            <a:graphicFrameLocks noChangeAspect="1"/>
          </p:cNvGraphicFramePr>
          <p:nvPr/>
        </p:nvGraphicFramePr>
        <p:xfrm>
          <a:off x="5168900" y="2928919"/>
          <a:ext cx="29749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6" imgW="1257120" imgH="457200" progId="Equation.DSMT4">
                  <p:embed/>
                </p:oleObj>
              </mc:Choice>
              <mc:Fallback>
                <p:oleObj name="Equation" r:id="rId6" imgW="1257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928919"/>
                        <a:ext cx="29749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4"/>
          <p:cNvGraphicFramePr>
            <a:graphicFrameLocks noChangeAspect="1"/>
          </p:cNvGraphicFramePr>
          <p:nvPr/>
        </p:nvGraphicFramePr>
        <p:xfrm>
          <a:off x="5143500" y="4214794"/>
          <a:ext cx="3384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8" imgW="1460160" imgH="431640" progId="Equation.DSMT4">
                  <p:embed/>
                </p:oleObj>
              </mc:Choice>
              <mc:Fallback>
                <p:oleObj name="Equation" r:id="rId8" imgW="1460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214794"/>
                        <a:ext cx="338455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9" name="Text Box 15"/>
          <p:cNvSpPr txBox="1">
            <a:spLocks noChangeArrowheads="1"/>
          </p:cNvSpPr>
          <p:nvPr/>
        </p:nvSpPr>
        <p:spPr bwMode="auto">
          <a:xfrm>
            <a:off x="2193927" y="5554681"/>
            <a:ext cx="3235329" cy="5889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b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1/K</a:t>
            </a:r>
            <a:r>
              <a:rPr lang="en-US" altLang="zh-CN" sz="3200" b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K</a:t>
            </a:r>
            <a:r>
              <a:rPr lang="en-US" altLang="zh-CN" sz="3200" b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250825" y="1481119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prstClr val="black"/>
                </a:solidFill>
              </a:rPr>
              <a:t>某温度下</a:t>
            </a:r>
          </a:p>
        </p:txBody>
      </p:sp>
    </p:spTree>
    <p:extLst>
      <p:ext uri="{BB962C8B-B14F-4D97-AF65-F5344CB8AC3E}">
        <p14:creationId xmlns:p14="http://schemas.microsoft.com/office/powerpoint/2010/main" val="367698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9" grpId="0" animBg="1"/>
      <p:bldP spid="1239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39750" y="1000108"/>
            <a:ext cx="727233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b="1">
                <a:solidFill>
                  <a:prstClr val="black"/>
                </a:solidFill>
                <a:latin typeface="Times New Roman" pitchFamily="18" charset="0"/>
              </a:rPr>
              <a:t>（</a:t>
            </a:r>
            <a:r>
              <a:rPr kumimoji="1" lang="en-US" altLang="zh-CN" sz="2600" b="1">
                <a:solidFill>
                  <a:prstClr val="black"/>
                </a:solidFill>
                <a:latin typeface="Times New Roman" pitchFamily="18" charset="0"/>
              </a:rPr>
              <a:t>6</a:t>
            </a:r>
            <a:r>
              <a:rPr kumimoji="1" lang="zh-CN" altLang="en-US" sz="2600" b="1">
                <a:solidFill>
                  <a:prstClr val="black"/>
                </a:solidFill>
                <a:latin typeface="Times New Roman" pitchFamily="18" charset="0"/>
              </a:rPr>
              <a:t>）利用</a:t>
            </a:r>
            <a:r>
              <a:rPr kumimoji="1" lang="en-US" altLang="zh-CN" sz="2600" b="1">
                <a:solidFill>
                  <a:prstClr val="black"/>
                </a:solidFill>
                <a:latin typeface="Times New Roman" pitchFamily="18" charset="0"/>
              </a:rPr>
              <a:t>K</a:t>
            </a:r>
            <a:r>
              <a:rPr kumimoji="1" lang="zh-CN" altLang="en-US" sz="2600" b="1">
                <a:solidFill>
                  <a:prstClr val="black"/>
                </a:solidFill>
                <a:latin typeface="Times New Roman" pitchFamily="18" charset="0"/>
              </a:rPr>
              <a:t>值可判断某状态是否处于平衡状态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23850" y="1658921"/>
            <a:ext cx="8761413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如某温度下，可逆反应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A(g) +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B(g)          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C(g) + </a:t>
            </a:r>
            <a:r>
              <a:rPr kumimoji="1"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D(g)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平衡常数为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，若某时刻时，反应物和生成物的浓度关系如下：</a:t>
            </a:r>
          </a:p>
        </p:txBody>
      </p:sp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5286380" y="1854175"/>
            <a:ext cx="7159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4934" name="Object 2"/>
          <p:cNvGraphicFramePr>
            <a:graphicFrameLocks noChangeAspect="1"/>
          </p:cNvGraphicFramePr>
          <p:nvPr/>
        </p:nvGraphicFramePr>
        <p:xfrm>
          <a:off x="2882900" y="2887646"/>
          <a:ext cx="29464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4" imgW="1180800" imgH="444240" progId="Equation.DSMT4">
                  <p:embed/>
                </p:oleObj>
              </mc:Choice>
              <mc:Fallback>
                <p:oleObj name="Equation" r:id="rId4" imgW="1180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887646"/>
                        <a:ext cx="2946400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143000" y="4868846"/>
            <a:ext cx="6165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反应向正方向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正＞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160463" y="4317983"/>
            <a:ext cx="60753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，反应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平衡状态，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正＝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1160463" y="5397483"/>
            <a:ext cx="5976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反应向逆方向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395288" y="3838558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prstClr val="black"/>
                </a:solidFill>
              </a:rPr>
              <a:t>则：</a:t>
            </a:r>
          </a:p>
        </p:txBody>
      </p:sp>
    </p:spTree>
    <p:extLst>
      <p:ext uri="{BB962C8B-B14F-4D97-AF65-F5344CB8AC3E}">
        <p14:creationId xmlns:p14="http://schemas.microsoft.com/office/powerpoint/2010/main" val="251963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  <p:bldP spid="124935" grpId="0"/>
      <p:bldP spid="124936" grpId="0"/>
      <p:bldP spid="124937" grpId="0"/>
      <p:bldP spid="1249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750" y="642938"/>
            <a:ext cx="4318002" cy="650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四、平衡常数的应用</a:t>
            </a:r>
            <a:endParaRPr kumimoji="1"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55650" y="1481138"/>
            <a:ext cx="731681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）从定量的角度解释浓度、压强对化学平衡</a:t>
            </a:r>
            <a:endParaRPr kumimoji="1" lang="en-US" altLang="zh-CN" sz="2600" b="1" dirty="0">
              <a:solidFill>
                <a:prstClr val="black"/>
              </a:solidFill>
              <a:latin typeface="Times New Roman" pitchFamily="18" charset="0"/>
            </a:endParaRPr>
          </a:p>
          <a:p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          移动的影响</a:t>
            </a:r>
            <a:endParaRPr kumimoji="1" lang="zh-CN" altLang="en-US" sz="2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650" y="2501907"/>
            <a:ext cx="745968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）判断反应是放热反应还是吸热反应</a:t>
            </a:r>
            <a:endParaRPr kumimoji="1" lang="zh-CN" altLang="en-US" sz="2600" b="1" dirty="0">
              <a:solidFill>
                <a:prstClr val="black"/>
              </a:solidFill>
              <a:latin typeface="Times New Roman" pitchFamily="18" charset="0"/>
            </a:endParaRPr>
          </a:p>
          <a:p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          升高温度，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K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值增大，则正反应为吸热反应</a:t>
            </a:r>
            <a:endParaRPr kumimoji="1" lang="zh-CN" altLang="en-US" sz="2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55650" y="3543307"/>
            <a:ext cx="753112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）根据平衡状态时各组分的物质的量浓度，可</a:t>
            </a:r>
            <a:endParaRPr kumimoji="1" lang="en-US" altLang="zh-CN" sz="2600" b="1" dirty="0">
              <a:solidFill>
                <a:prstClr val="black"/>
              </a:solidFill>
              <a:latin typeface="Times New Roman" pitchFamily="18" charset="0"/>
            </a:endParaRPr>
          </a:p>
          <a:p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         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计算该温度的平衡常数，从而判断反应温度</a:t>
            </a:r>
            <a:endParaRPr kumimoji="1" lang="zh-CN" altLang="en-US" sz="2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14348" y="4643446"/>
            <a:ext cx="753112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（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）用“三段式”分析法计算平衡浓度、物质的</a:t>
            </a:r>
            <a:endParaRPr kumimoji="1" lang="en-US" altLang="zh-CN" sz="2600" b="1" dirty="0">
              <a:solidFill>
                <a:prstClr val="black"/>
              </a:solidFill>
              <a:latin typeface="Times New Roman" pitchFamily="18" charset="0"/>
            </a:endParaRPr>
          </a:p>
          <a:p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kumimoji="1" lang="en-US" altLang="zh-CN" sz="2600" b="1" dirty="0">
                <a:solidFill>
                  <a:prstClr val="black"/>
                </a:solidFill>
                <a:latin typeface="Times New Roman" pitchFamily="18" charset="0"/>
              </a:rPr>
              <a:t>         </a:t>
            </a:r>
            <a:r>
              <a:rPr kumimoji="1" lang="zh-CN" altLang="en-US" sz="2600" b="1" dirty="0">
                <a:solidFill>
                  <a:prstClr val="black"/>
                </a:solidFill>
                <a:latin typeface="Times New Roman" pitchFamily="18" charset="0"/>
              </a:rPr>
              <a:t>量分数、转化率等等</a:t>
            </a:r>
            <a:endParaRPr kumimoji="1" lang="zh-CN" altLang="en-US" sz="2600" b="1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1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1" descr="Image11.jpg"/>
          <p:cNvPicPr>
            <a:picLocks noChangeAspect="1"/>
          </p:cNvPicPr>
          <p:nvPr/>
        </p:nvPicPr>
        <p:blipFill>
          <a:blip r:embed="rId2"/>
          <a:srcRect b="40625"/>
          <a:stretch>
            <a:fillRect/>
          </a:stretch>
        </p:blipFill>
        <p:spPr bwMode="auto">
          <a:xfrm>
            <a:off x="11081" y="71414"/>
            <a:ext cx="9061513" cy="671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99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795</Words>
  <Application>Microsoft Office PowerPoint</Application>
  <PresentationFormat>全屏显示(4:3)</PresentationFormat>
  <Paragraphs>86</Paragraphs>
  <Slides>18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暗香扑面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2016-10-17T10:44:35Z</dcterms:created>
  <dcterms:modified xsi:type="dcterms:W3CDTF">2016-10-17T10:56:47Z</dcterms:modified>
</cp:coreProperties>
</file>