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4B8C-533A-4605-B298-AE453E2E78E5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DBD1-1D1B-430C-9D24-D42362DEC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4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必修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和必修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时候我们学习过很多的化学反应，认识到很多的物质可以互相反应，可是我们有没有想过为什么他们到底是怎么反应的呢？（这是反应机理的问题）为什么有的反应是放热的而有的反应是吸热的呢？（这是反应与能量的问题）为什么有的反应比较快、有的反应比较慢呢？（这是化学反应速率的问题）为什么有的反应接触就能完全反应，而有的反应不管在什么条件下都很难反应完全呢？（这是化学反应平衡的问题）还有为什么碳酸钠明明是盐我们却称其为纯碱？带着这些问题让</a:t>
            </a:r>
            <a:r>
              <a:rPr lang="en-US" altLang="zh-CN" dirty="0" smtClean="0"/>
              <a:t>…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DDBD1-1D1B-430C-9D24-D42362DECD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4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DDBD1-1D1B-430C-9D24-D42362DECD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6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这就是学习化学反应原理的目的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DDBD1-1D1B-430C-9D24-D42362DECD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3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F2B595F-909C-4B75-824E-91230EDD1611}" type="datetimeFigureOut">
              <a:rPr lang="zh-CN" altLang="en-US" smtClean="0"/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A0B78CE-DF0F-47DF-B5B7-DD8AB9BB3C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12474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8" descr="B4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8913"/>
            <a:ext cx="481171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697714" y="980728"/>
            <a:ext cx="7772400" cy="93563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numCol="1" fromWordArt="1">
            <a:prstTxWarp prst="textArchUp">
              <a:avLst>
                <a:gd name="adj" fmla="val 10800000"/>
              </a:avLst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4800" b="1" kern="10" dirty="0"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化学反应原理</a:t>
            </a:r>
          </a:p>
        </p:txBody>
      </p:sp>
    </p:spTree>
    <p:extLst>
      <p:ext uri="{BB962C8B-B14F-4D97-AF65-F5344CB8AC3E}">
        <p14:creationId xmlns:p14="http://schemas.microsoft.com/office/powerpoint/2010/main" val="50148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7" y="620688"/>
            <a:ext cx="8562975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为什么有些反应明明是放热的却需要点燃？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为什么工业合成氨需要在高温高压下进行？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为什么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Na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CO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明明是盐却被叫做纯碱、显碱性？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制备金属铝为什么不是电解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AlCl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而是电解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、化学反应是怎样发生的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、它遵循怎样的规律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、如何控制化学反应才能为人所用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6808" y="5042507"/>
            <a:ext cx="8929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/>
              <a:t>让</a:t>
            </a:r>
            <a:r>
              <a:rPr lang="zh-CN" altLang="en-US" sz="2800" b="1" dirty="0"/>
              <a:t>我们一起进入“</a:t>
            </a:r>
            <a:r>
              <a:rPr lang="zh-CN" altLang="en-US" sz="2800" b="1" dirty="0">
                <a:solidFill>
                  <a:srgbClr val="CC0000"/>
                </a:solidFill>
              </a:rPr>
              <a:t>化学反应原理</a:t>
            </a:r>
            <a:r>
              <a:rPr lang="zh-CN" altLang="en-US" sz="2800" b="1" dirty="0"/>
              <a:t>”的殿堂，为实现</a:t>
            </a:r>
            <a:r>
              <a:rPr lang="zh-CN" altLang="en-US" sz="2800" b="1" dirty="0" smtClean="0"/>
              <a:t>高效</a:t>
            </a:r>
            <a:r>
              <a:rPr lang="zh-CN" altLang="en-US" sz="2800" b="1" dirty="0"/>
              <a:t>的工业生产，创造新型的分子打下坚实的理论基础！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95536" y="4332473"/>
            <a:ext cx="6857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这些</a:t>
            </a:r>
            <a:r>
              <a:rPr lang="zh-CN" altLang="en-US" sz="2800" b="1" dirty="0">
                <a:solidFill>
                  <a:srgbClr val="0000FF"/>
                </a:solidFill>
              </a:rPr>
              <a:t>问题均可以在这本选修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</a:t>
            </a:r>
            <a:r>
              <a:rPr lang="zh-CN" altLang="en-US" sz="2800" b="1" dirty="0">
                <a:solidFill>
                  <a:srgbClr val="0000FF"/>
                </a:solidFill>
              </a:rPr>
              <a:t>找到答案。</a:t>
            </a:r>
          </a:p>
        </p:txBody>
      </p:sp>
    </p:spTree>
    <p:extLst>
      <p:ext uri="{BB962C8B-B14F-4D97-AF65-F5344CB8AC3E}">
        <p14:creationId xmlns:p14="http://schemas.microsoft.com/office/powerpoint/2010/main" val="19724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0825" y="1563514"/>
            <a:ext cx="5919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、化学研究的核心问题是：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0825" y="2990850"/>
            <a:ext cx="729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、化学中最具有创造性的工作是：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22263" y="4365104"/>
            <a:ext cx="7921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、如何实现这个过程？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187450" y="2211586"/>
            <a:ext cx="6335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化学反应的原理和过程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52525" y="3645024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设计和创造新的分子造福人类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11188" y="4981054"/>
            <a:ext cx="78851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ahoma" pitchFamily="34" charset="0"/>
              </a:rPr>
              <a:t>   </a:t>
            </a:r>
            <a:r>
              <a:rPr kumimoji="1" lang="zh-CN" altLang="en-US" sz="3600" b="1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利用已发现的原理、理论来进行设计并实现这个过程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8322" y="113258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ahoma" pitchFamily="34" charset="0"/>
              </a:rPr>
              <a:t>思考问题 打开思路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95288" y="653787"/>
            <a:ext cx="8230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400" b="1" dirty="0">
                <a:solidFill>
                  <a:srgbClr val="0000FF"/>
                </a:solidFill>
              </a:rPr>
              <a:t>一）请同学们仔细阅读以下几句话，了解一下学习化学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反应原理的必要性。</a:t>
            </a:r>
          </a:p>
        </p:txBody>
      </p:sp>
    </p:spTree>
    <p:extLst>
      <p:ext uri="{BB962C8B-B14F-4D97-AF65-F5344CB8AC3E}">
        <p14:creationId xmlns:p14="http://schemas.microsoft.com/office/powerpoint/2010/main" val="32104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  <p:bldP spid="58373" grpId="0" autoUpdateAnimBg="0"/>
      <p:bldP spid="58374" grpId="0" autoUpdateAnimBg="0"/>
      <p:bldP spid="583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2556920" y="1484313"/>
            <a:ext cx="4391759" cy="1008062"/>
            <a:chOff x="2598" y="845"/>
            <a:chExt cx="3093" cy="635"/>
          </a:xfrm>
        </p:grpSpPr>
        <p:sp>
          <p:nvSpPr>
            <p:cNvPr id="59395" name="AutoShape 3"/>
            <p:cNvSpPr>
              <a:spLocks noChangeArrowheads="1"/>
            </p:cNvSpPr>
            <p:nvPr/>
          </p:nvSpPr>
          <p:spPr bwMode="auto">
            <a:xfrm rot="10800000">
              <a:off x="2598" y="845"/>
              <a:ext cx="3093" cy="635"/>
            </a:xfrm>
            <a:prstGeom prst="wedgeEllipseCallout">
              <a:avLst>
                <a:gd name="adj1" fmla="val -27556"/>
                <a:gd name="adj2" fmla="val 132676"/>
              </a:avLst>
            </a:prstGeom>
            <a:solidFill>
              <a:srgbClr val="CCFFFF">
                <a:alpha val="9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kumimoji="1" lang="zh-CN" altLang="zh-CN" sz="2400">
                <a:latin typeface="Tahoma" pitchFamily="34" charset="0"/>
              </a:endParaRPr>
            </a:p>
          </p:txBody>
        </p:sp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2966" y="933"/>
              <a:ext cx="22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3600" b="1" dirty="0" smtClean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化学反应原理</a:t>
              </a:r>
              <a:endParaRPr kumimoji="1" lang="zh-CN" altLang="en-US" sz="3600" b="1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60338" y="260350"/>
            <a:ext cx="8732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、所以我们必须对</a:t>
            </a:r>
            <a:r>
              <a:rPr kumimoji="1" lang="zh-CN" altLang="en-US" sz="4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清楚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才能做到。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9238" y="2781300"/>
            <a:ext cx="8894762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0066"/>
                </a:solidFill>
                <a:latin typeface="Tahoma" pitchFamily="34" charset="0"/>
                <a:ea typeface="华文行楷" pitchFamily="2" charset="-122"/>
              </a:rPr>
              <a:t>必须知道：</a:t>
            </a:r>
            <a:r>
              <a:rPr kumimoji="1" lang="zh-CN" altLang="en-US" sz="36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化学反应是</a:t>
            </a:r>
            <a:r>
              <a:rPr kumimoji="1" lang="zh-CN" altLang="en-US" sz="3600" b="1">
                <a:solidFill>
                  <a:srgbClr val="990000"/>
                </a:solidFill>
                <a:latin typeface="Tahoma" pitchFamily="34" charset="0"/>
                <a:ea typeface="黑体" pitchFamily="2" charset="-122"/>
              </a:rPr>
              <a:t>怎样发生的</a:t>
            </a:r>
            <a:r>
              <a:rPr kumimoji="1" lang="zh-CN" altLang="en-US" sz="36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，</a:t>
            </a:r>
            <a:r>
              <a:rPr kumimoji="1" lang="zh-CN" altLang="en-US" sz="3600" b="1">
                <a:solidFill>
                  <a:srgbClr val="6600FF"/>
                </a:solidFill>
                <a:latin typeface="Tahoma" pitchFamily="34" charset="0"/>
                <a:ea typeface="黑体" pitchFamily="2" charset="-122"/>
              </a:rPr>
              <a:t>经历的过程</a:t>
            </a:r>
            <a:r>
              <a:rPr kumimoji="1" lang="zh-CN" altLang="en-US" sz="36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，</a:t>
            </a:r>
            <a:r>
              <a:rPr kumimoji="1" lang="zh-CN" altLang="en-US" sz="3600" b="1">
                <a:solidFill>
                  <a:srgbClr val="006600"/>
                </a:solidFill>
                <a:latin typeface="Tahoma" pitchFamily="34" charset="0"/>
                <a:ea typeface="黑体" pitchFamily="2" charset="-122"/>
              </a:rPr>
              <a:t>遵循的规律</a:t>
            </a:r>
            <a:r>
              <a:rPr kumimoji="1" lang="zh-CN" altLang="en-US" sz="3600" b="1">
                <a:solidFill>
                  <a:srgbClr val="0000FF"/>
                </a:solidFill>
                <a:latin typeface="Tahoma" pitchFamily="34" charset="0"/>
                <a:ea typeface="黑体" pitchFamily="2" charset="-122"/>
              </a:rPr>
              <a:t>，如何有效去控制生产和化学污染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Tahoma" pitchFamily="34" charset="0"/>
                <a:ea typeface="黑体" pitchFamily="2" charset="-122"/>
              </a:rPr>
              <a:t>，</a:t>
            </a:r>
            <a:r>
              <a:rPr kumimoji="1" lang="zh-CN" altLang="en-US" sz="36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只有解决好这些，才能使化学研究和化学工业生产获得最高的效益！</a:t>
            </a:r>
          </a:p>
        </p:txBody>
      </p:sp>
    </p:spTree>
    <p:extLst>
      <p:ext uri="{BB962C8B-B14F-4D97-AF65-F5344CB8AC3E}">
        <p14:creationId xmlns:p14="http://schemas.microsoft.com/office/powerpoint/2010/main" val="29841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0" name="Group 76"/>
          <p:cNvGraphicFramePr>
            <a:graphicFrameLocks noGrp="1"/>
          </p:cNvGraphicFramePr>
          <p:nvPr/>
        </p:nvGraphicFramePr>
        <p:xfrm>
          <a:off x="533400" y="1412875"/>
          <a:ext cx="7351713" cy="2133283"/>
        </p:xfrm>
        <a:graphic>
          <a:graphicData uri="http://schemas.openxmlformats.org/drawingml/2006/table">
            <a:tbl>
              <a:tblPr/>
              <a:tblGrid>
                <a:gridCol w="3573463"/>
                <a:gridCol w="2266950"/>
                <a:gridCol w="1511300"/>
              </a:tblGrid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氢气与其他物质的反应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反应条件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难易程度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+   O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+  CuO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+   N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0" y="3573463"/>
            <a:ext cx="953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、为什么难易程度不同，与什么有关系？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179388" y="3644900"/>
            <a:ext cx="8964612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结论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：影响化学反应速率根本原因是反应物本身性质。</a:t>
            </a:r>
            <a:r>
              <a:rPr lang="zh-CN" altLang="en-US" sz="2800" b="1"/>
              <a:t>。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4716463" y="1916113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点燃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716463" y="2420938"/>
            <a:ext cx="148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加热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4500563" y="2852738"/>
            <a:ext cx="171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高温、高压、</a:t>
            </a:r>
          </a:p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催化剂</a:t>
            </a: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6940550" y="2492375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易</a:t>
            </a: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6948488" y="1989138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易</a:t>
            </a:r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6948488" y="3068638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难</a:t>
            </a:r>
          </a:p>
        </p:txBody>
      </p:sp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72008" y="140439"/>
            <a:ext cx="8892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400" b="1" dirty="0">
                <a:solidFill>
                  <a:srgbClr val="0000FF"/>
                </a:solidFill>
              </a:rPr>
              <a:t>二）请同学们仔细思考以下几个问题，然后得出相应的结论，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最后总结出化学反应原理所研究的范围包括什么？先独立思考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然后举手</a:t>
            </a:r>
            <a:r>
              <a:rPr lang="zh-CN" altLang="en-US" sz="2400" b="1" dirty="0">
                <a:solidFill>
                  <a:srgbClr val="0000FF"/>
                </a:solidFill>
              </a:rPr>
              <a:t>回答，感觉自己总结不全的可以参照课本绪言</a:t>
            </a:r>
            <a:r>
              <a:rPr lang="en-US" altLang="zh-CN" sz="2400" b="1" dirty="0">
                <a:solidFill>
                  <a:srgbClr val="0000FF"/>
                </a:solidFill>
              </a:rPr>
              <a:t>P2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0" y="4076700"/>
            <a:ext cx="9144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、将</a:t>
            </a:r>
            <a:r>
              <a:rPr lang="en-US" altLang="zh-CN" sz="2800" b="1"/>
              <a:t>H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+O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混合，在室温条件下可以稳定。存在数百年，但点燃后却会发生剧烈的爆炸反应，而且只要配比相当，可以完全转化成生成物。这说明了什么？</a:t>
            </a:r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179388" y="4221163"/>
            <a:ext cx="8964612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结论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：不同的外界条件都能够改变化学反应的</a:t>
            </a:r>
          </a:p>
          <a:p>
            <a:r>
              <a:rPr lang="zh-CN" altLang="en-US" sz="3200" b="1">
                <a:solidFill>
                  <a:schemeClr val="bg1"/>
                </a:solidFill>
              </a:rPr>
              <a:t>速率。</a:t>
            </a:r>
          </a:p>
        </p:txBody>
      </p:sp>
      <p:sp>
        <p:nvSpPr>
          <p:cNvPr id="6223" name="Rectangle 79"/>
          <p:cNvSpPr>
            <a:spLocks noChangeArrowheads="1"/>
          </p:cNvSpPr>
          <p:nvPr/>
        </p:nvSpPr>
        <p:spPr bwMode="auto">
          <a:xfrm>
            <a:off x="107950" y="5373688"/>
            <a:ext cx="8964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en-US" altLang="zh-CN" sz="2800" b="1"/>
              <a:t>H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+N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即使在高温、高压、催化剂的条件下反应也不能完全转化为生成物，这又说明了什么？</a:t>
            </a:r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250825" y="5589588"/>
            <a:ext cx="8893175" cy="579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结论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：有些反应是有一定限度的。</a:t>
            </a:r>
          </a:p>
        </p:txBody>
      </p:sp>
    </p:spTree>
    <p:extLst>
      <p:ext uri="{BB962C8B-B14F-4D97-AF65-F5344CB8AC3E}">
        <p14:creationId xmlns:p14="http://schemas.microsoft.com/office/powerpoint/2010/main" val="210644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1" grpId="0" autoUpdateAnimBg="0"/>
      <p:bldP spid="6182" grpId="0" animBg="1" autoUpdateAnimBg="0"/>
      <p:bldP spid="6184" grpId="0" autoUpdateAnimBg="0"/>
      <p:bldP spid="6185" grpId="0" autoUpdateAnimBg="0"/>
      <p:bldP spid="6186" grpId="0" autoUpdateAnimBg="0"/>
      <p:bldP spid="6192" grpId="0" autoUpdateAnimBg="0"/>
      <p:bldP spid="6193" grpId="0" autoUpdateAnimBg="0"/>
      <p:bldP spid="6194" grpId="0" autoUpdateAnimBg="0"/>
      <p:bldP spid="6221" grpId="0"/>
      <p:bldP spid="6222" grpId="0" animBg="1"/>
      <p:bldP spid="6223" grpId="0"/>
      <p:bldP spid="62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宋体" charset="-122"/>
              </a:rPr>
              <a:t>选修</a:t>
            </a:r>
            <a:r>
              <a:rPr kumimoji="1" lang="en-US" altLang="zh-CN" sz="4000" b="1">
                <a:solidFill>
                  <a:srgbClr val="FF0000"/>
                </a:solidFill>
                <a:latin typeface="宋体" charset="-122"/>
              </a:rPr>
              <a:t>4《</a:t>
            </a:r>
            <a:r>
              <a:rPr kumimoji="1" lang="zh-CN" altLang="en-US" sz="4000" b="1">
                <a:solidFill>
                  <a:srgbClr val="FF0000"/>
                </a:solidFill>
                <a:latin typeface="宋体" charset="-122"/>
              </a:rPr>
              <a:t>化学反应原理</a:t>
            </a:r>
            <a:r>
              <a:rPr kumimoji="1" lang="en-US" altLang="zh-CN" sz="4000" b="1">
                <a:solidFill>
                  <a:srgbClr val="FF0000"/>
                </a:solidFill>
                <a:latin typeface="宋体" charset="-122"/>
              </a:rPr>
              <a:t>》</a:t>
            </a:r>
            <a:r>
              <a:rPr kumimoji="1" lang="zh-CN" altLang="en-US" sz="4000" b="1">
                <a:solidFill>
                  <a:srgbClr val="FF0000"/>
                </a:solidFill>
                <a:latin typeface="宋体" charset="-122"/>
              </a:rPr>
              <a:t>的基本内容</a:t>
            </a:r>
            <a:r>
              <a:rPr kumimoji="1" lang="en-US" altLang="zh-CN" sz="4000" b="1">
                <a:solidFill>
                  <a:srgbClr val="FF0000"/>
                </a:solidFill>
                <a:latin typeface="宋体" charset="-122"/>
              </a:rPr>
              <a:t>: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54013" y="2139950"/>
            <a:ext cx="8466137" cy="128905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40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>
                <a:ea typeface="黑体" pitchFamily="2" charset="-122"/>
              </a:rPr>
              <a:t>基本的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化学反应原理：</a:t>
            </a:r>
            <a:r>
              <a:rPr lang="zh-CN" altLang="en-US" sz="3600" b="1">
                <a:ea typeface="黑体" pitchFamily="2" charset="-122"/>
              </a:rPr>
              <a:t>包括</a:t>
            </a:r>
            <a:r>
              <a:rPr lang="zh-CN" altLang="en-US" sz="3600" b="1" u="sng">
                <a:ea typeface="黑体" pitchFamily="2" charset="-122"/>
              </a:rPr>
              <a:t>反应速</a:t>
            </a:r>
          </a:p>
          <a:p>
            <a:r>
              <a:rPr lang="zh-CN" altLang="en-US" sz="3600" b="1" u="sng">
                <a:ea typeface="黑体" pitchFamily="2" charset="-122"/>
              </a:rPr>
              <a:t>速率</a:t>
            </a:r>
            <a:r>
              <a:rPr lang="zh-CN" altLang="en-US" sz="3600" b="1">
                <a:ea typeface="黑体" pitchFamily="2" charset="-122"/>
              </a:rPr>
              <a:t>、</a:t>
            </a:r>
            <a:r>
              <a:rPr lang="zh-CN" altLang="en-US" sz="3600" b="1" u="sng">
                <a:ea typeface="黑体" pitchFamily="2" charset="-122"/>
              </a:rPr>
              <a:t>反应方向</a:t>
            </a:r>
            <a:r>
              <a:rPr lang="zh-CN" altLang="en-US" sz="3600" b="1">
                <a:ea typeface="黑体" pitchFamily="2" charset="-122"/>
              </a:rPr>
              <a:t>及</a:t>
            </a:r>
            <a:r>
              <a:rPr lang="zh-CN" altLang="en-US" sz="3600" b="1" u="sng">
                <a:ea typeface="黑体" pitchFamily="2" charset="-122"/>
              </a:rPr>
              <a:t>反应限度</a:t>
            </a:r>
            <a:r>
              <a:rPr lang="zh-CN" altLang="en-US" sz="3600" b="1">
                <a:ea typeface="黑体" pitchFamily="2" charset="-122"/>
              </a:rPr>
              <a:t>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44488" y="3713163"/>
            <a:ext cx="8551862" cy="1228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>
                <a:ea typeface="黑体" pitchFamily="2" charset="-122"/>
              </a:rPr>
              <a:t>从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理论的高度</a:t>
            </a:r>
            <a:r>
              <a:rPr lang="zh-CN" altLang="en-US" sz="3600" b="1">
                <a:ea typeface="黑体" pitchFamily="2" charset="-122"/>
              </a:rPr>
              <a:t>来认识</a:t>
            </a:r>
            <a:r>
              <a:rPr lang="zh-CN" altLang="en-US" sz="3600" b="1" u="sng">
                <a:ea typeface="黑体" pitchFamily="2" charset="-122"/>
              </a:rPr>
              <a:t>酸、碱、盐</a:t>
            </a:r>
            <a:r>
              <a:rPr lang="zh-CN" altLang="en-US" sz="3600" b="1">
                <a:ea typeface="黑体" pitchFamily="2" charset="-122"/>
              </a:rPr>
              <a:t>的</a:t>
            </a:r>
            <a:r>
              <a:rPr lang="zh-CN" altLang="en-US" sz="3600" b="1" u="sng">
                <a:ea typeface="黑体" pitchFamily="2" charset="-122"/>
              </a:rPr>
              <a:t>本质</a:t>
            </a:r>
            <a:r>
              <a:rPr lang="zh-CN" altLang="en-US" sz="3600" b="1">
                <a:ea typeface="黑体" pitchFamily="2" charset="-122"/>
              </a:rPr>
              <a:t>及其在溶液中的</a:t>
            </a:r>
            <a:r>
              <a:rPr lang="zh-CN" altLang="en-US" sz="3600" b="1" u="sng">
                <a:ea typeface="黑体" pitchFamily="2" charset="-122"/>
              </a:rPr>
              <a:t>反应</a:t>
            </a:r>
            <a:r>
              <a:rPr lang="zh-CN" altLang="en-US" sz="3600" b="1">
                <a:ea typeface="黑体" pitchFamily="2" charset="-122"/>
              </a:rPr>
              <a:t>。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63538" y="1165225"/>
            <a:ext cx="8385175" cy="6794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>
                <a:ea typeface="黑体" pitchFamily="2" charset="-122"/>
              </a:rPr>
              <a:t>从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能量变化</a:t>
            </a:r>
            <a:r>
              <a:rPr lang="zh-CN" altLang="en-US" sz="3600" b="1">
                <a:ea typeface="黑体" pitchFamily="2" charset="-122"/>
              </a:rPr>
              <a:t>的角度来探讨化学变化。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76238" y="5243513"/>
            <a:ext cx="8499475" cy="1228725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电化学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的基础知识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3600" b="1" u="sng">
                <a:latin typeface="黑体" pitchFamily="2" charset="-122"/>
                <a:ea typeface="黑体" pitchFamily="2" charset="-122"/>
              </a:rPr>
              <a:t>原电池、电解池、化学电源、金属电化腐蚀和防护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）。</a:t>
            </a:r>
            <a:endParaRPr kumimoji="1" lang="zh-CN" altLang="en-US" sz="36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animBg="1" autoUpdateAnimBg="0"/>
      <p:bldP spid="60420" grpId="0" animBg="1" autoUpdateAnimBg="0"/>
      <p:bldP spid="60421" grpId="0" animBg="1" autoUpdateAnimBg="0"/>
      <p:bldP spid="6042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pic_138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4594225" cy="67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356100" y="1646238"/>
            <a:ext cx="4876800" cy="43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化学反应与能量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2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化学反应速率和化学平衡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水溶液中的离子平衡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zh-CN" altLang="en-US" sz="14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电化学基础</a:t>
            </a:r>
          </a:p>
        </p:txBody>
      </p:sp>
    </p:spTree>
    <p:extLst>
      <p:ext uri="{BB962C8B-B14F-4D97-AF65-F5344CB8AC3E}">
        <p14:creationId xmlns:p14="http://schemas.microsoft.com/office/powerpoint/2010/main" val="41130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27</TotalTime>
  <Words>707</Words>
  <Application>Microsoft Office PowerPoint</Application>
  <PresentationFormat>全屏显示(4:3)</PresentationFormat>
  <Paragraphs>62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2016-08-31T12:05:15Z</dcterms:created>
  <dcterms:modified xsi:type="dcterms:W3CDTF">2016-08-31T12:32:29Z</dcterms:modified>
</cp:coreProperties>
</file>