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5" r:id="rId3"/>
    <p:sldMasterId id="2147483697" r:id="rId4"/>
  </p:sldMasterIdLst>
  <p:notesMasterIdLst>
    <p:notesMasterId r:id="rId73"/>
  </p:notesMasterIdLst>
  <p:sldIdLst>
    <p:sldId id="325" r:id="rId5"/>
    <p:sldId id="265" r:id="rId6"/>
    <p:sldId id="261" r:id="rId7"/>
    <p:sldId id="262" r:id="rId8"/>
    <p:sldId id="263" r:id="rId9"/>
    <p:sldId id="264" r:id="rId10"/>
    <p:sldId id="267" r:id="rId11"/>
    <p:sldId id="268" r:id="rId12"/>
    <p:sldId id="269" r:id="rId13"/>
    <p:sldId id="270" r:id="rId14"/>
    <p:sldId id="271" r:id="rId15"/>
    <p:sldId id="273" r:id="rId16"/>
    <p:sldId id="274" r:id="rId17"/>
    <p:sldId id="272" r:id="rId18"/>
    <p:sldId id="275" r:id="rId19"/>
    <p:sldId id="326" r:id="rId20"/>
    <p:sldId id="276" r:id="rId21"/>
    <p:sldId id="258" r:id="rId22"/>
    <p:sldId id="277" r:id="rId23"/>
    <p:sldId id="278" r:id="rId24"/>
    <p:sldId id="259" r:id="rId25"/>
    <p:sldId id="279" r:id="rId26"/>
    <p:sldId id="284" r:id="rId27"/>
    <p:sldId id="285" r:id="rId28"/>
    <p:sldId id="286" r:id="rId29"/>
    <p:sldId id="327" r:id="rId30"/>
    <p:sldId id="328" r:id="rId31"/>
    <p:sldId id="332" r:id="rId32"/>
    <p:sldId id="287" r:id="rId33"/>
    <p:sldId id="289" r:id="rId34"/>
    <p:sldId id="295" r:id="rId35"/>
    <p:sldId id="330" r:id="rId36"/>
    <p:sldId id="294" r:id="rId37"/>
    <p:sldId id="331" r:id="rId38"/>
    <p:sldId id="290" r:id="rId39"/>
    <p:sldId id="291" r:id="rId40"/>
    <p:sldId id="292" r:id="rId41"/>
    <p:sldId id="293" r:id="rId42"/>
    <p:sldId id="282"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29" r:id="rId56"/>
    <p:sldId id="310" r:id="rId57"/>
    <p:sldId id="311" r:id="rId58"/>
    <p:sldId id="312" r:id="rId59"/>
    <p:sldId id="313" r:id="rId60"/>
    <p:sldId id="314" r:id="rId61"/>
    <p:sldId id="315" r:id="rId62"/>
    <p:sldId id="316" r:id="rId63"/>
    <p:sldId id="333" r:id="rId64"/>
    <p:sldId id="317" r:id="rId65"/>
    <p:sldId id="318" r:id="rId66"/>
    <p:sldId id="319" r:id="rId67"/>
    <p:sldId id="320" r:id="rId68"/>
    <p:sldId id="321" r:id="rId69"/>
    <p:sldId id="322" r:id="rId70"/>
    <p:sldId id="323" r:id="rId71"/>
    <p:sldId id="324" r:id="rId7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CCB39E-8AC6-4F0E-851A-079E56C8D1E9}" type="datetimeFigureOut">
              <a:rPr lang="zh-CN" altLang="en-US" smtClean="0"/>
              <a:t>2016-9-13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32A292-7289-422B-9512-65C60DD8008D}" type="slidenum">
              <a:rPr lang="zh-CN" altLang="en-US" smtClean="0"/>
              <a:t>‹#›</a:t>
            </a:fld>
            <a:endParaRPr lang="zh-CN" altLang="en-US"/>
          </a:p>
        </p:txBody>
      </p:sp>
    </p:spTree>
    <p:extLst>
      <p:ext uri="{BB962C8B-B14F-4D97-AF65-F5344CB8AC3E}">
        <p14:creationId xmlns:p14="http://schemas.microsoft.com/office/powerpoint/2010/main" val="3577691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532A292-7289-422B-9512-65C60DD8008D}" type="slidenum">
              <a:rPr lang="zh-CN" altLang="en-US" smtClean="0"/>
              <a:t>26</a:t>
            </a:fld>
            <a:endParaRPr lang="zh-CN" altLang="en-US"/>
          </a:p>
        </p:txBody>
      </p:sp>
    </p:spTree>
    <p:extLst>
      <p:ext uri="{BB962C8B-B14F-4D97-AF65-F5344CB8AC3E}">
        <p14:creationId xmlns:p14="http://schemas.microsoft.com/office/powerpoint/2010/main" val="460616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可逆符号的问题</a:t>
            </a:r>
            <a:endParaRPr lang="zh-CN" altLang="en-US" dirty="0"/>
          </a:p>
        </p:txBody>
      </p:sp>
      <p:sp>
        <p:nvSpPr>
          <p:cNvPr id="4" name="灯片编号占位符 3"/>
          <p:cNvSpPr>
            <a:spLocks noGrp="1"/>
          </p:cNvSpPr>
          <p:nvPr>
            <p:ph type="sldNum" sz="quarter" idx="10"/>
          </p:nvPr>
        </p:nvSpPr>
        <p:spPr/>
        <p:txBody>
          <a:bodyPr/>
          <a:lstStyle/>
          <a:p>
            <a:fld id="{E532A292-7289-422B-9512-65C60DD8008D}" type="slidenum">
              <a:rPr lang="zh-CN" altLang="en-US" smtClean="0"/>
              <a:t>27</a:t>
            </a:fld>
            <a:endParaRPr lang="zh-CN" altLang="en-US"/>
          </a:p>
        </p:txBody>
      </p:sp>
    </p:spTree>
    <p:extLst>
      <p:ext uri="{BB962C8B-B14F-4D97-AF65-F5344CB8AC3E}">
        <p14:creationId xmlns:p14="http://schemas.microsoft.com/office/powerpoint/2010/main" val="3480301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51.8 </a:t>
            </a:r>
            <a:r>
              <a:rPr lang="en-US" altLang="zh-CN" sz="1200" kern="1200" dirty="0" err="1" smtClean="0">
                <a:solidFill>
                  <a:schemeClr val="tx1"/>
                </a:solidFill>
                <a:effectLst/>
                <a:latin typeface="+mn-lt"/>
                <a:ea typeface="+mn-ea"/>
                <a:cs typeface="+mn-cs"/>
              </a:rPr>
              <a:t>kJ·mol</a:t>
            </a:r>
            <a:r>
              <a:rPr lang="zh-CN" altLang="zh-CN" sz="1200" kern="1200" baseline="30000" dirty="0" smtClean="0">
                <a:solidFill>
                  <a:schemeClr val="tx1"/>
                </a:solidFill>
                <a:effectLst/>
                <a:latin typeface="+mn-lt"/>
                <a:ea typeface="+mn-ea"/>
                <a:cs typeface="+mn-cs"/>
              </a:rPr>
              <a:t>－</a:t>
            </a:r>
            <a:r>
              <a:rPr lang="en-US" altLang="zh-CN" sz="1200" kern="1200" baseline="30000" dirty="0" smtClean="0">
                <a:solidFill>
                  <a:schemeClr val="tx1"/>
                </a:solidFill>
                <a:effectLst/>
                <a:latin typeface="+mn-lt"/>
                <a:ea typeface="+mn-ea"/>
                <a:cs typeface="+mn-cs"/>
              </a:rPr>
              <a:t>1</a:t>
            </a:r>
            <a:endParaRPr lang="zh-CN" altLang="en-US" dirty="0"/>
          </a:p>
        </p:txBody>
      </p:sp>
      <p:sp>
        <p:nvSpPr>
          <p:cNvPr id="4" name="灯片编号占位符 3"/>
          <p:cNvSpPr>
            <a:spLocks noGrp="1"/>
          </p:cNvSpPr>
          <p:nvPr>
            <p:ph type="sldNum" sz="quarter" idx="10"/>
          </p:nvPr>
        </p:nvSpPr>
        <p:spPr/>
        <p:txBody>
          <a:bodyPr/>
          <a:lstStyle/>
          <a:p>
            <a:fld id="{E532A292-7289-422B-9512-65C60DD8008D}" type="slidenum">
              <a:rPr lang="zh-CN" altLang="en-US" smtClean="0"/>
              <a:t>32</a:t>
            </a:fld>
            <a:endParaRPr lang="zh-CN" altLang="en-US"/>
          </a:p>
        </p:txBody>
      </p:sp>
    </p:spTree>
    <p:extLst>
      <p:ext uri="{BB962C8B-B14F-4D97-AF65-F5344CB8AC3E}">
        <p14:creationId xmlns:p14="http://schemas.microsoft.com/office/powerpoint/2010/main" val="3302576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9CB9AF9-5D7A-4ACA-9ABE-AA07F0CDE5DC}" type="slidenum">
              <a:rPr lang="en-US" altLang="zh-CN" smtClean="0">
                <a:solidFill>
                  <a:prstClr val="black"/>
                </a:solidFill>
              </a:rPr>
              <a:pPr/>
              <a:t>49</a:t>
            </a:fld>
            <a:endParaRPr lang="en-US" altLang="zh-CN" smtClean="0">
              <a:solidFill>
                <a:prstClr val="black"/>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p:spPr>
      </p:sp>
      <p:sp>
        <p:nvSpPr>
          <p:cNvPr id="2457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该例题有点难度，需要选择一个相对简单的例题先讲。</a:t>
            </a:r>
          </a:p>
        </p:txBody>
      </p:sp>
      <p:sp>
        <p:nvSpPr>
          <p:cNvPr id="4" name="灯片编号占位符 3"/>
          <p:cNvSpPr>
            <a:spLocks noGrp="1"/>
          </p:cNvSpPr>
          <p:nvPr>
            <p:ph type="sldNum" sz="quarter" idx="5"/>
          </p:nvPr>
        </p:nvSpPr>
        <p:spPr/>
        <p:txBody>
          <a:bodyPr/>
          <a:lstStyle/>
          <a:p>
            <a:pPr>
              <a:defRPr/>
            </a:pPr>
            <a:fld id="{551EF5C3-5388-4544-B146-F2496796ACC2}" type="slidenum">
              <a:rPr lang="zh-CN" altLang="en-US" smtClean="0"/>
              <a:pPr>
                <a:defRPr/>
              </a:pPr>
              <a:t>61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运输也更方便</a:t>
            </a:r>
            <a:endParaRPr lang="zh-CN" altLang="en-US"/>
          </a:p>
        </p:txBody>
      </p:sp>
      <p:sp>
        <p:nvSpPr>
          <p:cNvPr id="4" name="灯片编号占位符 3"/>
          <p:cNvSpPr>
            <a:spLocks noGrp="1"/>
          </p:cNvSpPr>
          <p:nvPr>
            <p:ph type="sldNum" sz="quarter" idx="10"/>
          </p:nvPr>
        </p:nvSpPr>
        <p:spPr/>
        <p:txBody>
          <a:bodyPr/>
          <a:lstStyle/>
          <a:p>
            <a:fld id="{E532A292-7289-422B-9512-65C60DD8008D}" type="slidenum">
              <a:rPr lang="zh-CN" altLang="en-US" smtClean="0"/>
              <a:t>67</a:t>
            </a:fld>
            <a:endParaRPr lang="zh-CN" altLang="en-US"/>
          </a:p>
        </p:txBody>
      </p:sp>
    </p:spTree>
    <p:extLst>
      <p:ext uri="{BB962C8B-B14F-4D97-AF65-F5344CB8AC3E}">
        <p14:creationId xmlns:p14="http://schemas.microsoft.com/office/powerpoint/2010/main" val="1732718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p:spPr>
      </p:sp>
      <p:sp>
        <p:nvSpPr>
          <p:cNvPr id="2560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355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075D58-6584-4362-9B52-6DEC59B7FA05}" type="slidenum">
              <a:rPr lang="zh-CN" altLang="en-US" smtClean="0">
                <a:solidFill>
                  <a:srgbClr val="000000"/>
                </a:solidFill>
                <a:latin typeface="Arial" pitchFamily="34" charset="0"/>
              </a:rPr>
              <a:pPr fontAlgn="base">
                <a:spcBef>
                  <a:spcPct val="0"/>
                </a:spcBef>
                <a:spcAft>
                  <a:spcPct val="0"/>
                </a:spcAft>
                <a:defRPr/>
              </a:pPr>
              <a:t>68</a:t>
            </a:fld>
            <a:endParaRPr lang="zh-CN" altLang="en-US" smtClean="0">
              <a:solidFill>
                <a:srgbClr val="000000"/>
              </a:solidFill>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A8399718-16B3-47DD-AB03-1E8EE31F2B88}" type="datetimeFigureOut">
              <a:rPr lang="zh-CN" altLang="en-US" smtClean="0"/>
              <a:t>2016-9-13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3E91F4-35AC-4331-B1DB-ACE3941AFDC2}"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8399718-16B3-47DD-AB03-1E8EE31F2B88}" type="datetimeFigureOut">
              <a:rPr lang="zh-CN" altLang="en-US" smtClean="0"/>
              <a:t>2016-9-13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3E91F4-35AC-4331-B1DB-ACE3941AFDC2}" type="slidenum">
              <a:rPr lang="zh-CN" altLang="en-US" smtClean="0"/>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8399718-16B3-47DD-AB03-1E8EE31F2B88}" type="datetimeFigureOut">
              <a:rPr lang="zh-CN" altLang="en-US" smtClean="0"/>
              <a:t>2016-9-13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3E91F4-35AC-4331-B1DB-ACE3941AFDC2}"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487900E7-9D81-4BDD-AC93-2D1A33D3EA60}" type="datetimeFigureOut">
              <a:rPr lang="zh-CN" altLang="en-US" smtClean="0">
                <a:solidFill>
                  <a:srgbClr val="2F2F2F">
                    <a:lumMod val="75000"/>
                    <a:lumOff val="25000"/>
                  </a:srgbClr>
                </a:solidFill>
              </a:rPr>
              <a:pPr/>
              <a:t>2016-9-13</a:t>
            </a:fld>
            <a:endParaRPr lang="zh-CN" altLang="en-US">
              <a:solidFill>
                <a:srgbClr val="2F2F2F">
                  <a:lumMod val="75000"/>
                  <a:lumOff val="25000"/>
                </a:srgbClr>
              </a:solidFill>
            </a:endParaRPr>
          </a:p>
        </p:txBody>
      </p:sp>
      <p:sp>
        <p:nvSpPr>
          <p:cNvPr id="5" name="页脚占位符 4"/>
          <p:cNvSpPr>
            <a:spLocks noGrp="1"/>
          </p:cNvSpPr>
          <p:nvPr>
            <p:ph type="ftr" sz="quarter" idx="11"/>
          </p:nvPr>
        </p:nvSpPr>
        <p:spPr/>
        <p:txBody>
          <a:bodyPr/>
          <a:lstStyle/>
          <a:p>
            <a:endParaRPr lang="zh-CN" altLang="en-US">
              <a:solidFill>
                <a:srgbClr val="2F2F2F">
                  <a:lumMod val="75000"/>
                  <a:lumOff val="25000"/>
                </a:srgbClr>
              </a:solidFill>
            </a:endParaRPr>
          </a:p>
        </p:txBody>
      </p:sp>
      <p:sp>
        <p:nvSpPr>
          <p:cNvPr id="6" name="灯片编号占位符 5"/>
          <p:cNvSpPr>
            <a:spLocks noGrp="1"/>
          </p:cNvSpPr>
          <p:nvPr>
            <p:ph type="sldNum" sz="quarter" idx="12"/>
          </p:nvPr>
        </p:nvSpPr>
        <p:spPr/>
        <p:txBody>
          <a:bodyPr/>
          <a:lstStyle/>
          <a:p>
            <a:fld id="{4096C7E7-8A19-4454-BDE1-431142961779}" type="slidenum">
              <a:rPr lang="zh-CN" altLang="en-US" smtClean="0">
                <a:solidFill>
                  <a:srgbClr val="2F2F2F">
                    <a:lumMod val="75000"/>
                    <a:lumOff val="25000"/>
                  </a:srgbClr>
                </a:solidFill>
              </a: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40522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487900E7-9D81-4BDD-AC93-2D1A33D3EA60}" type="datetimeFigureOut">
              <a:rPr lang="zh-CN" altLang="en-US" smtClean="0">
                <a:solidFill>
                  <a:srgbClr val="2F2F2F">
                    <a:lumMod val="75000"/>
                    <a:lumOff val="25000"/>
                  </a:srgbClr>
                </a:solidFill>
              </a:rPr>
              <a:pPr/>
              <a:t>2016-9-13</a:t>
            </a:fld>
            <a:endParaRPr lang="zh-CN" altLang="en-US">
              <a:solidFill>
                <a:srgbClr val="2F2F2F">
                  <a:lumMod val="75000"/>
                  <a:lumOff val="25000"/>
                </a:srgbClr>
              </a:solidFill>
            </a:endParaRPr>
          </a:p>
        </p:txBody>
      </p:sp>
      <p:sp>
        <p:nvSpPr>
          <p:cNvPr id="5" name="页脚占位符 4"/>
          <p:cNvSpPr>
            <a:spLocks noGrp="1"/>
          </p:cNvSpPr>
          <p:nvPr>
            <p:ph type="ftr" sz="quarter" idx="11"/>
          </p:nvPr>
        </p:nvSpPr>
        <p:spPr>
          <a:xfrm>
            <a:off x="5330952" y="6400800"/>
            <a:ext cx="3733800" cy="283800"/>
          </a:xfrm>
        </p:spPr>
        <p:txBody>
          <a:bodyPr/>
          <a:lstStyle/>
          <a:p>
            <a:endParaRPr lang="zh-CN" altLang="en-US">
              <a:solidFill>
                <a:srgbClr val="2F2F2F">
                  <a:lumMod val="75000"/>
                  <a:lumOff val="25000"/>
                </a:srgbClr>
              </a:solidFill>
            </a:endParaRPr>
          </a:p>
        </p:txBody>
      </p:sp>
      <p:sp>
        <p:nvSpPr>
          <p:cNvPr id="6" name="灯片编号占位符 5"/>
          <p:cNvSpPr>
            <a:spLocks noGrp="1"/>
          </p:cNvSpPr>
          <p:nvPr>
            <p:ph type="sldNum" sz="quarter" idx="12"/>
          </p:nvPr>
        </p:nvSpPr>
        <p:spPr/>
        <p:txBody>
          <a:bodyPr/>
          <a:lstStyle/>
          <a:p>
            <a:fld id="{4096C7E7-8A19-4454-BDE1-431142961779}" type="slidenum">
              <a:rPr lang="zh-CN" altLang="en-US" smtClean="0">
                <a:solidFill>
                  <a:srgbClr val="2F2F2F">
                    <a:lumMod val="75000"/>
                    <a:lumOff val="25000"/>
                  </a:srgbClr>
                </a:solidFill>
              </a: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055287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87900E7-9D81-4BDD-AC93-2D1A33D3EA60}" type="datetimeFigureOut">
              <a:rPr lang="zh-CN" altLang="en-US" smtClean="0">
                <a:solidFill>
                  <a:srgbClr val="2F2F2F">
                    <a:lumMod val="75000"/>
                    <a:lumOff val="25000"/>
                  </a:srgbClr>
                </a:solidFill>
              </a:rPr>
              <a:pPr/>
              <a:t>2016-9-13</a:t>
            </a:fld>
            <a:endParaRPr lang="zh-CN" altLang="en-US">
              <a:solidFill>
                <a:srgbClr val="2F2F2F">
                  <a:lumMod val="75000"/>
                  <a:lumOff val="25000"/>
                </a:srgbClr>
              </a:solidFill>
            </a:endParaRPr>
          </a:p>
        </p:txBody>
      </p:sp>
      <p:sp>
        <p:nvSpPr>
          <p:cNvPr id="5" name="页脚占位符 4"/>
          <p:cNvSpPr>
            <a:spLocks noGrp="1"/>
          </p:cNvSpPr>
          <p:nvPr>
            <p:ph type="ftr" sz="quarter" idx="11"/>
          </p:nvPr>
        </p:nvSpPr>
        <p:spPr/>
        <p:txBody>
          <a:bodyPr/>
          <a:lstStyle/>
          <a:p>
            <a:endParaRPr lang="zh-CN" altLang="en-US">
              <a:solidFill>
                <a:srgbClr val="2F2F2F">
                  <a:lumMod val="75000"/>
                  <a:lumOff val="25000"/>
                </a:srgbClr>
              </a:solidFill>
            </a:endParaRPr>
          </a:p>
        </p:txBody>
      </p:sp>
      <p:sp>
        <p:nvSpPr>
          <p:cNvPr id="6" name="灯片编号占位符 5"/>
          <p:cNvSpPr>
            <a:spLocks noGrp="1"/>
          </p:cNvSpPr>
          <p:nvPr>
            <p:ph type="sldNum" sz="quarter" idx="12"/>
          </p:nvPr>
        </p:nvSpPr>
        <p:spPr/>
        <p:txBody>
          <a:bodyPr/>
          <a:lstStyle/>
          <a:p>
            <a:fld id="{4096C7E7-8A19-4454-BDE1-431142961779}" type="slidenum">
              <a:rPr lang="zh-CN" altLang="en-US" smtClean="0">
                <a:solidFill>
                  <a:srgbClr val="2F2F2F">
                    <a:lumMod val="75000"/>
                    <a:lumOff val="25000"/>
                  </a:srgbClr>
                </a:solidFill>
              </a: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413384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487900E7-9D81-4BDD-AC93-2D1A33D3EA60}" type="datetimeFigureOut">
              <a:rPr lang="zh-CN" altLang="en-US" smtClean="0">
                <a:solidFill>
                  <a:srgbClr val="2F2F2F">
                    <a:lumMod val="75000"/>
                    <a:lumOff val="25000"/>
                  </a:srgbClr>
                </a:solidFill>
              </a:rPr>
              <a:pPr/>
              <a:t>2016-9-13</a:t>
            </a:fld>
            <a:endParaRPr lang="zh-CN" altLang="en-US">
              <a:solidFill>
                <a:srgbClr val="2F2F2F">
                  <a:lumMod val="75000"/>
                  <a:lumOff val="25000"/>
                </a:srgbClr>
              </a:solidFill>
            </a:endParaRPr>
          </a:p>
        </p:txBody>
      </p:sp>
      <p:sp>
        <p:nvSpPr>
          <p:cNvPr id="6" name="页脚占位符 5"/>
          <p:cNvSpPr>
            <a:spLocks noGrp="1"/>
          </p:cNvSpPr>
          <p:nvPr>
            <p:ph type="ftr" sz="quarter" idx="11"/>
          </p:nvPr>
        </p:nvSpPr>
        <p:spPr/>
        <p:txBody>
          <a:bodyPr/>
          <a:lstStyle/>
          <a:p>
            <a:endParaRPr lang="zh-CN" altLang="en-US">
              <a:solidFill>
                <a:srgbClr val="2F2F2F">
                  <a:lumMod val="75000"/>
                  <a:lumOff val="25000"/>
                </a:srgbClr>
              </a:solidFill>
            </a:endParaRPr>
          </a:p>
        </p:txBody>
      </p:sp>
      <p:sp>
        <p:nvSpPr>
          <p:cNvPr id="7" name="灯片编号占位符 6"/>
          <p:cNvSpPr>
            <a:spLocks noGrp="1"/>
          </p:cNvSpPr>
          <p:nvPr>
            <p:ph type="sldNum" sz="quarter" idx="12"/>
          </p:nvPr>
        </p:nvSpPr>
        <p:spPr/>
        <p:txBody>
          <a:bodyPr/>
          <a:lstStyle/>
          <a:p>
            <a:fld id="{4096C7E7-8A19-4454-BDE1-431142961779}" type="slidenum">
              <a:rPr lang="zh-CN" altLang="en-US" smtClean="0">
                <a:solidFill>
                  <a:srgbClr val="2F2F2F">
                    <a:lumMod val="75000"/>
                    <a:lumOff val="25000"/>
                  </a:srgbClr>
                </a:solidFill>
              </a: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754190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487900E7-9D81-4BDD-AC93-2D1A33D3EA60}" type="datetimeFigureOut">
              <a:rPr lang="zh-CN" altLang="en-US" smtClean="0">
                <a:solidFill>
                  <a:srgbClr val="2F2F2F">
                    <a:lumMod val="75000"/>
                    <a:lumOff val="25000"/>
                  </a:srgbClr>
                </a:solidFill>
              </a:rPr>
              <a:pPr/>
              <a:t>2016-9-13</a:t>
            </a:fld>
            <a:endParaRPr lang="zh-CN" altLang="en-US">
              <a:solidFill>
                <a:srgbClr val="2F2F2F">
                  <a:lumMod val="75000"/>
                  <a:lumOff val="25000"/>
                </a:srgbClr>
              </a:solidFill>
            </a:endParaRPr>
          </a:p>
        </p:txBody>
      </p:sp>
      <p:sp>
        <p:nvSpPr>
          <p:cNvPr id="8" name="页脚占位符 7"/>
          <p:cNvSpPr>
            <a:spLocks noGrp="1"/>
          </p:cNvSpPr>
          <p:nvPr>
            <p:ph type="ftr" sz="quarter" idx="11"/>
          </p:nvPr>
        </p:nvSpPr>
        <p:spPr/>
        <p:txBody>
          <a:bodyPr/>
          <a:lstStyle/>
          <a:p>
            <a:endParaRPr lang="zh-CN" altLang="en-US">
              <a:solidFill>
                <a:srgbClr val="2F2F2F">
                  <a:lumMod val="75000"/>
                  <a:lumOff val="25000"/>
                </a:srgbClr>
              </a:solidFill>
            </a:endParaRPr>
          </a:p>
        </p:txBody>
      </p:sp>
      <p:sp>
        <p:nvSpPr>
          <p:cNvPr id="9" name="灯片编号占位符 8"/>
          <p:cNvSpPr>
            <a:spLocks noGrp="1"/>
          </p:cNvSpPr>
          <p:nvPr>
            <p:ph type="sldNum" sz="quarter" idx="12"/>
          </p:nvPr>
        </p:nvSpPr>
        <p:spPr/>
        <p:txBody>
          <a:bodyPr/>
          <a:lstStyle/>
          <a:p>
            <a:fld id="{4096C7E7-8A19-4454-BDE1-431142961779}" type="slidenum">
              <a:rPr lang="zh-CN" altLang="en-US" smtClean="0">
                <a:solidFill>
                  <a:srgbClr val="2F2F2F">
                    <a:lumMod val="75000"/>
                    <a:lumOff val="25000"/>
                  </a:srgbClr>
                </a:solidFill>
              </a: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738945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487900E7-9D81-4BDD-AC93-2D1A33D3EA60}" type="datetimeFigureOut">
              <a:rPr lang="zh-CN" altLang="en-US" smtClean="0">
                <a:solidFill>
                  <a:srgbClr val="2F2F2F">
                    <a:lumMod val="75000"/>
                    <a:lumOff val="25000"/>
                  </a:srgbClr>
                </a:solidFill>
              </a:rPr>
              <a:pPr/>
              <a:t>2016-9-13</a:t>
            </a:fld>
            <a:endParaRPr lang="zh-CN" altLang="en-US">
              <a:solidFill>
                <a:srgbClr val="2F2F2F">
                  <a:lumMod val="75000"/>
                  <a:lumOff val="25000"/>
                </a:srgbClr>
              </a:solidFill>
            </a:endParaRPr>
          </a:p>
        </p:txBody>
      </p:sp>
      <p:sp>
        <p:nvSpPr>
          <p:cNvPr id="4" name="页脚占位符 3"/>
          <p:cNvSpPr>
            <a:spLocks noGrp="1"/>
          </p:cNvSpPr>
          <p:nvPr>
            <p:ph type="ftr" sz="quarter" idx="11"/>
          </p:nvPr>
        </p:nvSpPr>
        <p:spPr/>
        <p:txBody>
          <a:bodyPr/>
          <a:lstStyle/>
          <a:p>
            <a:endParaRPr lang="zh-CN" altLang="en-US">
              <a:solidFill>
                <a:srgbClr val="2F2F2F">
                  <a:lumMod val="75000"/>
                  <a:lumOff val="25000"/>
                </a:srgbClr>
              </a:solidFill>
            </a:endParaRPr>
          </a:p>
        </p:txBody>
      </p:sp>
      <p:sp>
        <p:nvSpPr>
          <p:cNvPr id="5" name="灯片编号占位符 4"/>
          <p:cNvSpPr>
            <a:spLocks noGrp="1"/>
          </p:cNvSpPr>
          <p:nvPr>
            <p:ph type="sldNum" sz="quarter" idx="12"/>
          </p:nvPr>
        </p:nvSpPr>
        <p:spPr/>
        <p:txBody>
          <a:bodyPr/>
          <a:lstStyle/>
          <a:p>
            <a:fld id="{4096C7E7-8A19-4454-BDE1-431142961779}" type="slidenum">
              <a:rPr lang="zh-CN" altLang="en-US" smtClean="0">
                <a:solidFill>
                  <a:srgbClr val="2F2F2F">
                    <a:lumMod val="75000"/>
                    <a:lumOff val="25000"/>
                  </a:srgbClr>
                </a:solidFill>
              </a: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828667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7900E7-9D81-4BDD-AC93-2D1A33D3EA60}" type="datetimeFigureOut">
              <a:rPr lang="zh-CN" altLang="en-US" smtClean="0">
                <a:solidFill>
                  <a:srgbClr val="2F2F2F">
                    <a:lumMod val="75000"/>
                    <a:lumOff val="25000"/>
                  </a:srgbClr>
                </a:solidFill>
              </a:rPr>
              <a:pPr/>
              <a:t>2016-9-13</a:t>
            </a:fld>
            <a:endParaRPr lang="zh-CN" altLang="en-US">
              <a:solidFill>
                <a:srgbClr val="2F2F2F">
                  <a:lumMod val="75000"/>
                  <a:lumOff val="25000"/>
                </a:srgbClr>
              </a:solidFill>
            </a:endParaRPr>
          </a:p>
        </p:txBody>
      </p:sp>
      <p:sp>
        <p:nvSpPr>
          <p:cNvPr id="3" name="页脚占位符 2"/>
          <p:cNvSpPr>
            <a:spLocks noGrp="1"/>
          </p:cNvSpPr>
          <p:nvPr>
            <p:ph type="ftr" sz="quarter" idx="11"/>
          </p:nvPr>
        </p:nvSpPr>
        <p:spPr/>
        <p:txBody>
          <a:bodyPr/>
          <a:lstStyle/>
          <a:p>
            <a:endParaRPr lang="zh-CN" altLang="en-US">
              <a:solidFill>
                <a:srgbClr val="2F2F2F">
                  <a:lumMod val="75000"/>
                  <a:lumOff val="25000"/>
                </a:srgbClr>
              </a:solidFill>
            </a:endParaRPr>
          </a:p>
        </p:txBody>
      </p:sp>
      <p:sp>
        <p:nvSpPr>
          <p:cNvPr id="4" name="灯片编号占位符 3"/>
          <p:cNvSpPr>
            <a:spLocks noGrp="1"/>
          </p:cNvSpPr>
          <p:nvPr>
            <p:ph type="sldNum" sz="quarter" idx="12"/>
          </p:nvPr>
        </p:nvSpPr>
        <p:spPr/>
        <p:txBody>
          <a:bodyPr/>
          <a:lstStyle/>
          <a:p>
            <a:fld id="{4096C7E7-8A19-4454-BDE1-431142961779}" type="slidenum">
              <a:rPr lang="zh-CN" altLang="en-US" smtClean="0">
                <a:solidFill>
                  <a:srgbClr val="2F2F2F">
                    <a:lumMod val="75000"/>
                    <a:lumOff val="25000"/>
                  </a:srgbClr>
                </a:solidFill>
              </a: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4201922228"/>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487900E7-9D81-4BDD-AC93-2D1A33D3EA60}" type="datetimeFigureOut">
              <a:rPr lang="zh-CN" altLang="en-US" smtClean="0">
                <a:solidFill>
                  <a:srgbClr val="2F2F2F">
                    <a:lumMod val="75000"/>
                    <a:lumOff val="25000"/>
                  </a:srgbClr>
                </a:solidFill>
              </a:rPr>
              <a:pPr/>
              <a:t>2016-9-13</a:t>
            </a:fld>
            <a:endParaRPr lang="zh-CN" altLang="en-US">
              <a:solidFill>
                <a:srgbClr val="2F2F2F">
                  <a:lumMod val="75000"/>
                  <a:lumOff val="25000"/>
                </a:srgbClr>
              </a:solidFill>
            </a:endParaRPr>
          </a:p>
        </p:txBody>
      </p:sp>
      <p:sp>
        <p:nvSpPr>
          <p:cNvPr id="6" name="页脚占位符 5"/>
          <p:cNvSpPr>
            <a:spLocks noGrp="1"/>
          </p:cNvSpPr>
          <p:nvPr>
            <p:ph type="ftr" sz="quarter" idx="11"/>
          </p:nvPr>
        </p:nvSpPr>
        <p:spPr/>
        <p:txBody>
          <a:bodyPr/>
          <a:lstStyle/>
          <a:p>
            <a:endParaRPr lang="zh-CN" altLang="en-US">
              <a:solidFill>
                <a:srgbClr val="2F2F2F">
                  <a:lumMod val="75000"/>
                  <a:lumOff val="25000"/>
                </a:srgbClr>
              </a:solidFill>
            </a:endParaRPr>
          </a:p>
        </p:txBody>
      </p:sp>
      <p:sp>
        <p:nvSpPr>
          <p:cNvPr id="7" name="灯片编号占位符 6"/>
          <p:cNvSpPr>
            <a:spLocks noGrp="1"/>
          </p:cNvSpPr>
          <p:nvPr>
            <p:ph type="sldNum" sz="quarter" idx="12"/>
          </p:nvPr>
        </p:nvSpPr>
        <p:spPr/>
        <p:txBody>
          <a:bodyPr/>
          <a:lstStyle/>
          <a:p>
            <a:fld id="{4096C7E7-8A19-4454-BDE1-431142961779}" type="slidenum">
              <a:rPr lang="zh-CN" altLang="en-US" smtClean="0">
                <a:solidFill>
                  <a:srgbClr val="2F2F2F">
                    <a:lumMod val="75000"/>
                    <a:lumOff val="25000"/>
                  </a:srgbClr>
                </a:solidFill>
              </a: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855321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A8399718-16B3-47DD-AB03-1E8EE31F2B88}" type="datetimeFigureOut">
              <a:rPr lang="zh-CN" altLang="en-US" smtClean="0"/>
              <a:t>2016-9-13</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633E91F4-35AC-4331-B1DB-ACE3941AFDC2}"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487900E7-9D81-4BDD-AC93-2D1A33D3EA60}" type="datetimeFigureOut">
              <a:rPr lang="zh-CN" altLang="en-US" smtClean="0">
                <a:solidFill>
                  <a:srgbClr val="2F2F2F">
                    <a:lumMod val="75000"/>
                    <a:lumOff val="25000"/>
                  </a:srgbClr>
                </a:solidFill>
              </a:rPr>
              <a:pPr/>
              <a:t>2016-9-13</a:t>
            </a:fld>
            <a:endParaRPr lang="zh-CN" altLang="en-US">
              <a:solidFill>
                <a:srgbClr val="2F2F2F">
                  <a:lumMod val="75000"/>
                  <a:lumOff val="25000"/>
                </a:srgbClr>
              </a:solidFill>
            </a:endParaRPr>
          </a:p>
        </p:txBody>
      </p:sp>
      <p:sp>
        <p:nvSpPr>
          <p:cNvPr id="6" name="页脚占位符 5"/>
          <p:cNvSpPr>
            <a:spLocks noGrp="1"/>
          </p:cNvSpPr>
          <p:nvPr>
            <p:ph type="ftr" sz="quarter" idx="11"/>
          </p:nvPr>
        </p:nvSpPr>
        <p:spPr/>
        <p:txBody>
          <a:bodyPr/>
          <a:lstStyle/>
          <a:p>
            <a:endParaRPr lang="zh-CN" altLang="en-US">
              <a:solidFill>
                <a:srgbClr val="2F2F2F">
                  <a:lumMod val="75000"/>
                  <a:lumOff val="25000"/>
                </a:srgbClr>
              </a:solidFill>
            </a:endParaRPr>
          </a:p>
        </p:txBody>
      </p:sp>
      <p:sp>
        <p:nvSpPr>
          <p:cNvPr id="7" name="灯片编号占位符 6"/>
          <p:cNvSpPr>
            <a:spLocks noGrp="1"/>
          </p:cNvSpPr>
          <p:nvPr>
            <p:ph type="sldNum" sz="quarter" idx="12"/>
          </p:nvPr>
        </p:nvSpPr>
        <p:spPr/>
        <p:txBody>
          <a:bodyPr/>
          <a:lstStyle/>
          <a:p>
            <a:fld id="{4096C7E7-8A19-4454-BDE1-431142961779}" type="slidenum">
              <a:rPr lang="zh-CN" altLang="en-US" smtClean="0">
                <a:solidFill>
                  <a:srgbClr val="2F2F2F">
                    <a:lumMod val="75000"/>
                    <a:lumOff val="25000"/>
                  </a:srgbClr>
                </a:solidFill>
              </a: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488818333"/>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87900E7-9D81-4BDD-AC93-2D1A33D3EA60}" type="datetimeFigureOut">
              <a:rPr lang="zh-CN" altLang="en-US" smtClean="0">
                <a:solidFill>
                  <a:srgbClr val="2F2F2F">
                    <a:lumMod val="75000"/>
                    <a:lumOff val="25000"/>
                  </a:srgbClr>
                </a:solidFill>
              </a:rPr>
              <a:pPr/>
              <a:t>2016-9-13</a:t>
            </a:fld>
            <a:endParaRPr lang="zh-CN" altLang="en-US">
              <a:solidFill>
                <a:srgbClr val="2F2F2F">
                  <a:lumMod val="75000"/>
                  <a:lumOff val="25000"/>
                </a:srgbClr>
              </a:solidFill>
            </a:endParaRPr>
          </a:p>
        </p:txBody>
      </p:sp>
      <p:sp>
        <p:nvSpPr>
          <p:cNvPr id="5" name="页脚占位符 4"/>
          <p:cNvSpPr>
            <a:spLocks noGrp="1"/>
          </p:cNvSpPr>
          <p:nvPr>
            <p:ph type="ftr" sz="quarter" idx="11"/>
          </p:nvPr>
        </p:nvSpPr>
        <p:spPr/>
        <p:txBody>
          <a:bodyPr/>
          <a:lstStyle/>
          <a:p>
            <a:endParaRPr lang="zh-CN" altLang="en-US">
              <a:solidFill>
                <a:srgbClr val="2F2F2F">
                  <a:lumMod val="75000"/>
                  <a:lumOff val="25000"/>
                </a:srgbClr>
              </a:solidFill>
            </a:endParaRPr>
          </a:p>
        </p:txBody>
      </p:sp>
      <p:sp>
        <p:nvSpPr>
          <p:cNvPr id="6" name="灯片编号占位符 5"/>
          <p:cNvSpPr>
            <a:spLocks noGrp="1"/>
          </p:cNvSpPr>
          <p:nvPr>
            <p:ph type="sldNum" sz="quarter" idx="12"/>
          </p:nvPr>
        </p:nvSpPr>
        <p:spPr/>
        <p:txBody>
          <a:bodyPr/>
          <a:lstStyle/>
          <a:p>
            <a:fld id="{4096C7E7-8A19-4454-BDE1-431142961779}" type="slidenum">
              <a:rPr lang="zh-CN" altLang="en-US" smtClean="0">
                <a:solidFill>
                  <a:srgbClr val="2F2F2F">
                    <a:lumMod val="75000"/>
                    <a:lumOff val="25000"/>
                  </a:srgbClr>
                </a:solidFill>
              </a:rPr>
              <a:pPr/>
              <a:t>‹#›</a:t>
            </a:fld>
            <a:endParaRPr lang="zh-CN" altLang="en-US">
              <a:solidFill>
                <a:srgbClr val="2F2F2F">
                  <a:lumMod val="75000"/>
                  <a:lumOff val="25000"/>
                </a:srgbClr>
              </a:solidFill>
            </a:endParaRPr>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371031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87900E7-9D81-4BDD-AC93-2D1A33D3EA60}" type="datetimeFigureOut">
              <a:rPr lang="zh-CN" altLang="en-US" smtClean="0">
                <a:solidFill>
                  <a:srgbClr val="2F2F2F">
                    <a:lumMod val="75000"/>
                    <a:lumOff val="25000"/>
                  </a:srgbClr>
                </a:solidFill>
              </a:rPr>
              <a:pPr/>
              <a:t>2016-9-13</a:t>
            </a:fld>
            <a:endParaRPr lang="zh-CN" altLang="en-US">
              <a:solidFill>
                <a:srgbClr val="2F2F2F">
                  <a:lumMod val="75000"/>
                  <a:lumOff val="25000"/>
                </a:srgbClr>
              </a:solidFill>
            </a:endParaRPr>
          </a:p>
        </p:txBody>
      </p:sp>
      <p:sp>
        <p:nvSpPr>
          <p:cNvPr id="5" name="页脚占位符 4"/>
          <p:cNvSpPr>
            <a:spLocks noGrp="1"/>
          </p:cNvSpPr>
          <p:nvPr>
            <p:ph type="ftr" sz="quarter" idx="11"/>
          </p:nvPr>
        </p:nvSpPr>
        <p:spPr/>
        <p:txBody>
          <a:bodyPr/>
          <a:lstStyle/>
          <a:p>
            <a:endParaRPr lang="zh-CN" altLang="en-US">
              <a:solidFill>
                <a:srgbClr val="2F2F2F">
                  <a:lumMod val="75000"/>
                  <a:lumOff val="25000"/>
                </a:srgbClr>
              </a:solidFill>
            </a:endParaRPr>
          </a:p>
        </p:txBody>
      </p:sp>
      <p:sp>
        <p:nvSpPr>
          <p:cNvPr id="6" name="灯片编号占位符 5"/>
          <p:cNvSpPr>
            <a:spLocks noGrp="1"/>
          </p:cNvSpPr>
          <p:nvPr>
            <p:ph type="sldNum" sz="quarter" idx="12"/>
          </p:nvPr>
        </p:nvSpPr>
        <p:spPr/>
        <p:txBody>
          <a:bodyPr/>
          <a:lstStyle/>
          <a:p>
            <a:fld id="{4096C7E7-8A19-4454-BDE1-431142961779}" type="slidenum">
              <a:rPr lang="zh-CN" altLang="en-US" smtClean="0">
                <a:solidFill>
                  <a:srgbClr val="2F2F2F">
                    <a:lumMod val="75000"/>
                    <a:lumOff val="25000"/>
                  </a:srgbClr>
                </a:solidFill>
              </a: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15403669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solidFill>
                <a:srgbClr val="2F2F2F">
                  <a:lumMod val="75000"/>
                  <a:lumOff val="25000"/>
                </a:srgbClr>
              </a:solidFill>
            </a:endParaRPr>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solidFill>
                <a:srgbClr val="2F2F2F">
                  <a:lumMod val="75000"/>
                  <a:lumOff val="25000"/>
                </a:srgbClr>
              </a:solidFill>
            </a:endParaRPr>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7AA1354A-8F29-46E8-8A02-016A6B5E71CB}" type="slidenum">
              <a:rPr lang="en-US" altLang="zh-CN">
                <a:solidFill>
                  <a:srgbClr val="2F2F2F">
                    <a:lumMod val="75000"/>
                    <a:lumOff val="25000"/>
                  </a:srgbClr>
                </a:solidFill>
              </a:rPr>
              <a:pPr/>
              <a:t>‹#›</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7534533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b="1">
              <a:solidFill>
                <a:prstClr val="white"/>
              </a:solidFill>
            </a:endParaRPr>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endParaRPr lang="en-US" altLang="zh-CN">
              <a:solidFill>
                <a:srgbClr val="2F2F2F">
                  <a:lumMod val="75000"/>
                  <a:lumOff val="25000"/>
                </a:srgbClr>
              </a:solidFill>
            </a:endParaRPr>
          </a:p>
        </p:txBody>
      </p:sp>
      <p:sp>
        <p:nvSpPr>
          <p:cNvPr id="5" name="页脚占位符 4"/>
          <p:cNvSpPr>
            <a:spLocks noGrp="1"/>
          </p:cNvSpPr>
          <p:nvPr>
            <p:ph type="ftr" sz="quarter" idx="11"/>
          </p:nvPr>
        </p:nvSpPr>
        <p:spPr/>
        <p:txBody>
          <a:bodyPr/>
          <a:lstStyle/>
          <a:p>
            <a:pPr>
              <a:defRPr/>
            </a:pPr>
            <a:endParaRPr lang="en-US" altLang="zh-CN">
              <a:solidFill>
                <a:srgbClr val="2F2F2F">
                  <a:lumMod val="75000"/>
                  <a:lumOff val="25000"/>
                </a:srgbClr>
              </a:solidFill>
            </a:endParaRPr>
          </a:p>
        </p:txBody>
      </p:sp>
      <p:sp>
        <p:nvSpPr>
          <p:cNvPr id="6" name="灯片编号占位符 5"/>
          <p:cNvSpPr>
            <a:spLocks noGrp="1"/>
          </p:cNvSpPr>
          <p:nvPr>
            <p:ph type="sldNum" sz="quarter" idx="12"/>
          </p:nvPr>
        </p:nvSpPr>
        <p:spPr/>
        <p:txBody>
          <a:bodyPr/>
          <a:lstStyle/>
          <a:p>
            <a:pPr>
              <a:defRPr/>
            </a:pPr>
            <a:fld id="{352A9549-7B50-4DE4-8ECA-CA2FA935AA54}" type="slidenum">
              <a:rPr lang="en-US" altLang="zh-CN" smtClean="0">
                <a:solidFill>
                  <a:srgbClr val="2F2F2F">
                    <a:lumMod val="75000"/>
                    <a:lumOff val="25000"/>
                  </a:srgbClr>
                </a:solidFill>
              </a:rPr>
              <a:pPr>
                <a:defRPr/>
              </a:pPr>
              <a:t>‹#›</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5221510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b="1">
              <a:solidFill>
                <a:prstClr val="white"/>
              </a:solidFill>
            </a:endParaRPr>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pPr>
              <a:defRPr/>
            </a:pPr>
            <a:endParaRPr lang="en-US" altLang="zh-CN">
              <a:solidFill>
                <a:srgbClr val="2F2F2F">
                  <a:lumMod val="75000"/>
                  <a:lumOff val="25000"/>
                </a:srgbClr>
              </a:solidFill>
            </a:endParaRPr>
          </a:p>
        </p:txBody>
      </p:sp>
      <p:sp>
        <p:nvSpPr>
          <p:cNvPr id="5" name="页脚占位符 4"/>
          <p:cNvSpPr>
            <a:spLocks noGrp="1"/>
          </p:cNvSpPr>
          <p:nvPr>
            <p:ph type="ftr" sz="quarter" idx="11"/>
          </p:nvPr>
        </p:nvSpPr>
        <p:spPr>
          <a:xfrm>
            <a:off x="5330952" y="6400800"/>
            <a:ext cx="3733800" cy="283800"/>
          </a:xfrm>
        </p:spPr>
        <p:txBody>
          <a:bodyPr/>
          <a:lstStyle/>
          <a:p>
            <a:pPr>
              <a:defRPr/>
            </a:pPr>
            <a:endParaRPr lang="en-US" altLang="zh-CN">
              <a:solidFill>
                <a:srgbClr val="2F2F2F">
                  <a:lumMod val="75000"/>
                  <a:lumOff val="25000"/>
                </a:srgbClr>
              </a:solidFill>
            </a:endParaRPr>
          </a:p>
        </p:txBody>
      </p:sp>
      <p:sp>
        <p:nvSpPr>
          <p:cNvPr id="6" name="灯片编号占位符 5"/>
          <p:cNvSpPr>
            <a:spLocks noGrp="1"/>
          </p:cNvSpPr>
          <p:nvPr>
            <p:ph type="sldNum" sz="quarter" idx="12"/>
          </p:nvPr>
        </p:nvSpPr>
        <p:spPr/>
        <p:txBody>
          <a:bodyPr/>
          <a:lstStyle/>
          <a:p>
            <a:pPr>
              <a:defRPr/>
            </a:pPr>
            <a:fld id="{C87F660E-6CA2-46FD-B116-46E9D0CB97E5}" type="slidenum">
              <a:rPr lang="en-US" altLang="zh-CN" smtClean="0">
                <a:solidFill>
                  <a:srgbClr val="2F2F2F">
                    <a:lumMod val="75000"/>
                    <a:lumOff val="25000"/>
                  </a:srgbClr>
                </a:solidFill>
              </a:rPr>
              <a:pPr>
                <a:defRPr/>
              </a:pPr>
              <a:t>‹#›</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8142964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b="1">
              <a:solidFill>
                <a:prstClr val="white"/>
              </a:solidFill>
            </a:endParaRPr>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solidFill>
                <a:srgbClr val="2F2F2F">
                  <a:lumMod val="75000"/>
                  <a:lumOff val="25000"/>
                </a:srgbClr>
              </a:solidFill>
            </a:endParaRPr>
          </a:p>
        </p:txBody>
      </p:sp>
      <p:sp>
        <p:nvSpPr>
          <p:cNvPr id="5" name="页脚占位符 4"/>
          <p:cNvSpPr>
            <a:spLocks noGrp="1"/>
          </p:cNvSpPr>
          <p:nvPr>
            <p:ph type="ftr" sz="quarter" idx="11"/>
          </p:nvPr>
        </p:nvSpPr>
        <p:spPr/>
        <p:txBody>
          <a:bodyPr/>
          <a:lstStyle/>
          <a:p>
            <a:pPr>
              <a:defRPr/>
            </a:pPr>
            <a:endParaRPr lang="en-US" altLang="zh-CN">
              <a:solidFill>
                <a:srgbClr val="2F2F2F">
                  <a:lumMod val="75000"/>
                  <a:lumOff val="25000"/>
                </a:srgbClr>
              </a:solidFill>
            </a:endParaRPr>
          </a:p>
        </p:txBody>
      </p:sp>
      <p:sp>
        <p:nvSpPr>
          <p:cNvPr id="6" name="灯片编号占位符 5"/>
          <p:cNvSpPr>
            <a:spLocks noGrp="1"/>
          </p:cNvSpPr>
          <p:nvPr>
            <p:ph type="sldNum" sz="quarter" idx="12"/>
          </p:nvPr>
        </p:nvSpPr>
        <p:spPr/>
        <p:txBody>
          <a:bodyPr/>
          <a:lstStyle/>
          <a:p>
            <a:pPr>
              <a:defRPr/>
            </a:pPr>
            <a:fld id="{D7959FCC-FECD-433D-8035-7F39F14DC459}" type="slidenum">
              <a:rPr lang="en-US" altLang="zh-CN" smtClean="0">
                <a:solidFill>
                  <a:srgbClr val="2F2F2F">
                    <a:lumMod val="75000"/>
                    <a:lumOff val="25000"/>
                  </a:srgbClr>
                </a:solidFill>
              </a:rPr>
              <a:pPr>
                <a:defRPr/>
              </a:pPr>
              <a:t>‹#›</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1068538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b="1">
              <a:solidFill>
                <a:prstClr val="white"/>
              </a:solidFill>
            </a:endParaRPr>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en-US" altLang="zh-CN">
              <a:solidFill>
                <a:srgbClr val="2F2F2F">
                  <a:lumMod val="75000"/>
                  <a:lumOff val="25000"/>
                </a:srgbClr>
              </a:solidFill>
            </a:endParaRPr>
          </a:p>
        </p:txBody>
      </p:sp>
      <p:sp>
        <p:nvSpPr>
          <p:cNvPr id="6" name="页脚占位符 5"/>
          <p:cNvSpPr>
            <a:spLocks noGrp="1"/>
          </p:cNvSpPr>
          <p:nvPr>
            <p:ph type="ftr" sz="quarter" idx="11"/>
          </p:nvPr>
        </p:nvSpPr>
        <p:spPr/>
        <p:txBody>
          <a:bodyPr/>
          <a:lstStyle/>
          <a:p>
            <a:pPr>
              <a:defRPr/>
            </a:pPr>
            <a:endParaRPr lang="en-US" altLang="zh-CN">
              <a:solidFill>
                <a:srgbClr val="2F2F2F">
                  <a:lumMod val="75000"/>
                  <a:lumOff val="25000"/>
                </a:srgbClr>
              </a:solidFill>
            </a:endParaRPr>
          </a:p>
        </p:txBody>
      </p:sp>
      <p:sp>
        <p:nvSpPr>
          <p:cNvPr id="7" name="灯片编号占位符 6"/>
          <p:cNvSpPr>
            <a:spLocks noGrp="1"/>
          </p:cNvSpPr>
          <p:nvPr>
            <p:ph type="sldNum" sz="quarter" idx="12"/>
          </p:nvPr>
        </p:nvSpPr>
        <p:spPr/>
        <p:txBody>
          <a:bodyPr/>
          <a:lstStyle/>
          <a:p>
            <a:pPr>
              <a:defRPr/>
            </a:pPr>
            <a:fld id="{12ED90C4-14D9-4FD1-B3F0-A3A201CDF897}" type="slidenum">
              <a:rPr lang="en-US" altLang="zh-CN" smtClean="0">
                <a:solidFill>
                  <a:srgbClr val="2F2F2F">
                    <a:lumMod val="75000"/>
                    <a:lumOff val="25000"/>
                  </a:srgbClr>
                </a:solidFill>
              </a:rPr>
              <a:pPr>
                <a:defRPr/>
              </a:pPr>
              <a:t>‹#›</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8013317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b="1">
              <a:solidFill>
                <a:prstClr val="white"/>
              </a:solidFill>
            </a:endParaRPr>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endParaRPr lang="en-US" altLang="zh-CN">
              <a:solidFill>
                <a:srgbClr val="2F2F2F">
                  <a:lumMod val="75000"/>
                  <a:lumOff val="25000"/>
                </a:srgbClr>
              </a:solidFill>
            </a:endParaRPr>
          </a:p>
        </p:txBody>
      </p:sp>
      <p:sp>
        <p:nvSpPr>
          <p:cNvPr id="8" name="页脚占位符 7"/>
          <p:cNvSpPr>
            <a:spLocks noGrp="1"/>
          </p:cNvSpPr>
          <p:nvPr>
            <p:ph type="ftr" sz="quarter" idx="11"/>
          </p:nvPr>
        </p:nvSpPr>
        <p:spPr/>
        <p:txBody>
          <a:bodyPr/>
          <a:lstStyle/>
          <a:p>
            <a:pPr>
              <a:defRPr/>
            </a:pPr>
            <a:endParaRPr lang="en-US" altLang="zh-CN">
              <a:solidFill>
                <a:srgbClr val="2F2F2F">
                  <a:lumMod val="75000"/>
                  <a:lumOff val="25000"/>
                </a:srgbClr>
              </a:solidFill>
            </a:endParaRPr>
          </a:p>
        </p:txBody>
      </p:sp>
      <p:sp>
        <p:nvSpPr>
          <p:cNvPr id="9" name="灯片编号占位符 8"/>
          <p:cNvSpPr>
            <a:spLocks noGrp="1"/>
          </p:cNvSpPr>
          <p:nvPr>
            <p:ph type="sldNum" sz="quarter" idx="12"/>
          </p:nvPr>
        </p:nvSpPr>
        <p:spPr/>
        <p:txBody>
          <a:bodyPr/>
          <a:lstStyle/>
          <a:p>
            <a:pPr>
              <a:defRPr/>
            </a:pPr>
            <a:fld id="{EFBB852B-16EA-4BF5-B8CC-6BFC2500505D}" type="slidenum">
              <a:rPr lang="en-US" altLang="zh-CN" smtClean="0">
                <a:solidFill>
                  <a:srgbClr val="2F2F2F">
                    <a:lumMod val="75000"/>
                    <a:lumOff val="25000"/>
                  </a:srgbClr>
                </a:solidFill>
              </a:rPr>
              <a:pPr>
                <a:defRPr/>
              </a:pPr>
              <a:t>‹#›</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486111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b="1">
              <a:solidFill>
                <a:prstClr val="white"/>
              </a:solidFill>
            </a:endParaRPr>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endParaRPr lang="en-US" altLang="zh-CN">
              <a:solidFill>
                <a:srgbClr val="2F2F2F">
                  <a:lumMod val="75000"/>
                  <a:lumOff val="25000"/>
                </a:srgbClr>
              </a:solidFill>
            </a:endParaRPr>
          </a:p>
        </p:txBody>
      </p:sp>
      <p:sp>
        <p:nvSpPr>
          <p:cNvPr id="4" name="页脚占位符 3"/>
          <p:cNvSpPr>
            <a:spLocks noGrp="1"/>
          </p:cNvSpPr>
          <p:nvPr>
            <p:ph type="ftr" sz="quarter" idx="11"/>
          </p:nvPr>
        </p:nvSpPr>
        <p:spPr/>
        <p:txBody>
          <a:bodyPr/>
          <a:lstStyle/>
          <a:p>
            <a:pPr>
              <a:defRPr/>
            </a:pPr>
            <a:endParaRPr lang="en-US" altLang="zh-CN">
              <a:solidFill>
                <a:srgbClr val="2F2F2F">
                  <a:lumMod val="75000"/>
                  <a:lumOff val="25000"/>
                </a:srgbClr>
              </a:solidFill>
            </a:endParaRPr>
          </a:p>
        </p:txBody>
      </p:sp>
      <p:sp>
        <p:nvSpPr>
          <p:cNvPr id="5" name="灯片编号占位符 4"/>
          <p:cNvSpPr>
            <a:spLocks noGrp="1"/>
          </p:cNvSpPr>
          <p:nvPr>
            <p:ph type="sldNum" sz="quarter" idx="12"/>
          </p:nvPr>
        </p:nvSpPr>
        <p:spPr/>
        <p:txBody>
          <a:bodyPr/>
          <a:lstStyle/>
          <a:p>
            <a:pPr>
              <a:defRPr/>
            </a:pPr>
            <a:fld id="{82B5CE83-A39A-4297-8050-884A584A89BA}" type="slidenum">
              <a:rPr lang="en-US" altLang="zh-CN" smtClean="0">
                <a:solidFill>
                  <a:srgbClr val="2F2F2F">
                    <a:lumMod val="75000"/>
                    <a:lumOff val="25000"/>
                  </a:srgbClr>
                </a:solidFill>
              </a:rPr>
              <a:pPr>
                <a:defRPr/>
              </a:pPr>
              <a:t>‹#›</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3118639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8399718-16B3-47DD-AB03-1E8EE31F2B88}" type="datetimeFigureOut">
              <a:rPr lang="zh-CN" altLang="en-US" smtClean="0"/>
              <a:t>2016-9-13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3E91F4-35AC-4331-B1DB-ACE3941AFDC2}"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solidFill>
                <a:srgbClr val="2F2F2F">
                  <a:lumMod val="75000"/>
                  <a:lumOff val="25000"/>
                </a:srgbClr>
              </a:solidFill>
            </a:endParaRPr>
          </a:p>
        </p:txBody>
      </p:sp>
      <p:sp>
        <p:nvSpPr>
          <p:cNvPr id="3" name="页脚占位符 2"/>
          <p:cNvSpPr>
            <a:spLocks noGrp="1"/>
          </p:cNvSpPr>
          <p:nvPr>
            <p:ph type="ftr" sz="quarter" idx="11"/>
          </p:nvPr>
        </p:nvSpPr>
        <p:spPr/>
        <p:txBody>
          <a:bodyPr/>
          <a:lstStyle/>
          <a:p>
            <a:pPr>
              <a:defRPr/>
            </a:pPr>
            <a:endParaRPr lang="en-US" altLang="zh-CN">
              <a:solidFill>
                <a:srgbClr val="2F2F2F">
                  <a:lumMod val="75000"/>
                  <a:lumOff val="25000"/>
                </a:srgbClr>
              </a:solidFill>
            </a:endParaRPr>
          </a:p>
        </p:txBody>
      </p:sp>
      <p:sp>
        <p:nvSpPr>
          <p:cNvPr id="4" name="灯片编号占位符 3"/>
          <p:cNvSpPr>
            <a:spLocks noGrp="1"/>
          </p:cNvSpPr>
          <p:nvPr>
            <p:ph type="sldNum" sz="quarter" idx="12"/>
          </p:nvPr>
        </p:nvSpPr>
        <p:spPr/>
        <p:txBody>
          <a:bodyPr/>
          <a:lstStyle/>
          <a:p>
            <a:pPr>
              <a:defRPr/>
            </a:pPr>
            <a:fld id="{F4F7DE1E-439E-41AF-8E8F-5D8298A768F2}" type="slidenum">
              <a:rPr lang="en-US" altLang="zh-CN" smtClean="0">
                <a:solidFill>
                  <a:srgbClr val="2F2F2F">
                    <a:lumMod val="75000"/>
                    <a:lumOff val="25000"/>
                  </a:srgbClr>
                </a:solidFill>
              </a:rPr>
              <a:pPr>
                <a:defRPr/>
              </a:pPr>
              <a:t>‹#›</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825064391"/>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b="1">
              <a:solidFill>
                <a:prstClr val="white"/>
              </a:solidFill>
            </a:endParaRPr>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en-US" altLang="zh-CN">
              <a:solidFill>
                <a:srgbClr val="2F2F2F">
                  <a:lumMod val="75000"/>
                  <a:lumOff val="25000"/>
                </a:srgbClr>
              </a:solidFill>
            </a:endParaRPr>
          </a:p>
        </p:txBody>
      </p:sp>
      <p:sp>
        <p:nvSpPr>
          <p:cNvPr id="6" name="页脚占位符 5"/>
          <p:cNvSpPr>
            <a:spLocks noGrp="1"/>
          </p:cNvSpPr>
          <p:nvPr>
            <p:ph type="ftr" sz="quarter" idx="11"/>
          </p:nvPr>
        </p:nvSpPr>
        <p:spPr/>
        <p:txBody>
          <a:bodyPr/>
          <a:lstStyle/>
          <a:p>
            <a:pPr>
              <a:defRPr/>
            </a:pPr>
            <a:endParaRPr lang="en-US" altLang="zh-CN">
              <a:solidFill>
                <a:srgbClr val="2F2F2F">
                  <a:lumMod val="75000"/>
                  <a:lumOff val="25000"/>
                </a:srgbClr>
              </a:solidFill>
            </a:endParaRPr>
          </a:p>
        </p:txBody>
      </p:sp>
      <p:sp>
        <p:nvSpPr>
          <p:cNvPr id="7" name="灯片编号占位符 6"/>
          <p:cNvSpPr>
            <a:spLocks noGrp="1"/>
          </p:cNvSpPr>
          <p:nvPr>
            <p:ph type="sldNum" sz="quarter" idx="12"/>
          </p:nvPr>
        </p:nvSpPr>
        <p:spPr/>
        <p:txBody>
          <a:bodyPr/>
          <a:lstStyle/>
          <a:p>
            <a:pPr>
              <a:defRPr/>
            </a:pPr>
            <a:fld id="{4600B228-A210-4323-BD3C-071BA09E4A97}" type="slidenum">
              <a:rPr lang="en-US" altLang="zh-CN" smtClean="0">
                <a:solidFill>
                  <a:srgbClr val="2F2F2F">
                    <a:lumMod val="75000"/>
                    <a:lumOff val="25000"/>
                  </a:srgbClr>
                </a:solidFill>
              </a:rPr>
              <a:pPr>
                <a:defRPr/>
              </a:pPr>
              <a:t>‹#›</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4662519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en-US" altLang="zh-CN">
              <a:solidFill>
                <a:srgbClr val="2F2F2F">
                  <a:lumMod val="75000"/>
                  <a:lumOff val="25000"/>
                </a:srgbClr>
              </a:solidFill>
            </a:endParaRPr>
          </a:p>
        </p:txBody>
      </p:sp>
      <p:sp>
        <p:nvSpPr>
          <p:cNvPr id="6" name="页脚占位符 5"/>
          <p:cNvSpPr>
            <a:spLocks noGrp="1"/>
          </p:cNvSpPr>
          <p:nvPr>
            <p:ph type="ftr" sz="quarter" idx="11"/>
          </p:nvPr>
        </p:nvSpPr>
        <p:spPr/>
        <p:txBody>
          <a:bodyPr/>
          <a:lstStyle/>
          <a:p>
            <a:pPr>
              <a:defRPr/>
            </a:pPr>
            <a:endParaRPr lang="en-US" altLang="zh-CN">
              <a:solidFill>
                <a:srgbClr val="2F2F2F">
                  <a:lumMod val="75000"/>
                  <a:lumOff val="25000"/>
                </a:srgbClr>
              </a:solidFill>
            </a:endParaRPr>
          </a:p>
        </p:txBody>
      </p:sp>
      <p:sp>
        <p:nvSpPr>
          <p:cNvPr id="7" name="灯片编号占位符 6"/>
          <p:cNvSpPr>
            <a:spLocks noGrp="1"/>
          </p:cNvSpPr>
          <p:nvPr>
            <p:ph type="sldNum" sz="quarter" idx="12"/>
          </p:nvPr>
        </p:nvSpPr>
        <p:spPr/>
        <p:txBody>
          <a:bodyPr/>
          <a:lstStyle/>
          <a:p>
            <a:pPr>
              <a:defRPr/>
            </a:pPr>
            <a:fld id="{F6EA3540-D3EC-4D1A-90EC-DFB0F770A98C}" type="slidenum">
              <a:rPr lang="en-US" altLang="zh-CN" smtClean="0">
                <a:solidFill>
                  <a:srgbClr val="2F2F2F">
                    <a:lumMod val="75000"/>
                    <a:lumOff val="25000"/>
                  </a:srgbClr>
                </a:solidFill>
              </a:rPr>
              <a:pPr>
                <a:defRPr/>
              </a:pPr>
              <a:t>‹#›</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451375351"/>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solidFill>
                <a:srgbClr val="2F2F2F">
                  <a:lumMod val="75000"/>
                  <a:lumOff val="25000"/>
                </a:srgbClr>
              </a:solidFill>
            </a:endParaRPr>
          </a:p>
        </p:txBody>
      </p:sp>
      <p:sp>
        <p:nvSpPr>
          <p:cNvPr id="5" name="页脚占位符 4"/>
          <p:cNvSpPr>
            <a:spLocks noGrp="1"/>
          </p:cNvSpPr>
          <p:nvPr>
            <p:ph type="ftr" sz="quarter" idx="11"/>
          </p:nvPr>
        </p:nvSpPr>
        <p:spPr/>
        <p:txBody>
          <a:bodyPr/>
          <a:lstStyle/>
          <a:p>
            <a:pPr>
              <a:defRPr/>
            </a:pPr>
            <a:endParaRPr lang="en-US" altLang="zh-CN">
              <a:solidFill>
                <a:srgbClr val="2F2F2F">
                  <a:lumMod val="75000"/>
                  <a:lumOff val="25000"/>
                </a:srgbClr>
              </a:solidFill>
            </a:endParaRPr>
          </a:p>
        </p:txBody>
      </p:sp>
      <p:sp>
        <p:nvSpPr>
          <p:cNvPr id="6" name="灯片编号占位符 5"/>
          <p:cNvSpPr>
            <a:spLocks noGrp="1"/>
          </p:cNvSpPr>
          <p:nvPr>
            <p:ph type="sldNum" sz="quarter" idx="12"/>
          </p:nvPr>
        </p:nvSpPr>
        <p:spPr/>
        <p:txBody>
          <a:bodyPr/>
          <a:lstStyle/>
          <a:p>
            <a:pPr>
              <a:defRPr/>
            </a:pPr>
            <a:fld id="{FC60EF7F-77F3-4C9E-9D22-85A67A546A2D}" type="slidenum">
              <a:rPr lang="en-US" altLang="zh-CN" smtClean="0">
                <a:solidFill>
                  <a:srgbClr val="2F2F2F">
                    <a:lumMod val="75000"/>
                    <a:lumOff val="25000"/>
                  </a:srgbClr>
                </a:solidFill>
              </a:rPr>
              <a:pPr>
                <a:defRPr/>
              </a:pPr>
              <a:t>‹#›</a:t>
            </a:fld>
            <a:endParaRPr lang="en-US" altLang="zh-CN">
              <a:solidFill>
                <a:srgbClr val="2F2F2F">
                  <a:lumMod val="75000"/>
                  <a:lumOff val="25000"/>
                </a:srgbClr>
              </a:solidFill>
            </a:endParaRPr>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b="1">
              <a:solidFill>
                <a:prstClr val="white"/>
              </a:solidFill>
            </a:endParaRPr>
          </a:p>
        </p:txBody>
      </p:sp>
    </p:spTree>
    <p:extLst>
      <p:ext uri="{BB962C8B-B14F-4D97-AF65-F5344CB8AC3E}">
        <p14:creationId xmlns:p14="http://schemas.microsoft.com/office/powerpoint/2010/main" val="24342591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solidFill>
                <a:srgbClr val="2F2F2F">
                  <a:lumMod val="75000"/>
                  <a:lumOff val="25000"/>
                </a:srgbClr>
              </a:solidFill>
            </a:endParaRPr>
          </a:p>
        </p:txBody>
      </p:sp>
      <p:sp>
        <p:nvSpPr>
          <p:cNvPr id="5" name="页脚占位符 4"/>
          <p:cNvSpPr>
            <a:spLocks noGrp="1"/>
          </p:cNvSpPr>
          <p:nvPr>
            <p:ph type="ftr" sz="quarter" idx="11"/>
          </p:nvPr>
        </p:nvSpPr>
        <p:spPr/>
        <p:txBody>
          <a:bodyPr/>
          <a:lstStyle/>
          <a:p>
            <a:pPr>
              <a:defRPr/>
            </a:pPr>
            <a:endParaRPr lang="en-US" altLang="zh-CN">
              <a:solidFill>
                <a:srgbClr val="2F2F2F">
                  <a:lumMod val="75000"/>
                  <a:lumOff val="25000"/>
                </a:srgbClr>
              </a:solidFill>
            </a:endParaRPr>
          </a:p>
        </p:txBody>
      </p:sp>
      <p:sp>
        <p:nvSpPr>
          <p:cNvPr id="6" name="灯片编号占位符 5"/>
          <p:cNvSpPr>
            <a:spLocks noGrp="1"/>
          </p:cNvSpPr>
          <p:nvPr>
            <p:ph type="sldNum" sz="quarter" idx="12"/>
          </p:nvPr>
        </p:nvSpPr>
        <p:spPr/>
        <p:txBody>
          <a:bodyPr/>
          <a:lstStyle/>
          <a:p>
            <a:pPr>
              <a:defRPr/>
            </a:pPr>
            <a:fld id="{FCF5E572-CAA1-42AB-B759-7066DA15030F}" type="slidenum">
              <a:rPr lang="en-US" altLang="zh-CN" smtClean="0">
                <a:solidFill>
                  <a:srgbClr val="2F2F2F">
                    <a:lumMod val="75000"/>
                    <a:lumOff val="25000"/>
                  </a:srgbClr>
                </a:solidFill>
              </a:rPr>
              <a:pPr>
                <a:defRPr/>
              </a:pPr>
              <a:t>‹#›</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40351707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endParaRPr>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endParaRPr lang="en-US" altLang="zh-CN">
              <a:solidFill>
                <a:srgbClr val="2F2F2F">
                  <a:lumMod val="75000"/>
                  <a:lumOff val="25000"/>
                </a:srgbClr>
              </a:solidFill>
            </a:endParaRPr>
          </a:p>
        </p:txBody>
      </p:sp>
      <p:sp>
        <p:nvSpPr>
          <p:cNvPr id="5" name="页脚占位符 4"/>
          <p:cNvSpPr>
            <a:spLocks noGrp="1"/>
          </p:cNvSpPr>
          <p:nvPr>
            <p:ph type="ftr" sz="quarter" idx="11"/>
          </p:nvPr>
        </p:nvSpPr>
        <p:spPr/>
        <p:txBody>
          <a:bodyPr/>
          <a:lstStyle/>
          <a:p>
            <a:pPr>
              <a:defRPr/>
            </a:pPr>
            <a:endParaRPr lang="en-US" altLang="zh-CN">
              <a:solidFill>
                <a:srgbClr val="2F2F2F">
                  <a:lumMod val="75000"/>
                  <a:lumOff val="25000"/>
                </a:srgbClr>
              </a:solidFill>
            </a:endParaRPr>
          </a:p>
        </p:txBody>
      </p:sp>
      <p:sp>
        <p:nvSpPr>
          <p:cNvPr id="6" name="灯片编号占位符 5"/>
          <p:cNvSpPr>
            <a:spLocks noGrp="1"/>
          </p:cNvSpPr>
          <p:nvPr>
            <p:ph type="sldNum" sz="quarter" idx="12"/>
          </p:nvPr>
        </p:nvSpPr>
        <p:spPr/>
        <p:txBody>
          <a:bodyPr/>
          <a:lstStyle/>
          <a:p>
            <a:pPr>
              <a:defRPr/>
            </a:pPr>
            <a:fld id="{513D97FD-586A-4BDF-8948-A8BF9D165365}" type="slidenum">
              <a:rPr lang="en-US" altLang="zh-CN" smtClean="0">
                <a:solidFill>
                  <a:srgbClr val="2F2F2F">
                    <a:lumMod val="75000"/>
                    <a:lumOff val="25000"/>
                  </a:srgbClr>
                </a:solidFill>
              </a:rPr>
              <a:pPr>
                <a:defRPr/>
              </a:pPr>
              <a:t>‹#›</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7703833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endParaRPr>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pPr>
              <a:defRPr/>
            </a:pPr>
            <a:endParaRPr lang="en-US" altLang="zh-CN">
              <a:solidFill>
                <a:srgbClr val="2F2F2F">
                  <a:lumMod val="75000"/>
                  <a:lumOff val="25000"/>
                </a:srgbClr>
              </a:solidFill>
            </a:endParaRPr>
          </a:p>
        </p:txBody>
      </p:sp>
      <p:sp>
        <p:nvSpPr>
          <p:cNvPr id="5" name="页脚占位符 4"/>
          <p:cNvSpPr>
            <a:spLocks noGrp="1"/>
          </p:cNvSpPr>
          <p:nvPr>
            <p:ph type="ftr" sz="quarter" idx="11"/>
          </p:nvPr>
        </p:nvSpPr>
        <p:spPr>
          <a:xfrm>
            <a:off x="5330952" y="6400800"/>
            <a:ext cx="3733800" cy="283800"/>
          </a:xfrm>
        </p:spPr>
        <p:txBody>
          <a:bodyPr/>
          <a:lstStyle/>
          <a:p>
            <a:pPr>
              <a:defRPr/>
            </a:pPr>
            <a:endParaRPr lang="en-US" altLang="zh-CN">
              <a:solidFill>
                <a:srgbClr val="2F2F2F">
                  <a:lumMod val="75000"/>
                  <a:lumOff val="25000"/>
                </a:srgbClr>
              </a:solidFill>
            </a:endParaRPr>
          </a:p>
        </p:txBody>
      </p:sp>
      <p:sp>
        <p:nvSpPr>
          <p:cNvPr id="6" name="灯片编号占位符 5"/>
          <p:cNvSpPr>
            <a:spLocks noGrp="1"/>
          </p:cNvSpPr>
          <p:nvPr>
            <p:ph type="sldNum" sz="quarter" idx="12"/>
          </p:nvPr>
        </p:nvSpPr>
        <p:spPr/>
        <p:txBody>
          <a:bodyPr/>
          <a:lstStyle/>
          <a:p>
            <a:pPr>
              <a:defRPr/>
            </a:pPr>
            <a:fld id="{19553BE2-3016-4D1F-BC22-0A243A270719}" type="slidenum">
              <a:rPr lang="en-US" altLang="zh-CN" smtClean="0">
                <a:solidFill>
                  <a:srgbClr val="2F2F2F">
                    <a:lumMod val="75000"/>
                    <a:lumOff val="25000"/>
                  </a:srgbClr>
                </a:solidFill>
              </a:rPr>
              <a:pPr>
                <a:defRPr/>
              </a:pPr>
              <a:t>‹#›</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9029986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endParaRPr>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solidFill>
                <a:srgbClr val="2F2F2F">
                  <a:lumMod val="75000"/>
                  <a:lumOff val="25000"/>
                </a:srgbClr>
              </a:solidFill>
            </a:endParaRPr>
          </a:p>
        </p:txBody>
      </p:sp>
      <p:sp>
        <p:nvSpPr>
          <p:cNvPr id="5" name="页脚占位符 4"/>
          <p:cNvSpPr>
            <a:spLocks noGrp="1"/>
          </p:cNvSpPr>
          <p:nvPr>
            <p:ph type="ftr" sz="quarter" idx="11"/>
          </p:nvPr>
        </p:nvSpPr>
        <p:spPr/>
        <p:txBody>
          <a:bodyPr/>
          <a:lstStyle/>
          <a:p>
            <a:pPr>
              <a:defRPr/>
            </a:pPr>
            <a:endParaRPr lang="en-US" altLang="zh-CN">
              <a:solidFill>
                <a:srgbClr val="2F2F2F">
                  <a:lumMod val="75000"/>
                  <a:lumOff val="25000"/>
                </a:srgbClr>
              </a:solidFill>
            </a:endParaRPr>
          </a:p>
        </p:txBody>
      </p:sp>
      <p:sp>
        <p:nvSpPr>
          <p:cNvPr id="6" name="灯片编号占位符 5"/>
          <p:cNvSpPr>
            <a:spLocks noGrp="1"/>
          </p:cNvSpPr>
          <p:nvPr>
            <p:ph type="sldNum" sz="quarter" idx="12"/>
          </p:nvPr>
        </p:nvSpPr>
        <p:spPr/>
        <p:txBody>
          <a:bodyPr/>
          <a:lstStyle/>
          <a:p>
            <a:pPr>
              <a:defRPr/>
            </a:pPr>
            <a:fld id="{D59CD43F-5ABF-459E-84E1-799A810703F2}" type="slidenum">
              <a:rPr lang="en-US" altLang="zh-CN" smtClean="0">
                <a:solidFill>
                  <a:srgbClr val="2F2F2F">
                    <a:lumMod val="75000"/>
                    <a:lumOff val="25000"/>
                  </a:srgbClr>
                </a:solidFill>
              </a:rPr>
              <a:pPr>
                <a:defRPr/>
              </a:pPr>
              <a:t>‹#›</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8067822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endParaRPr>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en-US" altLang="zh-CN">
              <a:solidFill>
                <a:srgbClr val="2F2F2F">
                  <a:lumMod val="75000"/>
                  <a:lumOff val="25000"/>
                </a:srgbClr>
              </a:solidFill>
            </a:endParaRPr>
          </a:p>
        </p:txBody>
      </p:sp>
      <p:sp>
        <p:nvSpPr>
          <p:cNvPr id="6" name="页脚占位符 5"/>
          <p:cNvSpPr>
            <a:spLocks noGrp="1"/>
          </p:cNvSpPr>
          <p:nvPr>
            <p:ph type="ftr" sz="quarter" idx="11"/>
          </p:nvPr>
        </p:nvSpPr>
        <p:spPr/>
        <p:txBody>
          <a:bodyPr/>
          <a:lstStyle/>
          <a:p>
            <a:pPr>
              <a:defRPr/>
            </a:pPr>
            <a:endParaRPr lang="en-US" altLang="zh-CN">
              <a:solidFill>
                <a:srgbClr val="2F2F2F">
                  <a:lumMod val="75000"/>
                  <a:lumOff val="25000"/>
                </a:srgbClr>
              </a:solidFill>
            </a:endParaRPr>
          </a:p>
        </p:txBody>
      </p:sp>
      <p:sp>
        <p:nvSpPr>
          <p:cNvPr id="7" name="灯片编号占位符 6"/>
          <p:cNvSpPr>
            <a:spLocks noGrp="1"/>
          </p:cNvSpPr>
          <p:nvPr>
            <p:ph type="sldNum" sz="quarter" idx="12"/>
          </p:nvPr>
        </p:nvSpPr>
        <p:spPr/>
        <p:txBody>
          <a:bodyPr/>
          <a:lstStyle/>
          <a:p>
            <a:pPr>
              <a:defRPr/>
            </a:pPr>
            <a:fld id="{200B9509-E960-4628-B565-AF1E392F5514}" type="slidenum">
              <a:rPr lang="en-US" altLang="zh-CN" smtClean="0">
                <a:solidFill>
                  <a:srgbClr val="2F2F2F">
                    <a:lumMod val="75000"/>
                    <a:lumOff val="25000"/>
                  </a:srgbClr>
                </a:solidFill>
              </a:rPr>
              <a:pPr>
                <a:defRPr/>
              </a:pPr>
              <a:t>‹#›</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41432403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endParaRPr>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endParaRPr lang="en-US" altLang="zh-CN">
              <a:solidFill>
                <a:srgbClr val="2F2F2F">
                  <a:lumMod val="75000"/>
                  <a:lumOff val="25000"/>
                </a:srgbClr>
              </a:solidFill>
            </a:endParaRPr>
          </a:p>
        </p:txBody>
      </p:sp>
      <p:sp>
        <p:nvSpPr>
          <p:cNvPr id="8" name="页脚占位符 7"/>
          <p:cNvSpPr>
            <a:spLocks noGrp="1"/>
          </p:cNvSpPr>
          <p:nvPr>
            <p:ph type="ftr" sz="quarter" idx="11"/>
          </p:nvPr>
        </p:nvSpPr>
        <p:spPr/>
        <p:txBody>
          <a:bodyPr/>
          <a:lstStyle/>
          <a:p>
            <a:pPr>
              <a:defRPr/>
            </a:pPr>
            <a:endParaRPr lang="en-US" altLang="zh-CN">
              <a:solidFill>
                <a:srgbClr val="2F2F2F">
                  <a:lumMod val="75000"/>
                  <a:lumOff val="25000"/>
                </a:srgbClr>
              </a:solidFill>
            </a:endParaRPr>
          </a:p>
        </p:txBody>
      </p:sp>
      <p:sp>
        <p:nvSpPr>
          <p:cNvPr id="9" name="灯片编号占位符 8"/>
          <p:cNvSpPr>
            <a:spLocks noGrp="1"/>
          </p:cNvSpPr>
          <p:nvPr>
            <p:ph type="sldNum" sz="quarter" idx="12"/>
          </p:nvPr>
        </p:nvSpPr>
        <p:spPr/>
        <p:txBody>
          <a:bodyPr/>
          <a:lstStyle/>
          <a:p>
            <a:pPr>
              <a:defRPr/>
            </a:pPr>
            <a:fld id="{2525F59F-B84B-4DA6-8FCB-FA8CB95A1BAE}" type="slidenum">
              <a:rPr lang="en-US" altLang="zh-CN" smtClean="0">
                <a:solidFill>
                  <a:srgbClr val="2F2F2F">
                    <a:lumMod val="75000"/>
                    <a:lumOff val="25000"/>
                  </a:srgbClr>
                </a:solidFill>
              </a:rPr>
              <a:pPr>
                <a:defRPr/>
              </a:pPr>
              <a:t>‹#›</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621533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A8399718-16B3-47DD-AB03-1E8EE31F2B88}" type="datetimeFigureOut">
              <a:rPr lang="zh-CN" altLang="en-US" smtClean="0"/>
              <a:t>2016-9-13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3E91F4-35AC-4331-B1DB-ACE3941AFDC2}"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endParaRPr>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endParaRPr lang="en-US" altLang="zh-CN">
              <a:solidFill>
                <a:srgbClr val="2F2F2F">
                  <a:lumMod val="75000"/>
                  <a:lumOff val="25000"/>
                </a:srgbClr>
              </a:solidFill>
            </a:endParaRPr>
          </a:p>
        </p:txBody>
      </p:sp>
      <p:sp>
        <p:nvSpPr>
          <p:cNvPr id="4" name="页脚占位符 3"/>
          <p:cNvSpPr>
            <a:spLocks noGrp="1"/>
          </p:cNvSpPr>
          <p:nvPr>
            <p:ph type="ftr" sz="quarter" idx="11"/>
          </p:nvPr>
        </p:nvSpPr>
        <p:spPr/>
        <p:txBody>
          <a:bodyPr/>
          <a:lstStyle/>
          <a:p>
            <a:pPr>
              <a:defRPr/>
            </a:pPr>
            <a:endParaRPr lang="en-US" altLang="zh-CN">
              <a:solidFill>
                <a:srgbClr val="2F2F2F">
                  <a:lumMod val="75000"/>
                  <a:lumOff val="25000"/>
                </a:srgbClr>
              </a:solidFill>
            </a:endParaRPr>
          </a:p>
        </p:txBody>
      </p:sp>
      <p:sp>
        <p:nvSpPr>
          <p:cNvPr id="5" name="灯片编号占位符 4"/>
          <p:cNvSpPr>
            <a:spLocks noGrp="1"/>
          </p:cNvSpPr>
          <p:nvPr>
            <p:ph type="sldNum" sz="quarter" idx="12"/>
          </p:nvPr>
        </p:nvSpPr>
        <p:spPr/>
        <p:txBody>
          <a:bodyPr/>
          <a:lstStyle/>
          <a:p>
            <a:pPr>
              <a:defRPr/>
            </a:pPr>
            <a:fld id="{F9C8E8E0-6DA3-4C61-BDF1-3B67A70DC19A}" type="slidenum">
              <a:rPr lang="en-US" altLang="zh-CN" smtClean="0">
                <a:solidFill>
                  <a:srgbClr val="2F2F2F">
                    <a:lumMod val="75000"/>
                    <a:lumOff val="25000"/>
                  </a:srgbClr>
                </a:solidFill>
              </a:rPr>
              <a:pPr>
                <a:defRPr/>
              </a:pPr>
              <a:t>‹#›</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0453751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solidFill>
                <a:srgbClr val="2F2F2F">
                  <a:lumMod val="75000"/>
                  <a:lumOff val="25000"/>
                </a:srgbClr>
              </a:solidFill>
            </a:endParaRPr>
          </a:p>
        </p:txBody>
      </p:sp>
      <p:sp>
        <p:nvSpPr>
          <p:cNvPr id="3" name="页脚占位符 2"/>
          <p:cNvSpPr>
            <a:spLocks noGrp="1"/>
          </p:cNvSpPr>
          <p:nvPr>
            <p:ph type="ftr" sz="quarter" idx="11"/>
          </p:nvPr>
        </p:nvSpPr>
        <p:spPr/>
        <p:txBody>
          <a:bodyPr/>
          <a:lstStyle/>
          <a:p>
            <a:pPr>
              <a:defRPr/>
            </a:pPr>
            <a:endParaRPr lang="en-US" altLang="zh-CN">
              <a:solidFill>
                <a:srgbClr val="2F2F2F">
                  <a:lumMod val="75000"/>
                  <a:lumOff val="25000"/>
                </a:srgbClr>
              </a:solidFill>
            </a:endParaRPr>
          </a:p>
        </p:txBody>
      </p:sp>
      <p:sp>
        <p:nvSpPr>
          <p:cNvPr id="4" name="灯片编号占位符 3"/>
          <p:cNvSpPr>
            <a:spLocks noGrp="1"/>
          </p:cNvSpPr>
          <p:nvPr>
            <p:ph type="sldNum" sz="quarter" idx="12"/>
          </p:nvPr>
        </p:nvSpPr>
        <p:spPr/>
        <p:txBody>
          <a:bodyPr/>
          <a:lstStyle/>
          <a:p>
            <a:pPr>
              <a:defRPr/>
            </a:pPr>
            <a:fld id="{8A6AD1C6-DB0C-496C-A4DC-3FB54A29DC20}" type="slidenum">
              <a:rPr lang="en-US" altLang="zh-CN" smtClean="0">
                <a:solidFill>
                  <a:srgbClr val="2F2F2F">
                    <a:lumMod val="75000"/>
                    <a:lumOff val="25000"/>
                  </a:srgbClr>
                </a:solidFill>
              </a:rPr>
              <a:pPr>
                <a:defRPr/>
              </a:pPr>
              <a:t>‹#›</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972017309"/>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endParaRPr>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en-US" altLang="zh-CN">
              <a:solidFill>
                <a:srgbClr val="2F2F2F">
                  <a:lumMod val="75000"/>
                  <a:lumOff val="25000"/>
                </a:srgbClr>
              </a:solidFill>
            </a:endParaRPr>
          </a:p>
        </p:txBody>
      </p:sp>
      <p:sp>
        <p:nvSpPr>
          <p:cNvPr id="6" name="页脚占位符 5"/>
          <p:cNvSpPr>
            <a:spLocks noGrp="1"/>
          </p:cNvSpPr>
          <p:nvPr>
            <p:ph type="ftr" sz="quarter" idx="11"/>
          </p:nvPr>
        </p:nvSpPr>
        <p:spPr/>
        <p:txBody>
          <a:bodyPr/>
          <a:lstStyle/>
          <a:p>
            <a:pPr>
              <a:defRPr/>
            </a:pPr>
            <a:endParaRPr lang="en-US" altLang="zh-CN">
              <a:solidFill>
                <a:srgbClr val="2F2F2F">
                  <a:lumMod val="75000"/>
                  <a:lumOff val="25000"/>
                </a:srgbClr>
              </a:solidFill>
            </a:endParaRPr>
          </a:p>
        </p:txBody>
      </p:sp>
      <p:sp>
        <p:nvSpPr>
          <p:cNvPr id="7" name="灯片编号占位符 6"/>
          <p:cNvSpPr>
            <a:spLocks noGrp="1"/>
          </p:cNvSpPr>
          <p:nvPr>
            <p:ph type="sldNum" sz="quarter" idx="12"/>
          </p:nvPr>
        </p:nvSpPr>
        <p:spPr/>
        <p:txBody>
          <a:bodyPr/>
          <a:lstStyle/>
          <a:p>
            <a:pPr>
              <a:defRPr/>
            </a:pPr>
            <a:fld id="{5F72BD02-DF48-4368-9E56-0062A399FFF1}" type="slidenum">
              <a:rPr lang="en-US" altLang="zh-CN" smtClean="0">
                <a:solidFill>
                  <a:srgbClr val="2F2F2F">
                    <a:lumMod val="75000"/>
                    <a:lumOff val="25000"/>
                  </a:srgbClr>
                </a:solidFill>
              </a:rPr>
              <a:pPr>
                <a:defRPr/>
              </a:pPr>
              <a:t>‹#›</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37447084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en-US" altLang="zh-CN">
              <a:solidFill>
                <a:srgbClr val="2F2F2F">
                  <a:lumMod val="75000"/>
                  <a:lumOff val="25000"/>
                </a:srgbClr>
              </a:solidFill>
            </a:endParaRPr>
          </a:p>
        </p:txBody>
      </p:sp>
      <p:sp>
        <p:nvSpPr>
          <p:cNvPr id="6" name="页脚占位符 5"/>
          <p:cNvSpPr>
            <a:spLocks noGrp="1"/>
          </p:cNvSpPr>
          <p:nvPr>
            <p:ph type="ftr" sz="quarter" idx="11"/>
          </p:nvPr>
        </p:nvSpPr>
        <p:spPr/>
        <p:txBody>
          <a:bodyPr/>
          <a:lstStyle/>
          <a:p>
            <a:pPr>
              <a:defRPr/>
            </a:pPr>
            <a:endParaRPr lang="en-US" altLang="zh-CN">
              <a:solidFill>
                <a:srgbClr val="2F2F2F">
                  <a:lumMod val="75000"/>
                  <a:lumOff val="25000"/>
                </a:srgbClr>
              </a:solidFill>
            </a:endParaRPr>
          </a:p>
        </p:txBody>
      </p:sp>
      <p:sp>
        <p:nvSpPr>
          <p:cNvPr id="7" name="灯片编号占位符 6"/>
          <p:cNvSpPr>
            <a:spLocks noGrp="1"/>
          </p:cNvSpPr>
          <p:nvPr>
            <p:ph type="sldNum" sz="quarter" idx="12"/>
          </p:nvPr>
        </p:nvSpPr>
        <p:spPr/>
        <p:txBody>
          <a:bodyPr/>
          <a:lstStyle/>
          <a:p>
            <a:pPr>
              <a:defRPr/>
            </a:pPr>
            <a:fld id="{ED789DEB-530B-46C1-9E51-A09692D47FCA}" type="slidenum">
              <a:rPr lang="en-US" altLang="zh-CN" smtClean="0">
                <a:solidFill>
                  <a:srgbClr val="2F2F2F">
                    <a:lumMod val="75000"/>
                    <a:lumOff val="25000"/>
                  </a:srgbClr>
                </a:solidFill>
              </a:rPr>
              <a:pPr>
                <a:defRPr/>
              </a:pPr>
              <a:t>‹#›</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680241144"/>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solidFill>
                <a:srgbClr val="2F2F2F">
                  <a:lumMod val="75000"/>
                  <a:lumOff val="25000"/>
                </a:srgbClr>
              </a:solidFill>
            </a:endParaRPr>
          </a:p>
        </p:txBody>
      </p:sp>
      <p:sp>
        <p:nvSpPr>
          <p:cNvPr id="5" name="页脚占位符 4"/>
          <p:cNvSpPr>
            <a:spLocks noGrp="1"/>
          </p:cNvSpPr>
          <p:nvPr>
            <p:ph type="ftr" sz="quarter" idx="11"/>
          </p:nvPr>
        </p:nvSpPr>
        <p:spPr/>
        <p:txBody>
          <a:bodyPr/>
          <a:lstStyle/>
          <a:p>
            <a:pPr>
              <a:defRPr/>
            </a:pPr>
            <a:endParaRPr lang="en-US" altLang="zh-CN">
              <a:solidFill>
                <a:srgbClr val="2F2F2F">
                  <a:lumMod val="75000"/>
                  <a:lumOff val="25000"/>
                </a:srgbClr>
              </a:solidFill>
            </a:endParaRPr>
          </a:p>
        </p:txBody>
      </p:sp>
      <p:sp>
        <p:nvSpPr>
          <p:cNvPr id="6" name="灯片编号占位符 5"/>
          <p:cNvSpPr>
            <a:spLocks noGrp="1"/>
          </p:cNvSpPr>
          <p:nvPr>
            <p:ph type="sldNum" sz="quarter" idx="12"/>
          </p:nvPr>
        </p:nvSpPr>
        <p:spPr/>
        <p:txBody>
          <a:bodyPr/>
          <a:lstStyle/>
          <a:p>
            <a:pPr>
              <a:defRPr/>
            </a:pPr>
            <a:fld id="{268AE38E-D7E0-41A6-8768-CC2ED9FB8A8F}" type="slidenum">
              <a:rPr lang="en-US" altLang="zh-CN" smtClean="0">
                <a:solidFill>
                  <a:srgbClr val="2F2F2F">
                    <a:lumMod val="75000"/>
                    <a:lumOff val="25000"/>
                  </a:srgbClr>
                </a:solidFill>
              </a:rPr>
              <a:pPr>
                <a:defRPr/>
              </a:pPr>
              <a:t>‹#›</a:t>
            </a:fld>
            <a:endParaRPr lang="en-US" altLang="zh-CN">
              <a:solidFill>
                <a:srgbClr val="2F2F2F">
                  <a:lumMod val="75000"/>
                  <a:lumOff val="25000"/>
                </a:srgbClr>
              </a:solidFill>
            </a:endParaRPr>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endParaRPr>
          </a:p>
        </p:txBody>
      </p:sp>
    </p:spTree>
    <p:extLst>
      <p:ext uri="{BB962C8B-B14F-4D97-AF65-F5344CB8AC3E}">
        <p14:creationId xmlns:p14="http://schemas.microsoft.com/office/powerpoint/2010/main" val="2718436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solidFill>
                <a:srgbClr val="2F2F2F">
                  <a:lumMod val="75000"/>
                  <a:lumOff val="25000"/>
                </a:srgbClr>
              </a:solidFill>
            </a:endParaRPr>
          </a:p>
        </p:txBody>
      </p:sp>
      <p:sp>
        <p:nvSpPr>
          <p:cNvPr id="5" name="页脚占位符 4"/>
          <p:cNvSpPr>
            <a:spLocks noGrp="1"/>
          </p:cNvSpPr>
          <p:nvPr>
            <p:ph type="ftr" sz="quarter" idx="11"/>
          </p:nvPr>
        </p:nvSpPr>
        <p:spPr/>
        <p:txBody>
          <a:bodyPr/>
          <a:lstStyle/>
          <a:p>
            <a:pPr>
              <a:defRPr/>
            </a:pPr>
            <a:endParaRPr lang="en-US" altLang="zh-CN">
              <a:solidFill>
                <a:srgbClr val="2F2F2F">
                  <a:lumMod val="75000"/>
                  <a:lumOff val="25000"/>
                </a:srgbClr>
              </a:solidFill>
            </a:endParaRPr>
          </a:p>
        </p:txBody>
      </p:sp>
      <p:sp>
        <p:nvSpPr>
          <p:cNvPr id="6" name="灯片编号占位符 5"/>
          <p:cNvSpPr>
            <a:spLocks noGrp="1"/>
          </p:cNvSpPr>
          <p:nvPr>
            <p:ph type="sldNum" sz="quarter" idx="12"/>
          </p:nvPr>
        </p:nvSpPr>
        <p:spPr/>
        <p:txBody>
          <a:bodyPr/>
          <a:lstStyle/>
          <a:p>
            <a:pPr>
              <a:defRPr/>
            </a:pPr>
            <a:fld id="{B0B8E695-A112-47DD-B343-0C52B1EBA2BE}" type="slidenum">
              <a:rPr lang="en-US" altLang="zh-CN" smtClean="0">
                <a:solidFill>
                  <a:srgbClr val="2F2F2F">
                    <a:lumMod val="75000"/>
                    <a:lumOff val="25000"/>
                  </a:srgbClr>
                </a:solidFill>
              </a:rPr>
              <a:pPr>
                <a:defRPr/>
              </a:pPr>
              <a:t>‹#›</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498976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A8399718-16B3-47DD-AB03-1E8EE31F2B88}" type="datetimeFigureOut">
              <a:rPr lang="zh-CN" altLang="en-US" smtClean="0"/>
              <a:t>2016-9-13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33E91F4-35AC-4331-B1DB-ACE3941AFDC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A8399718-16B3-47DD-AB03-1E8EE31F2B88}" type="datetimeFigureOut">
              <a:rPr lang="zh-CN" altLang="en-US" smtClean="0"/>
              <a:t>2016-9-13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33E91F4-35AC-4331-B1DB-ACE3941AFDC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8399718-16B3-47DD-AB03-1E8EE31F2B88}" type="datetimeFigureOut">
              <a:rPr lang="zh-CN" altLang="en-US" smtClean="0"/>
              <a:t>2016-9-13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33E91F4-35AC-4331-B1DB-ACE3941AFDC2}"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A8399718-16B3-47DD-AB03-1E8EE31F2B88}" type="datetimeFigureOut">
              <a:rPr lang="zh-CN" altLang="en-US" smtClean="0"/>
              <a:t>2016-9-13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3E91F4-35AC-4331-B1DB-ACE3941AFDC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A8399718-16B3-47DD-AB03-1E8EE31F2B88}" type="datetimeFigureOut">
              <a:rPr lang="zh-CN" altLang="en-US" smtClean="0"/>
              <a:t>2016-9-13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3E91F4-35AC-4331-B1DB-ACE3941AFDC2}"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A8399718-16B3-47DD-AB03-1E8EE31F2B88}" type="datetimeFigureOut">
              <a:rPr lang="zh-CN" altLang="en-US" smtClean="0"/>
              <a:t>2016-9-13</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633E91F4-35AC-4331-B1DB-ACE3941AFDC2}" type="slidenum">
              <a:rPr lang="zh-CN" altLang="en-US" smtClean="0"/>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487900E7-9D81-4BDD-AC93-2D1A33D3EA60}" type="datetimeFigureOut">
              <a:rPr lang="zh-CN" altLang="en-US" smtClean="0">
                <a:solidFill>
                  <a:srgbClr val="2F2F2F">
                    <a:lumMod val="75000"/>
                    <a:lumOff val="25000"/>
                  </a:srgbClr>
                </a:solidFill>
              </a:rPr>
              <a:pPr/>
              <a:t>2016-9-13</a:t>
            </a:fld>
            <a:endParaRPr lang="zh-CN" altLang="en-US">
              <a:solidFill>
                <a:srgbClr val="2F2F2F">
                  <a:lumMod val="75000"/>
                  <a:lumOff val="25000"/>
                </a:srgbClr>
              </a:solidFill>
            </a:endParaRPr>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solidFill>
                <a:srgbClr val="2F2F2F">
                  <a:lumMod val="75000"/>
                  <a:lumOff val="25000"/>
                </a:srgbClr>
              </a:solidFill>
            </a:endParaRPr>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4096C7E7-8A19-4454-BDE1-431142961779}" type="slidenum">
              <a:rPr lang="zh-CN" altLang="en-US" smtClean="0">
                <a:solidFill>
                  <a:srgbClr val="2F2F2F">
                    <a:lumMod val="75000"/>
                    <a:lumOff val="25000"/>
                  </a:srgbClr>
                </a:solidFill>
              </a:rPr>
              <a:pPr/>
              <a:t>‹#›</a:t>
            </a:fld>
            <a:endParaRPr lang="zh-CN" altLang="en-US">
              <a:solidFill>
                <a:srgbClr val="2F2F2F">
                  <a:lumMod val="75000"/>
                  <a:lumOff val="25000"/>
                </a:srgbClr>
              </a:solidFill>
            </a:endParaRPr>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31181743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b="1">
              <a:solidFill>
                <a:prstClr val="white"/>
              </a:solidFill>
            </a:endParaRPr>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fontAlgn="base">
              <a:spcBef>
                <a:spcPct val="0"/>
              </a:spcBef>
              <a:spcAft>
                <a:spcPct val="0"/>
              </a:spcAft>
              <a:defRPr/>
            </a:pPr>
            <a:endParaRPr lang="en-US" altLang="zh-CN" b="1">
              <a:solidFill>
                <a:srgbClr val="2F2F2F">
                  <a:lumMod val="75000"/>
                  <a:lumOff val="25000"/>
                </a:srgbClr>
              </a:solidFill>
              <a:latin typeface="Arial" pitchFamily="34" charset="0"/>
            </a:endParaRPr>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fontAlgn="base">
              <a:spcBef>
                <a:spcPct val="0"/>
              </a:spcBef>
              <a:spcAft>
                <a:spcPct val="0"/>
              </a:spcAft>
              <a:defRPr/>
            </a:pPr>
            <a:endParaRPr lang="en-US" altLang="zh-CN" b="1">
              <a:solidFill>
                <a:srgbClr val="2F2F2F">
                  <a:lumMod val="75000"/>
                  <a:lumOff val="25000"/>
                </a:srgbClr>
              </a:solidFill>
              <a:latin typeface="Arial" pitchFamily="34" charset="0"/>
            </a:endParaRPr>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fontAlgn="base">
              <a:spcBef>
                <a:spcPct val="0"/>
              </a:spcBef>
              <a:spcAft>
                <a:spcPct val="0"/>
              </a:spcAft>
              <a:defRPr/>
            </a:pPr>
            <a:fld id="{3DA63F70-C012-4CA4-A4A8-115DB0DA0D98}" type="slidenum">
              <a:rPr lang="en-US" altLang="zh-CN" smtClean="0">
                <a:solidFill>
                  <a:srgbClr val="2F2F2F">
                    <a:lumMod val="75000"/>
                    <a:lumOff val="25000"/>
                  </a:srgbClr>
                </a:solidFill>
                <a:latin typeface="Arial" pitchFamily="34" charset="0"/>
              </a:rPr>
              <a:pPr fontAlgn="base">
                <a:spcBef>
                  <a:spcPct val="0"/>
                </a:spcBef>
                <a:spcAft>
                  <a:spcPct val="0"/>
                </a:spcAft>
                <a:defRPr/>
              </a:pPr>
              <a:t>‹#›</a:t>
            </a:fld>
            <a:endParaRPr lang="en-US" altLang="zh-CN">
              <a:solidFill>
                <a:srgbClr val="2F2F2F">
                  <a:lumMod val="75000"/>
                  <a:lumOff val="25000"/>
                </a:srgbClr>
              </a:solidFill>
              <a:latin typeface="Arial" pitchFamily="34" charset="0"/>
            </a:endParaRPr>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b="1">
              <a:solidFill>
                <a:prstClr val="white"/>
              </a:solidFill>
            </a:endParaRPr>
          </a:p>
        </p:txBody>
      </p:sp>
    </p:spTree>
    <p:extLst>
      <p:ext uri="{BB962C8B-B14F-4D97-AF65-F5344CB8AC3E}">
        <p14:creationId xmlns:p14="http://schemas.microsoft.com/office/powerpoint/2010/main" val="342860307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endParaRPr>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fontAlgn="base">
              <a:spcBef>
                <a:spcPct val="0"/>
              </a:spcBef>
              <a:spcAft>
                <a:spcPct val="0"/>
              </a:spcAft>
              <a:defRPr/>
            </a:pPr>
            <a:endParaRPr lang="en-US" altLang="zh-CN">
              <a:solidFill>
                <a:srgbClr val="2F2F2F">
                  <a:lumMod val="75000"/>
                  <a:lumOff val="25000"/>
                </a:srgbClr>
              </a:solidFill>
              <a:latin typeface="Tahoma" pitchFamily="34" charset="0"/>
              <a:ea typeface="宋体" pitchFamily="2" charset="-122"/>
            </a:endParaRPr>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fontAlgn="base">
              <a:spcBef>
                <a:spcPct val="0"/>
              </a:spcBef>
              <a:spcAft>
                <a:spcPct val="0"/>
              </a:spcAft>
              <a:defRPr/>
            </a:pPr>
            <a:endParaRPr lang="en-US" altLang="zh-CN">
              <a:solidFill>
                <a:srgbClr val="2F2F2F">
                  <a:lumMod val="75000"/>
                  <a:lumOff val="25000"/>
                </a:srgbClr>
              </a:solidFill>
              <a:latin typeface="Tahoma" pitchFamily="34" charset="0"/>
              <a:ea typeface="宋体" pitchFamily="2" charset="-122"/>
            </a:endParaRPr>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fontAlgn="base">
              <a:spcBef>
                <a:spcPct val="0"/>
              </a:spcBef>
              <a:spcAft>
                <a:spcPct val="0"/>
              </a:spcAft>
              <a:defRPr/>
            </a:pPr>
            <a:fld id="{1F347BCF-E48A-4C7F-8CBF-194ADE74DB74}" type="slidenum">
              <a:rPr lang="en-US" altLang="zh-CN" smtClean="0">
                <a:solidFill>
                  <a:srgbClr val="2F2F2F">
                    <a:lumMod val="75000"/>
                    <a:lumOff val="25000"/>
                  </a:srgbClr>
                </a:solidFill>
                <a:latin typeface="Tahoma" pitchFamily="34" charset="0"/>
                <a:ea typeface="宋体" pitchFamily="2" charset="-122"/>
              </a:rPr>
              <a:pPr fontAlgn="base">
                <a:spcBef>
                  <a:spcPct val="0"/>
                </a:spcBef>
                <a:spcAft>
                  <a:spcPct val="0"/>
                </a:spcAft>
                <a:defRPr/>
              </a:pPr>
              <a:t>‹#›</a:t>
            </a:fld>
            <a:endParaRPr lang="en-US" altLang="zh-CN">
              <a:solidFill>
                <a:srgbClr val="2F2F2F">
                  <a:lumMod val="75000"/>
                  <a:lumOff val="25000"/>
                </a:srgbClr>
              </a:solidFill>
              <a:latin typeface="Tahoma" pitchFamily="34" charset="0"/>
              <a:ea typeface="宋体" pitchFamily="2" charset="-122"/>
            </a:endParaRPr>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endParaRPr>
          </a:p>
        </p:txBody>
      </p:sp>
    </p:spTree>
    <p:extLst>
      <p:ext uri="{BB962C8B-B14F-4D97-AF65-F5344CB8AC3E}">
        <p14:creationId xmlns:p14="http://schemas.microsoft.com/office/powerpoint/2010/main" val="192277963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0.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1.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1.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ctrTitle" idx="4294967295"/>
          </p:nvPr>
        </p:nvSpPr>
        <p:spPr>
          <a:xfrm>
            <a:off x="800128" y="836712"/>
            <a:ext cx="7772400" cy="1143000"/>
          </a:xfrm>
        </p:spPr>
        <p:txBody>
          <a:bodyPr/>
          <a:lstStyle/>
          <a:p>
            <a:pPr eaLnBrk="1" hangingPunct="1"/>
            <a:r>
              <a:rPr lang="zh-CN" altLang="en-US" sz="5400" dirty="0" smtClean="0">
                <a:latin typeface="楷体_GB2312" pitchFamily="49" charset="-122"/>
                <a:ea typeface="楷体_GB2312" pitchFamily="49" charset="-122"/>
              </a:rPr>
              <a:t>第一章 化学反应与能量</a:t>
            </a:r>
          </a:p>
        </p:txBody>
      </p:sp>
      <p:sp>
        <p:nvSpPr>
          <p:cNvPr id="7171" name="Rectangle 3"/>
          <p:cNvSpPr>
            <a:spLocks noGrp="1" noRot="1" noChangeArrowheads="1"/>
          </p:cNvSpPr>
          <p:nvPr>
            <p:ph type="subTitle" idx="4294967295"/>
          </p:nvPr>
        </p:nvSpPr>
        <p:spPr>
          <a:xfrm>
            <a:off x="1504726" y="2132509"/>
            <a:ext cx="6091610" cy="3161512"/>
          </a:xfrm>
        </p:spPr>
        <p:txBody>
          <a:bodyPr>
            <a:noAutofit/>
          </a:bodyPr>
          <a:lstStyle/>
          <a:p>
            <a:pPr algn="ctr" eaLnBrk="1" hangingPunct="1">
              <a:lnSpc>
                <a:spcPct val="150000"/>
              </a:lnSpc>
              <a:buNone/>
            </a:pPr>
            <a:r>
              <a:rPr lang="zh-CN" altLang="en-US" sz="3600" dirty="0" smtClean="0">
                <a:solidFill>
                  <a:srgbClr val="0000FF"/>
                </a:solidFill>
                <a:latin typeface="楷体_GB2312" pitchFamily="49" charset="-122"/>
                <a:ea typeface="楷体_GB2312" pitchFamily="49" charset="-122"/>
              </a:rPr>
              <a:t>化学反应与能量的变化</a:t>
            </a:r>
            <a:endParaRPr lang="en-US" altLang="zh-CN" sz="3600" dirty="0" smtClean="0">
              <a:solidFill>
                <a:srgbClr val="0000FF"/>
              </a:solidFill>
              <a:latin typeface="楷体_GB2312" pitchFamily="49" charset="-122"/>
              <a:ea typeface="楷体_GB2312" pitchFamily="49" charset="-122"/>
            </a:endParaRPr>
          </a:p>
          <a:p>
            <a:pPr algn="ctr" eaLnBrk="1" hangingPunct="1">
              <a:lnSpc>
                <a:spcPct val="150000"/>
              </a:lnSpc>
              <a:buNone/>
            </a:pPr>
            <a:r>
              <a:rPr lang="zh-CN" altLang="en-US" sz="3600" dirty="0" smtClean="0">
                <a:solidFill>
                  <a:srgbClr val="0000FF"/>
                </a:solidFill>
                <a:latin typeface="楷体_GB2312" pitchFamily="49" charset="-122"/>
                <a:ea typeface="楷体_GB2312" pitchFamily="49" charset="-122"/>
              </a:rPr>
              <a:t>燃烧热  能源</a:t>
            </a:r>
            <a:endParaRPr lang="en-US" altLang="zh-CN" sz="3600" dirty="0" smtClean="0">
              <a:solidFill>
                <a:srgbClr val="0000FF"/>
              </a:solidFill>
              <a:latin typeface="楷体_GB2312" pitchFamily="49" charset="-122"/>
              <a:ea typeface="楷体_GB2312" pitchFamily="49" charset="-122"/>
            </a:endParaRPr>
          </a:p>
          <a:p>
            <a:pPr algn="ctr" eaLnBrk="1" hangingPunct="1">
              <a:lnSpc>
                <a:spcPct val="150000"/>
              </a:lnSpc>
              <a:buNone/>
            </a:pPr>
            <a:r>
              <a:rPr lang="zh-CN" altLang="en-US" sz="3600" dirty="0">
                <a:solidFill>
                  <a:srgbClr val="0000FF"/>
                </a:solidFill>
                <a:latin typeface="楷体_GB2312" pitchFamily="49" charset="-122"/>
                <a:ea typeface="楷体_GB2312" pitchFamily="49" charset="-122"/>
              </a:rPr>
              <a:t>化学反应</a:t>
            </a:r>
            <a:r>
              <a:rPr lang="zh-CN" altLang="en-US" sz="3600" dirty="0" smtClean="0">
                <a:solidFill>
                  <a:srgbClr val="0000FF"/>
                </a:solidFill>
                <a:latin typeface="楷体_GB2312" pitchFamily="49" charset="-122"/>
                <a:ea typeface="楷体_GB2312" pitchFamily="49" charset="-122"/>
              </a:rPr>
              <a:t>热的计算</a:t>
            </a:r>
            <a:endParaRPr lang="zh-CN" altLang="en-US" sz="2800" b="1" dirty="0" smtClean="0">
              <a:solidFill>
                <a:srgbClr val="FF0000"/>
              </a:solidFill>
              <a:latin typeface="楷体_GB2312" pitchFamily="49" charset="-122"/>
              <a:ea typeface="楷体_GB2312" pitchFamily="49" charset="-122"/>
            </a:endParaRPr>
          </a:p>
        </p:txBody>
      </p:sp>
    </p:spTree>
    <p:extLst>
      <p:ext uri="{BB962C8B-B14F-4D97-AF65-F5344CB8AC3E}">
        <p14:creationId xmlns:p14="http://schemas.microsoft.com/office/powerpoint/2010/main" val="2643138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8596" y="955492"/>
            <a:ext cx="8143932" cy="4616648"/>
          </a:xfrm>
          <a:prstGeom prst="rect">
            <a:avLst/>
          </a:prstGeom>
        </p:spPr>
        <p:txBody>
          <a:bodyPr wrap="square">
            <a:spAutoFit/>
          </a:bodyPr>
          <a:lstStyle/>
          <a:p>
            <a:pPr>
              <a:lnSpc>
                <a:spcPct val="150000"/>
              </a:lnSpc>
            </a:pPr>
            <a:r>
              <a:rPr lang="en-US" altLang="zh-CN" sz="2800" b="1" dirty="0" smtClean="0">
                <a:solidFill>
                  <a:prstClr val="black"/>
                </a:solidFill>
              </a:rPr>
              <a:t>.</a:t>
            </a:r>
            <a:r>
              <a:rPr lang="zh-CN" altLang="en-US" sz="2800" b="1" dirty="0" smtClean="0">
                <a:solidFill>
                  <a:prstClr val="black"/>
                </a:solidFill>
              </a:rPr>
              <a:t>各种物质都储存有化学能。不同的物质不仅组成不同、结构不同，所包含的化学能也不同。</a:t>
            </a:r>
            <a:r>
              <a:rPr lang="zh-CN" altLang="en-US" sz="2800" b="1" dirty="0" smtClean="0">
                <a:solidFill>
                  <a:srgbClr val="FF0000"/>
                </a:solidFill>
              </a:rPr>
              <a:t>甚至物质的状态不同，其储存的能量也不同。</a:t>
            </a:r>
            <a:endParaRPr lang="en-US" altLang="zh-CN" sz="2800" b="1" dirty="0" smtClean="0">
              <a:solidFill>
                <a:srgbClr val="FF0000"/>
              </a:solidFill>
            </a:endParaRPr>
          </a:p>
          <a:p>
            <a:pPr>
              <a:lnSpc>
                <a:spcPct val="150000"/>
              </a:lnSpc>
            </a:pPr>
            <a:r>
              <a:rPr lang="en-US" altLang="zh-CN" sz="2800" b="1" dirty="0" smtClean="0">
                <a:solidFill>
                  <a:prstClr val="black"/>
                </a:solidFill>
              </a:rPr>
              <a:t>.</a:t>
            </a:r>
            <a:r>
              <a:rPr lang="zh-CN" altLang="en-US" sz="2800" b="1" dirty="0" smtClean="0">
                <a:solidFill>
                  <a:prstClr val="black"/>
                </a:solidFill>
              </a:rPr>
              <a:t>在化学反应中，既有反应物中化学键的断裂，又有生成物中化学键的形成，那么，某个化学反应究竟是吸收能量（吸热反应）还是放出能量（放热反应）</a:t>
            </a:r>
            <a:r>
              <a:rPr lang="zh-CN" altLang="en-US" sz="2800" b="1" dirty="0" smtClean="0">
                <a:solidFill>
                  <a:srgbClr val="FF0000"/>
                </a:solidFill>
              </a:rPr>
              <a:t>是由什么决定的呢？</a:t>
            </a:r>
            <a:endParaRPr lang="zh-CN" altLang="en-US" sz="1600" b="1" dirty="0">
              <a:solidFill>
                <a:srgbClr val="FF0000"/>
              </a:solidFill>
            </a:endParaRPr>
          </a:p>
        </p:txBody>
      </p:sp>
    </p:spTree>
    <p:extLst>
      <p:ext uri="{BB962C8B-B14F-4D97-AF65-F5344CB8AC3E}">
        <p14:creationId xmlns:p14="http://schemas.microsoft.com/office/powerpoint/2010/main" val="88320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txBox="1">
            <a:spLocks/>
          </p:cNvSpPr>
          <p:nvPr/>
        </p:nvSpPr>
        <p:spPr>
          <a:xfrm>
            <a:off x="358775" y="1107646"/>
            <a:ext cx="8456613" cy="5561714"/>
          </a:xfrm>
          <a:prstGeom prst="rect">
            <a:avLst/>
          </a:prstGeom>
          <a:noFill/>
          <a:ln/>
        </p:spPr>
        <p:txBody>
          <a:bodyPr/>
          <a:lstStyle/>
          <a:p>
            <a:pPr marL="342900" marR="0" lvl="0" indent="-342900" algn="l" defTabSz="914400" rtl="0" eaLnBrk="1" fontAlgn="auto" latinLnBrk="0" hangingPunct="1">
              <a:lnSpc>
                <a:spcPct val="110000"/>
              </a:lnSpc>
              <a:spcAft>
                <a:spcPts val="1000"/>
              </a:spcAft>
              <a:buClr>
                <a:schemeClr val="tx2"/>
              </a:buClr>
              <a:buSzPct val="50000"/>
              <a:tabLst/>
              <a:defRPr/>
            </a:pPr>
            <a:r>
              <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．任何化学反应除遵循质量守恒外，同样也遵循</a:t>
            </a:r>
            <a:r>
              <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________</a:t>
            </a:r>
            <a:r>
              <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守恒。反应物与生成物的能量差若以热量形式表现即为放热反应或吸热反应。</a:t>
            </a:r>
            <a:endPar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auto" latinLnBrk="0" hangingPunct="1">
              <a:lnSpc>
                <a:spcPct val="110000"/>
              </a:lnSpc>
              <a:spcAft>
                <a:spcPts val="1000"/>
              </a:spcAft>
              <a:buClr>
                <a:schemeClr val="tx2"/>
              </a:buClr>
              <a:buSzPct val="50000"/>
              <a:tabLst/>
              <a:defRPr/>
            </a:pPr>
            <a:r>
              <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．如果反应物的总能量高于生成物的总能量，反应</a:t>
            </a:r>
            <a:r>
              <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________</a:t>
            </a:r>
            <a:r>
              <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热；如果反应物的总能量低于生成物的总能量，反应</a:t>
            </a:r>
            <a:r>
              <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________</a:t>
            </a:r>
            <a:r>
              <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热。反应吸热、放热只与反应物与生成物的总能量有关。</a:t>
            </a:r>
            <a:endPar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nSpc>
                <a:spcPct val="110000"/>
              </a:lnSpc>
              <a:spcAft>
                <a:spcPts val="1000"/>
              </a:spcAft>
              <a:buClr>
                <a:schemeClr val="tx2"/>
              </a:buClr>
              <a:buSzPct val="50000"/>
            </a:pP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3</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物质本身所具有的能量</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化学能</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越低，物质就越稳定，断裂其化学键所吸收的热量就越多</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；物质具有的化学能越高，物质越不稳定，断裂其化学键所吸收的热量就越少。</a:t>
            </a:r>
            <a:endPar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179512" y="116632"/>
            <a:ext cx="8529668" cy="954107"/>
          </a:xfrm>
          <a:prstGeom prst="rect">
            <a:avLst/>
          </a:prstGeom>
        </p:spPr>
        <p:txBody>
          <a:bodyPr wrap="square">
            <a:spAutoFit/>
          </a:bodyPr>
          <a:lstStyle/>
          <a:p>
            <a:r>
              <a:rPr lang="zh-CN" altLang="en-US" sz="2800" b="1" dirty="0" smtClean="0">
                <a:solidFill>
                  <a:srgbClr val="0000FF"/>
                </a:solidFill>
              </a:rPr>
              <a:t>三、化学反应中能量变化的决定因素</a:t>
            </a:r>
            <a:r>
              <a:rPr lang="en-US" altLang="zh-CN" sz="2800" b="1" dirty="0" smtClean="0">
                <a:solidFill>
                  <a:srgbClr val="0000FF"/>
                </a:solidFill>
              </a:rPr>
              <a:t>——</a:t>
            </a:r>
            <a:r>
              <a:rPr lang="zh-CN" altLang="en-US" sz="2800" b="1" dirty="0" smtClean="0">
                <a:solidFill>
                  <a:srgbClr val="0000FF"/>
                </a:solidFill>
              </a:rPr>
              <a:t>宏观角度</a:t>
            </a:r>
          </a:p>
          <a:p>
            <a:r>
              <a:rPr lang="zh-CN" altLang="en-US" sz="2800" b="1" dirty="0" smtClean="0">
                <a:solidFill>
                  <a:srgbClr val="0000FF"/>
                </a:solidFill>
              </a:rPr>
              <a:t>    </a:t>
            </a:r>
            <a:r>
              <a:rPr lang="zh-CN" altLang="en-US" sz="2800" b="1" dirty="0" smtClean="0">
                <a:solidFill>
                  <a:srgbClr val="FF0000"/>
                </a:solidFill>
              </a:rPr>
              <a:t>即反应</a:t>
            </a:r>
            <a:r>
              <a:rPr lang="zh-CN" altLang="en-US" sz="2800" b="1" dirty="0">
                <a:solidFill>
                  <a:srgbClr val="FF0000"/>
                </a:solidFill>
              </a:rPr>
              <a:t>物与生成物的总能量与能量变化的关系</a:t>
            </a:r>
            <a:endParaRPr lang="zh-CN" altLang="en-US" sz="1600" b="1" dirty="0">
              <a:solidFill>
                <a:srgbClr val="FF0000"/>
              </a:solidFill>
            </a:endParaRPr>
          </a:p>
        </p:txBody>
      </p:sp>
      <p:sp>
        <p:nvSpPr>
          <p:cNvPr id="6" name="矩形 5"/>
          <p:cNvSpPr/>
          <p:nvPr/>
        </p:nvSpPr>
        <p:spPr>
          <a:xfrm>
            <a:off x="1094215" y="1537628"/>
            <a:ext cx="906017"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能量</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矩形 6"/>
          <p:cNvSpPr/>
          <p:nvPr/>
        </p:nvSpPr>
        <p:spPr>
          <a:xfrm>
            <a:off x="1312014" y="3068960"/>
            <a:ext cx="545342"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放</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矩形 7"/>
          <p:cNvSpPr/>
          <p:nvPr/>
        </p:nvSpPr>
        <p:spPr>
          <a:xfrm>
            <a:off x="3071802" y="3553852"/>
            <a:ext cx="545342"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吸</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3661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3"/>
          <p:cNvSpPr txBox="1">
            <a:spLocks noChangeArrowheads="1"/>
          </p:cNvSpPr>
          <p:nvPr/>
        </p:nvSpPr>
        <p:spPr bwMode="auto">
          <a:xfrm>
            <a:off x="1143000" y="285750"/>
            <a:ext cx="6853238" cy="646113"/>
          </a:xfrm>
          <a:prstGeom prst="rect">
            <a:avLst/>
          </a:prstGeom>
          <a:noFill/>
          <a:ln w="19050">
            <a:solidFill>
              <a:schemeClr val="tx1"/>
            </a:solidFill>
            <a:miter lim="800000"/>
            <a:headEnd/>
            <a:tailEnd/>
          </a:ln>
        </p:spPr>
        <p:txBody>
          <a:bodyPr>
            <a:spAutoFit/>
          </a:bodyPr>
          <a:lstStyle/>
          <a:p>
            <a:pPr algn="l"/>
            <a:r>
              <a:rPr lang="zh-CN" altLang="en-US" sz="3600"/>
              <a:t>物质所具有的能量越低则越稳定</a:t>
            </a:r>
          </a:p>
        </p:txBody>
      </p:sp>
      <p:sp>
        <p:nvSpPr>
          <p:cNvPr id="14" name="Text Box 5"/>
          <p:cNvSpPr txBox="1">
            <a:spLocks noChangeArrowheads="1"/>
          </p:cNvSpPr>
          <p:nvPr/>
        </p:nvSpPr>
        <p:spPr bwMode="auto">
          <a:xfrm>
            <a:off x="428625" y="1214438"/>
            <a:ext cx="8572500" cy="2021066"/>
          </a:xfrm>
          <a:prstGeom prst="rect">
            <a:avLst/>
          </a:prstGeom>
          <a:noFill/>
          <a:ln w="57150" algn="ctr">
            <a:noFill/>
            <a:miter lim="800000"/>
            <a:headEnd/>
            <a:tailEnd/>
          </a:ln>
        </p:spPr>
        <p:txBody>
          <a:bodyPr>
            <a:spAutoFit/>
          </a:bodyPr>
          <a:lstStyle/>
          <a:p>
            <a:pPr algn="l">
              <a:spcBef>
                <a:spcPts val="1200"/>
              </a:spcBef>
            </a:pPr>
            <a:r>
              <a:rPr lang="zh-CN" altLang="en-US" sz="2800" b="1" dirty="0">
                <a:solidFill>
                  <a:schemeClr val="tx1"/>
                </a:solidFill>
              </a:rPr>
              <a:t>已知，在</a:t>
            </a:r>
            <a:r>
              <a:rPr lang="en-US" altLang="zh-CN" sz="2800" b="1" dirty="0">
                <a:solidFill>
                  <a:schemeClr val="tx1"/>
                </a:solidFill>
              </a:rPr>
              <a:t>25℃</a:t>
            </a:r>
            <a:r>
              <a:rPr lang="zh-CN" altLang="en-US" sz="2800" b="1" dirty="0">
                <a:solidFill>
                  <a:schemeClr val="tx1"/>
                </a:solidFill>
              </a:rPr>
              <a:t>和</a:t>
            </a:r>
            <a:r>
              <a:rPr lang="en-US" altLang="zh-CN" sz="2800" b="1" dirty="0">
                <a:solidFill>
                  <a:schemeClr val="tx1"/>
                </a:solidFill>
              </a:rPr>
              <a:t>101kPa</a:t>
            </a:r>
            <a:r>
              <a:rPr lang="zh-CN" altLang="en-US" sz="2800" b="1" dirty="0">
                <a:solidFill>
                  <a:schemeClr val="tx1"/>
                </a:solidFill>
              </a:rPr>
              <a:t>的条件下，</a:t>
            </a:r>
            <a:r>
              <a:rPr lang="en-US" altLang="zh-CN" sz="2800" b="1" dirty="0">
                <a:solidFill>
                  <a:schemeClr val="tx1"/>
                </a:solidFill>
              </a:rPr>
              <a:t>1 mol </a:t>
            </a:r>
            <a:r>
              <a:rPr lang="zh-CN" altLang="en-US" sz="2800" b="1" dirty="0">
                <a:solidFill>
                  <a:schemeClr val="tx1"/>
                </a:solidFill>
              </a:rPr>
              <a:t>石墨吸收</a:t>
            </a:r>
            <a:r>
              <a:rPr lang="en-US" altLang="zh-CN" sz="2800" b="1" dirty="0">
                <a:solidFill>
                  <a:schemeClr val="tx1"/>
                </a:solidFill>
              </a:rPr>
              <a:t>1.895kJ</a:t>
            </a:r>
            <a:r>
              <a:rPr lang="zh-CN" altLang="en-US" sz="2800" b="1" dirty="0">
                <a:solidFill>
                  <a:schemeClr val="tx1"/>
                </a:solidFill>
              </a:rPr>
              <a:t>的热能转化为金刚石。</a:t>
            </a:r>
            <a:endParaRPr lang="en-US" altLang="zh-CN" sz="2800" b="1" dirty="0">
              <a:solidFill>
                <a:schemeClr val="tx1"/>
              </a:solidFill>
            </a:endParaRPr>
          </a:p>
          <a:p>
            <a:pPr algn="l">
              <a:spcBef>
                <a:spcPts val="1200"/>
              </a:spcBef>
            </a:pPr>
            <a:r>
              <a:rPr lang="zh-CN" altLang="en-US" sz="2800" b="1" dirty="0">
                <a:solidFill>
                  <a:schemeClr val="tx1"/>
                </a:solidFill>
              </a:rPr>
              <a:t>问：石墨和金刚石哪个物质所含有的能量低？</a:t>
            </a:r>
            <a:endParaRPr lang="en-US" altLang="zh-CN" sz="2800" b="1" dirty="0">
              <a:solidFill>
                <a:schemeClr val="tx1"/>
              </a:solidFill>
            </a:endParaRPr>
          </a:p>
          <a:p>
            <a:pPr algn="l">
              <a:spcBef>
                <a:spcPts val="400"/>
              </a:spcBef>
            </a:pPr>
            <a:r>
              <a:rPr lang="en-US" altLang="zh-CN" sz="2800" b="1" dirty="0">
                <a:solidFill>
                  <a:schemeClr val="tx1"/>
                </a:solidFill>
              </a:rPr>
              <a:t>        </a:t>
            </a:r>
            <a:r>
              <a:rPr lang="zh-CN" altLang="en-US" sz="2800" b="1" dirty="0">
                <a:solidFill>
                  <a:schemeClr val="tx1"/>
                </a:solidFill>
              </a:rPr>
              <a:t>石墨和金刚石哪一个更稳定？</a:t>
            </a:r>
            <a:endParaRPr lang="en-US" altLang="zh-CN" sz="2800" b="1" dirty="0">
              <a:solidFill>
                <a:schemeClr val="tx1"/>
              </a:solidFill>
            </a:endParaRPr>
          </a:p>
        </p:txBody>
      </p:sp>
      <p:sp>
        <p:nvSpPr>
          <p:cNvPr id="15" name="Text Box 13"/>
          <p:cNvSpPr txBox="1">
            <a:spLocks noChangeArrowheads="1"/>
          </p:cNvSpPr>
          <p:nvPr/>
        </p:nvSpPr>
        <p:spPr bwMode="auto">
          <a:xfrm>
            <a:off x="571526" y="3857628"/>
            <a:ext cx="7715250" cy="1672253"/>
          </a:xfrm>
          <a:prstGeom prst="rect">
            <a:avLst/>
          </a:prstGeom>
          <a:noFill/>
          <a:ln w="19050" algn="ctr">
            <a:solidFill>
              <a:srgbClr val="C00000"/>
            </a:solidFill>
            <a:miter lim="800000"/>
            <a:headEnd/>
            <a:tailEnd/>
          </a:ln>
        </p:spPr>
        <p:txBody>
          <a:bodyPr>
            <a:spAutoFit/>
          </a:bodyPr>
          <a:lstStyle/>
          <a:p>
            <a:pPr algn="l">
              <a:spcBef>
                <a:spcPts val="800"/>
              </a:spcBef>
              <a:defRPr/>
            </a:pPr>
            <a:r>
              <a:rPr lang="zh-CN" altLang="en-US" sz="2400" b="1" dirty="0"/>
              <a:t>辨析：</a:t>
            </a:r>
            <a:r>
              <a:rPr lang="zh-CN" altLang="en-US" sz="2400" b="1" dirty="0" smtClean="0"/>
              <a:t>物质所具有</a:t>
            </a:r>
            <a:r>
              <a:rPr lang="zh-CN" altLang="en-US" sz="2400" b="1" dirty="0"/>
              <a:t>的能量  与 </a:t>
            </a:r>
            <a:r>
              <a:rPr lang="zh-CN" altLang="en-US" sz="2400" b="1" dirty="0">
                <a:solidFill>
                  <a:schemeClr val="tx1"/>
                </a:solidFill>
              </a:rPr>
              <a:t>物质所含化学键的总键能</a:t>
            </a:r>
            <a:r>
              <a:rPr lang="zh-CN" altLang="en-US" sz="2400" b="1" dirty="0"/>
              <a:t>是一回事吗？</a:t>
            </a:r>
          </a:p>
          <a:p>
            <a:pPr algn="l">
              <a:spcBef>
                <a:spcPts val="800"/>
              </a:spcBef>
              <a:defRPr/>
            </a:pPr>
            <a:r>
              <a:rPr lang="zh-CN" altLang="en-US" sz="2400" b="1" dirty="0">
                <a:solidFill>
                  <a:srgbClr val="FF0000"/>
                </a:solidFill>
              </a:rPr>
              <a:t>不是。键能越大，化学键越牢固，物质越</a:t>
            </a:r>
            <a:r>
              <a:rPr lang="zh-CN" altLang="en-US" sz="2400" b="1" dirty="0" smtClean="0">
                <a:solidFill>
                  <a:srgbClr val="FF0000"/>
                </a:solidFill>
              </a:rPr>
              <a:t>稳定，此时物质</a:t>
            </a:r>
            <a:r>
              <a:rPr lang="zh-CN" altLang="en-US" sz="2400" b="1" dirty="0">
                <a:solidFill>
                  <a:srgbClr val="FF0000"/>
                </a:solidFill>
              </a:rPr>
              <a:t>具有的</a:t>
            </a:r>
            <a:r>
              <a:rPr lang="zh-CN" altLang="en-US" sz="2400" b="1" dirty="0" smtClean="0">
                <a:solidFill>
                  <a:srgbClr val="FF0000"/>
                </a:solidFill>
              </a:rPr>
              <a:t>能量较低</a:t>
            </a:r>
            <a:endParaRPr lang="en-US" altLang="zh-CN" sz="2400" b="1" dirty="0">
              <a:solidFill>
                <a:srgbClr val="FF0000"/>
              </a:solidFill>
            </a:endParaRPr>
          </a:p>
        </p:txBody>
      </p:sp>
    </p:spTree>
    <p:extLst>
      <p:ext uri="{BB962C8B-B14F-4D97-AF65-F5344CB8AC3E}">
        <p14:creationId xmlns:p14="http://schemas.microsoft.com/office/powerpoint/2010/main" val="313370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3"/>
          <p:cNvSpPr txBox="1">
            <a:spLocks noChangeArrowheads="1"/>
          </p:cNvSpPr>
          <p:nvPr/>
        </p:nvSpPr>
        <p:spPr bwMode="auto">
          <a:xfrm>
            <a:off x="714379" y="1268760"/>
            <a:ext cx="7786711" cy="3570208"/>
          </a:xfrm>
          <a:prstGeom prst="rect">
            <a:avLst/>
          </a:prstGeom>
          <a:noFill/>
          <a:ln w="19050" algn="ctr">
            <a:solidFill>
              <a:srgbClr val="C00000"/>
            </a:solidFill>
            <a:miter lim="800000"/>
            <a:headEnd/>
            <a:tailEnd/>
          </a:ln>
        </p:spPr>
        <p:txBody>
          <a:bodyPr wrap="square">
            <a:spAutoFit/>
          </a:bodyPr>
          <a:lstStyle/>
          <a:p>
            <a:pPr algn="l">
              <a:spcBef>
                <a:spcPts val="800"/>
              </a:spcBef>
              <a:defRPr/>
            </a:pPr>
            <a:r>
              <a:rPr lang="zh-CN" altLang="en-US" sz="2800" b="1" dirty="0" smtClean="0">
                <a:latin typeface="+mn-ea"/>
              </a:rPr>
              <a:t>从化学键键能</a:t>
            </a:r>
            <a:r>
              <a:rPr lang="zh-CN" altLang="en-US" sz="2800" b="1" dirty="0">
                <a:latin typeface="+mn-ea"/>
              </a:rPr>
              <a:t>的角度看：</a:t>
            </a:r>
            <a:endParaRPr lang="en-US" altLang="zh-CN" sz="2800" b="1" dirty="0">
              <a:latin typeface="+mn-ea"/>
            </a:endParaRPr>
          </a:p>
          <a:p>
            <a:pPr algn="l">
              <a:spcBef>
                <a:spcPts val="800"/>
              </a:spcBef>
              <a:defRPr/>
            </a:pPr>
            <a:r>
              <a:rPr lang="zh-CN" altLang="en-US" sz="2800" b="1" dirty="0">
                <a:solidFill>
                  <a:srgbClr val="FF0000"/>
                </a:solidFill>
                <a:latin typeface="+mn-ea"/>
              </a:rPr>
              <a:t>放热反应：断键吸收热量 </a:t>
            </a:r>
            <a:r>
              <a:rPr lang="en-US" altLang="zh-CN" sz="2800" b="1" dirty="0">
                <a:solidFill>
                  <a:srgbClr val="FF0000"/>
                </a:solidFill>
                <a:latin typeface="+mn-ea"/>
              </a:rPr>
              <a:t>&lt; </a:t>
            </a:r>
            <a:r>
              <a:rPr lang="zh-CN" altLang="en-US" sz="2800" b="1" dirty="0">
                <a:solidFill>
                  <a:srgbClr val="FF0000"/>
                </a:solidFill>
                <a:latin typeface="+mn-ea"/>
              </a:rPr>
              <a:t>成键放出热量</a:t>
            </a:r>
            <a:endParaRPr lang="en-US" altLang="zh-CN" sz="2800" b="1" dirty="0">
              <a:solidFill>
                <a:srgbClr val="FF0000"/>
              </a:solidFill>
              <a:latin typeface="+mn-ea"/>
            </a:endParaRPr>
          </a:p>
          <a:p>
            <a:pPr algn="l">
              <a:spcBef>
                <a:spcPts val="800"/>
              </a:spcBef>
              <a:defRPr/>
            </a:pPr>
            <a:r>
              <a:rPr lang="zh-CN" altLang="en-US" sz="2800" b="1" dirty="0">
                <a:solidFill>
                  <a:srgbClr val="FF0000"/>
                </a:solidFill>
                <a:latin typeface="+mn-ea"/>
              </a:rPr>
              <a:t>吸热反应：断键吸收热量 </a:t>
            </a:r>
            <a:r>
              <a:rPr lang="en-US" altLang="zh-CN" sz="2800" b="1" dirty="0">
                <a:solidFill>
                  <a:srgbClr val="FF0000"/>
                </a:solidFill>
                <a:latin typeface="+mn-ea"/>
              </a:rPr>
              <a:t>&gt; </a:t>
            </a:r>
            <a:r>
              <a:rPr lang="zh-CN" altLang="en-US" sz="2800" b="1" dirty="0">
                <a:solidFill>
                  <a:srgbClr val="FF0000"/>
                </a:solidFill>
                <a:latin typeface="+mn-ea"/>
              </a:rPr>
              <a:t>成键放出热量</a:t>
            </a:r>
            <a:endParaRPr lang="en-US" altLang="zh-CN" sz="2800" b="1" dirty="0">
              <a:solidFill>
                <a:srgbClr val="FF0000"/>
              </a:solidFill>
              <a:latin typeface="+mn-ea"/>
            </a:endParaRPr>
          </a:p>
          <a:p>
            <a:pPr algn="l">
              <a:spcBef>
                <a:spcPts val="800"/>
              </a:spcBef>
              <a:defRPr/>
            </a:pPr>
            <a:endParaRPr lang="en-US" altLang="zh-CN" sz="1200" b="1" dirty="0" smtClean="0">
              <a:latin typeface="+mn-ea"/>
            </a:endParaRPr>
          </a:p>
          <a:p>
            <a:pPr algn="l">
              <a:spcBef>
                <a:spcPts val="800"/>
              </a:spcBef>
              <a:defRPr/>
            </a:pPr>
            <a:r>
              <a:rPr lang="zh-CN" altLang="en-US" sz="2800" b="1" dirty="0" smtClean="0">
                <a:latin typeface="+mn-ea"/>
              </a:rPr>
              <a:t>从</a:t>
            </a:r>
            <a:r>
              <a:rPr lang="zh-CN" altLang="en-US" sz="2800" b="1" dirty="0">
                <a:latin typeface="+mn-ea"/>
              </a:rPr>
              <a:t>物质具有的总能量角度看：</a:t>
            </a:r>
            <a:endParaRPr lang="en-US" altLang="zh-CN" sz="2800" b="1" dirty="0">
              <a:latin typeface="+mn-ea"/>
            </a:endParaRPr>
          </a:p>
          <a:p>
            <a:pPr algn="l">
              <a:spcBef>
                <a:spcPts val="800"/>
              </a:spcBef>
              <a:defRPr/>
            </a:pPr>
            <a:r>
              <a:rPr lang="zh-CN" altLang="en-US" sz="2800" b="1" dirty="0">
                <a:solidFill>
                  <a:srgbClr val="FF0000"/>
                </a:solidFill>
                <a:latin typeface="+mn-ea"/>
              </a:rPr>
              <a:t>放热反应：反应物的总能量 </a:t>
            </a:r>
            <a:r>
              <a:rPr lang="en-US" altLang="zh-CN" sz="2800" b="1" dirty="0">
                <a:solidFill>
                  <a:srgbClr val="FF0000"/>
                </a:solidFill>
                <a:latin typeface="+mn-ea"/>
              </a:rPr>
              <a:t>&gt; </a:t>
            </a:r>
            <a:r>
              <a:rPr lang="zh-CN" altLang="en-US" sz="2800" b="1" dirty="0">
                <a:solidFill>
                  <a:srgbClr val="FF0000"/>
                </a:solidFill>
                <a:latin typeface="+mn-ea"/>
              </a:rPr>
              <a:t>生成物的总能量</a:t>
            </a:r>
            <a:endParaRPr lang="en-US" altLang="zh-CN" sz="2800" b="1" dirty="0">
              <a:solidFill>
                <a:srgbClr val="FF0000"/>
              </a:solidFill>
              <a:latin typeface="+mn-ea"/>
            </a:endParaRPr>
          </a:p>
          <a:p>
            <a:pPr algn="l">
              <a:spcBef>
                <a:spcPts val="800"/>
              </a:spcBef>
              <a:defRPr/>
            </a:pPr>
            <a:r>
              <a:rPr lang="zh-CN" altLang="en-US" sz="2800" b="1" dirty="0">
                <a:solidFill>
                  <a:srgbClr val="FF0000"/>
                </a:solidFill>
                <a:latin typeface="+mn-ea"/>
              </a:rPr>
              <a:t>吸热反应：反应物的总能量 </a:t>
            </a:r>
            <a:r>
              <a:rPr lang="en-US" altLang="zh-CN" sz="2800" b="1" dirty="0">
                <a:solidFill>
                  <a:srgbClr val="FF0000"/>
                </a:solidFill>
                <a:latin typeface="+mn-ea"/>
              </a:rPr>
              <a:t>&lt; </a:t>
            </a:r>
            <a:r>
              <a:rPr lang="zh-CN" altLang="en-US" sz="2800" b="1" dirty="0">
                <a:solidFill>
                  <a:srgbClr val="FF0000"/>
                </a:solidFill>
                <a:latin typeface="+mn-ea"/>
              </a:rPr>
              <a:t>生成物的总能量</a:t>
            </a:r>
            <a:endParaRPr lang="en-US" altLang="zh-CN" sz="2800" b="1" dirty="0">
              <a:solidFill>
                <a:srgbClr val="FF0000"/>
              </a:solidFill>
              <a:latin typeface="+mn-ea"/>
            </a:endParaRPr>
          </a:p>
        </p:txBody>
      </p:sp>
      <p:sp>
        <p:nvSpPr>
          <p:cNvPr id="4" name="Text Box 16"/>
          <p:cNvSpPr txBox="1">
            <a:spLocks noChangeArrowheads="1"/>
          </p:cNvSpPr>
          <p:nvPr/>
        </p:nvSpPr>
        <p:spPr bwMode="auto">
          <a:xfrm>
            <a:off x="428625" y="285750"/>
            <a:ext cx="1371600" cy="646113"/>
          </a:xfrm>
          <a:prstGeom prst="rect">
            <a:avLst/>
          </a:prstGeom>
          <a:noFill/>
          <a:ln w="76200" cmpd="tri">
            <a:noFill/>
            <a:miter lim="800000"/>
            <a:headEnd/>
            <a:tailEnd/>
          </a:ln>
        </p:spPr>
        <p:txBody>
          <a:bodyPr>
            <a:spAutoFit/>
          </a:bodyPr>
          <a:lstStyle/>
          <a:p>
            <a:r>
              <a:rPr lang="zh-CN" altLang="en-US" sz="3600" b="1" dirty="0" smtClean="0">
                <a:solidFill>
                  <a:srgbClr val="008000"/>
                </a:solidFill>
              </a:rPr>
              <a:t>总结</a:t>
            </a:r>
            <a:endParaRPr lang="zh-CN" altLang="en-US" sz="3600" b="1" dirty="0">
              <a:solidFill>
                <a:srgbClr val="008000"/>
              </a:solidFill>
            </a:endParaRPr>
          </a:p>
        </p:txBody>
      </p:sp>
    </p:spTree>
    <p:extLst>
      <p:ext uri="{BB962C8B-B14F-4D97-AF65-F5344CB8AC3E}">
        <p14:creationId xmlns:p14="http://schemas.microsoft.com/office/powerpoint/2010/main" val="329055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2-01"/>
          <p:cNvPicPr>
            <a:picLocks noChangeAspect="1" noChangeArrowheads="1"/>
          </p:cNvPicPr>
          <p:nvPr/>
        </p:nvPicPr>
        <p:blipFill>
          <a:blip r:embed="rId2"/>
          <a:srcRect/>
          <a:stretch>
            <a:fillRect/>
          </a:stretch>
        </p:blipFill>
        <p:spPr bwMode="auto">
          <a:xfrm>
            <a:off x="0" y="0"/>
            <a:ext cx="9144000" cy="6862763"/>
          </a:xfrm>
          <a:prstGeom prst="rect">
            <a:avLst/>
          </a:prstGeom>
          <a:noFill/>
        </p:spPr>
      </p:pic>
      <p:sp>
        <p:nvSpPr>
          <p:cNvPr id="3" name="Rectangle 3"/>
          <p:cNvSpPr>
            <a:spLocks noChangeArrowheads="1"/>
          </p:cNvSpPr>
          <p:nvPr/>
        </p:nvSpPr>
        <p:spPr bwMode="auto">
          <a:xfrm>
            <a:off x="0" y="3276600"/>
            <a:ext cx="9144000" cy="3581400"/>
          </a:xfrm>
          <a:prstGeom prst="rect">
            <a:avLst/>
          </a:prstGeom>
          <a:solidFill>
            <a:schemeClr val="bg1"/>
          </a:solidFill>
          <a:ln w="9525">
            <a:noFill/>
            <a:miter lim="800000"/>
            <a:headEnd/>
            <a:tailEnd/>
          </a:ln>
          <a:effectLst/>
        </p:spPr>
        <p:txBody>
          <a:bodyPr wrap="none" anchor="ctr"/>
          <a:lstStyle/>
          <a:p>
            <a:endParaRPr lang="zh-CN" altLang="en-US"/>
          </a:p>
        </p:txBody>
      </p:sp>
      <p:pic>
        <p:nvPicPr>
          <p:cNvPr id="4" name="Picture 4" descr="2-01"/>
          <p:cNvPicPr>
            <a:picLocks noChangeAspect="1" noChangeArrowheads="1"/>
          </p:cNvPicPr>
          <p:nvPr/>
        </p:nvPicPr>
        <p:blipFill>
          <a:blip r:embed="rId2"/>
          <a:srcRect/>
          <a:stretch>
            <a:fillRect/>
          </a:stretch>
        </p:blipFill>
        <p:spPr bwMode="auto">
          <a:xfrm>
            <a:off x="0" y="0"/>
            <a:ext cx="9144000" cy="6862763"/>
          </a:xfrm>
          <a:prstGeom prst="rect">
            <a:avLst/>
          </a:prstGeom>
          <a:noFill/>
        </p:spPr>
      </p:pic>
    </p:spTree>
    <p:extLst>
      <p:ext uri="{BB962C8B-B14F-4D97-AF65-F5344CB8AC3E}">
        <p14:creationId xmlns:p14="http://schemas.microsoft.com/office/powerpoint/2010/main" val="162713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529139" y="1465620"/>
            <a:ext cx="4352926" cy="523220"/>
          </a:xfrm>
          <a:prstGeom prst="rect">
            <a:avLst/>
          </a:prstGeom>
          <a:noFill/>
          <a:ln w="57150" algn="ctr">
            <a:noFill/>
            <a:miter lim="800000"/>
            <a:headEnd/>
            <a:tailEnd/>
          </a:ln>
          <a:effectLst/>
        </p:spPr>
        <p:txBody>
          <a:bodyPr wrap="square">
            <a:spAutoFit/>
          </a:bodyPr>
          <a:lstStyle/>
          <a:p>
            <a:pPr>
              <a:spcBef>
                <a:spcPct val="50000"/>
              </a:spcBef>
            </a:pPr>
            <a:r>
              <a:rPr lang="zh-CN" altLang="en-US" sz="2800" b="1" dirty="0">
                <a:latin typeface="Times New Roman" pitchFamily="18" charset="0"/>
                <a:ea typeface="方正新舒体简体" pitchFamily="2" charset="-122"/>
              </a:rPr>
              <a:t>若∆</a:t>
            </a:r>
            <a:r>
              <a:rPr lang="en-US" altLang="zh-CN" sz="2800" b="1" dirty="0">
                <a:latin typeface="Times New Roman" pitchFamily="18" charset="0"/>
                <a:ea typeface="方正新舒体简体" pitchFamily="2" charset="-122"/>
              </a:rPr>
              <a:t>E</a:t>
            </a:r>
            <a:r>
              <a:rPr lang="en-US" altLang="zh-CN" sz="2800" b="1" baseline="-25000" dirty="0">
                <a:latin typeface="Times New Roman" pitchFamily="18" charset="0"/>
                <a:ea typeface="方正新舒体简体" pitchFamily="2" charset="-122"/>
              </a:rPr>
              <a:t>2 </a:t>
            </a:r>
            <a:r>
              <a:rPr lang="en-US" altLang="zh-CN" sz="2800" b="1" dirty="0">
                <a:latin typeface="Times New Roman" pitchFamily="18" charset="0"/>
                <a:ea typeface="方正新舒体简体" pitchFamily="2" charset="-122"/>
              </a:rPr>
              <a:t>- ∆E</a:t>
            </a:r>
            <a:r>
              <a:rPr lang="en-US" altLang="zh-CN" sz="2800" b="1" baseline="-25000" dirty="0">
                <a:latin typeface="Times New Roman" pitchFamily="18" charset="0"/>
                <a:ea typeface="方正新舒体简体" pitchFamily="2" charset="-122"/>
              </a:rPr>
              <a:t>1</a:t>
            </a:r>
            <a:r>
              <a:rPr lang="en-US" sz="2800" b="1" noProof="1">
                <a:solidFill>
                  <a:schemeClr val="tx2"/>
                </a:solidFill>
                <a:latin typeface="Times New Roman" pitchFamily="18" charset="0"/>
                <a:ea typeface="方正新舒体简体" pitchFamily="2" charset="-122"/>
              </a:rPr>
              <a:t>﹤</a:t>
            </a:r>
            <a:r>
              <a:rPr lang="en-US" altLang="zh-CN" sz="2800" b="1" dirty="0" smtClean="0">
                <a:latin typeface="Times New Roman" pitchFamily="18" charset="0"/>
                <a:ea typeface="方正新舒体简体" pitchFamily="2" charset="-122"/>
              </a:rPr>
              <a:t>0  </a:t>
            </a:r>
            <a:r>
              <a:rPr lang="zh-CN" altLang="en-US" sz="2800" b="1" dirty="0" smtClean="0">
                <a:latin typeface="Times New Roman" pitchFamily="18" charset="0"/>
                <a:ea typeface="方正新舒体简体" pitchFamily="2" charset="-122"/>
              </a:rPr>
              <a:t>反应</a:t>
            </a:r>
            <a:r>
              <a:rPr lang="zh-CN" altLang="en-US" sz="2800" b="1" dirty="0">
                <a:latin typeface="Times New Roman" pitchFamily="18" charset="0"/>
                <a:ea typeface="方正新舒体简体" pitchFamily="2" charset="-122"/>
              </a:rPr>
              <a:t>吸热</a:t>
            </a:r>
            <a:endParaRPr lang="zh-CN" sz="2800" b="1" dirty="0">
              <a:latin typeface="Times New Roman" pitchFamily="18" charset="0"/>
              <a:ea typeface="方正新舒体简体" pitchFamily="2" charset="-122"/>
            </a:endParaRPr>
          </a:p>
        </p:txBody>
      </p:sp>
      <p:sp>
        <p:nvSpPr>
          <p:cNvPr id="3" name="Line 3"/>
          <p:cNvSpPr>
            <a:spLocks noChangeShapeType="1"/>
          </p:cNvSpPr>
          <p:nvPr/>
        </p:nvSpPr>
        <p:spPr bwMode="auto">
          <a:xfrm>
            <a:off x="1905000" y="928670"/>
            <a:ext cx="2087563" cy="0"/>
          </a:xfrm>
          <a:prstGeom prst="line">
            <a:avLst/>
          </a:prstGeom>
          <a:noFill/>
          <a:ln w="19050">
            <a:solidFill>
              <a:schemeClr val="tx1"/>
            </a:solidFill>
            <a:prstDash val="dashDot"/>
            <a:round/>
            <a:headEnd/>
            <a:tailEnd/>
          </a:ln>
          <a:effectLst/>
        </p:spPr>
        <p:txBody>
          <a:bodyPr>
            <a:spAutoFit/>
          </a:bodyPr>
          <a:lstStyle/>
          <a:p>
            <a:endParaRPr lang="zh-CN" altLang="en-US"/>
          </a:p>
        </p:txBody>
      </p:sp>
      <p:sp>
        <p:nvSpPr>
          <p:cNvPr id="4" name="Text Box 4"/>
          <p:cNvSpPr txBox="1">
            <a:spLocks noChangeArrowheads="1"/>
          </p:cNvSpPr>
          <p:nvPr/>
        </p:nvSpPr>
        <p:spPr bwMode="auto">
          <a:xfrm>
            <a:off x="3429000" y="1157270"/>
            <a:ext cx="936625" cy="579438"/>
          </a:xfrm>
          <a:prstGeom prst="rect">
            <a:avLst/>
          </a:prstGeom>
          <a:noFill/>
          <a:ln w="57150" algn="ctr">
            <a:noFill/>
            <a:miter lim="800000"/>
            <a:headEnd/>
            <a:tailEnd/>
          </a:ln>
          <a:effectLst/>
        </p:spPr>
        <p:txBody>
          <a:bodyPr>
            <a:spAutoFit/>
          </a:bodyPr>
          <a:lstStyle/>
          <a:p>
            <a:pPr algn="ctr">
              <a:spcBef>
                <a:spcPct val="50000"/>
              </a:spcBef>
            </a:pPr>
            <a:r>
              <a:rPr lang="en-US" altLang="zh-CN" sz="2800">
                <a:latin typeface="Times New Roman" pitchFamily="18" charset="0"/>
                <a:ea typeface="方正新舒体简体" pitchFamily="2" charset="-122"/>
                <a:cs typeface="Times New Roman" pitchFamily="18" charset="0"/>
              </a:rPr>
              <a:t>∆</a:t>
            </a:r>
            <a:r>
              <a:rPr lang="en-US" altLang="zh-CN" sz="3200">
                <a:latin typeface="Times New Roman" pitchFamily="18" charset="0"/>
                <a:ea typeface="方正新舒体简体" pitchFamily="2" charset="-122"/>
                <a:cs typeface="Times New Roman" pitchFamily="18" charset="0"/>
              </a:rPr>
              <a:t>E</a:t>
            </a:r>
            <a:r>
              <a:rPr lang="en-US" altLang="zh-CN" sz="3200" baseline="-25000">
                <a:latin typeface="Times New Roman" pitchFamily="18" charset="0"/>
                <a:ea typeface="方正新舒体简体" pitchFamily="2" charset="-122"/>
                <a:cs typeface="Times New Roman" pitchFamily="18" charset="0"/>
              </a:rPr>
              <a:t>2</a:t>
            </a:r>
            <a:endParaRPr kumimoji="1" lang="zh-CN" sz="3200" baseline="-25000">
              <a:latin typeface="Times New Roman" pitchFamily="18" charset="0"/>
              <a:ea typeface="方正新舒体简体" pitchFamily="2" charset="-122"/>
              <a:cs typeface="Times New Roman" pitchFamily="18" charset="0"/>
            </a:endParaRPr>
          </a:p>
        </p:txBody>
      </p:sp>
      <p:grpSp>
        <p:nvGrpSpPr>
          <p:cNvPr id="5" name="Group 5"/>
          <p:cNvGrpSpPr>
            <a:grpSpLocks/>
          </p:cNvGrpSpPr>
          <p:nvPr/>
        </p:nvGrpSpPr>
        <p:grpSpPr bwMode="auto">
          <a:xfrm>
            <a:off x="609600" y="3662345"/>
            <a:ext cx="2808288" cy="2305050"/>
            <a:chOff x="612" y="2704"/>
            <a:chExt cx="1769" cy="1452"/>
          </a:xfrm>
        </p:grpSpPr>
        <p:sp>
          <p:nvSpPr>
            <p:cNvPr id="6" name="Line 6"/>
            <p:cNvSpPr>
              <a:spLocks noChangeShapeType="1"/>
            </p:cNvSpPr>
            <p:nvPr/>
          </p:nvSpPr>
          <p:spPr bwMode="auto">
            <a:xfrm>
              <a:off x="612" y="4156"/>
              <a:ext cx="1769" cy="0"/>
            </a:xfrm>
            <a:prstGeom prst="line">
              <a:avLst/>
            </a:prstGeom>
            <a:noFill/>
            <a:ln w="38100">
              <a:solidFill>
                <a:srgbClr val="000000"/>
              </a:solidFill>
              <a:round/>
              <a:headEnd/>
              <a:tailEnd type="triangle" w="med" len="med"/>
            </a:ln>
            <a:effectLst/>
          </p:spPr>
          <p:txBody>
            <a:bodyPr>
              <a:spAutoFit/>
            </a:bodyPr>
            <a:lstStyle/>
            <a:p>
              <a:endParaRPr lang="zh-CN" altLang="en-US"/>
            </a:p>
          </p:txBody>
        </p:sp>
        <p:sp>
          <p:nvSpPr>
            <p:cNvPr id="7" name="Line 7"/>
            <p:cNvSpPr>
              <a:spLocks noChangeShapeType="1"/>
            </p:cNvSpPr>
            <p:nvPr/>
          </p:nvSpPr>
          <p:spPr bwMode="auto">
            <a:xfrm flipV="1">
              <a:off x="630" y="2704"/>
              <a:ext cx="0" cy="1452"/>
            </a:xfrm>
            <a:prstGeom prst="line">
              <a:avLst/>
            </a:prstGeom>
            <a:noFill/>
            <a:ln w="38100">
              <a:solidFill>
                <a:srgbClr val="000000"/>
              </a:solidFill>
              <a:round/>
              <a:headEnd/>
              <a:tailEnd type="triangle" w="med" len="med"/>
            </a:ln>
            <a:effectLst/>
          </p:spPr>
          <p:txBody>
            <a:bodyPr>
              <a:spAutoFit/>
            </a:bodyPr>
            <a:lstStyle/>
            <a:p>
              <a:endParaRPr lang="zh-CN" altLang="en-US"/>
            </a:p>
          </p:txBody>
        </p:sp>
      </p:grpSp>
      <p:sp>
        <p:nvSpPr>
          <p:cNvPr id="8" name="Freeform 8"/>
          <p:cNvSpPr>
            <a:spLocks/>
          </p:cNvSpPr>
          <p:nvPr/>
        </p:nvSpPr>
        <p:spPr bwMode="auto">
          <a:xfrm>
            <a:off x="654050" y="3756008"/>
            <a:ext cx="2478088" cy="1998662"/>
          </a:xfrm>
          <a:custGeom>
            <a:avLst/>
            <a:gdLst/>
            <a:ahLst/>
            <a:cxnLst>
              <a:cxn ang="0">
                <a:pos x="0" y="1089"/>
              </a:cxn>
              <a:cxn ang="0">
                <a:pos x="272" y="635"/>
              </a:cxn>
              <a:cxn ang="0">
                <a:pos x="408" y="272"/>
              </a:cxn>
              <a:cxn ang="0">
                <a:pos x="635" y="181"/>
              </a:cxn>
              <a:cxn ang="0">
                <a:pos x="997" y="1361"/>
              </a:cxn>
              <a:cxn ang="0">
                <a:pos x="1814" y="1587"/>
              </a:cxn>
            </a:cxnLst>
            <a:rect l="0" t="0" r="r" b="b"/>
            <a:pathLst>
              <a:path w="1814" h="1595">
                <a:moveTo>
                  <a:pt x="0" y="1089"/>
                </a:moveTo>
                <a:cubicBezTo>
                  <a:pt x="102" y="930"/>
                  <a:pt x="204" y="771"/>
                  <a:pt x="272" y="635"/>
                </a:cubicBezTo>
                <a:cubicBezTo>
                  <a:pt x="340" y="499"/>
                  <a:pt x="348" y="348"/>
                  <a:pt x="408" y="272"/>
                </a:cubicBezTo>
                <a:cubicBezTo>
                  <a:pt x="468" y="196"/>
                  <a:pt x="537" y="0"/>
                  <a:pt x="635" y="181"/>
                </a:cubicBezTo>
                <a:cubicBezTo>
                  <a:pt x="733" y="362"/>
                  <a:pt x="800" y="1127"/>
                  <a:pt x="997" y="1361"/>
                </a:cubicBezTo>
                <a:cubicBezTo>
                  <a:pt x="1194" y="1595"/>
                  <a:pt x="1504" y="1591"/>
                  <a:pt x="1814" y="1587"/>
                </a:cubicBezTo>
              </a:path>
            </a:pathLst>
          </a:custGeom>
          <a:noFill/>
          <a:ln w="19050" cap="flat" cmpd="sng">
            <a:solidFill>
              <a:schemeClr val="tx1"/>
            </a:solidFill>
            <a:prstDash val="solid"/>
            <a:round/>
            <a:headEnd type="none" w="med" len="med"/>
            <a:tailEnd type="none" w="med" len="med"/>
          </a:ln>
          <a:effectLst/>
        </p:spPr>
        <p:txBody>
          <a:bodyPr>
            <a:spAutoFit/>
          </a:bodyPr>
          <a:lstStyle/>
          <a:p>
            <a:endParaRPr lang="zh-CN" altLang="en-US"/>
          </a:p>
        </p:txBody>
      </p:sp>
      <p:sp>
        <p:nvSpPr>
          <p:cNvPr id="9" name="Freeform 9"/>
          <p:cNvSpPr>
            <a:spLocks/>
          </p:cNvSpPr>
          <p:nvPr/>
        </p:nvSpPr>
        <p:spPr bwMode="auto">
          <a:xfrm>
            <a:off x="762000" y="928670"/>
            <a:ext cx="2451100" cy="1654175"/>
          </a:xfrm>
          <a:custGeom>
            <a:avLst/>
            <a:gdLst/>
            <a:ahLst/>
            <a:cxnLst>
              <a:cxn ang="0">
                <a:pos x="0" y="756"/>
              </a:cxn>
              <a:cxn ang="0">
                <a:pos x="181" y="711"/>
              </a:cxn>
              <a:cxn ang="0">
                <a:pos x="408" y="393"/>
              </a:cxn>
              <a:cxn ang="0">
                <a:pos x="589" y="30"/>
              </a:cxn>
              <a:cxn ang="0">
                <a:pos x="726" y="212"/>
              </a:cxn>
              <a:cxn ang="0">
                <a:pos x="907" y="484"/>
              </a:cxn>
              <a:cxn ang="0">
                <a:pos x="1224" y="529"/>
              </a:cxn>
            </a:cxnLst>
            <a:rect l="0" t="0" r="r" b="b"/>
            <a:pathLst>
              <a:path w="1224" h="772">
                <a:moveTo>
                  <a:pt x="0" y="756"/>
                </a:moveTo>
                <a:cubicBezTo>
                  <a:pt x="56" y="764"/>
                  <a:pt x="113" y="772"/>
                  <a:pt x="181" y="711"/>
                </a:cubicBezTo>
                <a:cubicBezTo>
                  <a:pt x="249" y="650"/>
                  <a:pt x="340" y="507"/>
                  <a:pt x="408" y="393"/>
                </a:cubicBezTo>
                <a:cubicBezTo>
                  <a:pt x="476" y="279"/>
                  <a:pt x="536" y="60"/>
                  <a:pt x="589" y="30"/>
                </a:cubicBezTo>
                <a:cubicBezTo>
                  <a:pt x="642" y="0"/>
                  <a:pt x="673" y="137"/>
                  <a:pt x="726" y="212"/>
                </a:cubicBezTo>
                <a:cubicBezTo>
                  <a:pt x="779" y="287"/>
                  <a:pt x="824" y="431"/>
                  <a:pt x="907" y="484"/>
                </a:cubicBezTo>
                <a:cubicBezTo>
                  <a:pt x="990" y="537"/>
                  <a:pt x="1179" y="522"/>
                  <a:pt x="1224" y="529"/>
                </a:cubicBezTo>
              </a:path>
            </a:pathLst>
          </a:custGeom>
          <a:noFill/>
          <a:ln w="19050" cap="flat" cmpd="sng">
            <a:solidFill>
              <a:schemeClr val="tx1"/>
            </a:solidFill>
            <a:prstDash val="solid"/>
            <a:round/>
            <a:headEnd type="none" w="med" len="med"/>
            <a:tailEnd type="none" w="med" len="med"/>
          </a:ln>
          <a:effectLst/>
        </p:spPr>
        <p:txBody>
          <a:bodyPr>
            <a:spAutoFit/>
          </a:bodyPr>
          <a:lstStyle/>
          <a:p>
            <a:endParaRPr lang="zh-CN" altLang="en-US"/>
          </a:p>
        </p:txBody>
      </p:sp>
      <p:sp>
        <p:nvSpPr>
          <p:cNvPr id="10" name="Line 10"/>
          <p:cNvSpPr>
            <a:spLocks noChangeShapeType="1"/>
          </p:cNvSpPr>
          <p:nvPr/>
        </p:nvSpPr>
        <p:spPr bwMode="auto">
          <a:xfrm>
            <a:off x="668338" y="5137133"/>
            <a:ext cx="2376487" cy="0"/>
          </a:xfrm>
          <a:prstGeom prst="line">
            <a:avLst/>
          </a:prstGeom>
          <a:noFill/>
          <a:ln w="19050">
            <a:solidFill>
              <a:schemeClr val="tx1"/>
            </a:solidFill>
            <a:prstDash val="dashDot"/>
            <a:round/>
            <a:headEnd/>
            <a:tailEnd/>
          </a:ln>
          <a:effectLst/>
        </p:spPr>
        <p:txBody>
          <a:bodyPr>
            <a:spAutoFit/>
          </a:bodyPr>
          <a:lstStyle/>
          <a:p>
            <a:endParaRPr lang="zh-CN" altLang="en-US"/>
          </a:p>
        </p:txBody>
      </p:sp>
      <p:sp>
        <p:nvSpPr>
          <p:cNvPr id="11" name="Line 11"/>
          <p:cNvSpPr>
            <a:spLocks noChangeShapeType="1"/>
          </p:cNvSpPr>
          <p:nvPr/>
        </p:nvSpPr>
        <p:spPr bwMode="auto">
          <a:xfrm>
            <a:off x="1187450" y="3883008"/>
            <a:ext cx="1800225" cy="0"/>
          </a:xfrm>
          <a:prstGeom prst="line">
            <a:avLst/>
          </a:prstGeom>
          <a:noFill/>
          <a:ln w="19050">
            <a:solidFill>
              <a:srgbClr val="FFFF00"/>
            </a:solidFill>
            <a:prstDash val="dashDot"/>
            <a:round/>
            <a:headEnd/>
            <a:tailEnd/>
          </a:ln>
          <a:effectLst/>
        </p:spPr>
        <p:txBody>
          <a:bodyPr>
            <a:spAutoFit/>
          </a:bodyPr>
          <a:lstStyle/>
          <a:p>
            <a:endParaRPr lang="zh-CN" altLang="en-US"/>
          </a:p>
        </p:txBody>
      </p:sp>
      <p:sp>
        <p:nvSpPr>
          <p:cNvPr id="12" name="Line 12"/>
          <p:cNvSpPr>
            <a:spLocks noChangeShapeType="1"/>
          </p:cNvSpPr>
          <p:nvPr/>
        </p:nvSpPr>
        <p:spPr bwMode="auto">
          <a:xfrm>
            <a:off x="1217613" y="3883008"/>
            <a:ext cx="2808287" cy="0"/>
          </a:xfrm>
          <a:prstGeom prst="line">
            <a:avLst/>
          </a:prstGeom>
          <a:noFill/>
          <a:ln w="19050">
            <a:solidFill>
              <a:schemeClr val="tx1"/>
            </a:solidFill>
            <a:prstDash val="dashDot"/>
            <a:round/>
            <a:headEnd/>
            <a:tailEnd/>
          </a:ln>
          <a:effectLst/>
        </p:spPr>
        <p:txBody>
          <a:bodyPr>
            <a:spAutoFit/>
          </a:bodyPr>
          <a:lstStyle/>
          <a:p>
            <a:endParaRPr lang="zh-CN" altLang="en-US"/>
          </a:p>
        </p:txBody>
      </p:sp>
      <p:sp>
        <p:nvSpPr>
          <p:cNvPr id="13" name="Line 13"/>
          <p:cNvSpPr>
            <a:spLocks noChangeShapeType="1"/>
          </p:cNvSpPr>
          <p:nvPr/>
        </p:nvSpPr>
        <p:spPr bwMode="auto">
          <a:xfrm>
            <a:off x="2627313" y="5754670"/>
            <a:ext cx="1354137" cy="0"/>
          </a:xfrm>
          <a:prstGeom prst="line">
            <a:avLst/>
          </a:prstGeom>
          <a:noFill/>
          <a:ln w="19050">
            <a:solidFill>
              <a:schemeClr val="tx1"/>
            </a:solidFill>
            <a:prstDash val="dashDot"/>
            <a:round/>
            <a:headEnd/>
            <a:tailEnd/>
          </a:ln>
          <a:effectLst/>
        </p:spPr>
        <p:txBody>
          <a:bodyPr>
            <a:spAutoFit/>
          </a:bodyPr>
          <a:lstStyle/>
          <a:p>
            <a:endParaRPr lang="zh-CN" altLang="en-US"/>
          </a:p>
        </p:txBody>
      </p:sp>
      <p:sp>
        <p:nvSpPr>
          <p:cNvPr id="14" name="Line 14"/>
          <p:cNvSpPr>
            <a:spLocks noChangeShapeType="1"/>
          </p:cNvSpPr>
          <p:nvPr/>
        </p:nvSpPr>
        <p:spPr bwMode="auto">
          <a:xfrm>
            <a:off x="2613025" y="3867133"/>
            <a:ext cx="0" cy="1296987"/>
          </a:xfrm>
          <a:prstGeom prst="line">
            <a:avLst/>
          </a:prstGeom>
          <a:noFill/>
          <a:ln w="19050">
            <a:solidFill>
              <a:schemeClr val="tx1"/>
            </a:solidFill>
            <a:round/>
            <a:headEnd type="triangle" w="med" len="med"/>
            <a:tailEnd type="triangle" w="med" len="med"/>
          </a:ln>
          <a:effectLst/>
        </p:spPr>
        <p:txBody>
          <a:bodyPr>
            <a:spAutoFit/>
          </a:bodyPr>
          <a:lstStyle/>
          <a:p>
            <a:endParaRPr lang="zh-CN" altLang="en-US"/>
          </a:p>
        </p:txBody>
      </p:sp>
      <p:sp>
        <p:nvSpPr>
          <p:cNvPr id="15" name="Text Box 15"/>
          <p:cNvSpPr txBox="1">
            <a:spLocks noChangeArrowheads="1"/>
          </p:cNvSpPr>
          <p:nvPr/>
        </p:nvSpPr>
        <p:spPr bwMode="auto">
          <a:xfrm>
            <a:off x="2573338" y="4198920"/>
            <a:ext cx="936625" cy="519113"/>
          </a:xfrm>
          <a:prstGeom prst="rect">
            <a:avLst/>
          </a:prstGeom>
          <a:noFill/>
          <a:ln w="19050" algn="ctr">
            <a:noFill/>
            <a:prstDash val="dashDot"/>
            <a:miter lim="800000"/>
            <a:headEnd/>
            <a:tailEnd/>
          </a:ln>
          <a:effectLst/>
        </p:spPr>
        <p:txBody>
          <a:bodyPr>
            <a:spAutoFit/>
          </a:bodyPr>
          <a:lstStyle/>
          <a:p>
            <a:pPr algn="ctr">
              <a:spcBef>
                <a:spcPct val="50000"/>
              </a:spcBef>
            </a:pPr>
            <a:r>
              <a:rPr lang="en-US" altLang="zh-CN" sz="2800">
                <a:latin typeface="Times New Roman" pitchFamily="18" charset="0"/>
                <a:ea typeface="方正新舒体简体" pitchFamily="2" charset="-122"/>
                <a:cs typeface="Times New Roman" pitchFamily="18" charset="0"/>
              </a:rPr>
              <a:t>∆E1</a:t>
            </a:r>
            <a:endParaRPr lang="zh-CN" sz="2800">
              <a:latin typeface="Times New Roman" pitchFamily="18" charset="0"/>
              <a:ea typeface="方正新舒体简体" pitchFamily="2" charset="-122"/>
              <a:cs typeface="Times New Roman" pitchFamily="18" charset="0"/>
            </a:endParaRPr>
          </a:p>
        </p:txBody>
      </p:sp>
      <p:sp>
        <p:nvSpPr>
          <p:cNvPr id="16" name="Line 16"/>
          <p:cNvSpPr>
            <a:spLocks noChangeShapeType="1"/>
          </p:cNvSpPr>
          <p:nvPr/>
        </p:nvSpPr>
        <p:spPr bwMode="auto">
          <a:xfrm>
            <a:off x="3621088" y="3868720"/>
            <a:ext cx="0" cy="1900238"/>
          </a:xfrm>
          <a:prstGeom prst="line">
            <a:avLst/>
          </a:prstGeom>
          <a:noFill/>
          <a:ln w="19050">
            <a:solidFill>
              <a:schemeClr val="tx1"/>
            </a:solidFill>
            <a:round/>
            <a:headEnd type="triangle" w="med" len="med"/>
            <a:tailEnd type="triangle" w="med" len="med"/>
          </a:ln>
          <a:effectLst/>
        </p:spPr>
        <p:txBody>
          <a:bodyPr>
            <a:spAutoFit/>
          </a:bodyPr>
          <a:lstStyle/>
          <a:p>
            <a:endParaRPr lang="zh-CN" altLang="en-US"/>
          </a:p>
        </p:txBody>
      </p:sp>
      <p:sp>
        <p:nvSpPr>
          <p:cNvPr id="17" name="Text Box 17"/>
          <p:cNvSpPr txBox="1">
            <a:spLocks noChangeArrowheads="1"/>
          </p:cNvSpPr>
          <p:nvPr/>
        </p:nvSpPr>
        <p:spPr bwMode="auto">
          <a:xfrm>
            <a:off x="3592513" y="4721771"/>
            <a:ext cx="936625" cy="579437"/>
          </a:xfrm>
          <a:prstGeom prst="rect">
            <a:avLst/>
          </a:prstGeom>
          <a:noFill/>
          <a:ln w="57150" algn="ctr">
            <a:noFill/>
            <a:miter lim="800000"/>
            <a:headEnd/>
            <a:tailEnd/>
          </a:ln>
          <a:effectLst/>
        </p:spPr>
        <p:txBody>
          <a:bodyPr>
            <a:spAutoFit/>
          </a:bodyPr>
          <a:lstStyle/>
          <a:p>
            <a:pPr algn="ctr">
              <a:spcBef>
                <a:spcPct val="50000"/>
              </a:spcBef>
            </a:pPr>
            <a:r>
              <a:rPr lang="en-US" altLang="zh-CN" sz="2800" dirty="0">
                <a:latin typeface="Times New Roman" pitchFamily="18" charset="0"/>
                <a:ea typeface="方正新舒体简体" pitchFamily="2" charset="-122"/>
                <a:cs typeface="Times New Roman" pitchFamily="18" charset="0"/>
              </a:rPr>
              <a:t>∆</a:t>
            </a:r>
            <a:r>
              <a:rPr lang="en-US" altLang="zh-CN" sz="3200" dirty="0">
                <a:latin typeface="Times New Roman" pitchFamily="18" charset="0"/>
                <a:ea typeface="方正新舒体简体" pitchFamily="2" charset="-122"/>
                <a:cs typeface="Times New Roman" pitchFamily="18" charset="0"/>
              </a:rPr>
              <a:t>E</a:t>
            </a:r>
            <a:r>
              <a:rPr lang="en-US" altLang="zh-CN" sz="3200" baseline="-25000" dirty="0">
                <a:latin typeface="Times New Roman" pitchFamily="18" charset="0"/>
                <a:ea typeface="方正新舒体简体" pitchFamily="2" charset="-122"/>
                <a:cs typeface="Times New Roman" pitchFamily="18" charset="0"/>
              </a:rPr>
              <a:t>2</a:t>
            </a:r>
            <a:endParaRPr kumimoji="1" lang="zh-CN" sz="3200" baseline="-25000" dirty="0">
              <a:latin typeface="Times New Roman" pitchFamily="18" charset="0"/>
              <a:ea typeface="方正新舒体简体" pitchFamily="2" charset="-122"/>
              <a:cs typeface="Times New Roman" pitchFamily="18" charset="0"/>
            </a:endParaRPr>
          </a:p>
        </p:txBody>
      </p:sp>
      <p:sp>
        <p:nvSpPr>
          <p:cNvPr id="18" name="Text Box 18"/>
          <p:cNvSpPr txBox="1">
            <a:spLocks noChangeArrowheads="1"/>
          </p:cNvSpPr>
          <p:nvPr/>
        </p:nvSpPr>
        <p:spPr bwMode="auto">
          <a:xfrm>
            <a:off x="4130675" y="2564904"/>
            <a:ext cx="4751389" cy="523220"/>
          </a:xfrm>
          <a:prstGeom prst="rect">
            <a:avLst/>
          </a:prstGeom>
          <a:noFill/>
          <a:ln w="57150" algn="ctr">
            <a:noFill/>
            <a:miter lim="800000"/>
            <a:headEnd/>
            <a:tailEnd/>
          </a:ln>
          <a:effectLst/>
        </p:spPr>
        <p:txBody>
          <a:bodyPr wrap="square">
            <a:spAutoFit/>
          </a:bodyPr>
          <a:lstStyle/>
          <a:p>
            <a:pPr>
              <a:spcBef>
                <a:spcPct val="50000"/>
              </a:spcBef>
            </a:pPr>
            <a:r>
              <a:rPr lang="en-US" altLang="zh-CN" sz="2800" b="1" dirty="0">
                <a:solidFill>
                  <a:srgbClr val="FF0000"/>
                </a:solidFill>
                <a:latin typeface="Times New Roman" pitchFamily="18" charset="0"/>
                <a:ea typeface="方正新舒体简体" pitchFamily="2" charset="-122"/>
                <a:cs typeface="Times New Roman" pitchFamily="18" charset="0"/>
              </a:rPr>
              <a:t>∆</a:t>
            </a:r>
            <a:r>
              <a:rPr lang="en-US" altLang="zh-CN" sz="2800" b="1" dirty="0" smtClean="0">
                <a:solidFill>
                  <a:srgbClr val="FF0000"/>
                </a:solidFill>
                <a:latin typeface="Times New Roman" pitchFamily="18" charset="0"/>
                <a:ea typeface="方正新舒体简体" pitchFamily="2" charset="-122"/>
                <a:cs typeface="Times New Roman" pitchFamily="18" charset="0"/>
              </a:rPr>
              <a:t>E</a:t>
            </a:r>
            <a:r>
              <a:rPr lang="en-US" altLang="zh-CN" sz="2800" b="1" baseline="-25000" dirty="0" smtClean="0">
                <a:solidFill>
                  <a:srgbClr val="FF0000"/>
                </a:solidFill>
                <a:latin typeface="Times New Roman" pitchFamily="18" charset="0"/>
                <a:ea typeface="方正新舒体简体" pitchFamily="2" charset="-122"/>
                <a:cs typeface="Times New Roman" pitchFamily="18" charset="0"/>
              </a:rPr>
              <a:t>1</a:t>
            </a:r>
            <a:r>
              <a:rPr lang="zh-CN" altLang="en-US" sz="2800" b="1" dirty="0" smtClean="0">
                <a:solidFill>
                  <a:srgbClr val="FF0000"/>
                </a:solidFill>
                <a:latin typeface="Times New Roman" pitchFamily="18" charset="0"/>
                <a:ea typeface="方正新舒体简体" pitchFamily="2" charset="-122"/>
                <a:cs typeface="Times New Roman" pitchFamily="18" charset="0"/>
              </a:rPr>
              <a:t>可理解成断键吸收的</a:t>
            </a:r>
            <a:r>
              <a:rPr lang="zh-CN" altLang="en-US" sz="2800" b="1" dirty="0">
                <a:solidFill>
                  <a:srgbClr val="FF0000"/>
                </a:solidFill>
                <a:latin typeface="Times New Roman" pitchFamily="18" charset="0"/>
                <a:ea typeface="方正新舒体简体" pitchFamily="2" charset="-122"/>
                <a:cs typeface="Times New Roman" pitchFamily="18" charset="0"/>
              </a:rPr>
              <a:t>能量</a:t>
            </a:r>
            <a:endParaRPr kumimoji="1" lang="zh-CN" sz="2800" b="1" baseline="-25000" dirty="0">
              <a:solidFill>
                <a:srgbClr val="FF0000"/>
              </a:solidFill>
              <a:latin typeface="Times New Roman" pitchFamily="18" charset="0"/>
              <a:ea typeface="方正新舒体简体" pitchFamily="2" charset="-122"/>
              <a:cs typeface="Times New Roman" pitchFamily="18" charset="0"/>
            </a:endParaRPr>
          </a:p>
        </p:txBody>
      </p:sp>
      <p:sp>
        <p:nvSpPr>
          <p:cNvPr id="19" name="Rectangle 19"/>
          <p:cNvSpPr>
            <a:spLocks noChangeArrowheads="1"/>
          </p:cNvSpPr>
          <p:nvPr/>
        </p:nvSpPr>
        <p:spPr bwMode="auto">
          <a:xfrm>
            <a:off x="688975" y="3552808"/>
            <a:ext cx="455613" cy="579437"/>
          </a:xfrm>
          <a:prstGeom prst="rect">
            <a:avLst/>
          </a:prstGeom>
          <a:noFill/>
          <a:ln w="57150" algn="ctr">
            <a:noFill/>
            <a:miter lim="800000"/>
            <a:headEnd/>
            <a:tailEnd/>
          </a:ln>
          <a:effectLst/>
        </p:spPr>
        <p:txBody>
          <a:bodyPr wrap="none">
            <a:spAutoFit/>
          </a:bodyPr>
          <a:lstStyle/>
          <a:p>
            <a:pPr algn="ctr">
              <a:spcBef>
                <a:spcPct val="50000"/>
              </a:spcBef>
            </a:pPr>
            <a:r>
              <a:rPr lang="en-US" altLang="zh-CN" sz="3200">
                <a:latin typeface="Times New Roman" pitchFamily="18" charset="0"/>
                <a:ea typeface="方正新舒体简体" pitchFamily="2" charset="-122"/>
              </a:rPr>
              <a:t>E</a:t>
            </a:r>
            <a:endParaRPr lang="en-US" altLang="zh-CN" sz="3200" noProof="1">
              <a:latin typeface="Times New Roman" pitchFamily="18" charset="0"/>
              <a:ea typeface="方正新舒体简体" pitchFamily="2" charset="-122"/>
            </a:endParaRPr>
          </a:p>
        </p:txBody>
      </p:sp>
      <p:sp>
        <p:nvSpPr>
          <p:cNvPr id="20" name="Rectangle 20"/>
          <p:cNvSpPr>
            <a:spLocks noChangeArrowheads="1"/>
          </p:cNvSpPr>
          <p:nvPr/>
        </p:nvSpPr>
        <p:spPr bwMode="auto">
          <a:xfrm>
            <a:off x="3203575" y="5926120"/>
            <a:ext cx="319088" cy="579438"/>
          </a:xfrm>
          <a:prstGeom prst="rect">
            <a:avLst/>
          </a:prstGeom>
          <a:noFill/>
          <a:ln w="57150" algn="ctr">
            <a:noFill/>
            <a:miter lim="800000"/>
            <a:headEnd/>
            <a:tailEnd/>
          </a:ln>
          <a:effectLst/>
        </p:spPr>
        <p:txBody>
          <a:bodyPr wrap="none">
            <a:spAutoFit/>
          </a:bodyPr>
          <a:lstStyle/>
          <a:p>
            <a:pPr algn="ctr">
              <a:spcBef>
                <a:spcPct val="50000"/>
              </a:spcBef>
            </a:pPr>
            <a:r>
              <a:rPr lang="en-US" altLang="zh-CN" sz="3200">
                <a:latin typeface="Times New Roman" pitchFamily="18" charset="0"/>
                <a:ea typeface="方正新舒体简体" pitchFamily="2" charset="-122"/>
              </a:rPr>
              <a:t>t</a:t>
            </a:r>
            <a:endParaRPr lang="en-US" altLang="zh-CN" sz="3200" noProof="1">
              <a:latin typeface="Times New Roman" pitchFamily="18" charset="0"/>
              <a:ea typeface="方正新舒体简体" pitchFamily="2" charset="-122"/>
            </a:endParaRPr>
          </a:p>
        </p:txBody>
      </p:sp>
      <p:sp>
        <p:nvSpPr>
          <p:cNvPr id="21" name="Text Box 21"/>
          <p:cNvSpPr txBox="1">
            <a:spLocks noChangeArrowheads="1"/>
          </p:cNvSpPr>
          <p:nvPr/>
        </p:nvSpPr>
        <p:spPr bwMode="auto">
          <a:xfrm>
            <a:off x="4130676" y="3212604"/>
            <a:ext cx="4751388" cy="523220"/>
          </a:xfrm>
          <a:prstGeom prst="rect">
            <a:avLst/>
          </a:prstGeom>
          <a:noFill/>
          <a:ln w="57150" algn="ctr">
            <a:noFill/>
            <a:miter lim="800000"/>
            <a:headEnd/>
            <a:tailEnd/>
          </a:ln>
          <a:effectLst/>
        </p:spPr>
        <p:txBody>
          <a:bodyPr wrap="square">
            <a:spAutoFit/>
          </a:bodyPr>
          <a:lstStyle/>
          <a:p>
            <a:pPr>
              <a:spcBef>
                <a:spcPct val="50000"/>
              </a:spcBef>
            </a:pPr>
            <a:r>
              <a:rPr lang="en-US" altLang="zh-CN" sz="2800" b="1" dirty="0">
                <a:solidFill>
                  <a:srgbClr val="FF0000"/>
                </a:solidFill>
                <a:latin typeface="Times New Roman" pitchFamily="18" charset="0"/>
                <a:ea typeface="方正新舒体简体" pitchFamily="2" charset="-122"/>
                <a:cs typeface="Times New Roman" pitchFamily="18" charset="0"/>
              </a:rPr>
              <a:t>∆</a:t>
            </a:r>
            <a:r>
              <a:rPr lang="en-US" altLang="zh-CN" sz="2800" b="1" dirty="0" smtClean="0">
                <a:solidFill>
                  <a:srgbClr val="FF0000"/>
                </a:solidFill>
                <a:latin typeface="Times New Roman" pitchFamily="18" charset="0"/>
                <a:ea typeface="方正新舒体简体" pitchFamily="2" charset="-122"/>
                <a:cs typeface="Times New Roman" pitchFamily="18" charset="0"/>
              </a:rPr>
              <a:t>E</a:t>
            </a:r>
            <a:r>
              <a:rPr lang="en-US" altLang="zh-CN" sz="2800" b="1" baseline="-25000" dirty="0" smtClean="0">
                <a:solidFill>
                  <a:srgbClr val="FF0000"/>
                </a:solidFill>
                <a:latin typeface="Times New Roman" pitchFamily="18" charset="0"/>
                <a:ea typeface="方正新舒体简体" pitchFamily="2" charset="-122"/>
                <a:cs typeface="Times New Roman" pitchFamily="18" charset="0"/>
              </a:rPr>
              <a:t>2</a:t>
            </a:r>
            <a:r>
              <a:rPr lang="zh-CN" altLang="en-US" sz="2800" b="1" dirty="0" smtClean="0">
                <a:solidFill>
                  <a:srgbClr val="FF0000"/>
                </a:solidFill>
                <a:latin typeface="Times New Roman" pitchFamily="18" charset="0"/>
                <a:ea typeface="方正新舒体简体" pitchFamily="2" charset="-122"/>
                <a:cs typeface="Times New Roman" pitchFamily="18" charset="0"/>
              </a:rPr>
              <a:t>可理解成成键释放</a:t>
            </a:r>
            <a:r>
              <a:rPr lang="zh-CN" altLang="en-US" sz="2800" b="1" dirty="0">
                <a:solidFill>
                  <a:srgbClr val="FF0000"/>
                </a:solidFill>
                <a:latin typeface="Times New Roman" pitchFamily="18" charset="0"/>
                <a:ea typeface="方正新舒体简体" pitchFamily="2" charset="-122"/>
                <a:cs typeface="Times New Roman" pitchFamily="18" charset="0"/>
              </a:rPr>
              <a:t>的能量</a:t>
            </a:r>
            <a:endParaRPr kumimoji="1" lang="zh-CN" sz="2800" b="1" baseline="-25000" dirty="0">
              <a:solidFill>
                <a:srgbClr val="FF0000"/>
              </a:solidFill>
              <a:latin typeface="Times New Roman" pitchFamily="18" charset="0"/>
              <a:ea typeface="方正新舒体简体" pitchFamily="2" charset="-122"/>
              <a:cs typeface="Times New Roman" pitchFamily="18" charset="0"/>
            </a:endParaRPr>
          </a:p>
        </p:txBody>
      </p:sp>
      <p:sp>
        <p:nvSpPr>
          <p:cNvPr id="22" name="Rectangle 22"/>
          <p:cNvSpPr>
            <a:spLocks noChangeArrowheads="1"/>
          </p:cNvSpPr>
          <p:nvPr/>
        </p:nvSpPr>
        <p:spPr bwMode="auto">
          <a:xfrm>
            <a:off x="4529140" y="4293096"/>
            <a:ext cx="4232274" cy="523220"/>
          </a:xfrm>
          <a:prstGeom prst="rect">
            <a:avLst/>
          </a:prstGeom>
          <a:noFill/>
          <a:ln w="57150" algn="ctr">
            <a:noFill/>
            <a:miter lim="800000"/>
            <a:headEnd/>
            <a:tailEnd/>
          </a:ln>
          <a:effectLst/>
        </p:spPr>
        <p:txBody>
          <a:bodyPr wrap="square">
            <a:spAutoFit/>
          </a:bodyPr>
          <a:lstStyle/>
          <a:p>
            <a:pPr>
              <a:spcBef>
                <a:spcPct val="50000"/>
              </a:spcBef>
            </a:pPr>
            <a:r>
              <a:rPr lang="zh-CN" altLang="en-US" sz="2800" b="1" dirty="0">
                <a:latin typeface="Times New Roman" pitchFamily="18" charset="0"/>
                <a:ea typeface="方正新舒体简体" pitchFamily="2" charset="-122"/>
              </a:rPr>
              <a:t>若∆</a:t>
            </a:r>
            <a:r>
              <a:rPr lang="en-US" altLang="zh-CN" sz="2800" b="1" dirty="0">
                <a:latin typeface="Times New Roman" pitchFamily="18" charset="0"/>
                <a:ea typeface="方正新舒体简体" pitchFamily="2" charset="-122"/>
              </a:rPr>
              <a:t>E</a:t>
            </a:r>
            <a:r>
              <a:rPr lang="en-US" altLang="zh-CN" sz="2800" b="1" baseline="-25000" dirty="0">
                <a:latin typeface="Times New Roman" pitchFamily="18" charset="0"/>
                <a:ea typeface="方正新舒体简体" pitchFamily="2" charset="-122"/>
              </a:rPr>
              <a:t>2 </a:t>
            </a:r>
            <a:r>
              <a:rPr lang="en-US" altLang="zh-CN" sz="2800" b="1" dirty="0">
                <a:latin typeface="Times New Roman" pitchFamily="18" charset="0"/>
                <a:ea typeface="方正新舒体简体" pitchFamily="2" charset="-122"/>
              </a:rPr>
              <a:t>- ∆E</a:t>
            </a:r>
            <a:r>
              <a:rPr lang="en-US" altLang="zh-CN" sz="2800" b="1" baseline="-25000" dirty="0">
                <a:latin typeface="Times New Roman" pitchFamily="18" charset="0"/>
                <a:ea typeface="方正新舒体简体" pitchFamily="2" charset="-122"/>
              </a:rPr>
              <a:t>1</a:t>
            </a:r>
            <a:r>
              <a:rPr lang="en-US" altLang="zh-CN" sz="2800" b="1" noProof="1">
                <a:latin typeface="Times New Roman" pitchFamily="18" charset="0"/>
                <a:ea typeface="方正新舒体简体" pitchFamily="2" charset="-122"/>
              </a:rPr>
              <a:t>﹥</a:t>
            </a:r>
            <a:r>
              <a:rPr lang="en-US" altLang="zh-CN" sz="2800" b="1" dirty="0" smtClean="0">
                <a:latin typeface="Times New Roman" pitchFamily="18" charset="0"/>
                <a:ea typeface="方正新舒体简体" pitchFamily="2" charset="-122"/>
              </a:rPr>
              <a:t>0  </a:t>
            </a:r>
            <a:r>
              <a:rPr lang="zh-CN" altLang="en-US" sz="2800" b="1" dirty="0" smtClean="0">
                <a:latin typeface="Times New Roman" pitchFamily="18" charset="0"/>
                <a:ea typeface="方正新舒体简体" pitchFamily="2" charset="-122"/>
              </a:rPr>
              <a:t>反应</a:t>
            </a:r>
            <a:r>
              <a:rPr lang="zh-CN" altLang="en-US" sz="2800" b="1" dirty="0">
                <a:latin typeface="Times New Roman" pitchFamily="18" charset="0"/>
                <a:ea typeface="方正新舒体简体" pitchFamily="2" charset="-122"/>
              </a:rPr>
              <a:t>放热</a:t>
            </a:r>
            <a:endParaRPr lang="zh-CN" sz="2800" b="1" dirty="0">
              <a:latin typeface="Times New Roman" pitchFamily="18" charset="0"/>
              <a:ea typeface="方正新舒体简体" pitchFamily="2" charset="-122"/>
            </a:endParaRPr>
          </a:p>
        </p:txBody>
      </p:sp>
      <p:sp>
        <p:nvSpPr>
          <p:cNvPr id="23" name="Line 23"/>
          <p:cNvSpPr>
            <a:spLocks noChangeShapeType="1"/>
          </p:cNvSpPr>
          <p:nvPr/>
        </p:nvSpPr>
        <p:spPr bwMode="auto">
          <a:xfrm>
            <a:off x="762000" y="2528870"/>
            <a:ext cx="2274888" cy="0"/>
          </a:xfrm>
          <a:prstGeom prst="line">
            <a:avLst/>
          </a:prstGeom>
          <a:noFill/>
          <a:ln w="19050">
            <a:solidFill>
              <a:schemeClr val="tx1"/>
            </a:solidFill>
            <a:prstDash val="dashDot"/>
            <a:round/>
            <a:headEnd/>
            <a:tailEnd/>
          </a:ln>
          <a:effectLst/>
        </p:spPr>
        <p:txBody>
          <a:bodyPr>
            <a:spAutoFit/>
          </a:bodyPr>
          <a:lstStyle/>
          <a:p>
            <a:endParaRPr lang="zh-CN" altLang="en-US"/>
          </a:p>
        </p:txBody>
      </p:sp>
      <p:sp>
        <p:nvSpPr>
          <p:cNvPr id="24" name="Line 24"/>
          <p:cNvSpPr>
            <a:spLocks noChangeShapeType="1"/>
          </p:cNvSpPr>
          <p:nvPr/>
        </p:nvSpPr>
        <p:spPr bwMode="auto">
          <a:xfrm>
            <a:off x="2819400" y="2071670"/>
            <a:ext cx="1311275" cy="0"/>
          </a:xfrm>
          <a:prstGeom prst="line">
            <a:avLst/>
          </a:prstGeom>
          <a:noFill/>
          <a:ln w="19050">
            <a:solidFill>
              <a:schemeClr val="tx1"/>
            </a:solidFill>
            <a:prstDash val="dashDot"/>
            <a:round/>
            <a:headEnd/>
            <a:tailEnd/>
          </a:ln>
          <a:effectLst/>
        </p:spPr>
        <p:txBody>
          <a:bodyPr>
            <a:spAutoFit/>
          </a:bodyPr>
          <a:lstStyle/>
          <a:p>
            <a:endParaRPr lang="zh-CN" altLang="en-US"/>
          </a:p>
        </p:txBody>
      </p:sp>
      <p:sp>
        <p:nvSpPr>
          <p:cNvPr id="25" name="Line 25"/>
          <p:cNvSpPr>
            <a:spLocks noChangeShapeType="1"/>
          </p:cNvSpPr>
          <p:nvPr/>
        </p:nvSpPr>
        <p:spPr bwMode="auto">
          <a:xfrm>
            <a:off x="2895600" y="928670"/>
            <a:ext cx="0" cy="1584325"/>
          </a:xfrm>
          <a:prstGeom prst="line">
            <a:avLst/>
          </a:prstGeom>
          <a:noFill/>
          <a:ln w="19050">
            <a:solidFill>
              <a:schemeClr val="tx1"/>
            </a:solidFill>
            <a:round/>
            <a:headEnd type="triangle" w="med" len="med"/>
            <a:tailEnd type="triangle" w="med" len="med"/>
          </a:ln>
          <a:effectLst/>
        </p:spPr>
        <p:txBody>
          <a:bodyPr>
            <a:spAutoFit/>
          </a:bodyPr>
          <a:lstStyle/>
          <a:p>
            <a:endParaRPr lang="zh-CN" altLang="en-US"/>
          </a:p>
        </p:txBody>
      </p:sp>
      <p:sp>
        <p:nvSpPr>
          <p:cNvPr id="26" name="Line 26"/>
          <p:cNvSpPr>
            <a:spLocks noChangeShapeType="1"/>
          </p:cNvSpPr>
          <p:nvPr/>
        </p:nvSpPr>
        <p:spPr bwMode="auto">
          <a:xfrm>
            <a:off x="3429000" y="928670"/>
            <a:ext cx="0" cy="1143000"/>
          </a:xfrm>
          <a:prstGeom prst="line">
            <a:avLst/>
          </a:prstGeom>
          <a:noFill/>
          <a:ln w="19050">
            <a:solidFill>
              <a:schemeClr val="tx1"/>
            </a:solidFill>
            <a:round/>
            <a:headEnd type="triangle" w="med" len="med"/>
            <a:tailEnd type="triangle" w="med" len="med"/>
          </a:ln>
          <a:effectLst/>
        </p:spPr>
        <p:txBody>
          <a:bodyPr>
            <a:spAutoFit/>
          </a:bodyPr>
          <a:lstStyle/>
          <a:p>
            <a:endParaRPr lang="zh-CN" altLang="en-US"/>
          </a:p>
        </p:txBody>
      </p:sp>
      <p:sp>
        <p:nvSpPr>
          <p:cNvPr id="27" name="Text Box 27"/>
          <p:cNvSpPr txBox="1">
            <a:spLocks noChangeArrowheads="1"/>
          </p:cNvSpPr>
          <p:nvPr/>
        </p:nvSpPr>
        <p:spPr bwMode="auto">
          <a:xfrm>
            <a:off x="2057400" y="1233470"/>
            <a:ext cx="936625" cy="579438"/>
          </a:xfrm>
          <a:prstGeom prst="rect">
            <a:avLst/>
          </a:prstGeom>
          <a:noFill/>
          <a:ln w="19050" algn="ctr">
            <a:noFill/>
            <a:prstDash val="dashDot"/>
            <a:miter lim="800000"/>
            <a:headEnd/>
            <a:tailEnd/>
          </a:ln>
          <a:effectLst/>
        </p:spPr>
        <p:txBody>
          <a:bodyPr>
            <a:spAutoFit/>
          </a:bodyPr>
          <a:lstStyle/>
          <a:p>
            <a:pPr algn="ctr">
              <a:spcBef>
                <a:spcPct val="50000"/>
              </a:spcBef>
            </a:pPr>
            <a:r>
              <a:rPr lang="en-US" altLang="zh-CN" sz="2800">
                <a:latin typeface="Times New Roman" pitchFamily="18" charset="0"/>
                <a:ea typeface="方正新舒体简体" pitchFamily="2" charset="-122"/>
                <a:cs typeface="Times New Roman" pitchFamily="18" charset="0"/>
              </a:rPr>
              <a:t>∆</a:t>
            </a:r>
            <a:r>
              <a:rPr lang="en-US" altLang="zh-CN" sz="3200">
                <a:latin typeface="Times New Roman" pitchFamily="18" charset="0"/>
                <a:ea typeface="方正新舒体简体" pitchFamily="2" charset="-122"/>
                <a:cs typeface="Times New Roman" pitchFamily="18" charset="0"/>
              </a:rPr>
              <a:t>E</a:t>
            </a:r>
            <a:r>
              <a:rPr lang="en-US" altLang="zh-CN" sz="3200" baseline="-25000">
                <a:latin typeface="Times New Roman" pitchFamily="18" charset="0"/>
                <a:ea typeface="方正新舒体简体" pitchFamily="2" charset="-122"/>
                <a:cs typeface="Times New Roman" pitchFamily="18" charset="0"/>
              </a:rPr>
              <a:t>1</a:t>
            </a:r>
            <a:endParaRPr kumimoji="1" lang="zh-CN" sz="3200" baseline="-25000">
              <a:latin typeface="Times New Roman" pitchFamily="18" charset="0"/>
              <a:ea typeface="方正新舒体简体" pitchFamily="2" charset="-122"/>
              <a:cs typeface="Times New Roman" pitchFamily="18" charset="0"/>
            </a:endParaRPr>
          </a:p>
        </p:txBody>
      </p:sp>
      <p:grpSp>
        <p:nvGrpSpPr>
          <p:cNvPr id="28" name="Group 28"/>
          <p:cNvGrpSpPr>
            <a:grpSpLocks/>
          </p:cNvGrpSpPr>
          <p:nvPr/>
        </p:nvGrpSpPr>
        <p:grpSpPr bwMode="auto">
          <a:xfrm>
            <a:off x="685800" y="1004870"/>
            <a:ext cx="2808288" cy="2305050"/>
            <a:chOff x="612" y="2704"/>
            <a:chExt cx="1769" cy="1452"/>
          </a:xfrm>
        </p:grpSpPr>
        <p:sp>
          <p:nvSpPr>
            <p:cNvPr id="29" name="Line 29"/>
            <p:cNvSpPr>
              <a:spLocks noChangeShapeType="1"/>
            </p:cNvSpPr>
            <p:nvPr/>
          </p:nvSpPr>
          <p:spPr bwMode="auto">
            <a:xfrm>
              <a:off x="612" y="4156"/>
              <a:ext cx="1769" cy="0"/>
            </a:xfrm>
            <a:prstGeom prst="line">
              <a:avLst/>
            </a:prstGeom>
            <a:noFill/>
            <a:ln w="38100">
              <a:solidFill>
                <a:srgbClr val="000000"/>
              </a:solidFill>
              <a:round/>
              <a:headEnd/>
              <a:tailEnd type="triangle" w="med" len="med"/>
            </a:ln>
            <a:effectLst/>
          </p:spPr>
          <p:txBody>
            <a:bodyPr>
              <a:spAutoFit/>
            </a:bodyPr>
            <a:lstStyle/>
            <a:p>
              <a:endParaRPr lang="zh-CN" altLang="en-US"/>
            </a:p>
          </p:txBody>
        </p:sp>
        <p:sp>
          <p:nvSpPr>
            <p:cNvPr id="30" name="Line 30"/>
            <p:cNvSpPr>
              <a:spLocks noChangeShapeType="1"/>
            </p:cNvSpPr>
            <p:nvPr/>
          </p:nvSpPr>
          <p:spPr bwMode="auto">
            <a:xfrm flipV="1">
              <a:off x="630" y="2704"/>
              <a:ext cx="0" cy="1452"/>
            </a:xfrm>
            <a:prstGeom prst="line">
              <a:avLst/>
            </a:prstGeom>
            <a:noFill/>
            <a:ln w="38100">
              <a:solidFill>
                <a:srgbClr val="000000"/>
              </a:solidFill>
              <a:round/>
              <a:headEnd/>
              <a:tailEnd type="triangle" w="med" len="med"/>
            </a:ln>
            <a:effectLst/>
          </p:spPr>
          <p:txBody>
            <a:bodyPr>
              <a:spAutoFit/>
            </a:bodyPr>
            <a:lstStyle/>
            <a:p>
              <a:endParaRPr lang="zh-CN" altLang="en-US"/>
            </a:p>
          </p:txBody>
        </p:sp>
      </p:grpSp>
      <p:sp>
        <p:nvSpPr>
          <p:cNvPr id="31" name="Rectangle 31"/>
          <p:cNvSpPr>
            <a:spLocks noChangeArrowheads="1"/>
          </p:cNvSpPr>
          <p:nvPr/>
        </p:nvSpPr>
        <p:spPr bwMode="auto">
          <a:xfrm>
            <a:off x="228600" y="995345"/>
            <a:ext cx="455613" cy="579438"/>
          </a:xfrm>
          <a:prstGeom prst="rect">
            <a:avLst/>
          </a:prstGeom>
          <a:noFill/>
          <a:ln w="57150" algn="ctr">
            <a:noFill/>
            <a:miter lim="800000"/>
            <a:headEnd/>
            <a:tailEnd/>
          </a:ln>
          <a:effectLst/>
        </p:spPr>
        <p:txBody>
          <a:bodyPr wrap="none">
            <a:spAutoFit/>
          </a:bodyPr>
          <a:lstStyle/>
          <a:p>
            <a:pPr algn="ctr">
              <a:spcBef>
                <a:spcPct val="50000"/>
              </a:spcBef>
            </a:pPr>
            <a:r>
              <a:rPr lang="en-US" altLang="zh-CN" sz="3200">
                <a:latin typeface="Times New Roman" pitchFamily="18" charset="0"/>
                <a:ea typeface="方正新舒体简体" pitchFamily="2" charset="-122"/>
              </a:rPr>
              <a:t>E</a:t>
            </a:r>
            <a:endParaRPr lang="en-US" altLang="zh-CN" sz="3200" noProof="1">
              <a:latin typeface="Times New Roman" pitchFamily="18" charset="0"/>
              <a:ea typeface="方正新舒体简体" pitchFamily="2" charset="-122"/>
            </a:endParaRPr>
          </a:p>
        </p:txBody>
      </p:sp>
      <p:sp>
        <p:nvSpPr>
          <p:cNvPr id="32" name="Rectangle 32"/>
          <p:cNvSpPr>
            <a:spLocks noChangeArrowheads="1"/>
          </p:cNvSpPr>
          <p:nvPr/>
        </p:nvSpPr>
        <p:spPr bwMode="auto">
          <a:xfrm>
            <a:off x="3276600" y="3235308"/>
            <a:ext cx="360363" cy="579437"/>
          </a:xfrm>
          <a:prstGeom prst="rect">
            <a:avLst/>
          </a:prstGeom>
          <a:noFill/>
          <a:ln w="57150" algn="ctr">
            <a:noFill/>
            <a:miter lim="800000"/>
            <a:headEnd/>
            <a:tailEnd/>
          </a:ln>
          <a:effectLst/>
        </p:spPr>
        <p:txBody>
          <a:bodyPr>
            <a:spAutoFit/>
          </a:bodyPr>
          <a:lstStyle/>
          <a:p>
            <a:pPr algn="ctr">
              <a:spcBef>
                <a:spcPct val="50000"/>
              </a:spcBef>
            </a:pPr>
            <a:r>
              <a:rPr lang="en-US" altLang="zh-CN" sz="3200">
                <a:latin typeface="Times New Roman" pitchFamily="18" charset="0"/>
                <a:ea typeface="方正新舒体简体" pitchFamily="2" charset="-122"/>
              </a:rPr>
              <a:t>t</a:t>
            </a:r>
            <a:endParaRPr lang="en-US" altLang="zh-CN" sz="3200" noProof="1">
              <a:latin typeface="Times New Roman" pitchFamily="18" charset="0"/>
              <a:ea typeface="方正新舒体简体" pitchFamily="2" charset="-122"/>
            </a:endParaRPr>
          </a:p>
        </p:txBody>
      </p:sp>
    </p:spTree>
    <p:extLst>
      <p:ext uri="{BB962C8B-B14F-4D97-AF65-F5344CB8AC3E}">
        <p14:creationId xmlns:p14="http://schemas.microsoft.com/office/powerpoint/2010/main" val="104168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8"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0-#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 presetClass="entr" presetSubtype="8"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0-#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2" presetClass="entr" presetSubtype="8"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0-#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childTnLst>
                          </p:cTn>
                        </p:par>
                        <p:par>
                          <p:cTn id="44" fill="hold">
                            <p:stCondLst>
                              <p:cond delay="1000"/>
                            </p:stCondLst>
                            <p:childTnLst>
                              <p:par>
                                <p:cTn id="45" presetID="2" presetClass="entr" presetSubtype="8"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0-#ppt_w/2"/>
                                          </p:val>
                                        </p:tav>
                                        <p:tav tm="100000">
                                          <p:val>
                                            <p:strVal val="#ppt_x"/>
                                          </p:val>
                                        </p:tav>
                                      </p:tavLst>
                                    </p:anim>
                                    <p:anim calcmode="lin" valueType="num">
                                      <p:cBhvr additive="base">
                                        <p:cTn id="48" dur="500" fill="hold"/>
                                        <p:tgtEl>
                                          <p:spTgt spid="17"/>
                                        </p:tgtEl>
                                        <p:attrNameLst>
                                          <p:attrName>ppt_y</p:attrName>
                                        </p:attrNameLst>
                                      </p:cBhvr>
                                      <p:tavLst>
                                        <p:tav tm="0">
                                          <p:val>
                                            <p:strVal val="#ppt_y"/>
                                          </p:val>
                                        </p:tav>
                                        <p:tav tm="100000">
                                          <p:val>
                                            <p:strVal val="#ppt_y"/>
                                          </p:val>
                                        </p:tav>
                                      </p:tavLst>
                                    </p:anim>
                                  </p:childTnLst>
                                </p:cTn>
                              </p:par>
                            </p:childTnLst>
                          </p:cTn>
                        </p:par>
                        <p:par>
                          <p:cTn id="49" fill="hold">
                            <p:stCondLst>
                              <p:cond delay="1500"/>
                            </p:stCondLst>
                            <p:childTnLst>
                              <p:par>
                                <p:cTn id="50" presetID="2" presetClass="entr" presetSubtype="8"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additive="base">
                                        <p:cTn id="52" dur="500" fill="hold"/>
                                        <p:tgtEl>
                                          <p:spTgt spid="13"/>
                                        </p:tgtEl>
                                        <p:attrNameLst>
                                          <p:attrName>ppt_x</p:attrName>
                                        </p:attrNameLst>
                                      </p:cBhvr>
                                      <p:tavLst>
                                        <p:tav tm="0">
                                          <p:val>
                                            <p:strVal val="0-#ppt_w/2"/>
                                          </p:val>
                                        </p:tav>
                                        <p:tav tm="100000">
                                          <p:val>
                                            <p:strVal val="#ppt_x"/>
                                          </p:val>
                                        </p:tav>
                                      </p:tavLst>
                                    </p:anim>
                                    <p:anim calcmode="lin" valueType="num">
                                      <p:cBhvr additive="base">
                                        <p:cTn id="53"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2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additive="base">
                                        <p:cTn id="62" dur="500" fill="hold"/>
                                        <p:tgtEl>
                                          <p:spTgt spid="22"/>
                                        </p:tgtEl>
                                        <p:attrNameLst>
                                          <p:attrName>ppt_x</p:attrName>
                                        </p:attrNameLst>
                                      </p:cBhvr>
                                      <p:tavLst>
                                        <p:tav tm="0">
                                          <p:val>
                                            <p:strVal val="#ppt_x"/>
                                          </p:val>
                                        </p:tav>
                                        <p:tav tm="100000">
                                          <p:val>
                                            <p:strVal val="#ppt_x"/>
                                          </p:val>
                                        </p:tav>
                                      </p:tavLst>
                                    </p:anim>
                                    <p:anim calcmode="lin" valueType="num">
                                      <p:cBhvr additive="base">
                                        <p:cTn id="6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wipe(left)">
                                      <p:cBhvr>
                                        <p:cTn id="68" dur="500"/>
                                        <p:tgtEl>
                                          <p:spTgt spid="9"/>
                                        </p:tgtEl>
                                      </p:cBhvr>
                                    </p:animEffect>
                                  </p:childTnLst>
                                </p:cTn>
                              </p:par>
                            </p:childTnLst>
                          </p:cTn>
                        </p:par>
                        <p:par>
                          <p:cTn id="69" fill="hold">
                            <p:stCondLst>
                              <p:cond delay="500"/>
                            </p:stCondLst>
                            <p:childTnLst>
                              <p:par>
                                <p:cTn id="70" presetID="2" presetClass="entr" presetSubtype="8" fill="hold" grpId="0" nodeType="afterEffect">
                                  <p:stCondLst>
                                    <p:cond delay="0"/>
                                  </p:stCondLst>
                                  <p:childTnLst>
                                    <p:set>
                                      <p:cBhvr>
                                        <p:cTn id="71" dur="1" fill="hold">
                                          <p:stCondLst>
                                            <p:cond delay="0"/>
                                          </p:stCondLst>
                                        </p:cTn>
                                        <p:tgtEl>
                                          <p:spTgt spid="25"/>
                                        </p:tgtEl>
                                        <p:attrNameLst>
                                          <p:attrName>style.visibility</p:attrName>
                                        </p:attrNameLst>
                                      </p:cBhvr>
                                      <p:to>
                                        <p:strVal val="visible"/>
                                      </p:to>
                                    </p:set>
                                    <p:anim calcmode="lin" valueType="num">
                                      <p:cBhvr additive="base">
                                        <p:cTn id="72" dur="500" fill="hold"/>
                                        <p:tgtEl>
                                          <p:spTgt spid="25"/>
                                        </p:tgtEl>
                                        <p:attrNameLst>
                                          <p:attrName>ppt_x</p:attrName>
                                        </p:attrNameLst>
                                      </p:cBhvr>
                                      <p:tavLst>
                                        <p:tav tm="0">
                                          <p:val>
                                            <p:strVal val="0-#ppt_w/2"/>
                                          </p:val>
                                        </p:tav>
                                        <p:tav tm="100000">
                                          <p:val>
                                            <p:strVal val="#ppt_x"/>
                                          </p:val>
                                        </p:tav>
                                      </p:tavLst>
                                    </p:anim>
                                    <p:anim calcmode="lin" valueType="num">
                                      <p:cBhvr additive="base">
                                        <p:cTn id="73" dur="500" fill="hold"/>
                                        <p:tgtEl>
                                          <p:spTgt spid="25"/>
                                        </p:tgtEl>
                                        <p:attrNameLst>
                                          <p:attrName>ppt_y</p:attrName>
                                        </p:attrNameLst>
                                      </p:cBhvr>
                                      <p:tavLst>
                                        <p:tav tm="0">
                                          <p:val>
                                            <p:strVal val="#ppt_y"/>
                                          </p:val>
                                        </p:tav>
                                        <p:tav tm="100000">
                                          <p:val>
                                            <p:strVal val="#ppt_y"/>
                                          </p:val>
                                        </p:tav>
                                      </p:tavLst>
                                    </p:anim>
                                  </p:childTnLst>
                                </p:cTn>
                              </p:par>
                            </p:childTnLst>
                          </p:cTn>
                        </p:par>
                        <p:par>
                          <p:cTn id="74" fill="hold">
                            <p:stCondLst>
                              <p:cond delay="1000"/>
                            </p:stCondLst>
                            <p:childTnLst>
                              <p:par>
                                <p:cTn id="75" presetID="2" presetClass="entr" presetSubtype="8"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0-#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par>
                          <p:cTn id="79" fill="hold">
                            <p:stCondLst>
                              <p:cond delay="1500"/>
                            </p:stCondLst>
                            <p:childTnLst>
                              <p:par>
                                <p:cTn id="80" presetID="2" presetClass="entr" presetSubtype="8" fill="hold" grpId="0" nodeType="afterEffect">
                                  <p:stCondLst>
                                    <p:cond delay="0"/>
                                  </p:stCondLst>
                                  <p:childTnLst>
                                    <p:set>
                                      <p:cBhvr>
                                        <p:cTn id="81" dur="1" fill="hold">
                                          <p:stCondLst>
                                            <p:cond delay="0"/>
                                          </p:stCondLst>
                                        </p:cTn>
                                        <p:tgtEl>
                                          <p:spTgt spid="27"/>
                                        </p:tgtEl>
                                        <p:attrNameLst>
                                          <p:attrName>style.visibility</p:attrName>
                                        </p:attrNameLst>
                                      </p:cBhvr>
                                      <p:to>
                                        <p:strVal val="visible"/>
                                      </p:to>
                                    </p:set>
                                    <p:anim calcmode="lin" valueType="num">
                                      <p:cBhvr additive="base">
                                        <p:cTn id="82" dur="500" fill="hold"/>
                                        <p:tgtEl>
                                          <p:spTgt spid="27"/>
                                        </p:tgtEl>
                                        <p:attrNameLst>
                                          <p:attrName>ppt_x</p:attrName>
                                        </p:attrNameLst>
                                      </p:cBhvr>
                                      <p:tavLst>
                                        <p:tav tm="0">
                                          <p:val>
                                            <p:strVal val="0-#ppt_w/2"/>
                                          </p:val>
                                        </p:tav>
                                        <p:tav tm="100000">
                                          <p:val>
                                            <p:strVal val="#ppt_x"/>
                                          </p:val>
                                        </p:tav>
                                      </p:tavLst>
                                    </p:anim>
                                    <p:anim calcmode="lin" valueType="num">
                                      <p:cBhvr additive="base">
                                        <p:cTn id="83"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8" fill="hold" grpId="0" nodeType="clickEffect">
                                  <p:stCondLst>
                                    <p:cond delay="0"/>
                                  </p:stCondLst>
                                  <p:childTnLst>
                                    <p:set>
                                      <p:cBhvr>
                                        <p:cTn id="87" dur="1" fill="hold">
                                          <p:stCondLst>
                                            <p:cond delay="0"/>
                                          </p:stCondLst>
                                        </p:cTn>
                                        <p:tgtEl>
                                          <p:spTgt spid="3"/>
                                        </p:tgtEl>
                                        <p:attrNameLst>
                                          <p:attrName>style.visibility</p:attrName>
                                        </p:attrNameLst>
                                      </p:cBhvr>
                                      <p:to>
                                        <p:strVal val="visible"/>
                                      </p:to>
                                    </p:set>
                                    <p:anim calcmode="lin" valueType="num">
                                      <p:cBhvr additive="base">
                                        <p:cTn id="88" dur="500" fill="hold"/>
                                        <p:tgtEl>
                                          <p:spTgt spid="3"/>
                                        </p:tgtEl>
                                        <p:attrNameLst>
                                          <p:attrName>ppt_x</p:attrName>
                                        </p:attrNameLst>
                                      </p:cBhvr>
                                      <p:tavLst>
                                        <p:tav tm="0">
                                          <p:val>
                                            <p:strVal val="0-#ppt_w/2"/>
                                          </p:val>
                                        </p:tav>
                                        <p:tav tm="100000">
                                          <p:val>
                                            <p:strVal val="#ppt_x"/>
                                          </p:val>
                                        </p:tav>
                                      </p:tavLst>
                                    </p:anim>
                                    <p:anim calcmode="lin" valueType="num">
                                      <p:cBhvr additive="base">
                                        <p:cTn id="89" dur="500" fill="hold"/>
                                        <p:tgtEl>
                                          <p:spTgt spid="3"/>
                                        </p:tgtEl>
                                        <p:attrNameLst>
                                          <p:attrName>ppt_y</p:attrName>
                                        </p:attrNameLst>
                                      </p:cBhvr>
                                      <p:tavLst>
                                        <p:tav tm="0">
                                          <p:val>
                                            <p:strVal val="#ppt_y"/>
                                          </p:val>
                                        </p:tav>
                                        <p:tav tm="100000">
                                          <p:val>
                                            <p:strVal val="#ppt_y"/>
                                          </p:val>
                                        </p:tav>
                                      </p:tavLst>
                                    </p:anim>
                                  </p:childTnLst>
                                </p:cTn>
                              </p:par>
                            </p:childTnLst>
                          </p:cTn>
                        </p:par>
                        <p:par>
                          <p:cTn id="90" fill="hold">
                            <p:stCondLst>
                              <p:cond delay="500"/>
                            </p:stCondLst>
                            <p:childTnLst>
                              <p:par>
                                <p:cTn id="91" presetID="2" presetClass="entr" presetSubtype="8" fill="hold" grpId="0" nodeType="afterEffect">
                                  <p:stCondLst>
                                    <p:cond delay="0"/>
                                  </p:stCondLst>
                                  <p:childTnLst>
                                    <p:set>
                                      <p:cBhvr>
                                        <p:cTn id="92" dur="1" fill="hold">
                                          <p:stCondLst>
                                            <p:cond delay="0"/>
                                          </p:stCondLst>
                                        </p:cTn>
                                        <p:tgtEl>
                                          <p:spTgt spid="26"/>
                                        </p:tgtEl>
                                        <p:attrNameLst>
                                          <p:attrName>style.visibility</p:attrName>
                                        </p:attrNameLst>
                                      </p:cBhvr>
                                      <p:to>
                                        <p:strVal val="visible"/>
                                      </p:to>
                                    </p:set>
                                    <p:anim calcmode="lin" valueType="num">
                                      <p:cBhvr additive="base">
                                        <p:cTn id="93" dur="500" fill="hold"/>
                                        <p:tgtEl>
                                          <p:spTgt spid="26"/>
                                        </p:tgtEl>
                                        <p:attrNameLst>
                                          <p:attrName>ppt_x</p:attrName>
                                        </p:attrNameLst>
                                      </p:cBhvr>
                                      <p:tavLst>
                                        <p:tav tm="0">
                                          <p:val>
                                            <p:strVal val="0-#ppt_w/2"/>
                                          </p:val>
                                        </p:tav>
                                        <p:tav tm="100000">
                                          <p:val>
                                            <p:strVal val="#ppt_x"/>
                                          </p:val>
                                        </p:tav>
                                      </p:tavLst>
                                    </p:anim>
                                    <p:anim calcmode="lin" valueType="num">
                                      <p:cBhvr additive="base">
                                        <p:cTn id="94" dur="500" fill="hold"/>
                                        <p:tgtEl>
                                          <p:spTgt spid="26"/>
                                        </p:tgtEl>
                                        <p:attrNameLst>
                                          <p:attrName>ppt_y</p:attrName>
                                        </p:attrNameLst>
                                      </p:cBhvr>
                                      <p:tavLst>
                                        <p:tav tm="0">
                                          <p:val>
                                            <p:strVal val="#ppt_y"/>
                                          </p:val>
                                        </p:tav>
                                        <p:tav tm="100000">
                                          <p:val>
                                            <p:strVal val="#ppt_y"/>
                                          </p:val>
                                        </p:tav>
                                      </p:tavLst>
                                    </p:anim>
                                  </p:childTnLst>
                                </p:cTn>
                              </p:par>
                            </p:childTnLst>
                          </p:cTn>
                        </p:par>
                        <p:par>
                          <p:cTn id="95" fill="hold">
                            <p:stCondLst>
                              <p:cond delay="1000"/>
                            </p:stCondLst>
                            <p:childTnLst>
                              <p:par>
                                <p:cTn id="96" presetID="2" presetClass="entr" presetSubtype="8" fill="hold" grpId="0" nodeType="afterEffect">
                                  <p:stCondLst>
                                    <p:cond delay="0"/>
                                  </p:stCondLst>
                                  <p:childTnLst>
                                    <p:set>
                                      <p:cBhvr>
                                        <p:cTn id="97" dur="1" fill="hold">
                                          <p:stCondLst>
                                            <p:cond delay="0"/>
                                          </p:stCondLst>
                                        </p:cTn>
                                        <p:tgtEl>
                                          <p:spTgt spid="4"/>
                                        </p:tgtEl>
                                        <p:attrNameLst>
                                          <p:attrName>style.visibility</p:attrName>
                                        </p:attrNameLst>
                                      </p:cBhvr>
                                      <p:to>
                                        <p:strVal val="visible"/>
                                      </p:to>
                                    </p:set>
                                    <p:anim calcmode="lin" valueType="num">
                                      <p:cBhvr additive="base">
                                        <p:cTn id="98" dur="500" fill="hold"/>
                                        <p:tgtEl>
                                          <p:spTgt spid="4"/>
                                        </p:tgtEl>
                                        <p:attrNameLst>
                                          <p:attrName>ppt_x</p:attrName>
                                        </p:attrNameLst>
                                      </p:cBhvr>
                                      <p:tavLst>
                                        <p:tav tm="0">
                                          <p:val>
                                            <p:strVal val="0-#ppt_w/2"/>
                                          </p:val>
                                        </p:tav>
                                        <p:tav tm="100000">
                                          <p:val>
                                            <p:strVal val="#ppt_x"/>
                                          </p:val>
                                        </p:tav>
                                      </p:tavLst>
                                    </p:anim>
                                    <p:anim calcmode="lin" valueType="num">
                                      <p:cBhvr additive="base">
                                        <p:cTn id="99" dur="500" fill="hold"/>
                                        <p:tgtEl>
                                          <p:spTgt spid="4"/>
                                        </p:tgtEl>
                                        <p:attrNameLst>
                                          <p:attrName>ppt_y</p:attrName>
                                        </p:attrNameLst>
                                      </p:cBhvr>
                                      <p:tavLst>
                                        <p:tav tm="0">
                                          <p:val>
                                            <p:strVal val="#ppt_y"/>
                                          </p:val>
                                        </p:tav>
                                        <p:tav tm="100000">
                                          <p:val>
                                            <p:strVal val="#ppt_y"/>
                                          </p:val>
                                        </p:tav>
                                      </p:tavLst>
                                    </p:anim>
                                  </p:childTnLst>
                                </p:cTn>
                              </p:par>
                            </p:childTnLst>
                          </p:cTn>
                        </p:par>
                        <p:par>
                          <p:cTn id="100" fill="hold">
                            <p:stCondLst>
                              <p:cond delay="1500"/>
                            </p:stCondLst>
                            <p:childTnLst>
                              <p:par>
                                <p:cTn id="101" presetID="2" presetClass="entr" presetSubtype="8" fill="hold" grpId="0" nodeType="afterEffect">
                                  <p:stCondLst>
                                    <p:cond delay="0"/>
                                  </p:stCondLst>
                                  <p:childTnLst>
                                    <p:set>
                                      <p:cBhvr>
                                        <p:cTn id="102" dur="1" fill="hold">
                                          <p:stCondLst>
                                            <p:cond delay="0"/>
                                          </p:stCondLst>
                                        </p:cTn>
                                        <p:tgtEl>
                                          <p:spTgt spid="24"/>
                                        </p:tgtEl>
                                        <p:attrNameLst>
                                          <p:attrName>style.visibility</p:attrName>
                                        </p:attrNameLst>
                                      </p:cBhvr>
                                      <p:to>
                                        <p:strVal val="visible"/>
                                      </p:to>
                                    </p:set>
                                    <p:anim calcmode="lin" valueType="num">
                                      <p:cBhvr additive="base">
                                        <p:cTn id="103" dur="500" fill="hold"/>
                                        <p:tgtEl>
                                          <p:spTgt spid="24"/>
                                        </p:tgtEl>
                                        <p:attrNameLst>
                                          <p:attrName>ppt_x</p:attrName>
                                        </p:attrNameLst>
                                      </p:cBhvr>
                                      <p:tavLst>
                                        <p:tav tm="0">
                                          <p:val>
                                            <p:strVal val="0-#ppt_w/2"/>
                                          </p:val>
                                        </p:tav>
                                        <p:tav tm="100000">
                                          <p:val>
                                            <p:strVal val="#ppt_x"/>
                                          </p:val>
                                        </p:tav>
                                      </p:tavLst>
                                    </p:anim>
                                    <p:anim calcmode="lin" valueType="num">
                                      <p:cBhvr additive="base">
                                        <p:cTn id="104"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
                                        </p:tgtEl>
                                        <p:attrNameLst>
                                          <p:attrName>style.visibility</p:attrName>
                                        </p:attrNameLst>
                                      </p:cBhvr>
                                      <p:to>
                                        <p:strVal val="visible"/>
                                      </p:to>
                                    </p:set>
                                    <p:anim calcmode="lin" valueType="num">
                                      <p:cBhvr additive="base">
                                        <p:cTn id="109" dur="500" fill="hold"/>
                                        <p:tgtEl>
                                          <p:spTgt spid="2"/>
                                        </p:tgtEl>
                                        <p:attrNameLst>
                                          <p:attrName>ppt_x</p:attrName>
                                        </p:attrNameLst>
                                      </p:cBhvr>
                                      <p:tavLst>
                                        <p:tav tm="0">
                                          <p:val>
                                            <p:strVal val="#ppt_x"/>
                                          </p:val>
                                        </p:tav>
                                        <p:tav tm="100000">
                                          <p:val>
                                            <p:strVal val="#ppt_x"/>
                                          </p:val>
                                        </p:tav>
                                      </p:tavLst>
                                    </p:anim>
                                    <p:anim calcmode="lin" valueType="num">
                                      <p:cBhvr additive="base">
                                        <p:cTn id="11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utoUpdateAnimBg="0"/>
      <p:bldP spid="8" grpId="0" animBg="1"/>
      <p:bldP spid="9" grpId="0" animBg="1"/>
      <p:bldP spid="10" grpId="0" animBg="1"/>
      <p:bldP spid="11" grpId="0" animBg="1"/>
      <p:bldP spid="12" grpId="0" animBg="1"/>
      <p:bldP spid="13" grpId="0" animBg="1"/>
      <p:bldP spid="14" grpId="0" animBg="1"/>
      <p:bldP spid="15" grpId="0" autoUpdateAnimBg="0"/>
      <p:bldP spid="16" grpId="0" animBg="1"/>
      <p:bldP spid="17" grpId="0" autoUpdateAnimBg="0"/>
      <p:bldP spid="18" grpId="0" autoUpdateAnimBg="0"/>
      <p:bldP spid="21" grpId="0" autoUpdateAnimBg="0"/>
      <p:bldP spid="22" grpId="0"/>
      <p:bldP spid="23" grpId="0" animBg="1"/>
      <p:bldP spid="24" grpId="0" animBg="1"/>
      <p:bldP spid="25" grpId="0" animBg="1"/>
      <p:bldP spid="26" grpId="0" animBg="1"/>
      <p:bldP spid="2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2806960" y="357187"/>
            <a:ext cx="3688830" cy="584775"/>
          </a:xfrm>
          <a:prstGeom prst="rect">
            <a:avLst/>
          </a:prstGeom>
          <a:noFill/>
          <a:ln w="9525">
            <a:noFill/>
            <a:miter lim="800000"/>
            <a:headEnd/>
            <a:tailEnd/>
          </a:ln>
          <a:effectLst>
            <a:outerShdw dist="35921" dir="2700000" algn="ctr" rotWithShape="0">
              <a:schemeClr val="bg2"/>
            </a:outerShdw>
          </a:effectLst>
        </p:spPr>
        <p:txBody>
          <a:bodyPr wrap="none">
            <a:spAutoFit/>
          </a:bodyPr>
          <a:lstStyle/>
          <a:p>
            <a:pPr fontAlgn="auto">
              <a:spcBef>
                <a:spcPts val="0"/>
              </a:spcBef>
              <a:spcAft>
                <a:spcPts val="0"/>
              </a:spcAft>
              <a:defRPr/>
            </a:pPr>
            <a:r>
              <a:rPr lang="zh-CN" altLang="en-US" sz="3200" b="1" dirty="0" smtClean="0">
                <a:latin typeface="宋体" pitchFamily="2" charset="-122"/>
                <a:ea typeface="+mn-ea"/>
                <a:cs typeface="Times New Roman" pitchFamily="18" charset="0"/>
              </a:rPr>
              <a:t>图像</a:t>
            </a:r>
            <a:r>
              <a:rPr lang="zh-CN" altLang="en-US" sz="3200" b="1" dirty="0">
                <a:latin typeface="宋体" pitchFamily="2" charset="-122"/>
                <a:ea typeface="+mn-ea"/>
                <a:cs typeface="Times New Roman" pitchFamily="18" charset="0"/>
              </a:rPr>
              <a:t>问题   活化能</a:t>
            </a:r>
            <a:endParaRPr lang="en-US" altLang="zh-CN" sz="3200" b="1" dirty="0">
              <a:latin typeface="宋体" pitchFamily="2" charset="-122"/>
              <a:ea typeface="+mn-ea"/>
              <a:cs typeface="Times New Roman" pitchFamily="18" charset="0"/>
            </a:endParaRPr>
          </a:p>
        </p:txBody>
      </p:sp>
      <p:sp>
        <p:nvSpPr>
          <p:cNvPr id="18435" name="Line 3"/>
          <p:cNvSpPr>
            <a:spLocks noChangeShapeType="1"/>
          </p:cNvSpPr>
          <p:nvPr/>
        </p:nvSpPr>
        <p:spPr bwMode="auto">
          <a:xfrm>
            <a:off x="2857500" y="1785938"/>
            <a:ext cx="2000250" cy="0"/>
          </a:xfrm>
          <a:prstGeom prst="line">
            <a:avLst/>
          </a:prstGeom>
          <a:noFill/>
          <a:ln w="19050">
            <a:solidFill>
              <a:schemeClr val="tx1"/>
            </a:solidFill>
            <a:prstDash val="dash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8436" name="Freeform 12"/>
          <p:cNvSpPr>
            <a:spLocks/>
          </p:cNvSpPr>
          <p:nvPr/>
        </p:nvSpPr>
        <p:spPr bwMode="auto">
          <a:xfrm>
            <a:off x="2540000" y="1731963"/>
            <a:ext cx="2451100" cy="1654175"/>
          </a:xfrm>
          <a:custGeom>
            <a:avLst/>
            <a:gdLst>
              <a:gd name="T0" fmla="*/ 0 w 1224"/>
              <a:gd name="T1" fmla="*/ 2147483647 h 772"/>
              <a:gd name="T2" fmla="*/ 2147483647 w 1224"/>
              <a:gd name="T3" fmla="*/ 2147483647 h 772"/>
              <a:gd name="T4" fmla="*/ 2147483647 w 1224"/>
              <a:gd name="T5" fmla="*/ 2147483647 h 772"/>
              <a:gd name="T6" fmla="*/ 2147483647 w 1224"/>
              <a:gd name="T7" fmla="*/ 2147483647 h 772"/>
              <a:gd name="T8" fmla="*/ 2147483647 w 1224"/>
              <a:gd name="T9" fmla="*/ 2147483647 h 772"/>
              <a:gd name="T10" fmla="*/ 2147483647 w 1224"/>
              <a:gd name="T11" fmla="*/ 2147483647 h 772"/>
              <a:gd name="T12" fmla="*/ 2147483647 w 1224"/>
              <a:gd name="T13" fmla="*/ 2147483647 h 772"/>
              <a:gd name="T14" fmla="*/ 0 60000 65536"/>
              <a:gd name="T15" fmla="*/ 0 60000 65536"/>
              <a:gd name="T16" fmla="*/ 0 60000 65536"/>
              <a:gd name="T17" fmla="*/ 0 60000 65536"/>
              <a:gd name="T18" fmla="*/ 0 60000 65536"/>
              <a:gd name="T19" fmla="*/ 0 60000 65536"/>
              <a:gd name="T20" fmla="*/ 0 60000 65536"/>
              <a:gd name="T21" fmla="*/ 0 w 1224"/>
              <a:gd name="T22" fmla="*/ 0 h 772"/>
              <a:gd name="T23" fmla="*/ 1224 w 1224"/>
              <a:gd name="T24" fmla="*/ 772 h 7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4" h="772">
                <a:moveTo>
                  <a:pt x="0" y="756"/>
                </a:moveTo>
                <a:cubicBezTo>
                  <a:pt x="56" y="764"/>
                  <a:pt x="113" y="772"/>
                  <a:pt x="181" y="711"/>
                </a:cubicBezTo>
                <a:cubicBezTo>
                  <a:pt x="249" y="650"/>
                  <a:pt x="340" y="507"/>
                  <a:pt x="408" y="393"/>
                </a:cubicBezTo>
                <a:cubicBezTo>
                  <a:pt x="476" y="279"/>
                  <a:pt x="536" y="60"/>
                  <a:pt x="589" y="30"/>
                </a:cubicBezTo>
                <a:cubicBezTo>
                  <a:pt x="642" y="0"/>
                  <a:pt x="673" y="137"/>
                  <a:pt x="726" y="212"/>
                </a:cubicBezTo>
                <a:cubicBezTo>
                  <a:pt x="779" y="287"/>
                  <a:pt x="824" y="431"/>
                  <a:pt x="907" y="484"/>
                </a:cubicBezTo>
                <a:cubicBezTo>
                  <a:pt x="990" y="537"/>
                  <a:pt x="1179" y="522"/>
                  <a:pt x="1224" y="529"/>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latin typeface="Franklin Gothic Book"/>
              <a:ea typeface="黑体" pitchFamily="49" charset="-122"/>
            </a:endParaRPr>
          </a:p>
        </p:txBody>
      </p:sp>
      <p:sp>
        <p:nvSpPr>
          <p:cNvPr id="18437" name="Line 27"/>
          <p:cNvSpPr>
            <a:spLocks noChangeShapeType="1"/>
          </p:cNvSpPr>
          <p:nvPr/>
        </p:nvSpPr>
        <p:spPr bwMode="auto">
          <a:xfrm flipV="1">
            <a:off x="2540000" y="3357563"/>
            <a:ext cx="2603500" cy="28575"/>
          </a:xfrm>
          <a:prstGeom prst="line">
            <a:avLst/>
          </a:prstGeom>
          <a:noFill/>
          <a:ln w="19050">
            <a:solidFill>
              <a:schemeClr val="tx1"/>
            </a:solidFill>
            <a:prstDash val="dash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8438" name="Line 28"/>
          <p:cNvSpPr>
            <a:spLocks noChangeShapeType="1"/>
          </p:cNvSpPr>
          <p:nvPr/>
        </p:nvSpPr>
        <p:spPr bwMode="auto">
          <a:xfrm>
            <a:off x="2571750" y="2857500"/>
            <a:ext cx="3336925" cy="0"/>
          </a:xfrm>
          <a:prstGeom prst="line">
            <a:avLst/>
          </a:prstGeom>
          <a:noFill/>
          <a:ln w="19050">
            <a:solidFill>
              <a:schemeClr val="tx1"/>
            </a:solidFill>
            <a:prstDash val="dash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8439" name="Line 29"/>
          <p:cNvSpPr>
            <a:spLocks noChangeShapeType="1"/>
          </p:cNvSpPr>
          <p:nvPr/>
        </p:nvSpPr>
        <p:spPr bwMode="auto">
          <a:xfrm>
            <a:off x="3214688" y="1785938"/>
            <a:ext cx="0" cy="1584325"/>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8440" name="Line 30"/>
          <p:cNvSpPr>
            <a:spLocks noChangeShapeType="1"/>
          </p:cNvSpPr>
          <p:nvPr/>
        </p:nvSpPr>
        <p:spPr bwMode="auto">
          <a:xfrm flipH="1">
            <a:off x="4572000" y="1785938"/>
            <a:ext cx="7938" cy="1071562"/>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8441" name="Group 32"/>
          <p:cNvGrpSpPr>
            <a:grpSpLocks/>
          </p:cNvGrpSpPr>
          <p:nvPr/>
        </p:nvGrpSpPr>
        <p:grpSpPr bwMode="auto">
          <a:xfrm>
            <a:off x="2463800" y="1476375"/>
            <a:ext cx="2808288" cy="2305050"/>
            <a:chOff x="612" y="2704"/>
            <a:chExt cx="1769" cy="1452"/>
          </a:xfrm>
        </p:grpSpPr>
        <p:sp>
          <p:nvSpPr>
            <p:cNvPr id="18458" name="Line 33"/>
            <p:cNvSpPr>
              <a:spLocks noChangeShapeType="1"/>
            </p:cNvSpPr>
            <p:nvPr/>
          </p:nvSpPr>
          <p:spPr bwMode="auto">
            <a:xfrm>
              <a:off x="612" y="4156"/>
              <a:ext cx="1769"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8459" name="Line 34"/>
            <p:cNvSpPr>
              <a:spLocks noChangeShapeType="1"/>
            </p:cNvSpPr>
            <p:nvPr/>
          </p:nvSpPr>
          <p:spPr bwMode="auto">
            <a:xfrm flipV="1">
              <a:off x="630" y="2704"/>
              <a:ext cx="0" cy="145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8442" name="Rectangle 35"/>
          <p:cNvSpPr>
            <a:spLocks noChangeArrowheads="1"/>
          </p:cNvSpPr>
          <p:nvPr/>
        </p:nvSpPr>
        <p:spPr bwMode="auto">
          <a:xfrm>
            <a:off x="2692400" y="1247775"/>
            <a:ext cx="64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noProof="1">
                <a:solidFill>
                  <a:srgbClr val="FF0000"/>
                </a:solidFill>
                <a:latin typeface="Franklin Gothic Book"/>
                <a:ea typeface="黑体" pitchFamily="49" charset="-122"/>
              </a:rPr>
              <a:t>能量</a:t>
            </a:r>
            <a:endParaRPr lang="zh-CN" altLang="zh-CN" b="1" noProof="1">
              <a:solidFill>
                <a:srgbClr val="FF0000"/>
              </a:solidFill>
              <a:latin typeface="Franklin Gothic Book"/>
              <a:ea typeface="黑体" pitchFamily="49" charset="-122"/>
            </a:endParaRPr>
          </a:p>
        </p:txBody>
      </p:sp>
      <p:sp>
        <p:nvSpPr>
          <p:cNvPr id="18443" name="Rectangle 36"/>
          <p:cNvSpPr>
            <a:spLocks noChangeArrowheads="1"/>
          </p:cNvSpPr>
          <p:nvPr/>
        </p:nvSpPr>
        <p:spPr bwMode="auto">
          <a:xfrm>
            <a:off x="5357813" y="3571875"/>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latin typeface="Franklin Gothic Book"/>
                <a:ea typeface="黑体" pitchFamily="49" charset="-122"/>
              </a:rPr>
              <a:t>t</a:t>
            </a:r>
            <a:endParaRPr lang="en-US" altLang="zh-CN" b="1" noProof="1">
              <a:latin typeface="Franklin Gothic Book"/>
              <a:ea typeface="黑体" pitchFamily="49" charset="-122"/>
            </a:endParaRPr>
          </a:p>
        </p:txBody>
      </p:sp>
      <p:sp>
        <p:nvSpPr>
          <p:cNvPr id="18444" name="Rectangle 35"/>
          <p:cNvSpPr>
            <a:spLocks noChangeArrowheads="1"/>
          </p:cNvSpPr>
          <p:nvPr/>
        </p:nvSpPr>
        <p:spPr bwMode="auto">
          <a:xfrm>
            <a:off x="1357313" y="3140075"/>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noProof="1">
                <a:solidFill>
                  <a:srgbClr val="FF0000"/>
                </a:solidFill>
                <a:latin typeface="Franklin Gothic Book"/>
                <a:ea typeface="黑体" pitchFamily="49" charset="-122"/>
              </a:rPr>
              <a:t>反应物的总能量</a:t>
            </a:r>
            <a:endParaRPr lang="zh-CN" altLang="zh-CN" b="1" noProof="1">
              <a:solidFill>
                <a:srgbClr val="FF0000"/>
              </a:solidFill>
              <a:latin typeface="Franklin Gothic Book"/>
              <a:ea typeface="黑体" pitchFamily="49" charset="-122"/>
            </a:endParaRPr>
          </a:p>
        </p:txBody>
      </p:sp>
      <p:sp>
        <p:nvSpPr>
          <p:cNvPr id="18445" name="Rectangle 35"/>
          <p:cNvSpPr>
            <a:spLocks noChangeArrowheads="1"/>
          </p:cNvSpPr>
          <p:nvPr/>
        </p:nvSpPr>
        <p:spPr bwMode="auto">
          <a:xfrm>
            <a:off x="5072063" y="2711450"/>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noProof="1">
                <a:solidFill>
                  <a:srgbClr val="FF0000"/>
                </a:solidFill>
                <a:latin typeface="Franklin Gothic Book"/>
                <a:ea typeface="黑体" pitchFamily="49" charset="-122"/>
              </a:rPr>
              <a:t>生产物的总能量</a:t>
            </a:r>
            <a:endParaRPr lang="zh-CN" altLang="zh-CN" b="1" noProof="1">
              <a:solidFill>
                <a:srgbClr val="FF0000"/>
              </a:solidFill>
              <a:latin typeface="Franklin Gothic Book"/>
              <a:ea typeface="黑体" pitchFamily="49" charset="-122"/>
            </a:endParaRPr>
          </a:p>
        </p:txBody>
      </p:sp>
      <p:sp>
        <p:nvSpPr>
          <p:cNvPr id="18446" name="Rectangle 35"/>
          <p:cNvSpPr>
            <a:spLocks noChangeArrowheads="1"/>
          </p:cNvSpPr>
          <p:nvPr/>
        </p:nvSpPr>
        <p:spPr bwMode="auto">
          <a:xfrm>
            <a:off x="2857500" y="2143125"/>
            <a:ext cx="365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b="1" noProof="1">
                <a:latin typeface="Franklin Gothic Book"/>
                <a:ea typeface="黑体" pitchFamily="49" charset="-122"/>
              </a:rPr>
              <a:t>a</a:t>
            </a:r>
          </a:p>
        </p:txBody>
      </p:sp>
      <p:sp>
        <p:nvSpPr>
          <p:cNvPr id="18447" name="Rectangle 35"/>
          <p:cNvSpPr>
            <a:spLocks noChangeArrowheads="1"/>
          </p:cNvSpPr>
          <p:nvPr/>
        </p:nvSpPr>
        <p:spPr bwMode="auto">
          <a:xfrm>
            <a:off x="4643438" y="2000250"/>
            <a:ext cx="365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b="1" noProof="1">
                <a:latin typeface="Franklin Gothic Book"/>
                <a:ea typeface="黑体" pitchFamily="49" charset="-122"/>
              </a:rPr>
              <a:t>b</a:t>
            </a:r>
          </a:p>
        </p:txBody>
      </p:sp>
      <p:cxnSp>
        <p:nvCxnSpPr>
          <p:cNvPr id="22" name="直接箭头连接符 21"/>
          <p:cNvCxnSpPr/>
          <p:nvPr/>
        </p:nvCxnSpPr>
        <p:spPr bwMode="auto">
          <a:xfrm rot="5400000">
            <a:off x="4537869" y="3107532"/>
            <a:ext cx="498475" cy="158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449" name="Rectangle 35"/>
          <p:cNvSpPr>
            <a:spLocks noChangeArrowheads="1"/>
          </p:cNvSpPr>
          <p:nvPr/>
        </p:nvSpPr>
        <p:spPr bwMode="auto">
          <a:xfrm>
            <a:off x="4786313" y="2786063"/>
            <a:ext cx="365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b="1" noProof="1">
                <a:latin typeface="Franklin Gothic Book"/>
                <a:ea typeface="黑体" pitchFamily="49" charset="-122"/>
              </a:rPr>
              <a:t>c</a:t>
            </a:r>
          </a:p>
        </p:txBody>
      </p:sp>
      <p:sp>
        <p:nvSpPr>
          <p:cNvPr id="28" name="Rectangle 35"/>
          <p:cNvSpPr>
            <a:spLocks noChangeArrowheads="1"/>
          </p:cNvSpPr>
          <p:nvPr/>
        </p:nvSpPr>
        <p:spPr bwMode="auto">
          <a:xfrm>
            <a:off x="230188" y="4286250"/>
            <a:ext cx="8842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b="1" noProof="1">
                <a:latin typeface="Franklin Gothic Book"/>
                <a:ea typeface="黑体" pitchFamily="49" charset="-122"/>
              </a:rPr>
              <a:t>a:</a:t>
            </a:r>
            <a:r>
              <a:rPr lang="zh-CN" altLang="en-US" sz="2800" b="1" noProof="1">
                <a:latin typeface="Franklin Gothic Book"/>
                <a:ea typeface="黑体" pitchFamily="49" charset="-122"/>
              </a:rPr>
              <a:t>活化能：将分子活化使之能发生有效碰撞所需的能量</a:t>
            </a:r>
            <a:endParaRPr lang="zh-CN" altLang="zh-CN" sz="2800" b="1" noProof="1">
              <a:latin typeface="Franklin Gothic Book"/>
              <a:ea typeface="黑体" pitchFamily="49" charset="-122"/>
            </a:endParaRPr>
          </a:p>
        </p:txBody>
      </p:sp>
      <p:sp>
        <p:nvSpPr>
          <p:cNvPr id="29" name="Rectangle 35"/>
          <p:cNvSpPr>
            <a:spLocks noChangeArrowheads="1"/>
          </p:cNvSpPr>
          <p:nvPr/>
        </p:nvSpPr>
        <p:spPr bwMode="auto">
          <a:xfrm>
            <a:off x="230188" y="4857750"/>
            <a:ext cx="6678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b="1" noProof="1">
                <a:latin typeface="Franklin Gothic Book"/>
                <a:ea typeface="黑体" pitchFamily="49" charset="-122"/>
              </a:rPr>
              <a:t>b:</a:t>
            </a:r>
            <a:r>
              <a:rPr lang="zh-CN" altLang="en-US" sz="2800" b="1" noProof="1">
                <a:latin typeface="Franklin Gothic Book"/>
                <a:ea typeface="黑体" pitchFamily="49" charset="-122"/>
              </a:rPr>
              <a:t>活化分子变成生产物分子所放出的能量</a:t>
            </a:r>
            <a:endParaRPr lang="zh-CN" altLang="zh-CN" sz="2800" b="1" noProof="1">
              <a:latin typeface="Franklin Gothic Book"/>
              <a:ea typeface="黑体" pitchFamily="49" charset="-122"/>
            </a:endParaRPr>
          </a:p>
        </p:txBody>
      </p:sp>
      <p:sp>
        <p:nvSpPr>
          <p:cNvPr id="30" name="Rectangle 35"/>
          <p:cNvSpPr>
            <a:spLocks noChangeArrowheads="1"/>
          </p:cNvSpPr>
          <p:nvPr/>
        </p:nvSpPr>
        <p:spPr bwMode="auto">
          <a:xfrm>
            <a:off x="250825" y="5429250"/>
            <a:ext cx="1628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b="1" noProof="1">
                <a:latin typeface="Franklin Gothic Book"/>
                <a:ea typeface="黑体" pitchFamily="49" charset="-122"/>
              </a:rPr>
              <a:t>c:</a:t>
            </a:r>
            <a:r>
              <a:rPr lang="zh-CN" altLang="en-US" sz="2800" b="1" noProof="1">
                <a:latin typeface="Franklin Gothic Book"/>
                <a:ea typeface="黑体" pitchFamily="49" charset="-122"/>
              </a:rPr>
              <a:t>反应热</a:t>
            </a:r>
            <a:endParaRPr lang="zh-CN" altLang="zh-CN" sz="2800" b="1" noProof="1">
              <a:latin typeface="Franklin Gothic Book"/>
              <a:ea typeface="黑体" pitchFamily="49" charset="-122"/>
            </a:endParaRPr>
          </a:p>
        </p:txBody>
      </p:sp>
      <p:sp>
        <p:nvSpPr>
          <p:cNvPr id="33" name="Rectangle 35"/>
          <p:cNvSpPr>
            <a:spLocks noChangeArrowheads="1"/>
          </p:cNvSpPr>
          <p:nvPr/>
        </p:nvSpPr>
        <p:spPr bwMode="auto">
          <a:xfrm>
            <a:off x="6357938" y="2786063"/>
            <a:ext cx="23495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noProof="1">
                <a:solidFill>
                  <a:srgbClr val="0000FF"/>
                </a:solidFill>
                <a:latin typeface="Franklin Gothic Book"/>
                <a:ea typeface="黑体" pitchFamily="49" charset="-122"/>
              </a:rPr>
              <a:t>催化剂的作用</a:t>
            </a:r>
            <a:endParaRPr lang="zh-CN" altLang="zh-CN" sz="2800" b="1" noProof="1">
              <a:solidFill>
                <a:srgbClr val="0000FF"/>
              </a:solidFill>
              <a:latin typeface="Franklin Gothic Book"/>
              <a:ea typeface="黑体" pitchFamily="49" charset="-122"/>
            </a:endParaRPr>
          </a:p>
          <a:p>
            <a:pPr eaLnBrk="1" hangingPunct="1"/>
            <a:r>
              <a:rPr lang="zh-CN" altLang="en-US" sz="2800" b="1" noProof="1">
                <a:solidFill>
                  <a:srgbClr val="0000FF"/>
                </a:solidFill>
                <a:latin typeface="Franklin Gothic Book"/>
                <a:ea typeface="黑体" pitchFamily="49" charset="-122"/>
              </a:rPr>
              <a:t>减低活化能</a:t>
            </a:r>
            <a:endParaRPr lang="zh-CN" altLang="zh-CN" sz="2800" b="1" noProof="1">
              <a:solidFill>
                <a:srgbClr val="0000FF"/>
              </a:solidFill>
              <a:latin typeface="Franklin Gothic Book"/>
              <a:ea typeface="黑体" pitchFamily="49" charset="-122"/>
            </a:endParaRPr>
          </a:p>
        </p:txBody>
      </p:sp>
      <p:sp>
        <p:nvSpPr>
          <p:cNvPr id="34" name="任意多边形 33"/>
          <p:cNvSpPr/>
          <p:nvPr/>
        </p:nvSpPr>
        <p:spPr>
          <a:xfrm>
            <a:off x="3414713" y="2030413"/>
            <a:ext cx="631825" cy="392112"/>
          </a:xfrm>
          <a:custGeom>
            <a:avLst/>
            <a:gdLst>
              <a:gd name="connsiteX0" fmla="*/ 0 w 632297"/>
              <a:gd name="connsiteY0" fmla="*/ 392349 h 392349"/>
              <a:gd name="connsiteX1" fmla="*/ 155642 w 632297"/>
              <a:gd name="connsiteY1" fmla="*/ 207524 h 392349"/>
              <a:gd name="connsiteX2" fmla="*/ 282102 w 632297"/>
              <a:gd name="connsiteY2" fmla="*/ 22698 h 392349"/>
              <a:gd name="connsiteX3" fmla="*/ 437744 w 632297"/>
              <a:gd name="connsiteY3" fmla="*/ 71336 h 392349"/>
              <a:gd name="connsiteX4" fmla="*/ 632297 w 632297"/>
              <a:gd name="connsiteY4" fmla="*/ 265890 h 392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297" h="392349">
                <a:moveTo>
                  <a:pt x="0" y="392349"/>
                </a:moveTo>
                <a:cubicBezTo>
                  <a:pt x="54312" y="330740"/>
                  <a:pt x="108625" y="269132"/>
                  <a:pt x="155642" y="207524"/>
                </a:cubicBezTo>
                <a:cubicBezTo>
                  <a:pt x="202659" y="145916"/>
                  <a:pt x="235085" y="45396"/>
                  <a:pt x="282102" y="22698"/>
                </a:cubicBezTo>
                <a:cubicBezTo>
                  <a:pt x="329119" y="0"/>
                  <a:pt x="379378" y="30804"/>
                  <a:pt x="437744" y="71336"/>
                </a:cubicBezTo>
                <a:cubicBezTo>
                  <a:pt x="496110" y="111868"/>
                  <a:pt x="564203" y="188879"/>
                  <a:pt x="632297" y="265890"/>
                </a:cubicBezTo>
              </a:path>
            </a:pathLst>
          </a:custGeom>
          <a:ln w="19050">
            <a:solidFill>
              <a:srgbClr val="0000FF"/>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5" name="Rectangle 35"/>
          <p:cNvSpPr>
            <a:spLocks noChangeArrowheads="1"/>
          </p:cNvSpPr>
          <p:nvPr/>
        </p:nvSpPr>
        <p:spPr bwMode="auto">
          <a:xfrm>
            <a:off x="1428750" y="3143250"/>
            <a:ext cx="1000125" cy="646113"/>
          </a:xfrm>
          <a:prstGeom prst="rect">
            <a:avLst/>
          </a:prstGeom>
          <a:solidFill>
            <a:schemeClr val="bg1"/>
          </a:solidFill>
          <a:ln>
            <a:noFill/>
          </a:ln>
          <a:extLst>
            <a:ext uri="{91240B29-F687-4F45-9708-019B960494DF}">
              <a14:hiddenLine xmlns:a14="http://schemas.microsoft.com/office/drawing/2010/main" w="5715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noProof="1">
                <a:latin typeface="Franklin Gothic Book"/>
                <a:ea typeface="黑体" pitchFamily="49" charset="-122"/>
              </a:rPr>
              <a:t>   I</a:t>
            </a:r>
          </a:p>
          <a:p>
            <a:pPr eaLnBrk="1" hangingPunct="1"/>
            <a:endParaRPr lang="en-US" altLang="zh-CN" b="1" noProof="1">
              <a:latin typeface="Franklin Gothic Book"/>
              <a:ea typeface="黑体" pitchFamily="49" charset="-122"/>
            </a:endParaRPr>
          </a:p>
        </p:txBody>
      </p:sp>
      <p:sp>
        <p:nvSpPr>
          <p:cNvPr id="36" name="Rectangle 35"/>
          <p:cNvSpPr>
            <a:spLocks noChangeArrowheads="1"/>
          </p:cNvSpPr>
          <p:nvPr/>
        </p:nvSpPr>
        <p:spPr bwMode="auto">
          <a:xfrm>
            <a:off x="5143500" y="2640013"/>
            <a:ext cx="1000125" cy="646112"/>
          </a:xfrm>
          <a:prstGeom prst="rect">
            <a:avLst/>
          </a:prstGeom>
          <a:solidFill>
            <a:schemeClr val="bg1"/>
          </a:solidFill>
          <a:ln>
            <a:noFill/>
          </a:ln>
          <a:extLst>
            <a:ext uri="{91240B29-F687-4F45-9708-019B960494DF}">
              <a14:hiddenLine xmlns:a14="http://schemas.microsoft.com/office/drawing/2010/main" w="57150"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noProof="1">
                <a:latin typeface="Franklin Gothic Book"/>
                <a:ea typeface="黑体" pitchFamily="49" charset="-122"/>
              </a:rPr>
              <a:t>   II</a:t>
            </a:r>
          </a:p>
          <a:p>
            <a:pPr eaLnBrk="1" hangingPunct="1"/>
            <a:endParaRPr lang="en-US" altLang="zh-CN" b="1" noProof="1">
              <a:latin typeface="Franklin Gothic Book"/>
              <a:ea typeface="黑体" pitchFamily="49" charset="-122"/>
            </a:endParaRPr>
          </a:p>
        </p:txBody>
      </p:sp>
      <p:sp>
        <p:nvSpPr>
          <p:cNvPr id="37" name="Rectangle 35"/>
          <p:cNvSpPr>
            <a:spLocks noChangeArrowheads="1"/>
          </p:cNvSpPr>
          <p:nvPr/>
        </p:nvSpPr>
        <p:spPr bwMode="auto">
          <a:xfrm>
            <a:off x="5286375" y="3929063"/>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noProof="1">
                <a:solidFill>
                  <a:srgbClr val="FF0000"/>
                </a:solidFill>
                <a:latin typeface="Franklin Gothic Book"/>
                <a:ea typeface="黑体" pitchFamily="49" charset="-122"/>
              </a:rPr>
              <a:t>反应历程</a:t>
            </a:r>
            <a:endParaRPr lang="zh-CN" altLang="zh-CN" b="1" noProof="1">
              <a:solidFill>
                <a:srgbClr val="FF0000"/>
              </a:solidFill>
              <a:latin typeface="Franklin Gothic Book"/>
              <a:ea typeface="黑体" pitchFamily="49" charset="-122"/>
            </a:endParaRPr>
          </a:p>
        </p:txBody>
      </p:sp>
    </p:spTree>
    <p:extLst>
      <p:ext uri="{BB962C8B-B14F-4D97-AF65-F5344CB8AC3E}">
        <p14:creationId xmlns:p14="http://schemas.microsoft.com/office/powerpoint/2010/main" val="12280914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xit" presetSubtype="8" fill="hold" grpId="0" nodeType="clickEffect">
                                  <p:stCondLst>
                                    <p:cond delay="0"/>
                                  </p:stCondLst>
                                  <p:childTnLst>
                                    <p:animEffect transition="out" filter="wipe(left)">
                                      <p:cBhvr>
                                        <p:cTn id="14" dur="500"/>
                                        <p:tgtEl>
                                          <p:spTgt spid="35"/>
                                        </p:tgtEl>
                                      </p:cBhvr>
                                    </p:animEffect>
                                    <p:set>
                                      <p:cBhvr>
                                        <p:cTn id="15" dur="1" fill="hold">
                                          <p:stCondLst>
                                            <p:cond delay="499"/>
                                          </p:stCondLst>
                                        </p:cTn>
                                        <p:tgtEl>
                                          <p:spTgt spid="35"/>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xit" presetSubtype="8" fill="hold" grpId="0" nodeType="clickEffect">
                                  <p:stCondLst>
                                    <p:cond delay="0"/>
                                  </p:stCondLst>
                                  <p:childTnLst>
                                    <p:animEffect transition="out" filter="wipe(left)">
                                      <p:cBhvr>
                                        <p:cTn id="19" dur="500"/>
                                        <p:tgtEl>
                                          <p:spTgt spid="36"/>
                                        </p:tgtEl>
                                      </p:cBhvr>
                                    </p:animEffect>
                                    <p:set>
                                      <p:cBhvr>
                                        <p:cTn id="20" dur="1" fill="hold">
                                          <p:stCondLst>
                                            <p:cond delay="499"/>
                                          </p:stCondLst>
                                        </p:cTn>
                                        <p:tgtEl>
                                          <p:spTgt spid="36"/>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3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par>
                          <p:cTn id="37" fill="hold" nodeType="afterGroup">
                            <p:stCondLst>
                              <p:cond delay="0"/>
                            </p:stCondLst>
                            <p:childTnLst>
                              <p:par>
                                <p:cTn id="38" presetID="1" presetClass="entr" presetSubtype="0" fill="hold" grpId="0" nodeType="afterEffect">
                                  <p:stCondLst>
                                    <p:cond delay="0"/>
                                  </p:stCondLst>
                                  <p:childTnLst>
                                    <p:set>
                                      <p:cBhvr>
                                        <p:cTn id="39" dur="1" fill="hold">
                                          <p:stCondLst>
                                            <p:cond delay="499"/>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2" grpId="0"/>
      <p:bldP spid="28" grpId="0" autoUpdateAnimBg="0"/>
      <p:bldP spid="29" grpId="0" autoUpdateAnimBg="0"/>
      <p:bldP spid="30" grpId="0" autoUpdateAnimBg="0"/>
      <p:bldP spid="33" grpId="0" autoUpdateAnimBg="0"/>
      <p:bldP spid="34" grpId="0" animBg="1"/>
      <p:bldP spid="35" grpId="0" animBg="1"/>
      <p:bldP spid="36" grpId="0" animBg="1"/>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029"/>
          <p:cNvPicPr>
            <a:picLocks noChangeAspect="1" noChangeArrowheads="1"/>
          </p:cNvPicPr>
          <p:nvPr/>
        </p:nvPicPr>
        <p:blipFill>
          <a:blip r:embed="rId2"/>
          <a:srcRect r="50454"/>
          <a:stretch>
            <a:fillRect/>
          </a:stretch>
        </p:blipFill>
        <p:spPr bwMode="auto">
          <a:xfrm>
            <a:off x="928662" y="399599"/>
            <a:ext cx="6929486" cy="2815087"/>
          </a:xfrm>
          <a:prstGeom prst="rect">
            <a:avLst/>
          </a:prstGeom>
          <a:noFill/>
          <a:ln w="9525">
            <a:solidFill>
              <a:srgbClr val="C00000"/>
            </a:solidFill>
            <a:miter lim="800000"/>
            <a:headEnd/>
            <a:tailEnd/>
          </a:ln>
        </p:spPr>
      </p:pic>
      <p:pic>
        <p:nvPicPr>
          <p:cNvPr id="3" name="Picture 2" descr="image029"/>
          <p:cNvPicPr>
            <a:picLocks noChangeAspect="1" noChangeArrowheads="1"/>
          </p:cNvPicPr>
          <p:nvPr/>
        </p:nvPicPr>
        <p:blipFill>
          <a:blip r:embed="rId2"/>
          <a:srcRect l="51869"/>
          <a:stretch>
            <a:fillRect/>
          </a:stretch>
        </p:blipFill>
        <p:spPr bwMode="auto">
          <a:xfrm>
            <a:off x="916373" y="3429000"/>
            <a:ext cx="6941775" cy="2902975"/>
          </a:xfrm>
          <a:prstGeom prst="rect">
            <a:avLst/>
          </a:prstGeom>
          <a:noFill/>
          <a:ln w="9525">
            <a:solidFill>
              <a:srgbClr val="C00000"/>
            </a:solidFill>
            <a:miter lim="800000"/>
            <a:headEnd/>
            <a:tailEnd/>
          </a:ln>
        </p:spPr>
      </p:pic>
    </p:spTree>
    <p:extLst>
      <p:ext uri="{BB962C8B-B14F-4D97-AF65-F5344CB8AC3E}">
        <p14:creationId xmlns:p14="http://schemas.microsoft.com/office/powerpoint/2010/main" val="33325252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6771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txBox="1">
            <a:spLocks/>
          </p:cNvSpPr>
          <p:nvPr/>
        </p:nvSpPr>
        <p:spPr bwMode="auto">
          <a:xfrm>
            <a:off x="1643063" y="357188"/>
            <a:ext cx="53292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4400" b="1">
                <a:solidFill>
                  <a:srgbClr val="000000"/>
                </a:solidFill>
                <a:latin typeface="Calibri" pitchFamily="34" charset="0"/>
              </a:rPr>
              <a:t>回顾</a:t>
            </a:r>
          </a:p>
        </p:txBody>
      </p:sp>
      <p:sp>
        <p:nvSpPr>
          <p:cNvPr id="3" name="Text Box 7"/>
          <p:cNvSpPr txBox="1">
            <a:spLocks noChangeArrowheads="1"/>
          </p:cNvSpPr>
          <p:nvPr/>
        </p:nvSpPr>
        <p:spPr bwMode="auto">
          <a:xfrm>
            <a:off x="396875" y="1571625"/>
            <a:ext cx="7797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FF5050"/>
                </a:solidFill>
                <a:latin typeface="Times New Roman" pitchFamily="18" charset="0"/>
                <a:ea typeface="黑体" pitchFamily="49" charset="-122"/>
              </a:rPr>
              <a:t>1</a:t>
            </a:r>
            <a:r>
              <a:rPr kumimoji="1" lang="zh-CN" altLang="en-US" sz="3200" b="1">
                <a:solidFill>
                  <a:srgbClr val="FF5050"/>
                </a:solidFill>
                <a:latin typeface="Times New Roman" pitchFamily="18" charset="0"/>
                <a:ea typeface="黑体" pitchFamily="49" charset="-122"/>
              </a:rPr>
              <a:t>、所有的化学反应都伴随着</a:t>
            </a:r>
            <a:r>
              <a:rPr kumimoji="1" lang="zh-CN" altLang="en-US" sz="3200" b="1" u="sng">
                <a:solidFill>
                  <a:srgbClr val="FF5050"/>
                </a:solidFill>
                <a:latin typeface="Times New Roman" pitchFamily="18" charset="0"/>
                <a:ea typeface="黑体" pitchFamily="49" charset="-122"/>
              </a:rPr>
              <a:t>                    </a:t>
            </a:r>
            <a:r>
              <a:rPr kumimoji="1" lang="zh-CN" altLang="en-US" sz="3200" b="1">
                <a:solidFill>
                  <a:srgbClr val="FF5050"/>
                </a:solidFill>
                <a:latin typeface="Times New Roman" pitchFamily="18" charset="0"/>
                <a:ea typeface="黑体" pitchFamily="49" charset="-122"/>
              </a:rPr>
              <a:t>。</a:t>
            </a:r>
            <a:endParaRPr kumimoji="1" lang="en-US" altLang="zh-CN" sz="3200" b="1">
              <a:solidFill>
                <a:srgbClr val="FF5050"/>
              </a:solidFill>
              <a:latin typeface="Times New Roman" pitchFamily="18" charset="0"/>
              <a:ea typeface="黑体" pitchFamily="49" charset="-122"/>
            </a:endParaRPr>
          </a:p>
        </p:txBody>
      </p:sp>
      <p:sp>
        <p:nvSpPr>
          <p:cNvPr id="4" name="Text Box 7"/>
          <p:cNvSpPr txBox="1">
            <a:spLocks noChangeArrowheads="1"/>
          </p:cNvSpPr>
          <p:nvPr/>
        </p:nvSpPr>
        <p:spPr bwMode="auto">
          <a:xfrm>
            <a:off x="423863" y="2422525"/>
            <a:ext cx="69723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FF5050"/>
                </a:solidFill>
                <a:latin typeface="Times New Roman" pitchFamily="18" charset="0"/>
                <a:ea typeface="黑体" pitchFamily="49" charset="-122"/>
              </a:rPr>
              <a:t>2</a:t>
            </a:r>
            <a:r>
              <a:rPr kumimoji="1" lang="zh-CN" altLang="en-US" sz="3200" b="1">
                <a:solidFill>
                  <a:srgbClr val="FF5050"/>
                </a:solidFill>
                <a:latin typeface="Times New Roman" pitchFamily="18" charset="0"/>
                <a:ea typeface="黑体" pitchFamily="49" charset="-122"/>
              </a:rPr>
              <a:t>、常见的放热反应：</a:t>
            </a:r>
            <a:r>
              <a:rPr kumimoji="1" lang="zh-CN" altLang="en-US" sz="3200" b="1" u="sng">
                <a:solidFill>
                  <a:srgbClr val="FF5050"/>
                </a:solidFill>
                <a:latin typeface="Times New Roman" pitchFamily="18" charset="0"/>
                <a:ea typeface="黑体" pitchFamily="49" charset="-122"/>
              </a:rPr>
              <a:t>                        </a:t>
            </a:r>
            <a:r>
              <a:rPr kumimoji="1" lang="zh-CN" altLang="en-US" sz="3200" b="1">
                <a:solidFill>
                  <a:srgbClr val="FF5050"/>
                </a:solidFill>
                <a:latin typeface="Times New Roman" pitchFamily="18" charset="0"/>
                <a:ea typeface="黑体" pitchFamily="49" charset="-122"/>
              </a:rPr>
              <a:t>。</a:t>
            </a:r>
            <a:endParaRPr kumimoji="1" lang="en-US" altLang="zh-CN" sz="3200" b="1">
              <a:solidFill>
                <a:srgbClr val="FF5050"/>
              </a:solidFill>
              <a:latin typeface="Times New Roman" pitchFamily="18" charset="0"/>
              <a:ea typeface="黑体" pitchFamily="49" charset="-122"/>
            </a:endParaRPr>
          </a:p>
          <a:p>
            <a:pPr eaLnBrk="1" hangingPunct="1"/>
            <a:r>
              <a:rPr kumimoji="1" lang="en-US" altLang="zh-CN" sz="3200" b="1">
                <a:solidFill>
                  <a:srgbClr val="FF5050"/>
                </a:solidFill>
                <a:latin typeface="Times New Roman" pitchFamily="18" charset="0"/>
                <a:ea typeface="黑体" pitchFamily="49" charset="-122"/>
              </a:rPr>
              <a:t>      </a:t>
            </a:r>
            <a:r>
              <a:rPr kumimoji="1" lang="zh-CN" altLang="en-US" sz="3200" b="1">
                <a:solidFill>
                  <a:srgbClr val="FF5050"/>
                </a:solidFill>
                <a:latin typeface="Times New Roman" pitchFamily="18" charset="0"/>
                <a:ea typeface="黑体" pitchFamily="49" charset="-122"/>
              </a:rPr>
              <a:t>常见的吸热反应：</a:t>
            </a:r>
            <a:r>
              <a:rPr kumimoji="1" lang="zh-CN" altLang="en-US" sz="3200" b="1" u="sng">
                <a:solidFill>
                  <a:srgbClr val="FF5050"/>
                </a:solidFill>
                <a:latin typeface="Times New Roman" pitchFamily="18" charset="0"/>
                <a:ea typeface="黑体" pitchFamily="49" charset="-122"/>
              </a:rPr>
              <a:t>                        </a:t>
            </a:r>
            <a:r>
              <a:rPr kumimoji="1" lang="zh-CN" altLang="en-US" sz="3200" b="1">
                <a:solidFill>
                  <a:srgbClr val="FF5050"/>
                </a:solidFill>
                <a:latin typeface="Times New Roman" pitchFamily="18" charset="0"/>
                <a:ea typeface="黑体" pitchFamily="49" charset="-122"/>
              </a:rPr>
              <a:t>。</a:t>
            </a:r>
            <a:endParaRPr kumimoji="1" lang="en-US" altLang="zh-CN" sz="3200" b="1">
              <a:solidFill>
                <a:srgbClr val="FF5050"/>
              </a:solidFill>
              <a:latin typeface="Times New Roman" pitchFamily="18" charset="0"/>
              <a:ea typeface="黑体" pitchFamily="49" charset="-122"/>
            </a:endParaRPr>
          </a:p>
        </p:txBody>
      </p:sp>
      <p:sp>
        <p:nvSpPr>
          <p:cNvPr id="5" name="Text Box 7"/>
          <p:cNvSpPr txBox="1">
            <a:spLocks noChangeArrowheads="1"/>
          </p:cNvSpPr>
          <p:nvPr/>
        </p:nvSpPr>
        <p:spPr bwMode="auto">
          <a:xfrm>
            <a:off x="365125" y="3714750"/>
            <a:ext cx="7135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FF5050"/>
                </a:solidFill>
                <a:latin typeface="Times New Roman" pitchFamily="18" charset="0"/>
                <a:ea typeface="黑体" pitchFamily="49" charset="-122"/>
              </a:rPr>
              <a:t>3</a:t>
            </a:r>
            <a:r>
              <a:rPr kumimoji="1" lang="zh-CN" altLang="en-US" sz="3200" b="1">
                <a:solidFill>
                  <a:srgbClr val="FF5050"/>
                </a:solidFill>
                <a:latin typeface="Times New Roman" pitchFamily="18" charset="0"/>
                <a:ea typeface="黑体" pitchFamily="49" charset="-122"/>
              </a:rPr>
              <a:t>、反应热与物质的总键能的关系</a:t>
            </a:r>
            <a:endParaRPr kumimoji="1" lang="en-US" altLang="zh-CN" sz="3200" b="1">
              <a:solidFill>
                <a:srgbClr val="FF5050"/>
              </a:solidFill>
              <a:latin typeface="Times New Roman" pitchFamily="18" charset="0"/>
              <a:ea typeface="黑体" pitchFamily="49" charset="-122"/>
            </a:endParaRPr>
          </a:p>
        </p:txBody>
      </p:sp>
      <p:sp>
        <p:nvSpPr>
          <p:cNvPr id="6" name="矩形 5"/>
          <p:cNvSpPr>
            <a:spLocks noChangeArrowheads="1"/>
          </p:cNvSpPr>
          <p:nvPr/>
        </p:nvSpPr>
        <p:spPr bwMode="auto">
          <a:xfrm>
            <a:off x="896938" y="4344988"/>
            <a:ext cx="7175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200" b="1">
                <a:solidFill>
                  <a:srgbClr val="FF5050"/>
                </a:solidFill>
                <a:latin typeface="Times New Roman" pitchFamily="18" charset="0"/>
                <a:ea typeface="黑体" pitchFamily="49" charset="-122"/>
              </a:rPr>
              <a:t>△</a:t>
            </a:r>
            <a:r>
              <a:rPr kumimoji="1" lang="en-US" altLang="zh-CN" sz="3200" b="1">
                <a:solidFill>
                  <a:srgbClr val="FF5050"/>
                </a:solidFill>
                <a:latin typeface="Times New Roman" pitchFamily="18" charset="0"/>
                <a:ea typeface="黑体" pitchFamily="49" charset="-122"/>
              </a:rPr>
              <a:t>H=</a:t>
            </a:r>
            <a:r>
              <a:rPr kumimoji="1" lang="zh-CN" altLang="en-US" sz="3200" b="1">
                <a:solidFill>
                  <a:srgbClr val="FF5050"/>
                </a:solidFill>
                <a:latin typeface="Times New Roman" pitchFamily="18" charset="0"/>
                <a:ea typeface="黑体" pitchFamily="49" charset="-122"/>
              </a:rPr>
              <a:t>反应物总键能－生成物总键能</a:t>
            </a:r>
          </a:p>
        </p:txBody>
      </p:sp>
      <p:sp>
        <p:nvSpPr>
          <p:cNvPr id="7" name="Text Box 7"/>
          <p:cNvSpPr txBox="1">
            <a:spLocks noChangeArrowheads="1"/>
          </p:cNvSpPr>
          <p:nvPr/>
        </p:nvSpPr>
        <p:spPr bwMode="auto">
          <a:xfrm>
            <a:off x="357188" y="5072063"/>
            <a:ext cx="7135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FF5050"/>
                </a:solidFill>
                <a:latin typeface="Times New Roman" pitchFamily="18" charset="0"/>
                <a:ea typeface="黑体" pitchFamily="49" charset="-122"/>
              </a:rPr>
              <a:t>4</a:t>
            </a:r>
            <a:r>
              <a:rPr kumimoji="1" lang="zh-CN" altLang="en-US" sz="3200" b="1">
                <a:solidFill>
                  <a:srgbClr val="FF5050"/>
                </a:solidFill>
                <a:latin typeface="Times New Roman" pitchFamily="18" charset="0"/>
                <a:ea typeface="黑体" pitchFamily="49" charset="-122"/>
              </a:rPr>
              <a:t>、反应热与物质的总能量的关系</a:t>
            </a:r>
            <a:endParaRPr kumimoji="1" lang="en-US" altLang="zh-CN" sz="3200" b="1">
              <a:solidFill>
                <a:srgbClr val="FF5050"/>
              </a:solidFill>
              <a:latin typeface="Times New Roman" pitchFamily="18" charset="0"/>
              <a:ea typeface="黑体" pitchFamily="49" charset="-122"/>
            </a:endParaRPr>
          </a:p>
        </p:txBody>
      </p:sp>
    </p:spTree>
    <p:extLst>
      <p:ext uri="{BB962C8B-B14F-4D97-AF65-F5344CB8AC3E}">
        <p14:creationId xmlns:p14="http://schemas.microsoft.com/office/powerpoint/2010/main" val="12774570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4638"/>
            <a:ext cx="8229600" cy="1143000"/>
          </a:xfrm>
          <a:prstGeom prst="rect">
            <a:avLst/>
          </a:prstGeom>
        </p:spPr>
        <p:txBody>
          <a:bodyPr/>
          <a:lstStyle/>
          <a:p>
            <a:pPr algn="ctr">
              <a:defRPr/>
            </a:pPr>
            <a:r>
              <a:rPr lang="zh-CN" altLang="en-US" sz="5400" b="1" dirty="0">
                <a:solidFill>
                  <a:srgbClr val="FF0000"/>
                </a:solidFill>
                <a:latin typeface="宋体"/>
                <a:cs typeface="+mj-cs"/>
              </a:rPr>
              <a:t>学与问</a:t>
            </a:r>
          </a:p>
        </p:txBody>
      </p:sp>
      <p:sp>
        <p:nvSpPr>
          <p:cNvPr id="3" name="Rectangle 3"/>
          <p:cNvSpPr txBox="1">
            <a:spLocks noChangeArrowheads="1"/>
          </p:cNvSpPr>
          <p:nvPr/>
        </p:nvSpPr>
        <p:spPr>
          <a:xfrm>
            <a:off x="457200" y="1600200"/>
            <a:ext cx="8229600" cy="4525963"/>
          </a:xfrm>
          <a:prstGeom prst="rect">
            <a:avLst/>
          </a:prstGeom>
        </p:spPr>
        <p:txBody>
          <a:bodyPr/>
          <a:lstStyle/>
          <a:p>
            <a:pPr>
              <a:buClr>
                <a:srgbClr val="2F2F2F"/>
              </a:buClr>
              <a:buSzPct val="50000"/>
              <a:defRPr/>
            </a:pPr>
            <a:r>
              <a:rPr lang="en-US" altLang="zh-CN" sz="3600" b="1" dirty="0">
                <a:solidFill>
                  <a:prstClr val="black"/>
                </a:solidFill>
                <a:latin typeface="宋体"/>
              </a:rPr>
              <a:t>.</a:t>
            </a:r>
            <a:r>
              <a:rPr lang="zh-CN" altLang="en-US" sz="3600" b="1" dirty="0">
                <a:solidFill>
                  <a:prstClr val="black"/>
                </a:solidFill>
                <a:latin typeface="宋体"/>
              </a:rPr>
              <a:t>煤、石油、天然气在燃烧时释放出热能，这种热能从何而来？它与化学物质及其化学反应有什么关系？</a:t>
            </a:r>
          </a:p>
          <a:p>
            <a:pPr>
              <a:buClr>
                <a:srgbClr val="2F2F2F"/>
              </a:buClr>
              <a:buSzPct val="50000"/>
              <a:defRPr/>
            </a:pPr>
            <a:endParaRPr lang="en-US" altLang="zh-CN" sz="3600" b="1" dirty="0">
              <a:solidFill>
                <a:prstClr val="black"/>
              </a:solidFill>
              <a:latin typeface="宋体"/>
            </a:endParaRPr>
          </a:p>
          <a:p>
            <a:pPr>
              <a:buClr>
                <a:srgbClr val="2F2F2F"/>
              </a:buClr>
              <a:buSzPct val="50000"/>
              <a:defRPr/>
            </a:pPr>
            <a:r>
              <a:rPr lang="en-US" altLang="zh-CN" sz="3600" b="1" dirty="0">
                <a:solidFill>
                  <a:prstClr val="black"/>
                </a:solidFill>
                <a:latin typeface="宋体"/>
              </a:rPr>
              <a:t>.</a:t>
            </a:r>
            <a:r>
              <a:rPr lang="zh-CN" altLang="en-US" sz="3600" b="1" dirty="0">
                <a:solidFill>
                  <a:prstClr val="black"/>
                </a:solidFill>
                <a:latin typeface="宋体"/>
              </a:rPr>
              <a:t>石灰石要经过高温煅烧才能变成生石灰，高温条件提供的热能在石灰石的分解中有什么作用？</a:t>
            </a:r>
          </a:p>
        </p:txBody>
      </p:sp>
    </p:spTree>
    <p:extLst>
      <p:ext uri="{BB962C8B-B14F-4D97-AF65-F5344CB8AC3E}">
        <p14:creationId xmlns:p14="http://schemas.microsoft.com/office/powerpoint/2010/main" val="411064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3"/>
          <p:cNvSpPr txBox="1">
            <a:spLocks noChangeArrowheads="1"/>
          </p:cNvSpPr>
          <p:nvPr/>
        </p:nvSpPr>
        <p:spPr bwMode="auto">
          <a:xfrm>
            <a:off x="642938" y="571500"/>
            <a:ext cx="771525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ts val="800"/>
              </a:spcBef>
            </a:pPr>
            <a:r>
              <a:rPr kumimoji="1" lang="zh-CN" altLang="en-US" sz="3200" b="1">
                <a:solidFill>
                  <a:srgbClr val="FF5050"/>
                </a:solidFill>
                <a:latin typeface="Times New Roman" pitchFamily="18" charset="0"/>
                <a:ea typeface="黑体" pitchFamily="49" charset="-122"/>
              </a:rPr>
              <a:t>辨析：物质的总键能与物质的总能量是一回事吗？</a:t>
            </a:r>
          </a:p>
        </p:txBody>
      </p:sp>
      <p:sp>
        <p:nvSpPr>
          <p:cNvPr id="4" name="矩形 3"/>
          <p:cNvSpPr>
            <a:spLocks noChangeArrowheads="1"/>
          </p:cNvSpPr>
          <p:nvPr/>
        </p:nvSpPr>
        <p:spPr bwMode="auto">
          <a:xfrm>
            <a:off x="642938" y="2895600"/>
            <a:ext cx="8358187"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ts val="800"/>
              </a:spcBef>
            </a:pPr>
            <a:r>
              <a:rPr kumimoji="1" lang="zh-CN" altLang="en-US" sz="3200" b="1">
                <a:solidFill>
                  <a:srgbClr val="FF5050"/>
                </a:solidFill>
                <a:latin typeface="Times New Roman" pitchFamily="18" charset="0"/>
                <a:ea typeface="黑体" pitchFamily="49" charset="-122"/>
              </a:rPr>
              <a:t>①反应物总键能</a:t>
            </a:r>
            <a:r>
              <a:rPr kumimoji="1" lang="zh-CN" altLang="en-US" sz="3200" b="1" u="sng">
                <a:solidFill>
                  <a:srgbClr val="FF5050"/>
                </a:solidFill>
                <a:latin typeface="Times New Roman" pitchFamily="18" charset="0"/>
                <a:ea typeface="黑体" pitchFamily="49" charset="-122"/>
              </a:rPr>
              <a:t>       </a:t>
            </a:r>
            <a:r>
              <a:rPr kumimoji="1" lang="zh-CN" altLang="en-US" sz="3200" b="1">
                <a:solidFill>
                  <a:srgbClr val="FF5050"/>
                </a:solidFill>
                <a:latin typeface="Times New Roman" pitchFamily="18" charset="0"/>
                <a:ea typeface="黑体" pitchFamily="49" charset="-122"/>
              </a:rPr>
              <a:t>生产物总键能，放热；</a:t>
            </a:r>
            <a:endParaRPr kumimoji="1" lang="en-US" altLang="zh-CN" sz="3200" b="1">
              <a:solidFill>
                <a:srgbClr val="FF5050"/>
              </a:solidFill>
              <a:latin typeface="Times New Roman" pitchFamily="18" charset="0"/>
              <a:ea typeface="黑体" pitchFamily="49" charset="-122"/>
            </a:endParaRPr>
          </a:p>
          <a:p>
            <a:pPr eaLnBrk="1" hangingPunct="1">
              <a:spcBef>
                <a:spcPts val="800"/>
              </a:spcBef>
            </a:pPr>
            <a:r>
              <a:rPr kumimoji="1" lang="zh-CN" altLang="en-US" sz="3200" b="1">
                <a:solidFill>
                  <a:srgbClr val="FF5050"/>
                </a:solidFill>
                <a:latin typeface="Times New Roman" pitchFamily="18" charset="0"/>
                <a:ea typeface="黑体" pitchFamily="49" charset="-122"/>
              </a:rPr>
              <a:t>反应物的总能量</a:t>
            </a:r>
            <a:r>
              <a:rPr kumimoji="1" lang="zh-CN" altLang="en-US" sz="3200" b="1" u="sng">
                <a:solidFill>
                  <a:srgbClr val="FF5050"/>
                </a:solidFill>
                <a:latin typeface="Times New Roman" pitchFamily="18" charset="0"/>
                <a:ea typeface="黑体" pitchFamily="49" charset="-122"/>
              </a:rPr>
              <a:t>       </a:t>
            </a:r>
            <a:r>
              <a:rPr kumimoji="1" lang="zh-CN" altLang="en-US" sz="3200" b="1">
                <a:solidFill>
                  <a:srgbClr val="FF5050"/>
                </a:solidFill>
                <a:latin typeface="Times New Roman" pitchFamily="18" charset="0"/>
                <a:ea typeface="黑体" pitchFamily="49" charset="-122"/>
              </a:rPr>
              <a:t>生产物的总能量，放热</a:t>
            </a:r>
            <a:endParaRPr kumimoji="1" lang="en-US" altLang="zh-CN" sz="3200" b="1">
              <a:solidFill>
                <a:srgbClr val="FF5050"/>
              </a:solidFill>
              <a:latin typeface="Times New Roman" pitchFamily="18" charset="0"/>
              <a:ea typeface="黑体" pitchFamily="49" charset="-122"/>
            </a:endParaRPr>
          </a:p>
        </p:txBody>
      </p:sp>
      <p:sp>
        <p:nvSpPr>
          <p:cNvPr id="5" name="矩形 4"/>
          <p:cNvSpPr>
            <a:spLocks noChangeArrowheads="1"/>
          </p:cNvSpPr>
          <p:nvPr/>
        </p:nvSpPr>
        <p:spPr bwMode="auto">
          <a:xfrm>
            <a:off x="642938" y="4214813"/>
            <a:ext cx="7786687" cy="167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ts val="800"/>
              </a:spcBef>
            </a:pPr>
            <a:r>
              <a:rPr kumimoji="1" lang="zh-CN" altLang="en-US" sz="3200" b="1">
                <a:solidFill>
                  <a:srgbClr val="FF5050"/>
                </a:solidFill>
                <a:latin typeface="Times New Roman" pitchFamily="18" charset="0"/>
                <a:ea typeface="黑体" pitchFamily="49" charset="-122"/>
              </a:rPr>
              <a:t>②同类型的物质，化学键键能越</a:t>
            </a:r>
            <a:r>
              <a:rPr kumimoji="1" lang="zh-CN" altLang="en-US" sz="3200" b="1" u="sng">
                <a:solidFill>
                  <a:srgbClr val="FF5050"/>
                </a:solidFill>
                <a:latin typeface="Times New Roman" pitchFamily="18" charset="0"/>
                <a:ea typeface="黑体" pitchFamily="49" charset="-122"/>
              </a:rPr>
              <a:t>       </a:t>
            </a:r>
            <a:r>
              <a:rPr kumimoji="1" lang="zh-CN" altLang="en-US" sz="3200" b="1">
                <a:solidFill>
                  <a:srgbClr val="FF5050"/>
                </a:solidFill>
                <a:latin typeface="Times New Roman" pitchFamily="18" charset="0"/>
                <a:ea typeface="黑体" pitchFamily="49" charset="-122"/>
              </a:rPr>
              <a:t>，化学键越牢固，物质越稳定</a:t>
            </a:r>
            <a:r>
              <a:rPr kumimoji="1" lang="en-US" altLang="zh-CN" sz="3200" b="1">
                <a:solidFill>
                  <a:srgbClr val="FF5050"/>
                </a:solidFill>
                <a:latin typeface="Times New Roman" pitchFamily="18" charset="0"/>
                <a:ea typeface="黑体" pitchFamily="49" charset="-122"/>
              </a:rPr>
              <a:t> </a:t>
            </a:r>
            <a:r>
              <a:rPr kumimoji="1" lang="zh-CN" altLang="en-US" sz="3200" b="1">
                <a:solidFill>
                  <a:srgbClr val="FF5050"/>
                </a:solidFill>
                <a:latin typeface="Times New Roman" pitchFamily="18" charset="0"/>
                <a:ea typeface="黑体" pitchFamily="49" charset="-122"/>
              </a:rPr>
              <a:t>；</a:t>
            </a:r>
            <a:endParaRPr kumimoji="1" lang="en-US" altLang="zh-CN" sz="3200" b="1">
              <a:solidFill>
                <a:srgbClr val="FF5050"/>
              </a:solidFill>
              <a:latin typeface="Times New Roman" pitchFamily="18" charset="0"/>
              <a:ea typeface="黑体" pitchFamily="49" charset="-122"/>
            </a:endParaRPr>
          </a:p>
          <a:p>
            <a:pPr eaLnBrk="1" hangingPunct="1">
              <a:spcBef>
                <a:spcPts val="800"/>
              </a:spcBef>
            </a:pPr>
            <a:r>
              <a:rPr kumimoji="1" lang="zh-CN" altLang="en-US" sz="3200" b="1">
                <a:solidFill>
                  <a:srgbClr val="FF5050"/>
                </a:solidFill>
                <a:latin typeface="Times New Roman" pitchFamily="18" charset="0"/>
                <a:ea typeface="黑体" pitchFamily="49" charset="-122"/>
              </a:rPr>
              <a:t>而物质所具有的能量越</a:t>
            </a:r>
            <a:r>
              <a:rPr kumimoji="1" lang="zh-CN" altLang="en-US" sz="3200" b="1" u="sng">
                <a:solidFill>
                  <a:srgbClr val="FF5050"/>
                </a:solidFill>
                <a:latin typeface="Times New Roman" pitchFamily="18" charset="0"/>
                <a:ea typeface="黑体" pitchFamily="49" charset="-122"/>
              </a:rPr>
              <a:t>         </a:t>
            </a:r>
            <a:r>
              <a:rPr kumimoji="1" lang="zh-CN" altLang="en-US" sz="3200" b="1">
                <a:solidFill>
                  <a:srgbClr val="FF5050"/>
                </a:solidFill>
                <a:latin typeface="Times New Roman" pitchFamily="18" charset="0"/>
                <a:ea typeface="黑体" pitchFamily="49" charset="-122"/>
              </a:rPr>
              <a:t>越稳定。</a:t>
            </a:r>
            <a:endParaRPr kumimoji="1" lang="en-US" altLang="zh-CN" sz="3200" b="1">
              <a:solidFill>
                <a:srgbClr val="FF5050"/>
              </a:solidFill>
              <a:latin typeface="Times New Roman" pitchFamily="18" charset="0"/>
              <a:ea typeface="黑体" pitchFamily="49" charset="-122"/>
            </a:endParaRPr>
          </a:p>
        </p:txBody>
      </p:sp>
      <p:sp>
        <p:nvSpPr>
          <p:cNvPr id="6" name="矩形 5"/>
          <p:cNvSpPr>
            <a:spLocks noChangeArrowheads="1"/>
          </p:cNvSpPr>
          <p:nvPr/>
        </p:nvSpPr>
        <p:spPr bwMode="auto">
          <a:xfrm>
            <a:off x="642938" y="1643063"/>
            <a:ext cx="778668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ts val="800"/>
              </a:spcBef>
            </a:pPr>
            <a:r>
              <a:rPr kumimoji="1" lang="zh-CN" altLang="en-US" sz="3200" b="1">
                <a:solidFill>
                  <a:srgbClr val="FF5050"/>
                </a:solidFill>
                <a:latin typeface="Times New Roman" pitchFamily="18" charset="0"/>
                <a:ea typeface="黑体" pitchFamily="49" charset="-122"/>
              </a:rPr>
              <a:t>不是。两者都可以判断吸热与放热；也都可以判断物质的稳定性，但判断方法不同</a:t>
            </a:r>
            <a:endParaRPr kumimoji="1" lang="en-US" altLang="zh-CN" sz="3200" b="1">
              <a:solidFill>
                <a:srgbClr val="FF5050"/>
              </a:solidFill>
              <a:latin typeface="Times New Roman" pitchFamily="18" charset="0"/>
              <a:ea typeface="黑体" pitchFamily="49" charset="-122"/>
            </a:endParaRPr>
          </a:p>
        </p:txBody>
      </p:sp>
    </p:spTree>
    <p:extLst>
      <p:ext uri="{BB962C8B-B14F-4D97-AF65-F5344CB8AC3E}">
        <p14:creationId xmlns:p14="http://schemas.microsoft.com/office/powerpoint/2010/main" val="7491905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57188" y="188640"/>
            <a:ext cx="3890809" cy="646331"/>
          </a:xfrm>
          <a:prstGeom prst="rect">
            <a:avLst/>
          </a:prstGeom>
          <a:noFill/>
          <a:ln w="9525">
            <a:noFill/>
            <a:miter lim="800000"/>
            <a:headEnd/>
            <a:tailEnd/>
          </a:ln>
          <a:effectLst>
            <a:outerShdw dist="35921" dir="2700000" algn="ctr" rotWithShape="0">
              <a:schemeClr val="bg2"/>
            </a:outerShdw>
          </a:effectLst>
        </p:spPr>
        <p:txBody>
          <a:bodyPr wrap="none">
            <a:spAutoFit/>
          </a:bodyPr>
          <a:lstStyle/>
          <a:p>
            <a:pPr fontAlgn="auto">
              <a:spcBef>
                <a:spcPts val="0"/>
              </a:spcBef>
              <a:spcAft>
                <a:spcPts val="0"/>
              </a:spcAft>
              <a:defRPr/>
            </a:pPr>
            <a:r>
              <a:rPr lang="zh-CN" altLang="en-US" sz="3600" b="1" dirty="0">
                <a:solidFill>
                  <a:srgbClr val="FF0000"/>
                </a:solidFill>
                <a:latin typeface="宋体" pitchFamily="2" charset="-122"/>
                <a:ea typeface="楷体_GB2312"/>
                <a:cs typeface="Times New Roman" pitchFamily="18" charset="0"/>
              </a:rPr>
              <a:t>一、焓变与反应热</a:t>
            </a:r>
            <a:endParaRPr lang="en-US" altLang="zh-CN" sz="3600" b="1" dirty="0">
              <a:solidFill>
                <a:srgbClr val="FF0000"/>
              </a:solidFill>
              <a:latin typeface="宋体" pitchFamily="2" charset="-122"/>
              <a:ea typeface="楷体_GB2312"/>
              <a:cs typeface="Times New Roman" pitchFamily="18" charset="0"/>
            </a:endParaRPr>
          </a:p>
        </p:txBody>
      </p:sp>
      <p:sp>
        <p:nvSpPr>
          <p:cNvPr id="3" name="Text Box 3"/>
          <p:cNvSpPr txBox="1">
            <a:spLocks noChangeArrowheads="1"/>
          </p:cNvSpPr>
          <p:nvPr/>
        </p:nvSpPr>
        <p:spPr bwMode="auto">
          <a:xfrm>
            <a:off x="571500" y="943521"/>
            <a:ext cx="8331200" cy="584200"/>
          </a:xfrm>
          <a:prstGeom prst="rect">
            <a:avLst/>
          </a:prstGeom>
          <a:noFill/>
          <a:ln w="9525">
            <a:noFill/>
            <a:miter lim="800000"/>
            <a:headEnd/>
            <a:tailEnd/>
          </a:ln>
          <a:effectLst>
            <a:outerShdw dist="35921" dir="2700000" algn="ctr" rotWithShape="0">
              <a:schemeClr val="bg2"/>
            </a:outerShdw>
          </a:effectLst>
        </p:spPr>
        <p:txBody>
          <a:bodyPr wrap="none">
            <a:spAutoFit/>
          </a:bodyPr>
          <a:lstStyle/>
          <a:p>
            <a:pPr fontAlgn="auto">
              <a:spcBef>
                <a:spcPts val="0"/>
              </a:spcBef>
              <a:spcAft>
                <a:spcPts val="0"/>
              </a:spcAft>
              <a:defRPr/>
            </a:pPr>
            <a:r>
              <a:rPr lang="zh-CN" altLang="en-US" sz="3200" b="1" dirty="0">
                <a:latin typeface="宋体" pitchFamily="2" charset="-122"/>
                <a:ea typeface="+mn-ea"/>
                <a:cs typeface="Times New Roman" pitchFamily="18" charset="0"/>
              </a:rPr>
              <a:t>反应热：反应过程中吸收或放出的热量（</a:t>
            </a:r>
            <a:r>
              <a:rPr lang="en-US" altLang="zh-CN" sz="3200" b="1" dirty="0">
                <a:latin typeface="Times New Roman" pitchFamily="18" charset="0"/>
                <a:ea typeface="+mn-ea"/>
                <a:cs typeface="Times New Roman" pitchFamily="18" charset="0"/>
              </a:rPr>
              <a:t>Q</a:t>
            </a:r>
            <a:r>
              <a:rPr lang="zh-CN" altLang="en-US" sz="3200" b="1" dirty="0">
                <a:latin typeface="宋体" pitchFamily="2" charset="-122"/>
                <a:ea typeface="+mn-ea"/>
                <a:cs typeface="Times New Roman" pitchFamily="18" charset="0"/>
              </a:rPr>
              <a:t>）</a:t>
            </a:r>
            <a:endParaRPr lang="en-US" altLang="zh-CN" sz="3200" b="1" dirty="0">
              <a:latin typeface="宋体" pitchFamily="2" charset="-122"/>
              <a:ea typeface="+mn-ea"/>
              <a:cs typeface="Times New Roman" pitchFamily="18" charset="0"/>
            </a:endParaRPr>
          </a:p>
        </p:txBody>
      </p:sp>
      <p:sp>
        <p:nvSpPr>
          <p:cNvPr id="4" name="Text Box 3"/>
          <p:cNvSpPr txBox="1">
            <a:spLocks noChangeArrowheads="1"/>
          </p:cNvSpPr>
          <p:nvPr/>
        </p:nvSpPr>
        <p:spPr bwMode="auto">
          <a:xfrm>
            <a:off x="571500" y="1515021"/>
            <a:ext cx="7464425" cy="584200"/>
          </a:xfrm>
          <a:prstGeom prst="rect">
            <a:avLst/>
          </a:prstGeom>
          <a:noFill/>
          <a:ln w="9525">
            <a:noFill/>
            <a:miter lim="800000"/>
            <a:headEnd/>
            <a:tailEnd/>
          </a:ln>
          <a:effectLst>
            <a:outerShdw dist="35921" dir="2700000" algn="ctr" rotWithShape="0">
              <a:schemeClr val="bg2"/>
            </a:outerShdw>
          </a:effectLst>
        </p:spPr>
        <p:txBody>
          <a:bodyPr wrap="none">
            <a:spAutoFit/>
          </a:bodyPr>
          <a:lstStyle/>
          <a:p>
            <a:pPr fontAlgn="auto">
              <a:spcBef>
                <a:spcPts val="0"/>
              </a:spcBef>
              <a:spcAft>
                <a:spcPts val="0"/>
              </a:spcAft>
              <a:defRPr/>
            </a:pPr>
            <a:r>
              <a:rPr lang="zh-CN" altLang="en-US" sz="3200" b="1" dirty="0">
                <a:latin typeface="宋体" pitchFamily="2" charset="-122"/>
                <a:ea typeface="+mn-ea"/>
                <a:cs typeface="Times New Roman" pitchFamily="18" charset="0"/>
              </a:rPr>
              <a:t>焓变：恒压下反应的反应热（</a:t>
            </a:r>
            <a:r>
              <a:rPr lang="en-US" altLang="zh-CN" sz="3200" b="1" dirty="0">
                <a:latin typeface="Times New Roman" pitchFamily="18" charset="0"/>
                <a:ea typeface="+mn-ea"/>
                <a:cs typeface="Times New Roman" pitchFamily="18" charset="0"/>
              </a:rPr>
              <a:t>△H=</a:t>
            </a:r>
            <a:r>
              <a:rPr lang="en-US" altLang="zh-CN" sz="3200" b="1" dirty="0" err="1">
                <a:latin typeface="Times New Roman" pitchFamily="18" charset="0"/>
                <a:ea typeface="+mn-ea"/>
                <a:cs typeface="Times New Roman" pitchFamily="18" charset="0"/>
              </a:rPr>
              <a:t>Q</a:t>
            </a:r>
            <a:r>
              <a:rPr lang="en-US" altLang="zh-CN" b="1" dirty="0" err="1">
                <a:latin typeface="Times New Roman" pitchFamily="18" charset="0"/>
                <a:ea typeface="+mn-ea"/>
                <a:cs typeface="Times New Roman" pitchFamily="18" charset="0"/>
              </a:rPr>
              <a:t>p</a:t>
            </a:r>
            <a:r>
              <a:rPr lang="zh-CN" altLang="en-US" sz="3200" b="1" dirty="0">
                <a:latin typeface="宋体" pitchFamily="2" charset="-122"/>
                <a:ea typeface="+mn-ea"/>
                <a:cs typeface="Times New Roman" pitchFamily="18" charset="0"/>
              </a:rPr>
              <a:t>）</a:t>
            </a:r>
            <a:endParaRPr lang="en-US" altLang="zh-CN" sz="3200" b="1" dirty="0">
              <a:latin typeface="宋体" pitchFamily="2" charset="-122"/>
              <a:ea typeface="+mn-ea"/>
              <a:cs typeface="Times New Roman" pitchFamily="18" charset="0"/>
            </a:endParaRPr>
          </a:p>
        </p:txBody>
      </p:sp>
      <p:sp>
        <p:nvSpPr>
          <p:cNvPr id="5" name="Text Box 3"/>
          <p:cNvSpPr txBox="1">
            <a:spLocks noChangeArrowheads="1"/>
          </p:cNvSpPr>
          <p:nvPr/>
        </p:nvSpPr>
        <p:spPr bwMode="auto">
          <a:xfrm>
            <a:off x="560388" y="2992983"/>
            <a:ext cx="8297862" cy="2308225"/>
          </a:xfrm>
          <a:prstGeom prst="rect">
            <a:avLst/>
          </a:prstGeom>
          <a:noFill/>
          <a:ln w="9525">
            <a:noFill/>
            <a:miter lim="800000"/>
            <a:headEnd/>
            <a:tailEnd/>
          </a:ln>
          <a:effectLst>
            <a:outerShdw dist="35921" dir="2700000" algn="ctr" rotWithShape="0">
              <a:schemeClr val="bg2"/>
            </a:outerShdw>
          </a:effectLst>
        </p:spPr>
        <p:txBody>
          <a:bodyPr>
            <a:spAutoFit/>
          </a:bodyPr>
          <a:lstStyle/>
          <a:p>
            <a:pPr fontAlgn="auto">
              <a:spcBef>
                <a:spcPts val="0"/>
              </a:spcBef>
              <a:spcAft>
                <a:spcPts val="0"/>
              </a:spcAft>
              <a:defRPr/>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、关于焓的几点说明：</a:t>
            </a:r>
            <a:endParaRPr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fontAlgn="auto">
              <a:spcBef>
                <a:spcPts val="0"/>
              </a:spcBef>
              <a:spcAft>
                <a:spcPts val="0"/>
              </a:spcAft>
              <a:buFont typeface="Arial" pitchFamily="34" charset="0"/>
              <a:buChar char="•"/>
              <a:defRPr/>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焓</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(H)</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是与内能有关的物理量；</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fontAlgn="auto">
              <a:spcBef>
                <a:spcPts val="0"/>
              </a:spcBef>
              <a:spcAft>
                <a:spcPts val="0"/>
              </a:spcAft>
              <a:buFont typeface="Arial" pitchFamily="34" charset="0"/>
              <a:buChar char="•"/>
              <a:defRPr/>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只与物质的状态有关，与过程无关；</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fontAlgn="auto">
              <a:spcBef>
                <a:spcPts val="0"/>
              </a:spcBef>
              <a:spcAft>
                <a:spcPts val="0"/>
              </a:spcAft>
              <a:buFont typeface="Arial" pitchFamily="34" charset="0"/>
              <a:buChar char="•"/>
              <a:defRPr/>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具有能量的量纲，但没有确切的含义；</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kJ/mol</a:t>
            </a:r>
          </a:p>
          <a:p>
            <a:pPr fontAlgn="auto">
              <a:spcBef>
                <a:spcPts val="0"/>
              </a:spcBef>
              <a:spcAft>
                <a:spcPts val="0"/>
              </a:spcAft>
              <a:buFont typeface="Arial" pitchFamily="34" charset="0"/>
              <a:buChar char="•"/>
              <a:defRPr/>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焓的绝对值是无法确定的，只能测出变化值</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Text Box 3"/>
          <p:cNvSpPr txBox="1">
            <a:spLocks noChangeArrowheads="1"/>
          </p:cNvSpPr>
          <p:nvPr/>
        </p:nvSpPr>
        <p:spPr bwMode="auto">
          <a:xfrm>
            <a:off x="571500" y="2216696"/>
            <a:ext cx="8012113" cy="584200"/>
          </a:xfrm>
          <a:prstGeom prst="rect">
            <a:avLst/>
          </a:prstGeom>
          <a:noFill/>
          <a:ln w="9525">
            <a:noFill/>
            <a:miter lim="800000"/>
            <a:headEnd/>
            <a:tailEnd/>
          </a:ln>
          <a:effectLst>
            <a:outerShdw dist="35921" dir="2700000" algn="ctr" rotWithShape="0">
              <a:schemeClr val="bg2"/>
            </a:outerShdw>
          </a:effectLst>
        </p:spPr>
        <p:txBody>
          <a:bodyPr wrap="none">
            <a:spAutoFit/>
          </a:bodyPr>
          <a:lstStyle/>
          <a:p>
            <a:pPr fontAlgn="auto">
              <a:spcBef>
                <a:spcPts val="0"/>
              </a:spcBef>
              <a:spcAft>
                <a:spcPts val="0"/>
              </a:spcAft>
              <a:defRPr/>
            </a:pPr>
            <a:r>
              <a:rPr lang="zh-CN" altLang="en-US" sz="3200" b="1" dirty="0">
                <a:solidFill>
                  <a:srgbClr val="0000FF"/>
                </a:solidFill>
                <a:latin typeface="楷体_GB2312" pitchFamily="49" charset="-122"/>
                <a:ea typeface="楷体_GB2312" pitchFamily="49" charset="-122"/>
                <a:cs typeface="Times New Roman" pitchFamily="18" charset="0"/>
              </a:rPr>
              <a:t>在</a:t>
            </a:r>
            <a:r>
              <a:rPr lang="zh-CN" altLang="en-US" sz="3200" b="1">
                <a:solidFill>
                  <a:srgbClr val="0000FF"/>
                </a:solidFill>
                <a:latin typeface="楷体_GB2312" pitchFamily="49" charset="-122"/>
                <a:ea typeface="楷体_GB2312" pitchFamily="49" charset="-122"/>
                <a:cs typeface="Times New Roman" pitchFamily="18" charset="0"/>
              </a:rPr>
              <a:t>中学化学所研究的反应中，反应热即焓变</a:t>
            </a:r>
            <a:endParaRPr lang="en-US" altLang="zh-CN" sz="3200" b="1" dirty="0">
              <a:solidFill>
                <a:srgbClr val="0000FF"/>
              </a:solidFill>
              <a:latin typeface="楷体_GB2312" pitchFamily="49" charset="-122"/>
              <a:ea typeface="楷体_GB2312" pitchFamily="49" charset="-122"/>
              <a:cs typeface="Times New Roman" pitchFamily="18" charset="0"/>
            </a:endParaRPr>
          </a:p>
        </p:txBody>
      </p:sp>
    </p:spTree>
    <p:extLst>
      <p:ext uri="{BB962C8B-B14F-4D97-AF65-F5344CB8AC3E}">
        <p14:creationId xmlns:p14="http://schemas.microsoft.com/office/powerpoint/2010/main" val="353670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wipe(down)">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wipe(down)">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wipe(down)">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wipe(down)">
                                      <p:cBhvr>
                                        <p:cTn id="4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build="allAtOnce"/>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500063" y="252512"/>
            <a:ext cx="4098925" cy="584200"/>
          </a:xfrm>
          <a:prstGeom prst="rect">
            <a:avLst/>
          </a:prstGeom>
          <a:noFill/>
          <a:ln w="9525">
            <a:noFill/>
            <a:miter lim="800000"/>
            <a:headEnd/>
            <a:tailEnd/>
          </a:ln>
          <a:effectLst>
            <a:outerShdw dist="35921" dir="2700000" algn="ctr" rotWithShape="0">
              <a:schemeClr val="bg2"/>
            </a:outerShdw>
          </a:effectLst>
        </p:spPr>
        <p:txBody>
          <a:bodyPr wrap="none">
            <a:spAutoFit/>
          </a:bodyPr>
          <a:lstStyle/>
          <a:p>
            <a:pPr fontAlgn="auto">
              <a:spcBef>
                <a:spcPts val="0"/>
              </a:spcBef>
              <a:spcAft>
                <a:spcPts val="0"/>
              </a:spcAft>
              <a:defRPr/>
            </a:pPr>
            <a:r>
              <a:rPr lang="en-US" altLang="zh-CN" sz="3200" b="1" dirty="0">
                <a:latin typeface="宋体" pitchFamily="2" charset="-122"/>
                <a:cs typeface="Times New Roman" pitchFamily="18" charset="0"/>
              </a:rPr>
              <a:t>2</a:t>
            </a:r>
            <a:r>
              <a:rPr lang="zh-CN" altLang="en-US" sz="3200" b="1" dirty="0">
                <a:latin typeface="宋体" pitchFamily="2" charset="-122"/>
                <a:cs typeface="Times New Roman" pitchFamily="18" charset="0"/>
              </a:rPr>
              <a:t>、关于焓变的符号：</a:t>
            </a:r>
            <a:endParaRPr lang="en-US" altLang="zh-CN" sz="3200" b="1" dirty="0">
              <a:latin typeface="宋体" pitchFamily="2" charset="-122"/>
              <a:cs typeface="Times New Roman" pitchFamily="18" charset="0"/>
            </a:endParaRPr>
          </a:p>
        </p:txBody>
      </p:sp>
      <p:sp>
        <p:nvSpPr>
          <p:cNvPr id="17411" name="AutoShape 66"/>
          <p:cNvSpPr>
            <a:spLocks noChangeArrowheads="1"/>
          </p:cNvSpPr>
          <p:nvPr/>
        </p:nvSpPr>
        <p:spPr bwMode="auto">
          <a:xfrm>
            <a:off x="0" y="908720"/>
            <a:ext cx="2428875" cy="1143000"/>
          </a:xfrm>
          <a:prstGeom prst="cloudCallout">
            <a:avLst>
              <a:gd name="adj1" fmla="val 90921"/>
              <a:gd name="adj2" fmla="val 70972"/>
            </a:avLst>
          </a:prstGeom>
          <a:solidFill>
            <a:schemeClr val="bg1"/>
          </a:solidFill>
          <a:ln w="9525">
            <a:solidFill>
              <a:schemeClr val="tx1"/>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4800">
                <a:solidFill>
                  <a:srgbClr val="00B0F0"/>
                </a:solidFill>
                <a:latin typeface="Franklin Gothic Book"/>
                <a:ea typeface="楷体_GB2312" pitchFamily="49" charset="-122"/>
              </a:rPr>
              <a:t>思考</a:t>
            </a:r>
          </a:p>
        </p:txBody>
      </p:sp>
      <p:sp>
        <p:nvSpPr>
          <p:cNvPr id="17412" name="Rectangle 67"/>
          <p:cNvSpPr>
            <a:spLocks noChangeArrowheads="1"/>
          </p:cNvSpPr>
          <p:nvPr/>
        </p:nvSpPr>
        <p:spPr bwMode="auto">
          <a:xfrm>
            <a:off x="3495675" y="988715"/>
            <a:ext cx="5648325"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40000"/>
              </a:lnSpc>
              <a:spcBef>
                <a:spcPct val="20000"/>
              </a:spcBef>
              <a:buClr>
                <a:srgbClr val="FF33CC"/>
              </a:buClr>
              <a:buSzPct val="85000"/>
              <a:buFont typeface="Wingdings" pitchFamily="2" charset="2"/>
              <a:buChar char="Ø"/>
            </a:pPr>
            <a:r>
              <a:rPr lang="zh-CN" altLang="en-US" sz="2800" b="1">
                <a:latin typeface="Franklin Gothic Book"/>
                <a:ea typeface="楷体_GB2312" pitchFamily="49" charset="-122"/>
              </a:rPr>
              <a:t>能量从哪里转移到哪里？</a:t>
            </a:r>
          </a:p>
          <a:p>
            <a:pPr eaLnBrk="1" hangingPunct="1">
              <a:lnSpc>
                <a:spcPct val="140000"/>
              </a:lnSpc>
              <a:spcBef>
                <a:spcPct val="20000"/>
              </a:spcBef>
              <a:buClr>
                <a:srgbClr val="FF33CC"/>
              </a:buClr>
              <a:buSzPct val="85000"/>
              <a:buFont typeface="Wingdings" pitchFamily="2" charset="2"/>
              <a:buChar char="Ø"/>
            </a:pPr>
            <a:r>
              <a:rPr lang="zh-CN" altLang="en-US" sz="2800" b="1">
                <a:latin typeface="Franklin Gothic Book"/>
                <a:ea typeface="楷体_GB2312" pitchFamily="49" charset="-122"/>
              </a:rPr>
              <a:t>体系的能量如何变化？升高还是降低？</a:t>
            </a:r>
          </a:p>
          <a:p>
            <a:pPr eaLnBrk="1" hangingPunct="1">
              <a:lnSpc>
                <a:spcPct val="140000"/>
              </a:lnSpc>
              <a:spcBef>
                <a:spcPct val="20000"/>
              </a:spcBef>
              <a:buClr>
                <a:srgbClr val="FF33CC"/>
              </a:buClr>
              <a:buSzPct val="85000"/>
              <a:buFont typeface="Wingdings" pitchFamily="2" charset="2"/>
              <a:buChar char="Ø"/>
            </a:pPr>
            <a:r>
              <a:rPr lang="zh-CN" altLang="en-US" sz="2800" b="1">
                <a:latin typeface="Franklin Gothic Book"/>
                <a:ea typeface="楷体_GB2312" pitchFamily="49" charset="-122"/>
              </a:rPr>
              <a:t>环境的能量如何变化？升高还是降低？</a:t>
            </a:r>
          </a:p>
          <a:p>
            <a:pPr eaLnBrk="1" hangingPunct="1">
              <a:lnSpc>
                <a:spcPct val="140000"/>
              </a:lnSpc>
              <a:spcBef>
                <a:spcPct val="20000"/>
              </a:spcBef>
              <a:buClr>
                <a:srgbClr val="FF33CC"/>
              </a:buClr>
              <a:buSzPct val="85000"/>
              <a:buFont typeface="Wingdings" pitchFamily="2" charset="2"/>
              <a:buChar char="Ø"/>
            </a:pPr>
            <a:r>
              <a:rPr lang="zh-CN" altLang="en-US" sz="2800" b="1">
                <a:latin typeface="Franklin Gothic Book"/>
                <a:ea typeface="楷体_GB2312" pitchFamily="49" charset="-122"/>
              </a:rPr>
              <a:t>规定放热反应的</a:t>
            </a:r>
            <a:r>
              <a:rPr kumimoji="1" lang="en-US" altLang="zh-CN" sz="2800" b="1">
                <a:latin typeface="Times New Roman" pitchFamily="18" charset="0"/>
                <a:ea typeface="黑体" pitchFamily="49" charset="-122"/>
                <a:cs typeface="Times New Roman" pitchFamily="18" charset="0"/>
              </a:rPr>
              <a:t>ΔH</a:t>
            </a:r>
            <a:r>
              <a:rPr kumimoji="1" lang="en-US" altLang="zh-CN" sz="2400" b="1">
                <a:latin typeface="Times New Roman" pitchFamily="18" charset="0"/>
                <a:ea typeface="楷体_GB2312" pitchFamily="49" charset="-122"/>
              </a:rPr>
              <a:t> </a:t>
            </a:r>
            <a:r>
              <a:rPr kumimoji="1" lang="zh-CN" altLang="en-US" sz="2400" b="1">
                <a:latin typeface="Times New Roman" pitchFamily="18" charset="0"/>
                <a:ea typeface="楷体_GB2312" pitchFamily="49" charset="-122"/>
              </a:rPr>
              <a:t>为“－”，</a:t>
            </a:r>
            <a:r>
              <a:rPr kumimoji="1" lang="zh-CN" altLang="en-US" sz="2800" b="1">
                <a:latin typeface="Times New Roman" pitchFamily="18" charset="0"/>
                <a:ea typeface="楷体_GB2312" pitchFamily="49" charset="-122"/>
              </a:rPr>
              <a:t>是站在谁的角度</a:t>
            </a:r>
            <a:r>
              <a:rPr lang="zh-CN" altLang="en-US" sz="2800" b="1">
                <a:latin typeface="Franklin Gothic Book"/>
                <a:ea typeface="楷体_GB2312" pitchFamily="49" charset="-122"/>
              </a:rPr>
              <a:t>？体系还是环境？</a:t>
            </a:r>
          </a:p>
        </p:txBody>
      </p:sp>
      <p:sp>
        <p:nvSpPr>
          <p:cNvPr id="17413" name="Rectangle 68"/>
          <p:cNvSpPr>
            <a:spLocks noChangeArrowheads="1"/>
          </p:cNvSpPr>
          <p:nvPr/>
        </p:nvSpPr>
        <p:spPr bwMode="auto">
          <a:xfrm>
            <a:off x="1071563" y="4851103"/>
            <a:ext cx="19700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a:solidFill>
                  <a:srgbClr val="FF3300"/>
                </a:solidFill>
                <a:latin typeface="Franklin Gothic Book"/>
                <a:ea typeface="楷体_GB2312" pitchFamily="49" charset="-122"/>
              </a:rPr>
              <a:t>放热反应中</a:t>
            </a:r>
          </a:p>
        </p:txBody>
      </p:sp>
      <p:grpSp>
        <p:nvGrpSpPr>
          <p:cNvPr id="17414" name="Group 73"/>
          <p:cNvGrpSpPr>
            <a:grpSpLocks/>
          </p:cNvGrpSpPr>
          <p:nvPr/>
        </p:nvGrpSpPr>
        <p:grpSpPr bwMode="auto">
          <a:xfrm>
            <a:off x="1295400" y="2869903"/>
            <a:ext cx="1295400" cy="914400"/>
            <a:chOff x="816" y="1728"/>
            <a:chExt cx="816" cy="576"/>
          </a:xfrm>
        </p:grpSpPr>
        <p:sp>
          <p:nvSpPr>
            <p:cNvPr id="17420" name="Rectangle 69"/>
            <p:cNvSpPr>
              <a:spLocks noChangeArrowheads="1"/>
            </p:cNvSpPr>
            <p:nvPr/>
          </p:nvSpPr>
          <p:spPr bwMode="auto">
            <a:xfrm>
              <a:off x="816" y="1728"/>
              <a:ext cx="81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latin typeface="Franklin Gothic Book"/>
                <a:ea typeface="黑体" pitchFamily="49" charset="-122"/>
              </a:endParaRPr>
            </a:p>
          </p:txBody>
        </p:sp>
        <p:sp>
          <p:nvSpPr>
            <p:cNvPr id="17421" name="Text Box 70"/>
            <p:cNvSpPr txBox="1">
              <a:spLocks noChangeArrowheads="1"/>
            </p:cNvSpPr>
            <p:nvPr/>
          </p:nvSpPr>
          <p:spPr bwMode="auto">
            <a:xfrm>
              <a:off x="912" y="1833"/>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800">
                  <a:latin typeface="Franklin Gothic Book"/>
                  <a:ea typeface="黑体" pitchFamily="49" charset="-122"/>
                </a:rPr>
                <a:t>体系</a:t>
              </a:r>
            </a:p>
          </p:txBody>
        </p:sp>
      </p:grpSp>
      <p:sp>
        <p:nvSpPr>
          <p:cNvPr id="17415" name="Oval 71"/>
          <p:cNvSpPr>
            <a:spLocks noChangeArrowheads="1"/>
          </p:cNvSpPr>
          <p:nvPr/>
        </p:nvSpPr>
        <p:spPr bwMode="auto">
          <a:xfrm>
            <a:off x="609600" y="2060278"/>
            <a:ext cx="2624138" cy="25320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latin typeface="Franklin Gothic Book"/>
              <a:ea typeface="黑体" pitchFamily="49" charset="-122"/>
            </a:endParaRPr>
          </a:p>
        </p:txBody>
      </p:sp>
      <p:sp>
        <p:nvSpPr>
          <p:cNvPr id="17416" name="Text Box 72"/>
          <p:cNvSpPr txBox="1">
            <a:spLocks noChangeArrowheads="1"/>
          </p:cNvSpPr>
          <p:nvPr/>
        </p:nvSpPr>
        <p:spPr bwMode="auto">
          <a:xfrm>
            <a:off x="1447800" y="4012903"/>
            <a:ext cx="990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800">
                <a:latin typeface="Franklin Gothic Book"/>
                <a:ea typeface="黑体" pitchFamily="49" charset="-122"/>
              </a:rPr>
              <a:t>环境</a:t>
            </a:r>
          </a:p>
        </p:txBody>
      </p:sp>
      <p:sp>
        <p:nvSpPr>
          <p:cNvPr id="31" name="Text Box 74"/>
          <p:cNvSpPr txBox="1">
            <a:spLocks noChangeArrowheads="1"/>
          </p:cNvSpPr>
          <p:nvPr/>
        </p:nvSpPr>
        <p:spPr bwMode="auto">
          <a:xfrm>
            <a:off x="1676400" y="3784303"/>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400">
                <a:solidFill>
                  <a:srgbClr val="FF0000"/>
                </a:solidFill>
                <a:latin typeface="Franklin Gothic Book"/>
                <a:ea typeface="黑体" pitchFamily="49" charset="-122"/>
              </a:rPr>
              <a:t>＋</a:t>
            </a:r>
          </a:p>
        </p:txBody>
      </p:sp>
      <p:sp>
        <p:nvSpPr>
          <p:cNvPr id="32" name="Text Box 75"/>
          <p:cNvSpPr txBox="1">
            <a:spLocks noChangeArrowheads="1"/>
          </p:cNvSpPr>
          <p:nvPr/>
        </p:nvSpPr>
        <p:spPr bwMode="auto">
          <a:xfrm>
            <a:off x="1676400" y="3327103"/>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400">
                <a:solidFill>
                  <a:srgbClr val="FF0000"/>
                </a:solidFill>
                <a:latin typeface="Franklin Gothic Book"/>
                <a:ea typeface="黑体" pitchFamily="49" charset="-122"/>
              </a:rPr>
              <a:t>－</a:t>
            </a:r>
          </a:p>
        </p:txBody>
      </p:sp>
      <p:sp>
        <p:nvSpPr>
          <p:cNvPr id="33" name="Text Box 3"/>
          <p:cNvSpPr txBox="1">
            <a:spLocks noChangeArrowheads="1"/>
          </p:cNvSpPr>
          <p:nvPr/>
        </p:nvSpPr>
        <p:spPr bwMode="auto">
          <a:xfrm>
            <a:off x="1944688" y="5690890"/>
            <a:ext cx="5127625" cy="584200"/>
          </a:xfrm>
          <a:prstGeom prst="rect">
            <a:avLst/>
          </a:prstGeom>
          <a:noFill/>
          <a:ln w="9525">
            <a:noFill/>
            <a:miter lim="800000"/>
            <a:headEnd/>
            <a:tailEnd/>
          </a:ln>
          <a:effectLst>
            <a:outerShdw dist="35921" dir="2700000" algn="ctr" rotWithShape="0">
              <a:schemeClr val="bg2"/>
            </a:outerShdw>
          </a:effectLst>
        </p:spPr>
        <p:txBody>
          <a:bodyPr wrap="none">
            <a:spAutoFit/>
          </a:bodyPr>
          <a:lstStyle/>
          <a:p>
            <a:pPr fontAlgn="auto">
              <a:spcBef>
                <a:spcPts val="0"/>
              </a:spcBef>
              <a:spcAft>
                <a:spcPts val="0"/>
              </a:spcAft>
              <a:defRPr/>
            </a:pPr>
            <a:r>
              <a:rPr lang="zh-CN" altLang="en-US" sz="3200" b="1" dirty="0">
                <a:solidFill>
                  <a:srgbClr val="0000FF"/>
                </a:solidFill>
                <a:latin typeface="楷体_GB2312" pitchFamily="49" charset="-122"/>
                <a:ea typeface="楷体_GB2312" pitchFamily="49" charset="-122"/>
                <a:cs typeface="Times New Roman" pitchFamily="18" charset="0"/>
              </a:rPr>
              <a:t>我们是以体系为研究对象的</a:t>
            </a:r>
            <a:endParaRPr lang="en-US" altLang="zh-CN" sz="3200" b="1" dirty="0">
              <a:solidFill>
                <a:srgbClr val="0000FF"/>
              </a:solidFill>
              <a:latin typeface="楷体_GB2312" pitchFamily="49" charset="-122"/>
              <a:ea typeface="楷体_GB2312" pitchFamily="49" charset="-122"/>
              <a:cs typeface="Times New Roman" pitchFamily="18" charset="0"/>
            </a:endParaRPr>
          </a:p>
        </p:txBody>
      </p:sp>
    </p:spTree>
    <p:extLst>
      <p:ext uri="{BB962C8B-B14F-4D97-AF65-F5344CB8AC3E}">
        <p14:creationId xmlns:p14="http://schemas.microsoft.com/office/powerpoint/2010/main" val="13175721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utoUpdateAnimBg="0"/>
      <p:bldP spid="32" grpId="0" autoUpdateAnimBg="0"/>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3"/>
          <p:cNvSpPr txBox="1">
            <a:spLocks noChangeArrowheads="1"/>
          </p:cNvSpPr>
          <p:nvPr/>
        </p:nvSpPr>
        <p:spPr bwMode="auto">
          <a:xfrm>
            <a:off x="179388" y="836613"/>
            <a:ext cx="8353425" cy="1066800"/>
          </a:xfrm>
          <a:prstGeom prst="rect">
            <a:avLst/>
          </a:prstGeom>
          <a:noFill/>
          <a:ln w="9525" algn="ctr">
            <a:noFill/>
            <a:miter lim="800000"/>
            <a:headEnd/>
            <a:tailEnd/>
          </a:ln>
        </p:spPr>
        <p:txBody>
          <a:bodyPr>
            <a:spAutoFit/>
          </a:bodyPr>
          <a:lstStyle/>
          <a:p>
            <a:pPr fontAlgn="base">
              <a:spcBef>
                <a:spcPct val="50000"/>
              </a:spcBef>
              <a:spcAft>
                <a:spcPct val="0"/>
              </a:spcAft>
            </a:pPr>
            <a:r>
              <a:rPr lang="en-US" altLang="zh-CN" sz="3200" b="1" dirty="0">
                <a:solidFill>
                  <a:prstClr val="black"/>
                </a:solidFill>
                <a:latin typeface="楷体_GB2312" pitchFamily="49" charset="-122"/>
                <a:ea typeface="楷体_GB2312" pitchFamily="49" charset="-122"/>
              </a:rPr>
              <a:t>    </a:t>
            </a:r>
            <a:r>
              <a:rPr lang="zh-CN" altLang="en-US" sz="3200" b="1" dirty="0">
                <a:solidFill>
                  <a:prstClr val="black"/>
                </a:solidFill>
                <a:latin typeface="楷体_GB2312" pitchFamily="49" charset="-122"/>
                <a:ea typeface="楷体_GB2312" pitchFamily="49" charset="-122"/>
              </a:rPr>
              <a:t>能表示参加反应物质的量和反应热的关系的化学方程式</a:t>
            </a:r>
          </a:p>
        </p:txBody>
      </p:sp>
      <p:grpSp>
        <p:nvGrpSpPr>
          <p:cNvPr id="12" name="组合 11"/>
          <p:cNvGrpSpPr/>
          <p:nvPr/>
        </p:nvGrpSpPr>
        <p:grpSpPr>
          <a:xfrm>
            <a:off x="500034" y="1908171"/>
            <a:ext cx="8388350" cy="949325"/>
            <a:chOff x="755650" y="1804988"/>
            <a:chExt cx="8388350" cy="949325"/>
          </a:xfrm>
        </p:grpSpPr>
        <p:sp>
          <p:nvSpPr>
            <p:cNvPr id="11268" name="Text Box 4"/>
            <p:cNvSpPr txBox="1">
              <a:spLocks noChangeArrowheads="1"/>
            </p:cNvSpPr>
            <p:nvPr/>
          </p:nvSpPr>
          <p:spPr bwMode="auto">
            <a:xfrm>
              <a:off x="755650" y="2060575"/>
              <a:ext cx="8388350" cy="487363"/>
            </a:xfrm>
            <a:prstGeom prst="rect">
              <a:avLst/>
            </a:prstGeom>
            <a:noFill/>
            <a:ln w="9525">
              <a:noFill/>
              <a:miter lim="800000"/>
              <a:headEnd/>
              <a:tailEnd/>
            </a:ln>
          </p:spPr>
          <p:txBody>
            <a:bodyPr lIns="0" tIns="0" rIns="0" bIns="0">
              <a:spAutoFit/>
            </a:bodyPr>
            <a:lstStyle/>
            <a:p>
              <a:pPr fontAlgn="base">
                <a:spcBef>
                  <a:spcPct val="0"/>
                </a:spcBef>
                <a:spcAft>
                  <a:spcPct val="0"/>
                </a:spcAft>
              </a:pPr>
              <a:r>
                <a:rPr lang="en-US" altLang="zh-CN" sz="3200" b="1" dirty="0">
                  <a:solidFill>
                    <a:prstClr val="black"/>
                  </a:solidFill>
                  <a:latin typeface="楷体_GB2312" pitchFamily="49" charset="-122"/>
                  <a:ea typeface="楷体_GB2312" pitchFamily="49" charset="-122"/>
                </a:rPr>
                <a:t>H</a:t>
              </a:r>
              <a:r>
                <a:rPr lang="en-US" altLang="zh-CN" sz="3200" b="1" baseline="-25000" dirty="0">
                  <a:solidFill>
                    <a:prstClr val="black"/>
                  </a:solidFill>
                  <a:latin typeface="楷体_GB2312" pitchFamily="49" charset="-122"/>
                  <a:ea typeface="楷体_GB2312" pitchFamily="49" charset="-122"/>
                </a:rPr>
                <a:t>2</a:t>
              </a:r>
              <a:r>
                <a:rPr lang="en-US" altLang="zh-CN" sz="3200" b="1" dirty="0">
                  <a:solidFill>
                    <a:prstClr val="black"/>
                  </a:solidFill>
                  <a:latin typeface="楷体_GB2312" pitchFamily="49" charset="-122"/>
                  <a:ea typeface="楷体_GB2312" pitchFamily="49" charset="-122"/>
                </a:rPr>
                <a:t>(g)+I</a:t>
              </a:r>
              <a:r>
                <a:rPr lang="en-US" altLang="zh-CN" sz="3200" b="1" baseline="-25000" dirty="0">
                  <a:solidFill>
                    <a:prstClr val="black"/>
                  </a:solidFill>
                  <a:latin typeface="楷体_GB2312" pitchFamily="49" charset="-122"/>
                  <a:ea typeface="楷体_GB2312" pitchFamily="49" charset="-122"/>
                </a:rPr>
                <a:t>2</a:t>
              </a:r>
              <a:r>
                <a:rPr lang="en-US" altLang="zh-CN" sz="3200" b="1" dirty="0">
                  <a:solidFill>
                    <a:prstClr val="black"/>
                  </a:solidFill>
                  <a:latin typeface="楷体_GB2312" pitchFamily="49" charset="-122"/>
                  <a:ea typeface="楷体_GB2312" pitchFamily="49" charset="-122"/>
                </a:rPr>
                <a:t>(g)======2HI(g)  △H=</a:t>
              </a:r>
              <a:r>
                <a:rPr lang="zh-CN" altLang="en-US" sz="3200" b="1" dirty="0">
                  <a:solidFill>
                    <a:prstClr val="black"/>
                  </a:solidFill>
                  <a:latin typeface="楷体_GB2312" pitchFamily="49" charset="-122"/>
                  <a:ea typeface="楷体_GB2312" pitchFamily="49" charset="-122"/>
                </a:rPr>
                <a:t>－</a:t>
              </a:r>
              <a:r>
                <a:rPr lang="en-US" altLang="zh-CN" sz="3200" b="1" dirty="0">
                  <a:solidFill>
                    <a:prstClr val="black"/>
                  </a:solidFill>
                  <a:latin typeface="楷体_GB2312" pitchFamily="49" charset="-122"/>
                  <a:ea typeface="楷体_GB2312" pitchFamily="49" charset="-122"/>
                </a:rPr>
                <a:t>14.9kJ/mol</a:t>
              </a:r>
            </a:p>
          </p:txBody>
        </p:sp>
        <p:sp>
          <p:nvSpPr>
            <p:cNvPr id="11269" name="Text Box 5"/>
            <p:cNvSpPr txBox="1">
              <a:spLocks noChangeArrowheads="1"/>
            </p:cNvSpPr>
            <p:nvPr/>
          </p:nvSpPr>
          <p:spPr bwMode="auto">
            <a:xfrm>
              <a:off x="2843213" y="1804988"/>
              <a:ext cx="1296987" cy="949325"/>
            </a:xfrm>
            <a:prstGeom prst="rect">
              <a:avLst/>
            </a:prstGeom>
            <a:noFill/>
            <a:ln w="9525">
              <a:noFill/>
              <a:miter lim="800000"/>
              <a:headEnd/>
              <a:tailEnd/>
            </a:ln>
          </p:spPr>
          <p:txBody>
            <a:bodyPr lIns="0" tIns="0" rIns="0" bIns="0">
              <a:spAutoFit/>
            </a:bodyPr>
            <a:lstStyle/>
            <a:p>
              <a:pPr algn="ctr" fontAlgn="base">
                <a:lnSpc>
                  <a:spcPct val="130000"/>
                </a:lnSpc>
                <a:spcBef>
                  <a:spcPct val="0"/>
                </a:spcBef>
                <a:spcAft>
                  <a:spcPct val="0"/>
                </a:spcAft>
              </a:pPr>
              <a:r>
                <a:rPr lang="en-US" altLang="zh-CN" sz="2400" b="1">
                  <a:solidFill>
                    <a:prstClr val="black"/>
                  </a:solidFill>
                  <a:latin typeface="楷体_GB2312" pitchFamily="49" charset="-122"/>
                  <a:ea typeface="楷体_GB2312" pitchFamily="49" charset="-122"/>
                </a:rPr>
                <a:t>200℃</a:t>
              </a:r>
            </a:p>
            <a:p>
              <a:pPr algn="ctr" fontAlgn="base">
                <a:lnSpc>
                  <a:spcPct val="130000"/>
                </a:lnSpc>
                <a:spcBef>
                  <a:spcPct val="0"/>
                </a:spcBef>
                <a:spcAft>
                  <a:spcPct val="0"/>
                </a:spcAft>
              </a:pPr>
              <a:r>
                <a:rPr lang="en-US" altLang="zh-CN" sz="2400" b="1">
                  <a:solidFill>
                    <a:prstClr val="black"/>
                  </a:solidFill>
                  <a:latin typeface="楷体_GB2312" pitchFamily="49" charset="-122"/>
                  <a:ea typeface="楷体_GB2312" pitchFamily="49" charset="-122"/>
                </a:rPr>
                <a:t>101kPa</a:t>
              </a:r>
            </a:p>
          </p:txBody>
        </p:sp>
      </p:grpSp>
      <p:sp>
        <p:nvSpPr>
          <p:cNvPr id="11" name="Text Box 2"/>
          <p:cNvSpPr txBox="1">
            <a:spLocks noChangeArrowheads="1"/>
          </p:cNvSpPr>
          <p:nvPr/>
        </p:nvSpPr>
        <p:spPr bwMode="auto">
          <a:xfrm>
            <a:off x="179388" y="188640"/>
            <a:ext cx="3890809" cy="646331"/>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3600" b="1" dirty="0" smtClean="0">
                <a:solidFill>
                  <a:srgbClr val="FF0000"/>
                </a:solidFill>
                <a:latin typeface="Tahoma" pitchFamily="34" charset="0"/>
                <a:ea typeface="楷体_GB2312" pitchFamily="49" charset="-122"/>
              </a:rPr>
              <a:t>二、</a:t>
            </a:r>
            <a:r>
              <a:rPr kumimoji="1" lang="zh-CN" altLang="en-US" sz="3600" b="1" dirty="0">
                <a:solidFill>
                  <a:srgbClr val="FF0000"/>
                </a:solidFill>
                <a:latin typeface="Tahoma" pitchFamily="34" charset="0"/>
                <a:ea typeface="楷体_GB2312" pitchFamily="49" charset="-122"/>
              </a:rPr>
              <a:t>热化学方程式</a:t>
            </a:r>
          </a:p>
        </p:txBody>
      </p:sp>
      <p:sp>
        <p:nvSpPr>
          <p:cNvPr id="13" name="AutoShape 2"/>
          <p:cNvSpPr>
            <a:spLocks noChangeArrowheads="1"/>
          </p:cNvSpPr>
          <p:nvPr/>
        </p:nvSpPr>
        <p:spPr bwMode="auto">
          <a:xfrm>
            <a:off x="214282" y="3005134"/>
            <a:ext cx="1828800" cy="1611312"/>
          </a:xfrm>
          <a:prstGeom prst="cloudCallout">
            <a:avLst>
              <a:gd name="adj1" fmla="val 77431"/>
              <a:gd name="adj2" fmla="val 55125"/>
            </a:avLst>
          </a:prstGeom>
          <a:solidFill>
            <a:srgbClr val="CCFFFF"/>
          </a:solidFill>
          <a:ln w="9525">
            <a:solidFill>
              <a:schemeClr val="bg1"/>
            </a:solidFill>
            <a:round/>
            <a:headEnd/>
            <a:tailEnd/>
          </a:ln>
        </p:spPr>
        <p:txBody>
          <a:bodyPr/>
          <a:lstStyle/>
          <a:p>
            <a:pPr algn="ctr" fontAlgn="base">
              <a:spcBef>
                <a:spcPct val="0"/>
              </a:spcBef>
              <a:spcAft>
                <a:spcPct val="0"/>
              </a:spcAft>
            </a:pPr>
            <a:r>
              <a:rPr lang="zh-CN" altLang="en-US" sz="3600" b="1" dirty="0">
                <a:solidFill>
                  <a:srgbClr val="FF0000"/>
                </a:solidFill>
                <a:latin typeface="楷体_GB2312" pitchFamily="49" charset="-122"/>
                <a:ea typeface="楷体_GB2312" pitchFamily="49" charset="-122"/>
              </a:rPr>
              <a:t>思考</a:t>
            </a:r>
          </a:p>
          <a:p>
            <a:pPr algn="ctr" fontAlgn="base">
              <a:spcBef>
                <a:spcPct val="0"/>
              </a:spcBef>
              <a:spcAft>
                <a:spcPct val="0"/>
              </a:spcAft>
            </a:pPr>
            <a:r>
              <a:rPr lang="zh-CN" altLang="en-US" sz="3600" b="1" dirty="0">
                <a:solidFill>
                  <a:srgbClr val="FF0000"/>
                </a:solidFill>
                <a:latin typeface="楷体_GB2312" pitchFamily="49" charset="-122"/>
                <a:ea typeface="楷体_GB2312" pitchFamily="49" charset="-122"/>
              </a:rPr>
              <a:t>交流</a:t>
            </a:r>
          </a:p>
        </p:txBody>
      </p:sp>
      <p:sp>
        <p:nvSpPr>
          <p:cNvPr id="14" name="Rectangle 3"/>
          <p:cNvSpPr>
            <a:spLocks noChangeArrowheads="1"/>
          </p:cNvSpPr>
          <p:nvPr/>
        </p:nvSpPr>
        <p:spPr bwMode="auto">
          <a:xfrm>
            <a:off x="2124060" y="2928934"/>
            <a:ext cx="6705600" cy="2743200"/>
          </a:xfrm>
          <a:prstGeom prst="rect">
            <a:avLst/>
          </a:prstGeom>
          <a:noFill/>
          <a:ln w="9525">
            <a:noFill/>
            <a:miter lim="800000"/>
            <a:headEnd/>
            <a:tailEnd/>
          </a:ln>
        </p:spPr>
        <p:txBody>
          <a:bodyPr/>
          <a:lstStyle/>
          <a:p>
            <a:pPr marL="342900" indent="-342900" fontAlgn="base">
              <a:lnSpc>
                <a:spcPct val="140000"/>
              </a:lnSpc>
              <a:spcBef>
                <a:spcPct val="20000"/>
              </a:spcBef>
              <a:spcAft>
                <a:spcPct val="0"/>
              </a:spcAft>
              <a:buClr>
                <a:srgbClr val="FF33CC"/>
              </a:buClr>
              <a:buSzPct val="85000"/>
              <a:buFont typeface="Wingdings" pitchFamily="2" charset="2"/>
              <a:buChar char="Ø"/>
            </a:pPr>
            <a:r>
              <a:rPr lang="zh-CN" altLang="en-US" sz="3600" b="1" dirty="0">
                <a:solidFill>
                  <a:prstClr val="black"/>
                </a:solidFill>
                <a:latin typeface="楷体_GB2312" pitchFamily="49" charset="-122"/>
                <a:ea typeface="楷体_GB2312" pitchFamily="49" charset="-122"/>
              </a:rPr>
              <a:t>与化学方程式相比，热化学方程式有哪些不同？</a:t>
            </a:r>
          </a:p>
          <a:p>
            <a:pPr marL="342900" indent="-342900" fontAlgn="base">
              <a:lnSpc>
                <a:spcPct val="140000"/>
              </a:lnSpc>
              <a:spcBef>
                <a:spcPct val="20000"/>
              </a:spcBef>
              <a:spcAft>
                <a:spcPct val="0"/>
              </a:spcAft>
              <a:buClr>
                <a:srgbClr val="FF33CC"/>
              </a:buClr>
              <a:buSzPct val="85000"/>
              <a:buFont typeface="Wingdings" pitchFamily="2" charset="2"/>
              <a:buChar char="Ø"/>
            </a:pPr>
            <a:r>
              <a:rPr lang="zh-CN" altLang="en-US" sz="3600" b="1" dirty="0">
                <a:solidFill>
                  <a:prstClr val="black"/>
                </a:solidFill>
                <a:latin typeface="楷体_GB2312" pitchFamily="49" charset="-122"/>
                <a:ea typeface="楷体_GB2312" pitchFamily="49" charset="-122"/>
              </a:rPr>
              <a:t>正确书写热化学方程式应注意哪几点？</a:t>
            </a:r>
          </a:p>
        </p:txBody>
      </p:sp>
    </p:spTree>
    <p:extLst>
      <p:ext uri="{BB962C8B-B14F-4D97-AF65-F5344CB8AC3E}">
        <p14:creationId xmlns:p14="http://schemas.microsoft.com/office/powerpoint/2010/main" val="284881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3" grpId="0" animBg="1"/>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215932" y="165722"/>
            <a:ext cx="8428034" cy="1292662"/>
          </a:xfrm>
          <a:prstGeom prst="rect">
            <a:avLst/>
          </a:prstGeom>
          <a:noFill/>
          <a:ln w="9525">
            <a:noFill/>
            <a:miter lim="800000"/>
            <a:headEnd/>
            <a:tailEnd/>
          </a:ln>
        </p:spPr>
        <p:txBody>
          <a:bodyPr wrap="square" lIns="0" tIns="0" rIns="0" bIns="0">
            <a:spAutoFit/>
          </a:bodyPr>
          <a:lstStyle/>
          <a:p>
            <a:pPr marL="449263" indent="-449263" fontAlgn="base">
              <a:spcBef>
                <a:spcPct val="0"/>
              </a:spcBef>
              <a:spcAft>
                <a:spcPct val="0"/>
              </a:spcAft>
            </a:pPr>
            <a:r>
              <a:rPr lang="en-US" altLang="zh-CN" sz="2800" b="1" dirty="0">
                <a:solidFill>
                  <a:srgbClr val="FF0000"/>
                </a:solidFill>
                <a:latin typeface="楷体_GB2312" pitchFamily="49" charset="-122"/>
                <a:ea typeface="楷体_GB2312" pitchFamily="49" charset="-122"/>
              </a:rPr>
              <a:t>1</a:t>
            </a:r>
            <a:r>
              <a:rPr lang="zh-CN" altLang="en-US" sz="2800" b="1" dirty="0">
                <a:solidFill>
                  <a:srgbClr val="FF0000"/>
                </a:solidFill>
                <a:latin typeface="楷体_GB2312" pitchFamily="49" charset="-122"/>
                <a:ea typeface="楷体_GB2312" pitchFamily="49" charset="-122"/>
              </a:rPr>
              <a:t>、热化学方程式包含物质变化和能量变化两个部分，二者缺一不可。</a:t>
            </a:r>
            <a:endParaRPr lang="en-US" altLang="zh-CN" sz="2800" b="1" dirty="0">
              <a:solidFill>
                <a:srgbClr val="FF0000"/>
              </a:solidFill>
              <a:latin typeface="楷体_GB2312" pitchFamily="49" charset="-122"/>
              <a:ea typeface="楷体_GB2312" pitchFamily="49" charset="-122"/>
            </a:endParaRPr>
          </a:p>
          <a:p>
            <a:pPr marL="449263" indent="-449263" fontAlgn="base">
              <a:spcBef>
                <a:spcPct val="0"/>
              </a:spcBef>
              <a:spcAft>
                <a:spcPct val="0"/>
              </a:spcAft>
            </a:pPr>
            <a:r>
              <a:rPr lang="en-US" altLang="zh-CN" sz="2800" b="1" dirty="0">
                <a:solidFill>
                  <a:srgbClr val="FF0000"/>
                </a:solidFill>
                <a:latin typeface="楷体_GB2312" pitchFamily="49" charset="-122"/>
                <a:ea typeface="楷体_GB2312" pitchFamily="49" charset="-122"/>
              </a:rPr>
              <a:t>   </a:t>
            </a:r>
            <a:r>
              <a:rPr lang="zh-CN" altLang="en-US" sz="2800" b="1" dirty="0">
                <a:solidFill>
                  <a:prstClr val="black"/>
                </a:solidFill>
                <a:latin typeface="楷体_GB2312" pitchFamily="49" charset="-122"/>
                <a:ea typeface="楷体_GB2312" pitchFamily="49" charset="-122"/>
              </a:rPr>
              <a:t>普通化学方程式只包含物质变化一个部分。</a:t>
            </a:r>
          </a:p>
        </p:txBody>
      </p:sp>
      <p:sp>
        <p:nvSpPr>
          <p:cNvPr id="3" name="Text Box 6"/>
          <p:cNvSpPr txBox="1">
            <a:spLocks noChangeArrowheads="1"/>
          </p:cNvSpPr>
          <p:nvPr/>
        </p:nvSpPr>
        <p:spPr bwMode="auto">
          <a:xfrm>
            <a:off x="214282" y="1571612"/>
            <a:ext cx="8358246" cy="1292662"/>
          </a:xfrm>
          <a:prstGeom prst="rect">
            <a:avLst/>
          </a:prstGeom>
          <a:noFill/>
          <a:ln w="9525">
            <a:noFill/>
            <a:miter lim="800000"/>
            <a:headEnd/>
            <a:tailEnd/>
          </a:ln>
        </p:spPr>
        <p:txBody>
          <a:bodyPr wrap="square" lIns="0" tIns="0" rIns="0" bIns="0">
            <a:spAutoFit/>
          </a:bodyPr>
          <a:lstStyle/>
          <a:p>
            <a:pPr marL="449263" indent="-449263" fontAlgn="base">
              <a:spcBef>
                <a:spcPct val="0"/>
              </a:spcBef>
              <a:spcAft>
                <a:spcPct val="0"/>
              </a:spcAft>
            </a:pPr>
            <a:r>
              <a:rPr lang="en-US" altLang="zh-CN" sz="2800" b="1" dirty="0">
                <a:solidFill>
                  <a:srgbClr val="FF0000"/>
                </a:solidFill>
                <a:latin typeface="楷体_GB2312" pitchFamily="49" charset="-122"/>
                <a:ea typeface="楷体_GB2312" pitchFamily="49" charset="-122"/>
              </a:rPr>
              <a:t>2</a:t>
            </a:r>
            <a:r>
              <a:rPr lang="zh-CN" altLang="en-US" sz="2800" b="1" dirty="0">
                <a:solidFill>
                  <a:srgbClr val="FF0000"/>
                </a:solidFill>
                <a:latin typeface="楷体_GB2312" pitchFamily="49" charset="-122"/>
                <a:ea typeface="楷体_GB2312" pitchFamily="49" charset="-122"/>
              </a:rPr>
              <a:t>、热化学方程式需注明反应时的温度和压强。对于   </a:t>
            </a:r>
            <a:r>
              <a:rPr lang="en-US" altLang="zh-CN" sz="2800" b="1" dirty="0">
                <a:solidFill>
                  <a:srgbClr val="FF0000"/>
                </a:solidFill>
                <a:latin typeface="楷体_GB2312" pitchFamily="49" charset="-122"/>
                <a:ea typeface="楷体_GB2312" pitchFamily="49" charset="-122"/>
              </a:rPr>
              <a:t>25℃ 101kPa</a:t>
            </a:r>
            <a:r>
              <a:rPr lang="zh-CN" altLang="en-US" sz="2800" b="1" dirty="0">
                <a:solidFill>
                  <a:srgbClr val="FF0000"/>
                </a:solidFill>
                <a:latin typeface="楷体_GB2312" pitchFamily="49" charset="-122"/>
                <a:ea typeface="楷体_GB2312" pitchFamily="49" charset="-122"/>
              </a:rPr>
              <a:t>时进行的反应可不注明。</a:t>
            </a:r>
            <a:endParaRPr lang="en-US" altLang="zh-CN" sz="2800" b="1" dirty="0">
              <a:solidFill>
                <a:srgbClr val="FF0000"/>
              </a:solidFill>
              <a:latin typeface="楷体_GB2312" pitchFamily="49" charset="-122"/>
              <a:ea typeface="楷体_GB2312" pitchFamily="49" charset="-122"/>
            </a:endParaRPr>
          </a:p>
          <a:p>
            <a:pPr marL="449263" indent="-449263" fontAlgn="base">
              <a:spcBef>
                <a:spcPct val="0"/>
              </a:spcBef>
              <a:spcAft>
                <a:spcPct val="0"/>
              </a:spcAft>
            </a:pPr>
            <a:r>
              <a:rPr lang="en-US" altLang="zh-CN" sz="2800" b="1" dirty="0">
                <a:solidFill>
                  <a:srgbClr val="FF0000"/>
                </a:solidFill>
                <a:latin typeface="楷体_GB2312" pitchFamily="49" charset="-122"/>
                <a:ea typeface="楷体_GB2312" pitchFamily="49" charset="-122"/>
              </a:rPr>
              <a:t>   </a:t>
            </a:r>
            <a:r>
              <a:rPr lang="zh-CN" altLang="en-US" sz="2800" b="1" dirty="0">
                <a:solidFill>
                  <a:prstClr val="black"/>
                </a:solidFill>
                <a:latin typeface="楷体_GB2312" pitchFamily="49" charset="-122"/>
                <a:ea typeface="楷体_GB2312" pitchFamily="49" charset="-122"/>
              </a:rPr>
              <a:t>普通化学方程式不需注明温度和压强。</a:t>
            </a:r>
          </a:p>
        </p:txBody>
      </p:sp>
      <p:sp>
        <p:nvSpPr>
          <p:cNvPr id="4" name="Text Box 5"/>
          <p:cNvSpPr txBox="1">
            <a:spLocks noChangeArrowheads="1"/>
          </p:cNvSpPr>
          <p:nvPr/>
        </p:nvSpPr>
        <p:spPr bwMode="auto">
          <a:xfrm>
            <a:off x="214282" y="2995854"/>
            <a:ext cx="8604250" cy="861774"/>
          </a:xfrm>
          <a:prstGeom prst="rect">
            <a:avLst/>
          </a:prstGeom>
          <a:noFill/>
          <a:ln w="9525">
            <a:noFill/>
            <a:miter lim="800000"/>
            <a:headEnd/>
            <a:tailEnd/>
          </a:ln>
        </p:spPr>
        <p:txBody>
          <a:bodyPr lIns="0" tIns="0" rIns="0" bIns="0">
            <a:spAutoFit/>
          </a:bodyPr>
          <a:lstStyle/>
          <a:p>
            <a:pPr marL="449263" indent="-449263" fontAlgn="base">
              <a:spcBef>
                <a:spcPct val="0"/>
              </a:spcBef>
              <a:spcAft>
                <a:spcPct val="0"/>
              </a:spcAft>
            </a:pPr>
            <a:r>
              <a:rPr lang="en-US" altLang="zh-CN" sz="2800" b="1" dirty="0">
                <a:solidFill>
                  <a:srgbClr val="FF0000"/>
                </a:solidFill>
                <a:latin typeface="楷体_GB2312" pitchFamily="49" charset="-122"/>
                <a:ea typeface="楷体_GB2312" pitchFamily="49" charset="-122"/>
              </a:rPr>
              <a:t>3</a:t>
            </a:r>
            <a:r>
              <a:rPr lang="zh-CN" altLang="en-US" sz="2800" b="1" dirty="0">
                <a:solidFill>
                  <a:srgbClr val="FF0000"/>
                </a:solidFill>
                <a:latin typeface="楷体_GB2312" pitchFamily="49" charset="-122"/>
                <a:ea typeface="楷体_GB2312" pitchFamily="49" charset="-122"/>
              </a:rPr>
              <a:t>、热化学方程式需注明各物质的状态。</a:t>
            </a:r>
          </a:p>
          <a:p>
            <a:pPr marL="449263" indent="-449263" fontAlgn="base">
              <a:spcBef>
                <a:spcPct val="0"/>
              </a:spcBef>
              <a:spcAft>
                <a:spcPct val="0"/>
              </a:spcAft>
            </a:pPr>
            <a:r>
              <a:rPr lang="zh-CN" altLang="en-US" sz="2800" b="1" dirty="0">
                <a:solidFill>
                  <a:prstClr val="black"/>
                </a:solidFill>
                <a:latin typeface="楷体_GB2312" pitchFamily="49" charset="-122"/>
                <a:ea typeface="楷体_GB2312" pitchFamily="49" charset="-122"/>
              </a:rPr>
              <a:t>   普通化学方程式不需注明物质的状态。</a:t>
            </a:r>
          </a:p>
        </p:txBody>
      </p:sp>
      <p:sp>
        <p:nvSpPr>
          <p:cNvPr id="5" name="Text Box 4"/>
          <p:cNvSpPr txBox="1">
            <a:spLocks noChangeArrowheads="1"/>
          </p:cNvSpPr>
          <p:nvPr/>
        </p:nvSpPr>
        <p:spPr bwMode="auto">
          <a:xfrm>
            <a:off x="215932" y="4016375"/>
            <a:ext cx="8428034" cy="861774"/>
          </a:xfrm>
          <a:prstGeom prst="rect">
            <a:avLst/>
          </a:prstGeom>
          <a:noFill/>
          <a:ln w="9525">
            <a:noFill/>
            <a:miter lim="800000"/>
            <a:headEnd/>
            <a:tailEnd/>
          </a:ln>
        </p:spPr>
        <p:txBody>
          <a:bodyPr wrap="square" lIns="0" tIns="0" rIns="0" bIns="0">
            <a:spAutoFit/>
          </a:bodyPr>
          <a:lstStyle/>
          <a:p>
            <a:pPr marL="449263" indent="-449263" fontAlgn="base">
              <a:spcBef>
                <a:spcPct val="0"/>
              </a:spcBef>
              <a:spcAft>
                <a:spcPct val="0"/>
              </a:spcAft>
            </a:pPr>
            <a:r>
              <a:rPr lang="en-US" altLang="zh-CN" sz="2800" b="1" dirty="0">
                <a:solidFill>
                  <a:srgbClr val="FF0000"/>
                </a:solidFill>
                <a:latin typeface="楷体_GB2312" pitchFamily="49" charset="-122"/>
                <a:ea typeface="楷体_GB2312" pitchFamily="49" charset="-122"/>
              </a:rPr>
              <a:t>4</a:t>
            </a:r>
            <a:r>
              <a:rPr lang="zh-CN" altLang="en-US" sz="2800" b="1" dirty="0">
                <a:solidFill>
                  <a:srgbClr val="FF0000"/>
                </a:solidFill>
                <a:latin typeface="楷体_GB2312" pitchFamily="49" charset="-122"/>
                <a:ea typeface="楷体_GB2312" pitchFamily="49" charset="-122"/>
              </a:rPr>
              <a:t>、热化学方程式中化学计量数表示参加反应的各物质的物质的量，可为整数或分数。</a:t>
            </a:r>
          </a:p>
        </p:txBody>
      </p:sp>
      <p:grpSp>
        <p:nvGrpSpPr>
          <p:cNvPr id="16" name="组合 15"/>
          <p:cNvGrpSpPr/>
          <p:nvPr/>
        </p:nvGrpSpPr>
        <p:grpSpPr>
          <a:xfrm>
            <a:off x="684213" y="4762538"/>
            <a:ext cx="7745413" cy="1166792"/>
            <a:chOff x="684213" y="4762538"/>
            <a:chExt cx="7745413" cy="1166792"/>
          </a:xfrm>
        </p:grpSpPr>
        <p:grpSp>
          <p:nvGrpSpPr>
            <p:cNvPr id="6" name="Group 5"/>
            <p:cNvGrpSpPr>
              <a:grpSpLocks/>
            </p:cNvGrpSpPr>
            <p:nvPr/>
          </p:nvGrpSpPr>
          <p:grpSpPr bwMode="auto">
            <a:xfrm>
              <a:off x="684213" y="4762538"/>
              <a:ext cx="7745413" cy="738188"/>
              <a:chOff x="476" y="1792"/>
              <a:chExt cx="4879" cy="465"/>
            </a:xfrm>
          </p:grpSpPr>
          <p:sp>
            <p:nvSpPr>
              <p:cNvPr id="7" name="Text Box 6"/>
              <p:cNvSpPr txBox="1">
                <a:spLocks noChangeArrowheads="1"/>
              </p:cNvSpPr>
              <p:nvPr/>
            </p:nvSpPr>
            <p:spPr bwMode="auto">
              <a:xfrm>
                <a:off x="476" y="1888"/>
                <a:ext cx="4879" cy="271"/>
              </a:xfrm>
              <a:prstGeom prst="rect">
                <a:avLst/>
              </a:prstGeom>
              <a:noFill/>
              <a:ln w="9525">
                <a:noFill/>
                <a:miter lim="800000"/>
                <a:headEnd/>
                <a:tailEnd/>
              </a:ln>
            </p:spPr>
            <p:txBody>
              <a:bodyPr wrap="square" lIns="0" tIns="0" rIns="0" bIns="0">
                <a:spAutoFit/>
              </a:bodyPr>
              <a:lstStyle/>
              <a:p>
                <a:pPr fontAlgn="base">
                  <a:spcBef>
                    <a:spcPct val="0"/>
                  </a:spcBef>
                  <a:spcAft>
                    <a:spcPct val="0"/>
                  </a:spcAft>
                </a:pPr>
                <a:r>
                  <a:rPr lang="en-US" altLang="zh-CN" sz="2800" b="1" dirty="0">
                    <a:solidFill>
                      <a:prstClr val="black"/>
                    </a:solidFill>
                    <a:latin typeface="楷体_GB2312" pitchFamily="49" charset="-122"/>
                    <a:ea typeface="楷体_GB2312" pitchFamily="49" charset="-122"/>
                  </a:rPr>
                  <a:t>H</a:t>
                </a:r>
                <a:r>
                  <a:rPr lang="en-US" altLang="zh-CN" sz="2800" b="1" baseline="-25000" dirty="0">
                    <a:solidFill>
                      <a:prstClr val="black"/>
                    </a:solidFill>
                    <a:latin typeface="楷体_GB2312" pitchFamily="49" charset="-122"/>
                    <a:ea typeface="楷体_GB2312" pitchFamily="49" charset="-122"/>
                  </a:rPr>
                  <a:t>2</a:t>
                </a:r>
                <a:r>
                  <a:rPr lang="en-US" altLang="zh-CN" sz="2800" b="1" dirty="0">
                    <a:solidFill>
                      <a:prstClr val="black"/>
                    </a:solidFill>
                    <a:latin typeface="楷体_GB2312" pitchFamily="49" charset="-122"/>
                    <a:ea typeface="楷体_GB2312" pitchFamily="49" charset="-122"/>
                  </a:rPr>
                  <a:t>(g)+   O</a:t>
                </a:r>
                <a:r>
                  <a:rPr lang="en-US" altLang="zh-CN" sz="2800" b="1" baseline="-25000" dirty="0">
                    <a:solidFill>
                      <a:prstClr val="black"/>
                    </a:solidFill>
                    <a:latin typeface="楷体_GB2312" pitchFamily="49" charset="-122"/>
                    <a:ea typeface="楷体_GB2312" pitchFamily="49" charset="-122"/>
                  </a:rPr>
                  <a:t>2</a:t>
                </a:r>
                <a:r>
                  <a:rPr lang="en-US" altLang="zh-CN" sz="2800" b="1" dirty="0">
                    <a:solidFill>
                      <a:prstClr val="black"/>
                    </a:solidFill>
                    <a:latin typeface="楷体_GB2312" pitchFamily="49" charset="-122"/>
                    <a:ea typeface="楷体_GB2312" pitchFamily="49" charset="-122"/>
                  </a:rPr>
                  <a:t>(g)==H</a:t>
                </a:r>
                <a:r>
                  <a:rPr lang="en-US" altLang="zh-CN" sz="2800" b="1" baseline="-25000" dirty="0">
                    <a:solidFill>
                      <a:prstClr val="black"/>
                    </a:solidFill>
                    <a:latin typeface="楷体_GB2312" pitchFamily="49" charset="-122"/>
                    <a:ea typeface="楷体_GB2312" pitchFamily="49" charset="-122"/>
                  </a:rPr>
                  <a:t>2</a:t>
                </a:r>
                <a:r>
                  <a:rPr lang="en-US" altLang="zh-CN" sz="2800" b="1" dirty="0">
                    <a:solidFill>
                      <a:prstClr val="black"/>
                    </a:solidFill>
                    <a:latin typeface="楷体_GB2312" pitchFamily="49" charset="-122"/>
                    <a:ea typeface="楷体_GB2312" pitchFamily="49" charset="-122"/>
                  </a:rPr>
                  <a:t>O(g)  △H=</a:t>
                </a:r>
                <a:r>
                  <a:rPr lang="zh-CN" altLang="en-US" sz="2800" b="1" dirty="0">
                    <a:solidFill>
                      <a:prstClr val="black"/>
                    </a:solidFill>
                    <a:latin typeface="楷体_GB2312" pitchFamily="49" charset="-122"/>
                    <a:ea typeface="楷体_GB2312" pitchFamily="49" charset="-122"/>
                  </a:rPr>
                  <a:t>－</a:t>
                </a:r>
                <a:r>
                  <a:rPr lang="en-US" altLang="zh-CN" sz="2800" b="1" dirty="0">
                    <a:solidFill>
                      <a:prstClr val="black"/>
                    </a:solidFill>
                    <a:latin typeface="楷体_GB2312" pitchFamily="49" charset="-122"/>
                    <a:ea typeface="楷体_GB2312" pitchFamily="49" charset="-122"/>
                  </a:rPr>
                  <a:t>241.8kJ/mol</a:t>
                </a:r>
              </a:p>
            </p:txBody>
          </p:sp>
          <p:sp>
            <p:nvSpPr>
              <p:cNvPr id="8" name="Text Box 7"/>
              <p:cNvSpPr txBox="1">
                <a:spLocks noChangeArrowheads="1"/>
              </p:cNvSpPr>
              <p:nvPr/>
            </p:nvSpPr>
            <p:spPr bwMode="auto">
              <a:xfrm>
                <a:off x="1303" y="1792"/>
                <a:ext cx="182" cy="465"/>
              </a:xfrm>
              <a:prstGeom prst="rect">
                <a:avLst/>
              </a:prstGeom>
              <a:noFill/>
              <a:ln w="9525">
                <a:noFill/>
                <a:miter lim="800000"/>
                <a:headEnd/>
                <a:tailEnd/>
              </a:ln>
            </p:spPr>
            <p:txBody>
              <a:bodyPr lIns="0" tIns="0" rIns="0" bIns="0">
                <a:spAutoFit/>
              </a:bodyPr>
              <a:lstStyle/>
              <a:p>
                <a:pPr fontAlgn="base">
                  <a:spcBef>
                    <a:spcPct val="0"/>
                  </a:spcBef>
                  <a:spcAft>
                    <a:spcPct val="0"/>
                  </a:spcAft>
                </a:pPr>
                <a:r>
                  <a:rPr lang="en-US" altLang="zh-CN" sz="2400" b="1" dirty="0">
                    <a:solidFill>
                      <a:prstClr val="black"/>
                    </a:solidFill>
                    <a:latin typeface="楷体_GB2312" pitchFamily="49" charset="-122"/>
                    <a:ea typeface="楷体_GB2312" pitchFamily="49" charset="-122"/>
                  </a:rPr>
                  <a:t>1</a:t>
                </a:r>
              </a:p>
              <a:p>
                <a:pPr fontAlgn="base">
                  <a:spcBef>
                    <a:spcPct val="0"/>
                  </a:spcBef>
                  <a:spcAft>
                    <a:spcPct val="0"/>
                  </a:spcAft>
                </a:pPr>
                <a:r>
                  <a:rPr lang="en-US" altLang="zh-CN" sz="2400" b="1" dirty="0">
                    <a:solidFill>
                      <a:prstClr val="black"/>
                    </a:solidFill>
                    <a:latin typeface="楷体_GB2312" pitchFamily="49" charset="-122"/>
                    <a:ea typeface="楷体_GB2312" pitchFamily="49" charset="-122"/>
                  </a:rPr>
                  <a:t>2</a:t>
                </a:r>
              </a:p>
            </p:txBody>
          </p:sp>
          <p:sp>
            <p:nvSpPr>
              <p:cNvPr id="9" name="Line 8"/>
              <p:cNvSpPr>
                <a:spLocks noChangeShapeType="1"/>
              </p:cNvSpPr>
              <p:nvPr/>
            </p:nvSpPr>
            <p:spPr bwMode="auto">
              <a:xfrm>
                <a:off x="1260" y="2032"/>
                <a:ext cx="182" cy="0"/>
              </a:xfrm>
              <a:prstGeom prst="line">
                <a:avLst/>
              </a:prstGeom>
              <a:noFill/>
              <a:ln w="25400">
                <a:solidFill>
                  <a:schemeClr val="tx1"/>
                </a:solidFill>
                <a:round/>
                <a:headEnd/>
                <a:tailEnd/>
              </a:ln>
            </p:spPr>
            <p:txBody>
              <a:bodyPr/>
              <a:lstStyle/>
              <a:p>
                <a:pPr fontAlgn="base">
                  <a:spcBef>
                    <a:spcPct val="0"/>
                  </a:spcBef>
                  <a:spcAft>
                    <a:spcPct val="0"/>
                  </a:spcAft>
                </a:pPr>
                <a:endParaRPr lang="zh-CN" altLang="en-US" sz="1600" b="1">
                  <a:solidFill>
                    <a:prstClr val="black"/>
                  </a:solidFill>
                  <a:latin typeface="Arial" pitchFamily="34" charset="0"/>
                </a:endParaRPr>
              </a:p>
            </p:txBody>
          </p:sp>
        </p:grpSp>
        <p:grpSp>
          <p:nvGrpSpPr>
            <p:cNvPr id="10" name="Group 9"/>
            <p:cNvGrpSpPr>
              <a:grpSpLocks/>
            </p:cNvGrpSpPr>
            <p:nvPr/>
          </p:nvGrpSpPr>
          <p:grpSpPr bwMode="auto">
            <a:xfrm>
              <a:off x="684213" y="5268930"/>
              <a:ext cx="7602538" cy="660400"/>
              <a:chOff x="476" y="2341"/>
              <a:chExt cx="4789" cy="416"/>
            </a:xfrm>
          </p:grpSpPr>
          <p:sp>
            <p:nvSpPr>
              <p:cNvPr id="11" name="Text Box 10"/>
              <p:cNvSpPr txBox="1">
                <a:spLocks noChangeArrowheads="1"/>
              </p:cNvSpPr>
              <p:nvPr/>
            </p:nvSpPr>
            <p:spPr bwMode="auto">
              <a:xfrm>
                <a:off x="476" y="2486"/>
                <a:ext cx="4789" cy="271"/>
              </a:xfrm>
              <a:prstGeom prst="rect">
                <a:avLst/>
              </a:prstGeom>
              <a:noFill/>
              <a:ln w="9525">
                <a:noFill/>
                <a:miter lim="800000"/>
                <a:headEnd/>
                <a:tailEnd/>
              </a:ln>
            </p:spPr>
            <p:txBody>
              <a:bodyPr wrap="square" lIns="0" tIns="0" rIns="0" bIns="0">
                <a:spAutoFit/>
              </a:bodyPr>
              <a:lstStyle/>
              <a:p>
                <a:pPr fontAlgn="base">
                  <a:spcBef>
                    <a:spcPct val="0"/>
                  </a:spcBef>
                  <a:spcAft>
                    <a:spcPct val="0"/>
                  </a:spcAft>
                </a:pPr>
                <a:r>
                  <a:rPr lang="en-US" altLang="zh-CN" sz="2800" b="1" dirty="0">
                    <a:solidFill>
                      <a:prstClr val="black"/>
                    </a:solidFill>
                    <a:latin typeface="楷体_GB2312" pitchFamily="49" charset="-122"/>
                    <a:ea typeface="楷体_GB2312" pitchFamily="49" charset="-122"/>
                  </a:rPr>
                  <a:t>2H</a:t>
                </a:r>
                <a:r>
                  <a:rPr lang="en-US" altLang="zh-CN" sz="2800" b="1" baseline="-25000" dirty="0">
                    <a:solidFill>
                      <a:prstClr val="black"/>
                    </a:solidFill>
                    <a:latin typeface="楷体_GB2312" pitchFamily="49" charset="-122"/>
                    <a:ea typeface="楷体_GB2312" pitchFamily="49" charset="-122"/>
                  </a:rPr>
                  <a:t>2</a:t>
                </a:r>
                <a:r>
                  <a:rPr lang="en-US" altLang="zh-CN" sz="2800" b="1" dirty="0">
                    <a:solidFill>
                      <a:prstClr val="black"/>
                    </a:solidFill>
                    <a:latin typeface="楷体_GB2312" pitchFamily="49" charset="-122"/>
                    <a:ea typeface="楷体_GB2312" pitchFamily="49" charset="-122"/>
                  </a:rPr>
                  <a:t>(g)+ O</a:t>
                </a:r>
                <a:r>
                  <a:rPr lang="en-US" altLang="zh-CN" sz="2800" b="1" baseline="-25000" dirty="0">
                    <a:solidFill>
                      <a:prstClr val="black"/>
                    </a:solidFill>
                    <a:latin typeface="楷体_GB2312" pitchFamily="49" charset="-122"/>
                    <a:ea typeface="楷体_GB2312" pitchFamily="49" charset="-122"/>
                  </a:rPr>
                  <a:t>2</a:t>
                </a:r>
                <a:r>
                  <a:rPr lang="en-US" altLang="zh-CN" sz="2800" b="1" dirty="0">
                    <a:solidFill>
                      <a:prstClr val="black"/>
                    </a:solidFill>
                    <a:latin typeface="楷体_GB2312" pitchFamily="49" charset="-122"/>
                    <a:ea typeface="楷体_GB2312" pitchFamily="49" charset="-122"/>
                  </a:rPr>
                  <a:t>(g)==2H</a:t>
                </a:r>
                <a:r>
                  <a:rPr lang="en-US" altLang="zh-CN" sz="2800" b="1" baseline="-25000" dirty="0">
                    <a:solidFill>
                      <a:prstClr val="black"/>
                    </a:solidFill>
                    <a:latin typeface="楷体_GB2312" pitchFamily="49" charset="-122"/>
                    <a:ea typeface="楷体_GB2312" pitchFamily="49" charset="-122"/>
                  </a:rPr>
                  <a:t>2</a:t>
                </a:r>
                <a:r>
                  <a:rPr lang="en-US" altLang="zh-CN" sz="2800" b="1" dirty="0">
                    <a:solidFill>
                      <a:prstClr val="black"/>
                    </a:solidFill>
                    <a:latin typeface="楷体_GB2312" pitchFamily="49" charset="-122"/>
                    <a:ea typeface="楷体_GB2312" pitchFamily="49" charset="-122"/>
                  </a:rPr>
                  <a:t>O(g)  △H=</a:t>
                </a:r>
                <a:r>
                  <a:rPr lang="zh-CN" altLang="en-US" sz="2800" b="1" dirty="0">
                    <a:solidFill>
                      <a:prstClr val="black"/>
                    </a:solidFill>
                    <a:latin typeface="楷体_GB2312" pitchFamily="49" charset="-122"/>
                    <a:ea typeface="楷体_GB2312" pitchFamily="49" charset="-122"/>
                  </a:rPr>
                  <a:t>－</a:t>
                </a:r>
                <a:r>
                  <a:rPr lang="en-US" altLang="zh-CN" sz="2800" b="1" dirty="0">
                    <a:solidFill>
                      <a:prstClr val="black"/>
                    </a:solidFill>
                    <a:latin typeface="楷体_GB2312" pitchFamily="49" charset="-122"/>
                    <a:ea typeface="楷体_GB2312" pitchFamily="49" charset="-122"/>
                  </a:rPr>
                  <a:t>483.6kJ/mol</a:t>
                </a:r>
              </a:p>
            </p:txBody>
          </p:sp>
          <p:sp>
            <p:nvSpPr>
              <p:cNvPr id="12" name="Text Box 11"/>
              <p:cNvSpPr txBox="1">
                <a:spLocks noChangeArrowheads="1"/>
              </p:cNvSpPr>
              <p:nvPr/>
            </p:nvSpPr>
            <p:spPr bwMode="auto">
              <a:xfrm>
                <a:off x="1365" y="2341"/>
                <a:ext cx="182" cy="271"/>
              </a:xfrm>
              <a:prstGeom prst="rect">
                <a:avLst/>
              </a:prstGeom>
              <a:noFill/>
              <a:ln w="9525">
                <a:noFill/>
                <a:miter lim="800000"/>
                <a:headEnd/>
                <a:tailEnd/>
              </a:ln>
            </p:spPr>
            <p:txBody>
              <a:bodyPr lIns="0" tIns="0" rIns="0" bIns="0">
                <a:spAutoFit/>
              </a:bodyPr>
              <a:lstStyle/>
              <a:p>
                <a:pPr fontAlgn="base">
                  <a:spcBef>
                    <a:spcPct val="0"/>
                  </a:spcBef>
                  <a:spcAft>
                    <a:spcPct val="0"/>
                  </a:spcAft>
                </a:pPr>
                <a:endParaRPr lang="zh-CN" altLang="zh-CN" sz="2800" b="1">
                  <a:solidFill>
                    <a:prstClr val="black"/>
                  </a:solidFill>
                  <a:latin typeface="楷体_GB2312" pitchFamily="49" charset="-122"/>
                  <a:ea typeface="楷体_GB2312" pitchFamily="49" charset="-122"/>
                </a:endParaRPr>
              </a:p>
            </p:txBody>
          </p:sp>
        </p:grpSp>
      </p:grpSp>
      <p:sp>
        <p:nvSpPr>
          <p:cNvPr id="13" name="Text Box 13"/>
          <p:cNvSpPr txBox="1">
            <a:spLocks noChangeArrowheads="1"/>
          </p:cNvSpPr>
          <p:nvPr/>
        </p:nvSpPr>
        <p:spPr bwMode="auto">
          <a:xfrm>
            <a:off x="3428992" y="6072206"/>
            <a:ext cx="5113338" cy="523220"/>
          </a:xfrm>
          <a:prstGeom prst="rect">
            <a:avLst/>
          </a:prstGeom>
          <a:noFill/>
          <a:ln w="12700" cap="sq" algn="ctr">
            <a:noFill/>
            <a:miter lim="800000"/>
            <a:headEnd type="none" w="sm" len="sm"/>
            <a:tailEnd type="none" w="sm" len="sm"/>
          </a:ln>
        </p:spPr>
        <p:txBody>
          <a:bodyPr>
            <a:spAutoFit/>
          </a:bodyPr>
          <a:lstStyle/>
          <a:p>
            <a:pPr fontAlgn="base">
              <a:spcBef>
                <a:spcPct val="50000"/>
              </a:spcBef>
              <a:spcAft>
                <a:spcPct val="0"/>
              </a:spcAft>
            </a:pPr>
            <a:r>
              <a:rPr lang="zh-CN" altLang="en-US" sz="2800" b="1" dirty="0">
                <a:solidFill>
                  <a:prstClr val="black"/>
                </a:solidFill>
                <a:latin typeface="Arial" pitchFamily="34" charset="0"/>
              </a:rPr>
              <a:t>阅读  </a:t>
            </a:r>
            <a:r>
              <a:rPr lang="en-US" altLang="zh-CN" sz="2800" b="1" dirty="0">
                <a:solidFill>
                  <a:prstClr val="black"/>
                </a:solidFill>
                <a:latin typeface="Arial" pitchFamily="34" charset="0"/>
              </a:rPr>
              <a:t>P4  《</a:t>
            </a:r>
            <a:r>
              <a:rPr lang="zh-CN" altLang="en-US" sz="2800" b="1" dirty="0">
                <a:solidFill>
                  <a:prstClr val="black"/>
                </a:solidFill>
                <a:latin typeface="Arial" pitchFamily="34" charset="0"/>
              </a:rPr>
              <a:t>资料卡片</a:t>
            </a:r>
            <a:r>
              <a:rPr lang="en-US" altLang="zh-CN" sz="2800" b="1" dirty="0">
                <a:solidFill>
                  <a:prstClr val="black"/>
                </a:solidFill>
                <a:latin typeface="Arial" pitchFamily="34" charset="0"/>
              </a:rPr>
              <a:t>》</a:t>
            </a:r>
          </a:p>
        </p:txBody>
      </p:sp>
      <p:sp>
        <p:nvSpPr>
          <p:cNvPr id="14" name="Text Box 14"/>
          <p:cNvSpPr txBox="1">
            <a:spLocks noChangeArrowheads="1"/>
          </p:cNvSpPr>
          <p:nvPr/>
        </p:nvSpPr>
        <p:spPr bwMode="auto">
          <a:xfrm>
            <a:off x="542922" y="6072206"/>
            <a:ext cx="3600450" cy="430887"/>
          </a:xfrm>
          <a:prstGeom prst="rect">
            <a:avLst/>
          </a:prstGeom>
          <a:noFill/>
          <a:ln w="9525">
            <a:noFill/>
            <a:miter lim="800000"/>
            <a:headEnd/>
            <a:tailEnd/>
          </a:ln>
        </p:spPr>
        <p:txBody>
          <a:bodyPr lIns="0" tIns="0" rIns="0" bIns="0">
            <a:spAutoFit/>
          </a:bodyPr>
          <a:lstStyle/>
          <a:p>
            <a:pPr marL="449263" indent="-449263" fontAlgn="base">
              <a:spcBef>
                <a:spcPct val="0"/>
              </a:spcBef>
              <a:spcAft>
                <a:spcPct val="0"/>
              </a:spcAft>
            </a:pPr>
            <a:r>
              <a:rPr lang="en-US" altLang="zh-CN" sz="2800" b="1" dirty="0">
                <a:solidFill>
                  <a:srgbClr val="FF0000"/>
                </a:solidFill>
                <a:latin typeface="Arial" pitchFamily="34" charset="0"/>
                <a:ea typeface="隶书" pitchFamily="49" charset="-122"/>
              </a:rPr>
              <a:t>★kJ/mol</a:t>
            </a:r>
            <a:r>
              <a:rPr lang="zh-CN" altLang="en-US" sz="2800" b="1" dirty="0">
                <a:solidFill>
                  <a:srgbClr val="FF0000"/>
                </a:solidFill>
                <a:latin typeface="Arial" pitchFamily="34" charset="0"/>
                <a:ea typeface="隶书" pitchFamily="49" charset="-122"/>
              </a:rPr>
              <a:t>的含义：</a:t>
            </a:r>
            <a:endParaRPr lang="zh-CN" altLang="en-US" sz="2800" b="1" dirty="0">
              <a:solidFill>
                <a:prstClr val="black"/>
              </a:solidFill>
              <a:latin typeface="Arial" pitchFamily="34" charset="0"/>
              <a:ea typeface="隶书" pitchFamily="49" charset="-122"/>
            </a:endParaRPr>
          </a:p>
        </p:txBody>
      </p:sp>
      <p:sp>
        <p:nvSpPr>
          <p:cNvPr id="15" name="Text Box 15"/>
          <p:cNvSpPr txBox="1">
            <a:spLocks noChangeArrowheads="1"/>
          </p:cNvSpPr>
          <p:nvPr/>
        </p:nvSpPr>
        <p:spPr bwMode="auto">
          <a:xfrm>
            <a:off x="3500430" y="6072206"/>
            <a:ext cx="3857652" cy="523220"/>
          </a:xfrm>
          <a:prstGeom prst="rect">
            <a:avLst/>
          </a:prstGeom>
          <a:solidFill>
            <a:schemeClr val="bg1"/>
          </a:solidFill>
          <a:ln w="12700" cap="sq" algn="ctr">
            <a:noFill/>
            <a:miter lim="800000"/>
            <a:headEnd type="none" w="sm" len="sm"/>
            <a:tailEnd type="none" w="sm" len="sm"/>
          </a:ln>
        </p:spPr>
        <p:txBody>
          <a:bodyPr wrap="square">
            <a:spAutoFit/>
          </a:bodyPr>
          <a:lstStyle/>
          <a:p>
            <a:pPr fontAlgn="base">
              <a:spcBef>
                <a:spcPct val="50000"/>
              </a:spcBef>
              <a:spcAft>
                <a:spcPct val="0"/>
              </a:spcAft>
            </a:pPr>
            <a:r>
              <a:rPr lang="zh-CN" altLang="en-US" sz="2800" b="1" dirty="0">
                <a:solidFill>
                  <a:srgbClr val="FF0000"/>
                </a:solidFill>
                <a:latin typeface="Arial" pitchFamily="34" charset="0"/>
              </a:rPr>
              <a:t>每</a:t>
            </a:r>
            <a:r>
              <a:rPr lang="en-US" altLang="zh-CN" sz="2800" b="1" dirty="0">
                <a:solidFill>
                  <a:srgbClr val="FF0000"/>
                </a:solidFill>
                <a:latin typeface="Arial" pitchFamily="34" charset="0"/>
              </a:rPr>
              <a:t>mol</a:t>
            </a:r>
            <a:r>
              <a:rPr lang="zh-CN" altLang="en-US" sz="2800" b="1" dirty="0">
                <a:solidFill>
                  <a:srgbClr val="FF0000"/>
                </a:solidFill>
                <a:latin typeface="Arial" pitchFamily="34" charset="0"/>
              </a:rPr>
              <a:t>该反应的反应热</a:t>
            </a:r>
          </a:p>
        </p:txBody>
      </p:sp>
    </p:spTree>
    <p:extLst>
      <p:ext uri="{BB962C8B-B14F-4D97-AF65-F5344CB8AC3E}">
        <p14:creationId xmlns:p14="http://schemas.microsoft.com/office/powerpoint/2010/main" val="29877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13" grpId="0"/>
      <p:bldP spid="14" grpId="0" autoUpdateAnimBg="0"/>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533400" y="115888"/>
            <a:ext cx="8153400" cy="762000"/>
          </a:xfrm>
          <a:prstGeom prst="rect">
            <a:avLst/>
          </a:prstGeom>
          <a:noFill/>
          <a:ln w="9525" algn="ctr">
            <a:pattFill prst="sphere">
              <a:fgClr>
                <a:srgbClr val="000000"/>
              </a:fgClr>
              <a:bgClr>
                <a:srgbClr val="FFFFFF"/>
              </a:bgClr>
            </a:pattFill>
            <a:miter lim="800000"/>
            <a:headEnd/>
            <a:tailEnd/>
          </a:ln>
        </p:spPr>
        <p:txBody>
          <a:bodyPr anchor="ctr"/>
          <a:lstStyle/>
          <a:p>
            <a:pPr fontAlgn="base">
              <a:spcBef>
                <a:spcPct val="0"/>
              </a:spcBef>
              <a:spcAft>
                <a:spcPct val="0"/>
              </a:spcAft>
            </a:pPr>
            <a:r>
              <a:rPr lang="en-US" altLang="zh-CN" sz="4000" b="1" dirty="0">
                <a:solidFill>
                  <a:prstClr val="black"/>
                </a:solidFill>
                <a:latin typeface="楷体_GB2312" pitchFamily="49" charset="-122"/>
                <a:ea typeface="楷体_GB2312" pitchFamily="49" charset="-122"/>
              </a:rPr>
              <a:t>★</a:t>
            </a:r>
            <a:r>
              <a:rPr lang="zh-CN" altLang="en-US" sz="4000" b="1" dirty="0">
                <a:solidFill>
                  <a:prstClr val="black"/>
                </a:solidFill>
                <a:latin typeface="楷体_GB2312" pitchFamily="49" charset="-122"/>
                <a:ea typeface="楷体_GB2312" pitchFamily="49" charset="-122"/>
              </a:rPr>
              <a:t>书写热化学方程式的注意事项</a:t>
            </a:r>
          </a:p>
        </p:txBody>
      </p:sp>
      <p:sp>
        <p:nvSpPr>
          <p:cNvPr id="18435" name="Rectangle 3"/>
          <p:cNvSpPr>
            <a:spLocks noChangeArrowheads="1"/>
          </p:cNvSpPr>
          <p:nvPr/>
        </p:nvSpPr>
        <p:spPr bwMode="auto">
          <a:xfrm>
            <a:off x="179388" y="974695"/>
            <a:ext cx="8713787" cy="954107"/>
          </a:xfrm>
          <a:prstGeom prst="rect">
            <a:avLst/>
          </a:prstGeom>
          <a:noFill/>
          <a:ln w="38100">
            <a:noFill/>
            <a:miter lim="800000"/>
            <a:headEnd/>
            <a:tailEnd/>
          </a:ln>
        </p:spPr>
        <p:txBody>
          <a:bodyPr>
            <a:spAutoFit/>
          </a:bodyPr>
          <a:lstStyle/>
          <a:p>
            <a:pPr fontAlgn="base">
              <a:spcBef>
                <a:spcPct val="0"/>
              </a:spcBef>
              <a:spcAft>
                <a:spcPct val="0"/>
              </a:spcAft>
            </a:pPr>
            <a:r>
              <a:rPr kumimoji="1" lang="en-US" altLang="zh-CN" sz="2800" b="1" dirty="0">
                <a:solidFill>
                  <a:prstClr val="black"/>
                </a:solidFill>
                <a:latin typeface="楷体_GB2312" pitchFamily="49" charset="-122"/>
                <a:ea typeface="楷体_GB2312" pitchFamily="49" charset="-122"/>
              </a:rPr>
              <a:t>1</a:t>
            </a:r>
            <a:r>
              <a:rPr kumimoji="1" lang="zh-CN" altLang="en-US" sz="2800" b="1" dirty="0">
                <a:solidFill>
                  <a:prstClr val="black"/>
                </a:solidFill>
                <a:latin typeface="楷体_GB2312" pitchFamily="49" charset="-122"/>
                <a:ea typeface="楷体_GB2312" pitchFamily="49" charset="-122"/>
              </a:rPr>
              <a:t>、化学方程的右边必须写上△</a:t>
            </a:r>
            <a:r>
              <a:rPr kumimoji="1" lang="en-US" altLang="zh-CN" sz="2800" b="1" dirty="0">
                <a:solidFill>
                  <a:prstClr val="black"/>
                </a:solidFill>
                <a:latin typeface="楷体_GB2312" pitchFamily="49" charset="-122"/>
                <a:ea typeface="楷体_GB2312" pitchFamily="49" charset="-122"/>
              </a:rPr>
              <a:t>H</a:t>
            </a:r>
            <a:r>
              <a:rPr kumimoji="1" lang="zh-CN" altLang="en-US" sz="2800" b="1" dirty="0">
                <a:solidFill>
                  <a:prstClr val="black"/>
                </a:solidFill>
                <a:latin typeface="楷体_GB2312" pitchFamily="49" charset="-122"/>
                <a:ea typeface="楷体_GB2312" pitchFamily="49" charset="-122"/>
              </a:rPr>
              <a:t>，并用</a:t>
            </a:r>
            <a:r>
              <a:rPr kumimoji="1" lang="zh-CN" altLang="en-US" sz="2800" b="1" dirty="0">
                <a:solidFill>
                  <a:prstClr val="black"/>
                </a:solidFill>
                <a:latin typeface="Times New Roman" pitchFamily="18" charset="0"/>
                <a:ea typeface="楷体_GB2312" pitchFamily="49" charset="-122"/>
              </a:rPr>
              <a:t>“</a:t>
            </a:r>
            <a:r>
              <a:rPr kumimoji="1" lang="zh-CN" altLang="en-US" sz="2800" b="1" dirty="0">
                <a:solidFill>
                  <a:prstClr val="black"/>
                </a:solidFill>
                <a:latin typeface="楷体_GB2312" pitchFamily="49" charset="-122"/>
                <a:ea typeface="楷体_GB2312" pitchFamily="49" charset="-122"/>
              </a:rPr>
              <a:t>空格</a:t>
            </a:r>
            <a:r>
              <a:rPr kumimoji="1" lang="zh-CN" altLang="en-US" sz="2800" b="1" dirty="0">
                <a:solidFill>
                  <a:prstClr val="black"/>
                </a:solidFill>
                <a:latin typeface="Times New Roman" pitchFamily="18" charset="0"/>
                <a:ea typeface="楷体_GB2312" pitchFamily="49" charset="-122"/>
              </a:rPr>
              <a:t>”</a:t>
            </a:r>
            <a:r>
              <a:rPr kumimoji="1" lang="zh-CN" altLang="en-US" sz="2800" b="1" dirty="0">
                <a:solidFill>
                  <a:prstClr val="black"/>
                </a:solidFill>
                <a:latin typeface="楷体_GB2312" pitchFamily="49" charset="-122"/>
                <a:ea typeface="楷体_GB2312" pitchFamily="49" charset="-122"/>
              </a:rPr>
              <a:t>隔开， </a:t>
            </a:r>
            <a:r>
              <a:rPr kumimoji="1" lang="zh-CN" altLang="en-US" sz="2000" b="1" dirty="0">
                <a:solidFill>
                  <a:srgbClr val="FF0000"/>
                </a:solidFill>
                <a:latin typeface="楷体_GB2312" pitchFamily="49" charset="-122"/>
                <a:ea typeface="楷体_GB2312" pitchFamily="49" charset="-122"/>
              </a:rPr>
              <a:t>△</a:t>
            </a:r>
            <a:r>
              <a:rPr kumimoji="1" lang="en-US" altLang="zh-CN" sz="2800" b="1" dirty="0">
                <a:solidFill>
                  <a:srgbClr val="FF0000"/>
                </a:solidFill>
                <a:latin typeface="楷体_GB2312" pitchFamily="49" charset="-122"/>
                <a:ea typeface="楷体_GB2312" pitchFamily="49" charset="-122"/>
              </a:rPr>
              <a:t>H</a:t>
            </a:r>
            <a:r>
              <a:rPr kumimoji="1" lang="zh-CN" altLang="en-US" sz="2800" b="1" dirty="0">
                <a:solidFill>
                  <a:srgbClr val="FF0000"/>
                </a:solidFill>
                <a:latin typeface="楷体_GB2312" pitchFamily="49" charset="-122"/>
                <a:ea typeface="楷体_GB2312" pitchFamily="49" charset="-122"/>
              </a:rPr>
              <a:t>：吸热用</a:t>
            </a:r>
            <a:r>
              <a:rPr kumimoji="1" lang="zh-CN" altLang="en-US" sz="2800" b="1" dirty="0">
                <a:solidFill>
                  <a:srgbClr val="FF0000"/>
                </a:solidFill>
                <a:latin typeface="Times New Roman" pitchFamily="18" charset="0"/>
                <a:ea typeface="楷体_GB2312" pitchFamily="49" charset="-122"/>
              </a:rPr>
              <a:t>“</a:t>
            </a:r>
            <a:r>
              <a:rPr kumimoji="1" lang="en-US" altLang="zh-CN" sz="2800" b="1" dirty="0">
                <a:solidFill>
                  <a:srgbClr val="FF0000"/>
                </a:solidFill>
                <a:latin typeface="楷体_GB2312" pitchFamily="49" charset="-122"/>
                <a:ea typeface="楷体_GB2312" pitchFamily="49" charset="-122"/>
              </a:rPr>
              <a:t>+</a:t>
            </a:r>
            <a:r>
              <a:rPr kumimoji="1" lang="en-US" altLang="zh-CN" sz="2800" b="1" dirty="0">
                <a:solidFill>
                  <a:srgbClr val="FF0000"/>
                </a:solidFill>
                <a:latin typeface="Times New Roman" pitchFamily="18" charset="0"/>
                <a:ea typeface="楷体_GB2312" pitchFamily="49" charset="-122"/>
              </a:rPr>
              <a:t>”</a:t>
            </a:r>
            <a:r>
              <a:rPr kumimoji="1" lang="zh-CN" altLang="en-US" sz="2800" b="1" dirty="0">
                <a:solidFill>
                  <a:srgbClr val="FF0000"/>
                </a:solidFill>
                <a:latin typeface="楷体_GB2312" pitchFamily="49" charset="-122"/>
                <a:ea typeface="楷体_GB2312" pitchFamily="49" charset="-122"/>
              </a:rPr>
              <a:t>，放热用：</a:t>
            </a:r>
            <a:r>
              <a:rPr kumimoji="1" lang="zh-CN" altLang="en-US" sz="2800" b="1" dirty="0">
                <a:solidFill>
                  <a:srgbClr val="FF0000"/>
                </a:solidFill>
                <a:latin typeface="Times New Roman" pitchFamily="18" charset="0"/>
                <a:ea typeface="楷体_GB2312" pitchFamily="49" charset="-122"/>
              </a:rPr>
              <a:t>“</a:t>
            </a:r>
            <a:r>
              <a:rPr kumimoji="1" lang="zh-CN" altLang="en-US" sz="2800" b="1" dirty="0">
                <a:solidFill>
                  <a:srgbClr val="FF0000"/>
                </a:solidFill>
                <a:latin typeface="楷体_GB2312" pitchFamily="49" charset="-122"/>
                <a:ea typeface="楷体_GB2312" pitchFamily="49" charset="-122"/>
              </a:rPr>
              <a:t>－</a:t>
            </a:r>
            <a:r>
              <a:rPr kumimoji="1" lang="zh-CN" altLang="en-US" sz="2800" b="1" dirty="0">
                <a:solidFill>
                  <a:srgbClr val="FF0000"/>
                </a:solidFill>
                <a:latin typeface="Times New Roman" pitchFamily="18" charset="0"/>
                <a:ea typeface="楷体_GB2312" pitchFamily="49" charset="-122"/>
              </a:rPr>
              <a:t>”</a:t>
            </a:r>
            <a:r>
              <a:rPr kumimoji="1" lang="zh-CN" altLang="en-US" sz="2800" b="1" dirty="0">
                <a:solidFill>
                  <a:srgbClr val="FF0000"/>
                </a:solidFill>
                <a:latin typeface="楷体_GB2312" pitchFamily="49" charset="-122"/>
                <a:ea typeface="楷体_GB2312" pitchFamily="49" charset="-122"/>
              </a:rPr>
              <a:t>，单位是</a:t>
            </a:r>
            <a:r>
              <a:rPr kumimoji="1" lang="en-US" altLang="zh-CN" sz="2800" b="1" dirty="0">
                <a:solidFill>
                  <a:srgbClr val="FF0000"/>
                </a:solidFill>
                <a:latin typeface="楷体_GB2312" pitchFamily="49" charset="-122"/>
                <a:ea typeface="楷体_GB2312" pitchFamily="49" charset="-122"/>
              </a:rPr>
              <a:t>kJ/mol</a:t>
            </a:r>
            <a:endParaRPr kumimoji="1" lang="en-US" altLang="zh-CN" sz="2800" b="1" dirty="0">
              <a:solidFill>
                <a:prstClr val="black"/>
              </a:solidFill>
              <a:latin typeface="楷体_GB2312" pitchFamily="49" charset="-122"/>
              <a:ea typeface="楷体_GB2312" pitchFamily="49" charset="-122"/>
            </a:endParaRPr>
          </a:p>
        </p:txBody>
      </p:sp>
      <p:sp>
        <p:nvSpPr>
          <p:cNvPr id="18436" name="Rectangle 4"/>
          <p:cNvSpPr>
            <a:spLocks noChangeArrowheads="1"/>
          </p:cNvSpPr>
          <p:nvPr/>
        </p:nvSpPr>
        <p:spPr bwMode="auto">
          <a:xfrm>
            <a:off x="201613" y="2046265"/>
            <a:ext cx="8763000" cy="1040285"/>
          </a:xfrm>
          <a:prstGeom prst="rect">
            <a:avLst/>
          </a:prstGeom>
          <a:noFill/>
          <a:ln w="38100">
            <a:noFill/>
            <a:miter lim="800000"/>
            <a:headEnd/>
            <a:tailEnd/>
          </a:ln>
        </p:spPr>
        <p:txBody>
          <a:bodyPr>
            <a:spAutoFit/>
          </a:bodyPr>
          <a:lstStyle/>
          <a:p>
            <a:pPr fontAlgn="base">
              <a:spcBef>
                <a:spcPct val="20000"/>
              </a:spcBef>
              <a:spcAft>
                <a:spcPct val="0"/>
              </a:spcAft>
            </a:pPr>
            <a:r>
              <a:rPr kumimoji="1" lang="en-US" altLang="zh-CN" sz="2800" b="1" dirty="0">
                <a:solidFill>
                  <a:prstClr val="black"/>
                </a:solidFill>
                <a:latin typeface="楷体_GB2312" pitchFamily="49" charset="-122"/>
                <a:ea typeface="楷体_GB2312" pitchFamily="49" charset="-122"/>
              </a:rPr>
              <a:t>2</a:t>
            </a:r>
            <a:r>
              <a:rPr kumimoji="1" lang="zh-CN" altLang="en-US" sz="2800" b="1" dirty="0">
                <a:solidFill>
                  <a:prstClr val="black"/>
                </a:solidFill>
                <a:latin typeface="楷体_GB2312" pitchFamily="49" charset="-122"/>
                <a:ea typeface="楷体_GB2312" pitchFamily="49" charset="-122"/>
              </a:rPr>
              <a:t>、</a:t>
            </a:r>
            <a:r>
              <a:rPr kumimoji="1" lang="zh-CN" altLang="en-US" sz="2800" b="1" dirty="0">
                <a:solidFill>
                  <a:srgbClr val="FF0000"/>
                </a:solidFill>
                <a:latin typeface="楷体_GB2312" pitchFamily="49" charset="-122"/>
                <a:ea typeface="楷体_GB2312" pitchFamily="49" charset="-122"/>
              </a:rPr>
              <a:t>需注明反应的温度和压强，</a:t>
            </a:r>
            <a:r>
              <a:rPr kumimoji="1" lang="zh-CN" altLang="en-US" sz="2800" b="1" dirty="0">
                <a:solidFill>
                  <a:prstClr val="black"/>
                </a:solidFill>
                <a:latin typeface="楷体_GB2312" pitchFamily="49" charset="-122"/>
                <a:ea typeface="楷体_GB2312" pitchFamily="49" charset="-122"/>
              </a:rPr>
              <a:t>如不注明则指</a:t>
            </a:r>
            <a:r>
              <a:rPr kumimoji="1" lang="en-US" altLang="zh-CN" sz="2800" b="1" dirty="0">
                <a:solidFill>
                  <a:prstClr val="black"/>
                </a:solidFill>
                <a:latin typeface="楷体_GB2312" pitchFamily="49" charset="-122"/>
                <a:ea typeface="楷体_GB2312" pitchFamily="49" charset="-122"/>
              </a:rPr>
              <a:t>: </a:t>
            </a:r>
          </a:p>
          <a:p>
            <a:pPr fontAlgn="base">
              <a:spcBef>
                <a:spcPct val="20000"/>
              </a:spcBef>
              <a:spcAft>
                <a:spcPct val="0"/>
              </a:spcAft>
            </a:pPr>
            <a:r>
              <a:rPr kumimoji="1" lang="en-US" altLang="zh-CN" sz="2800" b="1" dirty="0">
                <a:solidFill>
                  <a:prstClr val="black"/>
                </a:solidFill>
                <a:latin typeface="楷体_GB2312" pitchFamily="49" charset="-122"/>
                <a:ea typeface="楷体_GB2312" pitchFamily="49" charset="-122"/>
              </a:rPr>
              <a:t>   25℃ 101kPa</a:t>
            </a:r>
            <a:r>
              <a:rPr kumimoji="1" lang="zh-CN" altLang="en-US" sz="2800" b="1" dirty="0">
                <a:solidFill>
                  <a:prstClr val="black"/>
                </a:solidFill>
                <a:latin typeface="楷体_GB2312" pitchFamily="49" charset="-122"/>
                <a:ea typeface="楷体_GB2312" pitchFamily="49" charset="-122"/>
              </a:rPr>
              <a:t>；</a:t>
            </a:r>
          </a:p>
        </p:txBody>
      </p:sp>
      <p:sp>
        <p:nvSpPr>
          <p:cNvPr id="18437" name="Rectangle 5"/>
          <p:cNvSpPr>
            <a:spLocks noChangeArrowheads="1"/>
          </p:cNvSpPr>
          <p:nvPr/>
        </p:nvSpPr>
        <p:spPr bwMode="auto">
          <a:xfrm>
            <a:off x="179388" y="3191532"/>
            <a:ext cx="8785225" cy="523220"/>
          </a:xfrm>
          <a:prstGeom prst="rect">
            <a:avLst/>
          </a:prstGeom>
          <a:noFill/>
          <a:ln w="38100" algn="ctr">
            <a:noFill/>
            <a:miter lim="800000"/>
            <a:headEnd/>
            <a:tailEnd/>
          </a:ln>
        </p:spPr>
        <p:txBody>
          <a:bodyPr>
            <a:spAutoFit/>
          </a:bodyPr>
          <a:lstStyle/>
          <a:p>
            <a:pPr fontAlgn="base">
              <a:spcBef>
                <a:spcPct val="0"/>
              </a:spcBef>
              <a:spcAft>
                <a:spcPct val="0"/>
              </a:spcAft>
            </a:pPr>
            <a:r>
              <a:rPr kumimoji="1" lang="en-US" altLang="zh-CN" sz="2800" b="1" dirty="0">
                <a:solidFill>
                  <a:prstClr val="black"/>
                </a:solidFill>
                <a:latin typeface="楷体_GB2312" pitchFamily="49" charset="-122"/>
                <a:ea typeface="楷体_GB2312" pitchFamily="49" charset="-122"/>
              </a:rPr>
              <a:t>3</a:t>
            </a:r>
            <a:r>
              <a:rPr kumimoji="1" lang="zh-CN" altLang="en-US" sz="2800" b="1" dirty="0">
                <a:solidFill>
                  <a:prstClr val="black"/>
                </a:solidFill>
                <a:latin typeface="楷体_GB2312" pitchFamily="49" charset="-122"/>
                <a:ea typeface="楷体_GB2312" pitchFamily="49" charset="-122"/>
              </a:rPr>
              <a:t>、</a:t>
            </a:r>
            <a:r>
              <a:rPr kumimoji="1" lang="zh-CN" altLang="en-US" sz="2800" b="1" dirty="0">
                <a:solidFill>
                  <a:srgbClr val="FF0000"/>
                </a:solidFill>
                <a:latin typeface="楷体_GB2312" pitchFamily="49" charset="-122"/>
                <a:ea typeface="楷体_GB2312" pitchFamily="49" charset="-122"/>
              </a:rPr>
              <a:t>物质后需标聚集状态</a:t>
            </a:r>
            <a:r>
              <a:rPr kumimoji="1" lang="zh-CN" altLang="en-US" sz="2800" b="1" dirty="0">
                <a:solidFill>
                  <a:prstClr val="black"/>
                </a:solidFill>
                <a:latin typeface="楷体_GB2312" pitchFamily="49" charset="-122"/>
                <a:ea typeface="楷体_GB2312" pitchFamily="49" charset="-122"/>
              </a:rPr>
              <a:t>（</a:t>
            </a:r>
            <a:r>
              <a:rPr kumimoji="1" lang="en-US" altLang="zh-CN" sz="2800" b="1" dirty="0">
                <a:solidFill>
                  <a:prstClr val="black"/>
                </a:solidFill>
                <a:latin typeface="楷体_GB2312" pitchFamily="49" charset="-122"/>
                <a:ea typeface="楷体_GB2312" pitchFamily="49" charset="-122"/>
              </a:rPr>
              <a:t>s</a:t>
            </a:r>
            <a:r>
              <a:rPr kumimoji="1" lang="zh-CN" altLang="en-US" sz="2000" b="1" dirty="0">
                <a:solidFill>
                  <a:prstClr val="black"/>
                </a:solidFill>
                <a:latin typeface="楷体_GB2312" pitchFamily="49" charset="-122"/>
                <a:ea typeface="楷体_GB2312" pitchFamily="49" charset="-122"/>
              </a:rPr>
              <a:t>、</a:t>
            </a:r>
            <a:r>
              <a:rPr kumimoji="1" lang="en-US" altLang="zh-CN" sz="2800" b="1" dirty="0">
                <a:solidFill>
                  <a:prstClr val="black"/>
                </a:solidFill>
                <a:latin typeface="楷体_GB2312" pitchFamily="49" charset="-122"/>
                <a:ea typeface="楷体_GB2312" pitchFamily="49" charset="-122"/>
              </a:rPr>
              <a:t>l</a:t>
            </a:r>
            <a:r>
              <a:rPr kumimoji="1" lang="zh-CN" altLang="en-US" sz="2000" b="1" dirty="0">
                <a:solidFill>
                  <a:prstClr val="black"/>
                </a:solidFill>
                <a:latin typeface="楷体_GB2312" pitchFamily="49" charset="-122"/>
                <a:ea typeface="楷体_GB2312" pitchFamily="49" charset="-122"/>
              </a:rPr>
              <a:t>、</a:t>
            </a:r>
            <a:r>
              <a:rPr kumimoji="1" lang="en-US" altLang="zh-CN" sz="2800" b="1" dirty="0">
                <a:solidFill>
                  <a:prstClr val="black"/>
                </a:solidFill>
                <a:latin typeface="楷体_GB2312" pitchFamily="49" charset="-122"/>
                <a:ea typeface="楷体_GB2312" pitchFamily="49" charset="-122"/>
              </a:rPr>
              <a:t>g</a:t>
            </a:r>
            <a:r>
              <a:rPr kumimoji="1" lang="zh-CN" altLang="en-US" sz="2000" b="1" dirty="0">
                <a:solidFill>
                  <a:prstClr val="black"/>
                </a:solidFill>
                <a:latin typeface="楷体_GB2312" pitchFamily="49" charset="-122"/>
                <a:ea typeface="楷体_GB2312" pitchFamily="49" charset="-122"/>
              </a:rPr>
              <a:t>、</a:t>
            </a:r>
            <a:r>
              <a:rPr kumimoji="1" lang="en-US" altLang="zh-CN" sz="2800" b="1" dirty="0" err="1">
                <a:solidFill>
                  <a:prstClr val="black"/>
                </a:solidFill>
                <a:latin typeface="楷体_GB2312" pitchFamily="49" charset="-122"/>
                <a:ea typeface="楷体_GB2312" pitchFamily="49" charset="-122"/>
              </a:rPr>
              <a:t>aq</a:t>
            </a:r>
            <a:r>
              <a:rPr kumimoji="1" lang="zh-CN" altLang="en-US" sz="2800" b="1" dirty="0">
                <a:solidFill>
                  <a:prstClr val="black"/>
                </a:solidFill>
                <a:latin typeface="楷体_GB2312" pitchFamily="49" charset="-122"/>
                <a:ea typeface="楷体_GB2312" pitchFamily="49" charset="-122"/>
              </a:rPr>
              <a:t>）</a:t>
            </a:r>
          </a:p>
        </p:txBody>
      </p:sp>
      <p:sp>
        <p:nvSpPr>
          <p:cNvPr id="50182" name="Rectangle 6"/>
          <p:cNvSpPr>
            <a:spLocks noChangeArrowheads="1"/>
          </p:cNvSpPr>
          <p:nvPr/>
        </p:nvSpPr>
        <p:spPr bwMode="auto">
          <a:xfrm>
            <a:off x="179388" y="3857628"/>
            <a:ext cx="9007475" cy="1384995"/>
          </a:xfrm>
          <a:prstGeom prst="rect">
            <a:avLst/>
          </a:prstGeom>
          <a:noFill/>
          <a:ln w="38100" algn="ctr">
            <a:noFill/>
            <a:miter lim="800000"/>
            <a:headEnd/>
            <a:tailEnd/>
          </a:ln>
        </p:spPr>
        <p:txBody>
          <a:bodyPr>
            <a:spAutoFit/>
          </a:bodyPr>
          <a:lstStyle/>
          <a:p>
            <a:pPr fontAlgn="base">
              <a:spcBef>
                <a:spcPct val="0"/>
              </a:spcBef>
              <a:spcAft>
                <a:spcPct val="0"/>
              </a:spcAft>
            </a:pPr>
            <a:r>
              <a:rPr kumimoji="1" lang="en-US" altLang="zh-CN" sz="2800" b="1" dirty="0">
                <a:solidFill>
                  <a:prstClr val="black"/>
                </a:solidFill>
                <a:latin typeface="楷体_GB2312" pitchFamily="49" charset="-122"/>
                <a:ea typeface="楷体_GB2312" pitchFamily="49" charset="-122"/>
              </a:rPr>
              <a:t>4</a:t>
            </a:r>
            <a:r>
              <a:rPr kumimoji="1" lang="zh-CN" altLang="en-US" sz="2800" b="1" dirty="0">
                <a:solidFill>
                  <a:prstClr val="black"/>
                </a:solidFill>
                <a:latin typeface="楷体_GB2312" pitchFamily="49" charset="-122"/>
                <a:ea typeface="楷体_GB2312" pitchFamily="49" charset="-122"/>
              </a:rPr>
              <a:t>、热化学方程式中各物质化学式前面的化学计量数</a:t>
            </a:r>
            <a:r>
              <a:rPr kumimoji="1" lang="zh-CN" altLang="en-US" sz="2800" b="1" dirty="0">
                <a:solidFill>
                  <a:srgbClr val="FF0000"/>
                </a:solidFill>
                <a:latin typeface="楷体_GB2312" pitchFamily="49" charset="-122"/>
                <a:ea typeface="楷体_GB2312" pitchFamily="49" charset="-122"/>
              </a:rPr>
              <a:t>仅</a:t>
            </a:r>
            <a:r>
              <a:rPr kumimoji="1" lang="zh-CN" altLang="en-US" sz="2800" b="1" dirty="0">
                <a:solidFill>
                  <a:prstClr val="black"/>
                </a:solidFill>
                <a:latin typeface="楷体_GB2312" pitchFamily="49" charset="-122"/>
                <a:ea typeface="楷体_GB2312" pitchFamily="49" charset="-122"/>
              </a:rPr>
              <a:t>表示物质的量并不能表示物质的分子数或原子数，因此</a:t>
            </a:r>
            <a:r>
              <a:rPr kumimoji="1" lang="zh-CN" altLang="en-US" sz="2800" b="1" dirty="0">
                <a:solidFill>
                  <a:srgbClr val="FF0000"/>
                </a:solidFill>
                <a:latin typeface="楷体_GB2312" pitchFamily="49" charset="-122"/>
                <a:ea typeface="楷体_GB2312" pitchFamily="49" charset="-122"/>
              </a:rPr>
              <a:t>化学计量数可以是整数也可以是分数</a:t>
            </a:r>
          </a:p>
        </p:txBody>
      </p:sp>
      <p:sp>
        <p:nvSpPr>
          <p:cNvPr id="50183" name="Rectangle 7"/>
          <p:cNvSpPr>
            <a:spLocks noChangeArrowheads="1"/>
          </p:cNvSpPr>
          <p:nvPr/>
        </p:nvSpPr>
        <p:spPr bwMode="auto">
          <a:xfrm>
            <a:off x="179388" y="5332413"/>
            <a:ext cx="9007475" cy="954107"/>
          </a:xfrm>
          <a:prstGeom prst="rect">
            <a:avLst/>
          </a:prstGeom>
          <a:noFill/>
          <a:ln w="38100" algn="ctr">
            <a:noFill/>
            <a:miter lim="800000"/>
            <a:headEnd/>
            <a:tailEnd/>
          </a:ln>
        </p:spPr>
        <p:txBody>
          <a:bodyPr>
            <a:spAutoFit/>
          </a:bodyPr>
          <a:lstStyle/>
          <a:p>
            <a:pPr fontAlgn="base">
              <a:spcBef>
                <a:spcPct val="0"/>
              </a:spcBef>
              <a:spcAft>
                <a:spcPct val="0"/>
              </a:spcAft>
            </a:pPr>
            <a:r>
              <a:rPr kumimoji="1" lang="en-US" altLang="zh-CN" sz="2800" b="1" dirty="0">
                <a:solidFill>
                  <a:prstClr val="black"/>
                </a:solidFill>
                <a:latin typeface="楷体_GB2312" pitchFamily="49" charset="-122"/>
                <a:ea typeface="楷体_GB2312" pitchFamily="49" charset="-122"/>
              </a:rPr>
              <a:t>5</a:t>
            </a:r>
            <a:r>
              <a:rPr kumimoji="1" lang="zh-CN" altLang="en-US" sz="2800" b="1" dirty="0">
                <a:solidFill>
                  <a:prstClr val="black"/>
                </a:solidFill>
                <a:latin typeface="楷体_GB2312" pitchFamily="49" charset="-122"/>
                <a:ea typeface="楷体_GB2312" pitchFamily="49" charset="-122"/>
              </a:rPr>
              <a:t>、若化学方程式中各物质的系数加倍，则△</a:t>
            </a:r>
            <a:r>
              <a:rPr kumimoji="1" lang="en-US" altLang="zh-CN" sz="2800" b="1" dirty="0">
                <a:solidFill>
                  <a:prstClr val="black"/>
                </a:solidFill>
                <a:latin typeface="楷体_GB2312" pitchFamily="49" charset="-122"/>
                <a:ea typeface="楷体_GB2312" pitchFamily="49" charset="-122"/>
              </a:rPr>
              <a:t>H</a:t>
            </a:r>
            <a:r>
              <a:rPr kumimoji="1" lang="zh-CN" altLang="en-US" sz="2800" b="1" dirty="0">
                <a:solidFill>
                  <a:prstClr val="black"/>
                </a:solidFill>
                <a:latin typeface="楷体_GB2312" pitchFamily="49" charset="-122"/>
                <a:ea typeface="楷体_GB2312" pitchFamily="49" charset="-122"/>
              </a:rPr>
              <a:t>的</a:t>
            </a:r>
            <a:r>
              <a:rPr kumimoji="1" lang="zh-CN" altLang="en-US" sz="2800" b="1" dirty="0">
                <a:solidFill>
                  <a:srgbClr val="FF0000"/>
                </a:solidFill>
                <a:latin typeface="楷体_GB2312" pitchFamily="49" charset="-122"/>
                <a:ea typeface="楷体_GB2312" pitchFamily="49" charset="-122"/>
              </a:rPr>
              <a:t>数值也加倍</a:t>
            </a:r>
            <a:r>
              <a:rPr kumimoji="1" lang="zh-CN" altLang="en-US" sz="2800" b="1" dirty="0">
                <a:solidFill>
                  <a:prstClr val="black"/>
                </a:solidFill>
                <a:latin typeface="楷体_GB2312" pitchFamily="49" charset="-122"/>
                <a:ea typeface="楷体_GB2312" pitchFamily="49" charset="-122"/>
              </a:rPr>
              <a:t>；若反应逆向进行，则△</a:t>
            </a:r>
            <a:r>
              <a:rPr kumimoji="1" lang="en-US" altLang="zh-CN" sz="2800" b="1" dirty="0">
                <a:solidFill>
                  <a:prstClr val="black"/>
                </a:solidFill>
                <a:latin typeface="楷体_GB2312" pitchFamily="49" charset="-122"/>
                <a:ea typeface="楷体_GB2312" pitchFamily="49" charset="-122"/>
              </a:rPr>
              <a:t>H</a:t>
            </a:r>
            <a:r>
              <a:rPr kumimoji="1" lang="zh-CN" altLang="en-US" sz="2800" b="1" dirty="0">
                <a:solidFill>
                  <a:srgbClr val="FF0000"/>
                </a:solidFill>
                <a:latin typeface="楷体_GB2312" pitchFamily="49" charset="-122"/>
                <a:ea typeface="楷体_GB2312" pitchFamily="49" charset="-122"/>
              </a:rPr>
              <a:t>改变符号，但绝对值不变</a:t>
            </a:r>
          </a:p>
        </p:txBody>
      </p:sp>
    </p:spTree>
    <p:extLst>
      <p:ext uri="{BB962C8B-B14F-4D97-AF65-F5344CB8AC3E}">
        <p14:creationId xmlns:p14="http://schemas.microsoft.com/office/powerpoint/2010/main" val="849302577"/>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7"/>
          <p:cNvSpPr txBox="1">
            <a:spLocks noChangeArrowheads="1"/>
          </p:cNvSpPr>
          <p:nvPr/>
        </p:nvSpPr>
        <p:spPr bwMode="auto">
          <a:xfrm>
            <a:off x="342900" y="357166"/>
            <a:ext cx="8229600" cy="830997"/>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400" b="1" dirty="0">
                <a:solidFill>
                  <a:prstClr val="black"/>
                </a:solidFill>
                <a:latin typeface="宋体" pitchFamily="2" charset="-122"/>
                <a:ea typeface="宋体" pitchFamily="2" charset="-122"/>
              </a:rPr>
              <a:t>（</a:t>
            </a:r>
            <a:r>
              <a:rPr kumimoji="1" lang="en-US" altLang="zh-CN" sz="2400" b="1" dirty="0">
                <a:solidFill>
                  <a:prstClr val="black"/>
                </a:solidFill>
                <a:latin typeface="宋体" pitchFamily="2" charset="-122"/>
                <a:ea typeface="宋体" pitchFamily="2" charset="-122"/>
              </a:rPr>
              <a:t>1</a:t>
            </a:r>
            <a:r>
              <a:rPr kumimoji="1" lang="zh-CN" altLang="en-US" sz="2400" b="1" dirty="0">
                <a:solidFill>
                  <a:prstClr val="black"/>
                </a:solidFill>
                <a:latin typeface="宋体" pitchFamily="2" charset="-122"/>
                <a:ea typeface="宋体" pitchFamily="2" charset="-122"/>
              </a:rPr>
              <a:t>）思考：为什么在热化学反应方程式中通常可不表明反应条件？</a:t>
            </a:r>
          </a:p>
        </p:txBody>
      </p:sp>
      <p:sp>
        <p:nvSpPr>
          <p:cNvPr id="9" name="Text Box 27"/>
          <p:cNvSpPr txBox="1">
            <a:spLocks noChangeArrowheads="1"/>
          </p:cNvSpPr>
          <p:nvPr/>
        </p:nvSpPr>
        <p:spPr bwMode="auto">
          <a:xfrm>
            <a:off x="142845" y="1285860"/>
            <a:ext cx="8643997" cy="984885"/>
          </a:xfrm>
          <a:prstGeom prst="rect">
            <a:avLst/>
          </a:prstGeom>
          <a:noFill/>
          <a:ln w="38100">
            <a:noFill/>
            <a:miter lim="800000"/>
            <a:headEnd/>
            <a:tailEnd/>
          </a:ln>
        </p:spPr>
        <p:txBody>
          <a:bodyPr wrap="square">
            <a:spAutoFit/>
          </a:bodyPr>
          <a:lstStyle/>
          <a:p>
            <a:pPr fontAlgn="base">
              <a:spcBef>
                <a:spcPct val="0"/>
              </a:spcBef>
              <a:spcAft>
                <a:spcPts val="1200"/>
              </a:spcAft>
            </a:pPr>
            <a:r>
              <a:rPr kumimoji="1" lang="en-US" altLang="zh-CN" sz="2400" b="1" dirty="0">
                <a:solidFill>
                  <a:srgbClr val="FF0000"/>
                </a:solidFill>
                <a:latin typeface="宋体" pitchFamily="2" charset="-122"/>
                <a:ea typeface="宋体" pitchFamily="2" charset="-122"/>
              </a:rPr>
              <a:t>.</a:t>
            </a:r>
            <a:r>
              <a:rPr kumimoji="1" lang="zh-CN" altLang="en-US" sz="2400" b="1" dirty="0">
                <a:solidFill>
                  <a:srgbClr val="FF0000"/>
                </a:solidFill>
                <a:latin typeface="宋体" pitchFamily="2" charset="-122"/>
                <a:ea typeface="宋体" pitchFamily="2" charset="-122"/>
              </a:rPr>
              <a:t>热化学方程式还可以表示理论可进行实际难进行的化学反应；</a:t>
            </a:r>
            <a:endParaRPr kumimoji="1" lang="en-US" altLang="zh-CN" sz="2400" b="1" dirty="0">
              <a:solidFill>
                <a:srgbClr val="FF0000"/>
              </a:solidFill>
              <a:latin typeface="宋体" pitchFamily="2" charset="-122"/>
              <a:ea typeface="宋体" pitchFamily="2" charset="-122"/>
            </a:endParaRPr>
          </a:p>
          <a:p>
            <a:pPr fontAlgn="base">
              <a:spcBef>
                <a:spcPct val="0"/>
              </a:spcBef>
              <a:spcAft>
                <a:spcPts val="1200"/>
              </a:spcAft>
            </a:pPr>
            <a:r>
              <a:rPr kumimoji="1" lang="en-US" altLang="zh-CN" sz="2400" b="1" dirty="0">
                <a:solidFill>
                  <a:srgbClr val="FF0000"/>
                </a:solidFill>
                <a:latin typeface="宋体" pitchFamily="2" charset="-122"/>
                <a:ea typeface="宋体" pitchFamily="2" charset="-122"/>
              </a:rPr>
              <a:t>.</a:t>
            </a:r>
            <a:r>
              <a:rPr kumimoji="1" lang="zh-CN" altLang="en-US" sz="2400" b="1" dirty="0">
                <a:solidFill>
                  <a:srgbClr val="FF0000"/>
                </a:solidFill>
                <a:latin typeface="宋体" pitchFamily="2" charset="-122"/>
                <a:ea typeface="宋体" pitchFamily="2" charset="-122"/>
              </a:rPr>
              <a:t>并且其反应热是指理论上完全反应所放出或吸收的热量</a:t>
            </a:r>
            <a:endParaRPr kumimoji="1" lang="en-US" altLang="zh-CN" sz="2400" b="1" dirty="0">
              <a:solidFill>
                <a:srgbClr val="FFFFFF"/>
              </a:solidFill>
              <a:latin typeface="宋体" pitchFamily="2" charset="-122"/>
              <a:ea typeface="宋体" pitchFamily="2" charset="-122"/>
            </a:endParaRPr>
          </a:p>
        </p:txBody>
      </p:sp>
      <p:sp>
        <p:nvSpPr>
          <p:cNvPr id="4" name="Rectangle 2"/>
          <p:cNvSpPr>
            <a:spLocks noChangeArrowheads="1"/>
          </p:cNvSpPr>
          <p:nvPr/>
        </p:nvSpPr>
        <p:spPr bwMode="auto">
          <a:xfrm>
            <a:off x="142844" y="2714620"/>
            <a:ext cx="8929688" cy="2143140"/>
          </a:xfrm>
          <a:prstGeom prst="rect">
            <a:avLst/>
          </a:prstGeom>
          <a:noFill/>
          <a:ln w="9525">
            <a:noFill/>
            <a:miter lim="800000"/>
            <a:headEnd/>
            <a:tailEnd/>
          </a:ln>
        </p:spPr>
        <p:txBody>
          <a:bodyPr/>
          <a:lstStyle/>
          <a:p>
            <a:pPr fontAlgn="base">
              <a:spcBef>
                <a:spcPct val="20000"/>
              </a:spcBef>
              <a:spcAft>
                <a:spcPct val="0"/>
              </a:spcAft>
              <a:buClr>
                <a:srgbClr val="808000"/>
              </a:buClr>
            </a:pPr>
            <a:r>
              <a:rPr kumimoji="1" lang="en-US" altLang="zh-CN" sz="2400" b="1" dirty="0">
                <a:solidFill>
                  <a:prstClr val="black"/>
                </a:solidFill>
                <a:latin typeface="宋体" pitchFamily="2" charset="-122"/>
                <a:ea typeface="宋体" pitchFamily="2" charset="-122"/>
              </a:rPr>
              <a:t> </a:t>
            </a:r>
            <a:r>
              <a:rPr kumimoji="1" lang="zh-CN" altLang="en-US" sz="2400" b="1" dirty="0">
                <a:solidFill>
                  <a:prstClr val="black"/>
                </a:solidFill>
                <a:latin typeface="宋体" pitchFamily="2" charset="-122"/>
                <a:ea typeface="宋体" pitchFamily="2" charset="-122"/>
              </a:rPr>
              <a:t>（</a:t>
            </a:r>
            <a:r>
              <a:rPr kumimoji="1" lang="en-US" altLang="zh-CN" sz="2400" b="1" dirty="0">
                <a:solidFill>
                  <a:prstClr val="black"/>
                </a:solidFill>
                <a:latin typeface="宋体" pitchFamily="2" charset="-122"/>
                <a:ea typeface="宋体" pitchFamily="2" charset="-122"/>
              </a:rPr>
              <a:t>2</a:t>
            </a:r>
            <a:r>
              <a:rPr kumimoji="1" lang="zh-CN" altLang="en-US" sz="2400" b="1" dirty="0">
                <a:solidFill>
                  <a:prstClr val="black"/>
                </a:solidFill>
                <a:latin typeface="宋体" pitchFamily="2" charset="-122"/>
                <a:ea typeface="宋体" pitchFamily="2" charset="-122"/>
              </a:rPr>
              <a:t>）</a:t>
            </a:r>
            <a:r>
              <a:rPr kumimoji="1" lang="en-US" altLang="zh-CN" sz="2400" b="1" dirty="0">
                <a:solidFill>
                  <a:prstClr val="black"/>
                </a:solidFill>
                <a:latin typeface="宋体" pitchFamily="2" charset="-122"/>
                <a:ea typeface="宋体" pitchFamily="2" charset="-122"/>
              </a:rPr>
              <a:t>298K</a:t>
            </a:r>
            <a:r>
              <a:rPr kumimoji="1" lang="zh-CN" altLang="en-US" sz="2400" b="1" dirty="0">
                <a:solidFill>
                  <a:prstClr val="black"/>
                </a:solidFill>
                <a:latin typeface="宋体" pitchFamily="2" charset="-122"/>
                <a:ea typeface="宋体" pitchFamily="2" charset="-122"/>
              </a:rPr>
              <a:t>，</a:t>
            </a:r>
            <a:r>
              <a:rPr kumimoji="1" lang="en-US" altLang="zh-CN" sz="2400" b="1" dirty="0">
                <a:solidFill>
                  <a:prstClr val="black"/>
                </a:solidFill>
                <a:latin typeface="宋体" pitchFamily="2" charset="-122"/>
                <a:ea typeface="宋体" pitchFamily="2" charset="-122"/>
              </a:rPr>
              <a:t>101kPa</a:t>
            </a:r>
            <a:r>
              <a:rPr kumimoji="1" lang="zh-CN" altLang="en-US" sz="2400" b="1" dirty="0">
                <a:solidFill>
                  <a:prstClr val="black"/>
                </a:solidFill>
                <a:latin typeface="宋体" pitchFamily="2" charset="-122"/>
                <a:ea typeface="宋体" pitchFamily="2" charset="-122"/>
              </a:rPr>
              <a:t>时，合成氨反应的热化学方程式</a:t>
            </a:r>
            <a:endParaRPr kumimoji="1" lang="en-US" altLang="zh-CN" sz="2400" b="1" dirty="0">
              <a:solidFill>
                <a:prstClr val="black"/>
              </a:solidFill>
              <a:latin typeface="宋体" pitchFamily="2" charset="-122"/>
              <a:ea typeface="宋体" pitchFamily="2" charset="-122"/>
            </a:endParaRPr>
          </a:p>
          <a:p>
            <a:pPr fontAlgn="base">
              <a:spcBef>
                <a:spcPct val="20000"/>
              </a:spcBef>
              <a:spcAft>
                <a:spcPct val="0"/>
              </a:spcAft>
              <a:buClr>
                <a:srgbClr val="808000"/>
              </a:buClr>
            </a:pPr>
            <a:r>
              <a:rPr kumimoji="1" lang="zh-CN" altLang="en-US" sz="2400" b="1" dirty="0">
                <a:solidFill>
                  <a:prstClr val="black"/>
                </a:solidFill>
                <a:latin typeface="宋体" pitchFamily="2" charset="-122"/>
                <a:ea typeface="宋体" pitchFamily="2" charset="-122"/>
              </a:rPr>
              <a:t>      </a:t>
            </a:r>
            <a:r>
              <a:rPr kumimoji="1" lang="en-US" altLang="zh-CN" sz="2400" b="1" dirty="0">
                <a:solidFill>
                  <a:prstClr val="black"/>
                </a:solidFill>
                <a:latin typeface="宋体" pitchFamily="2" charset="-122"/>
                <a:ea typeface="宋体" pitchFamily="2" charset="-122"/>
              </a:rPr>
              <a:t>N</a:t>
            </a:r>
            <a:r>
              <a:rPr kumimoji="1" lang="en-US" altLang="zh-CN" sz="2400" b="1" baseline="-25000" dirty="0">
                <a:solidFill>
                  <a:prstClr val="black"/>
                </a:solidFill>
                <a:latin typeface="宋体" pitchFamily="2" charset="-122"/>
                <a:ea typeface="宋体" pitchFamily="2" charset="-122"/>
              </a:rPr>
              <a:t>2</a:t>
            </a:r>
            <a:r>
              <a:rPr kumimoji="1" lang="en-US" altLang="zh-CN" sz="2400" b="1" dirty="0">
                <a:solidFill>
                  <a:prstClr val="black"/>
                </a:solidFill>
                <a:latin typeface="宋体" pitchFamily="2" charset="-122"/>
                <a:ea typeface="宋体" pitchFamily="2" charset="-122"/>
              </a:rPr>
              <a:t>(g)+3H</a:t>
            </a:r>
            <a:r>
              <a:rPr kumimoji="1" lang="en-US" altLang="zh-CN" sz="2400" b="1" baseline="-25000" dirty="0">
                <a:solidFill>
                  <a:prstClr val="black"/>
                </a:solidFill>
                <a:latin typeface="宋体" pitchFamily="2" charset="-122"/>
                <a:ea typeface="宋体" pitchFamily="2" charset="-122"/>
              </a:rPr>
              <a:t>2</a:t>
            </a:r>
            <a:r>
              <a:rPr kumimoji="1" lang="en-US" altLang="zh-CN" sz="2400" b="1" dirty="0">
                <a:solidFill>
                  <a:prstClr val="black"/>
                </a:solidFill>
                <a:latin typeface="宋体" pitchFamily="2" charset="-122"/>
                <a:ea typeface="宋体" pitchFamily="2" charset="-122"/>
              </a:rPr>
              <a:t>(g)=2NH</a:t>
            </a:r>
            <a:r>
              <a:rPr kumimoji="1" lang="en-US" altLang="zh-CN" sz="2400" b="1" baseline="-25000" dirty="0">
                <a:solidFill>
                  <a:prstClr val="black"/>
                </a:solidFill>
                <a:latin typeface="宋体" pitchFamily="2" charset="-122"/>
                <a:ea typeface="宋体" pitchFamily="2" charset="-122"/>
              </a:rPr>
              <a:t>3</a:t>
            </a:r>
            <a:r>
              <a:rPr kumimoji="1" lang="en-US" altLang="zh-CN" sz="2400" b="1" dirty="0">
                <a:solidFill>
                  <a:prstClr val="black"/>
                </a:solidFill>
                <a:latin typeface="宋体" pitchFamily="2" charset="-122"/>
                <a:ea typeface="宋体" pitchFamily="2" charset="-122"/>
              </a:rPr>
              <a:t>(g);△</a:t>
            </a:r>
            <a:r>
              <a:rPr kumimoji="1" lang="en-US" altLang="zh-CN" sz="2400" b="1" i="1" dirty="0">
                <a:solidFill>
                  <a:prstClr val="black"/>
                </a:solidFill>
                <a:latin typeface="宋体" pitchFamily="2" charset="-122"/>
                <a:ea typeface="宋体" pitchFamily="2" charset="-122"/>
              </a:rPr>
              <a:t>H </a:t>
            </a:r>
            <a:r>
              <a:rPr kumimoji="1" lang="en-US" altLang="zh-CN" sz="2400" b="1" dirty="0">
                <a:solidFill>
                  <a:prstClr val="black"/>
                </a:solidFill>
                <a:latin typeface="宋体" pitchFamily="2" charset="-122"/>
                <a:ea typeface="宋体" pitchFamily="2" charset="-122"/>
              </a:rPr>
              <a:t>= -92.38kJ/mol</a:t>
            </a:r>
            <a:r>
              <a:rPr kumimoji="1" lang="zh-CN" altLang="en-US" sz="2400" b="1" dirty="0">
                <a:solidFill>
                  <a:prstClr val="black"/>
                </a:solidFill>
                <a:latin typeface="宋体" pitchFamily="2" charset="-122"/>
                <a:ea typeface="宋体" pitchFamily="2" charset="-122"/>
              </a:rPr>
              <a:t>。</a:t>
            </a:r>
          </a:p>
          <a:p>
            <a:pPr fontAlgn="base">
              <a:spcBef>
                <a:spcPct val="20000"/>
              </a:spcBef>
              <a:spcAft>
                <a:spcPct val="0"/>
              </a:spcAft>
              <a:buClr>
                <a:srgbClr val="808000"/>
              </a:buClr>
            </a:pPr>
            <a:r>
              <a:rPr kumimoji="1" lang="zh-CN" altLang="en-US" sz="2400" b="1" dirty="0">
                <a:solidFill>
                  <a:prstClr val="black"/>
                </a:solidFill>
                <a:latin typeface="宋体" pitchFamily="2" charset="-122"/>
                <a:ea typeface="宋体" pitchFamily="2" charset="-122"/>
              </a:rPr>
              <a:t>  在该温度下，取</a:t>
            </a:r>
            <a:r>
              <a:rPr kumimoji="1" lang="en-US" altLang="zh-CN" sz="2400" b="1" dirty="0">
                <a:solidFill>
                  <a:prstClr val="black"/>
                </a:solidFill>
                <a:latin typeface="宋体" pitchFamily="2" charset="-122"/>
                <a:ea typeface="宋体" pitchFamily="2" charset="-122"/>
              </a:rPr>
              <a:t>1 mol N</a:t>
            </a:r>
            <a:r>
              <a:rPr kumimoji="1" lang="en-US" altLang="zh-CN" sz="2400" b="1" baseline="-25000" dirty="0">
                <a:solidFill>
                  <a:prstClr val="black"/>
                </a:solidFill>
                <a:latin typeface="宋体" pitchFamily="2" charset="-122"/>
                <a:ea typeface="宋体" pitchFamily="2" charset="-122"/>
              </a:rPr>
              <a:t>2</a:t>
            </a:r>
            <a:r>
              <a:rPr kumimoji="1" lang="en-US" altLang="zh-CN" sz="2400" b="1" dirty="0">
                <a:solidFill>
                  <a:prstClr val="black"/>
                </a:solidFill>
                <a:latin typeface="宋体" pitchFamily="2" charset="-122"/>
                <a:ea typeface="宋体" pitchFamily="2" charset="-122"/>
              </a:rPr>
              <a:t>(g)</a:t>
            </a:r>
            <a:r>
              <a:rPr kumimoji="1" lang="zh-CN" altLang="en-US" sz="2400" b="1" dirty="0">
                <a:solidFill>
                  <a:prstClr val="black"/>
                </a:solidFill>
                <a:latin typeface="宋体" pitchFamily="2" charset="-122"/>
                <a:ea typeface="宋体" pitchFamily="2" charset="-122"/>
              </a:rPr>
              <a:t>和</a:t>
            </a:r>
            <a:r>
              <a:rPr kumimoji="1" lang="en-US" altLang="zh-CN" sz="2400" b="1" dirty="0">
                <a:solidFill>
                  <a:prstClr val="black"/>
                </a:solidFill>
                <a:latin typeface="宋体" pitchFamily="2" charset="-122"/>
                <a:ea typeface="宋体" pitchFamily="2" charset="-122"/>
              </a:rPr>
              <a:t>3 mol H</a:t>
            </a:r>
            <a:r>
              <a:rPr kumimoji="1" lang="en-US" altLang="zh-CN" sz="2400" b="1" baseline="-25000" dirty="0">
                <a:solidFill>
                  <a:prstClr val="black"/>
                </a:solidFill>
                <a:latin typeface="宋体" pitchFamily="2" charset="-122"/>
                <a:ea typeface="宋体" pitchFamily="2" charset="-122"/>
              </a:rPr>
              <a:t>2</a:t>
            </a:r>
            <a:r>
              <a:rPr kumimoji="1" lang="en-US" altLang="zh-CN" sz="2400" b="1" dirty="0">
                <a:solidFill>
                  <a:prstClr val="black"/>
                </a:solidFill>
                <a:latin typeface="宋体" pitchFamily="2" charset="-122"/>
                <a:ea typeface="宋体" pitchFamily="2" charset="-122"/>
              </a:rPr>
              <a:t>(g)</a:t>
            </a:r>
            <a:r>
              <a:rPr kumimoji="1" lang="zh-CN" altLang="en-US" sz="2400" b="1" dirty="0">
                <a:solidFill>
                  <a:prstClr val="black"/>
                </a:solidFill>
                <a:latin typeface="宋体" pitchFamily="2" charset="-122"/>
                <a:ea typeface="宋体" pitchFamily="2" charset="-122"/>
              </a:rPr>
              <a:t>放在一密闭容器中，在催化剂存在进行反应，测得反应放出的热量总是少于</a:t>
            </a:r>
            <a:r>
              <a:rPr kumimoji="1" lang="en-US" altLang="zh-CN" sz="2400" b="1" dirty="0">
                <a:solidFill>
                  <a:prstClr val="black"/>
                </a:solidFill>
                <a:latin typeface="宋体" pitchFamily="2" charset="-122"/>
                <a:ea typeface="宋体" pitchFamily="2" charset="-122"/>
              </a:rPr>
              <a:t>92.38kJ</a:t>
            </a:r>
            <a:r>
              <a:rPr kumimoji="1" lang="zh-CN" altLang="en-US" sz="2400" b="1" dirty="0">
                <a:solidFill>
                  <a:prstClr val="black"/>
                </a:solidFill>
                <a:latin typeface="宋体" pitchFamily="2" charset="-122"/>
                <a:ea typeface="宋体" pitchFamily="2" charset="-122"/>
              </a:rPr>
              <a:t>，其原因是什么？</a:t>
            </a:r>
          </a:p>
        </p:txBody>
      </p:sp>
      <p:sp>
        <p:nvSpPr>
          <p:cNvPr id="5" name="Text Box 3"/>
          <p:cNvSpPr txBox="1">
            <a:spLocks noChangeArrowheads="1"/>
          </p:cNvSpPr>
          <p:nvPr/>
        </p:nvSpPr>
        <p:spPr bwMode="auto">
          <a:xfrm>
            <a:off x="214282" y="4929198"/>
            <a:ext cx="8424863" cy="1200329"/>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dirty="0">
                <a:solidFill>
                  <a:srgbClr val="FF66FF"/>
                </a:solidFill>
                <a:latin typeface="宋体" pitchFamily="2" charset="-122"/>
                <a:ea typeface="宋体" pitchFamily="2" charset="-122"/>
              </a:rPr>
              <a:t>    </a:t>
            </a:r>
            <a:r>
              <a:rPr kumimoji="1" lang="en-US" altLang="zh-CN" sz="2400" b="1" dirty="0">
                <a:solidFill>
                  <a:srgbClr val="FF3300"/>
                </a:solidFill>
                <a:latin typeface="宋体" pitchFamily="2" charset="-122"/>
                <a:ea typeface="宋体" pitchFamily="2" charset="-122"/>
              </a:rPr>
              <a:t>92.38kJ</a:t>
            </a:r>
            <a:r>
              <a:rPr kumimoji="1" lang="zh-CN" altLang="en-US" sz="2400" b="1" dirty="0">
                <a:solidFill>
                  <a:srgbClr val="FF3300"/>
                </a:solidFill>
                <a:latin typeface="宋体" pitchFamily="2" charset="-122"/>
                <a:ea typeface="宋体" pitchFamily="2" charset="-122"/>
              </a:rPr>
              <a:t>是理论上</a:t>
            </a:r>
            <a:r>
              <a:rPr kumimoji="1" lang="en-US" altLang="zh-CN" sz="2400" b="1" dirty="0">
                <a:solidFill>
                  <a:srgbClr val="FF3300"/>
                </a:solidFill>
                <a:latin typeface="宋体" pitchFamily="2" charset="-122"/>
                <a:ea typeface="宋体" pitchFamily="2" charset="-122"/>
              </a:rPr>
              <a:t>1mol N</a:t>
            </a:r>
            <a:r>
              <a:rPr kumimoji="1" lang="en-US" altLang="zh-CN" sz="2400" b="1" baseline="-25000" dirty="0">
                <a:solidFill>
                  <a:srgbClr val="FF3300"/>
                </a:solidFill>
                <a:latin typeface="宋体" pitchFamily="2" charset="-122"/>
                <a:ea typeface="宋体" pitchFamily="2" charset="-122"/>
              </a:rPr>
              <a:t>2</a:t>
            </a:r>
            <a:r>
              <a:rPr kumimoji="1" lang="en-US" altLang="zh-CN" sz="2400" b="1" dirty="0">
                <a:solidFill>
                  <a:srgbClr val="FF3300"/>
                </a:solidFill>
                <a:latin typeface="宋体" pitchFamily="2" charset="-122"/>
                <a:ea typeface="宋体" pitchFamily="2" charset="-122"/>
              </a:rPr>
              <a:t>(g)</a:t>
            </a:r>
            <a:r>
              <a:rPr kumimoji="1" lang="zh-CN" altLang="en-US" sz="2400" b="1" dirty="0">
                <a:solidFill>
                  <a:srgbClr val="FF3300"/>
                </a:solidFill>
                <a:latin typeface="宋体" pitchFamily="2" charset="-122"/>
                <a:ea typeface="宋体" pitchFamily="2" charset="-122"/>
              </a:rPr>
              <a:t>和</a:t>
            </a:r>
            <a:r>
              <a:rPr kumimoji="1" lang="en-US" altLang="zh-CN" sz="2400" b="1" dirty="0">
                <a:solidFill>
                  <a:srgbClr val="FF3300"/>
                </a:solidFill>
                <a:latin typeface="宋体" pitchFamily="2" charset="-122"/>
                <a:ea typeface="宋体" pitchFamily="2" charset="-122"/>
              </a:rPr>
              <a:t>3mol H</a:t>
            </a:r>
            <a:r>
              <a:rPr kumimoji="1" lang="en-US" altLang="zh-CN" sz="2400" b="1" baseline="-25000" dirty="0">
                <a:solidFill>
                  <a:srgbClr val="FF3300"/>
                </a:solidFill>
                <a:latin typeface="宋体" pitchFamily="2" charset="-122"/>
                <a:ea typeface="宋体" pitchFamily="2" charset="-122"/>
              </a:rPr>
              <a:t>2</a:t>
            </a:r>
            <a:r>
              <a:rPr kumimoji="1" lang="en-US" altLang="zh-CN" sz="2400" b="1" dirty="0">
                <a:solidFill>
                  <a:srgbClr val="FF3300"/>
                </a:solidFill>
                <a:latin typeface="宋体" pitchFamily="2" charset="-122"/>
                <a:ea typeface="宋体" pitchFamily="2" charset="-122"/>
              </a:rPr>
              <a:t>(g)</a:t>
            </a:r>
            <a:r>
              <a:rPr kumimoji="1" lang="zh-CN" altLang="en-US" sz="2400" b="1" dirty="0">
                <a:solidFill>
                  <a:srgbClr val="FF3300"/>
                </a:solidFill>
                <a:latin typeface="宋体" pitchFamily="2" charset="-122"/>
                <a:ea typeface="宋体" pitchFamily="2" charset="-122"/>
              </a:rPr>
              <a:t>完全反应生成</a:t>
            </a:r>
            <a:r>
              <a:rPr kumimoji="1" lang="en-US" altLang="zh-CN" sz="2400" b="1" dirty="0">
                <a:solidFill>
                  <a:srgbClr val="FF3300"/>
                </a:solidFill>
                <a:latin typeface="宋体" pitchFamily="2" charset="-122"/>
                <a:ea typeface="宋体" pitchFamily="2" charset="-122"/>
              </a:rPr>
              <a:t>2mol NH</a:t>
            </a:r>
            <a:r>
              <a:rPr kumimoji="1" lang="en-US" altLang="zh-CN" sz="2400" b="1" baseline="-25000" dirty="0">
                <a:solidFill>
                  <a:srgbClr val="FF3300"/>
                </a:solidFill>
                <a:latin typeface="宋体" pitchFamily="2" charset="-122"/>
                <a:ea typeface="宋体" pitchFamily="2" charset="-122"/>
              </a:rPr>
              <a:t>3</a:t>
            </a:r>
            <a:r>
              <a:rPr kumimoji="1" lang="en-US" altLang="zh-CN" sz="2400" b="1" dirty="0">
                <a:solidFill>
                  <a:srgbClr val="FF3300"/>
                </a:solidFill>
                <a:latin typeface="宋体" pitchFamily="2" charset="-122"/>
                <a:ea typeface="宋体" pitchFamily="2" charset="-122"/>
              </a:rPr>
              <a:t>(g)</a:t>
            </a:r>
            <a:r>
              <a:rPr kumimoji="1" lang="zh-CN" altLang="en-US" sz="2400" b="1" dirty="0">
                <a:solidFill>
                  <a:srgbClr val="FF3300"/>
                </a:solidFill>
                <a:latin typeface="宋体" pitchFamily="2" charset="-122"/>
                <a:ea typeface="宋体" pitchFamily="2" charset="-122"/>
              </a:rPr>
              <a:t>所放出的热量。而实际上该反应是可逆反应，不可能完全反应，因而放出的热量总小于</a:t>
            </a:r>
            <a:r>
              <a:rPr kumimoji="1" lang="en-US" altLang="zh-CN" sz="2400" b="1" dirty="0">
                <a:solidFill>
                  <a:srgbClr val="FF3300"/>
                </a:solidFill>
                <a:latin typeface="宋体" pitchFamily="2" charset="-122"/>
                <a:ea typeface="宋体" pitchFamily="2" charset="-122"/>
              </a:rPr>
              <a:t>92.38kJ</a:t>
            </a:r>
            <a:r>
              <a:rPr kumimoji="1" lang="zh-CN" altLang="en-US" sz="2400" b="1" dirty="0">
                <a:solidFill>
                  <a:srgbClr val="FF3300"/>
                </a:solidFill>
                <a:latin typeface="宋体" pitchFamily="2" charset="-122"/>
                <a:ea typeface="宋体" pitchFamily="2" charset="-122"/>
              </a:rPr>
              <a:t>。</a:t>
            </a:r>
            <a:endParaRPr kumimoji="1" lang="en-US" altLang="zh-CN" sz="2400" b="1" dirty="0">
              <a:solidFill>
                <a:srgbClr val="FF3300"/>
              </a:solidFill>
              <a:latin typeface="宋体" pitchFamily="2" charset="-122"/>
              <a:ea typeface="宋体" pitchFamily="2" charset="-122"/>
            </a:endParaRPr>
          </a:p>
        </p:txBody>
      </p:sp>
    </p:spTree>
    <p:extLst>
      <p:ext uri="{BB962C8B-B14F-4D97-AF65-F5344CB8AC3E}">
        <p14:creationId xmlns:p14="http://schemas.microsoft.com/office/powerpoint/2010/main" val="77224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 calcmode="lin" valueType="num">
                                      <p:cBhvr additive="base">
                                        <p:cTn id="21"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9" grpId="0"/>
      <p:bldP spid="4" grpId="0"/>
      <p:bldP spid="5"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179388" y="428625"/>
            <a:ext cx="8785225" cy="1384300"/>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800" b="1" dirty="0">
                <a:solidFill>
                  <a:prstClr val="black"/>
                </a:solidFill>
                <a:latin typeface="黑体"/>
              </a:rPr>
              <a:t>（</a:t>
            </a:r>
            <a:r>
              <a:rPr kumimoji="1" lang="en-US" altLang="zh-CN" sz="2800" b="1" dirty="0">
                <a:solidFill>
                  <a:prstClr val="black"/>
                </a:solidFill>
                <a:latin typeface="黑体"/>
              </a:rPr>
              <a:t>3</a:t>
            </a:r>
            <a:r>
              <a:rPr kumimoji="1" lang="zh-CN" altLang="en-US" sz="2800" b="1" dirty="0">
                <a:solidFill>
                  <a:prstClr val="black"/>
                </a:solidFill>
                <a:latin typeface="黑体"/>
              </a:rPr>
              <a:t>）在一定条件下，当</a:t>
            </a:r>
            <a:r>
              <a:rPr kumimoji="1" lang="en-US" altLang="zh-CN" sz="2800" b="1" dirty="0">
                <a:solidFill>
                  <a:prstClr val="black"/>
                </a:solidFill>
                <a:latin typeface="黑体"/>
              </a:rPr>
              <a:t>64gSO</a:t>
            </a:r>
            <a:r>
              <a:rPr kumimoji="1" lang="en-US" altLang="zh-CN" sz="2800" b="1" baseline="-25000" dirty="0">
                <a:solidFill>
                  <a:prstClr val="black"/>
                </a:solidFill>
                <a:latin typeface="黑体"/>
              </a:rPr>
              <a:t>2</a:t>
            </a:r>
            <a:r>
              <a:rPr kumimoji="1" lang="zh-CN" altLang="en-US" sz="2800" b="1" dirty="0">
                <a:solidFill>
                  <a:prstClr val="black"/>
                </a:solidFill>
                <a:latin typeface="黑体"/>
              </a:rPr>
              <a:t>气体被氧化成</a:t>
            </a:r>
            <a:r>
              <a:rPr kumimoji="1" lang="en-US" altLang="zh-CN" sz="2800" b="1" dirty="0">
                <a:solidFill>
                  <a:prstClr val="black"/>
                </a:solidFill>
                <a:latin typeface="黑体"/>
              </a:rPr>
              <a:t>SO</a:t>
            </a:r>
            <a:r>
              <a:rPr kumimoji="1" lang="en-US" altLang="zh-CN" sz="2800" b="1" baseline="-25000" dirty="0">
                <a:solidFill>
                  <a:prstClr val="black"/>
                </a:solidFill>
                <a:latin typeface="黑体"/>
              </a:rPr>
              <a:t>3</a:t>
            </a:r>
            <a:r>
              <a:rPr kumimoji="1" lang="zh-CN" altLang="en-US" sz="2800" b="1" dirty="0">
                <a:solidFill>
                  <a:prstClr val="black"/>
                </a:solidFill>
                <a:latin typeface="黑体"/>
              </a:rPr>
              <a:t>气体时，共放出</a:t>
            </a:r>
            <a:r>
              <a:rPr kumimoji="1" lang="en-US" altLang="zh-CN" sz="2800" b="1" dirty="0">
                <a:solidFill>
                  <a:prstClr val="black"/>
                </a:solidFill>
                <a:latin typeface="黑体"/>
              </a:rPr>
              <a:t>98.3kJ</a:t>
            </a:r>
            <a:r>
              <a:rPr kumimoji="1" lang="zh-CN" altLang="en-US" sz="2800" b="1" dirty="0">
                <a:solidFill>
                  <a:prstClr val="black"/>
                </a:solidFill>
                <a:latin typeface="黑体"/>
              </a:rPr>
              <a:t>热量，已知</a:t>
            </a:r>
            <a:r>
              <a:rPr kumimoji="1" lang="en-US" altLang="zh-CN" sz="2800" b="1" dirty="0">
                <a:solidFill>
                  <a:prstClr val="black"/>
                </a:solidFill>
                <a:latin typeface="黑体"/>
              </a:rPr>
              <a:t>SO</a:t>
            </a:r>
            <a:r>
              <a:rPr kumimoji="1" lang="en-US" altLang="zh-CN" sz="2800" b="1" baseline="-25000" dirty="0">
                <a:solidFill>
                  <a:prstClr val="black"/>
                </a:solidFill>
                <a:latin typeface="黑体"/>
              </a:rPr>
              <a:t>3</a:t>
            </a:r>
            <a:r>
              <a:rPr kumimoji="1" lang="zh-CN" altLang="en-US" sz="2800" b="1" dirty="0">
                <a:solidFill>
                  <a:prstClr val="black"/>
                </a:solidFill>
                <a:latin typeface="黑体"/>
              </a:rPr>
              <a:t>在此条件下转化率为</a:t>
            </a:r>
            <a:r>
              <a:rPr kumimoji="1" lang="en-US" altLang="zh-CN" sz="2800" b="1" dirty="0">
                <a:solidFill>
                  <a:prstClr val="black"/>
                </a:solidFill>
                <a:latin typeface="黑体"/>
              </a:rPr>
              <a:t>80%</a:t>
            </a:r>
            <a:r>
              <a:rPr kumimoji="1" lang="zh-CN" altLang="en-US" sz="2800" b="1" dirty="0">
                <a:solidFill>
                  <a:prstClr val="black"/>
                </a:solidFill>
                <a:latin typeface="黑体"/>
              </a:rPr>
              <a:t>，据此下列热化学方程式正确的是</a:t>
            </a:r>
            <a:endParaRPr kumimoji="1" lang="en-US" altLang="zh-CN" sz="2400" b="1" dirty="0">
              <a:solidFill>
                <a:prstClr val="black"/>
              </a:solidFill>
              <a:latin typeface="黑体"/>
            </a:endParaRPr>
          </a:p>
        </p:txBody>
      </p:sp>
      <p:sp>
        <p:nvSpPr>
          <p:cNvPr id="13315" name="Rectangle 8"/>
          <p:cNvSpPr>
            <a:spLocks noChangeArrowheads="1"/>
          </p:cNvSpPr>
          <p:nvPr/>
        </p:nvSpPr>
        <p:spPr bwMode="auto">
          <a:xfrm>
            <a:off x="617538" y="2195513"/>
            <a:ext cx="7597775" cy="3046412"/>
          </a:xfrm>
          <a:prstGeom prst="rect">
            <a:avLst/>
          </a:prstGeom>
          <a:noFill/>
          <a:ln w="9525">
            <a:noFill/>
            <a:miter lim="800000"/>
            <a:headEnd/>
            <a:tailEnd/>
          </a:ln>
        </p:spPr>
        <p:txBody>
          <a:bodyPr>
            <a:spAutoFit/>
          </a:bodyPr>
          <a:lstStyle/>
          <a:p>
            <a:pPr fontAlgn="base">
              <a:spcBef>
                <a:spcPct val="0"/>
              </a:spcBef>
              <a:spcAft>
                <a:spcPct val="0"/>
              </a:spcAft>
            </a:pPr>
            <a:r>
              <a:rPr kumimoji="1" lang="en-US" altLang="zh-CN" sz="2400" b="1" dirty="0">
                <a:solidFill>
                  <a:prstClr val="black"/>
                </a:solidFill>
                <a:latin typeface="Times New Roman" pitchFamily="18" charset="0"/>
                <a:ea typeface="宋体" pitchFamily="2" charset="-122"/>
              </a:rPr>
              <a:t>A   SO</a:t>
            </a:r>
            <a:r>
              <a:rPr kumimoji="1" lang="en-US" altLang="zh-CN" sz="2400" b="1" baseline="-25000" dirty="0">
                <a:solidFill>
                  <a:prstClr val="black"/>
                </a:solidFill>
                <a:latin typeface="Times New Roman" pitchFamily="18" charset="0"/>
                <a:ea typeface="宋体" pitchFamily="2" charset="-122"/>
              </a:rPr>
              <a:t>2</a:t>
            </a:r>
            <a:r>
              <a:rPr kumimoji="1" lang="en-US" altLang="zh-CN" sz="2400" b="1" dirty="0">
                <a:solidFill>
                  <a:prstClr val="black"/>
                </a:solidFill>
                <a:latin typeface="Times New Roman" pitchFamily="18" charset="0"/>
                <a:ea typeface="宋体" pitchFamily="2" charset="-122"/>
              </a:rPr>
              <a:t>(g)+1/2O</a:t>
            </a:r>
            <a:r>
              <a:rPr kumimoji="1" lang="en-US" altLang="zh-CN" sz="2400" b="1" baseline="-25000" dirty="0">
                <a:solidFill>
                  <a:prstClr val="black"/>
                </a:solidFill>
                <a:latin typeface="Times New Roman" pitchFamily="18" charset="0"/>
                <a:ea typeface="宋体" pitchFamily="2" charset="-122"/>
              </a:rPr>
              <a:t>2</a:t>
            </a:r>
            <a:r>
              <a:rPr kumimoji="1" lang="en-US" altLang="zh-CN" sz="2400" b="1" dirty="0">
                <a:solidFill>
                  <a:prstClr val="black"/>
                </a:solidFill>
                <a:latin typeface="Times New Roman" pitchFamily="18" charset="0"/>
                <a:ea typeface="宋体" pitchFamily="2" charset="-122"/>
              </a:rPr>
              <a:t>(g)   ==</a:t>
            </a:r>
            <a:r>
              <a:rPr kumimoji="1" lang="en-US" altLang="zh-CN" sz="2400" b="1" dirty="0">
                <a:solidFill>
                  <a:prstClr val="black"/>
                </a:solidFill>
                <a:latin typeface="Times New Roman" pitchFamily="18" charset="0"/>
                <a:ea typeface="宋体" pitchFamily="2" charset="-122"/>
                <a:sym typeface="Wingdings 3" pitchFamily="18" charset="2"/>
              </a:rPr>
              <a:t> </a:t>
            </a:r>
            <a:r>
              <a:rPr kumimoji="1" lang="en-US" altLang="zh-CN" sz="2400" b="1" dirty="0">
                <a:solidFill>
                  <a:prstClr val="black"/>
                </a:solidFill>
                <a:latin typeface="Times New Roman" pitchFamily="18" charset="0"/>
                <a:ea typeface="宋体" pitchFamily="2" charset="-122"/>
              </a:rPr>
              <a:t>SO</a:t>
            </a:r>
            <a:r>
              <a:rPr kumimoji="1" lang="en-US" altLang="zh-CN" sz="2400" b="1" baseline="-25000" dirty="0">
                <a:solidFill>
                  <a:prstClr val="black"/>
                </a:solidFill>
                <a:latin typeface="Times New Roman" pitchFamily="18" charset="0"/>
                <a:ea typeface="宋体" pitchFamily="2" charset="-122"/>
              </a:rPr>
              <a:t>3</a:t>
            </a:r>
            <a:r>
              <a:rPr kumimoji="1" lang="en-US" altLang="zh-CN" sz="2400" b="1" dirty="0">
                <a:solidFill>
                  <a:prstClr val="black"/>
                </a:solidFill>
                <a:latin typeface="Times New Roman" pitchFamily="18" charset="0"/>
                <a:ea typeface="宋体" pitchFamily="2" charset="-122"/>
              </a:rPr>
              <a:t>(g)       </a:t>
            </a:r>
            <a:r>
              <a:rPr kumimoji="1" lang="zh-CN" altLang="en-US" sz="2400" b="1" dirty="0">
                <a:solidFill>
                  <a:prstClr val="black"/>
                </a:solidFill>
                <a:latin typeface="黑体" pitchFamily="2" charset="-122"/>
                <a:sym typeface="Wingdings 3" pitchFamily="18" charset="2"/>
              </a:rPr>
              <a:t></a:t>
            </a:r>
            <a:r>
              <a:rPr kumimoji="1" lang="en-US" altLang="zh-CN" sz="2400" b="1" dirty="0">
                <a:solidFill>
                  <a:prstClr val="black"/>
                </a:solidFill>
                <a:latin typeface="黑体" pitchFamily="2" charset="-122"/>
                <a:sym typeface="Wingdings 3" pitchFamily="18" charset="2"/>
              </a:rPr>
              <a:t>H=-98.3kJ/mol</a:t>
            </a:r>
          </a:p>
          <a:p>
            <a:pPr fontAlgn="base">
              <a:spcBef>
                <a:spcPct val="0"/>
              </a:spcBef>
              <a:spcAft>
                <a:spcPct val="0"/>
              </a:spcAft>
            </a:pPr>
            <a:endParaRPr kumimoji="1" lang="zh-CN" altLang="en-US" sz="2400" b="1" dirty="0">
              <a:solidFill>
                <a:prstClr val="black"/>
              </a:solidFill>
              <a:latin typeface="黑体" pitchFamily="2" charset="-122"/>
              <a:sym typeface="Wingdings 3" pitchFamily="18" charset="2"/>
            </a:endParaRPr>
          </a:p>
          <a:p>
            <a:pPr fontAlgn="base">
              <a:spcBef>
                <a:spcPct val="0"/>
              </a:spcBef>
              <a:spcAft>
                <a:spcPct val="0"/>
              </a:spcAft>
            </a:pPr>
            <a:r>
              <a:rPr kumimoji="1" lang="en-US" altLang="zh-CN" sz="2400" b="1" dirty="0">
                <a:solidFill>
                  <a:prstClr val="black"/>
                </a:solidFill>
                <a:latin typeface="Times New Roman" pitchFamily="18" charset="0"/>
                <a:ea typeface="宋体" pitchFamily="2" charset="-122"/>
              </a:rPr>
              <a:t>B   2SO</a:t>
            </a:r>
            <a:r>
              <a:rPr kumimoji="1" lang="en-US" altLang="zh-CN" sz="2400" b="1" baseline="-25000" dirty="0">
                <a:solidFill>
                  <a:prstClr val="black"/>
                </a:solidFill>
                <a:latin typeface="Times New Roman" pitchFamily="18" charset="0"/>
                <a:ea typeface="宋体" pitchFamily="2" charset="-122"/>
              </a:rPr>
              <a:t>2</a:t>
            </a:r>
            <a:r>
              <a:rPr kumimoji="1" lang="en-US" altLang="zh-CN" sz="2400" b="1" dirty="0">
                <a:solidFill>
                  <a:prstClr val="black"/>
                </a:solidFill>
                <a:latin typeface="Times New Roman" pitchFamily="18" charset="0"/>
                <a:ea typeface="宋体" pitchFamily="2" charset="-122"/>
              </a:rPr>
              <a:t>(g)+O</a:t>
            </a:r>
            <a:r>
              <a:rPr kumimoji="1" lang="en-US" altLang="zh-CN" sz="2400" b="1" baseline="-25000" dirty="0">
                <a:solidFill>
                  <a:prstClr val="black"/>
                </a:solidFill>
                <a:latin typeface="Times New Roman" pitchFamily="18" charset="0"/>
                <a:ea typeface="宋体" pitchFamily="2" charset="-122"/>
              </a:rPr>
              <a:t>2</a:t>
            </a:r>
            <a:r>
              <a:rPr kumimoji="1" lang="en-US" altLang="zh-CN" sz="2400" b="1" dirty="0">
                <a:solidFill>
                  <a:prstClr val="black"/>
                </a:solidFill>
                <a:latin typeface="Times New Roman" pitchFamily="18" charset="0"/>
                <a:ea typeface="宋体" pitchFamily="2" charset="-122"/>
              </a:rPr>
              <a:t>(g)  ==</a:t>
            </a:r>
            <a:r>
              <a:rPr kumimoji="1" lang="en-US" altLang="zh-CN" sz="2400" b="1" dirty="0">
                <a:solidFill>
                  <a:prstClr val="black"/>
                </a:solidFill>
                <a:latin typeface="Times New Roman" pitchFamily="18" charset="0"/>
                <a:ea typeface="宋体" pitchFamily="2" charset="-122"/>
                <a:sym typeface="Wingdings 3" pitchFamily="18" charset="2"/>
              </a:rPr>
              <a:t> </a:t>
            </a:r>
            <a:r>
              <a:rPr kumimoji="1" lang="en-US" altLang="zh-CN" sz="2400" b="1" dirty="0">
                <a:solidFill>
                  <a:prstClr val="black"/>
                </a:solidFill>
                <a:latin typeface="Times New Roman" pitchFamily="18" charset="0"/>
                <a:ea typeface="宋体" pitchFamily="2" charset="-122"/>
              </a:rPr>
              <a:t>2SO</a:t>
            </a:r>
            <a:r>
              <a:rPr kumimoji="1" lang="en-US" altLang="zh-CN" sz="2400" b="1" baseline="-25000" dirty="0">
                <a:solidFill>
                  <a:prstClr val="black"/>
                </a:solidFill>
                <a:latin typeface="Times New Roman" pitchFamily="18" charset="0"/>
                <a:ea typeface="宋体" pitchFamily="2" charset="-122"/>
              </a:rPr>
              <a:t>3</a:t>
            </a:r>
            <a:r>
              <a:rPr kumimoji="1" lang="en-US" altLang="zh-CN" sz="2400" b="1" dirty="0">
                <a:solidFill>
                  <a:prstClr val="black"/>
                </a:solidFill>
                <a:latin typeface="Times New Roman" pitchFamily="18" charset="0"/>
                <a:ea typeface="宋体" pitchFamily="2" charset="-122"/>
              </a:rPr>
              <a:t>(g)         </a:t>
            </a:r>
            <a:r>
              <a:rPr kumimoji="1" lang="zh-CN" altLang="en-US" sz="2400" b="1" dirty="0">
                <a:solidFill>
                  <a:prstClr val="black"/>
                </a:solidFill>
                <a:latin typeface="Times New Roman" pitchFamily="18" charset="0"/>
                <a:ea typeface="宋体" pitchFamily="2" charset="-122"/>
                <a:sym typeface="Wingdings 3" pitchFamily="18" charset="2"/>
              </a:rPr>
              <a:t></a:t>
            </a:r>
            <a:r>
              <a:rPr kumimoji="1" lang="en-US" altLang="zh-CN" sz="2400" b="1" dirty="0">
                <a:solidFill>
                  <a:prstClr val="black"/>
                </a:solidFill>
                <a:latin typeface="Times New Roman" pitchFamily="18" charset="0"/>
                <a:ea typeface="宋体" pitchFamily="2" charset="-122"/>
                <a:sym typeface="Wingdings 3" pitchFamily="18" charset="2"/>
              </a:rPr>
              <a:t>H=-196.6kJ/mol</a:t>
            </a:r>
          </a:p>
          <a:p>
            <a:pPr fontAlgn="base">
              <a:spcBef>
                <a:spcPct val="0"/>
              </a:spcBef>
              <a:spcAft>
                <a:spcPct val="0"/>
              </a:spcAft>
            </a:pPr>
            <a:endParaRPr kumimoji="1" lang="zh-CN" altLang="en-US" sz="2400" b="1" dirty="0">
              <a:solidFill>
                <a:prstClr val="black"/>
              </a:solidFill>
              <a:latin typeface="Times New Roman" pitchFamily="18" charset="0"/>
              <a:ea typeface="宋体" pitchFamily="2" charset="-122"/>
              <a:sym typeface="Wingdings 3" pitchFamily="18" charset="2"/>
            </a:endParaRPr>
          </a:p>
          <a:p>
            <a:pPr fontAlgn="base">
              <a:spcBef>
                <a:spcPct val="0"/>
              </a:spcBef>
              <a:spcAft>
                <a:spcPct val="0"/>
              </a:spcAft>
            </a:pPr>
            <a:r>
              <a:rPr kumimoji="1" lang="en-US" altLang="zh-CN" sz="2400" b="1" dirty="0">
                <a:solidFill>
                  <a:prstClr val="black"/>
                </a:solidFill>
                <a:latin typeface="Times New Roman" pitchFamily="18" charset="0"/>
                <a:ea typeface="宋体" pitchFamily="2" charset="-122"/>
              </a:rPr>
              <a:t>C   SO</a:t>
            </a:r>
            <a:r>
              <a:rPr kumimoji="1" lang="en-US" altLang="zh-CN" sz="2400" b="1" baseline="-25000" dirty="0">
                <a:solidFill>
                  <a:prstClr val="black"/>
                </a:solidFill>
                <a:latin typeface="Times New Roman" pitchFamily="18" charset="0"/>
                <a:ea typeface="宋体" pitchFamily="2" charset="-122"/>
              </a:rPr>
              <a:t>2</a:t>
            </a:r>
            <a:r>
              <a:rPr kumimoji="1" lang="en-US" altLang="zh-CN" sz="2400" b="1" dirty="0">
                <a:solidFill>
                  <a:prstClr val="black"/>
                </a:solidFill>
                <a:latin typeface="Times New Roman" pitchFamily="18" charset="0"/>
                <a:ea typeface="宋体" pitchFamily="2" charset="-122"/>
              </a:rPr>
              <a:t>(g)+1/2O</a:t>
            </a:r>
            <a:r>
              <a:rPr kumimoji="1" lang="en-US" altLang="zh-CN" sz="2400" b="1" baseline="-25000" dirty="0">
                <a:solidFill>
                  <a:prstClr val="black"/>
                </a:solidFill>
                <a:latin typeface="Times New Roman" pitchFamily="18" charset="0"/>
                <a:ea typeface="宋体" pitchFamily="2" charset="-122"/>
              </a:rPr>
              <a:t>2</a:t>
            </a:r>
            <a:r>
              <a:rPr kumimoji="1" lang="en-US" altLang="zh-CN" sz="2400" b="1" dirty="0">
                <a:solidFill>
                  <a:prstClr val="black"/>
                </a:solidFill>
                <a:latin typeface="Times New Roman" pitchFamily="18" charset="0"/>
                <a:ea typeface="宋体" pitchFamily="2" charset="-122"/>
              </a:rPr>
              <a:t>(g) ==  SO</a:t>
            </a:r>
            <a:r>
              <a:rPr kumimoji="1" lang="en-US" altLang="zh-CN" sz="2400" b="1" baseline="-25000" dirty="0">
                <a:solidFill>
                  <a:prstClr val="black"/>
                </a:solidFill>
                <a:latin typeface="Times New Roman" pitchFamily="18" charset="0"/>
                <a:ea typeface="宋体" pitchFamily="2" charset="-122"/>
              </a:rPr>
              <a:t>3</a:t>
            </a:r>
            <a:r>
              <a:rPr kumimoji="1" lang="en-US" altLang="zh-CN" sz="2400" b="1" dirty="0">
                <a:solidFill>
                  <a:prstClr val="black"/>
                </a:solidFill>
                <a:latin typeface="Times New Roman" pitchFamily="18" charset="0"/>
                <a:ea typeface="宋体" pitchFamily="2" charset="-122"/>
              </a:rPr>
              <a:t>(g)        </a:t>
            </a:r>
            <a:r>
              <a:rPr kumimoji="1" lang="zh-CN" altLang="en-US" sz="2400" b="1" dirty="0">
                <a:solidFill>
                  <a:prstClr val="black"/>
                </a:solidFill>
                <a:latin typeface="Times New Roman" pitchFamily="18" charset="0"/>
                <a:ea typeface="宋体" pitchFamily="2" charset="-122"/>
                <a:sym typeface="Wingdings 3" pitchFamily="18" charset="2"/>
              </a:rPr>
              <a:t></a:t>
            </a:r>
            <a:r>
              <a:rPr kumimoji="1" lang="en-US" altLang="zh-CN" sz="2400" b="1" dirty="0">
                <a:solidFill>
                  <a:prstClr val="black"/>
                </a:solidFill>
                <a:latin typeface="Times New Roman" pitchFamily="18" charset="0"/>
                <a:ea typeface="宋体" pitchFamily="2" charset="-122"/>
                <a:sym typeface="Wingdings 3" pitchFamily="18" charset="2"/>
              </a:rPr>
              <a:t>H=-78.64kJ/mol</a:t>
            </a:r>
          </a:p>
          <a:p>
            <a:pPr fontAlgn="base">
              <a:spcBef>
                <a:spcPct val="0"/>
              </a:spcBef>
              <a:spcAft>
                <a:spcPct val="0"/>
              </a:spcAft>
            </a:pPr>
            <a:endParaRPr kumimoji="1" lang="en-US" altLang="zh-CN" sz="2400" b="1" dirty="0">
              <a:solidFill>
                <a:prstClr val="black"/>
              </a:solidFill>
              <a:latin typeface="Times New Roman" pitchFamily="18" charset="0"/>
              <a:ea typeface="宋体" pitchFamily="2" charset="-122"/>
            </a:endParaRPr>
          </a:p>
          <a:p>
            <a:pPr fontAlgn="base">
              <a:spcBef>
                <a:spcPct val="0"/>
              </a:spcBef>
              <a:spcAft>
                <a:spcPct val="0"/>
              </a:spcAft>
            </a:pPr>
            <a:r>
              <a:rPr kumimoji="1" lang="en-US" altLang="zh-CN" sz="2400" b="1" dirty="0">
                <a:solidFill>
                  <a:prstClr val="black"/>
                </a:solidFill>
                <a:latin typeface="Times New Roman" pitchFamily="18" charset="0"/>
                <a:ea typeface="宋体" pitchFamily="2" charset="-122"/>
              </a:rPr>
              <a:t>D   2SO</a:t>
            </a:r>
            <a:r>
              <a:rPr kumimoji="1" lang="en-US" altLang="zh-CN" sz="2400" b="1" baseline="-25000" dirty="0">
                <a:solidFill>
                  <a:prstClr val="black"/>
                </a:solidFill>
                <a:latin typeface="Times New Roman" pitchFamily="18" charset="0"/>
                <a:ea typeface="宋体" pitchFamily="2" charset="-122"/>
              </a:rPr>
              <a:t>2</a:t>
            </a:r>
            <a:r>
              <a:rPr kumimoji="1" lang="en-US" altLang="zh-CN" sz="2400" b="1" dirty="0">
                <a:solidFill>
                  <a:prstClr val="black"/>
                </a:solidFill>
                <a:latin typeface="Times New Roman" pitchFamily="18" charset="0"/>
                <a:ea typeface="宋体" pitchFamily="2" charset="-122"/>
              </a:rPr>
              <a:t>(g)+O</a:t>
            </a:r>
            <a:r>
              <a:rPr kumimoji="1" lang="en-US" altLang="zh-CN" sz="2400" b="1" baseline="-25000" dirty="0">
                <a:solidFill>
                  <a:prstClr val="black"/>
                </a:solidFill>
                <a:latin typeface="Times New Roman" pitchFamily="18" charset="0"/>
                <a:ea typeface="宋体" pitchFamily="2" charset="-122"/>
              </a:rPr>
              <a:t>2</a:t>
            </a:r>
            <a:r>
              <a:rPr kumimoji="1" lang="en-US" altLang="zh-CN" sz="2400" b="1" dirty="0">
                <a:solidFill>
                  <a:prstClr val="black"/>
                </a:solidFill>
                <a:latin typeface="Times New Roman" pitchFamily="18" charset="0"/>
                <a:ea typeface="宋体" pitchFamily="2" charset="-122"/>
              </a:rPr>
              <a:t>(g) == 2SO</a:t>
            </a:r>
            <a:r>
              <a:rPr kumimoji="1" lang="en-US" altLang="zh-CN" sz="2400" b="1" baseline="-25000" dirty="0">
                <a:solidFill>
                  <a:prstClr val="black"/>
                </a:solidFill>
                <a:latin typeface="Times New Roman" pitchFamily="18" charset="0"/>
                <a:ea typeface="宋体" pitchFamily="2" charset="-122"/>
              </a:rPr>
              <a:t>3</a:t>
            </a:r>
            <a:r>
              <a:rPr kumimoji="1" lang="en-US" altLang="zh-CN" sz="2400" b="1" dirty="0">
                <a:solidFill>
                  <a:prstClr val="black"/>
                </a:solidFill>
                <a:latin typeface="Times New Roman" pitchFamily="18" charset="0"/>
                <a:ea typeface="宋体" pitchFamily="2" charset="-122"/>
              </a:rPr>
              <a:t>(g)          </a:t>
            </a:r>
            <a:r>
              <a:rPr kumimoji="1" lang="zh-CN" altLang="en-US" sz="2400" b="1" dirty="0">
                <a:solidFill>
                  <a:prstClr val="black"/>
                </a:solidFill>
                <a:latin typeface="Times New Roman" pitchFamily="18" charset="0"/>
                <a:ea typeface="宋体" pitchFamily="2" charset="-122"/>
                <a:sym typeface="Wingdings 3" pitchFamily="18" charset="2"/>
              </a:rPr>
              <a:t></a:t>
            </a:r>
            <a:r>
              <a:rPr kumimoji="1" lang="en-US" altLang="zh-CN" sz="2400" b="1" dirty="0">
                <a:solidFill>
                  <a:prstClr val="black"/>
                </a:solidFill>
                <a:latin typeface="Times New Roman" pitchFamily="18" charset="0"/>
                <a:ea typeface="宋体" pitchFamily="2" charset="-122"/>
                <a:sym typeface="Wingdings 3" pitchFamily="18" charset="2"/>
              </a:rPr>
              <a:t>H=+196.6kJ/mol</a:t>
            </a:r>
            <a:endParaRPr kumimoji="1" lang="zh-CN" altLang="en-US" sz="2400" b="1" dirty="0">
              <a:solidFill>
                <a:prstClr val="black"/>
              </a:solidFill>
              <a:latin typeface="Times New Roman" pitchFamily="18" charset="0"/>
              <a:ea typeface="宋体" pitchFamily="2" charset="-122"/>
              <a:sym typeface="Wingdings 3" pitchFamily="18" charset="2"/>
            </a:endParaRPr>
          </a:p>
          <a:p>
            <a:pPr fontAlgn="base">
              <a:spcBef>
                <a:spcPct val="0"/>
              </a:spcBef>
              <a:spcAft>
                <a:spcPct val="0"/>
              </a:spcAft>
            </a:pPr>
            <a:endParaRPr kumimoji="1" lang="zh-CN" altLang="en-US" sz="2400" b="1" dirty="0">
              <a:solidFill>
                <a:prstClr val="black"/>
              </a:solidFill>
              <a:latin typeface="Times New Roman" pitchFamily="18" charset="0"/>
              <a:ea typeface="宋体" pitchFamily="2" charset="-122"/>
              <a:sym typeface="Wingdings 3" pitchFamily="18" charset="2"/>
            </a:endParaRPr>
          </a:p>
        </p:txBody>
      </p:sp>
      <p:sp>
        <p:nvSpPr>
          <p:cNvPr id="4" name="Text Box 9"/>
          <p:cNvSpPr txBox="1">
            <a:spLocks noChangeArrowheads="1"/>
          </p:cNvSpPr>
          <p:nvPr/>
        </p:nvSpPr>
        <p:spPr bwMode="auto">
          <a:xfrm>
            <a:off x="654050" y="5284788"/>
            <a:ext cx="7489825" cy="457200"/>
          </a:xfrm>
          <a:prstGeom prst="rect">
            <a:avLst/>
          </a:prstGeom>
          <a:solidFill>
            <a:srgbClr val="FFFFCC"/>
          </a:solidFill>
          <a:ln w="9525">
            <a:noFill/>
            <a:miter lim="800000"/>
            <a:headEnd/>
            <a:tailEnd/>
          </a:ln>
        </p:spPr>
        <p:txBody>
          <a:bodyPr>
            <a:spAutoFit/>
          </a:bodyPr>
          <a:lstStyle/>
          <a:p>
            <a:pPr fontAlgn="base">
              <a:spcBef>
                <a:spcPct val="50000"/>
              </a:spcBef>
              <a:spcAft>
                <a:spcPct val="0"/>
              </a:spcAft>
            </a:pPr>
            <a:r>
              <a:rPr kumimoji="1" lang="en-US" altLang="zh-CN" sz="2400" b="1" dirty="0">
                <a:solidFill>
                  <a:srgbClr val="FF0000"/>
                </a:solidFill>
                <a:latin typeface="黑体" pitchFamily="2" charset="-122"/>
              </a:rPr>
              <a:t>.</a:t>
            </a:r>
            <a:r>
              <a:rPr kumimoji="1" lang="zh-CN" altLang="en-US" sz="2400" b="1" dirty="0">
                <a:solidFill>
                  <a:srgbClr val="FF0000"/>
                </a:solidFill>
                <a:latin typeface="黑体" pitchFamily="2" charset="-122"/>
              </a:rPr>
              <a:t>热化学方程式中反应热与是否可逆反应没关系</a:t>
            </a:r>
          </a:p>
        </p:txBody>
      </p:sp>
      <p:sp>
        <p:nvSpPr>
          <p:cNvPr id="5" name="Text Box 10"/>
          <p:cNvSpPr txBox="1">
            <a:spLocks noChangeArrowheads="1"/>
          </p:cNvSpPr>
          <p:nvPr/>
        </p:nvSpPr>
        <p:spPr bwMode="auto">
          <a:xfrm>
            <a:off x="654050" y="5856288"/>
            <a:ext cx="7489825" cy="457200"/>
          </a:xfrm>
          <a:prstGeom prst="rect">
            <a:avLst/>
          </a:prstGeom>
          <a:solidFill>
            <a:srgbClr val="FFFFFF"/>
          </a:solidFill>
          <a:ln w="9525">
            <a:noFill/>
            <a:miter lim="800000"/>
            <a:headEnd/>
            <a:tailEnd/>
          </a:ln>
        </p:spPr>
        <p:txBody>
          <a:bodyPr>
            <a:spAutoFit/>
          </a:bodyPr>
          <a:lstStyle/>
          <a:p>
            <a:pPr fontAlgn="base">
              <a:spcBef>
                <a:spcPct val="50000"/>
              </a:spcBef>
              <a:spcAft>
                <a:spcPct val="0"/>
              </a:spcAft>
            </a:pPr>
            <a:r>
              <a:rPr kumimoji="1" lang="en-US" altLang="zh-CN" sz="2400" b="1" dirty="0">
                <a:solidFill>
                  <a:srgbClr val="FF0000"/>
                </a:solidFill>
                <a:latin typeface="黑体" pitchFamily="2" charset="-122"/>
              </a:rPr>
              <a:t>.</a:t>
            </a:r>
            <a:r>
              <a:rPr kumimoji="1" lang="zh-CN" altLang="en-US" sz="2400" b="1" dirty="0">
                <a:solidFill>
                  <a:srgbClr val="FF0000"/>
                </a:solidFill>
                <a:latin typeface="黑体" pitchFamily="2" charset="-122"/>
              </a:rPr>
              <a:t>热化学方程式中反应热与是否真实反应没关系</a:t>
            </a:r>
          </a:p>
        </p:txBody>
      </p:sp>
      <p:sp>
        <p:nvSpPr>
          <p:cNvPr id="10" name="矩形 9"/>
          <p:cNvSpPr>
            <a:spLocks noChangeArrowheads="1"/>
          </p:cNvSpPr>
          <p:nvPr/>
        </p:nvSpPr>
        <p:spPr bwMode="auto">
          <a:xfrm>
            <a:off x="6167438" y="1357313"/>
            <a:ext cx="547687"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a:solidFill>
                  <a:srgbClr val="FF0000"/>
                </a:solidFill>
                <a:latin typeface="黑体" pitchFamily="2" charset="-122"/>
              </a:rPr>
              <a:t>AB</a:t>
            </a:r>
            <a:endParaRPr kumimoji="1" lang="zh-CN" altLang="en-US" sz="2400">
              <a:solidFill>
                <a:prstClr val="black"/>
              </a:solidFill>
            </a:endParaRPr>
          </a:p>
        </p:txBody>
      </p:sp>
    </p:spTree>
    <p:extLst>
      <p:ext uri="{BB962C8B-B14F-4D97-AF65-F5344CB8AC3E}">
        <p14:creationId xmlns:p14="http://schemas.microsoft.com/office/powerpoint/2010/main" val="417963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trips(down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1196752"/>
            <a:ext cx="7848872" cy="4832092"/>
          </a:xfrm>
          <a:prstGeom prst="rect">
            <a:avLst/>
          </a:prstGeom>
        </p:spPr>
        <p:txBody>
          <a:bodyPr wrap="square">
            <a:spAutoFit/>
          </a:bodyPr>
          <a:lstStyle/>
          <a:p>
            <a:r>
              <a:rPr lang="en-US" altLang="zh-CN" sz="2800" b="1" dirty="0">
                <a:latin typeface="Times New Roman" panose="02020603050405020304" pitchFamily="18" charset="0"/>
                <a:cs typeface="Times New Roman" panose="02020603050405020304" pitchFamily="18" charset="0"/>
              </a:rPr>
              <a:t>1</a:t>
            </a:r>
            <a:r>
              <a:rPr lang="zh-CN" altLang="zh-CN" sz="2800" b="1" dirty="0" smtClean="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试比较下列三组</a:t>
            </a:r>
            <a:r>
              <a:rPr lang="en-US" altLang="zh-CN" sz="2800" b="1" dirty="0">
                <a:latin typeface="Times New Roman" panose="02020603050405020304" pitchFamily="18" charset="0"/>
                <a:cs typeface="Times New Roman" panose="02020603050405020304" pitchFamily="18" charset="0"/>
              </a:rPr>
              <a:t>Δ</a:t>
            </a:r>
            <a:r>
              <a:rPr lang="en-US" altLang="zh-CN" sz="2800" b="1" i="1" dirty="0">
                <a:latin typeface="Times New Roman" panose="02020603050405020304" pitchFamily="18" charset="0"/>
                <a:cs typeface="Times New Roman" panose="02020603050405020304" pitchFamily="18" charset="0"/>
              </a:rPr>
              <a:t>H</a:t>
            </a:r>
            <a:r>
              <a:rPr lang="zh-CN" altLang="zh-CN" sz="2800" b="1" dirty="0">
                <a:latin typeface="Times New Roman" panose="02020603050405020304" pitchFamily="18" charset="0"/>
                <a:cs typeface="Times New Roman" panose="02020603050405020304" pitchFamily="18" charset="0"/>
              </a:rPr>
              <a:t>的大小。</a:t>
            </a:r>
          </a:p>
          <a:p>
            <a:r>
              <a:rPr lang="en-US" altLang="zh-CN" sz="2800" b="1" dirty="0">
                <a:latin typeface="Times New Roman" panose="02020603050405020304" pitchFamily="18" charset="0"/>
                <a:cs typeface="Times New Roman" panose="02020603050405020304" pitchFamily="18" charset="0"/>
              </a:rPr>
              <a:t>(1)</a:t>
            </a:r>
            <a:r>
              <a:rPr lang="zh-CN" altLang="zh-CN" sz="2800" b="1" dirty="0">
                <a:latin typeface="Times New Roman" panose="02020603050405020304" pitchFamily="18" charset="0"/>
                <a:cs typeface="Times New Roman" panose="02020603050405020304" pitchFamily="18" charset="0"/>
              </a:rPr>
              <a:t>同一反应，生成物状态不同时：</a:t>
            </a:r>
          </a:p>
          <a:p>
            <a:r>
              <a:rPr lang="en-US" altLang="zh-CN" sz="2800" b="1" dirty="0">
                <a:latin typeface="Times New Roman" panose="02020603050405020304" pitchFamily="18" charset="0"/>
                <a:cs typeface="Times New Roman" panose="02020603050405020304" pitchFamily="18" charset="0"/>
              </a:rPr>
              <a:t>A(g)</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B(g)===C(g)</a:t>
            </a:r>
            <a:r>
              <a:rPr lang="zh-CN" altLang="zh-CN"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Δ</a:t>
            </a:r>
            <a:r>
              <a:rPr lang="en-US" altLang="zh-CN" sz="2800" b="1" i="1" dirty="0">
                <a:latin typeface="Times New Roman" panose="02020603050405020304" pitchFamily="18" charset="0"/>
                <a:cs typeface="Times New Roman" panose="02020603050405020304" pitchFamily="18" charset="0"/>
              </a:rPr>
              <a:t>H</a:t>
            </a:r>
            <a:r>
              <a:rPr lang="en-US" altLang="zh-CN" sz="2800" b="1" baseline="-25000" dirty="0">
                <a:latin typeface="Times New Roman" panose="02020603050405020304" pitchFamily="18" charset="0"/>
                <a:cs typeface="Times New Roman" panose="02020603050405020304" pitchFamily="18" charset="0"/>
              </a:rPr>
              <a:t>1</a:t>
            </a:r>
            <a:r>
              <a:rPr lang="en-US" altLang="zh-CN" sz="2800" b="1" dirty="0">
                <a:latin typeface="Times New Roman" panose="02020603050405020304" pitchFamily="18" charset="0"/>
                <a:cs typeface="Times New Roman" panose="02020603050405020304" pitchFamily="18" charset="0"/>
              </a:rPr>
              <a:t>&lt;0</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A(g)</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B(g)===C(l)</a:t>
            </a:r>
            <a:r>
              <a:rPr lang="zh-CN" altLang="zh-CN"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Δ</a:t>
            </a:r>
            <a:r>
              <a:rPr lang="en-US" altLang="zh-CN" sz="2800" b="1" i="1" dirty="0">
                <a:latin typeface="Times New Roman" panose="02020603050405020304" pitchFamily="18" charset="0"/>
                <a:cs typeface="Times New Roman" panose="02020603050405020304" pitchFamily="18" charset="0"/>
              </a:rPr>
              <a:t>H</a:t>
            </a:r>
            <a:r>
              <a:rPr lang="en-US" altLang="zh-CN" sz="2800" b="1" baseline="-25000" dirty="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&lt;0</a:t>
            </a:r>
            <a:endParaRPr lang="zh-CN" altLang="zh-CN" sz="2800" b="1" dirty="0">
              <a:latin typeface="Times New Roman" panose="02020603050405020304" pitchFamily="18" charset="0"/>
              <a:cs typeface="Times New Roman" panose="02020603050405020304" pitchFamily="18" charset="0"/>
            </a:endParaRPr>
          </a:p>
          <a:p>
            <a:r>
              <a:rPr lang="zh-CN" altLang="zh-CN" sz="2800" b="1" dirty="0">
                <a:latin typeface="Times New Roman" panose="02020603050405020304" pitchFamily="18" charset="0"/>
                <a:cs typeface="Times New Roman" panose="02020603050405020304" pitchFamily="18" charset="0"/>
              </a:rPr>
              <a:t>则</a:t>
            </a:r>
            <a:r>
              <a:rPr lang="en-US" altLang="zh-CN" sz="2800" b="1" dirty="0">
                <a:latin typeface="Times New Roman" panose="02020603050405020304" pitchFamily="18" charset="0"/>
                <a:cs typeface="Times New Roman" panose="02020603050405020304" pitchFamily="18" charset="0"/>
              </a:rPr>
              <a:t>Δ</a:t>
            </a:r>
            <a:r>
              <a:rPr lang="en-US" altLang="zh-CN" sz="2800" b="1" i="1" dirty="0">
                <a:latin typeface="Times New Roman" panose="02020603050405020304" pitchFamily="18" charset="0"/>
                <a:cs typeface="Times New Roman" panose="02020603050405020304" pitchFamily="18" charset="0"/>
              </a:rPr>
              <a:t>H</a:t>
            </a:r>
            <a:r>
              <a:rPr lang="en-US" altLang="zh-CN" sz="2800" b="1" baseline="-25000" dirty="0">
                <a:latin typeface="Times New Roman" panose="02020603050405020304" pitchFamily="18" charset="0"/>
                <a:cs typeface="Times New Roman" panose="02020603050405020304" pitchFamily="18" charset="0"/>
              </a:rPr>
              <a:t>1</a:t>
            </a:r>
            <a:r>
              <a:rPr lang="en-US" altLang="zh-CN" sz="2800" b="1" dirty="0">
                <a:latin typeface="Times New Roman" panose="02020603050405020304" pitchFamily="18" charset="0"/>
                <a:cs typeface="Times New Roman" panose="02020603050405020304" pitchFamily="18" charset="0"/>
              </a:rPr>
              <a:t>____Δ</a:t>
            </a:r>
            <a:r>
              <a:rPr lang="en-US" altLang="zh-CN" sz="2800" b="1" i="1" dirty="0">
                <a:latin typeface="Times New Roman" panose="02020603050405020304" pitchFamily="18" charset="0"/>
                <a:cs typeface="Times New Roman" panose="02020603050405020304" pitchFamily="18" charset="0"/>
              </a:rPr>
              <a:t>H</a:t>
            </a:r>
            <a:r>
              <a:rPr lang="en-US" altLang="zh-CN" sz="2800" b="1" baseline="-25000" dirty="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填</a:t>
            </a:r>
            <a:r>
              <a:rPr lang="en-US" altLang="zh-CN" sz="2800" b="1" dirty="0">
                <a:latin typeface="Times New Roman" panose="02020603050405020304" pitchFamily="18" charset="0"/>
                <a:cs typeface="Times New Roman" panose="02020603050405020304" pitchFamily="18" charset="0"/>
              </a:rPr>
              <a:t>“&gt;”</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“&lt;”</a:t>
            </a:r>
            <a:r>
              <a:rPr lang="zh-CN" altLang="zh-CN" sz="2800" b="1" dirty="0">
                <a:latin typeface="Times New Roman" panose="02020603050405020304" pitchFamily="18" charset="0"/>
                <a:cs typeface="Times New Roman" panose="02020603050405020304" pitchFamily="18" charset="0"/>
              </a:rPr>
              <a:t>或</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，下同</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p>
          <a:p>
            <a:r>
              <a:rPr lang="en-US" altLang="zh-CN" sz="2800" b="1"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同一反应，反应物状态不同时：</a:t>
            </a:r>
          </a:p>
          <a:p>
            <a:r>
              <a:rPr lang="en-US" altLang="zh-CN" sz="2800" b="1" dirty="0">
                <a:latin typeface="Times New Roman" panose="02020603050405020304" pitchFamily="18" charset="0"/>
                <a:cs typeface="Times New Roman" panose="02020603050405020304" pitchFamily="18" charset="0"/>
              </a:rPr>
              <a:t>S(g)</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O</a:t>
            </a:r>
            <a:r>
              <a:rPr lang="en-US" altLang="zh-CN" sz="2800" b="1" baseline="-25000" dirty="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(g)===SO</a:t>
            </a:r>
            <a:r>
              <a:rPr lang="en-US" altLang="zh-CN" sz="2800" b="1" baseline="-25000" dirty="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(g)</a:t>
            </a:r>
            <a:r>
              <a:rPr lang="zh-CN" altLang="zh-CN"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Δ</a:t>
            </a:r>
            <a:r>
              <a:rPr lang="en-US" altLang="zh-CN" sz="2800" b="1" i="1" dirty="0">
                <a:latin typeface="Times New Roman" panose="02020603050405020304" pitchFamily="18" charset="0"/>
                <a:cs typeface="Times New Roman" panose="02020603050405020304" pitchFamily="18" charset="0"/>
              </a:rPr>
              <a:t>H</a:t>
            </a:r>
            <a:r>
              <a:rPr lang="en-US" altLang="zh-CN" sz="2800" b="1" baseline="-25000" dirty="0">
                <a:latin typeface="Times New Roman" panose="02020603050405020304" pitchFamily="18" charset="0"/>
                <a:cs typeface="Times New Roman" panose="02020603050405020304" pitchFamily="18" charset="0"/>
              </a:rPr>
              <a:t>1</a:t>
            </a:r>
            <a:r>
              <a:rPr lang="en-US" altLang="zh-CN" sz="2800" b="1" dirty="0">
                <a:latin typeface="Times New Roman" panose="02020603050405020304" pitchFamily="18" charset="0"/>
                <a:cs typeface="Times New Roman" panose="02020603050405020304" pitchFamily="18" charset="0"/>
              </a:rPr>
              <a:t>&lt;0</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S(s)</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O</a:t>
            </a:r>
            <a:r>
              <a:rPr lang="en-US" altLang="zh-CN" sz="2800" b="1" baseline="-25000" dirty="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(g)===SO</a:t>
            </a:r>
            <a:r>
              <a:rPr lang="en-US" altLang="zh-CN" sz="2800" b="1" baseline="-25000" dirty="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(g)</a:t>
            </a:r>
            <a:r>
              <a:rPr lang="zh-CN"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Δ</a:t>
            </a:r>
            <a:r>
              <a:rPr lang="en-US" altLang="zh-CN" sz="2800" b="1" i="1" dirty="0" smtClean="0">
                <a:latin typeface="Times New Roman" panose="02020603050405020304" pitchFamily="18" charset="0"/>
                <a:cs typeface="Times New Roman" panose="02020603050405020304" pitchFamily="18" charset="0"/>
              </a:rPr>
              <a:t>H</a:t>
            </a:r>
            <a:r>
              <a:rPr lang="en-US" altLang="zh-CN" sz="2800" b="1" baseline="-25000" dirty="0" smtClean="0">
                <a:latin typeface="Times New Roman" panose="02020603050405020304" pitchFamily="18" charset="0"/>
                <a:cs typeface="Times New Roman" panose="02020603050405020304" pitchFamily="18" charset="0"/>
              </a:rPr>
              <a:t>2</a:t>
            </a:r>
            <a:r>
              <a:rPr lang="en-US" altLang="zh-CN" sz="2800" b="1" dirty="0" smtClean="0">
                <a:latin typeface="Times New Roman" panose="02020603050405020304" pitchFamily="18" charset="0"/>
                <a:cs typeface="Times New Roman" panose="02020603050405020304" pitchFamily="18" charset="0"/>
              </a:rPr>
              <a:t>&lt;0  </a:t>
            </a:r>
            <a:r>
              <a:rPr lang="zh-CN" altLang="zh-CN" sz="2800" b="1" dirty="0" smtClean="0">
                <a:latin typeface="Times New Roman" panose="02020603050405020304" pitchFamily="18" charset="0"/>
                <a:cs typeface="Times New Roman" panose="02020603050405020304" pitchFamily="18" charset="0"/>
              </a:rPr>
              <a:t>则</a:t>
            </a:r>
            <a:r>
              <a:rPr lang="en-US" altLang="zh-CN" sz="2800" b="1" dirty="0">
                <a:latin typeface="Times New Roman" panose="02020603050405020304" pitchFamily="18" charset="0"/>
                <a:cs typeface="Times New Roman" panose="02020603050405020304" pitchFamily="18" charset="0"/>
              </a:rPr>
              <a:t>Δ</a:t>
            </a:r>
            <a:r>
              <a:rPr lang="en-US" altLang="zh-CN" sz="2800" b="1" i="1" dirty="0">
                <a:latin typeface="Times New Roman" panose="02020603050405020304" pitchFamily="18" charset="0"/>
                <a:cs typeface="Times New Roman" panose="02020603050405020304" pitchFamily="18" charset="0"/>
              </a:rPr>
              <a:t>H</a:t>
            </a:r>
            <a:r>
              <a:rPr lang="en-US" altLang="zh-CN" sz="2800" b="1" baseline="-25000" dirty="0">
                <a:latin typeface="Times New Roman" panose="02020603050405020304" pitchFamily="18" charset="0"/>
                <a:cs typeface="Times New Roman" panose="02020603050405020304" pitchFamily="18" charset="0"/>
              </a:rPr>
              <a:t>1</a:t>
            </a:r>
            <a:r>
              <a:rPr lang="en-US" altLang="zh-CN" sz="2800" b="1" dirty="0">
                <a:latin typeface="Times New Roman" panose="02020603050405020304" pitchFamily="18" charset="0"/>
                <a:cs typeface="Times New Roman" panose="02020603050405020304" pitchFamily="18" charset="0"/>
              </a:rPr>
              <a:t>____Δ</a:t>
            </a:r>
            <a:r>
              <a:rPr lang="en-US" altLang="zh-CN" sz="2800" b="1" i="1" dirty="0">
                <a:latin typeface="Times New Roman" panose="02020603050405020304" pitchFamily="18" charset="0"/>
                <a:cs typeface="Times New Roman" panose="02020603050405020304" pitchFamily="18" charset="0"/>
              </a:rPr>
              <a:t>H</a:t>
            </a:r>
            <a:r>
              <a:rPr lang="en-US" altLang="zh-CN" sz="2800" b="1" baseline="-25000"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a:t>
            </a:r>
          </a:p>
          <a:p>
            <a:r>
              <a:rPr lang="en-US" altLang="zh-CN" sz="2800" b="1" dirty="0">
                <a:latin typeface="Times New Roman" panose="02020603050405020304" pitchFamily="18" charset="0"/>
                <a:cs typeface="Times New Roman" panose="02020603050405020304" pitchFamily="18" charset="0"/>
              </a:rPr>
              <a:t>(3)</a:t>
            </a:r>
            <a:r>
              <a:rPr lang="zh-CN" altLang="zh-CN" sz="2800" b="1" dirty="0">
                <a:latin typeface="Times New Roman" panose="02020603050405020304" pitchFamily="18" charset="0"/>
                <a:cs typeface="Times New Roman" panose="02020603050405020304" pitchFamily="18" charset="0"/>
              </a:rPr>
              <a:t>两个有联系的不同反应相比：</a:t>
            </a:r>
          </a:p>
          <a:p>
            <a:r>
              <a:rPr lang="en-US" altLang="zh-CN" sz="2800" b="1" dirty="0">
                <a:latin typeface="Times New Roman" panose="02020603050405020304" pitchFamily="18" charset="0"/>
                <a:cs typeface="Times New Roman" panose="02020603050405020304" pitchFamily="18" charset="0"/>
              </a:rPr>
              <a:t>C(s)</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O</a:t>
            </a:r>
            <a:r>
              <a:rPr lang="en-US" altLang="zh-CN" sz="2800" b="1" baseline="-25000" dirty="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(g)===CO</a:t>
            </a:r>
            <a:r>
              <a:rPr lang="en-US" altLang="zh-CN" sz="2800" b="1" baseline="-25000" dirty="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(g)</a:t>
            </a:r>
            <a:r>
              <a:rPr lang="zh-CN" altLang="zh-CN"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Δ</a:t>
            </a:r>
            <a:r>
              <a:rPr lang="en-US" altLang="zh-CN" sz="2800" b="1" i="1" dirty="0">
                <a:latin typeface="Times New Roman" panose="02020603050405020304" pitchFamily="18" charset="0"/>
                <a:cs typeface="Times New Roman" panose="02020603050405020304" pitchFamily="18" charset="0"/>
              </a:rPr>
              <a:t>H</a:t>
            </a:r>
            <a:r>
              <a:rPr lang="en-US" altLang="zh-CN" sz="2800" b="1" baseline="-25000" dirty="0">
                <a:latin typeface="Times New Roman" panose="02020603050405020304" pitchFamily="18" charset="0"/>
                <a:cs typeface="Times New Roman" panose="02020603050405020304" pitchFamily="18" charset="0"/>
              </a:rPr>
              <a:t>1</a:t>
            </a:r>
            <a:r>
              <a:rPr lang="en-US" altLang="zh-CN" sz="2800" b="1" dirty="0">
                <a:latin typeface="Times New Roman" panose="02020603050405020304" pitchFamily="18" charset="0"/>
                <a:cs typeface="Times New Roman" panose="02020603050405020304" pitchFamily="18" charset="0"/>
              </a:rPr>
              <a:t>&lt;0</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C(s)</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O</a:t>
            </a:r>
            <a:r>
              <a:rPr lang="en-US" altLang="zh-CN" sz="2800" b="1" baseline="-25000" dirty="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(g)===CO(g)</a:t>
            </a:r>
            <a:r>
              <a:rPr lang="zh-CN"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Δ</a:t>
            </a:r>
            <a:r>
              <a:rPr lang="en-US" altLang="zh-CN" sz="2800" b="1" i="1" dirty="0" smtClean="0">
                <a:latin typeface="Times New Roman" panose="02020603050405020304" pitchFamily="18" charset="0"/>
                <a:cs typeface="Times New Roman" panose="02020603050405020304" pitchFamily="18" charset="0"/>
              </a:rPr>
              <a:t>H</a:t>
            </a:r>
            <a:r>
              <a:rPr lang="en-US" altLang="zh-CN" sz="2800" b="1" baseline="-25000" dirty="0" smtClean="0">
                <a:latin typeface="Times New Roman" panose="02020603050405020304" pitchFamily="18" charset="0"/>
                <a:cs typeface="Times New Roman" panose="02020603050405020304" pitchFamily="18" charset="0"/>
              </a:rPr>
              <a:t>2</a:t>
            </a:r>
            <a:r>
              <a:rPr lang="en-US" altLang="zh-CN" sz="2800" b="1" dirty="0" smtClean="0">
                <a:latin typeface="Times New Roman" panose="02020603050405020304" pitchFamily="18" charset="0"/>
                <a:cs typeface="Times New Roman" panose="02020603050405020304" pitchFamily="18" charset="0"/>
              </a:rPr>
              <a:t>&lt;0   </a:t>
            </a:r>
            <a:r>
              <a:rPr lang="zh-CN" altLang="zh-CN" sz="2800" b="1" dirty="0" smtClean="0">
                <a:latin typeface="Times New Roman" panose="02020603050405020304" pitchFamily="18" charset="0"/>
                <a:cs typeface="Times New Roman" panose="02020603050405020304" pitchFamily="18" charset="0"/>
              </a:rPr>
              <a:t>则</a:t>
            </a:r>
            <a:r>
              <a:rPr lang="en-US" altLang="zh-CN" sz="2800" b="1" dirty="0">
                <a:latin typeface="Times New Roman" panose="02020603050405020304" pitchFamily="18" charset="0"/>
                <a:cs typeface="Times New Roman" panose="02020603050405020304" pitchFamily="18" charset="0"/>
              </a:rPr>
              <a:t>Δ</a:t>
            </a:r>
            <a:r>
              <a:rPr lang="en-US" altLang="zh-CN" sz="2800" b="1" i="1" dirty="0">
                <a:latin typeface="Times New Roman" panose="02020603050405020304" pitchFamily="18" charset="0"/>
                <a:cs typeface="Times New Roman" panose="02020603050405020304" pitchFamily="18" charset="0"/>
              </a:rPr>
              <a:t>H</a:t>
            </a:r>
            <a:r>
              <a:rPr lang="en-US" altLang="zh-CN" sz="2800" b="1" baseline="-25000" dirty="0">
                <a:latin typeface="Times New Roman" panose="02020603050405020304" pitchFamily="18" charset="0"/>
                <a:cs typeface="Times New Roman" panose="02020603050405020304" pitchFamily="18" charset="0"/>
              </a:rPr>
              <a:t>1</a:t>
            </a:r>
            <a:r>
              <a:rPr lang="en-US" altLang="zh-CN" sz="2800" b="1" dirty="0">
                <a:latin typeface="Times New Roman" panose="02020603050405020304" pitchFamily="18" charset="0"/>
                <a:cs typeface="Times New Roman" panose="02020603050405020304" pitchFamily="18" charset="0"/>
              </a:rPr>
              <a:t>____Δ</a:t>
            </a:r>
            <a:r>
              <a:rPr lang="en-US" altLang="zh-CN" sz="2800" b="1" i="1" dirty="0">
                <a:latin typeface="Times New Roman" panose="02020603050405020304" pitchFamily="18" charset="0"/>
                <a:cs typeface="Times New Roman" panose="02020603050405020304" pitchFamily="18" charset="0"/>
              </a:rPr>
              <a:t>H</a:t>
            </a:r>
            <a:r>
              <a:rPr lang="en-US" altLang="zh-CN" sz="2800" b="1" baseline="-25000" dirty="0">
                <a:latin typeface="Times New Roman" panose="02020603050405020304" pitchFamily="18" charset="0"/>
                <a:cs typeface="Times New Roman" panose="02020603050405020304" pitchFamily="18" charset="0"/>
              </a:rPr>
              <a:t>2</a:t>
            </a:r>
            <a:r>
              <a:rPr lang="zh-CN" altLang="zh-CN" sz="2800" b="1" dirty="0" smtClean="0">
                <a:latin typeface="Times New Roman" panose="02020603050405020304" pitchFamily="18" charset="0"/>
                <a:cs typeface="Times New Roman" panose="02020603050405020304" pitchFamily="18" charset="0"/>
              </a:rPr>
              <a:t>。</a:t>
            </a:r>
            <a:endParaRPr lang="zh-CN" altLang="zh-CN" sz="2800" b="1" dirty="0">
              <a:latin typeface="Times New Roman" panose="02020603050405020304" pitchFamily="18" charset="0"/>
              <a:cs typeface="Times New Roman" panose="02020603050405020304" pitchFamily="18" charset="0"/>
            </a:endParaRPr>
          </a:p>
        </p:txBody>
      </p:sp>
      <p:sp>
        <p:nvSpPr>
          <p:cNvPr id="3" name="矩形 2"/>
          <p:cNvSpPr/>
          <p:nvPr/>
        </p:nvSpPr>
        <p:spPr>
          <a:xfrm>
            <a:off x="300608" y="170637"/>
            <a:ext cx="8447856" cy="954107"/>
          </a:xfrm>
          <a:prstGeom prst="rect">
            <a:avLst/>
          </a:prstGeom>
        </p:spPr>
        <p:txBody>
          <a:bodyPr wrap="square">
            <a:spAutoFit/>
          </a:bodyPr>
          <a:lstStyle/>
          <a:p>
            <a:pPr lvl="0"/>
            <a:r>
              <a:rPr lang="zh-CN" altLang="zh-CN" sz="2800" b="1" dirty="0" smtClean="0">
                <a:solidFill>
                  <a:srgbClr val="FF0000"/>
                </a:solidFill>
                <a:latin typeface="Times New Roman" panose="02020603050405020304" pitchFamily="18" charset="0"/>
                <a:cs typeface="Times New Roman" panose="02020603050405020304" pitchFamily="18" charset="0"/>
              </a:rPr>
              <a:t>比较</a:t>
            </a:r>
            <a:r>
              <a:rPr lang="zh-CN" altLang="zh-CN" sz="2800" b="1" dirty="0">
                <a:solidFill>
                  <a:srgbClr val="FF0000"/>
                </a:solidFill>
                <a:latin typeface="Times New Roman" panose="02020603050405020304" pitchFamily="18" charset="0"/>
                <a:cs typeface="Times New Roman" panose="02020603050405020304" pitchFamily="18" charset="0"/>
              </a:rPr>
              <a:t>反应热的大小时，不要只比较</a:t>
            </a:r>
            <a:r>
              <a:rPr lang="en-US" altLang="zh-CN" sz="2800" b="1" dirty="0">
                <a:solidFill>
                  <a:srgbClr val="FF0000"/>
                </a:solidFill>
                <a:latin typeface="Times New Roman" panose="02020603050405020304" pitchFamily="18" charset="0"/>
                <a:cs typeface="Times New Roman" panose="02020603050405020304" pitchFamily="18" charset="0"/>
              </a:rPr>
              <a:t>Δ</a:t>
            </a:r>
            <a:r>
              <a:rPr lang="en-US" altLang="zh-CN" sz="2800" b="1" i="1" dirty="0">
                <a:solidFill>
                  <a:srgbClr val="FF0000"/>
                </a:solidFill>
                <a:latin typeface="Times New Roman" panose="02020603050405020304" pitchFamily="18" charset="0"/>
                <a:cs typeface="Times New Roman" panose="02020603050405020304" pitchFamily="18" charset="0"/>
              </a:rPr>
              <a:t>H</a:t>
            </a:r>
            <a:r>
              <a:rPr lang="zh-CN" altLang="zh-CN" sz="2800" b="1" dirty="0">
                <a:solidFill>
                  <a:srgbClr val="FF0000"/>
                </a:solidFill>
                <a:latin typeface="Times New Roman" panose="02020603050405020304" pitchFamily="18" charset="0"/>
                <a:cs typeface="Times New Roman" panose="02020603050405020304" pitchFamily="18" charset="0"/>
              </a:rPr>
              <a:t>数值的大小，还要考虑其符号。</a:t>
            </a:r>
          </a:p>
        </p:txBody>
      </p:sp>
    </p:spTree>
    <p:extLst>
      <p:ext uri="{BB962C8B-B14F-4D97-AF65-F5344CB8AC3E}">
        <p14:creationId xmlns:p14="http://schemas.microsoft.com/office/powerpoint/2010/main" val="2245912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Rot="1" noChangeArrowheads="1"/>
          </p:cNvSpPr>
          <p:nvPr/>
        </p:nvSpPr>
        <p:spPr bwMode="auto">
          <a:xfrm>
            <a:off x="179388" y="258764"/>
            <a:ext cx="8678862" cy="6384946"/>
          </a:xfrm>
          <a:prstGeom prst="rect">
            <a:avLst/>
          </a:prstGeom>
          <a:noFill/>
          <a:ln w="9525">
            <a:noFill/>
            <a:miter lim="800000"/>
            <a:headEnd/>
            <a:tailEnd/>
          </a:ln>
          <a:effectLst/>
        </p:spPr>
        <p:txBody>
          <a:bodyPr/>
          <a:lstStyle/>
          <a:p>
            <a:pPr marL="342900" indent="-342900" fontAlgn="base">
              <a:lnSpc>
                <a:spcPct val="90000"/>
              </a:lnSpc>
              <a:spcBef>
                <a:spcPct val="20000"/>
              </a:spcBef>
              <a:spcAft>
                <a:spcPct val="0"/>
              </a:spcAft>
              <a:defRPr/>
            </a:pPr>
            <a:r>
              <a:rPr lang="zh-CN" altLang="en-US" sz="3600" b="1" kern="0" dirty="0" smtClean="0">
                <a:solidFill>
                  <a:srgbClr val="FF0000"/>
                </a:solidFill>
                <a:latin typeface="楷体_GB2312" pitchFamily="49" charset="-122"/>
                <a:ea typeface="楷体_GB2312" pitchFamily="49" charset="-122"/>
              </a:rPr>
              <a:t>三、</a:t>
            </a:r>
            <a:r>
              <a:rPr lang="zh-CN" altLang="en-US" sz="3600" b="1" kern="0" dirty="0">
                <a:solidFill>
                  <a:srgbClr val="FF0000"/>
                </a:solidFill>
                <a:latin typeface="楷体_GB2312" pitchFamily="49" charset="-122"/>
                <a:ea typeface="楷体_GB2312" pitchFamily="49" charset="-122"/>
              </a:rPr>
              <a:t>中和热</a:t>
            </a:r>
          </a:p>
          <a:p>
            <a:pPr marL="342900" indent="-342900" fontAlgn="base">
              <a:lnSpc>
                <a:spcPct val="90000"/>
              </a:lnSpc>
              <a:spcBef>
                <a:spcPct val="20000"/>
              </a:spcBef>
              <a:spcAft>
                <a:spcPct val="0"/>
              </a:spcAft>
              <a:defRPr/>
            </a:pPr>
            <a:r>
              <a:rPr lang="en-US" altLang="zh-CN" sz="3200" b="1" kern="0" dirty="0">
                <a:solidFill>
                  <a:prstClr val="black"/>
                </a:solidFill>
                <a:latin typeface="楷体_GB2312" pitchFamily="49" charset="-122"/>
                <a:ea typeface="楷体_GB2312" pitchFamily="49" charset="-122"/>
              </a:rPr>
              <a:t>1</a:t>
            </a:r>
            <a:r>
              <a:rPr lang="zh-CN" altLang="en-US" sz="3200" b="1" kern="0" dirty="0">
                <a:solidFill>
                  <a:prstClr val="black"/>
                </a:solidFill>
                <a:latin typeface="楷体_GB2312" pitchFamily="49" charset="-122"/>
                <a:ea typeface="楷体_GB2312" pitchFamily="49" charset="-122"/>
              </a:rPr>
              <a:t>．定义：在稀溶液中，酸跟碱发生中和反应，生成</a:t>
            </a:r>
            <a:r>
              <a:rPr lang="en-US" altLang="zh-CN" sz="3200" b="1" kern="0" dirty="0">
                <a:solidFill>
                  <a:prstClr val="black"/>
                </a:solidFill>
                <a:latin typeface="楷体_GB2312" pitchFamily="49" charset="-122"/>
                <a:ea typeface="楷体_GB2312" pitchFamily="49" charset="-122"/>
              </a:rPr>
              <a:t>1mol</a:t>
            </a:r>
            <a:r>
              <a:rPr lang="zh-CN" altLang="en-US" sz="3200" b="1" kern="0" dirty="0">
                <a:solidFill>
                  <a:prstClr val="black"/>
                </a:solidFill>
                <a:latin typeface="楷体_GB2312" pitchFamily="49" charset="-122"/>
                <a:ea typeface="楷体_GB2312" pitchFamily="49" charset="-122"/>
              </a:rPr>
              <a:t>水时的反应热叫做中和热。</a:t>
            </a:r>
          </a:p>
          <a:p>
            <a:pPr marL="342900" indent="-342900" fontAlgn="base">
              <a:lnSpc>
                <a:spcPct val="90000"/>
              </a:lnSpc>
              <a:spcBef>
                <a:spcPct val="20000"/>
              </a:spcBef>
              <a:spcAft>
                <a:spcPct val="0"/>
              </a:spcAft>
              <a:defRPr/>
            </a:pPr>
            <a:r>
              <a:rPr lang="en-US" altLang="zh-CN" sz="3200" b="1" kern="0" dirty="0">
                <a:solidFill>
                  <a:prstClr val="black"/>
                </a:solidFill>
                <a:latin typeface="楷体_GB2312" pitchFamily="49" charset="-122"/>
                <a:ea typeface="楷体_GB2312" pitchFamily="49" charset="-122"/>
              </a:rPr>
              <a:t>2. </a:t>
            </a:r>
            <a:r>
              <a:rPr lang="zh-CN" altLang="en-US" sz="3200" b="1" kern="0" dirty="0">
                <a:solidFill>
                  <a:prstClr val="black"/>
                </a:solidFill>
                <a:latin typeface="楷体_GB2312" pitchFamily="49" charset="-122"/>
                <a:ea typeface="楷体_GB2312" pitchFamily="49" charset="-122"/>
              </a:rPr>
              <a:t>强酸与强碱的中和热的表示：</a:t>
            </a:r>
          </a:p>
          <a:p>
            <a:pPr marL="342900" indent="-342900" fontAlgn="base">
              <a:lnSpc>
                <a:spcPct val="90000"/>
              </a:lnSpc>
              <a:spcBef>
                <a:spcPct val="20000"/>
              </a:spcBef>
              <a:spcAft>
                <a:spcPct val="0"/>
              </a:spcAft>
              <a:defRPr/>
            </a:pPr>
            <a:r>
              <a:rPr lang="zh-CN" altLang="en-US" sz="2800" b="1" kern="0" dirty="0">
                <a:solidFill>
                  <a:prstClr val="black"/>
                </a:solidFill>
                <a:latin typeface="楷体_GB2312" pitchFamily="49" charset="-122"/>
                <a:ea typeface="楷体_GB2312" pitchFamily="49" charset="-122"/>
              </a:rPr>
              <a:t>    </a:t>
            </a:r>
            <a:r>
              <a:rPr lang="en-US" altLang="zh-CN" sz="2800" b="1" kern="0" dirty="0">
                <a:solidFill>
                  <a:prstClr val="black"/>
                </a:solidFill>
                <a:latin typeface="楷体_GB2312" pitchFamily="49" charset="-122"/>
                <a:ea typeface="楷体_GB2312" pitchFamily="49" charset="-122"/>
              </a:rPr>
              <a:t>H</a:t>
            </a:r>
            <a:r>
              <a:rPr lang="en-US" altLang="zh-CN" sz="2800" b="1" kern="0" baseline="30000" dirty="0">
                <a:solidFill>
                  <a:prstClr val="black"/>
                </a:solidFill>
                <a:latin typeface="楷体_GB2312" pitchFamily="49" charset="-122"/>
                <a:ea typeface="楷体_GB2312" pitchFamily="49" charset="-122"/>
              </a:rPr>
              <a:t>+</a:t>
            </a:r>
            <a:r>
              <a:rPr lang="en-US" altLang="zh-CN" sz="2800" b="1" kern="0" dirty="0">
                <a:solidFill>
                  <a:prstClr val="black"/>
                </a:solidFill>
                <a:latin typeface="楷体_GB2312" pitchFamily="49" charset="-122"/>
                <a:ea typeface="楷体_GB2312" pitchFamily="49" charset="-122"/>
              </a:rPr>
              <a:t>(</a:t>
            </a:r>
            <a:r>
              <a:rPr lang="en-US" altLang="zh-CN" sz="2800" b="1" kern="0" dirty="0" err="1">
                <a:solidFill>
                  <a:prstClr val="black"/>
                </a:solidFill>
                <a:latin typeface="楷体_GB2312" pitchFamily="49" charset="-122"/>
                <a:ea typeface="楷体_GB2312" pitchFamily="49" charset="-122"/>
              </a:rPr>
              <a:t>aq</a:t>
            </a:r>
            <a:r>
              <a:rPr lang="en-US" altLang="zh-CN" sz="2800" b="1" kern="0" dirty="0">
                <a:solidFill>
                  <a:prstClr val="black"/>
                </a:solidFill>
                <a:latin typeface="楷体_GB2312" pitchFamily="49" charset="-122"/>
                <a:ea typeface="楷体_GB2312" pitchFamily="49" charset="-122"/>
              </a:rPr>
              <a:t>)+OH</a:t>
            </a:r>
            <a:r>
              <a:rPr lang="en-US" altLang="zh-CN" sz="2800" b="1" kern="0" baseline="30000" dirty="0">
                <a:solidFill>
                  <a:prstClr val="black"/>
                </a:solidFill>
                <a:latin typeface="楷体_GB2312" pitchFamily="49" charset="-122"/>
                <a:ea typeface="楷体_GB2312" pitchFamily="49" charset="-122"/>
              </a:rPr>
              <a:t>-</a:t>
            </a:r>
            <a:r>
              <a:rPr lang="en-US" altLang="zh-CN" sz="2800" b="1" kern="0" dirty="0">
                <a:solidFill>
                  <a:prstClr val="black"/>
                </a:solidFill>
                <a:latin typeface="楷体_GB2312" pitchFamily="49" charset="-122"/>
                <a:ea typeface="楷体_GB2312" pitchFamily="49" charset="-122"/>
              </a:rPr>
              <a:t>(</a:t>
            </a:r>
            <a:r>
              <a:rPr lang="en-US" altLang="zh-CN" sz="2800" b="1" kern="0" dirty="0" err="1">
                <a:solidFill>
                  <a:prstClr val="black"/>
                </a:solidFill>
                <a:latin typeface="楷体_GB2312" pitchFamily="49" charset="-122"/>
                <a:ea typeface="楷体_GB2312" pitchFamily="49" charset="-122"/>
              </a:rPr>
              <a:t>aq</a:t>
            </a:r>
            <a:r>
              <a:rPr lang="en-US" altLang="zh-CN" sz="2800" b="1" kern="0" dirty="0">
                <a:solidFill>
                  <a:prstClr val="black"/>
                </a:solidFill>
                <a:latin typeface="楷体_GB2312" pitchFamily="49" charset="-122"/>
                <a:ea typeface="楷体_GB2312" pitchFamily="49" charset="-122"/>
              </a:rPr>
              <a:t>)=H</a:t>
            </a:r>
            <a:r>
              <a:rPr lang="en-US" altLang="zh-CN" sz="1600" b="1" kern="0" dirty="0">
                <a:solidFill>
                  <a:prstClr val="black"/>
                </a:solidFill>
                <a:latin typeface="楷体_GB2312" pitchFamily="49" charset="-122"/>
                <a:ea typeface="楷体_GB2312" pitchFamily="49" charset="-122"/>
              </a:rPr>
              <a:t>2</a:t>
            </a:r>
            <a:r>
              <a:rPr lang="en-US" altLang="zh-CN" sz="2800" b="1" kern="0" dirty="0">
                <a:solidFill>
                  <a:prstClr val="black"/>
                </a:solidFill>
                <a:latin typeface="楷体_GB2312" pitchFamily="49" charset="-122"/>
                <a:ea typeface="楷体_GB2312" pitchFamily="49" charset="-122"/>
              </a:rPr>
              <a:t>O (1) △H=-57.3kJ</a:t>
            </a:r>
            <a:r>
              <a:rPr lang="zh-CN" altLang="en-US" sz="2800" b="1" kern="0" dirty="0">
                <a:solidFill>
                  <a:prstClr val="black"/>
                </a:solidFill>
                <a:latin typeface="楷体_GB2312" pitchFamily="49" charset="-122"/>
                <a:ea typeface="楷体_GB2312" pitchFamily="49" charset="-122"/>
              </a:rPr>
              <a:t>／</a:t>
            </a:r>
            <a:r>
              <a:rPr lang="en-US" altLang="zh-CN" sz="2800" b="1" kern="0" dirty="0">
                <a:solidFill>
                  <a:prstClr val="black"/>
                </a:solidFill>
                <a:latin typeface="楷体_GB2312" pitchFamily="49" charset="-122"/>
                <a:ea typeface="楷体_GB2312" pitchFamily="49" charset="-122"/>
              </a:rPr>
              <a:t>mol</a:t>
            </a:r>
          </a:p>
          <a:p>
            <a:pPr marL="342900" indent="-342900" fontAlgn="base">
              <a:lnSpc>
                <a:spcPct val="90000"/>
              </a:lnSpc>
              <a:spcBef>
                <a:spcPct val="20000"/>
              </a:spcBef>
              <a:spcAft>
                <a:spcPct val="0"/>
              </a:spcAft>
              <a:defRPr/>
            </a:pPr>
            <a:r>
              <a:rPr lang="en-US" altLang="zh-CN" sz="3200" b="1" kern="0" dirty="0">
                <a:solidFill>
                  <a:prstClr val="black"/>
                </a:solidFill>
                <a:latin typeface="楷体_GB2312" pitchFamily="49" charset="-122"/>
                <a:ea typeface="楷体_GB2312" pitchFamily="49" charset="-122"/>
              </a:rPr>
              <a:t>3.</a:t>
            </a:r>
            <a:r>
              <a:rPr lang="zh-CN" altLang="en-US" sz="3200" b="1" kern="0" dirty="0">
                <a:solidFill>
                  <a:prstClr val="black"/>
                </a:solidFill>
                <a:latin typeface="楷体_GB2312" pitchFamily="49" charset="-122"/>
                <a:ea typeface="楷体_GB2312" pitchFamily="49" charset="-122"/>
              </a:rPr>
              <a:t>要点：</a:t>
            </a:r>
          </a:p>
          <a:p>
            <a:pPr marL="342900" indent="-342900" fontAlgn="base">
              <a:lnSpc>
                <a:spcPct val="90000"/>
              </a:lnSpc>
              <a:spcBef>
                <a:spcPct val="20000"/>
              </a:spcBef>
              <a:spcAft>
                <a:spcPct val="0"/>
              </a:spcAft>
              <a:defRPr/>
            </a:pPr>
            <a:r>
              <a:rPr lang="zh-CN" altLang="en-US" sz="2800" b="1" kern="0" dirty="0">
                <a:solidFill>
                  <a:prstClr val="black"/>
                </a:solidFill>
                <a:latin typeface="楷体_GB2312" pitchFamily="49" charset="-122"/>
                <a:ea typeface="楷体_GB2312" pitchFamily="49" charset="-122"/>
              </a:rPr>
              <a:t>  </a:t>
            </a:r>
            <a:r>
              <a:rPr lang="en-US" altLang="zh-CN" sz="2800" b="1" kern="0" dirty="0">
                <a:solidFill>
                  <a:prstClr val="black"/>
                </a:solidFill>
                <a:latin typeface="楷体_GB2312" pitchFamily="49" charset="-122"/>
                <a:ea typeface="楷体_GB2312" pitchFamily="49" charset="-122"/>
              </a:rPr>
              <a:t>Ⅰ</a:t>
            </a:r>
            <a:r>
              <a:rPr lang="zh-CN" altLang="en-US" sz="2800" b="1" kern="0" dirty="0">
                <a:solidFill>
                  <a:prstClr val="black"/>
                </a:solidFill>
                <a:latin typeface="楷体_GB2312" pitchFamily="49" charset="-122"/>
                <a:ea typeface="楷体_GB2312" pitchFamily="49" charset="-122"/>
              </a:rPr>
              <a:t>、条件：稀溶液。</a:t>
            </a:r>
          </a:p>
          <a:p>
            <a:pPr marL="342900" indent="-342900" fontAlgn="base">
              <a:lnSpc>
                <a:spcPct val="90000"/>
              </a:lnSpc>
              <a:spcBef>
                <a:spcPct val="20000"/>
              </a:spcBef>
              <a:spcAft>
                <a:spcPct val="0"/>
              </a:spcAft>
              <a:defRPr/>
            </a:pPr>
            <a:r>
              <a:rPr lang="zh-CN" altLang="en-US" sz="2800" b="1" kern="0" dirty="0">
                <a:solidFill>
                  <a:prstClr val="black"/>
                </a:solidFill>
                <a:latin typeface="楷体_GB2312" pitchFamily="49" charset="-122"/>
                <a:ea typeface="楷体_GB2312" pitchFamily="49" charset="-122"/>
              </a:rPr>
              <a:t>  </a:t>
            </a:r>
            <a:r>
              <a:rPr lang="en-US" altLang="zh-CN" sz="2800" b="1" kern="0" dirty="0">
                <a:solidFill>
                  <a:prstClr val="black"/>
                </a:solidFill>
                <a:latin typeface="楷体_GB2312" pitchFamily="49" charset="-122"/>
                <a:ea typeface="楷体_GB2312" pitchFamily="49" charset="-122"/>
              </a:rPr>
              <a:t>Ⅱ</a:t>
            </a:r>
            <a:r>
              <a:rPr lang="zh-CN" altLang="en-US" sz="2800" b="1" kern="0" dirty="0">
                <a:solidFill>
                  <a:prstClr val="black"/>
                </a:solidFill>
                <a:latin typeface="楷体_GB2312" pitchFamily="49" charset="-122"/>
                <a:ea typeface="楷体_GB2312" pitchFamily="49" charset="-122"/>
              </a:rPr>
              <a:t>、反应物： 酸与碱。中和热不包括物质的溶解、电解质的电离、离子的水合等伴随的其他的热效应</a:t>
            </a:r>
          </a:p>
          <a:p>
            <a:pPr marL="342900" indent="-342900" fontAlgn="base">
              <a:lnSpc>
                <a:spcPct val="90000"/>
              </a:lnSpc>
              <a:spcBef>
                <a:spcPct val="20000"/>
              </a:spcBef>
              <a:spcAft>
                <a:spcPct val="0"/>
              </a:spcAft>
              <a:defRPr/>
            </a:pPr>
            <a:r>
              <a:rPr lang="zh-CN" altLang="en-US" sz="2800" b="1" kern="0" dirty="0">
                <a:solidFill>
                  <a:prstClr val="black"/>
                </a:solidFill>
                <a:latin typeface="楷体_GB2312" pitchFamily="49" charset="-122"/>
                <a:ea typeface="楷体_GB2312" pitchFamily="49" charset="-122"/>
              </a:rPr>
              <a:t>  </a:t>
            </a:r>
            <a:r>
              <a:rPr lang="en-US" altLang="zh-CN" sz="2800" b="1" kern="0" dirty="0">
                <a:solidFill>
                  <a:prstClr val="black"/>
                </a:solidFill>
                <a:latin typeface="楷体_GB2312" pitchFamily="49" charset="-122"/>
                <a:ea typeface="楷体_GB2312" pitchFamily="49" charset="-122"/>
              </a:rPr>
              <a:t>Ⅲ</a:t>
            </a:r>
            <a:r>
              <a:rPr lang="zh-CN" altLang="en-US" sz="2800" b="1" kern="0" dirty="0">
                <a:solidFill>
                  <a:prstClr val="black"/>
                </a:solidFill>
                <a:latin typeface="楷体_GB2312" pitchFamily="49" charset="-122"/>
                <a:ea typeface="楷体_GB2312" pitchFamily="49" charset="-122"/>
              </a:rPr>
              <a:t>、生成</a:t>
            </a:r>
            <a:r>
              <a:rPr lang="en-US" altLang="zh-CN" sz="2800" b="1" kern="0" dirty="0">
                <a:solidFill>
                  <a:prstClr val="black"/>
                </a:solidFill>
                <a:latin typeface="楷体_GB2312" pitchFamily="49" charset="-122"/>
                <a:ea typeface="楷体_GB2312" pitchFamily="49" charset="-122"/>
              </a:rPr>
              <a:t>1mol</a:t>
            </a:r>
            <a:r>
              <a:rPr lang="zh-CN" altLang="en-US" sz="2800" b="1" kern="0" dirty="0">
                <a:solidFill>
                  <a:prstClr val="black"/>
                </a:solidFill>
                <a:latin typeface="楷体_GB2312" pitchFamily="49" charset="-122"/>
                <a:ea typeface="楷体_GB2312" pitchFamily="49" charset="-122"/>
              </a:rPr>
              <a:t>水：中和反应的实质是</a:t>
            </a:r>
            <a:r>
              <a:rPr lang="en-US" altLang="zh-CN" sz="2800" b="1" kern="0" dirty="0">
                <a:solidFill>
                  <a:prstClr val="black"/>
                </a:solidFill>
                <a:latin typeface="楷体_GB2312" pitchFamily="49" charset="-122"/>
                <a:ea typeface="楷体_GB2312" pitchFamily="49" charset="-122"/>
              </a:rPr>
              <a:t>H</a:t>
            </a:r>
            <a:r>
              <a:rPr lang="en-US" altLang="zh-CN" sz="2800" b="1" kern="0" baseline="30000" dirty="0">
                <a:solidFill>
                  <a:prstClr val="black"/>
                </a:solidFill>
                <a:latin typeface="楷体_GB2312" pitchFamily="49" charset="-122"/>
                <a:ea typeface="楷体_GB2312" pitchFamily="49" charset="-122"/>
              </a:rPr>
              <a:t>+</a:t>
            </a:r>
            <a:r>
              <a:rPr lang="zh-CN" altLang="en-US" sz="2800" b="1" kern="0" dirty="0">
                <a:solidFill>
                  <a:prstClr val="black"/>
                </a:solidFill>
                <a:latin typeface="楷体_GB2312" pitchFamily="49" charset="-122"/>
                <a:ea typeface="楷体_GB2312" pitchFamily="49" charset="-122"/>
              </a:rPr>
              <a:t>和</a:t>
            </a:r>
            <a:r>
              <a:rPr lang="en-US" altLang="zh-CN" sz="2800" b="1" kern="0" dirty="0">
                <a:solidFill>
                  <a:prstClr val="black"/>
                </a:solidFill>
                <a:latin typeface="楷体_GB2312" pitchFamily="49" charset="-122"/>
                <a:ea typeface="楷体_GB2312" pitchFamily="49" charset="-122"/>
              </a:rPr>
              <a:t>OH</a:t>
            </a:r>
            <a:r>
              <a:rPr lang="en-US" altLang="zh-CN" sz="2800" b="1" kern="0" baseline="30000" dirty="0">
                <a:solidFill>
                  <a:prstClr val="black"/>
                </a:solidFill>
                <a:latin typeface="楷体_GB2312" pitchFamily="49" charset="-122"/>
                <a:ea typeface="楷体_GB2312" pitchFamily="49" charset="-122"/>
              </a:rPr>
              <a:t>-</a:t>
            </a:r>
            <a:r>
              <a:rPr lang="zh-CN" altLang="en-US" sz="2800" b="1" kern="0" dirty="0">
                <a:solidFill>
                  <a:prstClr val="black"/>
                </a:solidFill>
                <a:latin typeface="楷体_GB2312" pitchFamily="49" charset="-122"/>
                <a:ea typeface="楷体_GB2312" pitchFamily="49" charset="-122"/>
              </a:rPr>
              <a:t>化合生成</a:t>
            </a:r>
            <a:r>
              <a:rPr lang="en-US" altLang="zh-CN" sz="2800" b="1" kern="0" dirty="0">
                <a:solidFill>
                  <a:prstClr val="black"/>
                </a:solidFill>
                <a:latin typeface="楷体_GB2312" pitchFamily="49" charset="-122"/>
                <a:ea typeface="楷体_GB2312" pitchFamily="49" charset="-122"/>
              </a:rPr>
              <a:t>H</a:t>
            </a:r>
            <a:r>
              <a:rPr lang="en-US" altLang="zh-CN" sz="2800" b="1" kern="0" baseline="-25000" dirty="0">
                <a:solidFill>
                  <a:prstClr val="black"/>
                </a:solidFill>
                <a:latin typeface="楷体_GB2312" pitchFamily="49" charset="-122"/>
                <a:ea typeface="楷体_GB2312" pitchFamily="49" charset="-122"/>
              </a:rPr>
              <a:t>2</a:t>
            </a:r>
            <a:r>
              <a:rPr lang="en-US" altLang="zh-CN" sz="2800" b="1" kern="0" dirty="0">
                <a:solidFill>
                  <a:prstClr val="black"/>
                </a:solidFill>
                <a:latin typeface="楷体_GB2312" pitchFamily="49" charset="-122"/>
                <a:ea typeface="楷体_GB2312" pitchFamily="49" charset="-122"/>
              </a:rPr>
              <a:t>0</a:t>
            </a:r>
            <a:r>
              <a:rPr lang="zh-CN" altLang="en-US" sz="2800" b="1" kern="0" dirty="0">
                <a:solidFill>
                  <a:prstClr val="black"/>
                </a:solidFill>
                <a:latin typeface="楷体_GB2312" pitchFamily="49" charset="-122"/>
                <a:ea typeface="楷体_GB2312" pitchFamily="49" charset="-122"/>
              </a:rPr>
              <a:t>，若反应过程中有其他物质生成，这部分反应热也不在中和热之内</a:t>
            </a:r>
          </a:p>
          <a:p>
            <a:pPr marL="342900" indent="-342900" fontAlgn="base">
              <a:lnSpc>
                <a:spcPct val="90000"/>
              </a:lnSpc>
              <a:spcBef>
                <a:spcPct val="20000"/>
              </a:spcBef>
              <a:spcAft>
                <a:spcPct val="0"/>
              </a:spcAft>
              <a:defRPr/>
            </a:pPr>
            <a:r>
              <a:rPr lang="zh-CN" altLang="en-US" sz="2800" b="1" kern="0" dirty="0">
                <a:solidFill>
                  <a:prstClr val="black"/>
                </a:solidFill>
                <a:latin typeface="楷体_GB2312" pitchFamily="49" charset="-122"/>
                <a:ea typeface="楷体_GB2312" pitchFamily="49" charset="-122"/>
              </a:rPr>
              <a:t>  </a:t>
            </a:r>
            <a:r>
              <a:rPr lang="en-US" altLang="zh-CN" sz="2800" b="1" kern="0" dirty="0">
                <a:solidFill>
                  <a:prstClr val="black"/>
                </a:solidFill>
                <a:latin typeface="楷体_GB2312" pitchFamily="49" charset="-122"/>
                <a:ea typeface="楷体_GB2312" pitchFamily="49" charset="-122"/>
              </a:rPr>
              <a:t>Ⅳ</a:t>
            </a:r>
            <a:r>
              <a:rPr lang="zh-CN" altLang="en-US" sz="2800" b="1" kern="0" dirty="0">
                <a:solidFill>
                  <a:prstClr val="black"/>
                </a:solidFill>
                <a:latin typeface="楷体_GB2312" pitchFamily="49" charset="-122"/>
                <a:ea typeface="楷体_GB2312" pitchFamily="49" charset="-122"/>
              </a:rPr>
              <a:t>、数值：强酸与强碱的中和热为</a:t>
            </a:r>
            <a:r>
              <a:rPr lang="en-US" altLang="zh-CN" sz="2800" b="1" kern="0" dirty="0">
                <a:solidFill>
                  <a:prstClr val="black"/>
                </a:solidFill>
                <a:latin typeface="楷体_GB2312" pitchFamily="49" charset="-122"/>
                <a:ea typeface="楷体_GB2312" pitchFamily="49" charset="-122"/>
              </a:rPr>
              <a:t>57.3kJ/mol</a:t>
            </a:r>
          </a:p>
        </p:txBody>
      </p:sp>
    </p:spTree>
    <p:extLst>
      <p:ext uri="{BB962C8B-B14F-4D97-AF65-F5344CB8AC3E}">
        <p14:creationId xmlns:p14="http://schemas.microsoft.com/office/powerpoint/2010/main" val="207809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9" name="Rectangle 37"/>
          <p:cNvSpPr>
            <a:spLocks noGrp="1" noChangeArrowheads="1"/>
          </p:cNvSpPr>
          <p:nvPr>
            <p:ph type="body" idx="4294967295"/>
          </p:nvPr>
        </p:nvSpPr>
        <p:spPr>
          <a:xfrm>
            <a:off x="395536" y="1131038"/>
            <a:ext cx="7215206" cy="785794"/>
          </a:xfrm>
          <a:noFill/>
          <a:ln/>
        </p:spPr>
        <p:txBody>
          <a:bodyPr>
            <a:normAutofit/>
          </a:bodyPr>
          <a:lstStyle/>
          <a:p>
            <a:pPr>
              <a:buFontTx/>
              <a:buNone/>
            </a:pPr>
            <a:r>
              <a:rPr kumimoji="1" lang="zh-CN" altLang="en-US" sz="3600" b="1" dirty="0" smtClean="0">
                <a:solidFill>
                  <a:srgbClr val="FF0000"/>
                </a:solidFill>
                <a:latin typeface="宋体" panose="02010600030101010101" pitchFamily="2" charset="-122"/>
                <a:ea typeface="宋体" panose="02010600030101010101" pitchFamily="2" charset="-122"/>
              </a:rPr>
              <a:t>一、</a:t>
            </a:r>
            <a:r>
              <a:rPr kumimoji="1" lang="zh-CN" altLang="en-US" sz="3600" b="1" dirty="0">
                <a:solidFill>
                  <a:srgbClr val="FF0000"/>
                </a:solidFill>
                <a:latin typeface="宋体" panose="02010600030101010101" pitchFamily="2" charset="-122"/>
                <a:ea typeface="宋体" panose="02010600030101010101" pitchFamily="2" charset="-122"/>
              </a:rPr>
              <a:t>化学能与热能的相互</a:t>
            </a:r>
            <a:r>
              <a:rPr kumimoji="1" lang="zh-CN" altLang="en-US" sz="3600" b="1" dirty="0" smtClean="0">
                <a:solidFill>
                  <a:srgbClr val="FF0000"/>
                </a:solidFill>
                <a:latin typeface="宋体" panose="02010600030101010101" pitchFamily="2" charset="-122"/>
                <a:ea typeface="宋体" panose="02010600030101010101" pitchFamily="2" charset="-122"/>
              </a:rPr>
              <a:t>转化</a:t>
            </a:r>
            <a:endParaRPr kumimoji="1" lang="zh-CN" altLang="en-US" sz="3600" b="1" dirty="0">
              <a:solidFill>
                <a:srgbClr val="FF0000"/>
              </a:solidFill>
              <a:latin typeface="宋体" panose="02010600030101010101" pitchFamily="2" charset="-122"/>
              <a:ea typeface="宋体" panose="02010600030101010101" pitchFamily="2" charset="-122"/>
            </a:endParaRPr>
          </a:p>
        </p:txBody>
      </p:sp>
      <p:sp>
        <p:nvSpPr>
          <p:cNvPr id="8231" name="AutoShape 39"/>
          <p:cNvSpPr>
            <a:spLocks noChangeArrowheads="1"/>
          </p:cNvSpPr>
          <p:nvPr/>
        </p:nvSpPr>
        <p:spPr bwMode="auto">
          <a:xfrm>
            <a:off x="397024" y="2060848"/>
            <a:ext cx="2590800" cy="609600"/>
          </a:xfrm>
          <a:prstGeom prst="roundRect">
            <a:avLst>
              <a:gd name="adj" fmla="val 16667"/>
            </a:avLst>
          </a:prstGeom>
          <a:solidFill>
            <a:srgbClr val="FFFF00"/>
          </a:solidFill>
          <a:ln w="9525">
            <a:solidFill>
              <a:schemeClr val="tx1"/>
            </a:solidFill>
            <a:miter lim="800000"/>
            <a:headEnd/>
            <a:tailEnd/>
          </a:ln>
          <a:effectLst/>
        </p:spPr>
        <p:txBody>
          <a:bodyPr wrap="none" anchor="ctr"/>
          <a:lstStyle/>
          <a:p>
            <a:pPr algn="ctr"/>
            <a:r>
              <a:rPr kumimoji="1" lang="zh-CN" altLang="en-US" sz="3200" dirty="0">
                <a:latin typeface="黑体" pitchFamily="2" charset="-122"/>
              </a:rPr>
              <a:t>实验</a:t>
            </a:r>
            <a:r>
              <a:rPr kumimoji="1" lang="en-US" altLang="zh-CN" sz="3200" dirty="0">
                <a:latin typeface="黑体" pitchFamily="2" charset="-122"/>
              </a:rPr>
              <a:t>2</a:t>
            </a:r>
            <a:r>
              <a:rPr kumimoji="1" lang="zh-CN" altLang="en-US" sz="3200" dirty="0">
                <a:latin typeface="黑体" pitchFamily="2" charset="-122"/>
              </a:rPr>
              <a:t>－</a:t>
            </a:r>
            <a:r>
              <a:rPr kumimoji="1" lang="en-US" altLang="zh-CN" sz="3200" dirty="0">
                <a:latin typeface="黑体" pitchFamily="2" charset="-122"/>
              </a:rPr>
              <a:t>1</a:t>
            </a:r>
          </a:p>
        </p:txBody>
      </p:sp>
      <p:graphicFrame>
        <p:nvGraphicFramePr>
          <p:cNvPr id="8232" name="Group 40"/>
          <p:cNvGraphicFramePr>
            <a:graphicFrameLocks noGrp="1"/>
          </p:cNvGraphicFramePr>
          <p:nvPr>
            <p:extLst>
              <p:ext uri="{D42A27DB-BD31-4B8C-83A1-F6EECF244321}">
                <p14:modId xmlns:p14="http://schemas.microsoft.com/office/powerpoint/2010/main" val="768184573"/>
              </p:ext>
            </p:extLst>
          </p:nvPr>
        </p:nvGraphicFramePr>
        <p:xfrm>
          <a:off x="381000" y="3068960"/>
          <a:ext cx="8153400" cy="2133600"/>
        </p:xfrm>
        <a:graphic>
          <a:graphicData uri="http://schemas.openxmlformats.org/drawingml/2006/table">
            <a:tbl>
              <a:tblPr/>
              <a:tblGrid>
                <a:gridCol w="5562600"/>
                <a:gridCol w="2590800"/>
              </a:tblGrid>
              <a:tr h="990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3600" b="1" i="0" u="none" strike="noStrike" cap="none" normalizeH="0" baseline="0" dirty="0" smtClean="0">
                          <a:ln>
                            <a:noFill/>
                          </a:ln>
                          <a:solidFill>
                            <a:schemeClr val="tx1"/>
                          </a:solidFill>
                          <a:effectLst/>
                          <a:latin typeface="Arial" pitchFamily="34" charset="0"/>
                          <a:ea typeface="宋体" pitchFamily="2" charset="-122"/>
                        </a:rPr>
                        <a:t>现象</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3600" b="1" i="0" u="none" strike="noStrike" cap="none" normalizeH="0" baseline="0" smtClean="0">
                          <a:ln>
                            <a:noFill/>
                          </a:ln>
                          <a:solidFill>
                            <a:schemeClr val="tx1"/>
                          </a:solidFill>
                          <a:effectLst/>
                          <a:latin typeface="Arial" pitchFamily="34" charset="0"/>
                          <a:ea typeface="宋体" pitchFamily="2" charset="-122"/>
                        </a:rPr>
                        <a:t>结论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1143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sp>
        <p:nvSpPr>
          <p:cNvPr id="8243" name="Text Box 51"/>
          <p:cNvSpPr txBox="1">
            <a:spLocks noChangeArrowheads="1"/>
          </p:cNvSpPr>
          <p:nvPr/>
        </p:nvSpPr>
        <p:spPr bwMode="auto">
          <a:xfrm>
            <a:off x="685800" y="4224660"/>
            <a:ext cx="5234125" cy="954107"/>
          </a:xfrm>
          <a:prstGeom prst="rect">
            <a:avLst/>
          </a:prstGeom>
          <a:noFill/>
          <a:ln w="9525">
            <a:noFill/>
            <a:miter lim="800000"/>
            <a:headEnd/>
            <a:tailEnd/>
          </a:ln>
          <a:effectLst/>
        </p:spPr>
        <p:txBody>
          <a:bodyPr wrap="none">
            <a:spAutoFit/>
          </a:bodyPr>
          <a:lstStyle/>
          <a:p>
            <a:r>
              <a:rPr kumimoji="1" lang="zh-CN" altLang="en-US" sz="2800" b="1" dirty="0">
                <a:latin typeface="+mn-ea"/>
              </a:rPr>
              <a:t>铝与盐酸反应，放出大量气泡，</a:t>
            </a:r>
          </a:p>
          <a:p>
            <a:r>
              <a:rPr kumimoji="1" lang="zh-CN" altLang="en-US" sz="2800" b="1" dirty="0">
                <a:latin typeface="+mn-ea"/>
              </a:rPr>
              <a:t>温度升高</a:t>
            </a:r>
          </a:p>
        </p:txBody>
      </p:sp>
      <p:sp>
        <p:nvSpPr>
          <p:cNvPr id="8244" name="Text Box 52"/>
          <p:cNvSpPr txBox="1">
            <a:spLocks noChangeArrowheads="1"/>
          </p:cNvSpPr>
          <p:nvPr/>
        </p:nvSpPr>
        <p:spPr bwMode="auto">
          <a:xfrm>
            <a:off x="6096000" y="4211960"/>
            <a:ext cx="2348720" cy="954107"/>
          </a:xfrm>
          <a:prstGeom prst="rect">
            <a:avLst/>
          </a:prstGeom>
          <a:noFill/>
          <a:ln w="9525">
            <a:noFill/>
            <a:miter lim="800000"/>
            <a:headEnd/>
            <a:tailEnd/>
          </a:ln>
          <a:effectLst/>
        </p:spPr>
        <p:txBody>
          <a:bodyPr wrap="none">
            <a:spAutoFit/>
          </a:bodyPr>
          <a:lstStyle/>
          <a:p>
            <a:r>
              <a:rPr kumimoji="1" lang="zh-CN" altLang="en-US" sz="2800" b="1">
                <a:latin typeface="+mn-ea"/>
              </a:rPr>
              <a:t>该反应是放热</a:t>
            </a:r>
          </a:p>
          <a:p>
            <a:r>
              <a:rPr kumimoji="1" lang="zh-CN" altLang="en-US" sz="2800" b="1">
                <a:latin typeface="+mn-ea"/>
              </a:rPr>
              <a:t>反应</a:t>
            </a:r>
          </a:p>
        </p:txBody>
      </p:sp>
      <p:sp>
        <p:nvSpPr>
          <p:cNvPr id="8" name="矩形 7"/>
          <p:cNvSpPr/>
          <p:nvPr/>
        </p:nvSpPr>
        <p:spPr>
          <a:xfrm>
            <a:off x="1785918" y="260648"/>
            <a:ext cx="5857916" cy="707886"/>
          </a:xfrm>
          <a:prstGeom prst="rect">
            <a:avLst/>
          </a:prstGeom>
        </p:spPr>
        <p:txBody>
          <a:bodyPr wrap="square">
            <a:spAutoFit/>
          </a:bodyPr>
          <a:lstStyle/>
          <a:p>
            <a:r>
              <a:rPr lang="zh-CN" altLang="en-US" sz="4000" b="1" dirty="0">
                <a:solidFill>
                  <a:prstClr val="black"/>
                </a:solidFill>
                <a:latin typeface="Calibri"/>
                <a:ea typeface="宋体"/>
              </a:rPr>
              <a:t>第一节     化学能与热能</a:t>
            </a:r>
          </a:p>
        </p:txBody>
      </p:sp>
    </p:spTree>
    <p:extLst>
      <p:ext uri="{BB962C8B-B14F-4D97-AF65-F5344CB8AC3E}">
        <p14:creationId xmlns:p14="http://schemas.microsoft.com/office/powerpoint/2010/main" val="175547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3" grpId="0" autoUpdateAnimBg="0"/>
      <p:bldP spid="824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571472" y="1000108"/>
            <a:ext cx="8208963" cy="3170099"/>
          </a:xfrm>
          <a:prstGeom prst="rect">
            <a:avLst/>
          </a:prstGeom>
          <a:noFill/>
          <a:ln w="9525">
            <a:noFill/>
            <a:miter lim="800000"/>
            <a:headEnd/>
            <a:tailEnd/>
          </a:ln>
        </p:spPr>
        <p:txBody>
          <a:bodyPr>
            <a:spAutoFit/>
          </a:bodyPr>
          <a:lstStyle/>
          <a:p>
            <a:pPr fontAlgn="base">
              <a:spcBef>
                <a:spcPct val="0"/>
              </a:spcBef>
              <a:spcAft>
                <a:spcPct val="0"/>
              </a:spcAft>
            </a:pPr>
            <a:r>
              <a:rPr lang="en-US" altLang="zh-CN" sz="4000" b="1" dirty="0">
                <a:solidFill>
                  <a:prstClr val="black"/>
                </a:solidFill>
                <a:latin typeface="+mn-ea"/>
                <a:cs typeface="华文中宋"/>
              </a:rPr>
              <a:t>●</a:t>
            </a:r>
            <a:r>
              <a:rPr lang="zh-CN" altLang="en-US" sz="4000" b="1" dirty="0">
                <a:solidFill>
                  <a:prstClr val="black"/>
                </a:solidFill>
                <a:latin typeface="+mn-ea"/>
                <a:cs typeface="华文中宋"/>
              </a:rPr>
              <a:t>实验用品</a:t>
            </a:r>
          </a:p>
          <a:p>
            <a:pPr fontAlgn="base">
              <a:spcBef>
                <a:spcPct val="0"/>
              </a:spcBef>
              <a:spcAft>
                <a:spcPct val="0"/>
              </a:spcAft>
            </a:pPr>
            <a:r>
              <a:rPr lang="zh-CN" altLang="en-US" sz="3200" b="1" dirty="0">
                <a:solidFill>
                  <a:prstClr val="black"/>
                </a:solidFill>
                <a:latin typeface="+mn-ea"/>
              </a:rPr>
              <a:t>   大烧杯（</a:t>
            </a:r>
            <a:r>
              <a:rPr lang="en-US" altLang="zh-CN" sz="3200" b="1" dirty="0">
                <a:solidFill>
                  <a:prstClr val="black"/>
                </a:solidFill>
                <a:latin typeface="+mn-ea"/>
              </a:rPr>
              <a:t>500 </a:t>
            </a:r>
            <a:r>
              <a:rPr lang="en-US" altLang="zh-CN" sz="3200" b="1" dirty="0" err="1">
                <a:solidFill>
                  <a:prstClr val="black"/>
                </a:solidFill>
                <a:latin typeface="+mn-ea"/>
              </a:rPr>
              <a:t>mL</a:t>
            </a:r>
            <a:r>
              <a:rPr lang="zh-CN" altLang="en-US" sz="3200" b="1" dirty="0">
                <a:solidFill>
                  <a:prstClr val="black"/>
                </a:solidFill>
                <a:latin typeface="+mn-ea"/>
              </a:rPr>
              <a:t>）、小烧杯（</a:t>
            </a:r>
            <a:r>
              <a:rPr lang="en-US" altLang="zh-CN" sz="3200" b="1" dirty="0">
                <a:solidFill>
                  <a:prstClr val="black"/>
                </a:solidFill>
                <a:latin typeface="+mn-ea"/>
              </a:rPr>
              <a:t>100 </a:t>
            </a:r>
            <a:r>
              <a:rPr lang="en-US" altLang="zh-CN" sz="3200" b="1" dirty="0" err="1">
                <a:solidFill>
                  <a:prstClr val="black"/>
                </a:solidFill>
                <a:latin typeface="+mn-ea"/>
              </a:rPr>
              <a:t>mL</a:t>
            </a:r>
            <a:r>
              <a:rPr lang="zh-CN" altLang="en-US" sz="3200" b="1" dirty="0">
                <a:solidFill>
                  <a:prstClr val="black"/>
                </a:solidFill>
                <a:latin typeface="+mn-ea"/>
              </a:rPr>
              <a:t>）</a:t>
            </a:r>
          </a:p>
          <a:p>
            <a:pPr fontAlgn="base">
              <a:spcBef>
                <a:spcPct val="0"/>
              </a:spcBef>
              <a:spcAft>
                <a:spcPct val="0"/>
              </a:spcAft>
            </a:pPr>
            <a:r>
              <a:rPr lang="zh-CN" altLang="en-US" sz="3200" b="1" dirty="0">
                <a:solidFill>
                  <a:prstClr val="black"/>
                </a:solidFill>
                <a:latin typeface="+mn-ea"/>
              </a:rPr>
              <a:t>   温度计、量筒（</a:t>
            </a:r>
            <a:r>
              <a:rPr lang="en-US" altLang="zh-CN" sz="3200" b="1" dirty="0">
                <a:solidFill>
                  <a:prstClr val="black"/>
                </a:solidFill>
                <a:latin typeface="+mn-ea"/>
              </a:rPr>
              <a:t>50 </a:t>
            </a:r>
            <a:r>
              <a:rPr lang="en-US" altLang="zh-CN" sz="3200" b="1" dirty="0" err="1">
                <a:solidFill>
                  <a:prstClr val="black"/>
                </a:solidFill>
                <a:latin typeface="+mn-ea"/>
              </a:rPr>
              <a:t>mL</a:t>
            </a:r>
            <a:r>
              <a:rPr lang="zh-CN" altLang="en-US" sz="3200" b="1" dirty="0">
                <a:solidFill>
                  <a:prstClr val="black"/>
                </a:solidFill>
                <a:latin typeface="+mn-ea"/>
              </a:rPr>
              <a:t>）两个、泡沫塑料   或纸条、泡沫塑料板或硬纸板（中心有两个小孔）、</a:t>
            </a:r>
            <a:r>
              <a:rPr lang="zh-CN" altLang="en-US" sz="3200" b="1" dirty="0">
                <a:solidFill>
                  <a:srgbClr val="FF3300"/>
                </a:solidFill>
                <a:latin typeface="+mn-ea"/>
              </a:rPr>
              <a:t>环形玻璃搅拌棒、温度计</a:t>
            </a:r>
            <a:r>
              <a:rPr lang="zh-CN" altLang="en-US" sz="3200" b="1" dirty="0">
                <a:solidFill>
                  <a:prstClr val="black"/>
                </a:solidFill>
                <a:latin typeface="+mn-ea"/>
              </a:rPr>
              <a:t>。</a:t>
            </a:r>
          </a:p>
          <a:p>
            <a:pPr fontAlgn="base">
              <a:spcBef>
                <a:spcPct val="0"/>
              </a:spcBef>
              <a:spcAft>
                <a:spcPct val="0"/>
              </a:spcAft>
            </a:pPr>
            <a:r>
              <a:rPr lang="en-US" altLang="zh-CN" sz="3200" b="1" dirty="0">
                <a:solidFill>
                  <a:prstClr val="black"/>
                </a:solidFill>
                <a:latin typeface="+mn-ea"/>
              </a:rPr>
              <a:t>0.50 mol/L </a:t>
            </a:r>
            <a:r>
              <a:rPr lang="zh-CN" altLang="en-US" sz="3200" b="1" dirty="0">
                <a:solidFill>
                  <a:prstClr val="black"/>
                </a:solidFill>
                <a:latin typeface="+mn-ea"/>
              </a:rPr>
              <a:t>盐酸、</a:t>
            </a:r>
            <a:r>
              <a:rPr lang="en-US" altLang="zh-CN" sz="3200" b="1" dirty="0">
                <a:solidFill>
                  <a:srgbClr val="3333CC"/>
                </a:solidFill>
                <a:latin typeface="+mn-ea"/>
              </a:rPr>
              <a:t>0.55 mol/L</a:t>
            </a:r>
            <a:r>
              <a:rPr lang="en-US" altLang="zh-CN" sz="3200" b="1" dirty="0">
                <a:solidFill>
                  <a:prstClr val="black"/>
                </a:solidFill>
                <a:latin typeface="+mn-ea"/>
              </a:rPr>
              <a:t> </a:t>
            </a:r>
            <a:r>
              <a:rPr lang="en-US" altLang="zh-CN" sz="3200" b="1" dirty="0" err="1">
                <a:solidFill>
                  <a:prstClr val="black"/>
                </a:solidFill>
                <a:latin typeface="+mn-ea"/>
              </a:rPr>
              <a:t>NaOH</a:t>
            </a:r>
            <a:r>
              <a:rPr lang="zh-CN" altLang="en-US" sz="3200" b="1" dirty="0">
                <a:solidFill>
                  <a:prstClr val="black"/>
                </a:solidFill>
                <a:latin typeface="+mn-ea"/>
              </a:rPr>
              <a:t>溶液</a:t>
            </a:r>
          </a:p>
        </p:txBody>
      </p:sp>
      <p:sp>
        <p:nvSpPr>
          <p:cNvPr id="5" name="矩形 4"/>
          <p:cNvSpPr>
            <a:spLocks noChangeArrowheads="1"/>
          </p:cNvSpPr>
          <p:nvPr/>
        </p:nvSpPr>
        <p:spPr bwMode="auto">
          <a:xfrm>
            <a:off x="618982" y="4643446"/>
            <a:ext cx="5609202" cy="646331"/>
          </a:xfrm>
          <a:prstGeom prst="rect">
            <a:avLst/>
          </a:prstGeom>
          <a:noFill/>
          <a:ln w="9525">
            <a:noFill/>
            <a:miter lim="800000"/>
            <a:headEnd/>
            <a:tailEnd/>
          </a:ln>
        </p:spPr>
        <p:txBody>
          <a:bodyPr wrap="square">
            <a:spAutoFit/>
          </a:bodyPr>
          <a:lstStyle/>
          <a:p>
            <a:pPr fontAlgn="base">
              <a:spcBef>
                <a:spcPct val="0"/>
              </a:spcBef>
              <a:spcAft>
                <a:spcPct val="0"/>
              </a:spcAft>
            </a:pPr>
            <a:r>
              <a:rPr lang="zh-CN" altLang="en-US" sz="3600" b="1" dirty="0">
                <a:latin typeface="+mn-ea"/>
              </a:rPr>
              <a:t>●实验步骤</a:t>
            </a:r>
            <a:r>
              <a:rPr lang="zh-CN" altLang="en-US" sz="3600" b="1" dirty="0" smtClean="0">
                <a:latin typeface="+mn-ea"/>
              </a:rPr>
              <a:t>：</a:t>
            </a:r>
            <a:r>
              <a:rPr lang="zh-CN" altLang="en-US" sz="3600" b="1" dirty="0" smtClean="0">
                <a:solidFill>
                  <a:srgbClr val="FF3300"/>
                </a:solidFill>
                <a:latin typeface="+mn-ea"/>
              </a:rPr>
              <a:t>阅读</a:t>
            </a:r>
            <a:r>
              <a:rPr lang="zh-CN" altLang="en-US" sz="3600" b="1" dirty="0">
                <a:solidFill>
                  <a:srgbClr val="FF3300"/>
                </a:solidFill>
                <a:latin typeface="+mn-ea"/>
              </a:rPr>
              <a:t>课本</a:t>
            </a:r>
            <a:r>
              <a:rPr lang="en-US" altLang="zh-CN" sz="3600" b="1" dirty="0">
                <a:solidFill>
                  <a:srgbClr val="FF3300"/>
                </a:solidFill>
                <a:latin typeface="+mn-ea"/>
              </a:rPr>
              <a:t>P5</a:t>
            </a:r>
            <a:endParaRPr lang="zh-CN" altLang="en-US" sz="3600" b="1" dirty="0">
              <a:solidFill>
                <a:prstClr val="black"/>
              </a:solidFill>
              <a:latin typeface="+mn-ea"/>
            </a:endParaRPr>
          </a:p>
        </p:txBody>
      </p:sp>
      <p:sp>
        <p:nvSpPr>
          <p:cNvPr id="2" name="TextBox 1"/>
          <p:cNvSpPr txBox="1"/>
          <p:nvPr/>
        </p:nvSpPr>
        <p:spPr>
          <a:xfrm>
            <a:off x="1115616" y="188640"/>
            <a:ext cx="7344816" cy="646331"/>
          </a:xfrm>
          <a:prstGeom prst="rect">
            <a:avLst/>
          </a:prstGeom>
          <a:noFill/>
        </p:spPr>
        <p:txBody>
          <a:bodyPr wrap="square" rtlCol="0">
            <a:spAutoFit/>
          </a:bodyPr>
          <a:lstStyle/>
          <a:p>
            <a:r>
              <a:rPr lang="zh-CN" altLang="en-US" sz="3600" b="1" dirty="0" smtClean="0">
                <a:solidFill>
                  <a:srgbClr val="FF0000"/>
                </a:solidFill>
              </a:rPr>
              <a:t>强酸、强碱中和反应的反应热测定</a:t>
            </a:r>
            <a:endParaRPr lang="zh-CN" altLang="en-US" sz="3600" b="1" dirty="0">
              <a:solidFill>
                <a:srgbClr val="FF0000"/>
              </a:solidFill>
            </a:endParaRPr>
          </a:p>
        </p:txBody>
      </p:sp>
    </p:spTree>
    <p:extLst>
      <p:ext uri="{BB962C8B-B14F-4D97-AF65-F5344CB8AC3E}">
        <p14:creationId xmlns:p14="http://schemas.microsoft.com/office/powerpoint/2010/main" val="61292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7" name="Picture 9" descr="pic_49806"/>
          <p:cNvPicPr>
            <a:picLocks noChangeAspect="1" noChangeArrowheads="1"/>
          </p:cNvPicPr>
          <p:nvPr/>
        </p:nvPicPr>
        <p:blipFill>
          <a:blip r:embed="rId2"/>
          <a:srcRect/>
          <a:stretch>
            <a:fillRect/>
          </a:stretch>
        </p:blipFill>
        <p:spPr bwMode="auto">
          <a:xfrm>
            <a:off x="5257800" y="836712"/>
            <a:ext cx="3886200" cy="5140424"/>
          </a:xfrm>
          <a:prstGeom prst="rect">
            <a:avLst/>
          </a:prstGeom>
          <a:noFill/>
        </p:spPr>
      </p:pic>
      <p:sp>
        <p:nvSpPr>
          <p:cNvPr id="10" name="Rectangle 14"/>
          <p:cNvSpPr>
            <a:spLocks noChangeArrowheads="1"/>
          </p:cNvSpPr>
          <p:nvPr/>
        </p:nvSpPr>
        <p:spPr bwMode="auto">
          <a:xfrm>
            <a:off x="35496" y="697855"/>
            <a:ext cx="5175984" cy="5614690"/>
          </a:xfrm>
          <a:prstGeom prst="rect">
            <a:avLst/>
          </a:prstGeom>
          <a:noFill/>
          <a:ln w="9525">
            <a:noFill/>
            <a:miter lim="800000"/>
            <a:headEnd/>
            <a:tailEnd/>
          </a:ln>
          <a:effectLst/>
        </p:spPr>
        <p:txBody>
          <a:bodyPr/>
          <a:lstStyle/>
          <a:p>
            <a:pPr>
              <a:lnSpc>
                <a:spcPct val="150000"/>
              </a:lnSpc>
            </a:pPr>
            <a:r>
              <a:rPr lang="en-US" altLang="zh-CN" sz="2400" b="1" dirty="0" smtClean="0">
                <a:latin typeface="Times New Roman" pitchFamily="18" charset="0"/>
                <a:ea typeface="宋体" pitchFamily="2" charset="-122"/>
              </a:rPr>
              <a:t>1.</a:t>
            </a:r>
            <a:r>
              <a:rPr lang="zh-CN" altLang="en-US" sz="2400" b="1" dirty="0" smtClean="0">
                <a:latin typeface="Times New Roman" pitchFamily="18" charset="0"/>
                <a:ea typeface="宋体" pitchFamily="2" charset="-122"/>
              </a:rPr>
              <a:t>在</a:t>
            </a:r>
            <a:r>
              <a:rPr lang="zh-CN" altLang="en-US" sz="2400" b="1" dirty="0">
                <a:latin typeface="Times New Roman" pitchFamily="18" charset="0"/>
                <a:ea typeface="宋体" pitchFamily="2" charset="-122"/>
              </a:rPr>
              <a:t>大烧杯底部垫泡沫塑料（或纸条），使放入的小烧杯杯口与大烧杯</a:t>
            </a:r>
            <a:r>
              <a:rPr lang="zh-CN" altLang="en-US" sz="2400" b="1" dirty="0">
                <a:solidFill>
                  <a:srgbClr val="FF0000"/>
                </a:solidFill>
                <a:latin typeface="Times New Roman" pitchFamily="18" charset="0"/>
                <a:ea typeface="宋体" pitchFamily="2" charset="-122"/>
              </a:rPr>
              <a:t>杯口相平</a:t>
            </a:r>
            <a:r>
              <a:rPr lang="zh-CN" altLang="en-US" sz="2400" b="1" dirty="0">
                <a:latin typeface="Times New Roman" pitchFamily="18" charset="0"/>
                <a:ea typeface="宋体" pitchFamily="2" charset="-122"/>
              </a:rPr>
              <a:t>。然后再在大、小烧杯之间填满碎泡沫塑料（或纸条），大烧杯上用泡沫塑料板（或硬纸板）作盖板，在板中间开两个小孔，正好使温度计和环形玻璃搅拌棒通过，</a:t>
            </a:r>
            <a:r>
              <a:rPr lang="zh-CN" altLang="en-US" sz="2400" b="1" dirty="0">
                <a:solidFill>
                  <a:srgbClr val="FF0000"/>
                </a:solidFill>
                <a:latin typeface="Times New Roman" pitchFamily="18" charset="0"/>
                <a:ea typeface="宋体" pitchFamily="2" charset="-122"/>
              </a:rPr>
              <a:t>以达到保温、隔热、减少实验过程中热量损失的目的，</a:t>
            </a:r>
            <a:r>
              <a:rPr lang="zh-CN" altLang="en-US" sz="2400" b="1" dirty="0">
                <a:latin typeface="Times New Roman" pitchFamily="18" charset="0"/>
                <a:ea typeface="宋体" pitchFamily="2" charset="-122"/>
              </a:rPr>
              <a:t>如上图所示。该实验也可在保温杯中进行</a:t>
            </a:r>
            <a:r>
              <a:rPr lang="zh-CN" altLang="en-US" sz="2400" b="1" dirty="0" smtClean="0">
                <a:latin typeface="Times New Roman" pitchFamily="18" charset="0"/>
                <a:ea typeface="宋体" pitchFamily="2" charset="-122"/>
              </a:rPr>
              <a:t>。</a:t>
            </a:r>
            <a:endParaRPr lang="zh-CN" altLang="en-US" sz="2400" b="1" dirty="0">
              <a:latin typeface="Times New Roman" pitchFamily="18" charset="0"/>
              <a:ea typeface="宋体" pitchFamily="2" charset="-122"/>
            </a:endParaRPr>
          </a:p>
        </p:txBody>
      </p:sp>
    </p:spTree>
    <p:extLst>
      <p:ext uri="{BB962C8B-B14F-4D97-AF65-F5344CB8AC3E}">
        <p14:creationId xmlns:p14="http://schemas.microsoft.com/office/powerpoint/2010/main" val="3429343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070325151"/>
              </p:ext>
            </p:extLst>
          </p:nvPr>
        </p:nvGraphicFramePr>
        <p:xfrm>
          <a:off x="1475656" y="1081263"/>
          <a:ext cx="6696744" cy="2419745"/>
        </p:xfrm>
        <a:graphic>
          <a:graphicData uri="http://schemas.openxmlformats.org/drawingml/2006/table">
            <a:tbl>
              <a:tblPr>
                <a:tableStyleId>{616DA210-FB5B-4158-B5E0-FEB733F419BA}</a:tableStyleId>
              </a:tblPr>
              <a:tblGrid>
                <a:gridCol w="1599881"/>
                <a:gridCol w="1219801"/>
                <a:gridCol w="1691809"/>
                <a:gridCol w="2185253"/>
              </a:tblGrid>
              <a:tr h="483949">
                <a:tc>
                  <a:txBody>
                    <a:bodyPr/>
                    <a:lstStyle/>
                    <a:p>
                      <a:pPr algn="ctr">
                        <a:spcAft>
                          <a:spcPts val="0"/>
                        </a:spcAft>
                        <a:tabLst>
                          <a:tab pos="2250440" algn="l"/>
                        </a:tabLst>
                      </a:pPr>
                      <a:r>
                        <a:rPr lang="zh-CN" sz="2400" kern="100" dirty="0">
                          <a:effectLst/>
                        </a:rPr>
                        <a:t>实验序号</a:t>
                      </a:r>
                      <a:endParaRPr lang="zh-CN" sz="2400" kern="100" dirty="0">
                        <a:effectLst/>
                        <a:latin typeface="宋体"/>
                        <a:cs typeface="Courier New"/>
                      </a:endParaRPr>
                    </a:p>
                  </a:txBody>
                  <a:tcPr marL="68580" marR="68580" marT="0" marB="0" anchor="ctr"/>
                </a:tc>
                <a:tc gridSpan="2">
                  <a:txBody>
                    <a:bodyPr/>
                    <a:lstStyle/>
                    <a:p>
                      <a:pPr algn="ctr">
                        <a:spcAft>
                          <a:spcPts val="0"/>
                        </a:spcAft>
                        <a:tabLst>
                          <a:tab pos="2250440" algn="l"/>
                        </a:tabLst>
                      </a:pPr>
                      <a:r>
                        <a:rPr lang="zh-CN" sz="2400" kern="100" dirty="0">
                          <a:effectLst/>
                        </a:rPr>
                        <a:t>起始温度</a:t>
                      </a:r>
                      <a:r>
                        <a:rPr lang="en-US" sz="2400" kern="100" dirty="0">
                          <a:effectLst/>
                        </a:rPr>
                        <a:t>t</a:t>
                      </a:r>
                      <a:r>
                        <a:rPr lang="en-US" sz="2400" kern="100" baseline="-25000" dirty="0">
                          <a:effectLst/>
                        </a:rPr>
                        <a:t>1</a:t>
                      </a:r>
                      <a:r>
                        <a:rPr lang="en-US" sz="2400" kern="100" dirty="0">
                          <a:effectLst/>
                        </a:rPr>
                        <a:t>/℃</a:t>
                      </a:r>
                      <a:endParaRPr lang="zh-CN" sz="2400" kern="100" dirty="0">
                        <a:effectLst/>
                        <a:latin typeface="宋体"/>
                        <a:cs typeface="Courier New"/>
                      </a:endParaRPr>
                    </a:p>
                  </a:txBody>
                  <a:tcPr marL="68580" marR="68580" marT="0" marB="0" anchor="ctr"/>
                </a:tc>
                <a:tc hMerge="1">
                  <a:txBody>
                    <a:bodyPr/>
                    <a:lstStyle/>
                    <a:p>
                      <a:endParaRPr lang="zh-CN" altLang="en-US"/>
                    </a:p>
                  </a:txBody>
                  <a:tcPr/>
                </a:tc>
                <a:tc>
                  <a:txBody>
                    <a:bodyPr/>
                    <a:lstStyle/>
                    <a:p>
                      <a:pPr algn="ctr">
                        <a:spcAft>
                          <a:spcPts val="0"/>
                        </a:spcAft>
                        <a:tabLst>
                          <a:tab pos="2250440" algn="l"/>
                        </a:tabLst>
                      </a:pPr>
                      <a:r>
                        <a:rPr lang="zh-CN" sz="2400" kern="100" dirty="0">
                          <a:effectLst/>
                        </a:rPr>
                        <a:t>终止温度</a:t>
                      </a:r>
                      <a:r>
                        <a:rPr lang="en-US" sz="2400" kern="100" dirty="0">
                          <a:effectLst/>
                        </a:rPr>
                        <a:t>t</a:t>
                      </a:r>
                      <a:r>
                        <a:rPr lang="en-US" sz="2400" kern="100" baseline="-25000" dirty="0">
                          <a:effectLst/>
                        </a:rPr>
                        <a:t>2</a:t>
                      </a:r>
                      <a:r>
                        <a:rPr lang="en-US" sz="2400" kern="100" dirty="0">
                          <a:effectLst/>
                        </a:rPr>
                        <a:t>/℃</a:t>
                      </a:r>
                      <a:endParaRPr lang="zh-CN" sz="2400" kern="100" dirty="0">
                        <a:effectLst/>
                        <a:latin typeface="宋体"/>
                        <a:cs typeface="Courier New"/>
                      </a:endParaRPr>
                    </a:p>
                  </a:txBody>
                  <a:tcPr marL="68580" marR="68580" marT="0" marB="0" anchor="ctr"/>
                </a:tc>
              </a:tr>
              <a:tr h="483949">
                <a:tc>
                  <a:txBody>
                    <a:bodyPr/>
                    <a:lstStyle/>
                    <a:p>
                      <a:pPr algn="ctr">
                        <a:spcAft>
                          <a:spcPts val="0"/>
                        </a:spcAft>
                        <a:tabLst>
                          <a:tab pos="2250440" algn="l"/>
                        </a:tabLst>
                      </a:pPr>
                      <a:endParaRPr lang="zh-CN" sz="2400" kern="100" dirty="0">
                        <a:effectLst/>
                        <a:latin typeface="宋体"/>
                        <a:cs typeface="Courier New"/>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50440" algn="l"/>
                        </a:tabLst>
                        <a:defRPr/>
                      </a:pPr>
                      <a:r>
                        <a:rPr lang="zh-CN" altLang="zh-CN" sz="2400" kern="100" dirty="0" smtClean="0">
                          <a:effectLst/>
                        </a:rPr>
                        <a:t>盐酸</a:t>
                      </a:r>
                      <a:endParaRPr lang="zh-CN" sz="2400" kern="100" dirty="0">
                        <a:effectLst/>
                        <a:latin typeface="宋体"/>
                        <a:cs typeface="Courier New"/>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50440" algn="l"/>
                        </a:tabLst>
                        <a:defRPr/>
                      </a:pPr>
                      <a:r>
                        <a:rPr lang="en-US" altLang="zh-CN" sz="2400" kern="100" dirty="0" err="1" smtClean="0">
                          <a:effectLst/>
                        </a:rPr>
                        <a:t>NaOH</a:t>
                      </a:r>
                      <a:r>
                        <a:rPr lang="zh-CN" altLang="zh-CN" sz="2400" kern="100" dirty="0" smtClean="0">
                          <a:effectLst/>
                        </a:rPr>
                        <a:t>溶液</a:t>
                      </a:r>
                      <a:endParaRPr lang="zh-CN" sz="2400" kern="100" dirty="0">
                        <a:effectLst/>
                        <a:latin typeface="宋体"/>
                        <a:cs typeface="Courier New"/>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50440" algn="l"/>
                        </a:tabLst>
                        <a:defRPr/>
                      </a:pPr>
                      <a:r>
                        <a:rPr lang="zh-CN" altLang="zh-CN" sz="2400" kern="100" dirty="0" smtClean="0">
                          <a:effectLst/>
                        </a:rPr>
                        <a:t>混合溶液</a:t>
                      </a:r>
                      <a:r>
                        <a:rPr lang="en-US" sz="2400" kern="100" dirty="0">
                          <a:effectLst/>
                        </a:rPr>
                        <a:t> </a:t>
                      </a:r>
                      <a:endParaRPr lang="zh-CN" sz="2400" kern="100" dirty="0">
                        <a:effectLst/>
                        <a:latin typeface="宋体"/>
                        <a:cs typeface="Courier New"/>
                      </a:endParaRPr>
                    </a:p>
                  </a:txBody>
                  <a:tcPr marL="68580" marR="68580" marT="0" marB="0" anchor="ctr"/>
                </a:tc>
              </a:tr>
              <a:tr h="483949">
                <a:tc>
                  <a:txBody>
                    <a:bodyPr/>
                    <a:lstStyle/>
                    <a:p>
                      <a:pPr algn="ctr">
                        <a:spcAft>
                          <a:spcPts val="0"/>
                        </a:spcAft>
                        <a:tabLst>
                          <a:tab pos="2250440" algn="l"/>
                        </a:tabLst>
                      </a:pPr>
                      <a:r>
                        <a:rPr lang="en-US" sz="2800" kern="100">
                          <a:effectLst/>
                        </a:rPr>
                        <a:t>1</a:t>
                      </a:r>
                      <a:endParaRPr lang="zh-CN" sz="2800" kern="100">
                        <a:effectLst/>
                        <a:latin typeface="宋体"/>
                        <a:cs typeface="Courier New"/>
                      </a:endParaRPr>
                    </a:p>
                  </a:txBody>
                  <a:tcPr marL="68580" marR="68580" marT="0" marB="0" anchor="ctr"/>
                </a:tc>
                <a:tc>
                  <a:txBody>
                    <a:bodyPr/>
                    <a:lstStyle/>
                    <a:p>
                      <a:pPr algn="ctr">
                        <a:spcAft>
                          <a:spcPts val="0"/>
                        </a:spcAft>
                        <a:tabLst>
                          <a:tab pos="2250440" algn="l"/>
                        </a:tabLst>
                      </a:pPr>
                      <a:endParaRPr lang="zh-CN" sz="2800" kern="100" dirty="0">
                        <a:effectLst/>
                        <a:latin typeface="宋体"/>
                        <a:cs typeface="Courier New"/>
                      </a:endParaRPr>
                    </a:p>
                  </a:txBody>
                  <a:tcPr marL="68580" marR="68580" marT="0" marB="0" anchor="ctr"/>
                </a:tc>
                <a:tc>
                  <a:txBody>
                    <a:bodyPr/>
                    <a:lstStyle/>
                    <a:p>
                      <a:pPr algn="ctr">
                        <a:spcAft>
                          <a:spcPts val="0"/>
                        </a:spcAft>
                        <a:tabLst>
                          <a:tab pos="2250440" algn="l"/>
                        </a:tabLst>
                      </a:pPr>
                      <a:endParaRPr lang="zh-CN" sz="2800" kern="100">
                        <a:effectLst/>
                        <a:latin typeface="宋体"/>
                        <a:cs typeface="Courier New"/>
                      </a:endParaRPr>
                    </a:p>
                  </a:txBody>
                  <a:tcPr marL="68580" marR="68580" marT="0" marB="0" anchor="ctr"/>
                </a:tc>
                <a:tc>
                  <a:txBody>
                    <a:bodyPr/>
                    <a:lstStyle/>
                    <a:p>
                      <a:pPr algn="ctr">
                        <a:spcAft>
                          <a:spcPts val="0"/>
                        </a:spcAft>
                        <a:tabLst>
                          <a:tab pos="2250440" algn="l"/>
                        </a:tabLst>
                      </a:pPr>
                      <a:endParaRPr lang="zh-CN" sz="2800" kern="100">
                        <a:effectLst/>
                        <a:latin typeface="宋体"/>
                        <a:cs typeface="Courier New"/>
                      </a:endParaRPr>
                    </a:p>
                  </a:txBody>
                  <a:tcPr marL="68580" marR="68580" marT="0" marB="0" anchor="ctr"/>
                </a:tc>
              </a:tr>
              <a:tr h="483949">
                <a:tc>
                  <a:txBody>
                    <a:bodyPr/>
                    <a:lstStyle/>
                    <a:p>
                      <a:pPr algn="ctr">
                        <a:spcAft>
                          <a:spcPts val="0"/>
                        </a:spcAft>
                        <a:tabLst>
                          <a:tab pos="2250440" algn="l"/>
                        </a:tabLst>
                      </a:pPr>
                      <a:r>
                        <a:rPr lang="en-US" sz="2800" kern="100">
                          <a:effectLst/>
                        </a:rPr>
                        <a:t>2</a:t>
                      </a:r>
                      <a:endParaRPr lang="zh-CN" sz="2800" kern="100">
                        <a:effectLst/>
                        <a:latin typeface="宋体"/>
                        <a:cs typeface="Courier New"/>
                      </a:endParaRPr>
                    </a:p>
                  </a:txBody>
                  <a:tcPr marL="68580" marR="68580" marT="0" marB="0" anchor="ctr"/>
                </a:tc>
                <a:tc>
                  <a:txBody>
                    <a:bodyPr/>
                    <a:lstStyle/>
                    <a:p>
                      <a:pPr algn="ctr">
                        <a:spcAft>
                          <a:spcPts val="0"/>
                        </a:spcAft>
                        <a:tabLst>
                          <a:tab pos="2250440" algn="l"/>
                        </a:tabLst>
                      </a:pPr>
                      <a:endParaRPr lang="zh-CN" sz="2800" kern="100" dirty="0">
                        <a:effectLst/>
                        <a:latin typeface="宋体"/>
                        <a:cs typeface="Courier New"/>
                      </a:endParaRPr>
                    </a:p>
                  </a:txBody>
                  <a:tcPr marL="68580" marR="68580" marT="0" marB="0" anchor="ctr"/>
                </a:tc>
                <a:tc>
                  <a:txBody>
                    <a:bodyPr/>
                    <a:lstStyle/>
                    <a:p>
                      <a:pPr algn="ctr">
                        <a:spcAft>
                          <a:spcPts val="0"/>
                        </a:spcAft>
                        <a:tabLst>
                          <a:tab pos="2250440" algn="l"/>
                        </a:tabLst>
                      </a:pPr>
                      <a:endParaRPr lang="zh-CN" sz="2800" kern="100" dirty="0">
                        <a:effectLst/>
                        <a:latin typeface="宋体"/>
                        <a:cs typeface="Courier New"/>
                      </a:endParaRPr>
                    </a:p>
                  </a:txBody>
                  <a:tcPr marL="68580" marR="68580" marT="0" marB="0" anchor="ctr"/>
                </a:tc>
                <a:tc>
                  <a:txBody>
                    <a:bodyPr/>
                    <a:lstStyle/>
                    <a:p>
                      <a:pPr algn="ctr">
                        <a:spcAft>
                          <a:spcPts val="0"/>
                        </a:spcAft>
                        <a:tabLst>
                          <a:tab pos="2250440" algn="l"/>
                        </a:tabLst>
                      </a:pPr>
                      <a:endParaRPr lang="zh-CN" sz="2800" kern="100" dirty="0">
                        <a:effectLst/>
                        <a:latin typeface="宋体"/>
                        <a:cs typeface="Courier New"/>
                      </a:endParaRPr>
                    </a:p>
                  </a:txBody>
                  <a:tcPr marL="68580" marR="68580" marT="0" marB="0" anchor="ctr"/>
                </a:tc>
              </a:tr>
              <a:tr h="483949">
                <a:tc>
                  <a:txBody>
                    <a:bodyPr/>
                    <a:lstStyle/>
                    <a:p>
                      <a:pPr algn="ctr">
                        <a:spcAft>
                          <a:spcPts val="0"/>
                        </a:spcAft>
                        <a:tabLst>
                          <a:tab pos="2250440" algn="l"/>
                        </a:tabLst>
                      </a:pPr>
                      <a:r>
                        <a:rPr lang="en-US" sz="2800" kern="100" dirty="0">
                          <a:effectLst/>
                        </a:rPr>
                        <a:t>3</a:t>
                      </a:r>
                      <a:endParaRPr lang="zh-CN" sz="2800" kern="100" dirty="0">
                        <a:effectLst/>
                        <a:latin typeface="宋体"/>
                        <a:cs typeface="Courier New"/>
                      </a:endParaRPr>
                    </a:p>
                  </a:txBody>
                  <a:tcPr marL="68580" marR="68580" marT="0" marB="0" anchor="ctr"/>
                </a:tc>
                <a:tc>
                  <a:txBody>
                    <a:bodyPr/>
                    <a:lstStyle/>
                    <a:p>
                      <a:pPr algn="ctr">
                        <a:spcAft>
                          <a:spcPts val="0"/>
                        </a:spcAft>
                        <a:tabLst>
                          <a:tab pos="2250440" algn="l"/>
                        </a:tabLst>
                      </a:pPr>
                      <a:endParaRPr lang="zh-CN" sz="2800" kern="100">
                        <a:effectLst/>
                        <a:latin typeface="宋体"/>
                        <a:cs typeface="Courier New"/>
                      </a:endParaRPr>
                    </a:p>
                  </a:txBody>
                  <a:tcPr marL="68580" marR="68580" marT="0" marB="0" anchor="ctr"/>
                </a:tc>
                <a:tc>
                  <a:txBody>
                    <a:bodyPr/>
                    <a:lstStyle/>
                    <a:p>
                      <a:pPr algn="ctr">
                        <a:spcAft>
                          <a:spcPts val="0"/>
                        </a:spcAft>
                        <a:tabLst>
                          <a:tab pos="2250440" algn="l"/>
                        </a:tabLst>
                      </a:pPr>
                      <a:endParaRPr lang="zh-CN" sz="2800" kern="100">
                        <a:effectLst/>
                        <a:latin typeface="宋体"/>
                        <a:cs typeface="Courier New"/>
                      </a:endParaRPr>
                    </a:p>
                  </a:txBody>
                  <a:tcPr marL="68580" marR="68580" marT="0" marB="0" anchor="ctr"/>
                </a:tc>
                <a:tc>
                  <a:txBody>
                    <a:bodyPr/>
                    <a:lstStyle/>
                    <a:p>
                      <a:pPr algn="ctr">
                        <a:spcAft>
                          <a:spcPts val="0"/>
                        </a:spcAft>
                        <a:tabLst>
                          <a:tab pos="2250440" algn="l"/>
                        </a:tabLst>
                      </a:pPr>
                      <a:endParaRPr lang="zh-CN" sz="2800" kern="100" dirty="0">
                        <a:effectLst/>
                        <a:latin typeface="宋体"/>
                        <a:cs typeface="Courier New"/>
                      </a:endParaRPr>
                    </a:p>
                  </a:txBody>
                  <a:tcPr marL="68580" marR="68580" marT="0" marB="0" anchor="ctr"/>
                </a:tc>
              </a:tr>
            </a:tbl>
          </a:graphicData>
        </a:graphic>
      </p:graphicFrame>
      <p:sp>
        <p:nvSpPr>
          <p:cNvPr id="3" name="矩形 2"/>
          <p:cNvSpPr>
            <a:spLocks noChangeArrowheads="1"/>
          </p:cNvSpPr>
          <p:nvPr/>
        </p:nvSpPr>
        <p:spPr bwMode="auto">
          <a:xfrm>
            <a:off x="539552" y="260648"/>
            <a:ext cx="5609202" cy="646331"/>
          </a:xfrm>
          <a:prstGeom prst="rect">
            <a:avLst/>
          </a:prstGeom>
          <a:noFill/>
          <a:ln w="9525">
            <a:noFill/>
            <a:miter lim="800000"/>
            <a:headEnd/>
            <a:tailEnd/>
          </a:ln>
        </p:spPr>
        <p:txBody>
          <a:bodyPr wrap="square">
            <a:spAutoFit/>
          </a:bodyPr>
          <a:lstStyle/>
          <a:p>
            <a:pPr fontAlgn="base">
              <a:spcBef>
                <a:spcPct val="0"/>
              </a:spcBef>
              <a:spcAft>
                <a:spcPct val="0"/>
              </a:spcAft>
            </a:pPr>
            <a:r>
              <a:rPr lang="zh-CN" altLang="en-US" sz="3600" b="1" dirty="0">
                <a:latin typeface="+mn-ea"/>
              </a:rPr>
              <a:t>●</a:t>
            </a:r>
            <a:r>
              <a:rPr lang="zh-CN" altLang="en-US" sz="3600" b="1" dirty="0" smtClean="0">
                <a:latin typeface="+mn-ea"/>
              </a:rPr>
              <a:t>实验数据记录及处理：</a:t>
            </a:r>
            <a:endParaRPr lang="zh-CN" altLang="en-US" sz="3600" b="1" dirty="0">
              <a:latin typeface="+mn-ea"/>
            </a:endParaRPr>
          </a:p>
        </p:txBody>
      </p:sp>
      <p:graphicFrame>
        <p:nvGraphicFramePr>
          <p:cNvPr id="6" name="表格 5"/>
          <p:cNvGraphicFramePr>
            <a:graphicFrameLocks noGrp="1"/>
          </p:cNvGraphicFramePr>
          <p:nvPr>
            <p:extLst>
              <p:ext uri="{D42A27DB-BD31-4B8C-83A1-F6EECF244321}">
                <p14:modId xmlns:p14="http://schemas.microsoft.com/office/powerpoint/2010/main" val="966514884"/>
              </p:ext>
            </p:extLst>
          </p:nvPr>
        </p:nvGraphicFramePr>
        <p:xfrm>
          <a:off x="1475656" y="1081263"/>
          <a:ext cx="6696744" cy="2419745"/>
        </p:xfrm>
        <a:graphic>
          <a:graphicData uri="http://schemas.openxmlformats.org/drawingml/2006/table">
            <a:tbl>
              <a:tblPr>
                <a:tableStyleId>{616DA210-FB5B-4158-B5E0-FEB733F419BA}</a:tableStyleId>
              </a:tblPr>
              <a:tblGrid>
                <a:gridCol w="1599881"/>
                <a:gridCol w="1219801"/>
                <a:gridCol w="1691809"/>
                <a:gridCol w="2185253"/>
              </a:tblGrid>
              <a:tr h="483949">
                <a:tc>
                  <a:txBody>
                    <a:bodyPr/>
                    <a:lstStyle/>
                    <a:p>
                      <a:pPr algn="ctr">
                        <a:spcAft>
                          <a:spcPts val="0"/>
                        </a:spcAft>
                        <a:tabLst>
                          <a:tab pos="2250440" algn="l"/>
                        </a:tabLst>
                      </a:pPr>
                      <a:r>
                        <a:rPr lang="zh-CN" sz="2400" kern="100" dirty="0">
                          <a:solidFill>
                            <a:srgbClr val="FF0000"/>
                          </a:solidFill>
                          <a:effectLst/>
                        </a:rPr>
                        <a:t>实验序号</a:t>
                      </a:r>
                      <a:endParaRPr lang="zh-CN" sz="2400" kern="100" dirty="0">
                        <a:solidFill>
                          <a:srgbClr val="FF0000"/>
                        </a:solidFill>
                        <a:effectLst/>
                        <a:latin typeface="宋体"/>
                        <a:cs typeface="Courier New"/>
                      </a:endParaRPr>
                    </a:p>
                  </a:txBody>
                  <a:tcPr marL="68580" marR="68580" marT="0" marB="0" anchor="ctr"/>
                </a:tc>
                <a:tc gridSpan="2">
                  <a:txBody>
                    <a:bodyPr/>
                    <a:lstStyle/>
                    <a:p>
                      <a:pPr algn="ctr">
                        <a:spcAft>
                          <a:spcPts val="0"/>
                        </a:spcAft>
                        <a:tabLst>
                          <a:tab pos="2250440" algn="l"/>
                        </a:tabLst>
                      </a:pPr>
                      <a:r>
                        <a:rPr lang="zh-CN" sz="2400" kern="100" dirty="0">
                          <a:solidFill>
                            <a:srgbClr val="FF0000"/>
                          </a:solidFill>
                          <a:effectLst/>
                        </a:rPr>
                        <a:t>起始温度</a:t>
                      </a:r>
                      <a:r>
                        <a:rPr lang="en-US" sz="2400" kern="100" dirty="0">
                          <a:solidFill>
                            <a:srgbClr val="FF0000"/>
                          </a:solidFill>
                          <a:effectLst/>
                        </a:rPr>
                        <a:t>t</a:t>
                      </a:r>
                      <a:r>
                        <a:rPr lang="en-US" sz="2400" kern="100" baseline="-25000" dirty="0">
                          <a:solidFill>
                            <a:srgbClr val="FF0000"/>
                          </a:solidFill>
                          <a:effectLst/>
                        </a:rPr>
                        <a:t>1</a:t>
                      </a:r>
                      <a:r>
                        <a:rPr lang="en-US" sz="2400" kern="100" dirty="0">
                          <a:solidFill>
                            <a:srgbClr val="FF0000"/>
                          </a:solidFill>
                          <a:effectLst/>
                        </a:rPr>
                        <a:t>/℃</a:t>
                      </a:r>
                      <a:endParaRPr lang="zh-CN" sz="2400" kern="100" dirty="0">
                        <a:solidFill>
                          <a:srgbClr val="FF0000"/>
                        </a:solidFill>
                        <a:effectLst/>
                        <a:latin typeface="宋体"/>
                        <a:cs typeface="Courier New"/>
                      </a:endParaRPr>
                    </a:p>
                  </a:txBody>
                  <a:tcPr marL="68580" marR="68580" marT="0" marB="0" anchor="ctr"/>
                </a:tc>
                <a:tc hMerge="1">
                  <a:txBody>
                    <a:bodyPr/>
                    <a:lstStyle/>
                    <a:p>
                      <a:endParaRPr lang="zh-CN" altLang="en-US"/>
                    </a:p>
                  </a:txBody>
                  <a:tcPr/>
                </a:tc>
                <a:tc>
                  <a:txBody>
                    <a:bodyPr/>
                    <a:lstStyle/>
                    <a:p>
                      <a:pPr algn="ctr">
                        <a:spcAft>
                          <a:spcPts val="0"/>
                        </a:spcAft>
                        <a:tabLst>
                          <a:tab pos="2250440" algn="l"/>
                        </a:tabLst>
                      </a:pPr>
                      <a:r>
                        <a:rPr lang="zh-CN" sz="2400" kern="100" dirty="0">
                          <a:solidFill>
                            <a:srgbClr val="FF0000"/>
                          </a:solidFill>
                          <a:effectLst/>
                        </a:rPr>
                        <a:t>终止温度</a:t>
                      </a:r>
                      <a:r>
                        <a:rPr lang="en-US" sz="2400" kern="100" dirty="0">
                          <a:solidFill>
                            <a:srgbClr val="FF0000"/>
                          </a:solidFill>
                          <a:effectLst/>
                        </a:rPr>
                        <a:t>t</a:t>
                      </a:r>
                      <a:r>
                        <a:rPr lang="en-US" sz="2400" kern="100" baseline="-25000" dirty="0">
                          <a:solidFill>
                            <a:srgbClr val="FF0000"/>
                          </a:solidFill>
                          <a:effectLst/>
                        </a:rPr>
                        <a:t>2</a:t>
                      </a:r>
                      <a:r>
                        <a:rPr lang="en-US" sz="2400" kern="100" dirty="0">
                          <a:solidFill>
                            <a:srgbClr val="FF0000"/>
                          </a:solidFill>
                          <a:effectLst/>
                        </a:rPr>
                        <a:t>/℃</a:t>
                      </a:r>
                      <a:endParaRPr lang="zh-CN" sz="2400" kern="100" dirty="0">
                        <a:solidFill>
                          <a:srgbClr val="FF0000"/>
                        </a:solidFill>
                        <a:effectLst/>
                        <a:latin typeface="宋体"/>
                        <a:cs typeface="Courier New"/>
                      </a:endParaRPr>
                    </a:p>
                  </a:txBody>
                  <a:tcPr marL="68580" marR="68580" marT="0" marB="0" anchor="ctr"/>
                </a:tc>
              </a:tr>
              <a:tr h="483949">
                <a:tc>
                  <a:txBody>
                    <a:bodyPr/>
                    <a:lstStyle/>
                    <a:p>
                      <a:pPr algn="ctr">
                        <a:spcAft>
                          <a:spcPts val="0"/>
                        </a:spcAft>
                        <a:tabLst>
                          <a:tab pos="2250440" algn="l"/>
                        </a:tabLst>
                      </a:pPr>
                      <a:endParaRPr lang="zh-CN" sz="2400" kern="100" dirty="0">
                        <a:solidFill>
                          <a:srgbClr val="FF0000"/>
                        </a:solidFill>
                        <a:effectLst/>
                        <a:latin typeface="宋体"/>
                        <a:cs typeface="Courier New"/>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50440" algn="l"/>
                        </a:tabLst>
                        <a:defRPr/>
                      </a:pPr>
                      <a:r>
                        <a:rPr lang="zh-CN" altLang="zh-CN" sz="2400" kern="100" dirty="0" smtClean="0">
                          <a:solidFill>
                            <a:srgbClr val="FF0000"/>
                          </a:solidFill>
                          <a:effectLst/>
                        </a:rPr>
                        <a:t>盐酸</a:t>
                      </a:r>
                      <a:endParaRPr lang="zh-CN" sz="2400" kern="100" dirty="0">
                        <a:solidFill>
                          <a:srgbClr val="FF0000"/>
                        </a:solidFill>
                        <a:effectLst/>
                        <a:latin typeface="宋体"/>
                        <a:cs typeface="Courier New"/>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50440" algn="l"/>
                        </a:tabLst>
                        <a:defRPr/>
                      </a:pPr>
                      <a:r>
                        <a:rPr lang="en-US" altLang="zh-CN" sz="2400" kern="100" dirty="0" err="1" smtClean="0">
                          <a:solidFill>
                            <a:srgbClr val="FF0000"/>
                          </a:solidFill>
                          <a:effectLst/>
                        </a:rPr>
                        <a:t>NaOH</a:t>
                      </a:r>
                      <a:r>
                        <a:rPr lang="zh-CN" altLang="zh-CN" sz="2400" kern="100" dirty="0" smtClean="0">
                          <a:solidFill>
                            <a:srgbClr val="FF0000"/>
                          </a:solidFill>
                          <a:effectLst/>
                        </a:rPr>
                        <a:t>溶液</a:t>
                      </a:r>
                      <a:endParaRPr lang="zh-CN" sz="2400" kern="100" dirty="0">
                        <a:solidFill>
                          <a:srgbClr val="FF0000"/>
                        </a:solidFill>
                        <a:effectLst/>
                        <a:latin typeface="宋体"/>
                        <a:cs typeface="Courier New"/>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50440" algn="l"/>
                        </a:tabLst>
                        <a:defRPr/>
                      </a:pPr>
                      <a:r>
                        <a:rPr lang="zh-CN" altLang="zh-CN" sz="2400" kern="100" dirty="0" smtClean="0">
                          <a:solidFill>
                            <a:srgbClr val="FF0000"/>
                          </a:solidFill>
                          <a:effectLst/>
                        </a:rPr>
                        <a:t>混合溶液</a:t>
                      </a:r>
                      <a:r>
                        <a:rPr lang="en-US" sz="2400" kern="100" dirty="0">
                          <a:solidFill>
                            <a:srgbClr val="FF0000"/>
                          </a:solidFill>
                          <a:effectLst/>
                        </a:rPr>
                        <a:t> </a:t>
                      </a:r>
                      <a:endParaRPr lang="zh-CN" sz="2400" kern="100" dirty="0">
                        <a:solidFill>
                          <a:srgbClr val="FF0000"/>
                        </a:solidFill>
                        <a:effectLst/>
                        <a:latin typeface="宋体"/>
                        <a:cs typeface="Courier New"/>
                      </a:endParaRPr>
                    </a:p>
                  </a:txBody>
                  <a:tcPr marL="68580" marR="68580" marT="0" marB="0" anchor="ctr"/>
                </a:tc>
              </a:tr>
              <a:tr h="483949">
                <a:tc>
                  <a:txBody>
                    <a:bodyPr/>
                    <a:lstStyle/>
                    <a:p>
                      <a:pPr algn="ctr">
                        <a:spcAft>
                          <a:spcPts val="0"/>
                        </a:spcAft>
                        <a:tabLst>
                          <a:tab pos="2250440" algn="l"/>
                        </a:tabLst>
                      </a:pPr>
                      <a:r>
                        <a:rPr lang="en-US" sz="2800" kern="100">
                          <a:solidFill>
                            <a:srgbClr val="FF0000"/>
                          </a:solidFill>
                          <a:effectLst/>
                        </a:rPr>
                        <a:t>1</a:t>
                      </a:r>
                      <a:endParaRPr lang="zh-CN" sz="2800" kern="100">
                        <a:solidFill>
                          <a:srgbClr val="FF0000"/>
                        </a:solidFill>
                        <a:effectLst/>
                        <a:latin typeface="宋体"/>
                        <a:cs typeface="Courier New"/>
                      </a:endParaRPr>
                    </a:p>
                  </a:txBody>
                  <a:tcPr marL="68580" marR="68580" marT="0" marB="0" anchor="ctr"/>
                </a:tc>
                <a:tc>
                  <a:txBody>
                    <a:bodyPr/>
                    <a:lstStyle/>
                    <a:p>
                      <a:pPr algn="ctr">
                        <a:spcAft>
                          <a:spcPts val="0"/>
                        </a:spcAft>
                        <a:tabLst>
                          <a:tab pos="2250440" algn="l"/>
                        </a:tabLst>
                      </a:pPr>
                      <a:r>
                        <a:rPr lang="en-US" sz="2800" kern="100" dirty="0">
                          <a:solidFill>
                            <a:srgbClr val="FF0000"/>
                          </a:solidFill>
                          <a:effectLst/>
                        </a:rPr>
                        <a:t>20.0</a:t>
                      </a:r>
                      <a:endParaRPr lang="zh-CN" sz="2800" kern="100" dirty="0">
                        <a:solidFill>
                          <a:srgbClr val="FF0000"/>
                        </a:solidFill>
                        <a:effectLst/>
                        <a:latin typeface="宋体"/>
                        <a:cs typeface="Courier New"/>
                      </a:endParaRPr>
                    </a:p>
                  </a:txBody>
                  <a:tcPr marL="68580" marR="68580" marT="0" marB="0" anchor="ctr"/>
                </a:tc>
                <a:tc>
                  <a:txBody>
                    <a:bodyPr/>
                    <a:lstStyle/>
                    <a:p>
                      <a:pPr algn="ctr">
                        <a:spcAft>
                          <a:spcPts val="0"/>
                        </a:spcAft>
                        <a:tabLst>
                          <a:tab pos="2250440" algn="l"/>
                        </a:tabLst>
                      </a:pPr>
                      <a:r>
                        <a:rPr lang="en-US" sz="2800" kern="100">
                          <a:solidFill>
                            <a:srgbClr val="FF0000"/>
                          </a:solidFill>
                          <a:effectLst/>
                        </a:rPr>
                        <a:t>20.1</a:t>
                      </a:r>
                      <a:endParaRPr lang="zh-CN" sz="2800" kern="100">
                        <a:solidFill>
                          <a:srgbClr val="FF0000"/>
                        </a:solidFill>
                        <a:effectLst/>
                        <a:latin typeface="宋体"/>
                        <a:cs typeface="Courier New"/>
                      </a:endParaRPr>
                    </a:p>
                  </a:txBody>
                  <a:tcPr marL="68580" marR="68580" marT="0" marB="0" anchor="ctr"/>
                </a:tc>
                <a:tc>
                  <a:txBody>
                    <a:bodyPr/>
                    <a:lstStyle/>
                    <a:p>
                      <a:pPr algn="ctr">
                        <a:spcAft>
                          <a:spcPts val="0"/>
                        </a:spcAft>
                        <a:tabLst>
                          <a:tab pos="2250440" algn="l"/>
                        </a:tabLst>
                      </a:pPr>
                      <a:r>
                        <a:rPr lang="en-US" sz="2800" kern="100">
                          <a:solidFill>
                            <a:srgbClr val="FF0000"/>
                          </a:solidFill>
                          <a:effectLst/>
                        </a:rPr>
                        <a:t>23.2</a:t>
                      </a:r>
                      <a:endParaRPr lang="zh-CN" sz="2800" kern="100">
                        <a:solidFill>
                          <a:srgbClr val="FF0000"/>
                        </a:solidFill>
                        <a:effectLst/>
                        <a:latin typeface="宋体"/>
                        <a:cs typeface="Courier New"/>
                      </a:endParaRPr>
                    </a:p>
                  </a:txBody>
                  <a:tcPr marL="68580" marR="68580" marT="0" marB="0" anchor="ctr"/>
                </a:tc>
              </a:tr>
              <a:tr h="483949">
                <a:tc>
                  <a:txBody>
                    <a:bodyPr/>
                    <a:lstStyle/>
                    <a:p>
                      <a:pPr algn="ctr">
                        <a:spcAft>
                          <a:spcPts val="0"/>
                        </a:spcAft>
                        <a:tabLst>
                          <a:tab pos="2250440" algn="l"/>
                        </a:tabLst>
                      </a:pPr>
                      <a:r>
                        <a:rPr lang="en-US" sz="2800" kern="100">
                          <a:solidFill>
                            <a:srgbClr val="FF0000"/>
                          </a:solidFill>
                          <a:effectLst/>
                        </a:rPr>
                        <a:t>2</a:t>
                      </a:r>
                      <a:endParaRPr lang="zh-CN" sz="2800" kern="100">
                        <a:solidFill>
                          <a:srgbClr val="FF0000"/>
                        </a:solidFill>
                        <a:effectLst/>
                        <a:latin typeface="宋体"/>
                        <a:cs typeface="Courier New"/>
                      </a:endParaRPr>
                    </a:p>
                  </a:txBody>
                  <a:tcPr marL="68580" marR="68580" marT="0" marB="0" anchor="ctr"/>
                </a:tc>
                <a:tc>
                  <a:txBody>
                    <a:bodyPr/>
                    <a:lstStyle/>
                    <a:p>
                      <a:pPr algn="ctr">
                        <a:spcAft>
                          <a:spcPts val="0"/>
                        </a:spcAft>
                        <a:tabLst>
                          <a:tab pos="2250440" algn="l"/>
                        </a:tabLst>
                      </a:pPr>
                      <a:r>
                        <a:rPr lang="en-US" sz="2800" kern="100">
                          <a:solidFill>
                            <a:srgbClr val="FF0000"/>
                          </a:solidFill>
                          <a:effectLst/>
                        </a:rPr>
                        <a:t>20.2</a:t>
                      </a:r>
                      <a:endParaRPr lang="zh-CN" sz="2800" kern="100">
                        <a:solidFill>
                          <a:srgbClr val="FF0000"/>
                        </a:solidFill>
                        <a:effectLst/>
                        <a:latin typeface="宋体"/>
                        <a:cs typeface="Courier New"/>
                      </a:endParaRPr>
                    </a:p>
                  </a:txBody>
                  <a:tcPr marL="68580" marR="68580" marT="0" marB="0" anchor="ctr"/>
                </a:tc>
                <a:tc>
                  <a:txBody>
                    <a:bodyPr/>
                    <a:lstStyle/>
                    <a:p>
                      <a:pPr algn="ctr">
                        <a:spcAft>
                          <a:spcPts val="0"/>
                        </a:spcAft>
                        <a:tabLst>
                          <a:tab pos="2250440" algn="l"/>
                        </a:tabLst>
                      </a:pPr>
                      <a:r>
                        <a:rPr lang="en-US" sz="2800" kern="100">
                          <a:solidFill>
                            <a:srgbClr val="FF0000"/>
                          </a:solidFill>
                          <a:effectLst/>
                        </a:rPr>
                        <a:t>20.4</a:t>
                      </a:r>
                      <a:endParaRPr lang="zh-CN" sz="2800" kern="100">
                        <a:solidFill>
                          <a:srgbClr val="FF0000"/>
                        </a:solidFill>
                        <a:effectLst/>
                        <a:latin typeface="宋体"/>
                        <a:cs typeface="Courier New"/>
                      </a:endParaRPr>
                    </a:p>
                  </a:txBody>
                  <a:tcPr marL="68580" marR="68580" marT="0" marB="0" anchor="ctr"/>
                </a:tc>
                <a:tc>
                  <a:txBody>
                    <a:bodyPr/>
                    <a:lstStyle/>
                    <a:p>
                      <a:pPr algn="ctr">
                        <a:spcAft>
                          <a:spcPts val="0"/>
                        </a:spcAft>
                        <a:tabLst>
                          <a:tab pos="2250440" algn="l"/>
                        </a:tabLst>
                      </a:pPr>
                      <a:r>
                        <a:rPr lang="en-US" sz="2800" kern="100">
                          <a:solidFill>
                            <a:srgbClr val="FF0000"/>
                          </a:solidFill>
                          <a:effectLst/>
                        </a:rPr>
                        <a:t>23.4</a:t>
                      </a:r>
                      <a:endParaRPr lang="zh-CN" sz="2800" kern="100">
                        <a:solidFill>
                          <a:srgbClr val="FF0000"/>
                        </a:solidFill>
                        <a:effectLst/>
                        <a:latin typeface="宋体"/>
                        <a:cs typeface="Courier New"/>
                      </a:endParaRPr>
                    </a:p>
                  </a:txBody>
                  <a:tcPr marL="68580" marR="68580" marT="0" marB="0" anchor="ctr"/>
                </a:tc>
              </a:tr>
              <a:tr h="483949">
                <a:tc>
                  <a:txBody>
                    <a:bodyPr/>
                    <a:lstStyle/>
                    <a:p>
                      <a:pPr algn="ctr">
                        <a:spcAft>
                          <a:spcPts val="0"/>
                        </a:spcAft>
                        <a:tabLst>
                          <a:tab pos="2250440" algn="l"/>
                        </a:tabLst>
                      </a:pPr>
                      <a:r>
                        <a:rPr lang="en-US" sz="2800" kern="100" dirty="0">
                          <a:solidFill>
                            <a:srgbClr val="FF0000"/>
                          </a:solidFill>
                          <a:effectLst/>
                        </a:rPr>
                        <a:t>3</a:t>
                      </a:r>
                      <a:endParaRPr lang="zh-CN" sz="2800" kern="100" dirty="0">
                        <a:solidFill>
                          <a:srgbClr val="FF0000"/>
                        </a:solidFill>
                        <a:effectLst/>
                        <a:latin typeface="宋体"/>
                        <a:cs typeface="Courier New"/>
                      </a:endParaRPr>
                    </a:p>
                  </a:txBody>
                  <a:tcPr marL="68580" marR="68580" marT="0" marB="0" anchor="ctr"/>
                </a:tc>
                <a:tc>
                  <a:txBody>
                    <a:bodyPr/>
                    <a:lstStyle/>
                    <a:p>
                      <a:pPr algn="ctr">
                        <a:spcAft>
                          <a:spcPts val="0"/>
                        </a:spcAft>
                        <a:tabLst>
                          <a:tab pos="2250440" algn="l"/>
                        </a:tabLst>
                      </a:pPr>
                      <a:r>
                        <a:rPr lang="en-US" sz="2800" kern="100">
                          <a:solidFill>
                            <a:srgbClr val="FF0000"/>
                          </a:solidFill>
                          <a:effectLst/>
                        </a:rPr>
                        <a:t>20.5</a:t>
                      </a:r>
                      <a:endParaRPr lang="zh-CN" sz="2800" kern="100">
                        <a:solidFill>
                          <a:srgbClr val="FF0000"/>
                        </a:solidFill>
                        <a:effectLst/>
                        <a:latin typeface="宋体"/>
                        <a:cs typeface="Courier New"/>
                      </a:endParaRPr>
                    </a:p>
                  </a:txBody>
                  <a:tcPr marL="68580" marR="68580" marT="0" marB="0" anchor="ctr"/>
                </a:tc>
                <a:tc>
                  <a:txBody>
                    <a:bodyPr/>
                    <a:lstStyle/>
                    <a:p>
                      <a:pPr algn="ctr">
                        <a:spcAft>
                          <a:spcPts val="0"/>
                        </a:spcAft>
                        <a:tabLst>
                          <a:tab pos="2250440" algn="l"/>
                        </a:tabLst>
                      </a:pPr>
                      <a:r>
                        <a:rPr lang="en-US" sz="2800" kern="100">
                          <a:solidFill>
                            <a:srgbClr val="FF0000"/>
                          </a:solidFill>
                          <a:effectLst/>
                        </a:rPr>
                        <a:t>20.6</a:t>
                      </a:r>
                      <a:endParaRPr lang="zh-CN" sz="2800" kern="100">
                        <a:solidFill>
                          <a:srgbClr val="FF0000"/>
                        </a:solidFill>
                        <a:effectLst/>
                        <a:latin typeface="宋体"/>
                        <a:cs typeface="Courier New"/>
                      </a:endParaRPr>
                    </a:p>
                  </a:txBody>
                  <a:tcPr marL="68580" marR="68580" marT="0" marB="0" anchor="ctr"/>
                </a:tc>
                <a:tc>
                  <a:txBody>
                    <a:bodyPr/>
                    <a:lstStyle/>
                    <a:p>
                      <a:pPr algn="ctr">
                        <a:spcAft>
                          <a:spcPts val="0"/>
                        </a:spcAft>
                        <a:tabLst>
                          <a:tab pos="2250440" algn="l"/>
                        </a:tabLst>
                      </a:pPr>
                      <a:r>
                        <a:rPr lang="en-US" sz="2800" kern="100" dirty="0">
                          <a:solidFill>
                            <a:srgbClr val="FF0000"/>
                          </a:solidFill>
                          <a:effectLst/>
                        </a:rPr>
                        <a:t>23.6</a:t>
                      </a:r>
                      <a:endParaRPr lang="zh-CN" sz="2800" kern="100" dirty="0">
                        <a:solidFill>
                          <a:srgbClr val="FF0000"/>
                        </a:solidFill>
                        <a:effectLst/>
                        <a:latin typeface="宋体"/>
                        <a:cs typeface="Courier New"/>
                      </a:endParaRPr>
                    </a:p>
                  </a:txBody>
                  <a:tcPr marL="68580" marR="68580" marT="0" marB="0" anchor="ctr"/>
                </a:tc>
              </a:tr>
            </a:tbl>
          </a:graphicData>
        </a:graphic>
      </p:graphicFrame>
      <p:sp>
        <p:nvSpPr>
          <p:cNvPr id="7" name="矩形 6"/>
          <p:cNvSpPr/>
          <p:nvPr/>
        </p:nvSpPr>
        <p:spPr>
          <a:xfrm>
            <a:off x="1475656" y="3645024"/>
            <a:ext cx="6768752" cy="1077218"/>
          </a:xfrm>
          <a:prstGeom prst="rect">
            <a:avLst/>
          </a:prstGeom>
        </p:spPr>
        <p:txBody>
          <a:bodyPr wrap="square">
            <a:spAutoFit/>
          </a:bodyPr>
          <a:lstStyle/>
          <a:p>
            <a:pPr fontAlgn="base">
              <a:spcBef>
                <a:spcPct val="0"/>
              </a:spcBef>
              <a:spcAft>
                <a:spcPct val="0"/>
              </a:spcAft>
            </a:pPr>
            <a:r>
              <a:rPr lang="en-US" altLang="zh-CN" sz="3200" b="1" i="1" dirty="0" smtClean="0">
                <a:solidFill>
                  <a:prstClr val="black"/>
                </a:solidFill>
                <a:latin typeface="Times New Roman" panose="02020603050405020304" pitchFamily="18" charset="0"/>
                <a:cs typeface="Times New Roman" panose="02020603050405020304" pitchFamily="18" charset="0"/>
              </a:rPr>
              <a:t>Q</a:t>
            </a:r>
            <a:r>
              <a:rPr lang="en-US" altLang="zh-CN" sz="3200" b="1" dirty="0" smtClean="0">
                <a:solidFill>
                  <a:prstClr val="black"/>
                </a:solidFill>
                <a:latin typeface="Times New Roman" panose="02020603050405020304" pitchFamily="18" charset="0"/>
                <a:cs typeface="Times New Roman" panose="02020603050405020304" pitchFamily="18" charset="0"/>
              </a:rPr>
              <a:t>=</a:t>
            </a:r>
            <a:r>
              <a:rPr lang="en-US" altLang="zh-CN" sz="3200" b="1" i="1" dirty="0" err="1" smtClean="0">
                <a:solidFill>
                  <a:prstClr val="black"/>
                </a:solidFill>
                <a:latin typeface="Times New Roman" panose="02020603050405020304" pitchFamily="18" charset="0"/>
                <a:cs typeface="Times New Roman" panose="02020603050405020304" pitchFamily="18" charset="0"/>
              </a:rPr>
              <a:t>cm</a:t>
            </a:r>
            <a:r>
              <a:rPr lang="en-US" altLang="zh-CN" sz="3200" b="1" dirty="0" err="1" smtClean="0">
                <a:solidFill>
                  <a:prstClr val="black"/>
                </a:solidFill>
                <a:latin typeface="Times New Roman" panose="02020603050405020304" pitchFamily="18" charset="0"/>
                <a:cs typeface="Times New Roman" panose="02020603050405020304" pitchFamily="18" charset="0"/>
              </a:rPr>
              <a:t>Δ</a:t>
            </a:r>
            <a:r>
              <a:rPr lang="en-US" altLang="zh-CN" sz="3200" b="1" i="1" dirty="0" err="1" smtClean="0">
                <a:solidFill>
                  <a:prstClr val="black"/>
                </a:solidFill>
                <a:latin typeface="Times New Roman" panose="02020603050405020304" pitchFamily="18" charset="0"/>
                <a:cs typeface="Times New Roman" panose="02020603050405020304" pitchFamily="18" charset="0"/>
              </a:rPr>
              <a:t>t</a:t>
            </a:r>
            <a:r>
              <a:rPr lang="en-US" altLang="zh-CN" sz="3200" b="1" i="1" dirty="0" smtClean="0">
                <a:solidFill>
                  <a:prstClr val="black"/>
                </a:solidFill>
                <a:latin typeface="Times New Roman" panose="02020603050405020304" pitchFamily="18" charset="0"/>
                <a:cs typeface="Times New Roman" panose="02020603050405020304" pitchFamily="18" charset="0"/>
              </a:rPr>
              <a:t> </a:t>
            </a:r>
            <a:r>
              <a:rPr lang="en-US" altLang="zh-CN" sz="3200" b="1" dirty="0" smtClean="0">
                <a:solidFill>
                  <a:prstClr val="black"/>
                </a:solidFill>
                <a:latin typeface="Times New Roman" panose="02020603050405020304" pitchFamily="18" charset="0"/>
                <a:cs typeface="Times New Roman" panose="02020603050405020304" pitchFamily="18" charset="0"/>
              </a:rPr>
              <a:t>=</a:t>
            </a:r>
            <a:r>
              <a:rPr lang="en-US" altLang="zh-CN" sz="3200" b="1" i="1" dirty="0">
                <a:solidFill>
                  <a:prstClr val="black"/>
                </a:solidFill>
                <a:latin typeface="Times New Roman" panose="02020603050405020304" pitchFamily="18" charset="0"/>
                <a:cs typeface="Times New Roman" panose="02020603050405020304" pitchFamily="18" charset="0"/>
              </a:rPr>
              <a:t>c</a:t>
            </a:r>
            <a:r>
              <a:rPr lang="en-US" altLang="zh-CN" sz="3200" b="1" dirty="0" smtClean="0">
                <a:solidFill>
                  <a:prstClr val="black"/>
                </a:solidFill>
                <a:latin typeface="Times New Roman" panose="02020603050405020304" pitchFamily="18" charset="0"/>
                <a:cs typeface="Times New Roman" panose="02020603050405020304" pitchFamily="18" charset="0"/>
              </a:rPr>
              <a:t>·(</a:t>
            </a:r>
            <a:r>
              <a:rPr lang="en-US" altLang="zh-CN" sz="3200" b="1" i="1" dirty="0" smtClean="0">
                <a:solidFill>
                  <a:prstClr val="black"/>
                </a:solidFill>
                <a:latin typeface="Times New Roman" panose="02020603050405020304" pitchFamily="18" charset="0"/>
                <a:cs typeface="Times New Roman" panose="02020603050405020304" pitchFamily="18" charset="0"/>
              </a:rPr>
              <a:t>V</a:t>
            </a:r>
            <a:r>
              <a:rPr lang="zh-CN" altLang="en-US" sz="3200" b="1" baseline="-25000" dirty="0">
                <a:solidFill>
                  <a:prstClr val="black"/>
                </a:solidFill>
                <a:latin typeface="Times New Roman" panose="02020603050405020304" pitchFamily="18" charset="0"/>
                <a:cs typeface="Times New Roman" panose="02020603050405020304" pitchFamily="18" charset="0"/>
              </a:rPr>
              <a:t>酸</a:t>
            </a:r>
            <a:r>
              <a:rPr lang="en-US" altLang="zh-CN" sz="3200" b="1" i="1" dirty="0">
                <a:solidFill>
                  <a:prstClr val="black"/>
                </a:solidFill>
                <a:latin typeface="Times New Roman" panose="02020603050405020304" pitchFamily="18" charset="0"/>
                <a:cs typeface="Times New Roman" panose="02020603050405020304" pitchFamily="18" charset="0"/>
              </a:rPr>
              <a:t>ρ</a:t>
            </a:r>
            <a:r>
              <a:rPr lang="zh-CN" altLang="en-US" sz="3200" b="1" baseline="-25000" dirty="0">
                <a:solidFill>
                  <a:prstClr val="black"/>
                </a:solidFill>
                <a:latin typeface="Times New Roman" panose="02020603050405020304" pitchFamily="18" charset="0"/>
                <a:cs typeface="Times New Roman" panose="02020603050405020304" pitchFamily="18" charset="0"/>
              </a:rPr>
              <a:t>酸</a:t>
            </a:r>
            <a:r>
              <a:rPr lang="zh-CN" altLang="en-US" sz="3200" b="1" dirty="0">
                <a:solidFill>
                  <a:prstClr val="black"/>
                </a:solidFill>
                <a:latin typeface="Times New Roman" panose="02020603050405020304" pitchFamily="18" charset="0"/>
                <a:cs typeface="Times New Roman" panose="02020603050405020304" pitchFamily="18" charset="0"/>
              </a:rPr>
              <a:t>＋</a:t>
            </a:r>
            <a:r>
              <a:rPr lang="en-US" altLang="zh-CN" sz="3200" b="1" i="1" dirty="0">
                <a:solidFill>
                  <a:prstClr val="black"/>
                </a:solidFill>
                <a:latin typeface="Times New Roman" panose="02020603050405020304" pitchFamily="18" charset="0"/>
                <a:cs typeface="Times New Roman" panose="02020603050405020304" pitchFamily="18" charset="0"/>
              </a:rPr>
              <a:t>V</a:t>
            </a:r>
            <a:r>
              <a:rPr lang="zh-CN" altLang="en-US" sz="3200" b="1" baseline="-25000" dirty="0">
                <a:solidFill>
                  <a:prstClr val="black"/>
                </a:solidFill>
                <a:latin typeface="Times New Roman" panose="02020603050405020304" pitchFamily="18" charset="0"/>
                <a:cs typeface="Times New Roman" panose="02020603050405020304" pitchFamily="18" charset="0"/>
              </a:rPr>
              <a:t>碱</a:t>
            </a:r>
            <a:r>
              <a:rPr lang="en-US" altLang="zh-CN" sz="3200" b="1" i="1" dirty="0">
                <a:solidFill>
                  <a:prstClr val="black"/>
                </a:solidFill>
                <a:latin typeface="Times New Roman" panose="02020603050405020304" pitchFamily="18" charset="0"/>
                <a:cs typeface="Times New Roman" panose="02020603050405020304" pitchFamily="18" charset="0"/>
              </a:rPr>
              <a:t>ρ</a:t>
            </a:r>
            <a:r>
              <a:rPr lang="zh-CN" altLang="en-US" sz="3200" b="1" baseline="-25000" dirty="0" smtClean="0">
                <a:solidFill>
                  <a:prstClr val="black"/>
                </a:solidFill>
                <a:latin typeface="Times New Roman" panose="02020603050405020304" pitchFamily="18" charset="0"/>
                <a:cs typeface="Times New Roman" panose="02020603050405020304" pitchFamily="18" charset="0"/>
              </a:rPr>
              <a:t>碱</a:t>
            </a:r>
            <a:r>
              <a:rPr lang="en-US" altLang="zh-CN" sz="3200" b="1" dirty="0" smtClean="0">
                <a:solidFill>
                  <a:prstClr val="black"/>
                </a:solidFill>
                <a:latin typeface="Times New Roman" panose="02020603050405020304" pitchFamily="18" charset="0"/>
                <a:cs typeface="Times New Roman" panose="02020603050405020304" pitchFamily="18" charset="0"/>
              </a:rPr>
              <a:t>)·(</a:t>
            </a:r>
            <a:r>
              <a:rPr lang="en-US" altLang="zh-CN" sz="3200" b="1" i="1" dirty="0" smtClean="0">
                <a:solidFill>
                  <a:prstClr val="black"/>
                </a:solidFill>
                <a:latin typeface="Times New Roman" panose="02020603050405020304" pitchFamily="18" charset="0"/>
                <a:cs typeface="Times New Roman" panose="02020603050405020304" pitchFamily="18" charset="0"/>
              </a:rPr>
              <a:t>t</a:t>
            </a:r>
            <a:r>
              <a:rPr lang="en-US" altLang="zh-CN" sz="3200" b="1" baseline="-25000" dirty="0" smtClean="0">
                <a:solidFill>
                  <a:prstClr val="black"/>
                </a:solidFill>
                <a:latin typeface="Times New Roman" panose="02020603050405020304" pitchFamily="18" charset="0"/>
                <a:cs typeface="Times New Roman" panose="02020603050405020304" pitchFamily="18" charset="0"/>
              </a:rPr>
              <a:t>2</a:t>
            </a:r>
            <a:r>
              <a:rPr lang="zh-CN" altLang="en-US" sz="3200" b="1" dirty="0">
                <a:solidFill>
                  <a:prstClr val="black"/>
                </a:solidFill>
                <a:latin typeface="Times New Roman" panose="02020603050405020304" pitchFamily="18" charset="0"/>
                <a:cs typeface="Times New Roman" panose="02020603050405020304" pitchFamily="18" charset="0"/>
              </a:rPr>
              <a:t>－</a:t>
            </a:r>
            <a:r>
              <a:rPr lang="en-US" altLang="zh-CN" sz="3200" b="1" i="1" dirty="0" smtClean="0">
                <a:solidFill>
                  <a:prstClr val="black"/>
                </a:solidFill>
                <a:latin typeface="Times New Roman" panose="02020603050405020304" pitchFamily="18" charset="0"/>
                <a:cs typeface="Times New Roman" panose="02020603050405020304" pitchFamily="18" charset="0"/>
              </a:rPr>
              <a:t>t</a:t>
            </a:r>
            <a:r>
              <a:rPr lang="en-US" altLang="zh-CN" sz="3200" b="1" baseline="-25000" dirty="0" smtClean="0">
                <a:solidFill>
                  <a:prstClr val="black"/>
                </a:solidFill>
                <a:latin typeface="Times New Roman" panose="02020603050405020304" pitchFamily="18" charset="0"/>
                <a:cs typeface="Times New Roman" panose="02020603050405020304" pitchFamily="18" charset="0"/>
              </a:rPr>
              <a:t>1</a:t>
            </a:r>
            <a:r>
              <a:rPr lang="en-US" altLang="zh-CN" sz="3200" b="1" dirty="0" smtClean="0">
                <a:solidFill>
                  <a:prstClr val="black"/>
                </a:solidFill>
                <a:latin typeface="Times New Roman" panose="02020603050405020304" pitchFamily="18" charset="0"/>
                <a:cs typeface="Times New Roman" panose="02020603050405020304" pitchFamily="18" charset="0"/>
              </a:rPr>
              <a:t>)</a:t>
            </a:r>
            <a:endParaRPr lang="zh-CN" altLang="en-US" sz="3200" b="1" i="1" dirty="0">
              <a:solidFill>
                <a:prstClr val="black"/>
              </a:solidFill>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zh-CN" sz="3200" b="1" i="1" dirty="0">
                <a:solidFill>
                  <a:prstClr val="black"/>
                </a:solidFill>
                <a:latin typeface="Times New Roman" panose="02020603050405020304" pitchFamily="18" charset="0"/>
                <a:cs typeface="Times New Roman" panose="02020603050405020304" pitchFamily="18" charset="0"/>
              </a:rPr>
              <a:t> </a:t>
            </a:r>
            <a:r>
              <a:rPr lang="en-US" altLang="zh-CN" sz="3200" b="1" i="1" dirty="0" smtClean="0">
                <a:solidFill>
                  <a:prstClr val="black"/>
                </a:solidFill>
                <a:latin typeface="Times New Roman" panose="02020603050405020304" pitchFamily="18" charset="0"/>
                <a:cs typeface="Times New Roman" panose="02020603050405020304" pitchFamily="18" charset="0"/>
              </a:rPr>
              <a:t>  </a:t>
            </a:r>
            <a:r>
              <a:rPr lang="en-US" altLang="zh-CN" sz="3200" b="1" dirty="0" smtClean="0">
                <a:solidFill>
                  <a:prstClr val="black"/>
                </a:solidFill>
                <a:latin typeface="Times New Roman" panose="02020603050405020304" pitchFamily="18" charset="0"/>
                <a:cs typeface="Times New Roman" panose="02020603050405020304" pitchFamily="18" charset="0"/>
              </a:rPr>
              <a:t>=0.418(</a:t>
            </a:r>
            <a:r>
              <a:rPr lang="en-US" altLang="zh-CN" sz="3200" b="1" i="1" dirty="0" smtClean="0">
                <a:solidFill>
                  <a:prstClr val="black"/>
                </a:solidFill>
                <a:latin typeface="Times New Roman" panose="02020603050405020304" pitchFamily="18" charset="0"/>
                <a:cs typeface="Times New Roman" panose="02020603050405020304" pitchFamily="18" charset="0"/>
              </a:rPr>
              <a:t>t</a:t>
            </a:r>
            <a:r>
              <a:rPr lang="en-US" altLang="zh-CN" sz="3200" b="1" baseline="-25000" dirty="0" smtClean="0">
                <a:solidFill>
                  <a:prstClr val="black"/>
                </a:solidFill>
                <a:latin typeface="Times New Roman" panose="02020603050405020304" pitchFamily="18" charset="0"/>
                <a:cs typeface="Times New Roman" panose="02020603050405020304" pitchFamily="18" charset="0"/>
              </a:rPr>
              <a:t>2</a:t>
            </a:r>
            <a:r>
              <a:rPr lang="zh-CN" altLang="en-US" sz="3200" b="1" dirty="0">
                <a:solidFill>
                  <a:prstClr val="black"/>
                </a:solidFill>
                <a:latin typeface="Times New Roman" panose="02020603050405020304" pitchFamily="18" charset="0"/>
                <a:cs typeface="Times New Roman" panose="02020603050405020304" pitchFamily="18" charset="0"/>
              </a:rPr>
              <a:t>－</a:t>
            </a:r>
            <a:r>
              <a:rPr lang="en-US" altLang="zh-CN" sz="3200" b="1" i="1" dirty="0" smtClean="0">
                <a:solidFill>
                  <a:prstClr val="black"/>
                </a:solidFill>
                <a:latin typeface="Times New Roman" panose="02020603050405020304" pitchFamily="18" charset="0"/>
                <a:cs typeface="Times New Roman" panose="02020603050405020304" pitchFamily="18" charset="0"/>
              </a:rPr>
              <a:t>t</a:t>
            </a:r>
            <a:r>
              <a:rPr lang="en-US" altLang="zh-CN" sz="3200" b="1" baseline="-25000" dirty="0" smtClean="0">
                <a:solidFill>
                  <a:prstClr val="black"/>
                </a:solidFill>
                <a:latin typeface="Times New Roman" panose="02020603050405020304" pitchFamily="18" charset="0"/>
                <a:cs typeface="Times New Roman" panose="02020603050405020304" pitchFamily="18" charset="0"/>
              </a:rPr>
              <a:t>1</a:t>
            </a:r>
            <a:r>
              <a:rPr lang="en-US" altLang="zh-CN" sz="3200" b="1" dirty="0" smtClean="0">
                <a:solidFill>
                  <a:prstClr val="black"/>
                </a:solidFill>
                <a:latin typeface="Times New Roman" panose="02020603050405020304" pitchFamily="18" charset="0"/>
                <a:cs typeface="Times New Roman" panose="02020603050405020304" pitchFamily="18" charset="0"/>
              </a:rPr>
              <a:t>) </a:t>
            </a:r>
            <a:r>
              <a:rPr lang="en-US" altLang="zh-CN" sz="3200" b="1" dirty="0">
                <a:solidFill>
                  <a:prstClr val="black"/>
                </a:solidFill>
                <a:latin typeface="Times New Roman" panose="02020603050405020304" pitchFamily="18" charset="0"/>
                <a:cs typeface="Times New Roman" panose="02020603050405020304" pitchFamily="18" charset="0"/>
              </a:rPr>
              <a:t>	</a:t>
            </a:r>
          </a:p>
        </p:txBody>
      </p:sp>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896808"/>
            <a:ext cx="7992888" cy="1412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392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01" name="Text Box 237"/>
          <p:cNvSpPr txBox="1">
            <a:spLocks noChangeArrowheads="1"/>
          </p:cNvSpPr>
          <p:nvPr/>
        </p:nvSpPr>
        <p:spPr bwMode="auto">
          <a:xfrm>
            <a:off x="800104" y="332656"/>
            <a:ext cx="7415234" cy="954107"/>
          </a:xfrm>
          <a:prstGeom prst="rect">
            <a:avLst/>
          </a:prstGeom>
          <a:noFill/>
          <a:ln w="9525">
            <a:noFill/>
            <a:miter lim="800000"/>
            <a:headEnd/>
            <a:tailEnd/>
          </a:ln>
          <a:effectLst/>
        </p:spPr>
        <p:txBody>
          <a:bodyPr wrap="square">
            <a:spAutoFit/>
          </a:bodyPr>
          <a:lstStyle/>
          <a:p>
            <a:r>
              <a:rPr kumimoji="1" lang="zh-CN" altLang="en-US" sz="2800" b="1" dirty="0">
                <a:solidFill>
                  <a:srgbClr val="0000FF"/>
                </a:solidFill>
                <a:latin typeface="Times New Roman" pitchFamily="18" charset="0"/>
                <a:cs typeface="Times New Roman" pitchFamily="18" charset="0"/>
              </a:rPr>
              <a:t>思考与交流</a:t>
            </a:r>
            <a:r>
              <a:rPr kumimoji="1" lang="zh-CN" altLang="en-US" sz="2800" b="1" dirty="0" smtClean="0">
                <a:solidFill>
                  <a:srgbClr val="0000FF"/>
                </a:solidFill>
                <a:latin typeface="Times New Roman" pitchFamily="18" charset="0"/>
                <a:cs typeface="Times New Roman" pitchFamily="18" charset="0"/>
              </a:rPr>
              <a:t>：在测量中和热时，实验装置设计和操作应该</a:t>
            </a:r>
            <a:r>
              <a:rPr kumimoji="1" lang="zh-CN" altLang="en-US" sz="2800" b="1" dirty="0">
                <a:solidFill>
                  <a:srgbClr val="0000FF"/>
                </a:solidFill>
                <a:latin typeface="Times New Roman" pitchFamily="18" charset="0"/>
                <a:cs typeface="Times New Roman" pitchFamily="18" charset="0"/>
              </a:rPr>
              <a:t>注意哪些问题？</a:t>
            </a:r>
          </a:p>
        </p:txBody>
      </p:sp>
      <p:sp>
        <p:nvSpPr>
          <p:cNvPr id="3" name="矩形 2"/>
          <p:cNvSpPr/>
          <p:nvPr/>
        </p:nvSpPr>
        <p:spPr>
          <a:xfrm>
            <a:off x="467544" y="1443841"/>
            <a:ext cx="8136904" cy="3949799"/>
          </a:xfrm>
          <a:prstGeom prst="rect">
            <a:avLst/>
          </a:prstGeom>
        </p:spPr>
        <p:txBody>
          <a:bodyPr wrap="square">
            <a:spAutoFit/>
          </a:bodyPr>
          <a:lstStyle/>
          <a:p>
            <a:pPr indent="266700" algn="just">
              <a:spcAft>
                <a:spcPts val="800"/>
              </a:spcAft>
              <a:tabLst>
                <a:tab pos="2250440" algn="l"/>
              </a:tabLst>
            </a:pPr>
            <a:r>
              <a:rPr lang="en-US" altLang="zh-CN" sz="2800" b="1" kern="100" dirty="0">
                <a:latin typeface="Times New Roman"/>
                <a:ea typeface="仿宋_GB2312"/>
                <a:cs typeface="Courier New"/>
              </a:rPr>
              <a:t>(1)</a:t>
            </a:r>
            <a:r>
              <a:rPr lang="zh-CN" altLang="zh-CN" sz="2800" b="1" kern="100" dirty="0">
                <a:latin typeface="Times New Roman"/>
                <a:ea typeface="仿宋_GB2312"/>
                <a:cs typeface="Times New Roman"/>
              </a:rPr>
              <a:t>碎泡沫塑料</a:t>
            </a:r>
            <a:r>
              <a:rPr lang="en-US" altLang="zh-CN" sz="2800" b="1" kern="100" dirty="0">
                <a:latin typeface="Times New Roman"/>
                <a:ea typeface="仿宋_GB2312"/>
                <a:cs typeface="Courier New"/>
              </a:rPr>
              <a:t>(</a:t>
            </a:r>
            <a:r>
              <a:rPr lang="zh-CN" altLang="zh-CN" sz="2800" b="1" kern="100" dirty="0">
                <a:latin typeface="Times New Roman"/>
                <a:ea typeface="仿宋_GB2312"/>
                <a:cs typeface="Times New Roman"/>
              </a:rPr>
              <a:t>或纸条</a:t>
            </a:r>
            <a:r>
              <a:rPr lang="en-US" altLang="zh-CN" sz="2800" b="1" kern="100" dirty="0">
                <a:latin typeface="Times New Roman"/>
                <a:ea typeface="仿宋_GB2312"/>
                <a:cs typeface="Courier New"/>
              </a:rPr>
              <a:t>)</a:t>
            </a:r>
            <a:r>
              <a:rPr lang="zh-CN" altLang="zh-CN" sz="2800" b="1" kern="100" dirty="0">
                <a:latin typeface="Times New Roman"/>
                <a:ea typeface="仿宋_GB2312"/>
                <a:cs typeface="Times New Roman"/>
              </a:rPr>
              <a:t>及泡沫塑料板的作用是保温、隔热，减少实验过程中热量的损失。</a:t>
            </a:r>
            <a:endParaRPr lang="zh-CN" altLang="zh-CN" sz="2800" b="1" kern="100" dirty="0">
              <a:latin typeface="宋体"/>
              <a:cs typeface="Courier New"/>
            </a:endParaRPr>
          </a:p>
          <a:p>
            <a:pPr indent="266700" algn="just">
              <a:spcAft>
                <a:spcPts val="800"/>
              </a:spcAft>
              <a:tabLst>
                <a:tab pos="2250440" algn="l"/>
              </a:tabLst>
            </a:pPr>
            <a:r>
              <a:rPr lang="en-US" altLang="zh-CN" sz="2800" b="1" kern="100" dirty="0">
                <a:latin typeface="Times New Roman"/>
                <a:ea typeface="仿宋_GB2312"/>
                <a:cs typeface="Courier New"/>
              </a:rPr>
              <a:t>(2)</a:t>
            </a:r>
            <a:r>
              <a:rPr lang="zh-CN" altLang="zh-CN" sz="2800" b="1" kern="100" dirty="0">
                <a:latin typeface="Times New Roman"/>
                <a:ea typeface="仿宋_GB2312"/>
                <a:cs typeface="Times New Roman"/>
              </a:rPr>
              <a:t>为保证酸、碱完全中和，常采用碱稍稍过量。</a:t>
            </a:r>
            <a:endParaRPr lang="zh-CN" altLang="zh-CN" sz="2800" b="1" kern="100" dirty="0">
              <a:latin typeface="宋体"/>
              <a:cs typeface="Courier New"/>
            </a:endParaRPr>
          </a:p>
          <a:p>
            <a:pPr indent="266700" algn="just">
              <a:spcAft>
                <a:spcPts val="800"/>
              </a:spcAft>
              <a:tabLst>
                <a:tab pos="2250440" algn="l"/>
              </a:tabLst>
            </a:pPr>
            <a:r>
              <a:rPr lang="en-US" altLang="zh-CN" sz="2800" b="1" kern="100" dirty="0">
                <a:latin typeface="Times New Roman"/>
                <a:ea typeface="仿宋_GB2312"/>
                <a:cs typeface="Courier New"/>
              </a:rPr>
              <a:t>(3)</a:t>
            </a:r>
            <a:r>
              <a:rPr lang="zh-CN" altLang="zh-CN" sz="2800" b="1" kern="100" dirty="0">
                <a:latin typeface="Times New Roman"/>
                <a:ea typeface="仿宋_GB2312"/>
                <a:cs typeface="Times New Roman"/>
              </a:rPr>
              <a:t>实验时用环形玻璃搅拌棒搅拌溶液的方法是上下搅动，不能用铜丝搅拌棒代替环形玻璃搅拌棒的理由是铜传热快，热量损失大</a:t>
            </a:r>
            <a:r>
              <a:rPr lang="zh-CN" altLang="zh-CN" sz="2800" b="1" kern="100" dirty="0" smtClean="0">
                <a:latin typeface="Times New Roman"/>
                <a:ea typeface="仿宋_GB2312"/>
                <a:cs typeface="Times New Roman"/>
              </a:rPr>
              <a:t>。</a:t>
            </a:r>
            <a:endParaRPr lang="en-US" altLang="zh-CN" sz="2800" b="1" kern="100" dirty="0" smtClean="0">
              <a:latin typeface="Times New Roman"/>
              <a:ea typeface="仿宋_GB2312"/>
              <a:cs typeface="Times New Roman"/>
            </a:endParaRPr>
          </a:p>
          <a:p>
            <a:pPr indent="266700" algn="just">
              <a:spcAft>
                <a:spcPts val="800"/>
              </a:spcAft>
              <a:tabLst>
                <a:tab pos="2250440" algn="l"/>
              </a:tabLst>
            </a:pPr>
            <a:r>
              <a:rPr lang="en-US" altLang="zh-CN" sz="2800" b="1" kern="100" dirty="0" smtClean="0">
                <a:latin typeface="Times New Roman"/>
                <a:cs typeface="Times New Roman"/>
              </a:rPr>
              <a:t>(4)</a:t>
            </a:r>
            <a:r>
              <a:rPr lang="zh-CN" altLang="en-US" sz="2800" b="1" kern="100" dirty="0" smtClean="0">
                <a:latin typeface="Times New Roman"/>
                <a:cs typeface="Times New Roman"/>
              </a:rPr>
              <a:t>将碱液迅速加入烧杯中。</a:t>
            </a:r>
            <a:endParaRPr lang="zh-CN" altLang="zh-CN" sz="2800" b="1" kern="100" dirty="0">
              <a:latin typeface="宋体"/>
              <a:cs typeface="Courier New"/>
            </a:endParaRPr>
          </a:p>
          <a:p>
            <a:pPr indent="266700" algn="just">
              <a:spcAft>
                <a:spcPts val="800"/>
              </a:spcAft>
              <a:tabLst>
                <a:tab pos="2250440" algn="l"/>
              </a:tabLst>
            </a:pPr>
            <a:r>
              <a:rPr lang="en-US" altLang="zh-CN" sz="2800" b="1" kern="100" dirty="0" smtClean="0">
                <a:latin typeface="Times New Roman"/>
                <a:ea typeface="仿宋_GB2312"/>
                <a:cs typeface="Courier New"/>
              </a:rPr>
              <a:t>(5)</a:t>
            </a:r>
            <a:r>
              <a:rPr lang="zh-CN" altLang="zh-CN" sz="2800" b="1" kern="100" dirty="0" smtClean="0">
                <a:latin typeface="Times New Roman"/>
                <a:ea typeface="仿宋_GB2312"/>
                <a:cs typeface="Times New Roman"/>
              </a:rPr>
              <a:t>多次实验</a:t>
            </a:r>
            <a:r>
              <a:rPr lang="zh-CN" altLang="en-US" sz="2800" b="1" kern="100" dirty="0" smtClean="0">
                <a:latin typeface="Times New Roman"/>
                <a:ea typeface="仿宋_GB2312"/>
                <a:cs typeface="Times New Roman"/>
              </a:rPr>
              <a:t>，避免误差。</a:t>
            </a:r>
            <a:endParaRPr lang="zh-CN" altLang="zh-CN" sz="2800" b="1" kern="100" dirty="0">
              <a:effectLst/>
              <a:latin typeface="宋体"/>
              <a:cs typeface="Courier New"/>
            </a:endParaRPr>
          </a:p>
        </p:txBody>
      </p:sp>
    </p:spTree>
    <p:extLst>
      <p:ext uri="{BB962C8B-B14F-4D97-AF65-F5344CB8AC3E}">
        <p14:creationId xmlns:p14="http://schemas.microsoft.com/office/powerpoint/2010/main" val="18746730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01" name="Text Box 237"/>
          <p:cNvSpPr txBox="1">
            <a:spLocks noChangeArrowheads="1"/>
          </p:cNvSpPr>
          <p:nvPr/>
        </p:nvSpPr>
        <p:spPr bwMode="auto">
          <a:xfrm>
            <a:off x="800104" y="332656"/>
            <a:ext cx="7415234" cy="954107"/>
          </a:xfrm>
          <a:prstGeom prst="rect">
            <a:avLst/>
          </a:prstGeom>
          <a:noFill/>
          <a:ln w="9525">
            <a:noFill/>
            <a:miter lim="800000"/>
            <a:headEnd/>
            <a:tailEnd/>
          </a:ln>
          <a:effectLst/>
        </p:spPr>
        <p:txBody>
          <a:bodyPr wrap="square">
            <a:spAutoFit/>
          </a:bodyPr>
          <a:lstStyle/>
          <a:p>
            <a:r>
              <a:rPr kumimoji="1" lang="zh-CN" altLang="en-US" sz="2800" b="1" dirty="0">
                <a:solidFill>
                  <a:srgbClr val="0000FF"/>
                </a:solidFill>
                <a:latin typeface="Times New Roman" pitchFamily="18" charset="0"/>
                <a:cs typeface="Times New Roman" pitchFamily="18" charset="0"/>
              </a:rPr>
              <a:t>思考与交流</a:t>
            </a:r>
            <a:r>
              <a:rPr kumimoji="1" lang="zh-CN" altLang="en-US" sz="2800" b="1" dirty="0" smtClean="0">
                <a:solidFill>
                  <a:srgbClr val="0000FF"/>
                </a:solidFill>
                <a:latin typeface="Times New Roman" pitchFamily="18" charset="0"/>
                <a:cs typeface="Times New Roman" pitchFamily="18" charset="0"/>
              </a:rPr>
              <a:t>：在测量中和热时，实验装置设计和操作应该</a:t>
            </a:r>
            <a:r>
              <a:rPr kumimoji="1" lang="zh-CN" altLang="en-US" sz="2800" b="1" dirty="0">
                <a:solidFill>
                  <a:srgbClr val="0000FF"/>
                </a:solidFill>
                <a:latin typeface="Times New Roman" pitchFamily="18" charset="0"/>
                <a:cs typeface="Times New Roman" pitchFamily="18" charset="0"/>
              </a:rPr>
              <a:t>注意哪些问题？</a:t>
            </a:r>
          </a:p>
        </p:txBody>
      </p:sp>
      <p:sp>
        <p:nvSpPr>
          <p:cNvPr id="11502" name="Text Box 238"/>
          <p:cNvSpPr txBox="1">
            <a:spLocks noChangeArrowheads="1"/>
          </p:cNvSpPr>
          <p:nvPr/>
        </p:nvSpPr>
        <p:spPr bwMode="auto">
          <a:xfrm>
            <a:off x="601221" y="1475664"/>
            <a:ext cx="6468437" cy="523220"/>
          </a:xfrm>
          <a:prstGeom prst="rect">
            <a:avLst/>
          </a:prstGeom>
          <a:noFill/>
          <a:ln w="9525">
            <a:noFill/>
            <a:miter lim="800000"/>
            <a:headEnd/>
            <a:tailEnd/>
          </a:ln>
          <a:effectLst/>
        </p:spPr>
        <p:txBody>
          <a:bodyPr wrap="none">
            <a:spAutoFit/>
          </a:bodyPr>
          <a:lstStyle/>
          <a:p>
            <a:r>
              <a:rPr kumimoji="1" lang="zh-CN" altLang="en-US" sz="2800" b="1" dirty="0">
                <a:latin typeface="Times New Roman" pitchFamily="18" charset="0"/>
                <a:cs typeface="Times New Roman" pitchFamily="18" charset="0"/>
              </a:rPr>
              <a:t>（</a:t>
            </a:r>
            <a:r>
              <a:rPr kumimoji="1" lang="en-US" altLang="zh-CN" sz="2800" b="1" dirty="0">
                <a:latin typeface="Times New Roman" pitchFamily="18" charset="0"/>
                <a:cs typeface="Times New Roman" pitchFamily="18" charset="0"/>
              </a:rPr>
              <a:t>1</a:t>
            </a:r>
            <a:r>
              <a:rPr kumimoji="1" lang="zh-CN" altLang="en-US" sz="2800" b="1" dirty="0">
                <a:latin typeface="Times New Roman" pitchFamily="18" charset="0"/>
                <a:cs typeface="Times New Roman" pitchFamily="18" charset="0"/>
              </a:rPr>
              <a:t>）用隔热装置，尽量减少热量散失；</a:t>
            </a:r>
          </a:p>
        </p:txBody>
      </p:sp>
      <p:sp>
        <p:nvSpPr>
          <p:cNvPr id="11503" name="Rectangle 239"/>
          <p:cNvSpPr>
            <a:spLocks noChangeArrowheads="1"/>
          </p:cNvSpPr>
          <p:nvPr/>
        </p:nvSpPr>
        <p:spPr bwMode="auto">
          <a:xfrm>
            <a:off x="601221" y="1994532"/>
            <a:ext cx="5412059" cy="523220"/>
          </a:xfrm>
          <a:prstGeom prst="rect">
            <a:avLst/>
          </a:prstGeom>
          <a:noFill/>
          <a:ln w="9525">
            <a:noFill/>
            <a:miter lim="800000"/>
            <a:headEnd/>
            <a:tailEnd/>
          </a:ln>
          <a:effectLst/>
        </p:spPr>
        <p:txBody>
          <a:bodyPr wrap="none">
            <a:spAutoFit/>
          </a:bodyPr>
          <a:lstStyle/>
          <a:p>
            <a:r>
              <a:rPr kumimoji="1" lang="zh-CN" altLang="en-US" sz="2800" b="1">
                <a:latin typeface="Times New Roman" pitchFamily="18" charset="0"/>
                <a:cs typeface="Times New Roman" pitchFamily="18" charset="0"/>
              </a:rPr>
              <a:t>（</a:t>
            </a:r>
            <a:r>
              <a:rPr kumimoji="1" lang="en-US" altLang="zh-CN" sz="2800" b="1">
                <a:latin typeface="Times New Roman" pitchFamily="18" charset="0"/>
                <a:cs typeface="Times New Roman" pitchFamily="18" charset="0"/>
              </a:rPr>
              <a:t>2</a:t>
            </a:r>
            <a:r>
              <a:rPr kumimoji="1" lang="zh-CN" altLang="en-US" sz="2800" b="1">
                <a:latin typeface="Times New Roman" pitchFamily="18" charset="0"/>
                <a:cs typeface="Times New Roman" pitchFamily="18" charset="0"/>
              </a:rPr>
              <a:t>）酸碱的量要准确：</a:t>
            </a:r>
            <a:r>
              <a:rPr kumimoji="1" lang="en-US" altLang="zh-CN" sz="2800" b="1">
                <a:latin typeface="Times New Roman" pitchFamily="18" charset="0"/>
                <a:cs typeface="Times New Roman" pitchFamily="18" charset="0"/>
              </a:rPr>
              <a:t>n</a:t>
            </a:r>
            <a:r>
              <a:rPr kumimoji="1" lang="zh-CN" altLang="en-US" sz="2800" b="1">
                <a:latin typeface="Times New Roman" pitchFamily="18" charset="0"/>
                <a:cs typeface="Times New Roman" pitchFamily="18" charset="0"/>
              </a:rPr>
              <a:t>＝</a:t>
            </a:r>
            <a:r>
              <a:rPr kumimoji="1" lang="en-US" altLang="zh-CN" sz="2800" b="1">
                <a:latin typeface="Times New Roman" pitchFamily="18" charset="0"/>
                <a:cs typeface="Times New Roman" pitchFamily="18" charset="0"/>
              </a:rPr>
              <a:t>C×V</a:t>
            </a:r>
          </a:p>
        </p:txBody>
      </p:sp>
      <p:sp>
        <p:nvSpPr>
          <p:cNvPr id="11504" name="Text Box 240"/>
          <p:cNvSpPr txBox="1">
            <a:spLocks noChangeArrowheads="1"/>
          </p:cNvSpPr>
          <p:nvPr/>
        </p:nvSpPr>
        <p:spPr bwMode="auto">
          <a:xfrm>
            <a:off x="906021" y="2524080"/>
            <a:ext cx="7237879" cy="1384995"/>
          </a:xfrm>
          <a:prstGeom prst="rect">
            <a:avLst/>
          </a:prstGeom>
          <a:noFill/>
          <a:ln w="9525">
            <a:noFill/>
            <a:miter lim="800000"/>
            <a:headEnd/>
            <a:tailEnd/>
          </a:ln>
          <a:effectLst/>
        </p:spPr>
        <p:txBody>
          <a:bodyPr wrap="none">
            <a:spAutoFit/>
          </a:bodyPr>
          <a:lstStyle/>
          <a:p>
            <a:r>
              <a:rPr kumimoji="1" lang="en-US" altLang="zh-CN" sz="2800" b="1" dirty="0">
                <a:latin typeface="Times New Roman" pitchFamily="18" charset="0"/>
                <a:cs typeface="Times New Roman" pitchFamily="18" charset="0"/>
              </a:rPr>
              <a:t>a</a:t>
            </a:r>
            <a:r>
              <a:rPr kumimoji="1" lang="zh-CN" altLang="en-US" sz="2800" b="1" dirty="0">
                <a:latin typeface="Times New Roman" pitchFamily="18" charset="0"/>
                <a:cs typeface="Times New Roman" pitchFamily="18" charset="0"/>
              </a:rPr>
              <a:t>、浓度要越精确越好</a:t>
            </a:r>
          </a:p>
          <a:p>
            <a:r>
              <a:rPr kumimoji="1" lang="en-US" altLang="zh-CN" sz="2800" b="1" dirty="0">
                <a:latin typeface="Times New Roman" pitchFamily="18" charset="0"/>
                <a:cs typeface="Times New Roman" pitchFamily="18" charset="0"/>
              </a:rPr>
              <a:t>b</a:t>
            </a:r>
            <a:r>
              <a:rPr kumimoji="1" lang="zh-CN" altLang="en-US" sz="2800" b="1" dirty="0">
                <a:latin typeface="Times New Roman" pitchFamily="18" charset="0"/>
                <a:cs typeface="Times New Roman" pitchFamily="18" charset="0"/>
              </a:rPr>
              <a:t>、量体积的容器越精确越好，最好用</a:t>
            </a:r>
            <a:r>
              <a:rPr kumimoji="1" lang="zh-CN" altLang="en-US" sz="2800" b="1" dirty="0" smtClean="0">
                <a:latin typeface="Times New Roman" pitchFamily="18" charset="0"/>
                <a:cs typeface="Times New Roman" pitchFamily="18" charset="0"/>
              </a:rPr>
              <a:t>移液管</a:t>
            </a:r>
            <a:endParaRPr kumimoji="1" lang="en-US" altLang="zh-CN" sz="2800" b="1" dirty="0" smtClean="0">
              <a:latin typeface="Times New Roman" pitchFamily="18" charset="0"/>
              <a:cs typeface="Times New Roman" pitchFamily="18" charset="0"/>
            </a:endParaRPr>
          </a:p>
          <a:p>
            <a:r>
              <a:rPr kumimoji="1" lang="en-US" altLang="zh-CN" sz="2800" b="1" dirty="0" smtClean="0">
                <a:latin typeface="Times New Roman" pitchFamily="18" charset="0"/>
                <a:cs typeface="Times New Roman" pitchFamily="18" charset="0"/>
              </a:rPr>
              <a:t>c</a:t>
            </a:r>
            <a:r>
              <a:rPr kumimoji="1" lang="zh-CN" altLang="en-US" sz="2800" b="1" dirty="0" smtClean="0">
                <a:latin typeface="Times New Roman" pitchFamily="18" charset="0"/>
                <a:cs typeface="Times New Roman" pitchFamily="18" charset="0"/>
              </a:rPr>
              <a:t>、确保完全反应</a:t>
            </a:r>
            <a:endParaRPr kumimoji="1" lang="zh-CN" altLang="en-US" sz="2800" b="1" dirty="0">
              <a:latin typeface="Times New Roman" pitchFamily="18" charset="0"/>
              <a:cs typeface="Times New Roman" pitchFamily="18" charset="0"/>
            </a:endParaRPr>
          </a:p>
        </p:txBody>
      </p:sp>
      <p:sp>
        <p:nvSpPr>
          <p:cNvPr id="11505" name="Text Box 241"/>
          <p:cNvSpPr txBox="1">
            <a:spLocks noChangeArrowheads="1"/>
          </p:cNvSpPr>
          <p:nvPr/>
        </p:nvSpPr>
        <p:spPr bwMode="auto">
          <a:xfrm>
            <a:off x="601221" y="3975994"/>
            <a:ext cx="3954929" cy="523220"/>
          </a:xfrm>
          <a:prstGeom prst="rect">
            <a:avLst/>
          </a:prstGeom>
          <a:noFill/>
          <a:ln w="9525">
            <a:noFill/>
            <a:miter lim="800000"/>
            <a:headEnd/>
            <a:tailEnd/>
          </a:ln>
          <a:effectLst/>
        </p:spPr>
        <p:txBody>
          <a:bodyPr wrap="none">
            <a:spAutoFit/>
          </a:bodyPr>
          <a:lstStyle/>
          <a:p>
            <a:r>
              <a:rPr kumimoji="1" lang="zh-CN" altLang="en-US" sz="2800" b="1" dirty="0">
                <a:latin typeface="Times New Roman" pitchFamily="18" charset="0"/>
                <a:cs typeface="Times New Roman" pitchFamily="18" charset="0"/>
              </a:rPr>
              <a:t>（</a:t>
            </a:r>
            <a:r>
              <a:rPr kumimoji="1" lang="en-US" altLang="zh-CN" sz="2800" b="1" dirty="0">
                <a:latin typeface="Times New Roman" pitchFamily="18" charset="0"/>
                <a:cs typeface="Times New Roman" pitchFamily="18" charset="0"/>
              </a:rPr>
              <a:t>3</a:t>
            </a:r>
            <a:r>
              <a:rPr kumimoji="1" lang="zh-CN" altLang="en-US" sz="2800" b="1" dirty="0">
                <a:latin typeface="Times New Roman" pitchFamily="18" charset="0"/>
                <a:cs typeface="Times New Roman" pitchFamily="18" charset="0"/>
              </a:rPr>
              <a:t>）温度计越精确越好</a:t>
            </a:r>
          </a:p>
        </p:txBody>
      </p:sp>
      <p:sp>
        <p:nvSpPr>
          <p:cNvPr id="11506" name="Text Box 242"/>
          <p:cNvSpPr txBox="1">
            <a:spLocks noChangeArrowheads="1"/>
          </p:cNvSpPr>
          <p:nvPr/>
        </p:nvSpPr>
        <p:spPr bwMode="auto">
          <a:xfrm>
            <a:off x="601221" y="4547498"/>
            <a:ext cx="3954929" cy="523220"/>
          </a:xfrm>
          <a:prstGeom prst="rect">
            <a:avLst/>
          </a:prstGeom>
          <a:noFill/>
          <a:ln w="9525">
            <a:noFill/>
            <a:miter lim="800000"/>
            <a:headEnd/>
            <a:tailEnd/>
          </a:ln>
          <a:effectLst/>
        </p:spPr>
        <p:txBody>
          <a:bodyPr wrap="none">
            <a:spAutoFit/>
          </a:bodyPr>
          <a:lstStyle/>
          <a:p>
            <a:r>
              <a:rPr kumimoji="1" lang="zh-CN" altLang="en-US" sz="2800" b="1" dirty="0">
                <a:latin typeface="Times New Roman" pitchFamily="18" charset="0"/>
                <a:cs typeface="Times New Roman" pitchFamily="18" charset="0"/>
              </a:rPr>
              <a:t>（</a:t>
            </a:r>
            <a:r>
              <a:rPr kumimoji="1" lang="en-US" altLang="zh-CN" sz="2800" b="1" dirty="0">
                <a:latin typeface="Times New Roman" pitchFamily="18" charset="0"/>
                <a:cs typeface="Times New Roman" pitchFamily="18" charset="0"/>
              </a:rPr>
              <a:t>4</a:t>
            </a:r>
            <a:r>
              <a:rPr kumimoji="1" lang="zh-CN" altLang="en-US" sz="2800" b="1" dirty="0">
                <a:latin typeface="Times New Roman" pitchFamily="18" charset="0"/>
                <a:cs typeface="Times New Roman" pitchFamily="18" charset="0"/>
              </a:rPr>
              <a:t>）注意控制反应时间</a:t>
            </a:r>
          </a:p>
        </p:txBody>
      </p:sp>
      <p:sp>
        <p:nvSpPr>
          <p:cNvPr id="11507" name="Text Box 243"/>
          <p:cNvSpPr txBox="1">
            <a:spLocks noChangeArrowheads="1"/>
          </p:cNvSpPr>
          <p:nvPr/>
        </p:nvSpPr>
        <p:spPr bwMode="auto">
          <a:xfrm>
            <a:off x="601221" y="5119002"/>
            <a:ext cx="4314001" cy="523220"/>
          </a:xfrm>
          <a:prstGeom prst="rect">
            <a:avLst/>
          </a:prstGeom>
          <a:noFill/>
          <a:ln w="9525">
            <a:noFill/>
            <a:miter lim="800000"/>
            <a:headEnd/>
            <a:tailEnd/>
          </a:ln>
          <a:effectLst/>
        </p:spPr>
        <p:txBody>
          <a:bodyPr wrap="none">
            <a:spAutoFit/>
          </a:bodyPr>
          <a:lstStyle/>
          <a:p>
            <a:r>
              <a:rPr kumimoji="1" lang="zh-CN" altLang="en-US" sz="2800" b="1" dirty="0">
                <a:latin typeface="Times New Roman" pitchFamily="18" charset="0"/>
                <a:cs typeface="Times New Roman" pitchFamily="18" charset="0"/>
              </a:rPr>
              <a:t>（</a:t>
            </a:r>
            <a:r>
              <a:rPr kumimoji="1" lang="en-US" altLang="zh-CN" sz="2800" b="1" dirty="0">
                <a:latin typeface="Times New Roman" pitchFamily="18" charset="0"/>
                <a:cs typeface="Times New Roman" pitchFamily="18" charset="0"/>
              </a:rPr>
              <a:t>5</a:t>
            </a:r>
            <a:r>
              <a:rPr kumimoji="1" lang="zh-CN" altLang="en-US" sz="2800" b="1" dirty="0">
                <a:latin typeface="Times New Roman" pitchFamily="18" charset="0"/>
                <a:cs typeface="Times New Roman" pitchFamily="18" charset="0"/>
              </a:rPr>
              <a:t>）多做几次，取平均值</a:t>
            </a:r>
          </a:p>
        </p:txBody>
      </p:sp>
    </p:spTree>
    <p:extLst>
      <p:ext uri="{BB962C8B-B14F-4D97-AF65-F5344CB8AC3E}">
        <p14:creationId xmlns:p14="http://schemas.microsoft.com/office/powerpoint/2010/main" val="2211940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5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50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5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02" grpId="0" autoUpdateAnimBg="0"/>
      <p:bldP spid="11503" grpId="0" autoUpdateAnimBg="0"/>
      <p:bldP spid="11504" grpId="0" autoUpdateAnimBg="0"/>
      <p:bldP spid="11505" grpId="0" autoUpdateAnimBg="0"/>
      <p:bldP spid="11506" grpId="0" autoUpdateAnimBg="0"/>
      <p:bldP spid="11507"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8596" y="357166"/>
            <a:ext cx="8215370" cy="1723549"/>
          </a:xfrm>
          <a:prstGeom prst="rect">
            <a:avLst/>
          </a:prstGeom>
        </p:spPr>
        <p:txBody>
          <a:bodyPr wrap="square">
            <a:spAutoFit/>
          </a:bodyPr>
          <a:lstStyle/>
          <a:p>
            <a:pPr fontAlgn="base">
              <a:spcBef>
                <a:spcPct val="0"/>
              </a:spcBef>
              <a:spcAft>
                <a:spcPts val="1200"/>
              </a:spcAft>
            </a:pPr>
            <a:r>
              <a:rPr lang="en-US" altLang="zh-CN" sz="2400" b="1" dirty="0">
                <a:solidFill>
                  <a:prstClr val="black"/>
                </a:solidFill>
                <a:latin typeface="宋体"/>
              </a:rPr>
              <a:t>1.</a:t>
            </a:r>
            <a:r>
              <a:rPr lang="zh-CN" altLang="en-US" sz="2400" b="1" dirty="0">
                <a:solidFill>
                  <a:prstClr val="black"/>
                </a:solidFill>
                <a:latin typeface="宋体"/>
              </a:rPr>
              <a:t>大、小烧杯放置时，为何要使两杯口相平？填碎纸条的作用是什么？对此装置，你有何更好的建议？</a:t>
            </a:r>
          </a:p>
          <a:p>
            <a:pPr fontAlgn="base">
              <a:spcBef>
                <a:spcPct val="0"/>
              </a:spcBef>
              <a:spcAft>
                <a:spcPts val="1200"/>
              </a:spcAft>
            </a:pPr>
            <a:r>
              <a:rPr lang="en-US" altLang="zh-CN" sz="2400" b="1" dirty="0">
                <a:solidFill>
                  <a:prstClr val="black"/>
                </a:solidFill>
                <a:latin typeface="宋体"/>
              </a:rPr>
              <a:t>2.</a:t>
            </a:r>
            <a:r>
              <a:rPr lang="zh-CN" altLang="en-US" sz="2400" b="1" dirty="0">
                <a:solidFill>
                  <a:prstClr val="black"/>
                </a:solidFill>
                <a:latin typeface="宋体"/>
              </a:rPr>
              <a:t>温度计上的酸为何要用水冲洗干净？冲洗后的溶液能否倒入小烧杯？为什么？</a:t>
            </a:r>
          </a:p>
        </p:txBody>
      </p:sp>
      <p:sp>
        <p:nvSpPr>
          <p:cNvPr id="7" name="矩形 6"/>
          <p:cNvSpPr/>
          <p:nvPr/>
        </p:nvSpPr>
        <p:spPr>
          <a:xfrm>
            <a:off x="428596" y="2276872"/>
            <a:ext cx="8072494" cy="3570208"/>
          </a:xfrm>
          <a:prstGeom prst="rect">
            <a:avLst/>
          </a:prstGeom>
        </p:spPr>
        <p:txBody>
          <a:bodyPr wrap="square">
            <a:spAutoFit/>
          </a:bodyPr>
          <a:lstStyle/>
          <a:p>
            <a:pPr fontAlgn="base">
              <a:spcBef>
                <a:spcPct val="0"/>
              </a:spcBef>
              <a:spcAft>
                <a:spcPts val="1200"/>
              </a:spcAft>
            </a:pPr>
            <a:r>
              <a:rPr lang="en-US" altLang="zh-CN" sz="2400" b="1" dirty="0">
                <a:solidFill>
                  <a:srgbClr val="FF0000"/>
                </a:solidFill>
                <a:latin typeface="宋体"/>
              </a:rPr>
              <a:t>1.</a:t>
            </a:r>
            <a:r>
              <a:rPr lang="zh-CN" altLang="en-US" sz="2400" b="1" dirty="0">
                <a:solidFill>
                  <a:srgbClr val="FF0000"/>
                </a:solidFill>
                <a:latin typeface="宋体"/>
              </a:rPr>
              <a:t>两杯口相平，可使盖板把杯口尽量盖严，从而减少热量损失；填碎纸条的作用是为了达到保温、隔热、减少实验过程中热量损失的目的。若换用隔热、密封性能更好的装置（如保温杯）会使实验结果更准确。</a:t>
            </a:r>
          </a:p>
          <a:p>
            <a:pPr fontAlgn="base">
              <a:spcBef>
                <a:spcPct val="0"/>
              </a:spcBef>
              <a:spcAft>
                <a:spcPts val="1200"/>
              </a:spcAft>
            </a:pPr>
            <a:r>
              <a:rPr lang="en-US" altLang="zh-CN" sz="2400" b="1" dirty="0">
                <a:solidFill>
                  <a:srgbClr val="FF0000"/>
                </a:solidFill>
                <a:latin typeface="宋体"/>
              </a:rPr>
              <a:t>2.</a:t>
            </a:r>
            <a:r>
              <a:rPr lang="zh-CN" altLang="en-US" sz="2400" b="1" dirty="0">
                <a:solidFill>
                  <a:srgbClr val="FF0000"/>
                </a:solidFill>
                <a:latin typeface="宋体"/>
              </a:rPr>
              <a:t>因为该温度计还要用来测碱液的温度，若不冲洗，温度计上的酸会和碱发生中和反应而使碱液的温度升高导致最终的实验数值偏低，故要冲洗干净；冲洗后的溶液不能倒入小烧杯，若倒入，会使总溶液的质量增加，而导致实验结果误差。</a:t>
            </a:r>
          </a:p>
        </p:txBody>
      </p:sp>
    </p:spTree>
    <p:extLst>
      <p:ext uri="{BB962C8B-B14F-4D97-AF65-F5344CB8AC3E}">
        <p14:creationId xmlns:p14="http://schemas.microsoft.com/office/powerpoint/2010/main" val="365093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8596" y="357166"/>
            <a:ext cx="8215370" cy="3088025"/>
          </a:xfrm>
          <a:prstGeom prst="rect">
            <a:avLst/>
          </a:prstGeom>
        </p:spPr>
        <p:txBody>
          <a:bodyPr wrap="square">
            <a:spAutoFit/>
          </a:bodyPr>
          <a:lstStyle/>
          <a:p>
            <a:pPr fontAlgn="base">
              <a:spcBef>
                <a:spcPct val="0"/>
              </a:spcBef>
              <a:spcAft>
                <a:spcPts val="1600"/>
              </a:spcAft>
            </a:pPr>
            <a:r>
              <a:rPr lang="en-US" altLang="zh-CN" sz="2400" b="1" dirty="0">
                <a:solidFill>
                  <a:prstClr val="black"/>
                </a:solidFill>
                <a:latin typeface="Times New Roman" panose="02020603050405020304" pitchFamily="18" charset="0"/>
                <a:cs typeface="Times New Roman" panose="02020603050405020304" pitchFamily="18" charset="0"/>
              </a:rPr>
              <a:t>3.</a:t>
            </a:r>
            <a:r>
              <a:rPr lang="zh-CN" altLang="en-US" sz="2400" b="1" dirty="0">
                <a:solidFill>
                  <a:prstClr val="black"/>
                </a:solidFill>
                <a:latin typeface="Times New Roman" panose="02020603050405020304" pitchFamily="18" charset="0"/>
                <a:cs typeface="Times New Roman" panose="02020603050405020304" pitchFamily="18" charset="0"/>
              </a:rPr>
              <a:t>酸、碱混合时，为何要把量筒中的</a:t>
            </a:r>
            <a:r>
              <a:rPr lang="en-US" altLang="zh-CN" sz="2400" b="1" dirty="0" err="1">
                <a:solidFill>
                  <a:prstClr val="black"/>
                </a:solidFill>
                <a:latin typeface="Times New Roman" panose="02020603050405020304" pitchFamily="18" charset="0"/>
                <a:cs typeface="Times New Roman" panose="02020603050405020304" pitchFamily="18" charset="0"/>
              </a:rPr>
              <a:t>NaOH</a:t>
            </a:r>
            <a:r>
              <a:rPr lang="zh-CN" altLang="en-US" sz="2400" b="1" dirty="0">
                <a:solidFill>
                  <a:prstClr val="black"/>
                </a:solidFill>
                <a:latin typeface="Times New Roman" panose="02020603050405020304" pitchFamily="18" charset="0"/>
                <a:cs typeface="Times New Roman" panose="02020603050405020304" pitchFamily="18" charset="0"/>
              </a:rPr>
              <a:t>溶液一次倒入小烧杯而不能缓缓倒入？</a:t>
            </a:r>
            <a:endParaRPr lang="en-US" altLang="zh-CN" sz="2400" b="1" dirty="0">
              <a:solidFill>
                <a:prstClr val="black"/>
              </a:solidFill>
              <a:latin typeface="Times New Roman" panose="02020603050405020304" pitchFamily="18" charset="0"/>
              <a:cs typeface="Times New Roman" panose="02020603050405020304" pitchFamily="18" charset="0"/>
            </a:endParaRPr>
          </a:p>
          <a:p>
            <a:pPr fontAlgn="base">
              <a:spcBef>
                <a:spcPct val="0"/>
              </a:spcBef>
              <a:spcAft>
                <a:spcPts val="1600"/>
              </a:spcAft>
            </a:pPr>
            <a:r>
              <a:rPr lang="en-US" altLang="zh-CN" sz="2400" b="1" dirty="0">
                <a:solidFill>
                  <a:prstClr val="black"/>
                </a:solidFill>
                <a:latin typeface="Times New Roman" panose="02020603050405020304" pitchFamily="18" charset="0"/>
                <a:cs typeface="Times New Roman" panose="02020603050405020304" pitchFamily="18" charset="0"/>
              </a:rPr>
              <a:t>4.</a:t>
            </a:r>
            <a:r>
              <a:rPr lang="zh-CN" altLang="en-US" sz="2400" b="1" dirty="0">
                <a:solidFill>
                  <a:prstClr val="black"/>
                </a:solidFill>
                <a:latin typeface="Times New Roman" panose="02020603050405020304" pitchFamily="18" charset="0"/>
                <a:cs typeface="Times New Roman" panose="02020603050405020304" pitchFamily="18" charset="0"/>
              </a:rPr>
              <a:t>实验中所用</a:t>
            </a:r>
            <a:r>
              <a:rPr lang="en-US" altLang="zh-CN" sz="2400" b="1" dirty="0" err="1">
                <a:solidFill>
                  <a:prstClr val="black"/>
                </a:solidFill>
                <a:latin typeface="Times New Roman" panose="02020603050405020304" pitchFamily="18" charset="0"/>
                <a:cs typeface="Times New Roman" panose="02020603050405020304" pitchFamily="18" charset="0"/>
              </a:rPr>
              <a:t>HCl</a:t>
            </a:r>
            <a:r>
              <a:rPr lang="zh-CN" altLang="en-US" sz="2400" b="1" dirty="0">
                <a:solidFill>
                  <a:prstClr val="black"/>
                </a:solidFill>
                <a:latin typeface="Times New Roman" panose="02020603050405020304" pitchFamily="18" charset="0"/>
                <a:cs typeface="Times New Roman" panose="02020603050405020304" pitchFamily="18" charset="0"/>
              </a:rPr>
              <a:t>和</a:t>
            </a:r>
            <a:r>
              <a:rPr lang="en-US" altLang="zh-CN" sz="2400" b="1" dirty="0" err="1">
                <a:solidFill>
                  <a:prstClr val="black"/>
                </a:solidFill>
                <a:latin typeface="Times New Roman" panose="02020603050405020304" pitchFamily="18" charset="0"/>
                <a:cs typeface="Times New Roman" panose="02020603050405020304" pitchFamily="18" charset="0"/>
              </a:rPr>
              <a:t>NaOH</a:t>
            </a:r>
            <a:r>
              <a:rPr lang="zh-CN" altLang="en-US" sz="2400" b="1" dirty="0">
                <a:solidFill>
                  <a:prstClr val="black"/>
                </a:solidFill>
                <a:latin typeface="Times New Roman" panose="02020603050405020304" pitchFamily="18" charset="0"/>
                <a:cs typeface="Times New Roman" panose="02020603050405020304" pitchFamily="18" charset="0"/>
              </a:rPr>
              <a:t>的物质的量比为何不是</a:t>
            </a:r>
            <a:r>
              <a:rPr lang="en-US" altLang="zh-CN" sz="2400" b="1" dirty="0">
                <a:solidFill>
                  <a:prstClr val="black"/>
                </a:solidFill>
                <a:latin typeface="Times New Roman" panose="02020603050405020304" pitchFamily="18" charset="0"/>
                <a:cs typeface="Times New Roman" panose="02020603050405020304" pitchFamily="18" charset="0"/>
              </a:rPr>
              <a:t>1∶1</a:t>
            </a:r>
            <a:r>
              <a:rPr lang="zh-CN" altLang="en-US" sz="2400" b="1" dirty="0">
                <a:solidFill>
                  <a:prstClr val="black"/>
                </a:solidFill>
                <a:latin typeface="Times New Roman" panose="02020603050405020304" pitchFamily="18" charset="0"/>
                <a:cs typeface="Times New Roman" panose="02020603050405020304" pitchFamily="18" charset="0"/>
              </a:rPr>
              <a:t>而是</a:t>
            </a:r>
            <a:r>
              <a:rPr lang="en-US" altLang="zh-CN" sz="2400" b="1" dirty="0" err="1">
                <a:solidFill>
                  <a:prstClr val="black"/>
                </a:solidFill>
                <a:latin typeface="Times New Roman" panose="02020603050405020304" pitchFamily="18" charset="0"/>
                <a:cs typeface="Times New Roman" panose="02020603050405020304" pitchFamily="18" charset="0"/>
              </a:rPr>
              <a:t>NaOH</a:t>
            </a:r>
            <a:r>
              <a:rPr lang="zh-CN" altLang="en-US" sz="2400" b="1" dirty="0">
                <a:solidFill>
                  <a:prstClr val="black"/>
                </a:solidFill>
                <a:latin typeface="Times New Roman" panose="02020603050405020304" pitchFamily="18" charset="0"/>
                <a:cs typeface="Times New Roman" panose="02020603050405020304" pitchFamily="18" charset="0"/>
              </a:rPr>
              <a:t>过量？若用</a:t>
            </a:r>
            <a:r>
              <a:rPr lang="en-US" altLang="zh-CN" sz="2400" b="1" dirty="0" err="1">
                <a:solidFill>
                  <a:prstClr val="black"/>
                </a:solidFill>
                <a:latin typeface="Times New Roman" panose="02020603050405020304" pitchFamily="18" charset="0"/>
                <a:cs typeface="Times New Roman" panose="02020603050405020304" pitchFamily="18" charset="0"/>
              </a:rPr>
              <a:t>HCl</a:t>
            </a:r>
            <a:r>
              <a:rPr lang="zh-CN" altLang="en-US" sz="2400" b="1" dirty="0">
                <a:solidFill>
                  <a:prstClr val="black"/>
                </a:solidFill>
                <a:latin typeface="Times New Roman" panose="02020603050405020304" pitchFamily="18" charset="0"/>
                <a:cs typeface="Times New Roman" panose="02020603050405020304" pitchFamily="18" charset="0"/>
              </a:rPr>
              <a:t>过量行吗？</a:t>
            </a:r>
            <a:endParaRPr lang="en-US" altLang="zh-CN" sz="2400" b="1" dirty="0">
              <a:solidFill>
                <a:prstClr val="black"/>
              </a:solidFill>
              <a:latin typeface="Times New Roman" panose="02020603050405020304" pitchFamily="18" charset="0"/>
              <a:cs typeface="Times New Roman" panose="02020603050405020304" pitchFamily="18" charset="0"/>
            </a:endParaRPr>
          </a:p>
          <a:p>
            <a:pPr fontAlgn="base">
              <a:spcBef>
                <a:spcPct val="0"/>
              </a:spcBef>
              <a:spcAft>
                <a:spcPts val="1600"/>
              </a:spcAft>
            </a:pPr>
            <a:r>
              <a:rPr lang="en-US" altLang="zh-CN" sz="2400" b="1" dirty="0">
                <a:solidFill>
                  <a:prstClr val="black"/>
                </a:solidFill>
                <a:latin typeface="Times New Roman" panose="02020603050405020304" pitchFamily="18" charset="0"/>
                <a:cs typeface="Times New Roman" panose="02020603050405020304" pitchFamily="18" charset="0"/>
              </a:rPr>
              <a:t>5.</a:t>
            </a:r>
            <a:r>
              <a:rPr lang="zh-CN" altLang="en-US" sz="2400" b="1" dirty="0">
                <a:solidFill>
                  <a:prstClr val="black"/>
                </a:solidFill>
                <a:latin typeface="Times New Roman" panose="02020603050405020304" pitchFamily="18" charset="0"/>
                <a:cs typeface="Times New Roman" panose="02020603050405020304" pitchFamily="18" charset="0"/>
              </a:rPr>
              <a:t>若改用</a:t>
            </a:r>
            <a:r>
              <a:rPr lang="en-US" altLang="zh-CN" sz="2400" b="1" dirty="0">
                <a:solidFill>
                  <a:prstClr val="black"/>
                </a:solidFill>
                <a:latin typeface="Times New Roman" panose="02020603050405020304" pitchFamily="18" charset="0"/>
                <a:cs typeface="Times New Roman" panose="02020603050405020304" pitchFamily="18" charset="0"/>
              </a:rPr>
              <a:t>100 </a:t>
            </a:r>
            <a:r>
              <a:rPr lang="en-US" altLang="zh-CN" sz="2400" b="1" dirty="0" err="1">
                <a:solidFill>
                  <a:prstClr val="black"/>
                </a:solidFill>
                <a:latin typeface="Times New Roman" panose="02020603050405020304" pitchFamily="18" charset="0"/>
                <a:cs typeface="Times New Roman" panose="02020603050405020304" pitchFamily="18" charset="0"/>
              </a:rPr>
              <a:t>mL</a:t>
            </a:r>
            <a:r>
              <a:rPr lang="en-US" altLang="zh-CN" sz="2400" b="1" dirty="0">
                <a:solidFill>
                  <a:prstClr val="black"/>
                </a:solidFill>
                <a:latin typeface="Times New Roman" panose="02020603050405020304" pitchFamily="18" charset="0"/>
                <a:cs typeface="Times New Roman" panose="02020603050405020304" pitchFamily="18" charset="0"/>
              </a:rPr>
              <a:t> 0.50 mol/L</a:t>
            </a:r>
            <a:r>
              <a:rPr lang="zh-CN" altLang="en-US" sz="2400" b="1" dirty="0">
                <a:solidFill>
                  <a:prstClr val="black"/>
                </a:solidFill>
                <a:latin typeface="Times New Roman" panose="02020603050405020304" pitchFamily="18" charset="0"/>
                <a:cs typeface="Times New Roman" panose="02020603050405020304" pitchFamily="18" charset="0"/>
              </a:rPr>
              <a:t>的盐酸和</a:t>
            </a:r>
            <a:r>
              <a:rPr lang="en-US" altLang="zh-CN" sz="2400" b="1" dirty="0">
                <a:solidFill>
                  <a:prstClr val="black"/>
                </a:solidFill>
                <a:latin typeface="Times New Roman" panose="02020603050405020304" pitchFamily="18" charset="0"/>
                <a:cs typeface="Times New Roman" panose="02020603050405020304" pitchFamily="18" charset="0"/>
              </a:rPr>
              <a:t>100 </a:t>
            </a:r>
            <a:r>
              <a:rPr lang="en-US" altLang="zh-CN" sz="2400" b="1" dirty="0" err="1">
                <a:solidFill>
                  <a:prstClr val="black"/>
                </a:solidFill>
                <a:latin typeface="Times New Roman" panose="02020603050405020304" pitchFamily="18" charset="0"/>
                <a:cs typeface="Times New Roman" panose="02020603050405020304" pitchFamily="18" charset="0"/>
              </a:rPr>
              <a:t>mL</a:t>
            </a:r>
            <a:r>
              <a:rPr lang="en-US" altLang="zh-CN" sz="2400" b="1" dirty="0">
                <a:solidFill>
                  <a:prstClr val="black"/>
                </a:solidFill>
                <a:latin typeface="Times New Roman" panose="02020603050405020304" pitchFamily="18" charset="0"/>
                <a:cs typeface="Times New Roman" panose="02020603050405020304" pitchFamily="18" charset="0"/>
              </a:rPr>
              <a:t> 0.55 mol/L</a:t>
            </a:r>
            <a:r>
              <a:rPr lang="zh-CN" altLang="en-US" sz="2400" b="1" dirty="0">
                <a:solidFill>
                  <a:prstClr val="black"/>
                </a:solidFill>
                <a:latin typeface="Times New Roman" panose="02020603050405020304" pitchFamily="18" charset="0"/>
                <a:cs typeface="Times New Roman" panose="02020603050405020304" pitchFamily="18" charset="0"/>
              </a:rPr>
              <a:t>的</a:t>
            </a:r>
            <a:r>
              <a:rPr lang="en-US" altLang="zh-CN" sz="2400" b="1" dirty="0" err="1">
                <a:solidFill>
                  <a:prstClr val="black"/>
                </a:solidFill>
                <a:latin typeface="Times New Roman" panose="02020603050405020304" pitchFamily="18" charset="0"/>
                <a:cs typeface="Times New Roman" panose="02020603050405020304" pitchFamily="18" charset="0"/>
              </a:rPr>
              <a:t>NaOH</a:t>
            </a:r>
            <a:r>
              <a:rPr lang="zh-CN" altLang="en-US" sz="2400" b="1" dirty="0">
                <a:solidFill>
                  <a:prstClr val="black"/>
                </a:solidFill>
                <a:latin typeface="Times New Roman" panose="02020603050405020304" pitchFamily="18" charset="0"/>
                <a:cs typeface="Times New Roman" panose="02020603050405020304" pitchFamily="18" charset="0"/>
              </a:rPr>
              <a:t>溶液，所测中和热的数值是否约为本实验结果的二倍（假定各步操作没有失误）？</a:t>
            </a:r>
          </a:p>
        </p:txBody>
      </p:sp>
      <p:sp>
        <p:nvSpPr>
          <p:cNvPr id="7" name="矩形 6"/>
          <p:cNvSpPr/>
          <p:nvPr/>
        </p:nvSpPr>
        <p:spPr>
          <a:xfrm>
            <a:off x="428596" y="3500438"/>
            <a:ext cx="8143932" cy="3088025"/>
          </a:xfrm>
          <a:prstGeom prst="rect">
            <a:avLst/>
          </a:prstGeom>
        </p:spPr>
        <p:txBody>
          <a:bodyPr wrap="square">
            <a:spAutoFit/>
          </a:bodyPr>
          <a:lstStyle/>
          <a:p>
            <a:pPr fontAlgn="base">
              <a:spcBef>
                <a:spcPct val="0"/>
              </a:spcBef>
              <a:spcAft>
                <a:spcPts val="1600"/>
              </a:spcAft>
            </a:pPr>
            <a:r>
              <a:rPr lang="en-US" altLang="zh-CN" sz="2400" b="1" dirty="0">
                <a:solidFill>
                  <a:srgbClr val="FF0000"/>
                </a:solidFill>
                <a:latin typeface="Times New Roman" panose="02020603050405020304" pitchFamily="18" charset="0"/>
                <a:cs typeface="Times New Roman" panose="02020603050405020304" pitchFamily="18" charset="0"/>
              </a:rPr>
              <a:t>3.</a:t>
            </a:r>
            <a:r>
              <a:rPr lang="zh-CN" altLang="en-US" sz="2400" b="1" dirty="0">
                <a:solidFill>
                  <a:srgbClr val="FF0000"/>
                </a:solidFill>
                <a:latin typeface="Times New Roman" panose="02020603050405020304" pitchFamily="18" charset="0"/>
                <a:cs typeface="Times New Roman" panose="02020603050405020304" pitchFamily="18" charset="0"/>
              </a:rPr>
              <a:t>因为本实验的关键是测反应的反应热，若动作迟缓，将会使热量损失而使误差增大。</a:t>
            </a:r>
            <a:endParaRPr lang="en-US" altLang="zh-CN" sz="2400" b="1" dirty="0">
              <a:solidFill>
                <a:srgbClr val="FF0000"/>
              </a:solidFill>
              <a:latin typeface="Times New Roman" panose="02020603050405020304" pitchFamily="18" charset="0"/>
              <a:cs typeface="Times New Roman" panose="02020603050405020304" pitchFamily="18" charset="0"/>
            </a:endParaRPr>
          </a:p>
          <a:p>
            <a:pPr fontAlgn="base">
              <a:spcBef>
                <a:spcPct val="0"/>
              </a:spcBef>
              <a:spcAft>
                <a:spcPts val="1600"/>
              </a:spcAft>
            </a:pPr>
            <a:r>
              <a:rPr lang="en-US" altLang="zh-CN" sz="2400" b="1" dirty="0">
                <a:solidFill>
                  <a:srgbClr val="FF0000"/>
                </a:solidFill>
                <a:latin typeface="Times New Roman" panose="02020603050405020304" pitchFamily="18" charset="0"/>
                <a:cs typeface="Times New Roman" panose="02020603050405020304" pitchFamily="18" charset="0"/>
              </a:rPr>
              <a:t>4.</a:t>
            </a:r>
            <a:r>
              <a:rPr lang="zh-CN" altLang="en-US" sz="2400" b="1" dirty="0">
                <a:solidFill>
                  <a:srgbClr val="FF0000"/>
                </a:solidFill>
                <a:latin typeface="Times New Roman" panose="02020603050405020304" pitchFamily="18" charset="0"/>
                <a:cs typeface="Times New Roman" panose="02020603050405020304" pitchFamily="18" charset="0"/>
              </a:rPr>
              <a:t>为了保证</a:t>
            </a:r>
            <a:r>
              <a:rPr lang="en-US" altLang="zh-CN" sz="2400" b="1" dirty="0">
                <a:solidFill>
                  <a:srgbClr val="FF0000"/>
                </a:solidFill>
                <a:latin typeface="Times New Roman" panose="02020603050405020304" pitchFamily="18" charset="0"/>
                <a:cs typeface="Times New Roman" panose="02020603050405020304" pitchFamily="18" charset="0"/>
              </a:rPr>
              <a:t>0.50 mol/L</a:t>
            </a:r>
            <a:r>
              <a:rPr lang="zh-CN" altLang="en-US" sz="2400" b="1" dirty="0">
                <a:solidFill>
                  <a:srgbClr val="FF0000"/>
                </a:solidFill>
                <a:latin typeface="Times New Roman" panose="02020603050405020304" pitchFamily="18" charset="0"/>
                <a:cs typeface="Times New Roman" panose="02020603050405020304" pitchFamily="18" charset="0"/>
              </a:rPr>
              <a:t>的盐酸完全被</a:t>
            </a:r>
            <a:r>
              <a:rPr lang="en-US" altLang="zh-CN" sz="2400" b="1" dirty="0" err="1">
                <a:solidFill>
                  <a:srgbClr val="FF0000"/>
                </a:solidFill>
                <a:latin typeface="Times New Roman" panose="02020603050405020304" pitchFamily="18" charset="0"/>
                <a:cs typeface="Times New Roman" panose="02020603050405020304" pitchFamily="18" charset="0"/>
              </a:rPr>
              <a:t>NaOH</a:t>
            </a:r>
            <a:r>
              <a:rPr lang="zh-CN" altLang="en-US" sz="2400" b="1" dirty="0">
                <a:solidFill>
                  <a:srgbClr val="FF0000"/>
                </a:solidFill>
                <a:latin typeface="Times New Roman" panose="02020603050405020304" pitchFamily="18" charset="0"/>
                <a:cs typeface="Times New Roman" panose="02020603050405020304" pitchFamily="18" charset="0"/>
              </a:rPr>
              <a:t>中和，采用</a:t>
            </a:r>
            <a:r>
              <a:rPr lang="en-US" altLang="zh-CN" sz="2400" b="1" dirty="0">
                <a:solidFill>
                  <a:srgbClr val="FF0000"/>
                </a:solidFill>
                <a:latin typeface="Times New Roman" panose="02020603050405020304" pitchFamily="18" charset="0"/>
                <a:cs typeface="Times New Roman" panose="02020603050405020304" pitchFamily="18" charset="0"/>
              </a:rPr>
              <a:t>0.55 mol/L </a:t>
            </a:r>
            <a:r>
              <a:rPr lang="en-US" altLang="zh-CN" sz="2400" b="1" dirty="0" err="1">
                <a:solidFill>
                  <a:srgbClr val="FF0000"/>
                </a:solidFill>
                <a:latin typeface="Times New Roman" panose="02020603050405020304" pitchFamily="18" charset="0"/>
                <a:cs typeface="Times New Roman" panose="02020603050405020304" pitchFamily="18" charset="0"/>
              </a:rPr>
              <a:t>NaOH</a:t>
            </a:r>
            <a:r>
              <a:rPr lang="zh-CN" altLang="en-US" sz="2400" b="1" dirty="0">
                <a:solidFill>
                  <a:srgbClr val="FF0000"/>
                </a:solidFill>
                <a:latin typeface="Times New Roman" panose="02020603050405020304" pitchFamily="18" charset="0"/>
                <a:cs typeface="Times New Roman" panose="02020603050405020304" pitchFamily="18" charset="0"/>
              </a:rPr>
              <a:t>溶液，使碱稍稍过量。若使盐酸过量，亦可。</a:t>
            </a:r>
            <a:endParaRPr lang="en-US" altLang="zh-CN" sz="2400" b="1" dirty="0">
              <a:solidFill>
                <a:srgbClr val="FF0000"/>
              </a:solidFill>
              <a:latin typeface="Times New Roman" panose="02020603050405020304" pitchFamily="18" charset="0"/>
              <a:cs typeface="Times New Roman" panose="02020603050405020304" pitchFamily="18" charset="0"/>
            </a:endParaRPr>
          </a:p>
          <a:p>
            <a:pPr fontAlgn="base">
              <a:spcBef>
                <a:spcPct val="0"/>
              </a:spcBef>
              <a:spcAft>
                <a:spcPts val="1600"/>
              </a:spcAft>
            </a:pPr>
            <a:r>
              <a:rPr lang="en-US" altLang="zh-CN" sz="2400" b="1" dirty="0">
                <a:solidFill>
                  <a:srgbClr val="FF0000"/>
                </a:solidFill>
                <a:latin typeface="Times New Roman" panose="02020603050405020304" pitchFamily="18" charset="0"/>
                <a:cs typeface="Times New Roman" panose="02020603050405020304" pitchFamily="18" charset="0"/>
              </a:rPr>
              <a:t>5.</a:t>
            </a:r>
            <a:r>
              <a:rPr lang="zh-CN" altLang="en-US" sz="2400" b="1" dirty="0">
                <a:solidFill>
                  <a:srgbClr val="FF3300"/>
                </a:solidFill>
                <a:latin typeface="Times New Roman" panose="02020603050405020304" pitchFamily="18" charset="0"/>
                <a:cs typeface="Times New Roman" panose="02020603050405020304" pitchFamily="18" charset="0"/>
              </a:rPr>
              <a:t>否。因中和热是指酸与碱发生中和反应生成</a:t>
            </a:r>
            <a:r>
              <a:rPr lang="en-US" altLang="zh-CN" sz="2400" b="1" dirty="0">
                <a:solidFill>
                  <a:srgbClr val="FF3300"/>
                </a:solidFill>
                <a:latin typeface="Times New Roman" panose="02020603050405020304" pitchFamily="18" charset="0"/>
                <a:cs typeface="Times New Roman" panose="02020603050405020304" pitchFamily="18" charset="0"/>
              </a:rPr>
              <a:t>1 mol H</a:t>
            </a:r>
            <a:r>
              <a:rPr lang="en-US" altLang="zh-CN" sz="2400" b="1" baseline="-25000" dirty="0">
                <a:solidFill>
                  <a:srgbClr val="FF3300"/>
                </a:solidFill>
                <a:latin typeface="Times New Roman" panose="02020603050405020304" pitchFamily="18" charset="0"/>
                <a:cs typeface="Times New Roman" panose="02020603050405020304" pitchFamily="18" charset="0"/>
              </a:rPr>
              <a:t>2</a:t>
            </a:r>
            <a:r>
              <a:rPr lang="en-US" altLang="zh-CN" sz="2400" b="1" dirty="0">
                <a:solidFill>
                  <a:srgbClr val="FF3300"/>
                </a:solidFill>
                <a:latin typeface="Times New Roman" panose="02020603050405020304" pitchFamily="18" charset="0"/>
                <a:cs typeface="Times New Roman" panose="02020603050405020304" pitchFamily="18" charset="0"/>
              </a:rPr>
              <a:t>O</a:t>
            </a:r>
            <a:r>
              <a:rPr lang="zh-CN" altLang="en-US" sz="2400" b="1" dirty="0">
                <a:solidFill>
                  <a:srgbClr val="FF3300"/>
                </a:solidFill>
                <a:latin typeface="Times New Roman" panose="02020603050405020304" pitchFamily="18" charset="0"/>
                <a:cs typeface="Times New Roman" panose="02020603050405020304" pitchFamily="18" charset="0"/>
              </a:rPr>
              <a:t>时放出的热量，其数值与反应物的量的多少无关，故所测结果应基本和本次实验结果相同。</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98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611188" y="214313"/>
            <a:ext cx="7604125" cy="1384300"/>
          </a:xfrm>
          <a:prstGeom prst="rect">
            <a:avLst/>
          </a:prstGeom>
          <a:noFill/>
          <a:ln w="9525">
            <a:noFill/>
            <a:miter lim="800000"/>
            <a:headEnd/>
            <a:tailEnd/>
          </a:ln>
        </p:spPr>
        <p:txBody>
          <a:bodyPr>
            <a:spAutoFit/>
          </a:bodyPr>
          <a:lstStyle/>
          <a:p>
            <a:pPr fontAlgn="base">
              <a:spcBef>
                <a:spcPts val="1000"/>
              </a:spcBef>
              <a:spcAft>
                <a:spcPct val="0"/>
              </a:spcAft>
            </a:pPr>
            <a:r>
              <a:rPr lang="zh-CN" altLang="en-US" sz="2800" b="1" dirty="0">
                <a:solidFill>
                  <a:prstClr val="black"/>
                </a:solidFill>
                <a:latin typeface="+mn-ea"/>
                <a:cs typeface="华文中宋"/>
              </a:rPr>
              <a:t>讨论</a:t>
            </a:r>
            <a:r>
              <a:rPr lang="en-US" altLang="zh-CN" sz="2800" b="1" dirty="0">
                <a:solidFill>
                  <a:prstClr val="black"/>
                </a:solidFill>
                <a:latin typeface="+mn-ea"/>
                <a:cs typeface="华文中宋"/>
              </a:rPr>
              <a:t>:</a:t>
            </a:r>
            <a:r>
              <a:rPr lang="zh-CN" altLang="en-US" sz="2800" b="1" dirty="0">
                <a:solidFill>
                  <a:prstClr val="black"/>
                </a:solidFill>
                <a:latin typeface="+mn-ea"/>
                <a:cs typeface="华文中宋"/>
              </a:rPr>
              <a:t>若按照书上的步骤进行操作，可是测出的中和热的实验数值还是偏小（数值大小比较不考虑正负号），可能的原因是什么？</a:t>
            </a:r>
          </a:p>
        </p:txBody>
      </p:sp>
      <p:sp>
        <p:nvSpPr>
          <p:cNvPr id="3" name="Text Box 2"/>
          <p:cNvSpPr txBox="1">
            <a:spLocks noChangeArrowheads="1"/>
          </p:cNvSpPr>
          <p:nvPr/>
        </p:nvSpPr>
        <p:spPr bwMode="auto">
          <a:xfrm>
            <a:off x="642939" y="1857364"/>
            <a:ext cx="857228" cy="523220"/>
          </a:xfrm>
          <a:prstGeom prst="rect">
            <a:avLst/>
          </a:prstGeom>
          <a:noFill/>
          <a:ln w="9525">
            <a:noFill/>
            <a:miter lim="800000"/>
            <a:headEnd/>
            <a:tailEnd/>
          </a:ln>
        </p:spPr>
        <p:txBody>
          <a:bodyPr wrap="square">
            <a:spAutoFit/>
          </a:bodyPr>
          <a:lstStyle/>
          <a:p>
            <a:pPr fontAlgn="base">
              <a:spcBef>
                <a:spcPts val="1000"/>
              </a:spcBef>
              <a:spcAft>
                <a:spcPct val="0"/>
              </a:spcAft>
            </a:pPr>
            <a:r>
              <a:rPr lang="zh-CN" altLang="en-US" sz="2800" b="1" dirty="0">
                <a:solidFill>
                  <a:srgbClr val="FF0000"/>
                </a:solidFill>
                <a:latin typeface="宋体" pitchFamily="2" charset="-122"/>
                <a:ea typeface="华文中宋"/>
                <a:cs typeface="华文中宋"/>
              </a:rPr>
              <a:t>答</a:t>
            </a:r>
            <a:r>
              <a:rPr lang="zh-CN" altLang="en-US" sz="2800" b="1" dirty="0">
                <a:solidFill>
                  <a:srgbClr val="FF0000"/>
                </a:solidFill>
                <a:latin typeface="宋体" pitchFamily="2" charset="-122"/>
                <a:ea typeface="华文中宋"/>
                <a:cs typeface="华文中宋"/>
                <a:sym typeface="Wingdings" pitchFamily="2" charset="2"/>
              </a:rPr>
              <a:t>：</a:t>
            </a:r>
            <a:endParaRPr lang="zh-CN" altLang="en-US" sz="2800" b="1" dirty="0">
              <a:solidFill>
                <a:srgbClr val="FF0000"/>
              </a:solidFill>
              <a:latin typeface="宋体" pitchFamily="2" charset="-122"/>
              <a:ea typeface="华文中宋"/>
              <a:cs typeface="华文中宋"/>
            </a:endParaRPr>
          </a:p>
        </p:txBody>
      </p:sp>
      <p:sp>
        <p:nvSpPr>
          <p:cNvPr id="4" name="矩形 3"/>
          <p:cNvSpPr/>
          <p:nvPr/>
        </p:nvSpPr>
        <p:spPr>
          <a:xfrm>
            <a:off x="1357290" y="1928802"/>
            <a:ext cx="6858048" cy="3293209"/>
          </a:xfrm>
          <a:prstGeom prst="rect">
            <a:avLst/>
          </a:prstGeom>
        </p:spPr>
        <p:txBody>
          <a:bodyPr wrap="square">
            <a:spAutoFit/>
          </a:bodyPr>
          <a:lstStyle/>
          <a:p>
            <a:pPr fontAlgn="base">
              <a:spcBef>
                <a:spcPct val="0"/>
              </a:spcBef>
              <a:spcAft>
                <a:spcPts val="1200"/>
              </a:spcAft>
            </a:pPr>
            <a:r>
              <a:rPr lang="en-US" altLang="zh-CN" sz="2400" b="1" dirty="0">
                <a:solidFill>
                  <a:srgbClr val="FF0000"/>
                </a:solidFill>
                <a:latin typeface="宋体"/>
              </a:rPr>
              <a:t>1.</a:t>
            </a:r>
            <a:r>
              <a:rPr lang="zh-CN" altLang="en-US" sz="2400" b="1" dirty="0">
                <a:solidFill>
                  <a:srgbClr val="FF0000"/>
                </a:solidFill>
                <a:latin typeface="宋体"/>
              </a:rPr>
              <a:t>隔热操作不到位，致使实验过程中热量损失而导致误差。</a:t>
            </a:r>
            <a:endParaRPr lang="en-US" altLang="zh-CN" sz="2400" b="1" dirty="0">
              <a:solidFill>
                <a:srgbClr val="FF0000"/>
              </a:solidFill>
              <a:latin typeface="宋体"/>
            </a:endParaRPr>
          </a:p>
          <a:p>
            <a:pPr fontAlgn="base">
              <a:spcBef>
                <a:spcPct val="0"/>
              </a:spcBef>
              <a:spcAft>
                <a:spcPts val="1200"/>
              </a:spcAft>
            </a:pPr>
            <a:r>
              <a:rPr lang="en-US" altLang="zh-CN" sz="2400" b="1" dirty="0">
                <a:solidFill>
                  <a:srgbClr val="FF0000"/>
                </a:solidFill>
                <a:latin typeface="宋体"/>
              </a:rPr>
              <a:t>2.</a:t>
            </a:r>
            <a:r>
              <a:rPr lang="zh-CN" altLang="en-US" sz="2400" b="1" dirty="0">
                <a:solidFill>
                  <a:srgbClr val="FF0000"/>
                </a:solidFill>
                <a:latin typeface="宋体"/>
              </a:rPr>
              <a:t>混合酸、碱溶液时，动作缓慢，导致实验误差。</a:t>
            </a:r>
            <a:endParaRPr lang="en-US" altLang="zh-CN" sz="2400" b="1" dirty="0">
              <a:solidFill>
                <a:srgbClr val="FF0000"/>
              </a:solidFill>
              <a:latin typeface="宋体"/>
            </a:endParaRPr>
          </a:p>
          <a:p>
            <a:pPr fontAlgn="base">
              <a:spcBef>
                <a:spcPct val="0"/>
              </a:spcBef>
              <a:spcAft>
                <a:spcPts val="1200"/>
              </a:spcAft>
            </a:pPr>
            <a:r>
              <a:rPr lang="en-US" altLang="zh-CN" sz="2400" b="1" dirty="0">
                <a:solidFill>
                  <a:srgbClr val="FF0000"/>
                </a:solidFill>
                <a:latin typeface="宋体"/>
              </a:rPr>
              <a:t>3.</a:t>
            </a:r>
            <a:r>
              <a:rPr lang="zh-CN" altLang="en-US" sz="2400" b="1" dirty="0">
                <a:solidFill>
                  <a:srgbClr val="FF0000"/>
                </a:solidFill>
                <a:latin typeface="宋体"/>
              </a:rPr>
              <a:t>实验过程中有液体洒在外面。</a:t>
            </a:r>
          </a:p>
          <a:p>
            <a:pPr fontAlgn="base">
              <a:spcBef>
                <a:spcPct val="0"/>
              </a:spcBef>
              <a:spcAft>
                <a:spcPts val="1200"/>
              </a:spcAft>
            </a:pPr>
            <a:r>
              <a:rPr lang="en-US" altLang="zh-CN" sz="2400" b="1" dirty="0">
                <a:solidFill>
                  <a:srgbClr val="FF0000"/>
                </a:solidFill>
                <a:latin typeface="宋体"/>
              </a:rPr>
              <a:t>4.</a:t>
            </a:r>
            <a:r>
              <a:rPr lang="zh-CN" altLang="en-US" sz="2400" b="1" dirty="0">
                <a:solidFill>
                  <a:srgbClr val="FF0000"/>
                </a:solidFill>
                <a:latin typeface="宋体"/>
              </a:rPr>
              <a:t>测了酸后的温度计未用水清洗而便立即去测碱的温度，致使热量损失而引起误差。</a:t>
            </a:r>
          </a:p>
          <a:p>
            <a:pPr fontAlgn="base">
              <a:spcBef>
                <a:spcPct val="0"/>
              </a:spcBef>
              <a:spcAft>
                <a:spcPts val="1200"/>
              </a:spcAft>
            </a:pPr>
            <a:r>
              <a:rPr lang="en-US" altLang="zh-CN" sz="2400" b="1" dirty="0">
                <a:solidFill>
                  <a:srgbClr val="FF0000"/>
                </a:solidFill>
                <a:latin typeface="宋体"/>
              </a:rPr>
              <a:t>5.</a:t>
            </a:r>
            <a:r>
              <a:rPr lang="zh-CN" altLang="en-US" sz="2400" b="1" dirty="0">
                <a:solidFill>
                  <a:srgbClr val="FF0000"/>
                </a:solidFill>
                <a:latin typeface="宋体" pitchFamily="2" charset="-122"/>
                <a:ea typeface="华文中宋"/>
                <a:cs typeface="华文中宋"/>
                <a:sym typeface="Wingdings" pitchFamily="2" charset="2"/>
              </a:rPr>
              <a:t>烧杯、温度计、环形玻璃搅拌棒</a:t>
            </a:r>
            <a:r>
              <a:rPr lang="zh-CN" altLang="en-US" sz="2400" b="1" dirty="0" smtClean="0">
                <a:solidFill>
                  <a:srgbClr val="FF0000"/>
                </a:solidFill>
                <a:latin typeface="宋体" pitchFamily="2" charset="-122"/>
                <a:ea typeface="华文中宋"/>
                <a:cs typeface="华文中宋"/>
                <a:sym typeface="Wingdings" pitchFamily="2" charset="2"/>
              </a:rPr>
              <a:t>吸热</a:t>
            </a:r>
            <a:endParaRPr lang="zh-CN" altLang="en-US" sz="2400" b="1" dirty="0">
              <a:solidFill>
                <a:srgbClr val="FF0000"/>
              </a:solidFill>
              <a:latin typeface="宋体"/>
            </a:endParaRPr>
          </a:p>
        </p:txBody>
      </p:sp>
    </p:spTree>
    <p:extLst>
      <p:ext uri="{BB962C8B-B14F-4D97-AF65-F5344CB8AC3E}">
        <p14:creationId xmlns:p14="http://schemas.microsoft.com/office/powerpoint/2010/main" val="4218801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323850" y="260350"/>
            <a:ext cx="8351838" cy="6001643"/>
          </a:xfrm>
          <a:prstGeom prst="rect">
            <a:avLst/>
          </a:prstGeom>
          <a:noFill/>
          <a:ln w="9525">
            <a:noFill/>
            <a:miter lim="800000"/>
            <a:headEnd/>
            <a:tailEnd/>
          </a:ln>
        </p:spPr>
        <p:txBody>
          <a:bodyPr>
            <a:spAutoFit/>
          </a:bodyPr>
          <a:lstStyle/>
          <a:p>
            <a:pPr fontAlgn="base">
              <a:spcBef>
                <a:spcPct val="0"/>
              </a:spcBef>
              <a:spcAft>
                <a:spcPct val="0"/>
              </a:spcAft>
            </a:pPr>
            <a:r>
              <a:rPr lang="zh-CN" altLang="en-US" sz="2400" b="1" dirty="0">
                <a:solidFill>
                  <a:srgbClr val="000000"/>
                </a:solidFill>
                <a:latin typeface="Times New Roman" panose="02020603050405020304" pitchFamily="18" charset="0"/>
                <a:cs typeface="Times New Roman" panose="02020603050405020304" pitchFamily="18" charset="0"/>
              </a:rPr>
              <a:t>［练习］</a:t>
            </a:r>
            <a:r>
              <a:rPr lang="en-US" altLang="zh-CN" sz="2400" b="1" dirty="0">
                <a:solidFill>
                  <a:srgbClr val="000000"/>
                </a:solidFill>
                <a:latin typeface="Times New Roman" panose="02020603050405020304" pitchFamily="18" charset="0"/>
                <a:cs typeface="Times New Roman" panose="02020603050405020304" pitchFamily="18" charset="0"/>
              </a:rPr>
              <a:t>50 mL 0.50 </a:t>
            </a:r>
            <a:r>
              <a:rPr lang="en-US" altLang="zh-CN" sz="2400" b="1" dirty="0" err="1">
                <a:solidFill>
                  <a:srgbClr val="000000"/>
                </a:solidFill>
                <a:latin typeface="Times New Roman" panose="02020603050405020304" pitchFamily="18" charset="0"/>
                <a:cs typeface="Times New Roman" panose="02020603050405020304" pitchFamily="18" charset="0"/>
              </a:rPr>
              <a:t>mol</a:t>
            </a:r>
            <a:r>
              <a:rPr lang="en-US" altLang="zh-CN" sz="2400" b="1" dirty="0">
                <a:solidFill>
                  <a:srgbClr val="000000"/>
                </a:solidFill>
                <a:latin typeface="Times New Roman" panose="02020603050405020304" pitchFamily="18" charset="0"/>
                <a:cs typeface="Times New Roman" panose="02020603050405020304" pitchFamily="18" charset="0"/>
              </a:rPr>
              <a:t>/L</a:t>
            </a:r>
            <a:r>
              <a:rPr lang="zh-CN" altLang="en-US" sz="2400" b="1" dirty="0">
                <a:solidFill>
                  <a:srgbClr val="000000"/>
                </a:solidFill>
                <a:latin typeface="Times New Roman" panose="02020603050405020304" pitchFamily="18" charset="0"/>
                <a:cs typeface="Times New Roman" panose="02020603050405020304" pitchFamily="18" charset="0"/>
              </a:rPr>
              <a:t>盐酸与</a:t>
            </a:r>
            <a:r>
              <a:rPr lang="en-US" altLang="zh-CN" sz="2400" b="1" dirty="0">
                <a:solidFill>
                  <a:srgbClr val="000000"/>
                </a:solidFill>
                <a:latin typeface="Times New Roman" panose="02020603050405020304" pitchFamily="18" charset="0"/>
                <a:cs typeface="Times New Roman" panose="02020603050405020304" pitchFamily="18" charset="0"/>
              </a:rPr>
              <a:t>50 mL 0.55 </a:t>
            </a:r>
            <a:r>
              <a:rPr lang="en-US" altLang="zh-CN" sz="2400" b="1" dirty="0" err="1">
                <a:solidFill>
                  <a:srgbClr val="000000"/>
                </a:solidFill>
                <a:latin typeface="Times New Roman" panose="02020603050405020304" pitchFamily="18" charset="0"/>
                <a:cs typeface="Times New Roman" panose="02020603050405020304" pitchFamily="18" charset="0"/>
              </a:rPr>
              <a:t>mol</a:t>
            </a:r>
            <a:r>
              <a:rPr lang="en-US" altLang="zh-CN" sz="2400" b="1" dirty="0">
                <a:solidFill>
                  <a:srgbClr val="000000"/>
                </a:solidFill>
                <a:latin typeface="Times New Roman" panose="02020603050405020304" pitchFamily="18" charset="0"/>
                <a:cs typeface="Times New Roman" panose="02020603050405020304" pitchFamily="18" charset="0"/>
              </a:rPr>
              <a:t>/L </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1NaOH</a:t>
            </a:r>
            <a:r>
              <a:rPr lang="zh-CN" altLang="en-US" sz="2400" b="1" dirty="0">
                <a:solidFill>
                  <a:srgbClr val="000000"/>
                </a:solidFill>
                <a:latin typeface="Times New Roman" panose="02020603050405020304" pitchFamily="18" charset="0"/>
                <a:cs typeface="Times New Roman" panose="02020603050405020304" pitchFamily="18" charset="0"/>
              </a:rPr>
              <a:t>溶液在图示的装置中进行中和反应。通过测定反应过程中所放出的热量可计算中和热。回答下列问题：</a:t>
            </a:r>
          </a:p>
          <a:p>
            <a:pPr fontAlgn="base">
              <a:spcBef>
                <a:spcPct val="0"/>
              </a:spcBef>
              <a:spcAft>
                <a:spcPct val="0"/>
              </a:spcAft>
            </a:pP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1</a:t>
            </a:r>
            <a:r>
              <a:rPr lang="zh-CN" altLang="en-US" sz="2400" b="1" dirty="0">
                <a:solidFill>
                  <a:srgbClr val="000000"/>
                </a:solidFill>
                <a:latin typeface="Times New Roman" panose="02020603050405020304" pitchFamily="18" charset="0"/>
                <a:cs typeface="Times New Roman" panose="02020603050405020304" pitchFamily="18" charset="0"/>
              </a:rPr>
              <a:t>）从实验装置上看，图中尚缺少的一种玻璃用品是</a:t>
            </a:r>
            <a:r>
              <a:rPr lang="zh-CN" altLang="en-US" sz="2400" b="1" u="sng"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latin typeface="Times New Roman" panose="02020603050405020304" pitchFamily="18" charset="0"/>
                <a:cs typeface="Times New Roman" panose="02020603050405020304" pitchFamily="18" charset="0"/>
              </a:rPr>
              <a:t>。</a:t>
            </a:r>
          </a:p>
          <a:p>
            <a:pPr fontAlgn="base">
              <a:spcBef>
                <a:spcPct val="0"/>
              </a:spcBef>
              <a:spcAft>
                <a:spcPct val="0"/>
              </a:spcAft>
            </a:pP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2</a:t>
            </a:r>
            <a:r>
              <a:rPr lang="zh-CN" altLang="en-US" sz="2400" b="1" dirty="0">
                <a:solidFill>
                  <a:srgbClr val="000000"/>
                </a:solidFill>
                <a:latin typeface="Times New Roman" panose="02020603050405020304" pitchFamily="18" charset="0"/>
                <a:cs typeface="Times New Roman" panose="02020603050405020304" pitchFamily="18" charset="0"/>
              </a:rPr>
              <a:t>）烧杯间填满碎纸条的作用是</a:t>
            </a:r>
            <a:r>
              <a:rPr lang="zh-CN" altLang="en-US" sz="2400" b="1" u="sng"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latin typeface="Times New Roman" panose="02020603050405020304" pitchFamily="18" charset="0"/>
                <a:cs typeface="Times New Roman" panose="02020603050405020304" pitchFamily="18" charset="0"/>
              </a:rPr>
              <a:t>。</a:t>
            </a:r>
          </a:p>
          <a:p>
            <a:pPr fontAlgn="base">
              <a:spcBef>
                <a:spcPct val="0"/>
              </a:spcBef>
              <a:spcAft>
                <a:spcPct val="0"/>
              </a:spcAft>
            </a:pP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3</a:t>
            </a:r>
            <a:r>
              <a:rPr lang="zh-CN" altLang="en-US" sz="2400" b="1" dirty="0">
                <a:solidFill>
                  <a:srgbClr val="000000"/>
                </a:solidFill>
                <a:latin typeface="Times New Roman" panose="02020603050405020304" pitchFamily="18" charset="0"/>
                <a:cs typeface="Times New Roman" panose="02020603050405020304" pitchFamily="18" charset="0"/>
              </a:rPr>
              <a:t>）大烧杯上如不盖硬纸板，求得的中和热数值</a:t>
            </a:r>
            <a:r>
              <a:rPr lang="zh-CN" altLang="en-US" sz="2400" b="1" u="sng"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latin typeface="Times New Roman" panose="02020603050405020304" pitchFamily="18" charset="0"/>
                <a:cs typeface="Times New Roman" panose="02020603050405020304" pitchFamily="18" charset="0"/>
              </a:rPr>
              <a:t>（填“偏大”“偏小”“无影响”）。</a:t>
            </a:r>
          </a:p>
          <a:p>
            <a:pPr fontAlgn="base">
              <a:spcBef>
                <a:spcPct val="0"/>
              </a:spcBef>
              <a:spcAft>
                <a:spcPct val="0"/>
              </a:spcAft>
            </a:pP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4</a:t>
            </a:r>
            <a:r>
              <a:rPr lang="zh-CN" altLang="en-US" sz="2400" b="1" dirty="0">
                <a:solidFill>
                  <a:srgbClr val="000000"/>
                </a:solidFill>
                <a:latin typeface="Times New Roman" panose="02020603050405020304" pitchFamily="18" charset="0"/>
                <a:cs typeface="Times New Roman" panose="02020603050405020304" pitchFamily="18" charset="0"/>
              </a:rPr>
              <a:t>）实验中改用</a:t>
            </a:r>
            <a:r>
              <a:rPr lang="en-US" altLang="zh-CN" sz="2400" b="1" dirty="0">
                <a:solidFill>
                  <a:srgbClr val="000000"/>
                </a:solidFill>
                <a:latin typeface="Times New Roman" panose="02020603050405020304" pitchFamily="18" charset="0"/>
                <a:cs typeface="Times New Roman" panose="02020603050405020304" pitchFamily="18" charset="0"/>
              </a:rPr>
              <a:t>60 mL 0.50 </a:t>
            </a:r>
            <a:r>
              <a:rPr lang="en-US" altLang="zh-CN" sz="2400" b="1" dirty="0" err="1">
                <a:solidFill>
                  <a:srgbClr val="000000"/>
                </a:solidFill>
                <a:latin typeface="Times New Roman" panose="02020603050405020304" pitchFamily="18" charset="0"/>
                <a:cs typeface="Times New Roman" panose="02020603050405020304" pitchFamily="18" charset="0"/>
              </a:rPr>
              <a:t>mol</a:t>
            </a:r>
            <a:r>
              <a:rPr lang="en-US" altLang="zh-CN" sz="2400" b="1" dirty="0">
                <a:solidFill>
                  <a:srgbClr val="000000"/>
                </a:solidFill>
                <a:latin typeface="Times New Roman" panose="02020603050405020304" pitchFamily="18" charset="0"/>
                <a:cs typeface="Times New Roman" panose="02020603050405020304" pitchFamily="18" charset="0"/>
              </a:rPr>
              <a:t>/L</a:t>
            </a:r>
            <a:r>
              <a:rPr lang="zh-CN" altLang="en-US" sz="2400" b="1" dirty="0">
                <a:solidFill>
                  <a:srgbClr val="000000"/>
                </a:solidFill>
                <a:latin typeface="Times New Roman" panose="02020603050405020304" pitchFamily="18" charset="0"/>
                <a:cs typeface="Times New Roman" panose="02020603050405020304" pitchFamily="18" charset="0"/>
              </a:rPr>
              <a:t>盐酸跟</a:t>
            </a:r>
            <a:r>
              <a:rPr lang="en-US" altLang="zh-CN" sz="2400" b="1" dirty="0">
                <a:solidFill>
                  <a:srgbClr val="000000"/>
                </a:solidFill>
                <a:latin typeface="Times New Roman" panose="02020603050405020304" pitchFamily="18" charset="0"/>
                <a:cs typeface="Times New Roman" panose="02020603050405020304" pitchFamily="18" charset="0"/>
              </a:rPr>
              <a:t>50 mL 0.55 </a:t>
            </a:r>
            <a:r>
              <a:rPr lang="en-US" altLang="zh-CN" sz="2400" b="1" dirty="0" err="1">
                <a:solidFill>
                  <a:srgbClr val="000000"/>
                </a:solidFill>
                <a:latin typeface="Times New Roman" panose="02020603050405020304" pitchFamily="18" charset="0"/>
                <a:cs typeface="Times New Roman" panose="02020603050405020304" pitchFamily="18" charset="0"/>
              </a:rPr>
              <a:t>mol</a:t>
            </a:r>
            <a:r>
              <a:rPr lang="en-US" altLang="zh-CN" sz="2400" b="1" dirty="0">
                <a:solidFill>
                  <a:srgbClr val="000000"/>
                </a:solidFill>
                <a:latin typeface="Times New Roman" panose="02020603050405020304" pitchFamily="18" charset="0"/>
                <a:cs typeface="Times New Roman" panose="02020603050405020304" pitchFamily="18" charset="0"/>
              </a:rPr>
              <a:t>/L </a:t>
            </a:r>
            <a:r>
              <a:rPr lang="en-US" altLang="zh-CN" sz="2400" b="1" dirty="0" err="1">
                <a:solidFill>
                  <a:srgbClr val="000000"/>
                </a:solidFill>
                <a:latin typeface="Times New Roman" panose="02020603050405020304" pitchFamily="18" charset="0"/>
                <a:cs typeface="Times New Roman" panose="02020603050405020304" pitchFamily="18" charset="0"/>
              </a:rPr>
              <a:t>NaOH</a:t>
            </a:r>
            <a:r>
              <a:rPr lang="zh-CN" altLang="en-US" sz="2400" b="1" dirty="0">
                <a:solidFill>
                  <a:srgbClr val="000000"/>
                </a:solidFill>
                <a:latin typeface="Times New Roman" panose="02020603050405020304" pitchFamily="18" charset="0"/>
                <a:cs typeface="Times New Roman" panose="02020603050405020304" pitchFamily="18" charset="0"/>
              </a:rPr>
              <a:t>溶液进行反应，与上述实验相比，所放出的热量</a:t>
            </a:r>
            <a:r>
              <a:rPr lang="zh-CN" altLang="en-US" sz="2400" b="1" u="sng"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latin typeface="Times New Roman" panose="02020603050405020304" pitchFamily="18" charset="0"/>
                <a:cs typeface="Times New Roman" panose="02020603050405020304" pitchFamily="18" charset="0"/>
              </a:rPr>
              <a:t>（填“相等”“不相等”），所求中和热</a:t>
            </a:r>
            <a:r>
              <a:rPr lang="zh-CN" altLang="en-US" sz="2400" b="1" u="sng"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latin typeface="Times New Roman" panose="02020603050405020304" pitchFamily="18" charset="0"/>
                <a:cs typeface="Times New Roman" panose="02020603050405020304" pitchFamily="18" charset="0"/>
              </a:rPr>
              <a:t>（填“相等”“不相等”），简述理由：</a:t>
            </a:r>
            <a:r>
              <a:rPr lang="zh-CN" altLang="en-US" sz="2400" b="1" u="sng"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latin typeface="Times New Roman" panose="02020603050405020304" pitchFamily="18" charset="0"/>
                <a:cs typeface="Times New Roman" panose="02020603050405020304" pitchFamily="18" charset="0"/>
              </a:rPr>
              <a:t>。</a:t>
            </a:r>
          </a:p>
          <a:p>
            <a:pPr fontAlgn="base">
              <a:spcBef>
                <a:spcPct val="0"/>
              </a:spcBef>
              <a:spcAft>
                <a:spcPct val="0"/>
              </a:spcAft>
            </a:pP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5</a:t>
            </a:r>
            <a:r>
              <a:rPr lang="zh-CN" altLang="en-US" sz="2400" b="1" dirty="0">
                <a:solidFill>
                  <a:srgbClr val="000000"/>
                </a:solidFill>
                <a:latin typeface="Times New Roman" panose="02020603050405020304" pitchFamily="18" charset="0"/>
                <a:cs typeface="Times New Roman" panose="02020603050405020304" pitchFamily="18" charset="0"/>
              </a:rPr>
              <a:t>）用相同浓度和体积的氨水代替</a:t>
            </a:r>
            <a:r>
              <a:rPr lang="en-US" altLang="zh-CN" sz="2400" b="1" dirty="0" err="1">
                <a:solidFill>
                  <a:srgbClr val="000000"/>
                </a:solidFill>
                <a:latin typeface="Times New Roman" panose="02020603050405020304" pitchFamily="18" charset="0"/>
                <a:cs typeface="Times New Roman" panose="02020603050405020304" pitchFamily="18" charset="0"/>
              </a:rPr>
              <a:t>NaOH</a:t>
            </a:r>
            <a:r>
              <a:rPr lang="zh-CN" altLang="en-US" sz="2400" b="1" dirty="0">
                <a:solidFill>
                  <a:srgbClr val="000000"/>
                </a:solidFill>
                <a:latin typeface="Times New Roman" panose="02020603050405020304" pitchFamily="18" charset="0"/>
                <a:cs typeface="Times New Roman" panose="02020603050405020304" pitchFamily="18" charset="0"/>
              </a:rPr>
              <a:t>溶液进行上述实验，测得的中和热数值会</a:t>
            </a:r>
            <a:r>
              <a:rPr lang="zh-CN" altLang="en-US" sz="2400" b="1" u="sng"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latin typeface="Times New Roman" panose="02020603050405020304" pitchFamily="18" charset="0"/>
                <a:cs typeface="Times New Roman" panose="02020603050405020304" pitchFamily="18" charset="0"/>
              </a:rPr>
              <a:t>；用</a:t>
            </a:r>
            <a:r>
              <a:rPr lang="en-US" altLang="zh-CN" sz="2400" b="1" dirty="0">
                <a:solidFill>
                  <a:srgbClr val="000000"/>
                </a:solidFill>
                <a:latin typeface="Times New Roman" panose="02020603050405020304" pitchFamily="18" charset="0"/>
                <a:cs typeface="Times New Roman" panose="02020603050405020304" pitchFamily="18" charset="0"/>
              </a:rPr>
              <a:t>50 mL 0.50mol/L </a:t>
            </a:r>
            <a:r>
              <a:rPr lang="en-US" altLang="zh-CN" sz="2400" b="1" dirty="0" err="1">
                <a:solidFill>
                  <a:srgbClr val="000000"/>
                </a:solidFill>
                <a:latin typeface="Times New Roman" panose="02020603050405020304" pitchFamily="18" charset="0"/>
                <a:cs typeface="Times New Roman" panose="02020603050405020304" pitchFamily="18" charset="0"/>
              </a:rPr>
              <a:t>NaOH</a:t>
            </a:r>
            <a:r>
              <a:rPr lang="zh-CN" altLang="en-US" sz="2400" b="1" dirty="0">
                <a:solidFill>
                  <a:srgbClr val="000000"/>
                </a:solidFill>
                <a:latin typeface="Times New Roman" panose="02020603050405020304" pitchFamily="18" charset="0"/>
                <a:cs typeface="Times New Roman" panose="02020603050405020304" pitchFamily="18" charset="0"/>
              </a:rPr>
              <a:t>溶液进行上述实验，测得的中和热的数值会</a:t>
            </a:r>
            <a:r>
              <a:rPr lang="zh-CN" altLang="en-US" sz="2400" b="1" u="sng"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latin typeface="Times New Roman" panose="02020603050405020304" pitchFamily="18" charset="0"/>
                <a:cs typeface="Times New Roman" panose="02020603050405020304" pitchFamily="18" charset="0"/>
              </a:rPr>
              <a:t>。（均填“偏大”“偏小”“无影响”）</a:t>
            </a:r>
          </a:p>
        </p:txBody>
      </p:sp>
      <p:sp>
        <p:nvSpPr>
          <p:cNvPr id="2052" name="Rectangle 3"/>
          <p:cNvSpPr>
            <a:spLocks noChangeArrowheads="1"/>
          </p:cNvSpPr>
          <p:nvPr/>
        </p:nvSpPr>
        <p:spPr bwMode="auto">
          <a:xfrm>
            <a:off x="0" y="2614613"/>
            <a:ext cx="9144000" cy="0"/>
          </a:xfrm>
          <a:prstGeom prst="rect">
            <a:avLst/>
          </a:prstGeom>
          <a:noFill/>
          <a:ln w="9525">
            <a:noFill/>
            <a:miter lim="800000"/>
            <a:headEnd/>
            <a:tailEnd/>
          </a:ln>
        </p:spPr>
        <p:txBody>
          <a:bodyPr wrap="none" anchor="ctr">
            <a:spAutoFit/>
          </a:bodyPr>
          <a:lstStyle/>
          <a:p>
            <a:pPr fontAlgn="base">
              <a:spcBef>
                <a:spcPct val="0"/>
              </a:spcBef>
              <a:spcAft>
                <a:spcPct val="0"/>
              </a:spcAft>
            </a:pPr>
            <a:endParaRPr kumimoji="1" lang="zh-CN" altLang="en-US" sz="2400" b="1">
              <a:solidFill>
                <a:srgbClr val="000000"/>
              </a:solidFill>
              <a:latin typeface="Tahoma" pitchFamily="34" charset="0"/>
            </a:endParaRPr>
          </a:p>
        </p:txBody>
      </p:sp>
      <p:graphicFrame>
        <p:nvGraphicFramePr>
          <p:cNvPr id="2050" name="Object 3"/>
          <p:cNvGraphicFramePr>
            <a:graphicFrameLocks noChangeAspect="1"/>
          </p:cNvGraphicFramePr>
          <p:nvPr/>
        </p:nvGraphicFramePr>
        <p:xfrm>
          <a:off x="7572375" y="1514475"/>
          <a:ext cx="1533525" cy="1628775"/>
        </p:xfrm>
        <a:graphic>
          <a:graphicData uri="http://schemas.openxmlformats.org/presentationml/2006/ole">
            <mc:AlternateContent xmlns:mc="http://schemas.openxmlformats.org/markup-compatibility/2006">
              <mc:Choice xmlns:v="urn:schemas-microsoft-com:vml" Requires="v">
                <p:oleObj spid="_x0000_s2066" r:id="rId3" imgW="1533739" imgH="1628571" progId="">
                  <p:embed/>
                </p:oleObj>
              </mc:Choice>
              <mc:Fallback>
                <p:oleObj r:id="rId3" imgW="1533739" imgH="162857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2375" y="1514475"/>
                        <a:ext cx="1533525" cy="162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 Box 5"/>
          <p:cNvSpPr txBox="1">
            <a:spLocks noChangeArrowheads="1"/>
          </p:cNvSpPr>
          <p:nvPr/>
        </p:nvSpPr>
        <p:spPr bwMode="auto">
          <a:xfrm>
            <a:off x="971550" y="1700213"/>
            <a:ext cx="2592388" cy="457200"/>
          </a:xfrm>
          <a:prstGeom prst="rect">
            <a:avLst/>
          </a:prstGeom>
          <a:noFill/>
          <a:ln w="9525">
            <a:noFill/>
            <a:miter lim="800000"/>
            <a:headEnd/>
            <a:tailEnd/>
          </a:ln>
        </p:spPr>
        <p:txBody>
          <a:bodyPr>
            <a:spAutoFit/>
          </a:bodyPr>
          <a:lstStyle/>
          <a:p>
            <a:pPr fontAlgn="base">
              <a:spcBef>
                <a:spcPct val="50000"/>
              </a:spcBef>
              <a:spcAft>
                <a:spcPct val="0"/>
              </a:spcAft>
            </a:pPr>
            <a:r>
              <a:rPr lang="zh-CN" altLang="en-US" sz="2400" b="1">
                <a:solidFill>
                  <a:srgbClr val="FF3300"/>
                </a:solidFill>
                <a:latin typeface="Arial" pitchFamily="34" charset="0"/>
                <a:ea typeface="隶书" pitchFamily="49" charset="-122"/>
              </a:rPr>
              <a:t>环形玻璃搅拌棒</a:t>
            </a:r>
          </a:p>
        </p:txBody>
      </p:sp>
      <p:sp>
        <p:nvSpPr>
          <p:cNvPr id="17" name="Text Box 6"/>
          <p:cNvSpPr txBox="1">
            <a:spLocks noChangeArrowheads="1"/>
          </p:cNvSpPr>
          <p:nvPr/>
        </p:nvSpPr>
        <p:spPr bwMode="auto">
          <a:xfrm>
            <a:off x="4859338" y="1844675"/>
            <a:ext cx="2160587" cy="641350"/>
          </a:xfrm>
          <a:prstGeom prst="rect">
            <a:avLst/>
          </a:prstGeom>
          <a:noFill/>
          <a:ln w="9525">
            <a:noFill/>
            <a:miter lim="800000"/>
            <a:headEnd/>
            <a:tailEnd/>
          </a:ln>
        </p:spPr>
        <p:txBody>
          <a:bodyPr>
            <a:spAutoFit/>
          </a:bodyPr>
          <a:lstStyle/>
          <a:p>
            <a:pPr fontAlgn="base">
              <a:spcBef>
                <a:spcPct val="50000"/>
              </a:spcBef>
              <a:spcAft>
                <a:spcPct val="0"/>
              </a:spcAft>
            </a:pPr>
            <a:r>
              <a:rPr lang="zh-CN" altLang="en-US" b="1">
                <a:solidFill>
                  <a:srgbClr val="FF3300"/>
                </a:solidFill>
                <a:latin typeface="Arial" pitchFamily="34" charset="0"/>
              </a:rPr>
              <a:t>减少实验过程中的热量损失</a:t>
            </a:r>
          </a:p>
        </p:txBody>
      </p:sp>
      <p:sp>
        <p:nvSpPr>
          <p:cNvPr id="18" name="Text Box 7"/>
          <p:cNvSpPr txBox="1">
            <a:spLocks noChangeArrowheads="1"/>
          </p:cNvSpPr>
          <p:nvPr/>
        </p:nvSpPr>
        <p:spPr bwMode="auto">
          <a:xfrm>
            <a:off x="5505450" y="2781300"/>
            <a:ext cx="923925" cy="457200"/>
          </a:xfrm>
          <a:prstGeom prst="rect">
            <a:avLst/>
          </a:prstGeom>
          <a:noFill/>
          <a:ln w="9525">
            <a:noFill/>
            <a:miter lim="800000"/>
            <a:headEnd/>
            <a:tailEnd/>
          </a:ln>
        </p:spPr>
        <p:txBody>
          <a:bodyPr>
            <a:spAutoFit/>
          </a:bodyPr>
          <a:lstStyle/>
          <a:p>
            <a:pPr fontAlgn="base">
              <a:spcBef>
                <a:spcPct val="50000"/>
              </a:spcBef>
              <a:spcAft>
                <a:spcPct val="0"/>
              </a:spcAft>
            </a:pPr>
            <a:r>
              <a:rPr lang="zh-CN" altLang="en-US" sz="2400" b="1" dirty="0">
                <a:solidFill>
                  <a:srgbClr val="FF3300"/>
                </a:solidFill>
                <a:latin typeface="Arial" pitchFamily="34" charset="0"/>
                <a:ea typeface="隶书" pitchFamily="49" charset="-122"/>
              </a:rPr>
              <a:t>偏小</a:t>
            </a:r>
          </a:p>
        </p:txBody>
      </p:sp>
      <p:sp>
        <p:nvSpPr>
          <p:cNvPr id="19" name="Text Box 8"/>
          <p:cNvSpPr txBox="1">
            <a:spLocks noChangeArrowheads="1"/>
          </p:cNvSpPr>
          <p:nvPr/>
        </p:nvSpPr>
        <p:spPr bwMode="auto">
          <a:xfrm>
            <a:off x="7740650" y="3573463"/>
            <a:ext cx="935038" cy="457200"/>
          </a:xfrm>
          <a:prstGeom prst="rect">
            <a:avLst/>
          </a:prstGeom>
          <a:noFill/>
          <a:ln w="9525">
            <a:noFill/>
            <a:miter lim="800000"/>
            <a:headEnd/>
            <a:tailEnd/>
          </a:ln>
        </p:spPr>
        <p:txBody>
          <a:bodyPr>
            <a:spAutoFit/>
          </a:bodyPr>
          <a:lstStyle/>
          <a:p>
            <a:pPr fontAlgn="base">
              <a:spcBef>
                <a:spcPct val="50000"/>
              </a:spcBef>
              <a:spcAft>
                <a:spcPct val="0"/>
              </a:spcAft>
            </a:pPr>
            <a:r>
              <a:rPr lang="zh-CN" altLang="en-US" sz="2400" b="1">
                <a:solidFill>
                  <a:srgbClr val="FF3300"/>
                </a:solidFill>
                <a:latin typeface="Arial" pitchFamily="34" charset="0"/>
              </a:rPr>
              <a:t>不等</a:t>
            </a:r>
          </a:p>
        </p:txBody>
      </p:sp>
      <p:sp>
        <p:nvSpPr>
          <p:cNvPr id="20" name="Text Box 9"/>
          <p:cNvSpPr txBox="1">
            <a:spLocks noChangeArrowheads="1"/>
          </p:cNvSpPr>
          <p:nvPr/>
        </p:nvSpPr>
        <p:spPr bwMode="auto">
          <a:xfrm>
            <a:off x="6062663" y="3895725"/>
            <a:ext cx="1081087" cy="396875"/>
          </a:xfrm>
          <a:prstGeom prst="rect">
            <a:avLst/>
          </a:prstGeom>
          <a:noFill/>
          <a:ln w="9525">
            <a:noFill/>
            <a:miter lim="800000"/>
            <a:headEnd/>
            <a:tailEnd/>
          </a:ln>
        </p:spPr>
        <p:txBody>
          <a:bodyPr>
            <a:spAutoFit/>
          </a:bodyPr>
          <a:lstStyle/>
          <a:p>
            <a:pPr fontAlgn="base">
              <a:spcBef>
                <a:spcPct val="50000"/>
              </a:spcBef>
              <a:spcAft>
                <a:spcPct val="0"/>
              </a:spcAft>
            </a:pPr>
            <a:r>
              <a:rPr lang="zh-CN" altLang="en-US" sz="2000" b="1">
                <a:solidFill>
                  <a:srgbClr val="FF3300"/>
                </a:solidFill>
                <a:latin typeface="Arial" pitchFamily="34" charset="0"/>
              </a:rPr>
              <a:t>相等 </a:t>
            </a:r>
          </a:p>
        </p:txBody>
      </p:sp>
      <p:sp>
        <p:nvSpPr>
          <p:cNvPr id="21" name="Text Box 10"/>
          <p:cNvSpPr txBox="1">
            <a:spLocks noChangeArrowheads="1"/>
          </p:cNvSpPr>
          <p:nvPr/>
        </p:nvSpPr>
        <p:spPr bwMode="auto">
          <a:xfrm>
            <a:off x="3348038" y="4221163"/>
            <a:ext cx="5184775" cy="641350"/>
          </a:xfrm>
          <a:prstGeom prst="rect">
            <a:avLst/>
          </a:prstGeom>
          <a:noFill/>
          <a:ln w="9525">
            <a:noFill/>
            <a:miter lim="800000"/>
            <a:headEnd/>
            <a:tailEnd/>
          </a:ln>
        </p:spPr>
        <p:txBody>
          <a:bodyPr>
            <a:spAutoFit/>
          </a:bodyPr>
          <a:lstStyle/>
          <a:p>
            <a:pPr fontAlgn="base">
              <a:spcBef>
                <a:spcPct val="50000"/>
              </a:spcBef>
              <a:spcAft>
                <a:spcPct val="0"/>
              </a:spcAft>
            </a:pPr>
            <a:r>
              <a:rPr lang="en-US" altLang="zh-CN" b="1">
                <a:solidFill>
                  <a:srgbClr val="000000"/>
                </a:solidFill>
                <a:latin typeface="Arial" pitchFamily="34" charset="0"/>
              </a:rPr>
              <a:t> </a:t>
            </a:r>
            <a:r>
              <a:rPr lang="zh-CN" altLang="en-US" b="1">
                <a:solidFill>
                  <a:srgbClr val="FF3300"/>
                </a:solidFill>
                <a:latin typeface="Arial" pitchFamily="34" charset="0"/>
              </a:rPr>
              <a:t>因为中和热是指酸跟碱发生中和反应生成</a:t>
            </a:r>
            <a:r>
              <a:rPr lang="en-US" altLang="zh-CN" b="1">
                <a:solidFill>
                  <a:srgbClr val="FF3300"/>
                </a:solidFill>
                <a:latin typeface="Arial" pitchFamily="34" charset="0"/>
              </a:rPr>
              <a:t>1 mol H</a:t>
            </a:r>
            <a:r>
              <a:rPr lang="en-US" altLang="zh-CN" b="1" baseline="-25000">
                <a:solidFill>
                  <a:srgbClr val="FF3300"/>
                </a:solidFill>
                <a:latin typeface="Arial" pitchFamily="34" charset="0"/>
              </a:rPr>
              <a:t>2</a:t>
            </a:r>
            <a:r>
              <a:rPr lang="en-US" altLang="zh-CN" b="1">
                <a:solidFill>
                  <a:srgbClr val="FF3300"/>
                </a:solidFill>
                <a:latin typeface="Arial" pitchFamily="34" charset="0"/>
              </a:rPr>
              <a:t>O</a:t>
            </a:r>
            <a:r>
              <a:rPr lang="zh-CN" altLang="en-US" b="1">
                <a:solidFill>
                  <a:srgbClr val="FF3300"/>
                </a:solidFill>
                <a:latin typeface="Arial" pitchFamily="34" charset="0"/>
              </a:rPr>
              <a:t>所放出的能量，与酸碱的用量无关</a:t>
            </a:r>
          </a:p>
        </p:txBody>
      </p:sp>
      <p:sp>
        <p:nvSpPr>
          <p:cNvPr id="22" name="Text Box 11"/>
          <p:cNvSpPr txBox="1">
            <a:spLocks noChangeArrowheads="1"/>
          </p:cNvSpPr>
          <p:nvPr/>
        </p:nvSpPr>
        <p:spPr bwMode="auto">
          <a:xfrm>
            <a:off x="3348038" y="5000625"/>
            <a:ext cx="1081087" cy="461963"/>
          </a:xfrm>
          <a:prstGeom prst="rect">
            <a:avLst/>
          </a:prstGeom>
          <a:noFill/>
          <a:ln w="9525">
            <a:noFill/>
            <a:miter lim="800000"/>
            <a:headEnd/>
            <a:tailEnd/>
          </a:ln>
        </p:spPr>
        <p:txBody>
          <a:bodyPr>
            <a:spAutoFit/>
          </a:bodyPr>
          <a:lstStyle/>
          <a:p>
            <a:pPr fontAlgn="base">
              <a:spcBef>
                <a:spcPct val="50000"/>
              </a:spcBef>
              <a:spcAft>
                <a:spcPct val="0"/>
              </a:spcAft>
            </a:pPr>
            <a:r>
              <a:rPr lang="zh-CN" altLang="en-US" sz="2400" b="1" dirty="0">
                <a:solidFill>
                  <a:srgbClr val="FF3300"/>
                </a:solidFill>
                <a:latin typeface="Arial" pitchFamily="34" charset="0"/>
              </a:rPr>
              <a:t>偏小</a:t>
            </a:r>
          </a:p>
        </p:txBody>
      </p:sp>
      <p:sp>
        <p:nvSpPr>
          <p:cNvPr id="23" name="Text Box 12"/>
          <p:cNvSpPr txBox="1">
            <a:spLocks noChangeArrowheads="1"/>
          </p:cNvSpPr>
          <p:nvPr/>
        </p:nvSpPr>
        <p:spPr bwMode="auto">
          <a:xfrm>
            <a:off x="6348413" y="5357813"/>
            <a:ext cx="1295400" cy="461962"/>
          </a:xfrm>
          <a:prstGeom prst="rect">
            <a:avLst/>
          </a:prstGeom>
          <a:noFill/>
          <a:ln w="9525">
            <a:noFill/>
            <a:miter lim="800000"/>
            <a:headEnd/>
            <a:tailEnd/>
          </a:ln>
        </p:spPr>
        <p:txBody>
          <a:bodyPr>
            <a:spAutoFit/>
          </a:bodyPr>
          <a:lstStyle/>
          <a:p>
            <a:pPr fontAlgn="base">
              <a:spcBef>
                <a:spcPct val="50000"/>
              </a:spcBef>
              <a:spcAft>
                <a:spcPct val="0"/>
              </a:spcAft>
            </a:pPr>
            <a:r>
              <a:rPr lang="zh-CN" altLang="en-US" sz="2400" b="1" dirty="0">
                <a:solidFill>
                  <a:srgbClr val="FF3300"/>
                </a:solidFill>
                <a:latin typeface="Arial" pitchFamily="34" charset="0"/>
              </a:rPr>
              <a:t>偏小  </a:t>
            </a:r>
          </a:p>
        </p:txBody>
      </p:sp>
      <p:sp>
        <p:nvSpPr>
          <p:cNvPr id="13" name="Text Box 12"/>
          <p:cNvSpPr txBox="1">
            <a:spLocks noChangeArrowheads="1"/>
          </p:cNvSpPr>
          <p:nvPr/>
        </p:nvSpPr>
        <p:spPr bwMode="auto">
          <a:xfrm>
            <a:off x="571472" y="6182045"/>
            <a:ext cx="4286280" cy="461665"/>
          </a:xfrm>
          <a:prstGeom prst="rect">
            <a:avLst/>
          </a:prstGeom>
          <a:noFill/>
          <a:ln w="9525">
            <a:noFill/>
            <a:miter lim="800000"/>
            <a:headEnd/>
            <a:tailEnd/>
          </a:ln>
        </p:spPr>
        <p:txBody>
          <a:bodyPr wrap="square">
            <a:spAutoFit/>
          </a:bodyPr>
          <a:lstStyle/>
          <a:p>
            <a:pPr fontAlgn="base">
              <a:spcBef>
                <a:spcPct val="50000"/>
              </a:spcBef>
              <a:spcAft>
                <a:spcPct val="0"/>
              </a:spcAft>
            </a:pPr>
            <a:r>
              <a:rPr lang="zh-CN" altLang="en-US" sz="2400" b="1" dirty="0">
                <a:solidFill>
                  <a:srgbClr val="0000FF"/>
                </a:solidFill>
                <a:latin typeface="Arial" pitchFamily="34" charset="0"/>
              </a:rPr>
              <a:t>实验装置图中的错误是？ </a:t>
            </a:r>
          </a:p>
        </p:txBody>
      </p:sp>
    </p:spTree>
    <p:extLst>
      <p:ext uri="{BB962C8B-B14F-4D97-AF65-F5344CB8AC3E}">
        <p14:creationId xmlns:p14="http://schemas.microsoft.com/office/powerpoint/2010/main" val="119348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ox(i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ox(in)">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500" fill="hold"/>
                                        <p:tgtEl>
                                          <p:spTgt spid="21"/>
                                        </p:tgtEl>
                                        <p:attrNameLst>
                                          <p:attrName>ppt_w</p:attrName>
                                        </p:attrNameLst>
                                      </p:cBhvr>
                                      <p:tavLst>
                                        <p:tav tm="0">
                                          <p:val>
                                            <p:fltVal val="0"/>
                                          </p:val>
                                        </p:tav>
                                        <p:tav tm="100000">
                                          <p:val>
                                            <p:strVal val="#ppt_w"/>
                                          </p:val>
                                        </p:tav>
                                      </p:tavLst>
                                    </p:anim>
                                    <p:anim calcmode="lin" valueType="num">
                                      <p:cBhvr>
                                        <p:cTn id="31"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box(in)">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box(in)">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ox(in)">
                                      <p:cBhvr>
                                        <p:cTn id="4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2" grpId="0"/>
      <p:bldP spid="23" grpId="0"/>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4367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7" name="AutoShape 63"/>
          <p:cNvSpPr>
            <a:spLocks noChangeArrowheads="1"/>
          </p:cNvSpPr>
          <p:nvPr/>
        </p:nvSpPr>
        <p:spPr bwMode="auto">
          <a:xfrm>
            <a:off x="244475" y="381000"/>
            <a:ext cx="2727325" cy="609600"/>
          </a:xfrm>
          <a:prstGeom prst="roundRect">
            <a:avLst>
              <a:gd name="adj" fmla="val 16667"/>
            </a:avLst>
          </a:prstGeom>
          <a:solidFill>
            <a:srgbClr val="FFFF00"/>
          </a:solidFill>
          <a:ln w="9525">
            <a:solidFill>
              <a:schemeClr val="tx1"/>
            </a:solidFill>
            <a:miter lim="800000"/>
            <a:headEnd/>
            <a:tailEnd/>
          </a:ln>
          <a:effectLst/>
        </p:spPr>
        <p:txBody>
          <a:bodyPr wrap="none" anchor="ctr"/>
          <a:lstStyle/>
          <a:p>
            <a:pPr algn="ctr"/>
            <a:r>
              <a:rPr kumimoji="1" lang="zh-CN" altLang="en-US" sz="3200">
                <a:latin typeface="黑体" pitchFamily="2" charset="-122"/>
              </a:rPr>
              <a:t>实验</a:t>
            </a:r>
            <a:r>
              <a:rPr kumimoji="1" lang="en-US" altLang="zh-CN" sz="3200">
                <a:latin typeface="黑体" pitchFamily="2" charset="-122"/>
              </a:rPr>
              <a:t>2</a:t>
            </a:r>
            <a:r>
              <a:rPr kumimoji="1" lang="zh-CN" altLang="en-US" sz="3200">
                <a:latin typeface="黑体" pitchFamily="2" charset="-122"/>
              </a:rPr>
              <a:t>－</a:t>
            </a:r>
            <a:r>
              <a:rPr kumimoji="1" lang="en-US" altLang="zh-CN" sz="3200">
                <a:latin typeface="黑体" pitchFamily="2" charset="-122"/>
              </a:rPr>
              <a:t>2</a:t>
            </a:r>
          </a:p>
        </p:txBody>
      </p:sp>
      <p:sp>
        <p:nvSpPr>
          <p:cNvPr id="26688" name="Text Box 64"/>
          <p:cNvSpPr txBox="1">
            <a:spLocks noChangeArrowheads="1"/>
          </p:cNvSpPr>
          <p:nvPr/>
        </p:nvSpPr>
        <p:spPr bwMode="auto">
          <a:xfrm>
            <a:off x="228600" y="1049338"/>
            <a:ext cx="8915400" cy="2062103"/>
          </a:xfrm>
          <a:prstGeom prst="rect">
            <a:avLst/>
          </a:prstGeom>
          <a:noFill/>
          <a:ln w="9525">
            <a:noFill/>
            <a:miter lim="800000"/>
            <a:headEnd/>
            <a:tailEnd/>
          </a:ln>
          <a:effectLst/>
        </p:spPr>
        <p:txBody>
          <a:bodyPr>
            <a:spAutoFit/>
          </a:bodyPr>
          <a:lstStyle/>
          <a:p>
            <a:r>
              <a:rPr kumimoji="1" lang="zh-CN" altLang="en-US" sz="3200" b="1">
                <a:latin typeface="黑体" pitchFamily="2" charset="-122"/>
              </a:rPr>
              <a:t>现象：</a:t>
            </a:r>
          </a:p>
          <a:p>
            <a:r>
              <a:rPr kumimoji="1" lang="en-US" altLang="zh-CN" sz="3200" b="1">
                <a:latin typeface="黑体" pitchFamily="2" charset="-122"/>
              </a:rPr>
              <a:t>1</a:t>
            </a:r>
            <a:r>
              <a:rPr kumimoji="1" lang="zh-CN" altLang="en-US" sz="3200" b="1">
                <a:latin typeface="黑体" pitchFamily="2" charset="-122"/>
              </a:rPr>
              <a:t>、玻璃片（小木板）会与小烧杯粘结在一起</a:t>
            </a:r>
          </a:p>
          <a:p>
            <a:r>
              <a:rPr kumimoji="1" lang="en-US" altLang="zh-CN" sz="3200" b="1">
                <a:latin typeface="黑体" pitchFamily="2" charset="-122"/>
              </a:rPr>
              <a:t>2</a:t>
            </a:r>
            <a:r>
              <a:rPr kumimoji="1" lang="zh-CN" altLang="en-US" sz="3200" b="1">
                <a:latin typeface="黑体" pitchFamily="2" charset="-122"/>
              </a:rPr>
              <a:t>、有少许刺激性气味气体产生</a:t>
            </a:r>
          </a:p>
          <a:p>
            <a:r>
              <a:rPr kumimoji="1" lang="en-US" altLang="zh-CN" sz="3200" b="1">
                <a:latin typeface="黑体" pitchFamily="2" charset="-122"/>
              </a:rPr>
              <a:t>3</a:t>
            </a:r>
            <a:r>
              <a:rPr kumimoji="1" lang="zh-CN" altLang="en-US" sz="3200" b="1">
                <a:latin typeface="黑体" pitchFamily="2" charset="-122"/>
              </a:rPr>
              <a:t>、有水生成</a:t>
            </a:r>
          </a:p>
        </p:txBody>
      </p:sp>
      <p:sp>
        <p:nvSpPr>
          <p:cNvPr id="26690" name="Text Box 66"/>
          <p:cNvSpPr txBox="1">
            <a:spLocks noChangeArrowheads="1"/>
          </p:cNvSpPr>
          <p:nvPr/>
        </p:nvSpPr>
        <p:spPr bwMode="auto">
          <a:xfrm>
            <a:off x="428596" y="3284984"/>
            <a:ext cx="8242269" cy="523875"/>
          </a:xfrm>
          <a:prstGeom prst="rect">
            <a:avLst/>
          </a:prstGeom>
          <a:noFill/>
          <a:ln w="9525">
            <a:noFill/>
            <a:miter lim="800000"/>
            <a:headEnd/>
            <a:tailEnd/>
          </a:ln>
          <a:effectLst/>
        </p:spPr>
        <p:txBody>
          <a:bodyPr wrap="square">
            <a:spAutoFit/>
          </a:bodyPr>
          <a:lstStyle/>
          <a:p>
            <a:r>
              <a:rPr kumimoji="1" lang="en-US" altLang="zh-CN" sz="2800" b="1" dirty="0" err="1">
                <a:latin typeface="Times New Roman" pitchFamily="18" charset="0"/>
                <a:ea typeface="华文行楷" pitchFamily="2" charset="-122"/>
              </a:rPr>
              <a:t>Ba</a:t>
            </a:r>
            <a:r>
              <a:rPr kumimoji="1" lang="en-US" altLang="zh-CN" sz="2800" b="1" dirty="0">
                <a:latin typeface="Times New Roman" pitchFamily="18" charset="0"/>
                <a:ea typeface="华文行楷" pitchFamily="2" charset="-122"/>
              </a:rPr>
              <a:t>(OH)</a:t>
            </a:r>
            <a:r>
              <a:rPr kumimoji="1" lang="en-US" altLang="zh-CN" sz="2800" b="1" baseline="-25000" dirty="0">
                <a:latin typeface="Times New Roman" pitchFamily="18" charset="0"/>
                <a:ea typeface="华文行楷" pitchFamily="2" charset="-122"/>
              </a:rPr>
              <a:t>2</a:t>
            </a:r>
            <a:r>
              <a:rPr kumimoji="1" lang="en-US" altLang="zh-CN" sz="2800" b="1" dirty="0">
                <a:latin typeface="Times New Roman" pitchFamily="18" charset="0"/>
                <a:ea typeface="宋体" pitchFamily="2" charset="-122"/>
                <a:cs typeface="Times New Roman" pitchFamily="18" charset="0"/>
              </a:rPr>
              <a:t>· 8H</a:t>
            </a:r>
            <a:r>
              <a:rPr kumimoji="1" lang="en-US" altLang="zh-CN" sz="2800" b="1" baseline="-25000" dirty="0">
                <a:latin typeface="Times New Roman" pitchFamily="18" charset="0"/>
                <a:ea typeface="宋体" pitchFamily="2" charset="-122"/>
                <a:cs typeface="Times New Roman" pitchFamily="18" charset="0"/>
              </a:rPr>
              <a:t>2</a:t>
            </a:r>
            <a:r>
              <a:rPr kumimoji="1" lang="en-US" altLang="zh-CN" sz="2800" b="1" dirty="0">
                <a:latin typeface="Times New Roman" pitchFamily="18" charset="0"/>
                <a:ea typeface="宋体" pitchFamily="2" charset="-122"/>
                <a:cs typeface="Times New Roman" pitchFamily="18" charset="0"/>
              </a:rPr>
              <a:t>O + 2NH</a:t>
            </a:r>
            <a:r>
              <a:rPr kumimoji="1" lang="en-US" altLang="zh-CN" sz="2800" b="1" baseline="-25000" dirty="0">
                <a:latin typeface="Times New Roman" pitchFamily="18" charset="0"/>
                <a:ea typeface="宋体" pitchFamily="2" charset="-122"/>
                <a:cs typeface="Times New Roman" pitchFamily="18" charset="0"/>
              </a:rPr>
              <a:t>4</a:t>
            </a:r>
            <a:r>
              <a:rPr kumimoji="1" lang="en-US" altLang="zh-CN" sz="2800" b="1" dirty="0">
                <a:latin typeface="Times New Roman" pitchFamily="18" charset="0"/>
                <a:ea typeface="宋体" pitchFamily="2" charset="-122"/>
                <a:cs typeface="Times New Roman" pitchFamily="18" charset="0"/>
              </a:rPr>
              <a:t>C</a:t>
            </a:r>
            <a:r>
              <a:rPr kumimoji="1" lang="en-US" altLang="zh-CN" sz="2800" b="1" dirty="0">
                <a:latin typeface="Times New Roman" pitchFamily="18" charset="0"/>
                <a:ea typeface="宋体" pitchFamily="2" charset="-122"/>
              </a:rPr>
              <a:t>l</a:t>
            </a:r>
            <a:r>
              <a:rPr kumimoji="1" lang="zh-CN" altLang="en-US" sz="2800" b="1" dirty="0">
                <a:latin typeface="Times New Roman" pitchFamily="18" charset="0"/>
                <a:ea typeface="宋体" pitchFamily="2" charset="-122"/>
              </a:rPr>
              <a:t>＝</a:t>
            </a:r>
            <a:r>
              <a:rPr kumimoji="1" lang="en-US" altLang="zh-CN" sz="2800" b="1" dirty="0">
                <a:latin typeface="Times New Roman" pitchFamily="18" charset="0"/>
                <a:ea typeface="宋体" pitchFamily="2" charset="-122"/>
              </a:rPr>
              <a:t>BaCl</a:t>
            </a:r>
            <a:r>
              <a:rPr kumimoji="1" lang="en-US" altLang="zh-CN" sz="2800" b="1" baseline="-25000" dirty="0">
                <a:latin typeface="Times New Roman" pitchFamily="18" charset="0"/>
                <a:ea typeface="宋体" pitchFamily="2" charset="-122"/>
              </a:rPr>
              <a:t>2</a:t>
            </a:r>
            <a:r>
              <a:rPr kumimoji="1" lang="en-US" altLang="zh-CN" sz="2800" b="1" dirty="0">
                <a:latin typeface="Times New Roman" pitchFamily="18" charset="0"/>
                <a:ea typeface="宋体" pitchFamily="2" charset="-122"/>
              </a:rPr>
              <a:t> +2NH</a:t>
            </a:r>
            <a:r>
              <a:rPr kumimoji="1" lang="en-US" altLang="zh-CN" sz="2800" b="1" baseline="-25000" dirty="0">
                <a:latin typeface="Times New Roman" pitchFamily="18" charset="0"/>
                <a:ea typeface="宋体" pitchFamily="2" charset="-122"/>
              </a:rPr>
              <a:t>3</a:t>
            </a:r>
            <a:r>
              <a:rPr kumimoji="1" lang="en-US" altLang="zh-CN" sz="2800" b="1" dirty="0">
                <a:latin typeface="Times New Roman" pitchFamily="18" charset="0"/>
                <a:ea typeface="宋体" pitchFamily="2" charset="-122"/>
              </a:rPr>
              <a:t>   </a:t>
            </a:r>
            <a:r>
              <a:rPr kumimoji="1" lang="en-US" altLang="zh-CN" sz="2800" b="1" dirty="0" smtClean="0">
                <a:latin typeface="Times New Roman" pitchFamily="18" charset="0"/>
                <a:ea typeface="宋体" pitchFamily="2" charset="-122"/>
              </a:rPr>
              <a:t>+</a:t>
            </a:r>
            <a:r>
              <a:rPr kumimoji="1" lang="en-US" altLang="zh-CN" sz="2800" b="1" dirty="0">
                <a:latin typeface="Times New Roman" pitchFamily="18" charset="0"/>
                <a:ea typeface="宋体" pitchFamily="2" charset="-122"/>
              </a:rPr>
              <a:t>10H</a:t>
            </a:r>
            <a:r>
              <a:rPr kumimoji="1" lang="en-US" altLang="zh-CN" sz="2800" b="1" baseline="-25000" dirty="0">
                <a:latin typeface="Times New Roman" pitchFamily="18" charset="0"/>
                <a:ea typeface="宋体" pitchFamily="2" charset="-122"/>
              </a:rPr>
              <a:t>2</a:t>
            </a:r>
            <a:r>
              <a:rPr kumimoji="1" lang="en-US" altLang="zh-CN" sz="2800" b="1" dirty="0">
                <a:latin typeface="Times New Roman" pitchFamily="18" charset="0"/>
                <a:ea typeface="宋体" pitchFamily="2" charset="-122"/>
              </a:rPr>
              <a:t>O</a:t>
            </a:r>
          </a:p>
        </p:txBody>
      </p:sp>
      <p:sp>
        <p:nvSpPr>
          <p:cNvPr id="26693" name="Text Box 69"/>
          <p:cNvSpPr txBox="1">
            <a:spLocks noChangeArrowheads="1"/>
          </p:cNvSpPr>
          <p:nvPr/>
        </p:nvSpPr>
        <p:spPr bwMode="auto">
          <a:xfrm>
            <a:off x="371500" y="4149080"/>
            <a:ext cx="2698175" cy="523220"/>
          </a:xfrm>
          <a:prstGeom prst="rect">
            <a:avLst/>
          </a:prstGeom>
          <a:noFill/>
          <a:ln w="9525">
            <a:noFill/>
            <a:miter lim="800000"/>
            <a:headEnd/>
            <a:tailEnd/>
          </a:ln>
          <a:effectLst/>
        </p:spPr>
        <p:txBody>
          <a:bodyPr wrap="none">
            <a:spAutoFit/>
          </a:bodyPr>
          <a:lstStyle/>
          <a:p>
            <a:r>
              <a:rPr kumimoji="1" lang="zh-CN" altLang="en-US" sz="2800" b="1" dirty="0">
                <a:latin typeface="Times New Roman" pitchFamily="18" charset="0"/>
              </a:rPr>
              <a:t>玻璃棒的作用：</a:t>
            </a:r>
          </a:p>
        </p:txBody>
      </p:sp>
      <p:sp>
        <p:nvSpPr>
          <p:cNvPr id="26694" name="Text Box 70"/>
          <p:cNvSpPr txBox="1">
            <a:spLocks noChangeArrowheads="1"/>
          </p:cNvSpPr>
          <p:nvPr/>
        </p:nvSpPr>
        <p:spPr bwMode="auto">
          <a:xfrm>
            <a:off x="3643330" y="4149080"/>
            <a:ext cx="4464071" cy="523220"/>
          </a:xfrm>
          <a:prstGeom prst="rect">
            <a:avLst/>
          </a:prstGeom>
          <a:noFill/>
          <a:ln w="9525">
            <a:noFill/>
            <a:miter lim="800000"/>
            <a:headEnd/>
            <a:tailEnd/>
          </a:ln>
          <a:effectLst/>
        </p:spPr>
        <p:txBody>
          <a:bodyPr wrap="square">
            <a:spAutoFit/>
          </a:bodyPr>
          <a:lstStyle/>
          <a:p>
            <a:r>
              <a:rPr kumimoji="1" lang="zh-CN" altLang="en-US" sz="2800" b="1" dirty="0">
                <a:solidFill>
                  <a:srgbClr val="FF0000"/>
                </a:solidFill>
                <a:latin typeface="Times New Roman" pitchFamily="18" charset="0"/>
              </a:rPr>
              <a:t>搅拌，使混合物充分接触</a:t>
            </a:r>
          </a:p>
        </p:txBody>
      </p:sp>
      <p:sp>
        <p:nvSpPr>
          <p:cNvPr id="26695" name="Text Box 71"/>
          <p:cNvSpPr txBox="1">
            <a:spLocks noChangeArrowheads="1"/>
          </p:cNvSpPr>
          <p:nvPr/>
        </p:nvSpPr>
        <p:spPr bwMode="auto">
          <a:xfrm>
            <a:off x="368003" y="4758680"/>
            <a:ext cx="3775393" cy="523220"/>
          </a:xfrm>
          <a:prstGeom prst="rect">
            <a:avLst/>
          </a:prstGeom>
          <a:noFill/>
          <a:ln w="9525">
            <a:noFill/>
            <a:miter lim="800000"/>
            <a:headEnd/>
            <a:tailEnd/>
          </a:ln>
          <a:effectLst/>
        </p:spPr>
        <p:txBody>
          <a:bodyPr wrap="none">
            <a:spAutoFit/>
          </a:bodyPr>
          <a:lstStyle/>
          <a:p>
            <a:r>
              <a:rPr kumimoji="1" lang="zh-CN" altLang="en-US" sz="2800" b="1" dirty="0">
                <a:latin typeface="Times New Roman" pitchFamily="18" charset="0"/>
              </a:rPr>
              <a:t>反应物成糊状的原因：</a:t>
            </a:r>
          </a:p>
        </p:txBody>
      </p:sp>
      <p:sp>
        <p:nvSpPr>
          <p:cNvPr id="26696" name="Rectangle 72"/>
          <p:cNvSpPr>
            <a:spLocks noChangeArrowheads="1"/>
          </p:cNvSpPr>
          <p:nvPr/>
        </p:nvSpPr>
        <p:spPr bwMode="auto">
          <a:xfrm>
            <a:off x="4327550" y="4747568"/>
            <a:ext cx="3816350" cy="523220"/>
          </a:xfrm>
          <a:prstGeom prst="rect">
            <a:avLst/>
          </a:prstGeom>
          <a:noFill/>
          <a:ln w="9525">
            <a:noFill/>
            <a:miter lim="800000"/>
            <a:headEnd/>
            <a:tailEnd/>
          </a:ln>
          <a:effectLst/>
        </p:spPr>
        <p:txBody>
          <a:bodyPr>
            <a:spAutoFit/>
          </a:bodyPr>
          <a:lstStyle/>
          <a:p>
            <a:r>
              <a:rPr kumimoji="1" lang="zh-CN" altLang="en-US" sz="2800" b="1" dirty="0" smtClean="0">
                <a:solidFill>
                  <a:srgbClr val="FF0000"/>
                </a:solidFill>
                <a:latin typeface="Times New Roman" pitchFamily="18" charset="0"/>
              </a:rPr>
              <a:t>生成水，且结冰</a:t>
            </a:r>
            <a:r>
              <a:rPr kumimoji="1" lang="zh-CN" altLang="en-US" sz="2800" b="1" dirty="0">
                <a:solidFill>
                  <a:srgbClr val="FF0000"/>
                </a:solidFill>
                <a:latin typeface="Times New Roman" pitchFamily="18" charset="0"/>
              </a:rPr>
              <a:t>粘结</a:t>
            </a:r>
          </a:p>
        </p:txBody>
      </p:sp>
      <p:sp>
        <p:nvSpPr>
          <p:cNvPr id="26697" name="Text Box 73"/>
          <p:cNvSpPr txBox="1">
            <a:spLocks noChangeArrowheads="1"/>
          </p:cNvSpPr>
          <p:nvPr/>
        </p:nvSpPr>
        <p:spPr bwMode="auto">
          <a:xfrm>
            <a:off x="928702" y="5577840"/>
            <a:ext cx="5715000" cy="584775"/>
          </a:xfrm>
          <a:prstGeom prst="rect">
            <a:avLst/>
          </a:prstGeom>
          <a:noFill/>
          <a:ln w="9525">
            <a:noFill/>
            <a:miter lim="800000"/>
            <a:headEnd/>
            <a:tailEnd/>
          </a:ln>
          <a:effectLst/>
        </p:spPr>
        <p:txBody>
          <a:bodyPr>
            <a:spAutoFit/>
          </a:bodyPr>
          <a:lstStyle/>
          <a:p>
            <a:r>
              <a:rPr kumimoji="1" lang="zh-CN" altLang="en-US" sz="3200" b="1" dirty="0">
                <a:solidFill>
                  <a:srgbClr val="FF0000"/>
                </a:solidFill>
                <a:latin typeface="Times New Roman" pitchFamily="18" charset="0"/>
              </a:rPr>
              <a:t>结论：该反应是吸热反应</a:t>
            </a:r>
          </a:p>
        </p:txBody>
      </p:sp>
    </p:spTree>
    <p:extLst>
      <p:ext uri="{BB962C8B-B14F-4D97-AF65-F5344CB8AC3E}">
        <p14:creationId xmlns:p14="http://schemas.microsoft.com/office/powerpoint/2010/main" val="97092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8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8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8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6694"/>
                                        </p:tgtEl>
                                        <p:attrNameLst>
                                          <p:attrName>style.visibility</p:attrName>
                                        </p:attrNameLst>
                                      </p:cBhvr>
                                      <p:to>
                                        <p:strVal val="visible"/>
                                      </p:to>
                                    </p:set>
                                    <p:anim calcmode="lin" valueType="num">
                                      <p:cBhvr additive="base">
                                        <p:cTn id="23" dur="500" fill="hold"/>
                                        <p:tgtEl>
                                          <p:spTgt spid="26694"/>
                                        </p:tgtEl>
                                        <p:attrNameLst>
                                          <p:attrName>ppt_x</p:attrName>
                                        </p:attrNameLst>
                                      </p:cBhvr>
                                      <p:tavLst>
                                        <p:tav tm="0">
                                          <p:val>
                                            <p:strVal val="0-#ppt_w/2"/>
                                          </p:val>
                                        </p:tav>
                                        <p:tav tm="100000">
                                          <p:val>
                                            <p:strVal val="#ppt_x"/>
                                          </p:val>
                                        </p:tav>
                                      </p:tavLst>
                                    </p:anim>
                                    <p:anim calcmode="lin" valueType="num">
                                      <p:cBhvr additive="base">
                                        <p:cTn id="24" dur="500" fill="hold"/>
                                        <p:tgtEl>
                                          <p:spTgt spid="2669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6696"/>
                                        </p:tgtEl>
                                        <p:attrNameLst>
                                          <p:attrName>style.visibility</p:attrName>
                                        </p:attrNameLst>
                                      </p:cBhvr>
                                      <p:to>
                                        <p:strVal val="visible"/>
                                      </p:to>
                                    </p:set>
                                    <p:anim calcmode="lin" valueType="num">
                                      <p:cBhvr additive="base">
                                        <p:cTn id="29" dur="500" fill="hold"/>
                                        <p:tgtEl>
                                          <p:spTgt spid="26696"/>
                                        </p:tgtEl>
                                        <p:attrNameLst>
                                          <p:attrName>ppt_x</p:attrName>
                                        </p:attrNameLst>
                                      </p:cBhvr>
                                      <p:tavLst>
                                        <p:tav tm="0">
                                          <p:val>
                                            <p:strVal val="0-#ppt_w/2"/>
                                          </p:val>
                                        </p:tav>
                                        <p:tav tm="100000">
                                          <p:val>
                                            <p:strVal val="#ppt_x"/>
                                          </p:val>
                                        </p:tav>
                                      </p:tavLst>
                                    </p:anim>
                                    <p:anim calcmode="lin" valueType="num">
                                      <p:cBhvr additive="base">
                                        <p:cTn id="30" dur="500" fill="hold"/>
                                        <p:tgtEl>
                                          <p:spTgt spid="2669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6697"/>
                                        </p:tgtEl>
                                        <p:attrNameLst>
                                          <p:attrName>style.visibility</p:attrName>
                                        </p:attrNameLst>
                                      </p:cBhvr>
                                      <p:to>
                                        <p:strVal val="visible"/>
                                      </p:to>
                                    </p:set>
                                    <p:anim calcmode="lin" valueType="num">
                                      <p:cBhvr additive="base">
                                        <p:cTn id="35" dur="500" fill="hold"/>
                                        <p:tgtEl>
                                          <p:spTgt spid="26697"/>
                                        </p:tgtEl>
                                        <p:attrNameLst>
                                          <p:attrName>ppt_x</p:attrName>
                                        </p:attrNameLst>
                                      </p:cBhvr>
                                      <p:tavLst>
                                        <p:tav tm="0">
                                          <p:val>
                                            <p:strVal val="0-#ppt_w/2"/>
                                          </p:val>
                                        </p:tav>
                                        <p:tav tm="100000">
                                          <p:val>
                                            <p:strVal val="#ppt_x"/>
                                          </p:val>
                                        </p:tav>
                                      </p:tavLst>
                                    </p:anim>
                                    <p:anim calcmode="lin" valueType="num">
                                      <p:cBhvr additive="base">
                                        <p:cTn id="36" dur="500" fill="hold"/>
                                        <p:tgtEl>
                                          <p:spTgt spid="266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90" grpId="0"/>
      <p:bldP spid="26694" grpId="0" autoUpdateAnimBg="0"/>
      <p:bldP spid="26696" grpId="0" autoUpdateAnimBg="0"/>
      <p:bldP spid="26697"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676400"/>
            <a:ext cx="7772400" cy="1538288"/>
          </a:xfrm>
        </p:spPr>
        <p:txBody>
          <a:bodyPr rtlCol="0">
            <a:normAutofit/>
          </a:bodyPr>
          <a:lstStyle/>
          <a:p>
            <a:pPr eaLnBrk="1" fontAlgn="auto" hangingPunct="1">
              <a:spcAft>
                <a:spcPts val="0"/>
              </a:spcAft>
              <a:defRPr/>
            </a:pPr>
            <a:r>
              <a:rPr lang="zh-CN" altLang="en-US" sz="5400" b="1" dirty="0" smtClean="0">
                <a:latin typeface="+mn-ea"/>
                <a:ea typeface="+mn-ea"/>
              </a:rPr>
              <a:t>化学反应与能量</a:t>
            </a:r>
            <a:endParaRPr lang="zh-CN" altLang="en-US" sz="5400" b="1" dirty="0">
              <a:latin typeface="+mn-ea"/>
              <a:ea typeface="+mn-ea"/>
            </a:endParaRPr>
          </a:p>
        </p:txBody>
      </p:sp>
      <p:sp>
        <p:nvSpPr>
          <p:cNvPr id="3" name="副标题 2"/>
          <p:cNvSpPr>
            <a:spLocks noGrp="1"/>
          </p:cNvSpPr>
          <p:nvPr>
            <p:ph type="subTitle" idx="1"/>
          </p:nvPr>
        </p:nvSpPr>
        <p:spPr>
          <a:xfrm>
            <a:off x="1371600" y="2786063"/>
            <a:ext cx="6400800" cy="1752600"/>
          </a:xfrm>
        </p:spPr>
        <p:txBody>
          <a:bodyPr rtlCol="0">
            <a:normAutofit/>
          </a:bodyPr>
          <a:lstStyle/>
          <a:p>
            <a:pPr eaLnBrk="1" fontAlgn="auto" hangingPunct="1">
              <a:spcAft>
                <a:spcPts val="0"/>
              </a:spcAft>
              <a:defRPr/>
            </a:pPr>
            <a:endParaRPr lang="en-US" altLang="zh-CN" sz="3600" b="1" dirty="0" smtClean="0"/>
          </a:p>
          <a:p>
            <a:pPr eaLnBrk="1" fontAlgn="auto" hangingPunct="1">
              <a:spcAft>
                <a:spcPts val="0"/>
              </a:spcAft>
              <a:defRPr/>
            </a:pPr>
            <a:r>
              <a:rPr lang="zh-CN" altLang="en-US" sz="3600" b="1" dirty="0" smtClean="0">
                <a:solidFill>
                  <a:srgbClr val="0000FF"/>
                </a:solidFill>
              </a:rPr>
              <a:t>燃烧热     能源</a:t>
            </a:r>
            <a:endParaRPr lang="zh-CN" altLang="en-US" sz="3600" b="1" dirty="0">
              <a:solidFill>
                <a:srgbClr val="0000FF"/>
              </a:solidFill>
            </a:endParaRPr>
          </a:p>
        </p:txBody>
      </p:sp>
    </p:spTree>
    <p:extLst>
      <p:ext uri="{BB962C8B-B14F-4D97-AF65-F5344CB8AC3E}">
        <p14:creationId xmlns:p14="http://schemas.microsoft.com/office/powerpoint/2010/main" val="34537760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323850" y="765175"/>
            <a:ext cx="2952750" cy="576263"/>
          </a:xfrm>
          <a:prstGeom prst="rect">
            <a:avLst/>
          </a:prstGeom>
          <a:noFill/>
          <a:ln w="38100" algn="ctr">
            <a:noFill/>
            <a:miter lim="800000"/>
            <a:headEnd/>
            <a:tailEnd/>
          </a:ln>
        </p:spPr>
        <p:txBody>
          <a:bodyPr lIns="0" tIns="0" rIns="0" bIns="0">
            <a:spAutoFit/>
          </a:bodyPr>
          <a:lstStyle/>
          <a:p>
            <a:pPr eaLnBrk="0" fontAlgn="base" hangingPunct="0">
              <a:lnSpc>
                <a:spcPct val="105000"/>
              </a:lnSpc>
              <a:spcBef>
                <a:spcPct val="50000"/>
              </a:spcBef>
              <a:spcAft>
                <a:spcPct val="0"/>
              </a:spcAft>
              <a:buFont typeface="Monotype Sorts"/>
              <a:buNone/>
            </a:pPr>
            <a:r>
              <a:rPr kumimoji="1" lang="zh-CN" altLang="en-US" sz="3600" b="1" dirty="0">
                <a:solidFill>
                  <a:srgbClr val="FF0000"/>
                </a:solidFill>
                <a:latin typeface="楷体_GB2312" pitchFamily="49" charset="-122"/>
                <a:ea typeface="楷体_GB2312" pitchFamily="49" charset="-122"/>
              </a:rPr>
              <a:t>一、燃烧热</a:t>
            </a:r>
          </a:p>
        </p:txBody>
      </p:sp>
      <p:sp>
        <p:nvSpPr>
          <p:cNvPr id="39" name="Text Box 3"/>
          <p:cNvSpPr txBox="1">
            <a:spLocks noChangeArrowheads="1"/>
          </p:cNvSpPr>
          <p:nvPr/>
        </p:nvSpPr>
        <p:spPr bwMode="auto">
          <a:xfrm>
            <a:off x="539750" y="1727200"/>
            <a:ext cx="8208963" cy="1557338"/>
          </a:xfrm>
          <a:prstGeom prst="rect">
            <a:avLst/>
          </a:prstGeom>
          <a:noFill/>
          <a:ln w="38100" algn="ctr">
            <a:noFill/>
            <a:miter lim="800000"/>
            <a:headEnd/>
            <a:tailEnd/>
          </a:ln>
        </p:spPr>
        <p:txBody>
          <a:bodyPr lIns="0" tIns="0" rIns="0" bIns="0">
            <a:spAutoFit/>
          </a:bodyPr>
          <a:lstStyle/>
          <a:p>
            <a:pPr eaLnBrk="0" fontAlgn="base" hangingPunct="0">
              <a:lnSpc>
                <a:spcPct val="105000"/>
              </a:lnSpc>
              <a:spcBef>
                <a:spcPct val="50000"/>
              </a:spcBef>
              <a:spcAft>
                <a:spcPct val="0"/>
              </a:spcAft>
              <a:buFont typeface="Monotype Sorts"/>
              <a:buNone/>
            </a:pPr>
            <a:r>
              <a:rPr kumimoji="1" lang="en-US" altLang="zh-CN" sz="2800" b="1">
                <a:solidFill>
                  <a:srgbClr val="000000"/>
                </a:solidFill>
                <a:latin typeface="楷体_GB2312" pitchFamily="49" charset="-122"/>
                <a:ea typeface="楷体_GB2312" pitchFamily="49" charset="-122"/>
              </a:rPr>
              <a:t>1.</a:t>
            </a:r>
            <a:r>
              <a:rPr kumimoji="1" lang="zh-CN" altLang="en-US" sz="2800" b="1">
                <a:solidFill>
                  <a:srgbClr val="000000"/>
                </a:solidFill>
                <a:latin typeface="楷体_GB2312" pitchFamily="49" charset="-122"/>
                <a:ea typeface="楷体_GB2312" pitchFamily="49" charset="-122"/>
              </a:rPr>
              <a:t>燃烧热的的概念</a:t>
            </a:r>
            <a:r>
              <a:rPr kumimoji="1" lang="en-US" altLang="zh-CN" sz="2800" b="1">
                <a:solidFill>
                  <a:srgbClr val="000000"/>
                </a:solidFill>
                <a:latin typeface="楷体_GB2312" pitchFamily="49" charset="-122"/>
                <a:ea typeface="楷体_GB2312" pitchFamily="49" charset="-122"/>
              </a:rPr>
              <a:t>:</a:t>
            </a:r>
          </a:p>
          <a:p>
            <a:pPr eaLnBrk="0" fontAlgn="base" hangingPunct="0">
              <a:lnSpc>
                <a:spcPct val="105000"/>
              </a:lnSpc>
              <a:spcBef>
                <a:spcPct val="50000"/>
              </a:spcBef>
              <a:spcAft>
                <a:spcPct val="0"/>
              </a:spcAft>
              <a:buFont typeface="Monotype Sorts"/>
              <a:buNone/>
            </a:pP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在</a:t>
            </a:r>
            <a:r>
              <a:rPr kumimoji="1" lang="en-US" altLang="zh-CN" sz="2800" b="1">
                <a:solidFill>
                  <a:srgbClr val="000000"/>
                </a:solidFill>
                <a:latin typeface="楷体_GB2312" pitchFamily="49" charset="-122"/>
                <a:ea typeface="楷体_GB2312" pitchFamily="49" charset="-122"/>
              </a:rPr>
              <a:t>25℃</a:t>
            </a:r>
            <a:r>
              <a:rPr kumimoji="1" lang="zh-CN" altLang="en-US" sz="2800" b="1">
                <a:solidFill>
                  <a:srgbClr val="000000"/>
                </a:solidFill>
                <a:latin typeface="楷体_GB2312" pitchFamily="49" charset="-122"/>
                <a:ea typeface="楷体_GB2312" pitchFamily="49" charset="-122"/>
              </a:rPr>
              <a:t>、</a:t>
            </a:r>
            <a:r>
              <a:rPr kumimoji="1" lang="en-US" altLang="zh-CN" sz="2800" b="1">
                <a:solidFill>
                  <a:srgbClr val="000000"/>
                </a:solidFill>
                <a:latin typeface="楷体_GB2312" pitchFamily="49" charset="-122"/>
                <a:ea typeface="楷体_GB2312" pitchFamily="49" charset="-122"/>
              </a:rPr>
              <a:t>101kPa</a:t>
            </a:r>
            <a:r>
              <a:rPr kumimoji="1" lang="zh-CN" altLang="en-US" sz="2800" b="1">
                <a:solidFill>
                  <a:srgbClr val="000000"/>
                </a:solidFill>
                <a:latin typeface="楷体_GB2312" pitchFamily="49" charset="-122"/>
                <a:ea typeface="楷体_GB2312" pitchFamily="49" charset="-122"/>
              </a:rPr>
              <a:t>时</a:t>
            </a:r>
            <a:r>
              <a:rPr kumimoji="1" lang="en-US" altLang="zh-CN" sz="2800" b="1">
                <a:solidFill>
                  <a:srgbClr val="000000"/>
                </a:solidFill>
                <a:latin typeface="楷体_GB2312" pitchFamily="49" charset="-122"/>
                <a:ea typeface="楷体_GB2312" pitchFamily="49" charset="-122"/>
              </a:rPr>
              <a:t>,</a:t>
            </a:r>
            <a:r>
              <a:rPr kumimoji="1" lang="en-US" altLang="zh-CN" sz="2800" b="1">
                <a:solidFill>
                  <a:srgbClr val="FF0000"/>
                </a:solidFill>
                <a:latin typeface="楷体_GB2312" pitchFamily="49" charset="-122"/>
                <a:ea typeface="楷体_GB2312" pitchFamily="49" charset="-122"/>
              </a:rPr>
              <a:t>1mol</a:t>
            </a:r>
            <a:r>
              <a:rPr kumimoji="1" lang="zh-CN" altLang="en-US" sz="2800" b="1">
                <a:solidFill>
                  <a:srgbClr val="000000"/>
                </a:solidFill>
                <a:latin typeface="楷体_GB2312" pitchFamily="49" charset="-122"/>
                <a:ea typeface="楷体_GB2312" pitchFamily="49" charset="-122"/>
              </a:rPr>
              <a:t>纯物质</a:t>
            </a:r>
            <a:r>
              <a:rPr kumimoji="1" lang="zh-CN" altLang="en-US" sz="2800" b="1">
                <a:solidFill>
                  <a:srgbClr val="FF3300"/>
                </a:solidFill>
                <a:latin typeface="楷体_GB2312" pitchFamily="49" charset="-122"/>
                <a:ea typeface="楷体_GB2312" pitchFamily="49" charset="-122"/>
              </a:rPr>
              <a:t>完全燃烧</a:t>
            </a:r>
            <a:r>
              <a:rPr kumimoji="1" lang="zh-CN" altLang="en-US" sz="2800" b="1">
                <a:solidFill>
                  <a:srgbClr val="000000"/>
                </a:solidFill>
                <a:latin typeface="楷体_GB2312" pitchFamily="49" charset="-122"/>
                <a:ea typeface="楷体_GB2312" pitchFamily="49" charset="-122"/>
              </a:rPr>
              <a:t>生成</a:t>
            </a:r>
            <a:r>
              <a:rPr kumimoji="1" lang="zh-CN" altLang="en-US" sz="2800" b="1">
                <a:solidFill>
                  <a:srgbClr val="FF0000"/>
                </a:solidFill>
                <a:latin typeface="楷体_GB2312" pitchFamily="49" charset="-122"/>
                <a:ea typeface="楷体_GB2312" pitchFamily="49" charset="-122"/>
              </a:rPr>
              <a:t>稳定的氧化物</a:t>
            </a:r>
            <a:r>
              <a:rPr kumimoji="1" lang="zh-CN" altLang="en-US" sz="2800" b="1">
                <a:solidFill>
                  <a:srgbClr val="000000"/>
                </a:solidFill>
                <a:latin typeface="楷体_GB2312" pitchFamily="49" charset="-122"/>
                <a:ea typeface="楷体_GB2312" pitchFamily="49" charset="-122"/>
              </a:rPr>
              <a:t>时所</a:t>
            </a:r>
            <a:r>
              <a:rPr kumimoji="1" lang="zh-CN" altLang="en-US" sz="2800" b="1">
                <a:solidFill>
                  <a:srgbClr val="FF0000"/>
                </a:solidFill>
                <a:latin typeface="楷体_GB2312" pitchFamily="49" charset="-122"/>
                <a:ea typeface="楷体_GB2312" pitchFamily="49" charset="-122"/>
              </a:rPr>
              <a:t>放出</a:t>
            </a:r>
            <a:r>
              <a:rPr kumimoji="1" lang="zh-CN" altLang="en-US" sz="2800" b="1">
                <a:solidFill>
                  <a:srgbClr val="000000"/>
                </a:solidFill>
                <a:latin typeface="楷体_GB2312" pitchFamily="49" charset="-122"/>
                <a:ea typeface="楷体_GB2312" pitchFamily="49" charset="-122"/>
              </a:rPr>
              <a:t>的</a:t>
            </a:r>
            <a:r>
              <a:rPr kumimoji="1" lang="zh-CN" altLang="en-US" sz="2800" b="1">
                <a:solidFill>
                  <a:srgbClr val="FF3300"/>
                </a:solidFill>
                <a:latin typeface="楷体_GB2312" pitchFamily="49" charset="-122"/>
                <a:ea typeface="楷体_GB2312" pitchFamily="49" charset="-122"/>
              </a:rPr>
              <a:t>热量</a:t>
            </a:r>
            <a:r>
              <a:rPr kumimoji="1" lang="zh-CN" altLang="en-US" sz="2800" b="1">
                <a:solidFill>
                  <a:srgbClr val="000000"/>
                </a:solidFill>
                <a:latin typeface="楷体_GB2312" pitchFamily="49" charset="-122"/>
                <a:ea typeface="楷体_GB2312" pitchFamily="49" charset="-122"/>
              </a:rPr>
              <a:t>。</a:t>
            </a:r>
          </a:p>
        </p:txBody>
      </p:sp>
      <p:sp>
        <p:nvSpPr>
          <p:cNvPr id="40" name="AutoShape 4"/>
          <p:cNvSpPr>
            <a:spLocks noChangeArrowheads="1"/>
          </p:cNvSpPr>
          <p:nvPr/>
        </p:nvSpPr>
        <p:spPr bwMode="auto">
          <a:xfrm>
            <a:off x="3059113" y="620713"/>
            <a:ext cx="2305050" cy="1223962"/>
          </a:xfrm>
          <a:prstGeom prst="wedgeRoundRectCallout">
            <a:avLst>
              <a:gd name="adj1" fmla="val -63634"/>
              <a:gd name="adj2" fmla="val 101750"/>
              <a:gd name="adj3" fmla="val 16667"/>
            </a:avLst>
          </a:prstGeom>
          <a:solidFill>
            <a:srgbClr val="33CCCC">
              <a:alpha val="18039"/>
            </a:srgbClr>
          </a:solidFill>
          <a:ln w="38100" algn="ctr">
            <a:solidFill>
              <a:schemeClr val="tx1"/>
            </a:solidFill>
            <a:miter lim="800000"/>
            <a:headEnd/>
            <a:tailEnd/>
          </a:ln>
        </p:spPr>
        <p:txBody>
          <a:bodyPr lIns="0" tIns="0" rIns="0" bIns="0"/>
          <a:lstStyle/>
          <a:p>
            <a:pPr algn="ctr" eaLnBrk="0" fontAlgn="base" hangingPunct="0">
              <a:lnSpc>
                <a:spcPct val="105000"/>
              </a:lnSpc>
              <a:spcBef>
                <a:spcPct val="50000"/>
              </a:spcBef>
              <a:spcAft>
                <a:spcPct val="0"/>
              </a:spcAft>
              <a:buFont typeface="Monotype Sorts"/>
              <a:buNone/>
            </a:pPr>
            <a:r>
              <a:rPr kumimoji="1" lang="zh-CN" altLang="en-US" sz="2800" b="1">
                <a:solidFill>
                  <a:srgbClr val="000000"/>
                </a:solidFill>
                <a:latin typeface="楷体_GB2312" pitchFamily="49" charset="-122"/>
                <a:ea typeface="楷体_GB2312" pitchFamily="49" charset="-122"/>
              </a:rPr>
              <a:t>为什么指定温度和压强</a:t>
            </a:r>
            <a:r>
              <a:rPr kumimoji="1" lang="en-US" altLang="zh-CN" sz="2800" b="1">
                <a:solidFill>
                  <a:srgbClr val="000000"/>
                </a:solidFill>
                <a:latin typeface="楷体_GB2312" pitchFamily="49" charset="-122"/>
                <a:ea typeface="楷体_GB2312" pitchFamily="49" charset="-122"/>
              </a:rPr>
              <a:t>?</a:t>
            </a:r>
          </a:p>
        </p:txBody>
      </p:sp>
      <p:sp>
        <p:nvSpPr>
          <p:cNvPr id="41" name="AutoShape 5"/>
          <p:cNvSpPr>
            <a:spLocks noChangeArrowheads="1"/>
          </p:cNvSpPr>
          <p:nvPr/>
        </p:nvSpPr>
        <p:spPr bwMode="auto">
          <a:xfrm rot="-620655">
            <a:off x="5318125" y="4873625"/>
            <a:ext cx="2232025" cy="1071563"/>
          </a:xfrm>
          <a:prstGeom prst="wedgeRoundRectCallout">
            <a:avLst>
              <a:gd name="adj1" fmla="val 48625"/>
              <a:gd name="adj2" fmla="val -216616"/>
              <a:gd name="adj3" fmla="val 16667"/>
            </a:avLst>
          </a:prstGeom>
          <a:solidFill>
            <a:srgbClr val="808080"/>
          </a:solidFill>
          <a:ln w="38100" algn="ctr">
            <a:solidFill>
              <a:schemeClr val="tx1"/>
            </a:solidFill>
            <a:miter lim="800000"/>
            <a:headEnd/>
            <a:tailEnd/>
          </a:ln>
        </p:spPr>
        <p:txBody>
          <a:bodyPr lIns="0" tIns="0" rIns="0" bIns="0"/>
          <a:lstStyle/>
          <a:p>
            <a:pPr eaLnBrk="0" fontAlgn="base" hangingPunct="0">
              <a:lnSpc>
                <a:spcPct val="105000"/>
              </a:lnSpc>
              <a:spcBef>
                <a:spcPct val="50000"/>
              </a:spcBef>
              <a:spcAft>
                <a:spcPct val="0"/>
              </a:spcAft>
              <a:buFont typeface="Monotype Sorts"/>
              <a:buNone/>
            </a:pPr>
            <a:r>
              <a:rPr kumimoji="1" lang="en-US" altLang="zh-CN" sz="2800" b="1">
                <a:solidFill>
                  <a:srgbClr val="0000FF"/>
                </a:solidFill>
                <a:latin typeface="楷体_GB2312" pitchFamily="49" charset="-122"/>
                <a:ea typeface="楷体_GB2312" pitchFamily="49" charset="-122"/>
              </a:rPr>
              <a:t> </a:t>
            </a:r>
            <a:r>
              <a:rPr kumimoji="1" lang="zh-CN" altLang="en-US" sz="2800" b="1">
                <a:solidFill>
                  <a:srgbClr val="0000FF"/>
                </a:solidFill>
                <a:latin typeface="楷体_GB2312" pitchFamily="49" charset="-122"/>
                <a:ea typeface="楷体_GB2312" pitchFamily="49" charset="-122"/>
              </a:rPr>
              <a:t>生成物不能继续燃烧</a:t>
            </a:r>
          </a:p>
        </p:txBody>
      </p:sp>
      <p:sp>
        <p:nvSpPr>
          <p:cNvPr id="42" name="AutoShape 6"/>
          <p:cNvSpPr>
            <a:spLocks noChangeArrowheads="1"/>
          </p:cNvSpPr>
          <p:nvPr/>
        </p:nvSpPr>
        <p:spPr bwMode="auto">
          <a:xfrm>
            <a:off x="73025" y="4005064"/>
            <a:ext cx="2986088" cy="1800125"/>
          </a:xfrm>
          <a:prstGeom prst="wedgeRoundRectCallout">
            <a:avLst>
              <a:gd name="adj1" fmla="val -2366"/>
              <a:gd name="adj2" fmla="val -93347"/>
              <a:gd name="adj3" fmla="val 16667"/>
            </a:avLst>
          </a:prstGeom>
          <a:solidFill>
            <a:srgbClr val="BBE0E3"/>
          </a:solidFill>
          <a:ln w="38100" algn="ctr">
            <a:solidFill>
              <a:schemeClr val="tx1"/>
            </a:solidFill>
            <a:miter lim="800000"/>
            <a:headEnd/>
            <a:tailEnd/>
          </a:ln>
        </p:spPr>
        <p:txBody>
          <a:bodyPr lIns="0" tIns="0" rIns="0" bIns="0"/>
          <a:lstStyle/>
          <a:p>
            <a:pPr eaLnBrk="0" fontAlgn="base" hangingPunct="0">
              <a:spcBef>
                <a:spcPts val="600"/>
              </a:spcBef>
              <a:spcAft>
                <a:spcPct val="0"/>
              </a:spcAft>
              <a:buFont typeface="Monotype Sorts"/>
              <a:buNone/>
            </a:pPr>
            <a:r>
              <a:rPr kumimoji="1" lang="en-US" altLang="zh-CN" sz="2800" b="1" dirty="0">
                <a:solidFill>
                  <a:srgbClr val="000000"/>
                </a:solidFill>
                <a:latin typeface="楷体_GB2312" pitchFamily="49" charset="-122"/>
                <a:ea typeface="楷体_GB2312" pitchFamily="49" charset="-122"/>
              </a:rPr>
              <a:t>C -- CO</a:t>
            </a:r>
            <a:r>
              <a:rPr kumimoji="1" lang="en-US" altLang="zh-CN" sz="2800" b="1" baseline="-25000" dirty="0">
                <a:solidFill>
                  <a:srgbClr val="000000"/>
                </a:solidFill>
                <a:latin typeface="楷体_GB2312" pitchFamily="49" charset="-122"/>
                <a:ea typeface="楷体_GB2312" pitchFamily="49" charset="-122"/>
              </a:rPr>
              <a:t>2 </a:t>
            </a:r>
            <a:r>
              <a:rPr kumimoji="1" lang="zh-CN" altLang="en-US" sz="2800" b="1" dirty="0">
                <a:solidFill>
                  <a:srgbClr val="000000"/>
                </a:solidFill>
                <a:latin typeface="楷体_GB2312" pitchFamily="49" charset="-122"/>
                <a:ea typeface="楷体_GB2312" pitchFamily="49" charset="-122"/>
              </a:rPr>
              <a:t>（</a:t>
            </a:r>
            <a:r>
              <a:rPr kumimoji="1" lang="en-US" altLang="zh-CN" sz="2800" b="1" dirty="0">
                <a:solidFill>
                  <a:srgbClr val="000000"/>
                </a:solidFill>
                <a:latin typeface="楷体_GB2312" pitchFamily="49" charset="-122"/>
                <a:ea typeface="楷体_GB2312" pitchFamily="49" charset="-122"/>
              </a:rPr>
              <a:t>g</a:t>
            </a:r>
            <a:r>
              <a:rPr kumimoji="1" lang="zh-CN" altLang="en-US" sz="2800" b="1" dirty="0">
                <a:solidFill>
                  <a:srgbClr val="000000"/>
                </a:solidFill>
                <a:latin typeface="楷体_GB2312" pitchFamily="49" charset="-122"/>
                <a:ea typeface="楷体_GB2312" pitchFamily="49" charset="-122"/>
              </a:rPr>
              <a:t>）</a:t>
            </a:r>
            <a:endParaRPr kumimoji="1" lang="zh-CN" altLang="en-US" sz="2800" b="1" baseline="-25000" dirty="0">
              <a:solidFill>
                <a:srgbClr val="000000"/>
              </a:solidFill>
              <a:latin typeface="楷体_GB2312" pitchFamily="49" charset="-122"/>
              <a:ea typeface="楷体_GB2312" pitchFamily="49" charset="-122"/>
            </a:endParaRPr>
          </a:p>
          <a:p>
            <a:pPr eaLnBrk="0" fontAlgn="base" hangingPunct="0">
              <a:spcBef>
                <a:spcPts val="600"/>
              </a:spcBef>
              <a:spcAft>
                <a:spcPct val="0"/>
              </a:spcAft>
              <a:buFont typeface="Monotype Sorts"/>
              <a:buNone/>
            </a:pPr>
            <a:r>
              <a:rPr kumimoji="1" lang="en-US" altLang="zh-CN" sz="2800" b="1" dirty="0">
                <a:solidFill>
                  <a:srgbClr val="000000"/>
                </a:solidFill>
                <a:latin typeface="楷体_GB2312" pitchFamily="49" charset="-122"/>
                <a:ea typeface="楷体_GB2312" pitchFamily="49" charset="-122"/>
              </a:rPr>
              <a:t>S -- SO</a:t>
            </a:r>
            <a:r>
              <a:rPr kumimoji="1" lang="en-US" altLang="zh-CN" sz="2800" b="1" baseline="-25000" dirty="0">
                <a:solidFill>
                  <a:srgbClr val="000000"/>
                </a:solidFill>
                <a:latin typeface="楷体_GB2312" pitchFamily="49" charset="-122"/>
                <a:ea typeface="楷体_GB2312" pitchFamily="49" charset="-122"/>
              </a:rPr>
              <a:t>2 </a:t>
            </a:r>
            <a:r>
              <a:rPr kumimoji="1" lang="zh-CN" altLang="en-US" sz="2800" b="1" dirty="0">
                <a:solidFill>
                  <a:srgbClr val="000000"/>
                </a:solidFill>
                <a:latin typeface="楷体_GB2312" pitchFamily="49" charset="-122"/>
                <a:ea typeface="楷体_GB2312" pitchFamily="49" charset="-122"/>
              </a:rPr>
              <a:t>（</a:t>
            </a:r>
            <a:r>
              <a:rPr kumimoji="1" lang="en-US" altLang="zh-CN" sz="2800" b="1" dirty="0">
                <a:solidFill>
                  <a:srgbClr val="000000"/>
                </a:solidFill>
                <a:latin typeface="楷体_GB2312" pitchFamily="49" charset="-122"/>
                <a:ea typeface="楷体_GB2312" pitchFamily="49" charset="-122"/>
              </a:rPr>
              <a:t>g</a:t>
            </a:r>
            <a:r>
              <a:rPr kumimoji="1" lang="zh-CN" altLang="en-US" sz="2800" b="1" dirty="0">
                <a:solidFill>
                  <a:srgbClr val="000000"/>
                </a:solidFill>
                <a:latin typeface="楷体_GB2312" pitchFamily="49" charset="-122"/>
                <a:ea typeface="楷体_GB2312" pitchFamily="49" charset="-122"/>
              </a:rPr>
              <a:t>）</a:t>
            </a:r>
            <a:endParaRPr kumimoji="1" lang="zh-CN" altLang="en-US" sz="2800" b="1" baseline="-25000" dirty="0">
              <a:solidFill>
                <a:srgbClr val="000000"/>
              </a:solidFill>
              <a:latin typeface="楷体_GB2312" pitchFamily="49" charset="-122"/>
              <a:ea typeface="楷体_GB2312" pitchFamily="49" charset="-122"/>
            </a:endParaRPr>
          </a:p>
          <a:p>
            <a:pPr eaLnBrk="0" fontAlgn="base" hangingPunct="0">
              <a:spcBef>
                <a:spcPts val="600"/>
              </a:spcBef>
              <a:spcAft>
                <a:spcPct val="0"/>
              </a:spcAft>
            </a:pPr>
            <a:r>
              <a:rPr kumimoji="1" lang="en-US" altLang="zh-CN" sz="2800" b="1" dirty="0">
                <a:solidFill>
                  <a:srgbClr val="000000"/>
                </a:solidFill>
                <a:latin typeface="楷体_GB2312" pitchFamily="49" charset="-122"/>
                <a:ea typeface="楷体_GB2312" pitchFamily="49" charset="-122"/>
              </a:rPr>
              <a:t>H -- H</a:t>
            </a:r>
            <a:r>
              <a:rPr kumimoji="1" lang="en-US" altLang="zh-CN" sz="2800" b="1" baseline="-25000" dirty="0">
                <a:solidFill>
                  <a:srgbClr val="000000"/>
                </a:solidFill>
                <a:latin typeface="楷体_GB2312" pitchFamily="49" charset="-122"/>
                <a:ea typeface="楷体_GB2312" pitchFamily="49" charset="-122"/>
              </a:rPr>
              <a:t>2</a:t>
            </a:r>
            <a:r>
              <a:rPr kumimoji="1" lang="en-US" altLang="zh-CN" sz="2800" b="1" dirty="0">
                <a:solidFill>
                  <a:srgbClr val="000000"/>
                </a:solidFill>
                <a:latin typeface="楷体_GB2312" pitchFamily="49" charset="-122"/>
                <a:ea typeface="楷体_GB2312" pitchFamily="49" charset="-122"/>
              </a:rPr>
              <a:t>O</a:t>
            </a:r>
            <a:r>
              <a:rPr kumimoji="1" lang="zh-CN" altLang="en-US" sz="2800" b="1" dirty="0">
                <a:solidFill>
                  <a:srgbClr val="000000"/>
                </a:solidFill>
                <a:latin typeface="楷体_GB2312" pitchFamily="49" charset="-122"/>
                <a:ea typeface="楷体_GB2312" pitchFamily="49" charset="-122"/>
              </a:rPr>
              <a:t>（</a:t>
            </a:r>
            <a:r>
              <a:rPr kumimoji="1" lang="en-US" altLang="zh-CN" sz="2800" b="1" dirty="0">
                <a:solidFill>
                  <a:srgbClr val="000000"/>
                </a:solidFill>
                <a:latin typeface="楷体_GB2312" pitchFamily="49" charset="-122"/>
                <a:ea typeface="楷体_GB2312" pitchFamily="49" charset="-122"/>
              </a:rPr>
              <a:t>l</a:t>
            </a:r>
            <a:r>
              <a:rPr kumimoji="1" lang="zh-CN" altLang="en-US" sz="2800" b="1" dirty="0" smtClean="0">
                <a:solidFill>
                  <a:srgbClr val="000000"/>
                </a:solidFill>
                <a:latin typeface="楷体_GB2312" pitchFamily="49" charset="-122"/>
                <a:ea typeface="楷体_GB2312" pitchFamily="49" charset="-122"/>
              </a:rPr>
              <a:t>）</a:t>
            </a:r>
            <a:endParaRPr kumimoji="1" lang="en-US" altLang="zh-CN" sz="2800" b="1" dirty="0">
              <a:solidFill>
                <a:srgbClr val="000000"/>
              </a:solidFill>
              <a:latin typeface="楷体_GB2312" pitchFamily="49" charset="-122"/>
              <a:ea typeface="楷体_GB2312" pitchFamily="49" charset="-122"/>
            </a:endParaRPr>
          </a:p>
        </p:txBody>
      </p:sp>
      <p:sp>
        <p:nvSpPr>
          <p:cNvPr id="43" name="AutoShape 7"/>
          <p:cNvSpPr>
            <a:spLocks noChangeArrowheads="1"/>
          </p:cNvSpPr>
          <p:nvPr/>
        </p:nvSpPr>
        <p:spPr bwMode="auto">
          <a:xfrm>
            <a:off x="3779838" y="4437063"/>
            <a:ext cx="1439862" cy="1009650"/>
          </a:xfrm>
          <a:prstGeom prst="wedgeRoundRectCallout">
            <a:avLst>
              <a:gd name="adj1" fmla="val -11190"/>
              <a:gd name="adj2" fmla="val -168083"/>
              <a:gd name="adj3" fmla="val 16667"/>
            </a:avLst>
          </a:prstGeom>
          <a:solidFill>
            <a:srgbClr val="BBE0E3"/>
          </a:solidFill>
          <a:ln w="38100" algn="ctr">
            <a:solidFill>
              <a:schemeClr val="tx1"/>
            </a:solidFill>
            <a:miter lim="800000"/>
            <a:headEnd/>
            <a:tailEnd/>
          </a:ln>
        </p:spPr>
        <p:txBody>
          <a:bodyPr lIns="0" tIns="0" rIns="0" bIns="0"/>
          <a:lstStyle/>
          <a:p>
            <a:pPr eaLnBrk="0" fontAlgn="base" hangingPunct="0">
              <a:lnSpc>
                <a:spcPct val="105000"/>
              </a:lnSpc>
              <a:spcBef>
                <a:spcPct val="50000"/>
              </a:spcBef>
              <a:spcAft>
                <a:spcPct val="0"/>
              </a:spcAft>
              <a:buFont typeface="Monotype Sorts"/>
              <a:buNone/>
            </a:pPr>
            <a:r>
              <a:rPr kumimoji="1" lang="zh-CN" altLang="en-US" sz="2800" b="1">
                <a:solidFill>
                  <a:srgbClr val="FF0000"/>
                </a:solidFill>
                <a:latin typeface="楷体_GB2312" pitchFamily="49" charset="-122"/>
                <a:ea typeface="楷体_GB2312" pitchFamily="49" charset="-122"/>
              </a:rPr>
              <a:t>单位</a:t>
            </a:r>
            <a:r>
              <a:rPr kumimoji="1" lang="en-US" altLang="zh-CN" sz="2800" b="1">
                <a:solidFill>
                  <a:srgbClr val="FF0000"/>
                </a:solidFill>
                <a:latin typeface="楷体_GB2312" pitchFamily="49" charset="-122"/>
                <a:ea typeface="楷体_GB2312" pitchFamily="49" charset="-122"/>
              </a:rPr>
              <a:t>: kJ/mol</a:t>
            </a:r>
          </a:p>
        </p:txBody>
      </p:sp>
      <p:sp>
        <p:nvSpPr>
          <p:cNvPr id="44" name="AutoShape 8"/>
          <p:cNvSpPr>
            <a:spLocks noChangeArrowheads="1"/>
          </p:cNvSpPr>
          <p:nvPr/>
        </p:nvSpPr>
        <p:spPr bwMode="auto">
          <a:xfrm>
            <a:off x="5075238" y="1557338"/>
            <a:ext cx="3600450" cy="576262"/>
          </a:xfrm>
          <a:prstGeom prst="wedgeRoundRectCallout">
            <a:avLst>
              <a:gd name="adj1" fmla="val -58421"/>
              <a:gd name="adj2" fmla="val 125208"/>
              <a:gd name="adj3" fmla="val 16667"/>
            </a:avLst>
          </a:prstGeom>
          <a:solidFill>
            <a:schemeClr val="bg1"/>
          </a:solidFill>
          <a:ln w="38100" algn="ctr">
            <a:solidFill>
              <a:schemeClr val="tx1"/>
            </a:solidFill>
            <a:miter lim="800000"/>
            <a:headEnd/>
            <a:tailEnd/>
          </a:ln>
        </p:spPr>
        <p:txBody>
          <a:bodyPr lIns="0" tIns="0" rIns="0" bIns="0"/>
          <a:lstStyle/>
          <a:p>
            <a:pPr eaLnBrk="0" fontAlgn="base" hangingPunct="0">
              <a:lnSpc>
                <a:spcPct val="105000"/>
              </a:lnSpc>
              <a:spcBef>
                <a:spcPct val="50000"/>
              </a:spcBef>
              <a:spcAft>
                <a:spcPct val="0"/>
              </a:spcAft>
              <a:buFont typeface="Monotype Sorts"/>
              <a:buNone/>
            </a:pPr>
            <a:r>
              <a:rPr kumimoji="1" lang="zh-CN" altLang="en-US" sz="2800" b="1">
                <a:solidFill>
                  <a:srgbClr val="009999"/>
                </a:solidFill>
                <a:latin typeface="楷体_GB2312" pitchFamily="49" charset="-122"/>
                <a:ea typeface="楷体_GB2312" pitchFamily="49" charset="-122"/>
              </a:rPr>
              <a:t>限定燃料的物质的量</a:t>
            </a:r>
          </a:p>
        </p:txBody>
      </p:sp>
      <p:sp>
        <p:nvSpPr>
          <p:cNvPr id="45" name="Rectangle 9"/>
          <p:cNvSpPr>
            <a:spLocks noChangeArrowheads="1"/>
          </p:cNvSpPr>
          <p:nvPr/>
        </p:nvSpPr>
        <p:spPr bwMode="auto">
          <a:xfrm>
            <a:off x="250825" y="3619500"/>
            <a:ext cx="8464579" cy="461665"/>
          </a:xfrm>
          <a:prstGeom prst="rect">
            <a:avLst/>
          </a:prstGeom>
          <a:solidFill>
            <a:schemeClr val="bg1"/>
          </a:solidFill>
          <a:ln w="9525">
            <a:noFill/>
            <a:miter lim="800000"/>
            <a:headEnd/>
            <a:tailEnd/>
          </a:ln>
          <a:effectLst/>
        </p:spPr>
        <p:txBody>
          <a:bodyPr wrap="square" anchor="ctr">
            <a:spAutoFit/>
          </a:bodyPr>
          <a:lstStyle/>
          <a:p>
            <a:pPr fontAlgn="base">
              <a:spcBef>
                <a:spcPct val="0"/>
              </a:spcBef>
              <a:spcAft>
                <a:spcPct val="0"/>
              </a:spcAft>
              <a:defRPr/>
            </a:pPr>
            <a:r>
              <a:rPr kumimoji="1" lang="en-US" altLang="zh-CN" sz="2400" b="1" dirty="0">
                <a:solidFill>
                  <a:srgbClr val="000000"/>
                </a:solidFill>
                <a:effectLst>
                  <a:outerShdw blurRad="38100" dist="38100" dir="2700000" algn="tl">
                    <a:srgbClr val="FFFFFF"/>
                  </a:outerShdw>
                </a:effectLst>
                <a:latin typeface="Times New Roman" pitchFamily="18" charset="0"/>
                <a:ea typeface="华文中宋" pitchFamily="2" charset="-122"/>
                <a:cs typeface="Times New Roman" pitchFamily="18" charset="0"/>
              </a:rPr>
              <a:t>2C</a:t>
            </a:r>
            <a:r>
              <a:rPr kumimoji="1" lang="en-US" altLang="zh-CN" sz="2400" b="1" baseline="-30000" dirty="0">
                <a:solidFill>
                  <a:srgbClr val="000000"/>
                </a:solidFill>
                <a:effectLst>
                  <a:outerShdw blurRad="38100" dist="38100" dir="2700000" algn="tl">
                    <a:srgbClr val="FFFFFF"/>
                  </a:outerShdw>
                </a:effectLst>
                <a:latin typeface="Times New Roman" pitchFamily="18" charset="0"/>
                <a:ea typeface="华文中宋" pitchFamily="2" charset="-122"/>
                <a:cs typeface="Times New Roman" pitchFamily="18" charset="0"/>
              </a:rPr>
              <a:t>8</a:t>
            </a:r>
            <a:r>
              <a:rPr kumimoji="1" lang="en-US" altLang="zh-CN" sz="2400" b="1" dirty="0">
                <a:solidFill>
                  <a:srgbClr val="000000"/>
                </a:solidFill>
                <a:effectLst>
                  <a:outerShdw blurRad="38100" dist="38100" dir="2700000" algn="tl">
                    <a:srgbClr val="FFFFFF"/>
                  </a:outerShdw>
                </a:effectLst>
                <a:latin typeface="Times New Roman" pitchFamily="18" charset="0"/>
                <a:ea typeface="华文中宋" pitchFamily="2" charset="-122"/>
                <a:cs typeface="Times New Roman" pitchFamily="18" charset="0"/>
              </a:rPr>
              <a:t>H</a:t>
            </a:r>
            <a:r>
              <a:rPr kumimoji="1" lang="en-US" altLang="zh-CN" sz="2400" b="1" baseline="-30000" dirty="0">
                <a:solidFill>
                  <a:srgbClr val="000000"/>
                </a:solidFill>
                <a:effectLst>
                  <a:outerShdw blurRad="38100" dist="38100" dir="2700000" algn="tl">
                    <a:srgbClr val="FFFFFF"/>
                  </a:outerShdw>
                </a:effectLst>
                <a:latin typeface="Times New Roman" pitchFamily="18" charset="0"/>
                <a:ea typeface="华文中宋" pitchFamily="2" charset="-122"/>
                <a:cs typeface="Times New Roman" pitchFamily="18" charset="0"/>
              </a:rPr>
              <a:t>18</a:t>
            </a:r>
            <a:r>
              <a:rPr kumimoji="1" lang="en-US" altLang="zh-CN" sz="2400" b="1" dirty="0">
                <a:solidFill>
                  <a:srgbClr val="000000"/>
                </a:solidFill>
                <a:effectLst>
                  <a:outerShdw blurRad="38100" dist="38100" dir="2700000" algn="tl">
                    <a:srgbClr val="FFFFFF"/>
                  </a:outerShdw>
                </a:effectLst>
                <a:latin typeface="Times New Roman" pitchFamily="18" charset="0"/>
                <a:ea typeface="华文中宋" pitchFamily="2" charset="-122"/>
                <a:cs typeface="Times New Roman" pitchFamily="18" charset="0"/>
              </a:rPr>
              <a:t>(l)+25O</a:t>
            </a:r>
            <a:r>
              <a:rPr kumimoji="1" lang="en-US" altLang="zh-CN" sz="2400" b="1" baseline="-30000" dirty="0">
                <a:solidFill>
                  <a:srgbClr val="000000"/>
                </a:solidFill>
                <a:effectLst>
                  <a:outerShdw blurRad="38100" dist="38100" dir="2700000" algn="tl">
                    <a:srgbClr val="FFFFFF"/>
                  </a:outerShdw>
                </a:effectLst>
                <a:latin typeface="Times New Roman" pitchFamily="18" charset="0"/>
                <a:ea typeface="华文中宋" pitchFamily="2" charset="-122"/>
                <a:cs typeface="Times New Roman" pitchFamily="18" charset="0"/>
              </a:rPr>
              <a:t>2</a:t>
            </a:r>
            <a:r>
              <a:rPr kumimoji="1" lang="en-US" altLang="zh-CN" sz="2400" b="1" dirty="0">
                <a:solidFill>
                  <a:srgbClr val="000000"/>
                </a:solidFill>
                <a:effectLst>
                  <a:outerShdw blurRad="38100" dist="38100" dir="2700000" algn="tl">
                    <a:srgbClr val="FFFFFF"/>
                  </a:outerShdw>
                </a:effectLst>
                <a:latin typeface="Times New Roman" pitchFamily="18" charset="0"/>
                <a:ea typeface="华文中宋" pitchFamily="2" charset="-122"/>
                <a:cs typeface="Times New Roman" pitchFamily="18" charset="0"/>
              </a:rPr>
              <a:t>(g)=16CO</a:t>
            </a:r>
            <a:r>
              <a:rPr kumimoji="1" lang="en-US" altLang="zh-CN" sz="2400" b="1" baseline="-25000" dirty="0">
                <a:solidFill>
                  <a:srgbClr val="000000"/>
                </a:solidFill>
                <a:effectLst>
                  <a:outerShdw blurRad="38100" dist="38100" dir="2700000" algn="tl">
                    <a:srgbClr val="FFFFFF"/>
                  </a:outerShdw>
                </a:effectLst>
                <a:latin typeface="Times New Roman" pitchFamily="18" charset="0"/>
                <a:ea typeface="华文中宋" pitchFamily="2" charset="-122"/>
                <a:cs typeface="Times New Roman" pitchFamily="18" charset="0"/>
              </a:rPr>
              <a:t>2</a:t>
            </a:r>
            <a:r>
              <a:rPr kumimoji="1" lang="en-US" altLang="zh-CN" sz="2400" b="1" dirty="0">
                <a:solidFill>
                  <a:srgbClr val="000000"/>
                </a:solidFill>
                <a:effectLst>
                  <a:outerShdw blurRad="38100" dist="38100" dir="2700000" algn="tl">
                    <a:srgbClr val="FFFFFF"/>
                  </a:outerShdw>
                </a:effectLst>
                <a:latin typeface="Times New Roman" pitchFamily="18" charset="0"/>
                <a:ea typeface="华文中宋" pitchFamily="2" charset="-122"/>
                <a:cs typeface="Times New Roman" pitchFamily="18" charset="0"/>
              </a:rPr>
              <a:t>(g)+18H</a:t>
            </a:r>
            <a:r>
              <a:rPr kumimoji="1" lang="en-US" altLang="zh-CN" sz="2400" b="1" baseline="-30000" dirty="0">
                <a:solidFill>
                  <a:srgbClr val="000000"/>
                </a:solidFill>
                <a:effectLst>
                  <a:outerShdw blurRad="38100" dist="38100" dir="2700000" algn="tl">
                    <a:srgbClr val="FFFFFF"/>
                  </a:outerShdw>
                </a:effectLst>
                <a:latin typeface="Times New Roman" pitchFamily="18" charset="0"/>
                <a:ea typeface="华文中宋" pitchFamily="2" charset="-122"/>
                <a:cs typeface="Times New Roman" pitchFamily="18" charset="0"/>
              </a:rPr>
              <a:t>2</a:t>
            </a:r>
            <a:r>
              <a:rPr kumimoji="1" lang="en-US" altLang="zh-CN" sz="2400" b="1" dirty="0">
                <a:solidFill>
                  <a:srgbClr val="000000"/>
                </a:solidFill>
                <a:effectLst>
                  <a:outerShdw blurRad="38100" dist="38100" dir="2700000" algn="tl">
                    <a:srgbClr val="FFFFFF"/>
                  </a:outerShdw>
                </a:effectLst>
                <a:latin typeface="Times New Roman" pitchFamily="18" charset="0"/>
                <a:ea typeface="华文中宋" pitchFamily="2" charset="-122"/>
                <a:cs typeface="Times New Roman" pitchFamily="18" charset="0"/>
              </a:rPr>
              <a:t>O(l)   △H=</a:t>
            </a:r>
            <a:r>
              <a:rPr kumimoji="1" lang="zh-CN" altLang="en-US" sz="2400" b="1" dirty="0">
                <a:solidFill>
                  <a:srgbClr val="000000"/>
                </a:solidFill>
                <a:effectLst>
                  <a:outerShdw blurRad="38100" dist="38100" dir="2700000" algn="tl">
                    <a:srgbClr val="FFFFFF"/>
                  </a:outerShdw>
                </a:effectLst>
                <a:latin typeface="Times New Roman" pitchFamily="18" charset="0"/>
                <a:ea typeface="华文中宋" pitchFamily="2" charset="-122"/>
                <a:cs typeface="Times New Roman" pitchFamily="18" charset="0"/>
              </a:rPr>
              <a:t>－</a:t>
            </a:r>
            <a:r>
              <a:rPr kumimoji="1" lang="en-US" altLang="zh-CN" sz="2400" b="1" dirty="0">
                <a:solidFill>
                  <a:srgbClr val="000000"/>
                </a:solidFill>
                <a:effectLst>
                  <a:outerShdw blurRad="38100" dist="38100" dir="2700000" algn="tl">
                    <a:srgbClr val="FFFFFF"/>
                  </a:outerShdw>
                </a:effectLst>
                <a:latin typeface="Times New Roman" pitchFamily="18" charset="0"/>
                <a:ea typeface="华文中宋" pitchFamily="2" charset="-122"/>
                <a:cs typeface="Times New Roman" pitchFamily="18" charset="0"/>
              </a:rPr>
              <a:t>11036kJ/mol</a:t>
            </a:r>
          </a:p>
        </p:txBody>
      </p:sp>
      <p:sp>
        <p:nvSpPr>
          <p:cNvPr id="46" name="Rectangle 10"/>
          <p:cNvSpPr>
            <a:spLocks noChangeArrowheads="1"/>
          </p:cNvSpPr>
          <p:nvPr/>
        </p:nvSpPr>
        <p:spPr bwMode="auto">
          <a:xfrm>
            <a:off x="755650" y="4292600"/>
            <a:ext cx="8031163" cy="646113"/>
          </a:xfrm>
          <a:prstGeom prst="rect">
            <a:avLst/>
          </a:prstGeom>
          <a:noFill/>
          <a:ln w="9525">
            <a:noFill/>
            <a:miter lim="800000"/>
            <a:headEnd/>
            <a:tailEnd/>
          </a:ln>
          <a:effectLst/>
        </p:spPr>
        <p:txBody>
          <a:bodyPr>
            <a:spAutoFit/>
          </a:bodyPr>
          <a:lstStyle/>
          <a:p>
            <a:pPr fontAlgn="base">
              <a:spcBef>
                <a:spcPct val="50000"/>
              </a:spcBef>
              <a:spcAft>
                <a:spcPct val="0"/>
              </a:spcAft>
              <a:defRPr/>
            </a:pPr>
            <a:r>
              <a:rPr kumimoji="1" lang="zh-CN" altLang="en-US" sz="3600" b="1" dirty="0">
                <a:solidFill>
                  <a:srgbClr val="FF0000"/>
                </a:solidFill>
                <a:effectLst>
                  <a:outerShdw blurRad="38100" dist="38100" dir="2700000" algn="tl">
                    <a:srgbClr val="C0C0C0"/>
                  </a:outerShdw>
                </a:effectLst>
                <a:latin typeface="楷体_GB2312" pitchFamily="49" charset="-122"/>
                <a:ea typeface="楷体_GB2312" pitchFamily="49" charset="-122"/>
                <a:cs typeface="Times New Roman" pitchFamily="18" charset="0"/>
              </a:rPr>
              <a:t>思考</a:t>
            </a:r>
            <a:r>
              <a:rPr kumimoji="1" lang="en-US" altLang="zh-CN" sz="3600" b="1" dirty="0">
                <a:solidFill>
                  <a:srgbClr val="FF0000"/>
                </a:solidFill>
                <a:effectLst>
                  <a:outerShdw blurRad="38100" dist="38100" dir="2700000" algn="tl">
                    <a:srgbClr val="C0C0C0"/>
                  </a:outerShdw>
                </a:effectLst>
                <a:latin typeface="楷体_GB2312" pitchFamily="49" charset="-122"/>
                <a:ea typeface="楷体_GB2312" pitchFamily="49" charset="-122"/>
                <a:cs typeface="Times New Roman" pitchFamily="18" charset="0"/>
              </a:rPr>
              <a:t>:</a:t>
            </a:r>
            <a:r>
              <a:rPr kumimoji="1" lang="en-US" altLang="zh-CN" sz="3600" b="1" dirty="0">
                <a:solidFill>
                  <a:srgbClr val="000000"/>
                </a:solidFill>
                <a:effectLst>
                  <a:outerShdw blurRad="38100" dist="38100" dir="2700000" algn="tl">
                    <a:srgbClr val="C0C0C0"/>
                  </a:outerShdw>
                </a:effectLst>
                <a:latin typeface="楷体_GB2312" pitchFamily="49" charset="-122"/>
                <a:ea typeface="楷体_GB2312" pitchFamily="49" charset="-122"/>
                <a:cs typeface="Times New Roman" pitchFamily="18" charset="0"/>
              </a:rPr>
              <a:t>①1mol </a:t>
            </a:r>
            <a:r>
              <a:rPr kumimoji="1" lang="en-US" altLang="zh-CN" sz="3200" b="1" dirty="0">
                <a:solidFill>
                  <a:srgbClr val="000000"/>
                </a:solidFill>
                <a:latin typeface="楷体_GB2312" pitchFamily="49" charset="-122"/>
                <a:ea typeface="楷体_GB2312" pitchFamily="49" charset="-122"/>
                <a:cs typeface="Times New Roman" pitchFamily="18" charset="0"/>
              </a:rPr>
              <a:t>C</a:t>
            </a:r>
            <a:r>
              <a:rPr kumimoji="1" lang="en-US" altLang="zh-CN" sz="3200" b="1" baseline="-30000" dirty="0">
                <a:solidFill>
                  <a:srgbClr val="000000"/>
                </a:solidFill>
                <a:latin typeface="楷体_GB2312" pitchFamily="49" charset="-122"/>
                <a:ea typeface="楷体_GB2312" pitchFamily="49" charset="-122"/>
                <a:cs typeface="Times New Roman" pitchFamily="18" charset="0"/>
              </a:rPr>
              <a:t>8</a:t>
            </a:r>
            <a:r>
              <a:rPr kumimoji="1" lang="en-US" altLang="zh-CN" sz="3200" b="1" dirty="0">
                <a:solidFill>
                  <a:srgbClr val="000000"/>
                </a:solidFill>
                <a:latin typeface="楷体_GB2312" pitchFamily="49" charset="-122"/>
                <a:ea typeface="楷体_GB2312" pitchFamily="49" charset="-122"/>
                <a:cs typeface="Times New Roman" pitchFamily="18" charset="0"/>
              </a:rPr>
              <a:t>H</a:t>
            </a:r>
            <a:r>
              <a:rPr kumimoji="1" lang="en-US" altLang="zh-CN" sz="3200" b="1" baseline="-30000" dirty="0">
                <a:solidFill>
                  <a:srgbClr val="000000"/>
                </a:solidFill>
                <a:latin typeface="楷体_GB2312" pitchFamily="49" charset="-122"/>
                <a:ea typeface="楷体_GB2312" pitchFamily="49" charset="-122"/>
                <a:cs typeface="Times New Roman" pitchFamily="18" charset="0"/>
              </a:rPr>
              <a:t>18</a:t>
            </a:r>
            <a:r>
              <a:rPr kumimoji="1" lang="zh-CN" altLang="en-US" sz="3200" b="1" dirty="0">
                <a:solidFill>
                  <a:srgbClr val="000000"/>
                </a:solidFill>
                <a:latin typeface="楷体_GB2312" pitchFamily="49" charset="-122"/>
                <a:ea typeface="楷体_GB2312" pitchFamily="49" charset="-122"/>
                <a:cs typeface="Times New Roman" pitchFamily="18" charset="0"/>
              </a:rPr>
              <a:t>燃烧时放出了多少热</a:t>
            </a:r>
            <a:r>
              <a:rPr kumimoji="1" lang="en-US" altLang="zh-CN" sz="3200" b="1" dirty="0">
                <a:solidFill>
                  <a:srgbClr val="000000"/>
                </a:solidFill>
                <a:latin typeface="楷体_GB2312" pitchFamily="49" charset="-122"/>
                <a:ea typeface="楷体_GB2312" pitchFamily="49" charset="-122"/>
                <a:cs typeface="Times New Roman" pitchFamily="18" charset="0"/>
              </a:rPr>
              <a:t>? </a:t>
            </a:r>
            <a:endParaRPr kumimoji="1" lang="en-US" altLang="zh-CN" sz="4000" b="1" dirty="0">
              <a:solidFill>
                <a:srgbClr val="FF0000"/>
              </a:solidFill>
              <a:effectLst>
                <a:outerShdw blurRad="38100" dist="38100" dir="2700000" algn="tl">
                  <a:srgbClr val="C0C0C0"/>
                </a:outerShdw>
              </a:effectLst>
              <a:latin typeface="楷体_GB2312" pitchFamily="49" charset="-122"/>
              <a:ea typeface="楷体_GB2312" pitchFamily="49" charset="-122"/>
              <a:cs typeface="Times New Roman" pitchFamily="18" charset="0"/>
            </a:endParaRPr>
          </a:p>
        </p:txBody>
      </p:sp>
      <p:sp>
        <p:nvSpPr>
          <p:cNvPr id="47" name="Rectangle 11"/>
          <p:cNvSpPr>
            <a:spLocks noChangeArrowheads="1"/>
          </p:cNvSpPr>
          <p:nvPr/>
        </p:nvSpPr>
        <p:spPr bwMode="auto">
          <a:xfrm>
            <a:off x="3929063" y="6072188"/>
            <a:ext cx="2786062" cy="579437"/>
          </a:xfrm>
          <a:prstGeom prst="rect">
            <a:avLst/>
          </a:prstGeom>
          <a:noFill/>
          <a:ln w="9525">
            <a:noFill/>
            <a:miter lim="800000"/>
            <a:headEnd/>
            <a:tailEnd/>
          </a:ln>
          <a:effectLst/>
        </p:spPr>
        <p:txBody>
          <a:bodyPr anchor="ctr">
            <a:spAutoFit/>
          </a:bodyPr>
          <a:lstStyle/>
          <a:p>
            <a:pPr fontAlgn="base">
              <a:spcBef>
                <a:spcPct val="0"/>
              </a:spcBef>
              <a:spcAft>
                <a:spcPct val="0"/>
              </a:spcAft>
              <a:defRPr/>
            </a:pPr>
            <a:r>
              <a:rPr kumimoji="1" lang="en-US" altLang="zh-CN" sz="3200" b="1" dirty="0">
                <a:solidFill>
                  <a:srgbClr val="FF0000"/>
                </a:solidFill>
                <a:effectLst>
                  <a:outerShdw blurRad="38100" dist="38100" dir="2700000" algn="tl">
                    <a:srgbClr val="C0C0C0"/>
                  </a:outerShdw>
                </a:effectLst>
                <a:latin typeface="楷体_GB2312" pitchFamily="49" charset="-122"/>
                <a:ea typeface="楷体_GB2312" pitchFamily="49" charset="-122"/>
              </a:rPr>
              <a:t>5518kJ/mol</a:t>
            </a:r>
          </a:p>
        </p:txBody>
      </p:sp>
      <p:sp>
        <p:nvSpPr>
          <p:cNvPr id="48" name="Rectangle 12"/>
          <p:cNvSpPr>
            <a:spLocks noChangeArrowheads="1"/>
          </p:cNvSpPr>
          <p:nvPr/>
        </p:nvSpPr>
        <p:spPr bwMode="auto">
          <a:xfrm>
            <a:off x="755650" y="5300663"/>
            <a:ext cx="7705725" cy="641350"/>
          </a:xfrm>
          <a:prstGeom prst="rect">
            <a:avLst/>
          </a:prstGeom>
          <a:noFill/>
          <a:ln w="9525">
            <a:noFill/>
            <a:miter lim="800000"/>
            <a:headEnd/>
            <a:tailEnd/>
          </a:ln>
          <a:effectLst/>
        </p:spPr>
        <p:txBody>
          <a:bodyPr>
            <a:spAutoFit/>
          </a:bodyPr>
          <a:lstStyle/>
          <a:p>
            <a:pPr fontAlgn="base">
              <a:spcBef>
                <a:spcPct val="50000"/>
              </a:spcBef>
              <a:spcAft>
                <a:spcPct val="0"/>
              </a:spcAft>
              <a:defRPr/>
            </a:pPr>
            <a:r>
              <a:rPr kumimoji="1" lang="en-US" altLang="zh-CN" sz="3600" b="1" dirty="0">
                <a:solidFill>
                  <a:srgbClr val="000000"/>
                </a:solidFill>
                <a:effectLst>
                  <a:outerShdw blurRad="38100" dist="38100" dir="2700000" algn="tl">
                    <a:srgbClr val="C0C0C0"/>
                  </a:outerShdw>
                </a:effectLst>
                <a:latin typeface="楷体_GB2312" pitchFamily="49" charset="-122"/>
                <a:ea typeface="楷体_GB2312" pitchFamily="49" charset="-122"/>
                <a:cs typeface="Times New Roman" pitchFamily="18" charset="0"/>
              </a:rPr>
              <a:t>     ②</a:t>
            </a:r>
            <a:r>
              <a:rPr kumimoji="1" lang="en-US" altLang="zh-CN" sz="3200" b="1" dirty="0">
                <a:solidFill>
                  <a:srgbClr val="000000"/>
                </a:solidFill>
                <a:latin typeface="楷体_GB2312" pitchFamily="49" charset="-122"/>
                <a:ea typeface="楷体_GB2312" pitchFamily="49" charset="-122"/>
                <a:cs typeface="Times New Roman" pitchFamily="18" charset="0"/>
              </a:rPr>
              <a:t>C</a:t>
            </a:r>
            <a:r>
              <a:rPr kumimoji="1" lang="en-US" altLang="zh-CN" sz="3200" b="1" baseline="-30000" dirty="0">
                <a:solidFill>
                  <a:srgbClr val="000000"/>
                </a:solidFill>
                <a:latin typeface="楷体_GB2312" pitchFamily="49" charset="-122"/>
                <a:ea typeface="楷体_GB2312" pitchFamily="49" charset="-122"/>
                <a:cs typeface="Times New Roman" pitchFamily="18" charset="0"/>
              </a:rPr>
              <a:t>8</a:t>
            </a:r>
            <a:r>
              <a:rPr kumimoji="1" lang="en-US" altLang="zh-CN" sz="3200" b="1" dirty="0">
                <a:solidFill>
                  <a:srgbClr val="000000"/>
                </a:solidFill>
                <a:latin typeface="楷体_GB2312" pitchFamily="49" charset="-122"/>
                <a:ea typeface="楷体_GB2312" pitchFamily="49" charset="-122"/>
                <a:cs typeface="Times New Roman" pitchFamily="18" charset="0"/>
              </a:rPr>
              <a:t>H</a:t>
            </a:r>
            <a:r>
              <a:rPr kumimoji="1" lang="en-US" altLang="zh-CN" sz="3200" b="1" baseline="-30000" dirty="0">
                <a:solidFill>
                  <a:srgbClr val="000000"/>
                </a:solidFill>
                <a:latin typeface="楷体_GB2312" pitchFamily="49" charset="-122"/>
                <a:ea typeface="楷体_GB2312" pitchFamily="49" charset="-122"/>
                <a:cs typeface="Times New Roman" pitchFamily="18" charset="0"/>
              </a:rPr>
              <a:t>18</a:t>
            </a:r>
            <a:r>
              <a:rPr kumimoji="1" lang="zh-CN" altLang="en-US" sz="3200" b="1" dirty="0">
                <a:solidFill>
                  <a:srgbClr val="000000"/>
                </a:solidFill>
                <a:latin typeface="楷体_GB2312" pitchFamily="49" charset="-122"/>
                <a:ea typeface="楷体_GB2312" pitchFamily="49" charset="-122"/>
                <a:cs typeface="Times New Roman" pitchFamily="18" charset="0"/>
              </a:rPr>
              <a:t>燃烧热是多少</a:t>
            </a:r>
            <a:r>
              <a:rPr kumimoji="1" lang="en-US" altLang="zh-CN" sz="3200" b="1" dirty="0">
                <a:solidFill>
                  <a:srgbClr val="000000"/>
                </a:solidFill>
                <a:latin typeface="楷体_GB2312" pitchFamily="49" charset="-122"/>
                <a:ea typeface="楷体_GB2312" pitchFamily="49" charset="-122"/>
                <a:cs typeface="Times New Roman" pitchFamily="18" charset="0"/>
              </a:rPr>
              <a:t>?  </a:t>
            </a:r>
            <a:endParaRPr kumimoji="1" lang="en-US" altLang="zh-CN" sz="4000" b="1" dirty="0">
              <a:solidFill>
                <a:srgbClr val="000000"/>
              </a:solidFill>
              <a:effectLst>
                <a:outerShdw blurRad="38100" dist="38100" dir="2700000" algn="tl">
                  <a:srgbClr val="C0C0C0"/>
                </a:outerShdw>
              </a:effectLst>
              <a:latin typeface="楷体_GB2312" pitchFamily="49" charset="-122"/>
              <a:ea typeface="楷体_GB2312" pitchFamily="49" charset="-122"/>
              <a:cs typeface="Times New Roman" pitchFamily="18" charset="0"/>
            </a:endParaRPr>
          </a:p>
        </p:txBody>
      </p:sp>
      <p:sp>
        <p:nvSpPr>
          <p:cNvPr id="49" name="Rectangle 13"/>
          <p:cNvSpPr>
            <a:spLocks noChangeArrowheads="1"/>
          </p:cNvSpPr>
          <p:nvPr/>
        </p:nvSpPr>
        <p:spPr bwMode="auto">
          <a:xfrm>
            <a:off x="4357688" y="4929188"/>
            <a:ext cx="1800225" cy="579437"/>
          </a:xfrm>
          <a:prstGeom prst="rect">
            <a:avLst/>
          </a:prstGeom>
          <a:noFill/>
          <a:ln w="9525">
            <a:noFill/>
            <a:miter lim="800000"/>
            <a:headEnd/>
            <a:tailEnd/>
          </a:ln>
          <a:effectLst/>
        </p:spPr>
        <p:txBody>
          <a:bodyPr anchor="ctr">
            <a:spAutoFit/>
          </a:bodyPr>
          <a:lstStyle/>
          <a:p>
            <a:pPr fontAlgn="base">
              <a:spcBef>
                <a:spcPct val="0"/>
              </a:spcBef>
              <a:spcAft>
                <a:spcPct val="0"/>
              </a:spcAft>
              <a:defRPr/>
            </a:pPr>
            <a:r>
              <a:rPr kumimoji="1" lang="en-US" altLang="zh-CN" sz="3200" b="1" dirty="0">
                <a:solidFill>
                  <a:srgbClr val="FF0000"/>
                </a:solidFill>
                <a:effectLst>
                  <a:outerShdw blurRad="38100" dist="38100" dir="2700000" algn="tl">
                    <a:srgbClr val="C0C0C0"/>
                  </a:outerShdw>
                </a:effectLst>
                <a:latin typeface="楷体_GB2312" pitchFamily="49" charset="-122"/>
                <a:ea typeface="楷体_GB2312" pitchFamily="49" charset="-122"/>
              </a:rPr>
              <a:t>5518kJ</a:t>
            </a:r>
          </a:p>
        </p:txBody>
      </p:sp>
    </p:spTree>
    <p:extLst>
      <p:ext uri="{BB962C8B-B14F-4D97-AF65-F5344CB8AC3E}">
        <p14:creationId xmlns:p14="http://schemas.microsoft.com/office/powerpoint/2010/main" val="220202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blinds(horizontal)">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
                                            <p:txEl>
                                              <p:pRg st="1" end="1"/>
                                            </p:txEl>
                                          </p:spTgt>
                                        </p:tgtEl>
                                        <p:attrNameLst>
                                          <p:attrName>style.visibility</p:attrName>
                                        </p:attrNameLst>
                                      </p:cBhvr>
                                      <p:to>
                                        <p:strVal val="visible"/>
                                      </p:to>
                                    </p:set>
                                    <p:animEffect transition="in" filter="blinds(horizontal)">
                                      <p:cBhvr>
                                        <p:cTn id="12" dur="500"/>
                                        <p:tgtEl>
                                          <p:spTgt spid="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down)">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2"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blinds(horizontal)">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down)">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down)">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down)">
                                      <p:cBhvr>
                                        <p:cTn id="37" dur="500"/>
                                        <p:tgtEl>
                                          <p:spTgt spid="4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down)">
                                      <p:cBhvr>
                                        <p:cTn id="42" dur="500"/>
                                        <p:tgtEl>
                                          <p:spTgt spid="44"/>
                                        </p:tgtEl>
                                      </p:cBhvr>
                                    </p:animEffect>
                                  </p:childTnLst>
                                </p:cTn>
                              </p:par>
                              <p:par>
                                <p:cTn id="43" presetID="55" presetClass="exit" presetSubtype="0" fill="hold" grpId="1" nodeType="withEffect">
                                  <p:stCondLst>
                                    <p:cond delay="0"/>
                                  </p:stCondLst>
                                  <p:childTnLst>
                                    <p:anim calcmode="lin" valueType="num">
                                      <p:cBhvr>
                                        <p:cTn id="44" dur="1000"/>
                                        <p:tgtEl>
                                          <p:spTgt spid="40"/>
                                        </p:tgtEl>
                                        <p:attrNameLst>
                                          <p:attrName>ppt_w</p:attrName>
                                        </p:attrNameLst>
                                      </p:cBhvr>
                                      <p:tavLst>
                                        <p:tav tm="0">
                                          <p:val>
                                            <p:strVal val="ppt_w"/>
                                          </p:val>
                                        </p:tav>
                                        <p:tav tm="100000">
                                          <p:val>
                                            <p:strVal val="ppt_w*0.70"/>
                                          </p:val>
                                        </p:tav>
                                      </p:tavLst>
                                    </p:anim>
                                    <p:anim calcmode="lin" valueType="num">
                                      <p:cBhvr>
                                        <p:cTn id="45" dur="1000"/>
                                        <p:tgtEl>
                                          <p:spTgt spid="40"/>
                                        </p:tgtEl>
                                        <p:attrNameLst>
                                          <p:attrName>ppt_h</p:attrName>
                                        </p:attrNameLst>
                                      </p:cBhvr>
                                      <p:tavLst>
                                        <p:tav tm="0">
                                          <p:val>
                                            <p:strVal val="ppt_h"/>
                                          </p:val>
                                        </p:tav>
                                        <p:tav tm="100000">
                                          <p:val>
                                            <p:strVal val="ppt_h"/>
                                          </p:val>
                                        </p:tav>
                                      </p:tavLst>
                                    </p:anim>
                                    <p:animEffect transition="out" filter="fade">
                                      <p:cBhvr>
                                        <p:cTn id="46" dur="1000"/>
                                        <p:tgtEl>
                                          <p:spTgt spid="40"/>
                                        </p:tgtEl>
                                      </p:cBhvr>
                                    </p:animEffect>
                                    <p:set>
                                      <p:cBhvr>
                                        <p:cTn id="47" dur="1" fill="hold">
                                          <p:stCondLst>
                                            <p:cond delay="999"/>
                                          </p:stCondLst>
                                        </p:cTn>
                                        <p:tgtEl>
                                          <p:spTgt spid="40"/>
                                        </p:tgtEl>
                                        <p:attrNameLst>
                                          <p:attrName>style.visibility</p:attrName>
                                        </p:attrNameLst>
                                      </p:cBhvr>
                                      <p:to>
                                        <p:strVal val="hidden"/>
                                      </p:to>
                                    </p:set>
                                  </p:childTnLst>
                                </p:cTn>
                              </p:par>
                              <p:par>
                                <p:cTn id="48" presetID="55" presetClass="exit" presetSubtype="0" fill="hold" grpId="1" nodeType="withEffect">
                                  <p:stCondLst>
                                    <p:cond delay="0"/>
                                  </p:stCondLst>
                                  <p:childTnLst>
                                    <p:anim calcmode="lin" valueType="num">
                                      <p:cBhvr>
                                        <p:cTn id="49" dur="1000"/>
                                        <p:tgtEl>
                                          <p:spTgt spid="43"/>
                                        </p:tgtEl>
                                        <p:attrNameLst>
                                          <p:attrName>ppt_w</p:attrName>
                                        </p:attrNameLst>
                                      </p:cBhvr>
                                      <p:tavLst>
                                        <p:tav tm="0">
                                          <p:val>
                                            <p:strVal val="ppt_w"/>
                                          </p:val>
                                        </p:tav>
                                        <p:tav tm="100000">
                                          <p:val>
                                            <p:strVal val="ppt_w*0.70"/>
                                          </p:val>
                                        </p:tav>
                                      </p:tavLst>
                                    </p:anim>
                                    <p:anim calcmode="lin" valueType="num">
                                      <p:cBhvr>
                                        <p:cTn id="50" dur="1000"/>
                                        <p:tgtEl>
                                          <p:spTgt spid="43"/>
                                        </p:tgtEl>
                                        <p:attrNameLst>
                                          <p:attrName>ppt_h</p:attrName>
                                        </p:attrNameLst>
                                      </p:cBhvr>
                                      <p:tavLst>
                                        <p:tav tm="0">
                                          <p:val>
                                            <p:strVal val="ppt_h"/>
                                          </p:val>
                                        </p:tav>
                                        <p:tav tm="100000">
                                          <p:val>
                                            <p:strVal val="ppt_h"/>
                                          </p:val>
                                        </p:tav>
                                      </p:tavLst>
                                    </p:anim>
                                    <p:animEffect transition="out" filter="fade">
                                      <p:cBhvr>
                                        <p:cTn id="51" dur="1000"/>
                                        <p:tgtEl>
                                          <p:spTgt spid="43"/>
                                        </p:tgtEl>
                                      </p:cBhvr>
                                    </p:animEffect>
                                    <p:set>
                                      <p:cBhvr>
                                        <p:cTn id="52" dur="1" fill="hold">
                                          <p:stCondLst>
                                            <p:cond delay="999"/>
                                          </p:stCondLst>
                                        </p:cTn>
                                        <p:tgtEl>
                                          <p:spTgt spid="43"/>
                                        </p:tgtEl>
                                        <p:attrNameLst>
                                          <p:attrName>style.visibility</p:attrName>
                                        </p:attrNameLst>
                                      </p:cBhvr>
                                      <p:to>
                                        <p:strVal val="hidden"/>
                                      </p:to>
                                    </p:set>
                                  </p:childTnLst>
                                </p:cTn>
                              </p:par>
                              <p:par>
                                <p:cTn id="53" presetID="55" presetClass="exit" presetSubtype="0" fill="hold" grpId="1" nodeType="withEffect">
                                  <p:stCondLst>
                                    <p:cond delay="0"/>
                                  </p:stCondLst>
                                  <p:childTnLst>
                                    <p:anim calcmode="lin" valueType="num">
                                      <p:cBhvr>
                                        <p:cTn id="54" dur="1000"/>
                                        <p:tgtEl>
                                          <p:spTgt spid="41"/>
                                        </p:tgtEl>
                                        <p:attrNameLst>
                                          <p:attrName>ppt_w</p:attrName>
                                        </p:attrNameLst>
                                      </p:cBhvr>
                                      <p:tavLst>
                                        <p:tav tm="0">
                                          <p:val>
                                            <p:strVal val="ppt_w"/>
                                          </p:val>
                                        </p:tav>
                                        <p:tav tm="100000">
                                          <p:val>
                                            <p:strVal val="ppt_w*0.70"/>
                                          </p:val>
                                        </p:tav>
                                      </p:tavLst>
                                    </p:anim>
                                    <p:anim calcmode="lin" valueType="num">
                                      <p:cBhvr>
                                        <p:cTn id="55" dur="1000"/>
                                        <p:tgtEl>
                                          <p:spTgt spid="41"/>
                                        </p:tgtEl>
                                        <p:attrNameLst>
                                          <p:attrName>ppt_h</p:attrName>
                                        </p:attrNameLst>
                                      </p:cBhvr>
                                      <p:tavLst>
                                        <p:tav tm="0">
                                          <p:val>
                                            <p:strVal val="ppt_h"/>
                                          </p:val>
                                        </p:tav>
                                        <p:tav tm="100000">
                                          <p:val>
                                            <p:strVal val="ppt_h"/>
                                          </p:val>
                                        </p:tav>
                                      </p:tavLst>
                                    </p:anim>
                                    <p:animEffect transition="out" filter="fade">
                                      <p:cBhvr>
                                        <p:cTn id="56" dur="1000"/>
                                        <p:tgtEl>
                                          <p:spTgt spid="41"/>
                                        </p:tgtEl>
                                      </p:cBhvr>
                                    </p:animEffect>
                                    <p:set>
                                      <p:cBhvr>
                                        <p:cTn id="57" dur="1" fill="hold">
                                          <p:stCondLst>
                                            <p:cond delay="999"/>
                                          </p:stCondLst>
                                        </p:cTn>
                                        <p:tgtEl>
                                          <p:spTgt spid="41"/>
                                        </p:tgtEl>
                                        <p:attrNameLst>
                                          <p:attrName>style.visibility</p:attrName>
                                        </p:attrNameLst>
                                      </p:cBhvr>
                                      <p:to>
                                        <p:strVal val="hidden"/>
                                      </p:to>
                                    </p:set>
                                  </p:childTnLst>
                                </p:cTn>
                              </p:par>
                              <p:par>
                                <p:cTn id="58" presetID="55" presetClass="exit" presetSubtype="0" fill="hold" grpId="1" nodeType="withEffect">
                                  <p:stCondLst>
                                    <p:cond delay="0"/>
                                  </p:stCondLst>
                                  <p:childTnLst>
                                    <p:anim calcmode="lin" valueType="num">
                                      <p:cBhvr>
                                        <p:cTn id="59" dur="1000"/>
                                        <p:tgtEl>
                                          <p:spTgt spid="42"/>
                                        </p:tgtEl>
                                        <p:attrNameLst>
                                          <p:attrName>ppt_w</p:attrName>
                                        </p:attrNameLst>
                                      </p:cBhvr>
                                      <p:tavLst>
                                        <p:tav tm="0">
                                          <p:val>
                                            <p:strVal val="ppt_w"/>
                                          </p:val>
                                        </p:tav>
                                        <p:tav tm="100000">
                                          <p:val>
                                            <p:strVal val="ppt_w*0.70"/>
                                          </p:val>
                                        </p:tav>
                                      </p:tavLst>
                                    </p:anim>
                                    <p:anim calcmode="lin" valueType="num">
                                      <p:cBhvr>
                                        <p:cTn id="60" dur="1000"/>
                                        <p:tgtEl>
                                          <p:spTgt spid="42"/>
                                        </p:tgtEl>
                                        <p:attrNameLst>
                                          <p:attrName>ppt_h</p:attrName>
                                        </p:attrNameLst>
                                      </p:cBhvr>
                                      <p:tavLst>
                                        <p:tav tm="0">
                                          <p:val>
                                            <p:strVal val="ppt_h"/>
                                          </p:val>
                                        </p:tav>
                                        <p:tav tm="100000">
                                          <p:val>
                                            <p:strVal val="ppt_h"/>
                                          </p:val>
                                        </p:tav>
                                      </p:tavLst>
                                    </p:anim>
                                    <p:animEffect transition="out" filter="fade">
                                      <p:cBhvr>
                                        <p:cTn id="61" dur="1000"/>
                                        <p:tgtEl>
                                          <p:spTgt spid="42"/>
                                        </p:tgtEl>
                                      </p:cBhvr>
                                    </p:animEffect>
                                    <p:set>
                                      <p:cBhvr>
                                        <p:cTn id="62" dur="1" fill="hold">
                                          <p:stCondLst>
                                            <p:cond delay="999"/>
                                          </p:stCondLst>
                                        </p:cTn>
                                        <p:tgtEl>
                                          <p:spTgt spid="42"/>
                                        </p:tgtEl>
                                        <p:attrNameLst>
                                          <p:attrName>style.visibility</p:attrName>
                                        </p:attrNameLst>
                                      </p:cBhvr>
                                      <p:to>
                                        <p:strVal val="hidden"/>
                                      </p:to>
                                    </p:set>
                                  </p:childTnLst>
                                </p:cTn>
                              </p:par>
                              <p:par>
                                <p:cTn id="63" presetID="55" presetClass="exit" presetSubtype="0" fill="hold" grpId="1" nodeType="withEffect">
                                  <p:stCondLst>
                                    <p:cond delay="0"/>
                                  </p:stCondLst>
                                  <p:childTnLst>
                                    <p:anim calcmode="lin" valueType="num">
                                      <p:cBhvr>
                                        <p:cTn id="64" dur="1000"/>
                                        <p:tgtEl>
                                          <p:spTgt spid="44"/>
                                        </p:tgtEl>
                                        <p:attrNameLst>
                                          <p:attrName>ppt_w</p:attrName>
                                        </p:attrNameLst>
                                      </p:cBhvr>
                                      <p:tavLst>
                                        <p:tav tm="0">
                                          <p:val>
                                            <p:strVal val="ppt_w"/>
                                          </p:val>
                                        </p:tav>
                                        <p:tav tm="100000">
                                          <p:val>
                                            <p:strVal val="ppt_w*0.70"/>
                                          </p:val>
                                        </p:tav>
                                      </p:tavLst>
                                    </p:anim>
                                    <p:anim calcmode="lin" valueType="num">
                                      <p:cBhvr>
                                        <p:cTn id="65" dur="1000"/>
                                        <p:tgtEl>
                                          <p:spTgt spid="44"/>
                                        </p:tgtEl>
                                        <p:attrNameLst>
                                          <p:attrName>ppt_h</p:attrName>
                                        </p:attrNameLst>
                                      </p:cBhvr>
                                      <p:tavLst>
                                        <p:tav tm="0">
                                          <p:val>
                                            <p:strVal val="ppt_h"/>
                                          </p:val>
                                        </p:tav>
                                        <p:tav tm="100000">
                                          <p:val>
                                            <p:strVal val="ppt_h"/>
                                          </p:val>
                                        </p:tav>
                                      </p:tavLst>
                                    </p:anim>
                                    <p:animEffect transition="out" filter="fade">
                                      <p:cBhvr>
                                        <p:cTn id="66" dur="1000"/>
                                        <p:tgtEl>
                                          <p:spTgt spid="44"/>
                                        </p:tgtEl>
                                      </p:cBhvr>
                                    </p:animEffect>
                                    <p:set>
                                      <p:cBhvr>
                                        <p:cTn id="67" dur="1" fill="hold">
                                          <p:stCondLst>
                                            <p:cond delay="999"/>
                                          </p:stCondLst>
                                        </p:cTn>
                                        <p:tgtEl>
                                          <p:spTgt spid="44"/>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dissolve">
                                      <p:cBhvr>
                                        <p:cTn id="72" dur="500"/>
                                        <p:tgtEl>
                                          <p:spTgt spid="45"/>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nodeType="clickEffect">
                                  <p:stCondLst>
                                    <p:cond delay="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fill="hold"/>
                                        <p:tgtEl>
                                          <p:spTgt spid="46"/>
                                        </p:tgtEl>
                                        <p:attrNameLst>
                                          <p:attrName>ppt_x</p:attrName>
                                        </p:attrNameLst>
                                      </p:cBhvr>
                                      <p:tavLst>
                                        <p:tav tm="0">
                                          <p:val>
                                            <p:strVal val="0-#ppt_w/2"/>
                                          </p:val>
                                        </p:tav>
                                        <p:tav tm="100000">
                                          <p:val>
                                            <p:strVal val="#ppt_x"/>
                                          </p:val>
                                        </p:tav>
                                      </p:tavLst>
                                    </p:anim>
                                    <p:anim calcmode="lin" valueType="num">
                                      <p:cBhvr additive="base">
                                        <p:cTn id="7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dissolve">
                                      <p:cBhvr>
                                        <p:cTn id="83" dur="500"/>
                                        <p:tgtEl>
                                          <p:spTgt spid="49"/>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8" fill="hold" nodeType="clickEffect">
                                  <p:stCondLst>
                                    <p:cond delay="0"/>
                                  </p:stCondLst>
                                  <p:childTnLst>
                                    <p:set>
                                      <p:cBhvr>
                                        <p:cTn id="87" dur="1" fill="hold">
                                          <p:stCondLst>
                                            <p:cond delay="0"/>
                                          </p:stCondLst>
                                        </p:cTn>
                                        <p:tgtEl>
                                          <p:spTgt spid="48"/>
                                        </p:tgtEl>
                                        <p:attrNameLst>
                                          <p:attrName>style.visibility</p:attrName>
                                        </p:attrNameLst>
                                      </p:cBhvr>
                                      <p:to>
                                        <p:strVal val="visible"/>
                                      </p:to>
                                    </p:set>
                                    <p:anim calcmode="lin" valueType="num">
                                      <p:cBhvr additive="base">
                                        <p:cTn id="88" dur="500" fill="hold"/>
                                        <p:tgtEl>
                                          <p:spTgt spid="48"/>
                                        </p:tgtEl>
                                        <p:attrNameLst>
                                          <p:attrName>ppt_x</p:attrName>
                                        </p:attrNameLst>
                                      </p:cBhvr>
                                      <p:tavLst>
                                        <p:tav tm="0">
                                          <p:val>
                                            <p:strVal val="0-#ppt_w/2"/>
                                          </p:val>
                                        </p:tav>
                                        <p:tav tm="100000">
                                          <p:val>
                                            <p:strVal val="#ppt_x"/>
                                          </p:val>
                                        </p:tav>
                                      </p:tavLst>
                                    </p:anim>
                                    <p:anim calcmode="lin" valueType="num">
                                      <p:cBhvr additive="base">
                                        <p:cTn id="89"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47"/>
                                        </p:tgtEl>
                                        <p:attrNameLst>
                                          <p:attrName>style.visibility</p:attrName>
                                        </p:attrNameLst>
                                      </p:cBhvr>
                                      <p:to>
                                        <p:strVal val="visible"/>
                                      </p:to>
                                    </p:set>
                                    <p:animEffect transition="in" filter="dissolve">
                                      <p:cBhvr>
                                        <p:cTn id="9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4" grpId="2" animBg="1"/>
      <p:bldP spid="47" grpId="0" autoUpdateAnimBg="0"/>
      <p:bldP spid="4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214282" y="44450"/>
            <a:ext cx="3810000" cy="633413"/>
          </a:xfrm>
          <a:prstGeom prst="rect">
            <a:avLst/>
          </a:prstGeom>
          <a:noFill/>
          <a:ln w="9525">
            <a:noFill/>
            <a:miter lim="800000"/>
            <a:headEnd/>
            <a:tailEnd/>
          </a:ln>
          <a:effectLst/>
        </p:spPr>
        <p:txBody>
          <a:bodyPr anchor="ctr"/>
          <a:lstStyle/>
          <a:p>
            <a:pPr algn="ctr" fontAlgn="base">
              <a:spcBef>
                <a:spcPct val="0"/>
              </a:spcBef>
              <a:spcAft>
                <a:spcPct val="0"/>
              </a:spcAft>
              <a:defRPr/>
            </a:pPr>
            <a:r>
              <a:rPr lang="en-US" altLang="zh-CN" sz="3600" b="1" kern="0" dirty="0">
                <a:solidFill>
                  <a:srgbClr val="FF0000"/>
                </a:solidFill>
                <a:latin typeface="楷体_GB2312" pitchFamily="49" charset="-122"/>
                <a:ea typeface="楷体_GB2312" pitchFamily="49" charset="-122"/>
                <a:cs typeface="+mj-cs"/>
              </a:rPr>
              <a:t>2.</a:t>
            </a:r>
            <a:r>
              <a:rPr lang="zh-CN" altLang="en-US" sz="3600" b="1" kern="0" dirty="0">
                <a:solidFill>
                  <a:srgbClr val="FF0000"/>
                </a:solidFill>
                <a:latin typeface="楷体_GB2312" pitchFamily="49" charset="-122"/>
                <a:ea typeface="楷体_GB2312" pitchFamily="49" charset="-122"/>
                <a:cs typeface="+mj-cs"/>
              </a:rPr>
              <a:t>表示的意义：     </a:t>
            </a:r>
          </a:p>
        </p:txBody>
      </p:sp>
      <p:sp>
        <p:nvSpPr>
          <p:cNvPr id="10" name="Rectangle 3"/>
          <p:cNvSpPr txBox="1">
            <a:spLocks noChangeArrowheads="1"/>
          </p:cNvSpPr>
          <p:nvPr/>
        </p:nvSpPr>
        <p:spPr bwMode="auto">
          <a:xfrm>
            <a:off x="468313" y="765175"/>
            <a:ext cx="8218487" cy="1572738"/>
          </a:xfrm>
          <a:prstGeom prst="rect">
            <a:avLst/>
          </a:prstGeom>
          <a:solidFill>
            <a:srgbClr val="FFFFFF"/>
          </a:solidFill>
          <a:ln w="9525">
            <a:noFill/>
            <a:miter lim="800000"/>
            <a:headEnd/>
            <a:tailEnd/>
          </a:ln>
          <a:effectLst/>
        </p:spPr>
        <p:txBody>
          <a:bodyPr lIns="0" tIns="0" rIns="0" bIns="0">
            <a:spAutoFit/>
          </a:bodyPr>
          <a:lstStyle/>
          <a:p>
            <a:pPr eaLnBrk="0" fontAlgn="base" hangingPunct="0">
              <a:lnSpc>
                <a:spcPct val="105000"/>
              </a:lnSpc>
              <a:spcBef>
                <a:spcPct val="50000"/>
              </a:spcBef>
              <a:spcAft>
                <a:spcPct val="0"/>
              </a:spcAft>
              <a:buClr>
                <a:srgbClr val="FFFF66"/>
              </a:buClr>
              <a:buFont typeface="Monotype Sorts" pitchFamily="2" charset="2"/>
              <a:buNone/>
              <a:defRPr/>
            </a:pPr>
            <a:r>
              <a:rPr lang="en-US" altLang="zh-CN" sz="2800" b="1" kern="0" dirty="0">
                <a:solidFill>
                  <a:srgbClr val="000000"/>
                </a:solidFill>
                <a:latin typeface="宋体" pitchFamily="2" charset="-122"/>
                <a:ea typeface="宋体" pitchFamily="2" charset="-122"/>
              </a:rPr>
              <a:t>    </a:t>
            </a:r>
            <a:r>
              <a:rPr lang="zh-CN" altLang="en-US" sz="2800" b="1" kern="0" dirty="0">
                <a:solidFill>
                  <a:srgbClr val="000000"/>
                </a:solidFill>
                <a:latin typeface="宋体" pitchFamily="2" charset="-122"/>
                <a:ea typeface="宋体" pitchFamily="2" charset="-122"/>
              </a:rPr>
              <a:t>如</a:t>
            </a:r>
            <a:r>
              <a:rPr lang="en-US" altLang="zh-CN" sz="2800" b="1" kern="0" dirty="0">
                <a:solidFill>
                  <a:srgbClr val="000000"/>
                </a:solidFill>
                <a:latin typeface="宋体" pitchFamily="2" charset="-122"/>
                <a:ea typeface="宋体" pitchFamily="2" charset="-122"/>
              </a:rPr>
              <a:t>: CH</a:t>
            </a:r>
            <a:r>
              <a:rPr lang="en-US" altLang="zh-CN" sz="2800" b="1" kern="0" baseline="-25000" dirty="0">
                <a:solidFill>
                  <a:srgbClr val="000000"/>
                </a:solidFill>
                <a:latin typeface="宋体" pitchFamily="2" charset="-122"/>
                <a:ea typeface="宋体" pitchFamily="2" charset="-122"/>
              </a:rPr>
              <a:t>4</a:t>
            </a:r>
            <a:r>
              <a:rPr lang="zh-CN" altLang="en-US" sz="2800" b="1" kern="0" dirty="0">
                <a:solidFill>
                  <a:srgbClr val="000000"/>
                </a:solidFill>
                <a:latin typeface="宋体" pitchFamily="2" charset="-122"/>
                <a:ea typeface="宋体" pitchFamily="2" charset="-122"/>
              </a:rPr>
              <a:t>的燃烧热为</a:t>
            </a:r>
            <a:r>
              <a:rPr lang="en-US" altLang="zh-CN" sz="2800" b="1" kern="0" dirty="0">
                <a:solidFill>
                  <a:srgbClr val="000000"/>
                </a:solidFill>
                <a:latin typeface="宋体" pitchFamily="2" charset="-122"/>
                <a:ea typeface="宋体" pitchFamily="2" charset="-122"/>
              </a:rPr>
              <a:t>890.3KJ/mol.</a:t>
            </a:r>
          </a:p>
          <a:p>
            <a:pPr eaLnBrk="0" fontAlgn="base" hangingPunct="0">
              <a:lnSpc>
                <a:spcPct val="105000"/>
              </a:lnSpc>
              <a:spcBef>
                <a:spcPct val="50000"/>
              </a:spcBef>
              <a:spcAft>
                <a:spcPct val="0"/>
              </a:spcAft>
              <a:buClr>
                <a:srgbClr val="FFFF66"/>
              </a:buClr>
              <a:buFont typeface="Monotype Sorts" pitchFamily="2" charset="2"/>
              <a:buNone/>
              <a:defRPr/>
            </a:pPr>
            <a:r>
              <a:rPr lang="zh-CN" altLang="en-US" sz="2800" b="1" kern="0" dirty="0">
                <a:solidFill>
                  <a:srgbClr val="000000"/>
                </a:solidFill>
                <a:latin typeface="宋体" pitchFamily="2" charset="-122"/>
                <a:ea typeface="宋体" pitchFamily="2" charset="-122"/>
              </a:rPr>
              <a:t>含义</a:t>
            </a:r>
            <a:r>
              <a:rPr lang="en-US" altLang="zh-CN" sz="2800" b="1" kern="0" dirty="0">
                <a:solidFill>
                  <a:srgbClr val="000000"/>
                </a:solidFill>
                <a:latin typeface="宋体" pitchFamily="2" charset="-122"/>
                <a:ea typeface="宋体" pitchFamily="2" charset="-122"/>
              </a:rPr>
              <a:t>:  </a:t>
            </a:r>
            <a:r>
              <a:rPr lang="zh-CN" altLang="en-US" sz="2800" b="1" kern="0" dirty="0">
                <a:solidFill>
                  <a:srgbClr val="000000"/>
                </a:solidFill>
                <a:latin typeface="宋体" pitchFamily="2" charset="-122"/>
                <a:ea typeface="宋体" pitchFamily="2" charset="-122"/>
              </a:rPr>
              <a:t>在</a:t>
            </a:r>
            <a:r>
              <a:rPr lang="en-US" altLang="zh-CN" sz="2800" b="1" kern="0" dirty="0">
                <a:solidFill>
                  <a:srgbClr val="000000"/>
                </a:solidFill>
                <a:latin typeface="宋体" pitchFamily="2" charset="-122"/>
                <a:ea typeface="宋体" pitchFamily="2" charset="-122"/>
              </a:rPr>
              <a:t>101KPa</a:t>
            </a:r>
            <a:r>
              <a:rPr lang="zh-CN" altLang="en-US" sz="2800" b="1" kern="0" dirty="0">
                <a:solidFill>
                  <a:srgbClr val="000000"/>
                </a:solidFill>
                <a:latin typeface="宋体" pitchFamily="2" charset="-122"/>
                <a:ea typeface="宋体" pitchFamily="2" charset="-122"/>
              </a:rPr>
              <a:t>时</a:t>
            </a:r>
            <a:r>
              <a:rPr lang="en-US" altLang="zh-CN" sz="2800" b="1" kern="0" dirty="0">
                <a:solidFill>
                  <a:srgbClr val="000000"/>
                </a:solidFill>
                <a:latin typeface="宋体" pitchFamily="2" charset="-122"/>
                <a:ea typeface="宋体" pitchFamily="2" charset="-122"/>
              </a:rPr>
              <a:t>, 1molCH</a:t>
            </a:r>
            <a:r>
              <a:rPr lang="en-US" altLang="zh-CN" sz="2800" b="1" kern="0" baseline="-25000" dirty="0">
                <a:solidFill>
                  <a:srgbClr val="000000"/>
                </a:solidFill>
                <a:latin typeface="宋体" pitchFamily="2" charset="-122"/>
                <a:ea typeface="宋体" pitchFamily="2" charset="-122"/>
              </a:rPr>
              <a:t>4</a:t>
            </a:r>
            <a:r>
              <a:rPr lang="zh-CN" altLang="en-US" sz="2800" b="1" kern="0" dirty="0">
                <a:solidFill>
                  <a:srgbClr val="000000"/>
                </a:solidFill>
                <a:latin typeface="宋体" pitchFamily="2" charset="-122"/>
                <a:ea typeface="宋体" pitchFamily="2" charset="-122"/>
              </a:rPr>
              <a:t>完全燃烧时</a:t>
            </a:r>
            <a:r>
              <a:rPr lang="en-US" altLang="zh-CN" sz="2800" b="1" kern="0" dirty="0">
                <a:solidFill>
                  <a:srgbClr val="000000"/>
                </a:solidFill>
                <a:latin typeface="宋体" pitchFamily="2" charset="-122"/>
                <a:ea typeface="宋体" pitchFamily="2" charset="-122"/>
              </a:rPr>
              <a:t>,</a:t>
            </a:r>
            <a:r>
              <a:rPr lang="zh-CN" altLang="en-US" sz="2800" b="1" kern="0" dirty="0">
                <a:solidFill>
                  <a:srgbClr val="000000"/>
                </a:solidFill>
                <a:latin typeface="宋体" pitchFamily="2" charset="-122"/>
                <a:ea typeface="宋体" pitchFamily="2" charset="-122"/>
              </a:rPr>
              <a:t>放出</a:t>
            </a:r>
            <a:r>
              <a:rPr lang="en-US" altLang="zh-CN" sz="2800" b="1" kern="0" dirty="0">
                <a:solidFill>
                  <a:srgbClr val="000000"/>
                </a:solidFill>
                <a:latin typeface="宋体" pitchFamily="2" charset="-122"/>
                <a:ea typeface="宋体" pitchFamily="2" charset="-122"/>
              </a:rPr>
              <a:t>890.3KJ</a:t>
            </a:r>
            <a:r>
              <a:rPr lang="zh-CN" altLang="en-US" sz="2800" b="1" kern="0" dirty="0">
                <a:solidFill>
                  <a:srgbClr val="000000"/>
                </a:solidFill>
                <a:latin typeface="宋体" pitchFamily="2" charset="-122"/>
                <a:ea typeface="宋体" pitchFamily="2" charset="-122"/>
              </a:rPr>
              <a:t>的热量</a:t>
            </a:r>
            <a:r>
              <a:rPr lang="en-US" altLang="zh-CN" sz="2800" b="1" kern="0" dirty="0">
                <a:solidFill>
                  <a:srgbClr val="000000"/>
                </a:solidFill>
                <a:latin typeface="宋体" pitchFamily="2" charset="-122"/>
                <a:ea typeface="宋体" pitchFamily="2" charset="-122"/>
              </a:rPr>
              <a:t>.     </a:t>
            </a:r>
          </a:p>
        </p:txBody>
      </p:sp>
      <p:sp>
        <p:nvSpPr>
          <p:cNvPr id="11" name="Rectangle 4"/>
          <p:cNvSpPr>
            <a:spLocks noChangeArrowheads="1"/>
          </p:cNvSpPr>
          <p:nvPr/>
        </p:nvSpPr>
        <p:spPr bwMode="auto">
          <a:xfrm>
            <a:off x="142844" y="3081339"/>
            <a:ext cx="8640762" cy="633413"/>
          </a:xfrm>
          <a:prstGeom prst="rect">
            <a:avLst/>
          </a:prstGeom>
          <a:noFill/>
          <a:ln w="9525" algn="ctr">
            <a:noFill/>
            <a:miter lim="800000"/>
            <a:headEnd/>
            <a:tailEnd/>
          </a:ln>
        </p:spPr>
        <p:txBody>
          <a:bodyPr anchor="ctr"/>
          <a:lstStyle/>
          <a:p>
            <a:pPr algn="ctr" fontAlgn="base">
              <a:spcBef>
                <a:spcPct val="0"/>
              </a:spcBef>
              <a:spcAft>
                <a:spcPct val="0"/>
              </a:spcAft>
            </a:pPr>
            <a:r>
              <a:rPr kumimoji="1" lang="en-US" altLang="zh-CN" sz="3600" b="1" dirty="0">
                <a:solidFill>
                  <a:srgbClr val="FF0000"/>
                </a:solidFill>
                <a:latin typeface="楷体_GB2312" pitchFamily="49" charset="-122"/>
                <a:ea typeface="楷体_GB2312" pitchFamily="49" charset="-122"/>
              </a:rPr>
              <a:t>3.</a:t>
            </a:r>
            <a:r>
              <a:rPr kumimoji="1" lang="zh-CN" altLang="en-US" sz="3600" b="1" dirty="0">
                <a:solidFill>
                  <a:srgbClr val="FF0000"/>
                </a:solidFill>
                <a:latin typeface="楷体_GB2312" pitchFamily="49" charset="-122"/>
                <a:ea typeface="楷体_GB2312" pitchFamily="49" charset="-122"/>
              </a:rPr>
              <a:t>表示燃烧热的热化学方程式的书写：     </a:t>
            </a:r>
          </a:p>
        </p:txBody>
      </p:sp>
      <p:sp>
        <p:nvSpPr>
          <p:cNvPr id="12" name="Rectangle 5"/>
          <p:cNvSpPr>
            <a:spLocks noChangeArrowheads="1"/>
          </p:cNvSpPr>
          <p:nvPr/>
        </p:nvSpPr>
        <p:spPr bwMode="auto">
          <a:xfrm>
            <a:off x="323850" y="3786190"/>
            <a:ext cx="8280400" cy="1150938"/>
          </a:xfrm>
          <a:prstGeom prst="rect">
            <a:avLst/>
          </a:prstGeom>
          <a:solidFill>
            <a:srgbClr val="FFFFFF"/>
          </a:solidFill>
          <a:ln w="9525">
            <a:noFill/>
            <a:miter lim="800000"/>
            <a:headEnd/>
            <a:tailEnd/>
          </a:ln>
          <a:effectLst/>
        </p:spPr>
        <p:txBody>
          <a:bodyPr/>
          <a:lstStyle/>
          <a:p>
            <a:pPr marL="342900" indent="-342900" fontAlgn="base">
              <a:spcBef>
                <a:spcPct val="20000"/>
              </a:spcBef>
              <a:spcAft>
                <a:spcPct val="0"/>
              </a:spcAft>
              <a:defRPr/>
            </a:pPr>
            <a:r>
              <a:rPr lang="en-US" altLang="zh-CN" sz="2800" b="1" dirty="0">
                <a:solidFill>
                  <a:srgbClr val="000000"/>
                </a:solidFill>
                <a:effectLst>
                  <a:outerShdw blurRad="38100" dist="38100" dir="2700000" algn="tl">
                    <a:srgbClr val="C0C0C0"/>
                  </a:outerShdw>
                </a:effectLst>
                <a:latin typeface="宋体" pitchFamily="2" charset="-122"/>
                <a:ea typeface="宋体" pitchFamily="2" charset="-122"/>
              </a:rPr>
              <a:t>      </a:t>
            </a:r>
            <a:r>
              <a:rPr lang="zh-CN" altLang="en-US" sz="2800" b="1" dirty="0">
                <a:solidFill>
                  <a:srgbClr val="000000"/>
                </a:solidFill>
                <a:effectLst>
                  <a:outerShdw blurRad="38100" dist="38100" dir="2700000" algn="tl">
                    <a:srgbClr val="C0C0C0"/>
                  </a:outerShdw>
                </a:effectLst>
                <a:latin typeface="宋体" pitchFamily="2" charset="-122"/>
                <a:ea typeface="宋体" pitchFamily="2" charset="-122"/>
              </a:rPr>
              <a:t>应</a:t>
            </a:r>
            <a:r>
              <a:rPr lang="zh-CN" altLang="en-US" sz="2800" b="1" dirty="0">
                <a:solidFill>
                  <a:srgbClr val="FF0000"/>
                </a:solidFill>
                <a:effectLst>
                  <a:outerShdw blurRad="38100" dist="38100" dir="2700000" algn="tl">
                    <a:srgbClr val="C0C0C0"/>
                  </a:outerShdw>
                </a:effectLst>
                <a:latin typeface="宋体" pitchFamily="2" charset="-122"/>
                <a:ea typeface="宋体" pitchFamily="2" charset="-122"/>
              </a:rPr>
              <a:t>以</a:t>
            </a:r>
            <a:r>
              <a:rPr lang="en-US" altLang="zh-CN" sz="2800" b="1" dirty="0">
                <a:solidFill>
                  <a:srgbClr val="FF0000"/>
                </a:solidFill>
                <a:effectLst>
                  <a:outerShdw blurRad="38100" dist="38100" dir="2700000" algn="tl">
                    <a:srgbClr val="C0C0C0"/>
                  </a:outerShdw>
                </a:effectLst>
                <a:latin typeface="宋体" pitchFamily="2" charset="-122"/>
                <a:ea typeface="宋体" pitchFamily="2" charset="-122"/>
              </a:rPr>
              <a:t>1mol</a:t>
            </a:r>
            <a:r>
              <a:rPr lang="zh-CN" altLang="en-US" sz="2800" b="1" dirty="0">
                <a:solidFill>
                  <a:srgbClr val="FF0000"/>
                </a:solidFill>
                <a:effectLst>
                  <a:outerShdw blurRad="38100" dist="38100" dir="2700000" algn="tl">
                    <a:srgbClr val="C0C0C0"/>
                  </a:outerShdw>
                </a:effectLst>
                <a:latin typeface="宋体" pitchFamily="2" charset="-122"/>
                <a:ea typeface="宋体" pitchFamily="2" charset="-122"/>
              </a:rPr>
              <a:t>物质的标准</a:t>
            </a:r>
            <a:r>
              <a:rPr lang="zh-CN" altLang="en-US" sz="2800" b="1" dirty="0">
                <a:solidFill>
                  <a:srgbClr val="000000"/>
                </a:solidFill>
                <a:effectLst>
                  <a:outerShdw blurRad="38100" dist="38100" dir="2700000" algn="tl">
                    <a:srgbClr val="C0C0C0"/>
                  </a:outerShdw>
                </a:effectLst>
                <a:latin typeface="宋体" pitchFamily="2" charset="-122"/>
                <a:ea typeface="宋体" pitchFamily="2" charset="-122"/>
              </a:rPr>
              <a:t>来配平其余物质的化学计量数</a:t>
            </a:r>
            <a:r>
              <a:rPr lang="en-US" altLang="zh-CN" sz="2800" b="1" dirty="0">
                <a:solidFill>
                  <a:srgbClr val="000000"/>
                </a:solidFill>
                <a:effectLst>
                  <a:outerShdw blurRad="38100" dist="38100" dir="2700000" algn="tl">
                    <a:srgbClr val="C0C0C0"/>
                  </a:outerShdw>
                </a:effectLst>
                <a:latin typeface="宋体" pitchFamily="2" charset="-122"/>
                <a:ea typeface="宋体" pitchFamily="2" charset="-122"/>
              </a:rPr>
              <a:t>(</a:t>
            </a:r>
            <a:r>
              <a:rPr lang="zh-CN" altLang="en-US" sz="2800" b="1" dirty="0">
                <a:solidFill>
                  <a:srgbClr val="000000"/>
                </a:solidFill>
                <a:effectLst>
                  <a:outerShdw blurRad="38100" dist="38100" dir="2700000" algn="tl">
                    <a:srgbClr val="C0C0C0"/>
                  </a:outerShdw>
                </a:effectLst>
                <a:latin typeface="宋体" pitchFamily="2" charset="-122"/>
                <a:ea typeface="宋体" pitchFamily="2" charset="-122"/>
              </a:rPr>
              <a:t>常出现分数</a:t>
            </a:r>
            <a:r>
              <a:rPr lang="en-US" altLang="zh-CN" sz="2800" b="1" dirty="0">
                <a:solidFill>
                  <a:srgbClr val="000000"/>
                </a:solidFill>
                <a:effectLst>
                  <a:outerShdw blurRad="38100" dist="38100" dir="2700000" algn="tl">
                    <a:srgbClr val="C0C0C0"/>
                  </a:outerShdw>
                </a:effectLst>
                <a:latin typeface="宋体" pitchFamily="2" charset="-122"/>
                <a:ea typeface="宋体" pitchFamily="2" charset="-122"/>
              </a:rPr>
              <a:t>)</a:t>
            </a:r>
            <a:r>
              <a:rPr lang="en-US" altLang="zh-CN" sz="2800" b="1" u="sng" dirty="0">
                <a:solidFill>
                  <a:srgbClr val="000000"/>
                </a:solidFill>
                <a:effectLst>
                  <a:outerShdw blurRad="38100" dist="38100" dir="2700000" algn="tl">
                    <a:srgbClr val="C0C0C0"/>
                  </a:outerShdw>
                </a:effectLst>
                <a:latin typeface="宋体" pitchFamily="2" charset="-122"/>
                <a:ea typeface="宋体" pitchFamily="2" charset="-122"/>
              </a:rPr>
              <a:t>     </a:t>
            </a:r>
            <a:endParaRPr lang="en-US" altLang="zh-CN" sz="2800" b="1" dirty="0">
              <a:solidFill>
                <a:srgbClr val="000000"/>
              </a:solidFill>
              <a:effectLst>
                <a:outerShdw blurRad="38100" dist="38100" dir="2700000" algn="tl">
                  <a:srgbClr val="C0C0C0"/>
                </a:outerShdw>
              </a:effectLst>
              <a:latin typeface="宋体" pitchFamily="2" charset="-122"/>
              <a:ea typeface="宋体" pitchFamily="2" charset="-122"/>
            </a:endParaRPr>
          </a:p>
        </p:txBody>
      </p:sp>
      <p:sp>
        <p:nvSpPr>
          <p:cNvPr id="16" name="Rectangle 6"/>
          <p:cNvSpPr>
            <a:spLocks noChangeArrowheads="1"/>
          </p:cNvSpPr>
          <p:nvPr/>
        </p:nvSpPr>
        <p:spPr bwMode="auto">
          <a:xfrm>
            <a:off x="323850" y="5143512"/>
            <a:ext cx="8353425" cy="633413"/>
          </a:xfrm>
          <a:prstGeom prst="rect">
            <a:avLst/>
          </a:prstGeom>
          <a:noFill/>
          <a:ln w="9525">
            <a:noFill/>
            <a:miter lim="800000"/>
            <a:headEnd/>
            <a:tailEnd/>
          </a:ln>
        </p:spPr>
        <p:txBody>
          <a:bodyPr anchor="ctr"/>
          <a:lstStyle/>
          <a:p>
            <a:pPr algn="ctr" fontAlgn="base">
              <a:spcBef>
                <a:spcPct val="0"/>
              </a:spcBef>
              <a:spcAft>
                <a:spcPct val="0"/>
              </a:spcAft>
            </a:pPr>
            <a:r>
              <a:rPr kumimoji="1" lang="en-US" altLang="zh-CN" sz="3600" b="1" dirty="0">
                <a:solidFill>
                  <a:srgbClr val="FF0000"/>
                </a:solidFill>
                <a:latin typeface="楷体_GB2312" pitchFamily="49" charset="-122"/>
                <a:ea typeface="楷体_GB2312" pitchFamily="49" charset="-122"/>
              </a:rPr>
              <a:t>4.</a:t>
            </a:r>
            <a:r>
              <a:rPr kumimoji="1" lang="zh-CN" altLang="en-US" sz="3600" b="1" dirty="0">
                <a:solidFill>
                  <a:srgbClr val="FF0000"/>
                </a:solidFill>
                <a:latin typeface="楷体_GB2312" pitchFamily="49" charset="-122"/>
                <a:ea typeface="楷体_GB2312" pitchFamily="49" charset="-122"/>
              </a:rPr>
              <a:t>一定量可燃物完全燃烧时放出的热量</a:t>
            </a:r>
          </a:p>
        </p:txBody>
      </p:sp>
      <p:sp>
        <p:nvSpPr>
          <p:cNvPr id="17" name="Text Box 7"/>
          <p:cNvSpPr txBox="1">
            <a:spLocks noChangeArrowheads="1"/>
          </p:cNvSpPr>
          <p:nvPr/>
        </p:nvSpPr>
        <p:spPr bwMode="auto">
          <a:xfrm>
            <a:off x="1071538" y="5921397"/>
            <a:ext cx="4171950" cy="579437"/>
          </a:xfrm>
          <a:prstGeom prst="rect">
            <a:avLst/>
          </a:prstGeom>
          <a:solidFill>
            <a:schemeClr val="bg1"/>
          </a:solidFill>
          <a:ln w="9525">
            <a:noFill/>
            <a:miter lim="800000"/>
            <a:headEnd/>
            <a:tailEnd/>
          </a:ln>
          <a:effectLst/>
        </p:spPr>
        <p:txBody>
          <a:bodyPr>
            <a:spAutoFit/>
          </a:bodyPr>
          <a:lstStyle/>
          <a:p>
            <a:pPr marL="342900" indent="-342900" fontAlgn="base">
              <a:spcBef>
                <a:spcPct val="20000"/>
              </a:spcBef>
              <a:spcAft>
                <a:spcPct val="0"/>
              </a:spcAft>
              <a:defRPr/>
            </a:pPr>
            <a:r>
              <a:rPr lang="en-US" altLang="zh-CN" sz="3200" b="1" dirty="0">
                <a:solidFill>
                  <a:srgbClr val="000000"/>
                </a:solidFill>
                <a:effectLst>
                  <a:outerShdw blurRad="38100" dist="38100" dir="2700000" algn="tl">
                    <a:srgbClr val="FFFFFF"/>
                  </a:outerShdw>
                </a:effectLst>
                <a:latin typeface="宋体" pitchFamily="2" charset="-122"/>
                <a:ea typeface="宋体" pitchFamily="2" charset="-122"/>
              </a:rPr>
              <a:t>Q</a:t>
            </a:r>
            <a:r>
              <a:rPr lang="zh-CN" altLang="en-US" sz="3200" b="1" baseline="-25000" dirty="0">
                <a:solidFill>
                  <a:srgbClr val="000000"/>
                </a:solidFill>
                <a:effectLst>
                  <a:outerShdw blurRad="38100" dist="38100" dir="2700000" algn="tl">
                    <a:srgbClr val="FFFFFF"/>
                  </a:outerShdw>
                </a:effectLst>
                <a:latin typeface="宋体" pitchFamily="2" charset="-122"/>
                <a:ea typeface="宋体" pitchFamily="2" charset="-122"/>
              </a:rPr>
              <a:t>放</a:t>
            </a:r>
            <a:r>
              <a:rPr lang="en-US" altLang="zh-CN" sz="3200" b="1" dirty="0">
                <a:solidFill>
                  <a:srgbClr val="000000"/>
                </a:solidFill>
                <a:effectLst>
                  <a:outerShdw blurRad="38100" dist="38100" dir="2700000" algn="tl">
                    <a:srgbClr val="FFFFFF"/>
                  </a:outerShdw>
                </a:effectLst>
                <a:latin typeface="宋体" pitchFamily="2" charset="-122"/>
                <a:ea typeface="宋体" pitchFamily="2" charset="-122"/>
              </a:rPr>
              <a:t>=n</a:t>
            </a:r>
            <a:r>
              <a:rPr lang="en-US" altLang="zh-CN" sz="3200" b="1" baseline="-25000" dirty="0">
                <a:solidFill>
                  <a:srgbClr val="000000"/>
                </a:solidFill>
                <a:effectLst>
                  <a:outerShdw blurRad="38100" dist="38100" dir="2700000" algn="tl">
                    <a:srgbClr val="FFFFFF"/>
                  </a:outerShdw>
                </a:effectLst>
                <a:latin typeface="宋体" pitchFamily="2" charset="-122"/>
                <a:ea typeface="宋体" pitchFamily="2" charset="-122"/>
              </a:rPr>
              <a:t>(</a:t>
            </a:r>
            <a:r>
              <a:rPr lang="zh-CN" altLang="en-US" sz="3200" b="1" baseline="-25000" dirty="0">
                <a:solidFill>
                  <a:srgbClr val="000000"/>
                </a:solidFill>
                <a:effectLst>
                  <a:outerShdw blurRad="38100" dist="38100" dir="2700000" algn="tl">
                    <a:srgbClr val="FFFFFF"/>
                  </a:outerShdw>
                </a:effectLst>
                <a:latin typeface="宋体" pitchFamily="2" charset="-122"/>
                <a:ea typeface="宋体" pitchFamily="2" charset="-122"/>
              </a:rPr>
              <a:t>可燃物</a:t>
            </a:r>
            <a:r>
              <a:rPr lang="en-US" altLang="zh-CN" sz="3200" b="1" baseline="-25000" dirty="0">
                <a:solidFill>
                  <a:srgbClr val="000000"/>
                </a:solidFill>
                <a:effectLst>
                  <a:outerShdw blurRad="38100" dist="38100" dir="2700000" algn="tl">
                    <a:srgbClr val="FFFFFF"/>
                  </a:outerShdw>
                </a:effectLst>
                <a:latin typeface="宋体" pitchFamily="2" charset="-122"/>
                <a:ea typeface="宋体" pitchFamily="2" charset="-122"/>
              </a:rPr>
              <a:t>)</a:t>
            </a:r>
            <a:r>
              <a:rPr lang="en-US" altLang="zh-CN" sz="3200" b="1" dirty="0">
                <a:solidFill>
                  <a:srgbClr val="000000"/>
                </a:solidFill>
                <a:effectLst>
                  <a:outerShdw blurRad="38100" dist="38100" dir="2700000" algn="tl">
                    <a:srgbClr val="FFFFFF"/>
                  </a:outerShdw>
                </a:effectLst>
                <a:latin typeface="宋体" pitchFamily="2" charset="-122"/>
                <a:ea typeface="宋体" pitchFamily="2" charset="-122"/>
              </a:rPr>
              <a:t>×△H</a:t>
            </a:r>
            <a:endParaRPr lang="en-US" altLang="zh-CN" b="1" dirty="0">
              <a:solidFill>
                <a:srgbClr val="000000"/>
              </a:solidFill>
              <a:effectLst>
                <a:outerShdw blurRad="38100" dist="38100" dir="2700000" algn="tl">
                  <a:srgbClr val="FFFFFF"/>
                </a:outerShdw>
              </a:effectLst>
              <a:latin typeface="宋体" pitchFamily="2" charset="-122"/>
              <a:ea typeface="宋体" pitchFamily="2" charset="-122"/>
            </a:endParaRPr>
          </a:p>
        </p:txBody>
      </p:sp>
      <p:sp>
        <p:nvSpPr>
          <p:cNvPr id="18" name="Text Box 8"/>
          <p:cNvSpPr txBox="1">
            <a:spLocks noChangeArrowheads="1"/>
          </p:cNvSpPr>
          <p:nvPr/>
        </p:nvSpPr>
        <p:spPr bwMode="auto">
          <a:xfrm>
            <a:off x="466726" y="2357438"/>
            <a:ext cx="8177240" cy="461665"/>
          </a:xfrm>
          <a:prstGeom prst="rect">
            <a:avLst/>
          </a:prstGeom>
          <a:noFill/>
          <a:ln w="9525">
            <a:noFill/>
            <a:miter lim="800000"/>
            <a:headEnd/>
            <a:tailEnd/>
          </a:ln>
        </p:spPr>
        <p:txBody>
          <a:bodyPr wrap="square">
            <a:spAutoFit/>
          </a:bodyPr>
          <a:lstStyle/>
          <a:p>
            <a:pPr fontAlgn="base">
              <a:spcBef>
                <a:spcPct val="0"/>
              </a:spcBef>
              <a:spcAft>
                <a:spcPct val="0"/>
              </a:spcAft>
            </a:pPr>
            <a:r>
              <a:rPr kumimoji="1" lang="en-US" altLang="zh-CN" sz="2400" b="1" dirty="0">
                <a:solidFill>
                  <a:srgbClr val="000000"/>
                </a:solidFill>
                <a:latin typeface="宋体" pitchFamily="2" charset="-122"/>
                <a:ea typeface="宋体" pitchFamily="2" charset="-122"/>
              </a:rPr>
              <a:t>CH</a:t>
            </a:r>
            <a:r>
              <a:rPr kumimoji="1" lang="en-US" altLang="zh-CN" sz="2400" b="1" baseline="-25000" dirty="0">
                <a:solidFill>
                  <a:srgbClr val="000000"/>
                </a:solidFill>
                <a:latin typeface="宋体" pitchFamily="2" charset="-122"/>
                <a:ea typeface="宋体" pitchFamily="2" charset="-122"/>
              </a:rPr>
              <a:t>4</a:t>
            </a:r>
            <a:r>
              <a:rPr kumimoji="1" lang="en-US" altLang="zh-CN" sz="2400" b="1" dirty="0">
                <a:solidFill>
                  <a:srgbClr val="000000"/>
                </a:solidFill>
                <a:latin typeface="宋体" pitchFamily="2" charset="-122"/>
                <a:ea typeface="宋体" pitchFamily="2" charset="-122"/>
              </a:rPr>
              <a:t>(g)+2O</a:t>
            </a:r>
            <a:r>
              <a:rPr kumimoji="1" lang="en-US" altLang="zh-CN" sz="2400" b="1" baseline="-25000" dirty="0">
                <a:solidFill>
                  <a:srgbClr val="000000"/>
                </a:solidFill>
                <a:latin typeface="宋体" pitchFamily="2" charset="-122"/>
                <a:ea typeface="宋体" pitchFamily="2" charset="-122"/>
              </a:rPr>
              <a:t>2</a:t>
            </a:r>
            <a:r>
              <a:rPr kumimoji="1" lang="en-US" altLang="zh-CN" sz="2400" b="1" dirty="0">
                <a:solidFill>
                  <a:srgbClr val="000000"/>
                </a:solidFill>
                <a:latin typeface="宋体" pitchFamily="2" charset="-122"/>
                <a:ea typeface="宋体" pitchFamily="2" charset="-122"/>
              </a:rPr>
              <a:t>(g) == CO</a:t>
            </a:r>
            <a:r>
              <a:rPr kumimoji="1" lang="en-US" altLang="zh-CN" sz="2400" b="1" baseline="-25000" dirty="0">
                <a:solidFill>
                  <a:srgbClr val="000000"/>
                </a:solidFill>
                <a:latin typeface="宋体" pitchFamily="2" charset="-122"/>
                <a:ea typeface="宋体" pitchFamily="2" charset="-122"/>
              </a:rPr>
              <a:t>2</a:t>
            </a:r>
            <a:r>
              <a:rPr kumimoji="1" lang="en-US" altLang="zh-CN" sz="2400" b="1" dirty="0">
                <a:solidFill>
                  <a:srgbClr val="000000"/>
                </a:solidFill>
                <a:latin typeface="宋体" pitchFamily="2" charset="-122"/>
                <a:ea typeface="宋体" pitchFamily="2" charset="-122"/>
              </a:rPr>
              <a:t>(g)+2H</a:t>
            </a:r>
            <a:r>
              <a:rPr kumimoji="1" lang="en-US" altLang="zh-CN" sz="2400" b="1" baseline="-25000" dirty="0">
                <a:solidFill>
                  <a:srgbClr val="000000"/>
                </a:solidFill>
                <a:latin typeface="宋体" pitchFamily="2" charset="-122"/>
                <a:ea typeface="宋体" pitchFamily="2" charset="-122"/>
              </a:rPr>
              <a:t>2</a:t>
            </a:r>
            <a:r>
              <a:rPr kumimoji="1" lang="en-US" altLang="zh-CN" sz="2400" b="1" dirty="0">
                <a:solidFill>
                  <a:srgbClr val="000000"/>
                </a:solidFill>
                <a:latin typeface="宋体" pitchFamily="2" charset="-122"/>
                <a:ea typeface="宋体" pitchFamily="2" charset="-122"/>
              </a:rPr>
              <a:t>O(l)   </a:t>
            </a:r>
            <a:r>
              <a:rPr kumimoji="1" lang="zh-CN" altLang="en-US" sz="2400" b="1" dirty="0">
                <a:solidFill>
                  <a:srgbClr val="000000"/>
                </a:solidFill>
                <a:latin typeface="宋体" pitchFamily="2" charset="-122"/>
                <a:ea typeface="宋体" pitchFamily="2" charset="-122"/>
              </a:rPr>
              <a:t>△</a:t>
            </a:r>
            <a:r>
              <a:rPr kumimoji="1" lang="en-US" altLang="zh-CN" sz="2400" b="1" dirty="0">
                <a:solidFill>
                  <a:srgbClr val="000000"/>
                </a:solidFill>
                <a:latin typeface="宋体" pitchFamily="2" charset="-122"/>
                <a:ea typeface="宋体" pitchFamily="2" charset="-122"/>
              </a:rPr>
              <a:t>H=</a:t>
            </a:r>
            <a:r>
              <a:rPr kumimoji="1" lang="zh-CN" altLang="en-US" sz="2400" b="1" dirty="0">
                <a:solidFill>
                  <a:srgbClr val="000000"/>
                </a:solidFill>
                <a:latin typeface="宋体" pitchFamily="2" charset="-122"/>
                <a:ea typeface="宋体" pitchFamily="2" charset="-122"/>
              </a:rPr>
              <a:t>－</a:t>
            </a:r>
            <a:r>
              <a:rPr kumimoji="1" lang="en-US" altLang="zh-CN" sz="2400" b="1" dirty="0">
                <a:solidFill>
                  <a:srgbClr val="000000"/>
                </a:solidFill>
                <a:latin typeface="宋体" pitchFamily="2" charset="-122"/>
                <a:ea typeface="宋体" pitchFamily="2" charset="-122"/>
              </a:rPr>
              <a:t>890.31kJ/mol</a:t>
            </a:r>
          </a:p>
        </p:txBody>
      </p:sp>
    </p:spTree>
    <p:extLst>
      <p:ext uri="{BB962C8B-B14F-4D97-AF65-F5344CB8AC3E}">
        <p14:creationId xmlns:p14="http://schemas.microsoft.com/office/powerpoint/2010/main" val="2523269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animBg="1"/>
      <p:bldP spid="16" grpId="0"/>
      <p:bldP spid="17" grpId="0" animBg="1"/>
      <p:bldP spid="1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ChangeArrowheads="1"/>
          </p:cNvSpPr>
          <p:nvPr/>
        </p:nvSpPr>
        <p:spPr bwMode="auto">
          <a:xfrm>
            <a:off x="146079" y="1714488"/>
            <a:ext cx="8569325" cy="2455865"/>
          </a:xfrm>
          <a:prstGeom prst="rect">
            <a:avLst/>
          </a:prstGeom>
          <a:noFill/>
          <a:ln w="9525">
            <a:noFill/>
            <a:miter lim="800000"/>
            <a:headEnd/>
            <a:tailEnd/>
          </a:ln>
        </p:spPr>
        <p:txBody>
          <a:bodyPr anchor="ctr">
            <a:spAutoFit/>
          </a:bodyPr>
          <a:lstStyle/>
          <a:p>
            <a:pPr indent="571500" fontAlgn="base">
              <a:lnSpc>
                <a:spcPct val="150000"/>
              </a:lnSpc>
              <a:spcBef>
                <a:spcPct val="20000"/>
              </a:spcBef>
              <a:spcAft>
                <a:spcPct val="0"/>
              </a:spcAft>
              <a:buClr>
                <a:srgbClr val="CC0000"/>
              </a:buClr>
              <a:buFont typeface="Wingdings" pitchFamily="2" charset="2"/>
              <a:buNone/>
            </a:pPr>
            <a:r>
              <a:rPr kumimoji="1" lang="zh-CN" altLang="en-US" sz="2400" b="1" dirty="0">
                <a:solidFill>
                  <a:srgbClr val="003300"/>
                </a:solidFill>
                <a:latin typeface="Century Gothic" pitchFamily="34" charset="0"/>
                <a:ea typeface="宋体" pitchFamily="2" charset="-122"/>
              </a:rPr>
              <a:t>例：语言表述</a:t>
            </a:r>
            <a:r>
              <a:rPr kumimoji="1" lang="en-US" altLang="zh-CN" sz="2400" b="1" dirty="0">
                <a:solidFill>
                  <a:srgbClr val="003300"/>
                </a:solidFill>
                <a:latin typeface="Century Gothic" pitchFamily="34" charset="0"/>
                <a:ea typeface="宋体" pitchFamily="2" charset="-122"/>
              </a:rPr>
              <a:t>——CH</a:t>
            </a:r>
            <a:r>
              <a:rPr kumimoji="1" lang="en-US" altLang="zh-CN" sz="2400" b="1" baseline="-25000" dirty="0">
                <a:solidFill>
                  <a:srgbClr val="003300"/>
                </a:solidFill>
                <a:latin typeface="Century Gothic" pitchFamily="34" charset="0"/>
                <a:ea typeface="宋体" pitchFamily="2" charset="-122"/>
              </a:rPr>
              <a:t>4</a:t>
            </a:r>
            <a:r>
              <a:rPr kumimoji="1" lang="zh-CN" altLang="en-US" sz="2400" b="1" dirty="0">
                <a:solidFill>
                  <a:srgbClr val="003300"/>
                </a:solidFill>
                <a:latin typeface="Century Gothic" pitchFamily="34" charset="0"/>
                <a:ea typeface="宋体" pitchFamily="2" charset="-122"/>
              </a:rPr>
              <a:t>的燃烧热为</a:t>
            </a:r>
            <a:r>
              <a:rPr kumimoji="1" lang="en-US" altLang="zh-CN" sz="2400" b="1" dirty="0">
                <a:solidFill>
                  <a:srgbClr val="003300"/>
                </a:solidFill>
                <a:latin typeface="Century Gothic" pitchFamily="34" charset="0"/>
                <a:ea typeface="宋体" pitchFamily="2" charset="-122"/>
              </a:rPr>
              <a:t>890.3 kJ/mol</a:t>
            </a:r>
          </a:p>
          <a:p>
            <a:pPr indent="571500" fontAlgn="base">
              <a:lnSpc>
                <a:spcPct val="150000"/>
              </a:lnSpc>
              <a:spcBef>
                <a:spcPct val="20000"/>
              </a:spcBef>
              <a:spcAft>
                <a:spcPct val="0"/>
              </a:spcAft>
              <a:buClr>
                <a:srgbClr val="CC0000"/>
              </a:buClr>
              <a:buFont typeface="Wingdings" pitchFamily="2" charset="2"/>
              <a:buNone/>
            </a:pPr>
            <a:r>
              <a:rPr kumimoji="1" lang="en-US" altLang="zh-CN" sz="2400" b="1" dirty="0">
                <a:solidFill>
                  <a:srgbClr val="003300"/>
                </a:solidFill>
                <a:latin typeface="Century Gothic" pitchFamily="34" charset="0"/>
                <a:ea typeface="宋体" pitchFamily="2" charset="-122"/>
              </a:rPr>
              <a:t>       </a:t>
            </a:r>
            <a:r>
              <a:rPr kumimoji="1" lang="zh-CN" altLang="en-US" sz="2400" b="1" dirty="0">
                <a:solidFill>
                  <a:srgbClr val="003300"/>
                </a:solidFill>
                <a:latin typeface="Century Gothic" pitchFamily="34" charset="0"/>
                <a:ea typeface="宋体" pitchFamily="2" charset="-122"/>
              </a:rPr>
              <a:t>符号表示</a:t>
            </a:r>
            <a:r>
              <a:rPr kumimoji="1" lang="en-US" altLang="zh-CN" sz="2400" b="1" dirty="0">
                <a:solidFill>
                  <a:srgbClr val="003300"/>
                </a:solidFill>
                <a:latin typeface="Century Gothic" pitchFamily="34" charset="0"/>
                <a:ea typeface="宋体" pitchFamily="2" charset="-122"/>
              </a:rPr>
              <a:t>——△H= -890.3 kJ/mol</a:t>
            </a:r>
          </a:p>
          <a:p>
            <a:pPr indent="571500" fontAlgn="base">
              <a:lnSpc>
                <a:spcPct val="150000"/>
              </a:lnSpc>
              <a:spcBef>
                <a:spcPct val="20000"/>
              </a:spcBef>
              <a:spcAft>
                <a:spcPct val="0"/>
              </a:spcAft>
              <a:buClr>
                <a:srgbClr val="CC0000"/>
              </a:buClr>
              <a:buFont typeface="Wingdings" pitchFamily="2" charset="2"/>
              <a:buNone/>
            </a:pPr>
            <a:r>
              <a:rPr kumimoji="1" lang="zh-CN" altLang="en-US" sz="2400" b="1" dirty="0">
                <a:solidFill>
                  <a:srgbClr val="003300"/>
                </a:solidFill>
                <a:latin typeface="Century Gothic" pitchFamily="34" charset="0"/>
                <a:ea typeface="宋体" pitchFamily="2" charset="-122"/>
              </a:rPr>
              <a:t>例：语言表述</a:t>
            </a:r>
            <a:r>
              <a:rPr kumimoji="1" lang="en-US" altLang="zh-CN" sz="2400" b="1" dirty="0">
                <a:solidFill>
                  <a:srgbClr val="003300"/>
                </a:solidFill>
                <a:latin typeface="Century Gothic" pitchFamily="34" charset="0"/>
                <a:ea typeface="宋体" pitchFamily="2" charset="-122"/>
              </a:rPr>
              <a:t>——H</a:t>
            </a:r>
            <a:r>
              <a:rPr kumimoji="1" lang="en-US" altLang="zh-CN" sz="2400" b="1" baseline="-25000" dirty="0">
                <a:solidFill>
                  <a:srgbClr val="003300"/>
                </a:solidFill>
                <a:latin typeface="Century Gothic" pitchFamily="34" charset="0"/>
                <a:ea typeface="宋体" pitchFamily="2" charset="-122"/>
              </a:rPr>
              <a:t>2</a:t>
            </a:r>
            <a:r>
              <a:rPr kumimoji="1" lang="zh-CN" altLang="en-US" sz="2400" b="1" dirty="0">
                <a:solidFill>
                  <a:srgbClr val="003300"/>
                </a:solidFill>
                <a:latin typeface="Century Gothic" pitchFamily="34" charset="0"/>
                <a:ea typeface="宋体" pitchFamily="2" charset="-122"/>
              </a:rPr>
              <a:t>的燃烧热为</a:t>
            </a:r>
            <a:r>
              <a:rPr kumimoji="1" lang="en-US" altLang="zh-CN" sz="2400" b="1" dirty="0">
                <a:solidFill>
                  <a:srgbClr val="003300"/>
                </a:solidFill>
                <a:latin typeface="Century Gothic" pitchFamily="34" charset="0"/>
                <a:ea typeface="宋体" pitchFamily="2" charset="-122"/>
              </a:rPr>
              <a:t>285.8 kJ/mol</a:t>
            </a:r>
          </a:p>
          <a:p>
            <a:pPr indent="571500" fontAlgn="base">
              <a:lnSpc>
                <a:spcPct val="150000"/>
              </a:lnSpc>
              <a:spcBef>
                <a:spcPct val="20000"/>
              </a:spcBef>
              <a:spcAft>
                <a:spcPct val="0"/>
              </a:spcAft>
              <a:buClr>
                <a:srgbClr val="CC0000"/>
              </a:buClr>
              <a:buFont typeface="Wingdings" pitchFamily="2" charset="2"/>
              <a:buNone/>
            </a:pPr>
            <a:r>
              <a:rPr kumimoji="1" lang="en-US" altLang="zh-CN" sz="2400" b="1" dirty="0">
                <a:solidFill>
                  <a:srgbClr val="003300"/>
                </a:solidFill>
                <a:latin typeface="Century Gothic" pitchFamily="34" charset="0"/>
                <a:ea typeface="宋体" pitchFamily="2" charset="-122"/>
              </a:rPr>
              <a:t>       </a:t>
            </a:r>
            <a:r>
              <a:rPr kumimoji="1" lang="zh-CN" altLang="en-US" sz="2400" b="1" dirty="0">
                <a:solidFill>
                  <a:srgbClr val="003300"/>
                </a:solidFill>
                <a:latin typeface="Century Gothic" pitchFamily="34" charset="0"/>
                <a:ea typeface="宋体" pitchFamily="2" charset="-122"/>
              </a:rPr>
              <a:t>符号表示</a:t>
            </a:r>
            <a:r>
              <a:rPr kumimoji="1" lang="en-US" altLang="zh-CN" sz="2400" b="1" dirty="0">
                <a:solidFill>
                  <a:srgbClr val="003300"/>
                </a:solidFill>
                <a:latin typeface="Century Gothic" pitchFamily="34" charset="0"/>
                <a:ea typeface="宋体" pitchFamily="2" charset="-122"/>
              </a:rPr>
              <a:t>——△H= -285.8 kJ/mol</a:t>
            </a:r>
          </a:p>
        </p:txBody>
      </p:sp>
      <p:sp>
        <p:nvSpPr>
          <p:cNvPr id="5" name="Rectangle 154"/>
          <p:cNvSpPr>
            <a:spLocks noChangeArrowheads="1"/>
          </p:cNvSpPr>
          <p:nvPr/>
        </p:nvSpPr>
        <p:spPr bwMode="auto">
          <a:xfrm>
            <a:off x="252413" y="857232"/>
            <a:ext cx="8856662" cy="519112"/>
          </a:xfrm>
          <a:prstGeom prst="rect">
            <a:avLst/>
          </a:prstGeom>
          <a:noFill/>
          <a:ln w="9525">
            <a:noFill/>
            <a:miter lim="800000"/>
            <a:headEnd/>
            <a:tailEnd/>
          </a:ln>
          <a:effectLst/>
        </p:spPr>
        <p:txBody>
          <a:bodyPr wrap="none" anchor="ctr">
            <a:spAutoFit/>
          </a:bodyPr>
          <a:lstStyle/>
          <a:p>
            <a:pPr fontAlgn="base">
              <a:spcBef>
                <a:spcPct val="0"/>
              </a:spcBef>
              <a:spcAft>
                <a:spcPct val="0"/>
              </a:spcAft>
              <a:defRPr/>
            </a:pPr>
            <a:r>
              <a:rPr kumimoji="1" lang="zh-CN" altLang="en-US" sz="2800" b="1" dirty="0">
                <a:solidFill>
                  <a:srgbClr val="CC0000"/>
                </a:solidFill>
                <a:latin typeface="Century Gothic" pitchFamily="34" charset="0"/>
                <a:ea typeface="宋体" pitchFamily="2" charset="-122"/>
              </a:rPr>
              <a:t>对比下列燃烧热的表达方法，从中你可获得哪些提示？</a:t>
            </a:r>
            <a:r>
              <a:rPr kumimoji="1" lang="zh-CN" altLang="en-US" sz="2800" b="1" dirty="0">
                <a:solidFill>
                  <a:srgbClr val="CC0000"/>
                </a:solidFill>
                <a:effectLst>
                  <a:outerShdw blurRad="38100" dist="38100" dir="2700000" algn="tl">
                    <a:srgbClr val="C0C0C0"/>
                  </a:outerShdw>
                </a:effectLst>
                <a:latin typeface="Century Gothic" pitchFamily="34" charset="0"/>
                <a:ea typeface="宋体" pitchFamily="2" charset="-122"/>
              </a:rPr>
              <a:t> </a:t>
            </a:r>
          </a:p>
        </p:txBody>
      </p:sp>
    </p:spTree>
    <p:extLst>
      <p:ext uri="{BB962C8B-B14F-4D97-AF65-F5344CB8AC3E}">
        <p14:creationId xmlns:p14="http://schemas.microsoft.com/office/powerpoint/2010/main" val="12648113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descr="48"/>
          <p:cNvPicPr>
            <a:picLocks noChangeAspect="1" noChangeArrowheads="1"/>
          </p:cNvPicPr>
          <p:nvPr/>
        </p:nvPicPr>
        <p:blipFill>
          <a:blip r:embed="rId2"/>
          <a:srcRect/>
          <a:stretch>
            <a:fillRect/>
          </a:stretch>
        </p:blipFill>
        <p:spPr bwMode="auto">
          <a:xfrm>
            <a:off x="1085850" y="500063"/>
            <a:ext cx="6772275" cy="3324225"/>
          </a:xfrm>
          <a:prstGeom prst="rect">
            <a:avLst/>
          </a:prstGeom>
          <a:noFill/>
          <a:ln w="9525">
            <a:noFill/>
            <a:miter lim="800000"/>
            <a:headEnd/>
            <a:tailEnd/>
          </a:ln>
        </p:spPr>
      </p:pic>
      <p:pic>
        <p:nvPicPr>
          <p:cNvPr id="10243" name="Picture 5" descr="HR-15-A"/>
          <p:cNvPicPr>
            <a:picLocks noChangeAspect="1" noChangeArrowheads="1"/>
          </p:cNvPicPr>
          <p:nvPr/>
        </p:nvPicPr>
        <p:blipFill>
          <a:blip r:embed="rId3"/>
          <a:srcRect/>
          <a:stretch>
            <a:fillRect/>
          </a:stretch>
        </p:blipFill>
        <p:spPr bwMode="auto">
          <a:xfrm>
            <a:off x="2571750" y="4213225"/>
            <a:ext cx="3386138" cy="2359025"/>
          </a:xfrm>
          <a:prstGeom prst="rect">
            <a:avLst/>
          </a:prstGeom>
          <a:noFill/>
          <a:ln w="9525">
            <a:noFill/>
            <a:miter lim="800000"/>
            <a:headEnd/>
            <a:tailEnd/>
          </a:ln>
        </p:spPr>
      </p:pic>
    </p:spTree>
    <p:extLst>
      <p:ext uri="{BB962C8B-B14F-4D97-AF65-F5344CB8AC3E}">
        <p14:creationId xmlns:p14="http://schemas.microsoft.com/office/powerpoint/2010/main" val="5639429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50863" y="142852"/>
            <a:ext cx="7978775" cy="549275"/>
          </a:xfrm>
          <a:prstGeom prst="rect">
            <a:avLst/>
          </a:prstGeom>
          <a:solidFill>
            <a:schemeClr val="bg1">
              <a:lumMod val="95000"/>
            </a:schemeClr>
          </a:solidFill>
          <a:ln/>
        </p:spPr>
        <p:txBody>
          <a:bodyPr/>
          <a:lstStyle/>
          <a:p>
            <a:pPr algn="ctr">
              <a:spcBef>
                <a:spcPct val="0"/>
              </a:spcBef>
              <a:defRPr/>
            </a:pPr>
            <a:r>
              <a:rPr lang="en-US" altLang="zh-CN" sz="3600" b="1" i="1" dirty="0">
                <a:solidFill>
                  <a:srgbClr val="FF0000"/>
                </a:solidFill>
                <a:latin typeface="楷体_GB2312" pitchFamily="49" charset="-122"/>
                <a:ea typeface="楷体_GB2312" pitchFamily="49" charset="-122"/>
                <a:cs typeface="+mj-cs"/>
              </a:rPr>
              <a:t>★</a:t>
            </a:r>
            <a:r>
              <a:rPr lang="zh-CN" altLang="en-US" sz="3600" b="1" i="1" dirty="0">
                <a:solidFill>
                  <a:srgbClr val="FF0000"/>
                </a:solidFill>
                <a:latin typeface="楷体_GB2312" pitchFamily="49" charset="-122"/>
                <a:ea typeface="楷体_GB2312" pitchFamily="49" charset="-122"/>
                <a:cs typeface="+mj-cs"/>
              </a:rPr>
              <a:t>燃烧热与中和热的区别与联系</a:t>
            </a:r>
            <a:endParaRPr lang="zh-CN" altLang="en-US" sz="3600" dirty="0">
              <a:solidFill>
                <a:srgbClr val="FF0000"/>
              </a:solidFill>
              <a:latin typeface="楷体_GB2312" pitchFamily="49" charset="-122"/>
              <a:ea typeface="楷体_GB2312" pitchFamily="49" charset="-122"/>
              <a:cs typeface="+mj-cs"/>
            </a:endParaRPr>
          </a:p>
        </p:txBody>
      </p:sp>
      <p:graphicFrame>
        <p:nvGraphicFramePr>
          <p:cNvPr id="7" name="Group 3"/>
          <p:cNvGraphicFramePr>
            <a:graphicFrameLocks/>
          </p:cNvGraphicFramePr>
          <p:nvPr/>
        </p:nvGraphicFramePr>
        <p:xfrm>
          <a:off x="71406" y="865188"/>
          <a:ext cx="9036050" cy="5876927"/>
        </p:xfrm>
        <a:graphic>
          <a:graphicData uri="http://schemas.openxmlformats.org/drawingml/2006/table">
            <a:tbl>
              <a:tblPr/>
              <a:tblGrid>
                <a:gridCol w="523875"/>
                <a:gridCol w="1866900"/>
                <a:gridCol w="3135313"/>
                <a:gridCol w="3509962"/>
              </a:tblGrid>
              <a:tr h="490538">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rPr>
                        <a:t>相</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rPr>
                        <a:t>同</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rPr>
                        <a:t>点</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1" i="0" u="none" strike="noStrike" cap="none" normalizeH="0" baseline="0" smtClean="0">
                        <a:ln>
                          <a:noFill/>
                        </a:ln>
                        <a:solidFill>
                          <a:schemeClr val="tx1"/>
                        </a:solidFill>
                        <a:effectLst/>
                        <a:latin typeface="楷体_GB2312" pitchFamily="49" charset="-122"/>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 </a:t>
                      </a: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rPr>
                        <a:t>燃烧热</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rPr>
                        <a:t>中和热</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rPr>
                        <a:t>能量变化</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rPr>
                        <a:t>放热反应</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6619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FF3300"/>
                          </a:solidFill>
                          <a:effectLst/>
                          <a:latin typeface="楷体_GB2312" pitchFamily="49" charset="-122"/>
                          <a:ea typeface="楷体_GB2312" pitchFamily="49" charset="-122"/>
                        </a:rPr>
                        <a:t>ΔH</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FF3300"/>
                          </a:solidFill>
                          <a:effectLst/>
                          <a:latin typeface="楷体_GB2312" pitchFamily="49" charset="-122"/>
                          <a:ea typeface="楷体_GB2312" pitchFamily="49" charset="-122"/>
                        </a:rPr>
                        <a:t>ΔH&lt;0 , </a:t>
                      </a:r>
                      <a:r>
                        <a:rPr kumimoji="0" lang="zh-CN" altLang="en-US" sz="2400" b="1" i="0" u="none" strike="noStrike" cap="none" normalizeH="0" baseline="0" smtClean="0">
                          <a:ln>
                            <a:noFill/>
                          </a:ln>
                          <a:solidFill>
                            <a:srgbClr val="FF3300"/>
                          </a:solidFill>
                          <a:effectLst/>
                          <a:latin typeface="楷体_GB2312" pitchFamily="49" charset="-122"/>
                          <a:ea typeface="楷体_GB2312" pitchFamily="49" charset="-122"/>
                        </a:rPr>
                        <a:t>单位 </a:t>
                      </a:r>
                      <a:r>
                        <a:rPr kumimoji="0" lang="en-US" altLang="zh-CN" sz="2400" b="1" i="0" u="none" strike="noStrike" cap="none" normalizeH="0" baseline="0" smtClean="0">
                          <a:ln>
                            <a:noFill/>
                          </a:ln>
                          <a:solidFill>
                            <a:srgbClr val="FF3300"/>
                          </a:solidFill>
                          <a:effectLst/>
                          <a:latin typeface="楷体_GB2312" pitchFamily="49" charset="-122"/>
                          <a:ea typeface="楷体_GB2312" pitchFamily="49" charset="-122"/>
                        </a:rPr>
                        <a:t>kJ/mol</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981075">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rPr>
                        <a:t>不</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rPr>
                        <a:t>同</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rPr>
                        <a:t>点</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rPr>
                        <a:t>反应物的量</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rPr>
                        <a:t>1mol</a:t>
                      </a: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rPr>
                        <a:t>可燃物</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 </a:t>
                      </a: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rPr>
                        <a:t>可能是</a:t>
                      </a: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1mol</a:t>
                      </a: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rPr>
                        <a:t>也可以是</a:t>
                      </a: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0.5mol(</a:t>
                      </a: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rPr>
                        <a:t>不限</a:t>
                      </a: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rPr>
                        <a:t>)</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27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rPr>
                        <a:t>生成物的量</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rPr>
                        <a:t>不限量</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rPr>
                        <a:t>1mol H</a:t>
                      </a:r>
                      <a:r>
                        <a:rPr kumimoji="0" lang="en-US" altLang="zh-CN" sz="2400" b="1" i="0" u="none" strike="noStrike" cap="none" normalizeH="0" baseline="-25000" dirty="0" smtClean="0">
                          <a:ln>
                            <a:noFill/>
                          </a:ln>
                          <a:solidFill>
                            <a:schemeClr val="tx1"/>
                          </a:solidFill>
                          <a:effectLst/>
                          <a:latin typeface="楷体_GB2312" pitchFamily="49" charset="-122"/>
                          <a:ea typeface="楷体_GB2312" pitchFamily="49" charset="-122"/>
                        </a:rPr>
                        <a:t>2</a:t>
                      </a:r>
                      <a:r>
                        <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rPr>
                        <a:t>O</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526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rPr>
                        <a:t>反应热</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rPr>
                        <a:t>的含义</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rPr>
                        <a:t> 1mol</a:t>
                      </a: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rPr>
                        <a:t>反应物完全燃烧时放出的热量</a:t>
                      </a:r>
                      <a:r>
                        <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rPr>
                        <a:t>;</a:t>
                      </a: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rPr>
                        <a:t>不同的物质燃烧热不同</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rPr>
                        <a:t>  </a:t>
                      </a: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rPr>
                        <a:t>稀溶液中，酸碱中和生成</a:t>
                      </a:r>
                      <a:r>
                        <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rPr>
                        <a:t>1molH</a:t>
                      </a:r>
                      <a:r>
                        <a:rPr kumimoji="0" lang="en-US" altLang="zh-CN" sz="2400" b="1" i="0" u="none" strike="noStrike" cap="none" normalizeH="0" baseline="-25000" dirty="0" smtClean="0">
                          <a:ln>
                            <a:noFill/>
                          </a:ln>
                          <a:solidFill>
                            <a:schemeClr val="tx1"/>
                          </a:solidFill>
                          <a:effectLst/>
                          <a:latin typeface="楷体_GB2312" pitchFamily="49" charset="-122"/>
                          <a:ea typeface="楷体_GB2312" pitchFamily="49" charset="-122"/>
                        </a:rPr>
                        <a:t>2</a:t>
                      </a:r>
                      <a:r>
                        <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rPr>
                        <a:t>O</a:t>
                      </a: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rPr>
                        <a:t>时放出的热量</a:t>
                      </a:r>
                      <a:r>
                        <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rPr>
                        <a:t>,</a:t>
                      </a: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rPr>
                        <a:t>强酸强碱间的中和反应中和热大致相同</a:t>
                      </a:r>
                      <a:r>
                        <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rPr>
                        <a:t>,</a:t>
                      </a: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rPr>
                        <a:t>均约为</a:t>
                      </a:r>
                      <a:r>
                        <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rPr>
                        <a:t>-57.3kJ/mol</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6230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ChangeArrowheads="1"/>
          </p:cNvSpPr>
          <p:nvPr/>
        </p:nvSpPr>
        <p:spPr bwMode="auto">
          <a:xfrm>
            <a:off x="0" y="147638"/>
            <a:ext cx="9144000" cy="6234112"/>
          </a:xfrm>
          <a:prstGeom prst="rect">
            <a:avLst/>
          </a:prstGeom>
          <a:noFill/>
          <a:ln w="9525">
            <a:noFill/>
            <a:miter lim="800000"/>
            <a:headEnd/>
            <a:tailEnd/>
          </a:ln>
        </p:spPr>
        <p:txBody>
          <a:bodyPr anchor="ctr">
            <a:spAutoFit/>
          </a:bodyPr>
          <a:lstStyle/>
          <a:p>
            <a:pPr indent="133350" fontAlgn="base">
              <a:spcBef>
                <a:spcPct val="0"/>
              </a:spcBef>
              <a:spcAft>
                <a:spcPct val="0"/>
              </a:spcAft>
            </a:pPr>
            <a:r>
              <a:rPr kumimoji="1" lang="zh-CN" altLang="en-US" sz="2800" b="1">
                <a:solidFill>
                  <a:srgbClr val="000000"/>
                </a:solidFill>
                <a:latin typeface="Arial" pitchFamily="34" charset="0"/>
                <a:ea typeface="宋体" pitchFamily="2" charset="-122"/>
              </a:rPr>
              <a:t>已知反应：</a:t>
            </a:r>
          </a:p>
          <a:p>
            <a:pPr indent="133350" fontAlgn="base">
              <a:spcBef>
                <a:spcPct val="0"/>
              </a:spcBef>
              <a:spcAft>
                <a:spcPct val="0"/>
              </a:spcAft>
            </a:pPr>
            <a:r>
              <a:rPr kumimoji="1" lang="zh-CN" altLang="en-US" sz="2800" b="1">
                <a:solidFill>
                  <a:srgbClr val="000000"/>
                </a:solidFill>
                <a:latin typeface="Arial" pitchFamily="34" charset="0"/>
                <a:ea typeface="宋体" pitchFamily="2" charset="-122"/>
              </a:rPr>
              <a:t>① </a:t>
            </a:r>
            <a:r>
              <a:rPr kumimoji="1" lang="en-US" altLang="zh-CN" sz="2800" b="1">
                <a:solidFill>
                  <a:srgbClr val="000000"/>
                </a:solidFill>
                <a:latin typeface="Arial" pitchFamily="34" charset="0"/>
                <a:ea typeface="宋体" pitchFamily="2" charset="-122"/>
              </a:rPr>
              <a:t>2C(s)</a:t>
            </a:r>
            <a:r>
              <a:rPr kumimoji="1" lang="zh-CN" altLang="en-US" sz="2800" b="1">
                <a:solidFill>
                  <a:srgbClr val="000000"/>
                </a:solidFill>
                <a:latin typeface="Arial" pitchFamily="34" charset="0"/>
                <a:ea typeface="宋体" pitchFamily="2" charset="-122"/>
              </a:rPr>
              <a:t>＋</a:t>
            </a:r>
            <a:r>
              <a:rPr kumimoji="1" lang="en-US" altLang="zh-CN" sz="2800" b="1">
                <a:solidFill>
                  <a:srgbClr val="000000"/>
                </a:solidFill>
                <a:latin typeface="Arial" pitchFamily="34" charset="0"/>
                <a:ea typeface="宋体" pitchFamily="2" charset="-122"/>
              </a:rPr>
              <a:t>O</a:t>
            </a:r>
            <a:r>
              <a:rPr kumimoji="1" lang="en-US" altLang="zh-CN" sz="2800" b="1" baseline="-25000">
                <a:solidFill>
                  <a:srgbClr val="000000"/>
                </a:solidFill>
                <a:latin typeface="Arial" pitchFamily="34" charset="0"/>
                <a:ea typeface="宋体" pitchFamily="2" charset="-122"/>
              </a:rPr>
              <a:t>2</a:t>
            </a:r>
            <a:r>
              <a:rPr kumimoji="1" lang="en-US" altLang="zh-CN" sz="2800" b="1">
                <a:solidFill>
                  <a:srgbClr val="000000"/>
                </a:solidFill>
                <a:latin typeface="Arial" pitchFamily="34" charset="0"/>
                <a:ea typeface="宋体" pitchFamily="2" charset="-122"/>
              </a:rPr>
              <a:t>(g)</a:t>
            </a:r>
            <a:r>
              <a:rPr kumimoji="1" lang="zh-CN" altLang="en-US" sz="2800" b="1">
                <a:solidFill>
                  <a:srgbClr val="000000"/>
                </a:solidFill>
                <a:latin typeface="Arial" pitchFamily="34" charset="0"/>
                <a:ea typeface="宋体" pitchFamily="2" charset="-122"/>
              </a:rPr>
              <a:t>＝</a:t>
            </a:r>
            <a:r>
              <a:rPr kumimoji="1" lang="en-US" altLang="zh-CN" sz="2800" b="1">
                <a:solidFill>
                  <a:srgbClr val="000000"/>
                </a:solidFill>
                <a:latin typeface="Arial" pitchFamily="34" charset="0"/>
                <a:ea typeface="宋体" pitchFamily="2" charset="-122"/>
              </a:rPr>
              <a:t>2CO(g)      Δ</a:t>
            </a:r>
            <a:r>
              <a:rPr kumimoji="1" lang="en-US" altLang="zh-CN" sz="2800" b="1" i="1">
                <a:solidFill>
                  <a:srgbClr val="000000"/>
                </a:solidFill>
                <a:latin typeface="Arial" pitchFamily="34" charset="0"/>
                <a:ea typeface="宋体" pitchFamily="2" charset="-122"/>
              </a:rPr>
              <a:t>H</a:t>
            </a:r>
            <a:r>
              <a:rPr kumimoji="1" lang="zh-CN" altLang="en-US" sz="2800" b="1">
                <a:solidFill>
                  <a:srgbClr val="000000"/>
                </a:solidFill>
                <a:latin typeface="Arial" pitchFamily="34" charset="0"/>
                <a:ea typeface="宋体" pitchFamily="2" charset="-122"/>
              </a:rPr>
              <a:t>＝－</a:t>
            </a:r>
            <a:r>
              <a:rPr kumimoji="1" lang="en-US" altLang="zh-CN" sz="2800" b="1">
                <a:solidFill>
                  <a:srgbClr val="000000"/>
                </a:solidFill>
                <a:latin typeface="Arial" pitchFamily="34" charset="0"/>
                <a:ea typeface="宋体" pitchFamily="2" charset="-122"/>
              </a:rPr>
              <a:t>221 kJ</a:t>
            </a:r>
            <a:r>
              <a:rPr kumimoji="1" lang="zh-CN" altLang="en-US" sz="2800" b="1">
                <a:solidFill>
                  <a:srgbClr val="000000"/>
                </a:solidFill>
                <a:latin typeface="Arial" pitchFamily="34" charset="0"/>
                <a:ea typeface="宋体" pitchFamily="2" charset="-122"/>
              </a:rPr>
              <a:t>／</a:t>
            </a:r>
            <a:r>
              <a:rPr kumimoji="1" lang="en-US" altLang="zh-CN" sz="2800" b="1">
                <a:solidFill>
                  <a:srgbClr val="000000"/>
                </a:solidFill>
                <a:latin typeface="Arial" pitchFamily="34" charset="0"/>
                <a:ea typeface="宋体" pitchFamily="2" charset="-122"/>
              </a:rPr>
              <a:t>mol</a:t>
            </a:r>
          </a:p>
          <a:p>
            <a:pPr indent="133350" fontAlgn="base">
              <a:spcBef>
                <a:spcPct val="0"/>
              </a:spcBef>
              <a:spcAft>
                <a:spcPct val="0"/>
              </a:spcAft>
            </a:pPr>
            <a:r>
              <a:rPr kumimoji="1" lang="en-US" altLang="zh-CN" sz="2800" b="1">
                <a:solidFill>
                  <a:srgbClr val="000000"/>
                </a:solidFill>
                <a:latin typeface="Arial" pitchFamily="34" charset="0"/>
                <a:ea typeface="宋体" pitchFamily="2" charset="-122"/>
              </a:rPr>
              <a:t>② </a:t>
            </a:r>
            <a:r>
              <a:rPr kumimoji="1" lang="zh-CN" altLang="en-US" sz="2800" b="1">
                <a:solidFill>
                  <a:srgbClr val="000000"/>
                </a:solidFill>
                <a:latin typeface="Arial" pitchFamily="34" charset="0"/>
                <a:ea typeface="宋体" pitchFamily="2" charset="-122"/>
              </a:rPr>
              <a:t>稀溶液中，</a:t>
            </a:r>
            <a:r>
              <a:rPr kumimoji="1" lang="en-US" altLang="zh-CN" sz="2800" b="1">
                <a:solidFill>
                  <a:srgbClr val="000000"/>
                </a:solidFill>
                <a:latin typeface="Arial" pitchFamily="34" charset="0"/>
                <a:ea typeface="宋体" pitchFamily="2" charset="-122"/>
              </a:rPr>
              <a:t>H</a:t>
            </a:r>
            <a:r>
              <a:rPr kumimoji="1" lang="zh-CN" altLang="en-US" sz="2800" b="1" baseline="30000">
                <a:solidFill>
                  <a:srgbClr val="000000"/>
                </a:solidFill>
                <a:latin typeface="Arial" pitchFamily="34" charset="0"/>
                <a:ea typeface="宋体" pitchFamily="2" charset="-122"/>
              </a:rPr>
              <a:t>＋</a:t>
            </a:r>
            <a:r>
              <a:rPr kumimoji="1" lang="en-US" altLang="zh-CN" sz="2800" b="1">
                <a:solidFill>
                  <a:srgbClr val="000000"/>
                </a:solidFill>
                <a:latin typeface="Arial" pitchFamily="34" charset="0"/>
                <a:ea typeface="宋体" pitchFamily="2" charset="-122"/>
              </a:rPr>
              <a:t>(aq)</a:t>
            </a:r>
            <a:r>
              <a:rPr kumimoji="1" lang="zh-CN" altLang="en-US" sz="2800" b="1">
                <a:solidFill>
                  <a:srgbClr val="000000"/>
                </a:solidFill>
                <a:latin typeface="Arial" pitchFamily="34" charset="0"/>
                <a:ea typeface="宋体" pitchFamily="2" charset="-122"/>
              </a:rPr>
              <a:t>＋</a:t>
            </a:r>
            <a:r>
              <a:rPr kumimoji="1" lang="en-US" altLang="zh-CN" sz="2800" b="1">
                <a:solidFill>
                  <a:srgbClr val="000000"/>
                </a:solidFill>
                <a:latin typeface="Arial" pitchFamily="34" charset="0"/>
                <a:ea typeface="宋体" pitchFamily="2" charset="-122"/>
              </a:rPr>
              <a:t>OH</a:t>
            </a:r>
            <a:r>
              <a:rPr kumimoji="1" lang="zh-CN" altLang="en-US" sz="2800" b="1" baseline="30000">
                <a:solidFill>
                  <a:srgbClr val="000000"/>
                </a:solidFill>
                <a:latin typeface="Arial" pitchFamily="34" charset="0"/>
                <a:ea typeface="宋体" pitchFamily="2" charset="-122"/>
              </a:rPr>
              <a:t>－</a:t>
            </a:r>
            <a:r>
              <a:rPr kumimoji="1" lang="en-US" altLang="zh-CN" sz="2800" b="1">
                <a:solidFill>
                  <a:srgbClr val="000000"/>
                </a:solidFill>
                <a:latin typeface="Arial" pitchFamily="34" charset="0"/>
                <a:ea typeface="宋体" pitchFamily="2" charset="-122"/>
              </a:rPr>
              <a:t>(aq)</a:t>
            </a:r>
            <a:r>
              <a:rPr kumimoji="1" lang="zh-CN" altLang="en-US" sz="2800" b="1">
                <a:solidFill>
                  <a:srgbClr val="000000"/>
                </a:solidFill>
                <a:latin typeface="Arial" pitchFamily="34" charset="0"/>
                <a:ea typeface="宋体" pitchFamily="2" charset="-122"/>
              </a:rPr>
              <a:t>＝</a:t>
            </a:r>
            <a:r>
              <a:rPr kumimoji="1" lang="en-US" altLang="zh-CN" sz="2800" b="1">
                <a:solidFill>
                  <a:srgbClr val="000000"/>
                </a:solidFill>
                <a:latin typeface="Arial" pitchFamily="34" charset="0"/>
                <a:ea typeface="宋体" pitchFamily="2" charset="-122"/>
              </a:rPr>
              <a:t>H</a:t>
            </a:r>
            <a:r>
              <a:rPr kumimoji="1" lang="en-US" altLang="zh-CN" sz="2800" b="1" baseline="-25000">
                <a:solidFill>
                  <a:srgbClr val="000000"/>
                </a:solidFill>
                <a:latin typeface="Arial" pitchFamily="34" charset="0"/>
                <a:ea typeface="宋体" pitchFamily="2" charset="-122"/>
              </a:rPr>
              <a:t>2</a:t>
            </a:r>
            <a:r>
              <a:rPr kumimoji="1" lang="en-US" altLang="zh-CN" sz="2800" b="1">
                <a:solidFill>
                  <a:srgbClr val="000000"/>
                </a:solidFill>
                <a:latin typeface="Arial" pitchFamily="34" charset="0"/>
                <a:ea typeface="宋体" pitchFamily="2" charset="-122"/>
              </a:rPr>
              <a:t>O(l)   </a:t>
            </a:r>
          </a:p>
          <a:p>
            <a:pPr indent="133350" fontAlgn="base">
              <a:spcBef>
                <a:spcPct val="0"/>
              </a:spcBef>
              <a:spcAft>
                <a:spcPct val="0"/>
              </a:spcAft>
            </a:pPr>
            <a:r>
              <a:rPr kumimoji="1" lang="en-US" altLang="zh-CN" sz="2800" b="1">
                <a:solidFill>
                  <a:srgbClr val="000000"/>
                </a:solidFill>
                <a:latin typeface="Arial" pitchFamily="34" charset="0"/>
                <a:ea typeface="宋体" pitchFamily="2" charset="-122"/>
              </a:rPr>
              <a:t>                          Δ</a:t>
            </a:r>
            <a:r>
              <a:rPr kumimoji="1" lang="en-US" altLang="zh-CN" sz="2800" b="1" i="1">
                <a:solidFill>
                  <a:srgbClr val="000000"/>
                </a:solidFill>
                <a:latin typeface="Arial" pitchFamily="34" charset="0"/>
                <a:ea typeface="宋体" pitchFamily="2" charset="-122"/>
              </a:rPr>
              <a:t>H</a:t>
            </a:r>
            <a:r>
              <a:rPr kumimoji="1" lang="zh-CN" altLang="en-US" sz="2800" b="1">
                <a:solidFill>
                  <a:srgbClr val="000000"/>
                </a:solidFill>
                <a:latin typeface="Arial" pitchFamily="34" charset="0"/>
                <a:ea typeface="宋体" pitchFamily="2" charset="-122"/>
              </a:rPr>
              <a:t>＝－</a:t>
            </a:r>
            <a:r>
              <a:rPr kumimoji="1" lang="en-US" altLang="zh-CN" sz="2800" b="1">
                <a:solidFill>
                  <a:srgbClr val="000000"/>
                </a:solidFill>
                <a:latin typeface="Arial" pitchFamily="34" charset="0"/>
                <a:ea typeface="宋体" pitchFamily="2" charset="-122"/>
              </a:rPr>
              <a:t>57.3 kJ</a:t>
            </a:r>
            <a:r>
              <a:rPr kumimoji="1" lang="zh-CN" altLang="en-US" sz="2800" b="1">
                <a:solidFill>
                  <a:srgbClr val="000000"/>
                </a:solidFill>
                <a:latin typeface="Arial" pitchFamily="34" charset="0"/>
                <a:ea typeface="宋体" pitchFamily="2" charset="-122"/>
              </a:rPr>
              <a:t>／</a:t>
            </a:r>
            <a:r>
              <a:rPr kumimoji="1" lang="en-US" altLang="zh-CN" sz="2800" b="1">
                <a:solidFill>
                  <a:srgbClr val="000000"/>
                </a:solidFill>
                <a:latin typeface="Arial" pitchFamily="34" charset="0"/>
                <a:ea typeface="宋体" pitchFamily="2" charset="-122"/>
              </a:rPr>
              <a:t>mol</a:t>
            </a:r>
          </a:p>
          <a:p>
            <a:pPr indent="133350" fontAlgn="base">
              <a:lnSpc>
                <a:spcPct val="130000"/>
              </a:lnSpc>
              <a:spcBef>
                <a:spcPct val="0"/>
              </a:spcBef>
              <a:spcAft>
                <a:spcPct val="0"/>
              </a:spcAft>
            </a:pPr>
            <a:r>
              <a:rPr kumimoji="1" lang="zh-CN" altLang="en-US" sz="3200" b="1">
                <a:solidFill>
                  <a:srgbClr val="000000"/>
                </a:solidFill>
                <a:latin typeface="Arial" pitchFamily="34" charset="0"/>
                <a:ea typeface="宋体" pitchFamily="2" charset="-122"/>
              </a:rPr>
              <a:t>下列结论正确的是</a:t>
            </a:r>
          </a:p>
          <a:p>
            <a:pPr indent="133350" fontAlgn="base">
              <a:lnSpc>
                <a:spcPct val="130000"/>
              </a:lnSpc>
              <a:spcBef>
                <a:spcPct val="0"/>
              </a:spcBef>
              <a:spcAft>
                <a:spcPct val="0"/>
              </a:spcAft>
            </a:pPr>
            <a:r>
              <a:rPr kumimoji="1" lang="en-US" altLang="zh-CN" sz="3200" b="1">
                <a:solidFill>
                  <a:srgbClr val="000000"/>
                </a:solidFill>
                <a:latin typeface="Arial" pitchFamily="34" charset="0"/>
                <a:ea typeface="宋体" pitchFamily="2" charset="-122"/>
              </a:rPr>
              <a:t>A</a:t>
            </a:r>
            <a:r>
              <a:rPr kumimoji="1" lang="zh-CN" altLang="en-US" sz="3200" b="1">
                <a:solidFill>
                  <a:srgbClr val="000000"/>
                </a:solidFill>
                <a:latin typeface="Arial" pitchFamily="34" charset="0"/>
                <a:ea typeface="宋体" pitchFamily="2" charset="-122"/>
              </a:rPr>
              <a:t>．碳的燃烧热大于</a:t>
            </a:r>
            <a:r>
              <a:rPr kumimoji="1" lang="en-US" altLang="zh-CN" sz="3200" b="1">
                <a:solidFill>
                  <a:srgbClr val="000000"/>
                </a:solidFill>
                <a:latin typeface="Arial" pitchFamily="34" charset="0"/>
                <a:ea typeface="宋体" pitchFamily="2" charset="-122"/>
              </a:rPr>
              <a:t>110.5 kJ</a:t>
            </a:r>
            <a:r>
              <a:rPr kumimoji="1" lang="zh-CN" altLang="en-US" sz="3200" b="1">
                <a:solidFill>
                  <a:srgbClr val="000000"/>
                </a:solidFill>
                <a:latin typeface="Arial" pitchFamily="34" charset="0"/>
                <a:ea typeface="宋体" pitchFamily="2" charset="-122"/>
              </a:rPr>
              <a:t>／</a:t>
            </a:r>
            <a:r>
              <a:rPr kumimoji="1" lang="en-US" altLang="zh-CN" sz="3200" b="1">
                <a:solidFill>
                  <a:srgbClr val="000000"/>
                </a:solidFill>
                <a:latin typeface="Arial" pitchFamily="34" charset="0"/>
                <a:ea typeface="宋体" pitchFamily="2" charset="-122"/>
              </a:rPr>
              <a:t>mol</a:t>
            </a:r>
          </a:p>
          <a:p>
            <a:pPr indent="133350" fontAlgn="base">
              <a:lnSpc>
                <a:spcPct val="130000"/>
              </a:lnSpc>
              <a:spcBef>
                <a:spcPct val="0"/>
              </a:spcBef>
              <a:spcAft>
                <a:spcPct val="0"/>
              </a:spcAft>
            </a:pPr>
            <a:r>
              <a:rPr kumimoji="1" lang="en-US" altLang="zh-CN" sz="3200" b="1">
                <a:solidFill>
                  <a:srgbClr val="000000"/>
                </a:solidFill>
                <a:latin typeface="Arial" pitchFamily="34" charset="0"/>
                <a:ea typeface="宋体" pitchFamily="2" charset="-122"/>
              </a:rPr>
              <a:t>B</a:t>
            </a:r>
            <a:r>
              <a:rPr kumimoji="1" lang="zh-CN" altLang="en-US" sz="3200" b="1">
                <a:solidFill>
                  <a:srgbClr val="000000"/>
                </a:solidFill>
                <a:latin typeface="Arial" pitchFamily="34" charset="0"/>
                <a:ea typeface="宋体" pitchFamily="2" charset="-122"/>
              </a:rPr>
              <a:t>．①的反应热为</a:t>
            </a:r>
            <a:r>
              <a:rPr kumimoji="1" lang="en-US" altLang="zh-CN" sz="3200" b="1">
                <a:solidFill>
                  <a:srgbClr val="000000"/>
                </a:solidFill>
                <a:latin typeface="Arial" pitchFamily="34" charset="0"/>
                <a:ea typeface="宋体" pitchFamily="2" charset="-122"/>
              </a:rPr>
              <a:t>221 kJ</a:t>
            </a:r>
            <a:r>
              <a:rPr kumimoji="1" lang="zh-CN" altLang="en-US" sz="3200" b="1">
                <a:solidFill>
                  <a:srgbClr val="000000"/>
                </a:solidFill>
                <a:latin typeface="Arial" pitchFamily="34" charset="0"/>
                <a:ea typeface="宋体" pitchFamily="2" charset="-122"/>
              </a:rPr>
              <a:t>／</a:t>
            </a:r>
            <a:r>
              <a:rPr kumimoji="1" lang="en-US" altLang="zh-CN" sz="3200" b="1">
                <a:solidFill>
                  <a:srgbClr val="000000"/>
                </a:solidFill>
                <a:latin typeface="Arial" pitchFamily="34" charset="0"/>
                <a:ea typeface="宋体" pitchFamily="2" charset="-122"/>
              </a:rPr>
              <a:t>mol</a:t>
            </a:r>
          </a:p>
          <a:p>
            <a:pPr indent="133350" fontAlgn="base">
              <a:lnSpc>
                <a:spcPct val="130000"/>
              </a:lnSpc>
              <a:spcBef>
                <a:spcPct val="0"/>
              </a:spcBef>
              <a:spcAft>
                <a:spcPct val="0"/>
              </a:spcAft>
            </a:pPr>
            <a:r>
              <a:rPr kumimoji="1" lang="en-US" altLang="zh-CN" sz="3200" b="1">
                <a:solidFill>
                  <a:srgbClr val="000000"/>
                </a:solidFill>
                <a:latin typeface="Arial" pitchFamily="34" charset="0"/>
                <a:ea typeface="宋体" pitchFamily="2" charset="-122"/>
              </a:rPr>
              <a:t>C</a:t>
            </a:r>
            <a:r>
              <a:rPr kumimoji="1" lang="zh-CN" altLang="en-US" sz="3200" b="1">
                <a:solidFill>
                  <a:srgbClr val="000000"/>
                </a:solidFill>
                <a:latin typeface="Arial" pitchFamily="34" charset="0"/>
                <a:ea typeface="宋体" pitchFamily="2" charset="-122"/>
              </a:rPr>
              <a:t>．稀硫酸与稀</a:t>
            </a:r>
            <a:r>
              <a:rPr kumimoji="1" lang="en-US" altLang="zh-CN" sz="3200" b="1">
                <a:solidFill>
                  <a:srgbClr val="000000"/>
                </a:solidFill>
                <a:latin typeface="Arial" pitchFamily="34" charset="0"/>
                <a:ea typeface="宋体" pitchFamily="2" charset="-122"/>
              </a:rPr>
              <a:t>NaOH</a:t>
            </a:r>
            <a:r>
              <a:rPr kumimoji="1" lang="zh-CN" altLang="en-US" sz="3200" b="1">
                <a:solidFill>
                  <a:srgbClr val="000000"/>
                </a:solidFill>
                <a:latin typeface="Arial" pitchFamily="34" charset="0"/>
                <a:ea typeface="宋体" pitchFamily="2" charset="-122"/>
              </a:rPr>
              <a:t>溶液反应的中和热为</a:t>
            </a:r>
          </a:p>
          <a:p>
            <a:pPr indent="133350" fontAlgn="base">
              <a:lnSpc>
                <a:spcPct val="130000"/>
              </a:lnSpc>
              <a:spcBef>
                <a:spcPct val="0"/>
              </a:spcBef>
              <a:spcAft>
                <a:spcPct val="0"/>
              </a:spcAft>
            </a:pPr>
            <a:r>
              <a:rPr kumimoji="1" lang="zh-CN" altLang="en-US" sz="3200" b="1">
                <a:solidFill>
                  <a:srgbClr val="000000"/>
                </a:solidFill>
                <a:latin typeface="Arial" pitchFamily="34" charset="0"/>
                <a:ea typeface="宋体" pitchFamily="2" charset="-122"/>
              </a:rPr>
              <a:t>     </a:t>
            </a:r>
            <a:r>
              <a:rPr kumimoji="1" lang="en-US" altLang="zh-CN" sz="3200" b="1">
                <a:solidFill>
                  <a:srgbClr val="000000"/>
                </a:solidFill>
                <a:latin typeface="Arial" pitchFamily="34" charset="0"/>
                <a:ea typeface="宋体" pitchFamily="2" charset="-122"/>
              </a:rPr>
              <a:t>-57.3 kJ</a:t>
            </a:r>
            <a:r>
              <a:rPr kumimoji="1" lang="zh-CN" altLang="en-US" sz="3200" b="1">
                <a:solidFill>
                  <a:srgbClr val="000000"/>
                </a:solidFill>
                <a:latin typeface="Arial" pitchFamily="34" charset="0"/>
                <a:ea typeface="宋体" pitchFamily="2" charset="-122"/>
              </a:rPr>
              <a:t>／</a:t>
            </a:r>
            <a:r>
              <a:rPr kumimoji="1" lang="en-US" altLang="zh-CN" sz="3200" b="1">
                <a:solidFill>
                  <a:srgbClr val="000000"/>
                </a:solidFill>
                <a:latin typeface="Arial" pitchFamily="34" charset="0"/>
                <a:ea typeface="宋体" pitchFamily="2" charset="-122"/>
              </a:rPr>
              <a:t>mol</a:t>
            </a:r>
          </a:p>
          <a:p>
            <a:pPr indent="133350" fontAlgn="base">
              <a:lnSpc>
                <a:spcPct val="130000"/>
              </a:lnSpc>
              <a:spcBef>
                <a:spcPct val="0"/>
              </a:spcBef>
              <a:spcAft>
                <a:spcPct val="0"/>
              </a:spcAft>
            </a:pPr>
            <a:r>
              <a:rPr kumimoji="1" lang="en-US" altLang="zh-CN" sz="3200" b="1">
                <a:solidFill>
                  <a:srgbClr val="000000"/>
                </a:solidFill>
                <a:latin typeface="Arial" pitchFamily="34" charset="0"/>
                <a:ea typeface="宋体" pitchFamily="2" charset="-122"/>
              </a:rPr>
              <a:t>D</a:t>
            </a:r>
            <a:r>
              <a:rPr kumimoji="1" lang="zh-CN" altLang="en-US" sz="3200" b="1">
                <a:solidFill>
                  <a:srgbClr val="000000"/>
                </a:solidFill>
                <a:latin typeface="Arial" pitchFamily="34" charset="0"/>
                <a:ea typeface="宋体" pitchFamily="2" charset="-122"/>
              </a:rPr>
              <a:t>．稀醋酸与稀</a:t>
            </a:r>
            <a:r>
              <a:rPr kumimoji="1" lang="en-US" altLang="zh-CN" sz="3200" b="1">
                <a:solidFill>
                  <a:srgbClr val="000000"/>
                </a:solidFill>
                <a:latin typeface="Arial" pitchFamily="34" charset="0"/>
                <a:ea typeface="宋体" pitchFamily="2" charset="-122"/>
              </a:rPr>
              <a:t>NaOH</a:t>
            </a:r>
            <a:r>
              <a:rPr kumimoji="1" lang="zh-CN" altLang="en-US" sz="3200" b="1">
                <a:solidFill>
                  <a:srgbClr val="000000"/>
                </a:solidFill>
                <a:latin typeface="Arial" pitchFamily="34" charset="0"/>
                <a:ea typeface="宋体" pitchFamily="2" charset="-122"/>
              </a:rPr>
              <a:t>溶液反应生成</a:t>
            </a:r>
            <a:r>
              <a:rPr kumimoji="1" lang="en-US" altLang="zh-CN" sz="3200" b="1">
                <a:solidFill>
                  <a:srgbClr val="000000"/>
                </a:solidFill>
                <a:latin typeface="Arial" pitchFamily="34" charset="0"/>
                <a:ea typeface="宋体" pitchFamily="2" charset="-122"/>
              </a:rPr>
              <a:t>1 mol</a:t>
            </a:r>
            <a:r>
              <a:rPr kumimoji="1" lang="zh-CN" altLang="en-US" sz="3200" b="1">
                <a:solidFill>
                  <a:srgbClr val="000000"/>
                </a:solidFill>
                <a:latin typeface="Arial" pitchFamily="34" charset="0"/>
                <a:ea typeface="宋体" pitchFamily="2" charset="-122"/>
              </a:rPr>
              <a:t>水，放出</a:t>
            </a:r>
            <a:r>
              <a:rPr kumimoji="1" lang="en-US" altLang="zh-CN" sz="3200" b="1">
                <a:solidFill>
                  <a:srgbClr val="000000"/>
                </a:solidFill>
                <a:latin typeface="Arial" pitchFamily="34" charset="0"/>
                <a:ea typeface="宋体" pitchFamily="2" charset="-122"/>
              </a:rPr>
              <a:t>57.3 kJ </a:t>
            </a:r>
            <a:r>
              <a:rPr kumimoji="1" lang="zh-CN" altLang="en-US" sz="3200" b="1">
                <a:solidFill>
                  <a:srgbClr val="000000"/>
                </a:solidFill>
                <a:latin typeface="Arial" pitchFamily="34" charset="0"/>
                <a:ea typeface="宋体" pitchFamily="2" charset="-122"/>
              </a:rPr>
              <a:t>热量</a:t>
            </a:r>
          </a:p>
        </p:txBody>
      </p:sp>
      <p:sp>
        <p:nvSpPr>
          <p:cNvPr id="5" name="Text Box 6"/>
          <p:cNvSpPr txBox="1">
            <a:spLocks noChangeArrowheads="1"/>
          </p:cNvSpPr>
          <p:nvPr/>
        </p:nvSpPr>
        <p:spPr bwMode="auto">
          <a:xfrm>
            <a:off x="3635375" y="1916113"/>
            <a:ext cx="917575" cy="701675"/>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4000" b="1">
                <a:solidFill>
                  <a:srgbClr val="FF0000"/>
                </a:solidFill>
                <a:latin typeface="Arial" pitchFamily="34" charset="0"/>
                <a:ea typeface="宋体" pitchFamily="2" charset="-122"/>
              </a:rPr>
              <a:t>AC</a:t>
            </a:r>
          </a:p>
        </p:txBody>
      </p:sp>
    </p:spTree>
    <p:extLst>
      <p:ext uri="{BB962C8B-B14F-4D97-AF65-F5344CB8AC3E}">
        <p14:creationId xmlns:p14="http://schemas.microsoft.com/office/powerpoint/2010/main" val="30715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txBox="1">
            <a:spLocks noChangeArrowheads="1"/>
          </p:cNvSpPr>
          <p:nvPr/>
        </p:nvSpPr>
        <p:spPr bwMode="auto">
          <a:xfrm>
            <a:off x="179388" y="908050"/>
            <a:ext cx="8964612" cy="5664200"/>
          </a:xfrm>
          <a:prstGeom prst="rect">
            <a:avLst/>
          </a:prstGeom>
          <a:noFill/>
          <a:ln w="9525">
            <a:noFill/>
            <a:miter lim="800000"/>
            <a:headEnd/>
            <a:tailEnd/>
          </a:ln>
          <a:effectLst/>
        </p:spPr>
        <p:txBody>
          <a:bodyPr/>
          <a:lstStyle/>
          <a:p>
            <a:pPr marL="342900" indent="-342900" fontAlgn="base">
              <a:lnSpc>
                <a:spcPct val="90000"/>
              </a:lnSpc>
              <a:spcBef>
                <a:spcPct val="20000"/>
              </a:spcBef>
              <a:spcAft>
                <a:spcPct val="0"/>
              </a:spcAft>
              <a:defRPr/>
            </a:pPr>
            <a:r>
              <a:rPr lang="en-US" altLang="zh-CN" sz="2800" b="1" kern="0" dirty="0">
                <a:solidFill>
                  <a:srgbClr val="000000"/>
                </a:solidFill>
                <a:latin typeface="楷体_GB2312" pitchFamily="49" charset="-122"/>
                <a:ea typeface="楷体_GB2312" pitchFamily="49" charset="-122"/>
              </a:rPr>
              <a:t>1</a:t>
            </a:r>
            <a:r>
              <a:rPr lang="zh-CN" altLang="en-US" sz="2800" b="1" kern="0" dirty="0">
                <a:solidFill>
                  <a:srgbClr val="000000"/>
                </a:solidFill>
                <a:latin typeface="楷体_GB2312" pitchFamily="49" charset="-122"/>
                <a:ea typeface="楷体_GB2312" pitchFamily="49" charset="-122"/>
              </a:rPr>
              <a:t>、能源就是能提供</a:t>
            </a:r>
            <a:r>
              <a:rPr lang="zh-CN" altLang="en-US" sz="2800" b="1" u="sng" kern="0" dirty="0">
                <a:solidFill>
                  <a:srgbClr val="000000"/>
                </a:solidFill>
                <a:latin typeface="楷体_GB2312" pitchFamily="49" charset="-122"/>
                <a:ea typeface="楷体_GB2312" pitchFamily="49" charset="-122"/>
              </a:rPr>
              <a:t>     </a:t>
            </a:r>
            <a:r>
              <a:rPr lang="zh-CN" altLang="en-US" sz="2800" b="1" kern="0" dirty="0">
                <a:solidFill>
                  <a:srgbClr val="000000"/>
                </a:solidFill>
                <a:latin typeface="楷体_GB2312" pitchFamily="49" charset="-122"/>
                <a:ea typeface="楷体_GB2312" pitchFamily="49" charset="-122"/>
              </a:rPr>
              <a:t>自然资源，包括  </a:t>
            </a:r>
            <a:endParaRPr lang="zh-CN" altLang="en-US" sz="2800" b="1" u="sng" kern="0" dirty="0">
              <a:solidFill>
                <a:srgbClr val="000000"/>
              </a:solidFill>
              <a:latin typeface="楷体_GB2312" pitchFamily="49" charset="-122"/>
              <a:ea typeface="楷体_GB2312" pitchFamily="49" charset="-122"/>
            </a:endParaRPr>
          </a:p>
          <a:p>
            <a:pPr marL="342900" indent="-342900" fontAlgn="base">
              <a:lnSpc>
                <a:spcPct val="90000"/>
              </a:lnSpc>
              <a:spcBef>
                <a:spcPct val="20000"/>
              </a:spcBef>
              <a:spcAft>
                <a:spcPct val="0"/>
              </a:spcAft>
              <a:defRPr/>
            </a:pPr>
            <a:r>
              <a:rPr lang="zh-CN" altLang="en-US" sz="2800" b="1" u="sng" kern="0" dirty="0">
                <a:solidFill>
                  <a:srgbClr val="000000"/>
                </a:solidFill>
                <a:latin typeface="楷体_GB2312" pitchFamily="49" charset="-122"/>
                <a:ea typeface="楷体_GB2312" pitchFamily="49" charset="-122"/>
              </a:rPr>
              <a:t>                                             </a:t>
            </a:r>
            <a:r>
              <a:rPr lang="zh-CN" altLang="en-US" sz="2800" b="1" kern="0" dirty="0">
                <a:solidFill>
                  <a:srgbClr val="000000"/>
                </a:solidFill>
                <a:latin typeface="楷体_GB2312" pitchFamily="49" charset="-122"/>
                <a:ea typeface="楷体_GB2312" pitchFamily="49" charset="-122"/>
              </a:rPr>
              <a:t>等。</a:t>
            </a:r>
          </a:p>
          <a:p>
            <a:pPr marL="342900" indent="-342900" fontAlgn="base">
              <a:lnSpc>
                <a:spcPct val="90000"/>
              </a:lnSpc>
              <a:spcBef>
                <a:spcPct val="20000"/>
              </a:spcBef>
              <a:spcAft>
                <a:spcPct val="0"/>
              </a:spcAft>
              <a:buFontTx/>
              <a:buChar char="•"/>
              <a:defRPr/>
            </a:pPr>
            <a:endParaRPr lang="zh-CN" altLang="en-US" sz="2800" b="1" kern="0" dirty="0">
              <a:solidFill>
                <a:srgbClr val="000000"/>
              </a:solidFill>
              <a:latin typeface="楷体_GB2312" pitchFamily="49" charset="-122"/>
              <a:ea typeface="楷体_GB2312" pitchFamily="49" charset="-122"/>
            </a:endParaRPr>
          </a:p>
          <a:p>
            <a:pPr marL="342900" indent="-342900" fontAlgn="base">
              <a:lnSpc>
                <a:spcPct val="90000"/>
              </a:lnSpc>
              <a:spcBef>
                <a:spcPct val="20000"/>
              </a:spcBef>
              <a:spcAft>
                <a:spcPct val="0"/>
              </a:spcAft>
              <a:defRPr/>
            </a:pPr>
            <a:r>
              <a:rPr lang="en-US" altLang="zh-CN" sz="2800" b="1" kern="0" dirty="0">
                <a:solidFill>
                  <a:srgbClr val="000000"/>
                </a:solidFill>
                <a:latin typeface="楷体_GB2312" pitchFamily="49" charset="-122"/>
                <a:ea typeface="楷体_GB2312" pitchFamily="49" charset="-122"/>
              </a:rPr>
              <a:t>2</a:t>
            </a:r>
            <a:r>
              <a:rPr lang="zh-CN" altLang="en-US" sz="2800" b="1" kern="0" dirty="0">
                <a:solidFill>
                  <a:srgbClr val="000000"/>
                </a:solidFill>
                <a:latin typeface="楷体_GB2312" pitchFamily="49" charset="-122"/>
                <a:ea typeface="楷体_GB2312" pitchFamily="49" charset="-122"/>
              </a:rPr>
              <a:t>、我国目前使用的主要能源是</a:t>
            </a:r>
            <a:r>
              <a:rPr lang="zh-CN" altLang="en-US" sz="2800" b="1" u="sng" kern="0" dirty="0">
                <a:solidFill>
                  <a:srgbClr val="000000"/>
                </a:solidFill>
                <a:latin typeface="楷体_GB2312" pitchFamily="49" charset="-122"/>
                <a:ea typeface="楷体_GB2312" pitchFamily="49" charset="-122"/>
              </a:rPr>
              <a:t>        </a:t>
            </a:r>
            <a:r>
              <a:rPr lang="zh-CN" altLang="en-US" sz="2800" b="1" kern="0" dirty="0">
                <a:solidFill>
                  <a:srgbClr val="000000"/>
                </a:solidFill>
                <a:latin typeface="楷体_GB2312" pitchFamily="49" charset="-122"/>
                <a:ea typeface="楷体_GB2312" pitchFamily="49" charset="-122"/>
              </a:rPr>
              <a:t>，是能不</a:t>
            </a:r>
            <a:r>
              <a:rPr lang="zh-CN" altLang="en-US" sz="2800" b="1" u="sng" kern="0" dirty="0">
                <a:solidFill>
                  <a:srgbClr val="000000"/>
                </a:solidFill>
                <a:latin typeface="楷体_GB2312" pitchFamily="49" charset="-122"/>
                <a:ea typeface="楷体_GB2312" pitchFamily="49" charset="-122"/>
              </a:rPr>
              <a:t>     </a:t>
            </a:r>
            <a:r>
              <a:rPr lang="zh-CN" altLang="en-US" sz="2800" b="1" kern="0" dirty="0">
                <a:solidFill>
                  <a:srgbClr val="000000"/>
                </a:solidFill>
                <a:latin typeface="楷体_GB2312" pitchFamily="49" charset="-122"/>
                <a:ea typeface="楷体_GB2312" pitchFamily="49" charset="-122"/>
              </a:rPr>
              <a:t>。</a:t>
            </a:r>
          </a:p>
          <a:p>
            <a:pPr marL="342900" indent="-342900" fontAlgn="base">
              <a:lnSpc>
                <a:spcPct val="90000"/>
              </a:lnSpc>
              <a:spcBef>
                <a:spcPct val="20000"/>
              </a:spcBef>
              <a:spcAft>
                <a:spcPct val="0"/>
              </a:spcAft>
              <a:defRPr/>
            </a:pPr>
            <a:r>
              <a:rPr lang="en-US" altLang="zh-CN" sz="2800" b="1" kern="0" dirty="0">
                <a:solidFill>
                  <a:srgbClr val="000000"/>
                </a:solidFill>
                <a:latin typeface="楷体_GB2312" pitchFamily="49" charset="-122"/>
                <a:ea typeface="楷体_GB2312" pitchFamily="49" charset="-122"/>
              </a:rPr>
              <a:t>3</a:t>
            </a:r>
            <a:r>
              <a:rPr lang="zh-CN" altLang="en-US" sz="2800" b="1" kern="0" dirty="0">
                <a:solidFill>
                  <a:srgbClr val="000000"/>
                </a:solidFill>
                <a:latin typeface="楷体_GB2312" pitchFamily="49" charset="-122"/>
                <a:ea typeface="楷体_GB2312" pitchFamily="49" charset="-122"/>
              </a:rPr>
              <a:t>、</a:t>
            </a:r>
            <a:r>
              <a:rPr lang="zh-CN" altLang="en-US" sz="2800" b="1" kern="0" dirty="0">
                <a:solidFill>
                  <a:prstClr val="black"/>
                </a:solidFill>
                <a:latin typeface="楷体_GB2312" pitchFamily="49" charset="-122"/>
                <a:ea typeface="楷体_GB2312" pitchFamily="49" charset="-122"/>
              </a:rPr>
              <a:t>能源是国民经济和社会发展的重要物质基础，它的开发和利用情况，可以用来衡量一个国家或地区的经济发展和科学技术水平</a:t>
            </a:r>
          </a:p>
          <a:p>
            <a:pPr marL="342900" indent="-342900" fontAlgn="base">
              <a:lnSpc>
                <a:spcPct val="90000"/>
              </a:lnSpc>
              <a:spcBef>
                <a:spcPct val="20000"/>
              </a:spcBef>
              <a:spcAft>
                <a:spcPct val="0"/>
              </a:spcAft>
              <a:defRPr/>
            </a:pPr>
            <a:r>
              <a:rPr lang="en-US" altLang="zh-CN" sz="2800" b="1" kern="0" dirty="0">
                <a:solidFill>
                  <a:srgbClr val="000000"/>
                </a:solidFill>
                <a:latin typeface="楷体_GB2312" pitchFamily="49" charset="-122"/>
                <a:ea typeface="楷体_GB2312" pitchFamily="49" charset="-122"/>
              </a:rPr>
              <a:t>3.</a:t>
            </a:r>
            <a:r>
              <a:rPr lang="zh-CN" altLang="en-US" sz="2800" b="1" kern="0" dirty="0">
                <a:solidFill>
                  <a:srgbClr val="000000"/>
                </a:solidFill>
                <a:latin typeface="楷体_GB2312" pitchFamily="49" charset="-122"/>
                <a:ea typeface="楷体_GB2312" pitchFamily="49" charset="-122"/>
              </a:rPr>
              <a:t>解决能源的办法是</a:t>
            </a:r>
            <a:r>
              <a:rPr lang="zh-CN" altLang="en-US" sz="2800" b="1" u="sng" kern="0" dirty="0">
                <a:solidFill>
                  <a:srgbClr val="000000"/>
                </a:solidFill>
                <a:latin typeface="楷体_GB2312" pitchFamily="49" charset="-122"/>
                <a:ea typeface="楷体_GB2312" pitchFamily="49" charset="-122"/>
              </a:rPr>
              <a:t>        </a:t>
            </a:r>
            <a:r>
              <a:rPr lang="zh-CN" altLang="en-US" sz="2800" b="1" kern="0" dirty="0">
                <a:solidFill>
                  <a:srgbClr val="000000"/>
                </a:solidFill>
                <a:latin typeface="楷体_GB2312" pitchFamily="49" charset="-122"/>
                <a:ea typeface="楷体_GB2312" pitchFamily="49" charset="-122"/>
              </a:rPr>
              <a:t>，即开发</a:t>
            </a:r>
            <a:r>
              <a:rPr lang="zh-CN" altLang="en-US" sz="2800" b="1" u="sng" kern="0" dirty="0">
                <a:solidFill>
                  <a:srgbClr val="000000"/>
                </a:solidFill>
                <a:latin typeface="楷体_GB2312" pitchFamily="49" charset="-122"/>
                <a:ea typeface="楷体_GB2312" pitchFamily="49" charset="-122"/>
              </a:rPr>
              <a:t>       </a:t>
            </a:r>
            <a:r>
              <a:rPr lang="zh-CN" altLang="en-US" sz="2800" b="1" kern="0" dirty="0">
                <a:solidFill>
                  <a:srgbClr val="000000"/>
                </a:solidFill>
                <a:latin typeface="楷体_GB2312" pitchFamily="49" charset="-122"/>
                <a:ea typeface="楷体_GB2312" pitchFamily="49" charset="-122"/>
              </a:rPr>
              <a:t>和节约</a:t>
            </a:r>
          </a:p>
          <a:p>
            <a:pPr marL="342900" indent="-342900" fontAlgn="base">
              <a:lnSpc>
                <a:spcPct val="90000"/>
              </a:lnSpc>
              <a:spcBef>
                <a:spcPct val="20000"/>
              </a:spcBef>
              <a:spcAft>
                <a:spcPct val="0"/>
              </a:spcAft>
              <a:defRPr/>
            </a:pPr>
            <a:r>
              <a:rPr lang="zh-CN" altLang="en-US" sz="2800" b="1" u="sng" kern="0" dirty="0">
                <a:solidFill>
                  <a:srgbClr val="000000"/>
                </a:solidFill>
                <a:latin typeface="楷体_GB2312" pitchFamily="49" charset="-122"/>
                <a:ea typeface="楷体_GB2312" pitchFamily="49" charset="-122"/>
              </a:rPr>
              <a:t>        </a:t>
            </a:r>
            <a:r>
              <a:rPr lang="zh-CN" altLang="en-US" sz="2800" b="1" kern="0" dirty="0">
                <a:solidFill>
                  <a:srgbClr val="000000"/>
                </a:solidFill>
                <a:latin typeface="楷体_GB2312" pitchFamily="49" charset="-122"/>
                <a:ea typeface="楷体_GB2312" pitchFamily="49" charset="-122"/>
              </a:rPr>
              <a:t>，提高能源的</a:t>
            </a:r>
            <a:r>
              <a:rPr lang="zh-CN" altLang="en-US" sz="2800" b="1" u="sng" kern="0" dirty="0">
                <a:solidFill>
                  <a:srgbClr val="000000"/>
                </a:solidFill>
                <a:latin typeface="楷体_GB2312" pitchFamily="49" charset="-122"/>
                <a:ea typeface="楷体_GB2312" pitchFamily="49" charset="-122"/>
              </a:rPr>
              <a:t>       </a:t>
            </a:r>
            <a:r>
              <a:rPr lang="zh-CN" altLang="en-US" sz="2800" b="1" kern="0" dirty="0">
                <a:solidFill>
                  <a:srgbClr val="000000"/>
                </a:solidFill>
                <a:latin typeface="楷体_GB2312" pitchFamily="49" charset="-122"/>
                <a:ea typeface="楷体_GB2312" pitchFamily="49" charset="-122"/>
              </a:rPr>
              <a:t>。</a:t>
            </a:r>
          </a:p>
          <a:p>
            <a:pPr marL="342900" indent="-342900" fontAlgn="base">
              <a:lnSpc>
                <a:spcPct val="90000"/>
              </a:lnSpc>
              <a:spcBef>
                <a:spcPct val="20000"/>
              </a:spcBef>
              <a:spcAft>
                <a:spcPct val="0"/>
              </a:spcAft>
              <a:defRPr/>
            </a:pPr>
            <a:r>
              <a:rPr lang="en-US" altLang="zh-CN" sz="2800" b="1" kern="0" dirty="0">
                <a:solidFill>
                  <a:srgbClr val="000000"/>
                </a:solidFill>
                <a:latin typeface="楷体_GB2312" pitchFamily="49" charset="-122"/>
                <a:ea typeface="楷体_GB2312" pitchFamily="49" charset="-122"/>
              </a:rPr>
              <a:t>4.</a:t>
            </a:r>
            <a:r>
              <a:rPr lang="zh-CN" altLang="en-US" sz="2800" b="1" kern="0" dirty="0">
                <a:solidFill>
                  <a:srgbClr val="000000"/>
                </a:solidFill>
                <a:latin typeface="楷体_GB2312" pitchFamily="49" charset="-122"/>
                <a:ea typeface="楷体_GB2312" pitchFamily="49" charset="-122"/>
              </a:rPr>
              <a:t>现在探索开发的新能源有</a:t>
            </a:r>
          </a:p>
          <a:p>
            <a:pPr marL="342900" indent="-342900" fontAlgn="base">
              <a:lnSpc>
                <a:spcPct val="90000"/>
              </a:lnSpc>
              <a:spcBef>
                <a:spcPct val="20000"/>
              </a:spcBef>
              <a:spcAft>
                <a:spcPct val="0"/>
              </a:spcAft>
              <a:defRPr/>
            </a:pPr>
            <a:r>
              <a:rPr lang="zh-CN" altLang="en-US" sz="2800" b="1" u="sng" kern="0" dirty="0">
                <a:solidFill>
                  <a:srgbClr val="000000"/>
                </a:solidFill>
                <a:latin typeface="楷体_GB2312" pitchFamily="49" charset="-122"/>
                <a:ea typeface="楷体_GB2312" pitchFamily="49" charset="-122"/>
              </a:rPr>
              <a:t>                                            </a:t>
            </a:r>
            <a:r>
              <a:rPr lang="zh-CN" altLang="en-US" sz="2800" b="1" kern="0" dirty="0">
                <a:solidFill>
                  <a:srgbClr val="000000"/>
                </a:solidFill>
                <a:latin typeface="楷体_GB2312" pitchFamily="49" charset="-122"/>
                <a:ea typeface="楷体_GB2312" pitchFamily="49" charset="-122"/>
              </a:rPr>
              <a:t>等，</a:t>
            </a:r>
          </a:p>
          <a:p>
            <a:pPr marL="342900" indent="-342900" fontAlgn="base">
              <a:lnSpc>
                <a:spcPct val="90000"/>
              </a:lnSpc>
              <a:spcBef>
                <a:spcPct val="20000"/>
              </a:spcBef>
              <a:spcAft>
                <a:spcPct val="0"/>
              </a:spcAft>
              <a:defRPr/>
            </a:pPr>
            <a:r>
              <a:rPr lang="zh-CN" altLang="en-US" sz="2800" b="1" kern="0" dirty="0">
                <a:solidFill>
                  <a:srgbClr val="000000"/>
                </a:solidFill>
                <a:latin typeface="楷体_GB2312" pitchFamily="49" charset="-122"/>
                <a:ea typeface="楷体_GB2312" pitchFamily="49" charset="-122"/>
              </a:rPr>
              <a:t>新能源的主要优势是</a:t>
            </a:r>
            <a:r>
              <a:rPr lang="zh-CN" altLang="en-US" sz="2800" b="1" u="sng" kern="0" dirty="0">
                <a:solidFill>
                  <a:srgbClr val="000000"/>
                </a:solidFill>
                <a:latin typeface="楷体_GB2312" pitchFamily="49" charset="-122"/>
                <a:ea typeface="楷体_GB2312" pitchFamily="49" charset="-122"/>
              </a:rPr>
              <a:t>                             </a:t>
            </a:r>
            <a:r>
              <a:rPr lang="zh-CN" altLang="en-US" sz="2800" b="1" kern="0" dirty="0">
                <a:solidFill>
                  <a:srgbClr val="000000"/>
                </a:solidFill>
                <a:latin typeface="楷体_GB2312" pitchFamily="49" charset="-122"/>
                <a:ea typeface="楷体_GB2312" pitchFamily="49" charset="-122"/>
              </a:rPr>
              <a:t>。</a:t>
            </a:r>
          </a:p>
        </p:txBody>
      </p:sp>
      <p:sp>
        <p:nvSpPr>
          <p:cNvPr id="15" name="Text Box 3"/>
          <p:cNvSpPr txBox="1">
            <a:spLocks noChangeArrowheads="1"/>
          </p:cNvSpPr>
          <p:nvPr/>
        </p:nvSpPr>
        <p:spPr bwMode="auto">
          <a:xfrm>
            <a:off x="3348038" y="857250"/>
            <a:ext cx="1008062" cy="457200"/>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400" b="1" dirty="0">
                <a:solidFill>
                  <a:srgbClr val="FF0000"/>
                </a:solidFill>
                <a:latin typeface="楷体_GB2312" pitchFamily="49" charset="-122"/>
                <a:ea typeface="楷体_GB2312" pitchFamily="49" charset="-122"/>
              </a:rPr>
              <a:t>能量</a:t>
            </a:r>
            <a:r>
              <a:rPr kumimoji="1" lang="zh-CN" altLang="en-US" sz="2400" dirty="0">
                <a:solidFill>
                  <a:srgbClr val="FF0000"/>
                </a:solidFill>
                <a:latin typeface="楷体_GB2312" pitchFamily="49" charset="-122"/>
                <a:ea typeface="楷体_GB2312" pitchFamily="49" charset="-122"/>
              </a:rPr>
              <a:t> </a:t>
            </a:r>
          </a:p>
        </p:txBody>
      </p:sp>
      <p:sp>
        <p:nvSpPr>
          <p:cNvPr id="16" name="Text Box 4"/>
          <p:cNvSpPr txBox="1">
            <a:spLocks noChangeArrowheads="1"/>
          </p:cNvSpPr>
          <p:nvPr/>
        </p:nvSpPr>
        <p:spPr bwMode="auto">
          <a:xfrm>
            <a:off x="250825" y="1341438"/>
            <a:ext cx="7921625" cy="946150"/>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800" b="1" dirty="0">
                <a:solidFill>
                  <a:srgbClr val="FF0000"/>
                </a:solidFill>
                <a:latin typeface="楷体_GB2312" pitchFamily="49" charset="-122"/>
                <a:ea typeface="楷体_GB2312" pitchFamily="49" charset="-122"/>
              </a:rPr>
              <a:t>化石燃料</a:t>
            </a:r>
            <a:r>
              <a:rPr kumimoji="1" lang="en-US" altLang="zh-CN" sz="2800" b="1" dirty="0">
                <a:solidFill>
                  <a:srgbClr val="FF0000"/>
                </a:solidFill>
                <a:latin typeface="楷体_GB2312" pitchFamily="49" charset="-122"/>
                <a:ea typeface="楷体_GB2312" pitchFamily="49" charset="-122"/>
              </a:rPr>
              <a:t>(</a:t>
            </a:r>
            <a:r>
              <a:rPr kumimoji="1" lang="zh-CN" altLang="en-US" sz="2800" b="1" dirty="0">
                <a:solidFill>
                  <a:srgbClr val="FF0000"/>
                </a:solidFill>
                <a:latin typeface="楷体_GB2312" pitchFamily="49" charset="-122"/>
                <a:ea typeface="楷体_GB2312" pitchFamily="49" charset="-122"/>
              </a:rPr>
              <a:t>煤、石油、天然气</a:t>
            </a:r>
            <a:r>
              <a:rPr kumimoji="1" lang="en-US" altLang="zh-CN" sz="2800" b="1" dirty="0">
                <a:solidFill>
                  <a:srgbClr val="FF0000"/>
                </a:solidFill>
                <a:latin typeface="楷体_GB2312" pitchFamily="49" charset="-122"/>
                <a:ea typeface="楷体_GB2312" pitchFamily="49" charset="-122"/>
              </a:rPr>
              <a:t>) </a:t>
            </a:r>
            <a:r>
              <a:rPr kumimoji="1" lang="zh-CN" altLang="en-US" sz="2800" b="1" dirty="0">
                <a:solidFill>
                  <a:srgbClr val="FF0000"/>
                </a:solidFill>
                <a:latin typeface="楷体_GB2312" pitchFamily="49" charset="-122"/>
                <a:ea typeface="楷体_GB2312" pitchFamily="49" charset="-122"/>
              </a:rPr>
              <a:t>、阳光、生物能、风能、地热能、海洋</a:t>
            </a:r>
            <a:r>
              <a:rPr kumimoji="1" lang="en-US" altLang="zh-CN" sz="2800" b="1" dirty="0">
                <a:solidFill>
                  <a:srgbClr val="FF0000"/>
                </a:solidFill>
                <a:latin typeface="楷体_GB2312" pitchFamily="49" charset="-122"/>
                <a:ea typeface="楷体_GB2312" pitchFamily="49" charset="-122"/>
              </a:rPr>
              <a:t>(</a:t>
            </a:r>
            <a:r>
              <a:rPr kumimoji="1" lang="zh-CN" altLang="en-US" sz="2800" b="1" dirty="0">
                <a:solidFill>
                  <a:srgbClr val="FF0000"/>
                </a:solidFill>
                <a:latin typeface="楷体_GB2312" pitchFamily="49" charset="-122"/>
                <a:ea typeface="楷体_GB2312" pitchFamily="49" charset="-122"/>
              </a:rPr>
              <a:t>潮汐</a:t>
            </a:r>
            <a:r>
              <a:rPr kumimoji="1" lang="en-US" altLang="zh-CN" sz="2800" b="1" dirty="0">
                <a:solidFill>
                  <a:srgbClr val="FF0000"/>
                </a:solidFill>
                <a:latin typeface="楷体_GB2312" pitchFamily="49" charset="-122"/>
                <a:ea typeface="楷体_GB2312" pitchFamily="49" charset="-122"/>
              </a:rPr>
              <a:t>)</a:t>
            </a:r>
            <a:r>
              <a:rPr kumimoji="1" lang="zh-CN" altLang="en-US" sz="2800" b="1" dirty="0">
                <a:solidFill>
                  <a:srgbClr val="FF0000"/>
                </a:solidFill>
                <a:latin typeface="楷体_GB2312" pitchFamily="49" charset="-122"/>
                <a:ea typeface="楷体_GB2312" pitchFamily="49" charset="-122"/>
              </a:rPr>
              <a:t>能 </a:t>
            </a:r>
          </a:p>
        </p:txBody>
      </p:sp>
      <p:sp>
        <p:nvSpPr>
          <p:cNvPr id="17" name="Text Box 5"/>
          <p:cNvSpPr txBox="1">
            <a:spLocks noChangeArrowheads="1"/>
          </p:cNvSpPr>
          <p:nvPr/>
        </p:nvSpPr>
        <p:spPr bwMode="auto">
          <a:xfrm>
            <a:off x="5054600" y="2205038"/>
            <a:ext cx="2232025" cy="519112"/>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800" b="1">
                <a:solidFill>
                  <a:srgbClr val="FF0000"/>
                </a:solidFill>
                <a:latin typeface="楷体_GB2312" pitchFamily="49" charset="-122"/>
                <a:ea typeface="楷体_GB2312" pitchFamily="49" charset="-122"/>
              </a:rPr>
              <a:t>化石燃料</a:t>
            </a:r>
            <a:r>
              <a:rPr kumimoji="1" lang="zh-CN" altLang="en-US" sz="2800">
                <a:solidFill>
                  <a:srgbClr val="FF0000"/>
                </a:solidFill>
                <a:latin typeface="楷体_GB2312" pitchFamily="49" charset="-122"/>
                <a:ea typeface="楷体_GB2312" pitchFamily="49" charset="-122"/>
              </a:rPr>
              <a:t> </a:t>
            </a:r>
          </a:p>
        </p:txBody>
      </p:sp>
      <p:sp>
        <p:nvSpPr>
          <p:cNvPr id="18" name="Text Box 6"/>
          <p:cNvSpPr txBox="1">
            <a:spLocks noChangeArrowheads="1"/>
          </p:cNvSpPr>
          <p:nvPr/>
        </p:nvSpPr>
        <p:spPr bwMode="auto">
          <a:xfrm>
            <a:off x="7991475" y="2276475"/>
            <a:ext cx="1152525" cy="457200"/>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400" b="1">
                <a:solidFill>
                  <a:srgbClr val="FF0000"/>
                </a:solidFill>
                <a:latin typeface="楷体_GB2312" pitchFamily="49" charset="-122"/>
                <a:ea typeface="楷体_GB2312" pitchFamily="49" charset="-122"/>
              </a:rPr>
              <a:t>再生</a:t>
            </a:r>
            <a:r>
              <a:rPr kumimoji="1" lang="zh-CN" altLang="en-US" sz="2400">
                <a:solidFill>
                  <a:srgbClr val="FF0000"/>
                </a:solidFill>
                <a:latin typeface="楷体_GB2312" pitchFamily="49" charset="-122"/>
                <a:ea typeface="楷体_GB2312" pitchFamily="49" charset="-122"/>
              </a:rPr>
              <a:t> </a:t>
            </a:r>
          </a:p>
        </p:txBody>
      </p:sp>
      <p:sp>
        <p:nvSpPr>
          <p:cNvPr id="19" name="Text Box 7"/>
          <p:cNvSpPr txBox="1">
            <a:spLocks noChangeArrowheads="1"/>
          </p:cNvSpPr>
          <p:nvPr/>
        </p:nvSpPr>
        <p:spPr bwMode="auto">
          <a:xfrm>
            <a:off x="3486150" y="3933825"/>
            <a:ext cx="1871663" cy="457200"/>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400" b="1" dirty="0">
                <a:solidFill>
                  <a:srgbClr val="FF0000"/>
                </a:solidFill>
                <a:latin typeface="楷体_GB2312" pitchFamily="49" charset="-122"/>
                <a:ea typeface="楷体_GB2312" pitchFamily="49" charset="-122"/>
              </a:rPr>
              <a:t>开源节流</a:t>
            </a:r>
            <a:r>
              <a:rPr kumimoji="1" lang="zh-CN" altLang="en-US" sz="2400" dirty="0">
                <a:solidFill>
                  <a:srgbClr val="FF0000"/>
                </a:solidFill>
                <a:latin typeface="楷体_GB2312" pitchFamily="49" charset="-122"/>
                <a:ea typeface="楷体_GB2312" pitchFamily="49" charset="-122"/>
              </a:rPr>
              <a:t> </a:t>
            </a:r>
          </a:p>
        </p:txBody>
      </p:sp>
      <p:sp>
        <p:nvSpPr>
          <p:cNvPr id="20" name="Text Box 8"/>
          <p:cNvSpPr txBox="1">
            <a:spLocks noChangeArrowheads="1"/>
          </p:cNvSpPr>
          <p:nvPr/>
        </p:nvSpPr>
        <p:spPr bwMode="auto">
          <a:xfrm>
            <a:off x="6202363" y="3933825"/>
            <a:ext cx="1584325" cy="457200"/>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400" b="1">
                <a:solidFill>
                  <a:srgbClr val="FF0000"/>
                </a:solidFill>
                <a:latin typeface="楷体_GB2312" pitchFamily="49" charset="-122"/>
                <a:ea typeface="楷体_GB2312" pitchFamily="49" charset="-122"/>
              </a:rPr>
              <a:t>新的能源</a:t>
            </a:r>
            <a:r>
              <a:rPr kumimoji="1" lang="zh-CN" altLang="en-US" sz="2400">
                <a:solidFill>
                  <a:srgbClr val="FF0000"/>
                </a:solidFill>
                <a:latin typeface="楷体_GB2312" pitchFamily="49" charset="-122"/>
                <a:ea typeface="楷体_GB2312" pitchFamily="49" charset="-122"/>
              </a:rPr>
              <a:t> </a:t>
            </a:r>
          </a:p>
        </p:txBody>
      </p:sp>
      <p:sp>
        <p:nvSpPr>
          <p:cNvPr id="21" name="Text Box 9"/>
          <p:cNvSpPr txBox="1">
            <a:spLocks noChangeArrowheads="1"/>
          </p:cNvSpPr>
          <p:nvPr/>
        </p:nvSpPr>
        <p:spPr bwMode="auto">
          <a:xfrm>
            <a:off x="273050" y="4471988"/>
            <a:ext cx="17272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400" b="1">
                <a:solidFill>
                  <a:srgbClr val="FF0000"/>
                </a:solidFill>
                <a:latin typeface="楷体_GB2312" pitchFamily="49" charset="-122"/>
                <a:ea typeface="楷体_GB2312" pitchFamily="49" charset="-122"/>
              </a:rPr>
              <a:t>现有能源</a:t>
            </a:r>
            <a:r>
              <a:rPr kumimoji="1" lang="zh-CN" altLang="en-US" sz="2400">
                <a:solidFill>
                  <a:srgbClr val="FF0000"/>
                </a:solidFill>
                <a:latin typeface="楷体_GB2312" pitchFamily="49" charset="-122"/>
                <a:ea typeface="楷体_GB2312" pitchFamily="49" charset="-122"/>
              </a:rPr>
              <a:t> </a:t>
            </a:r>
          </a:p>
        </p:txBody>
      </p:sp>
      <p:sp>
        <p:nvSpPr>
          <p:cNvPr id="22" name="Text Box 10"/>
          <p:cNvSpPr txBox="1">
            <a:spLocks noChangeArrowheads="1"/>
          </p:cNvSpPr>
          <p:nvPr/>
        </p:nvSpPr>
        <p:spPr bwMode="auto">
          <a:xfrm>
            <a:off x="3917950" y="4471988"/>
            <a:ext cx="15113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400" b="1">
                <a:solidFill>
                  <a:srgbClr val="FF0000"/>
                </a:solidFill>
                <a:latin typeface="楷体_GB2312" pitchFamily="49" charset="-122"/>
                <a:ea typeface="楷体_GB2312" pitchFamily="49" charset="-122"/>
              </a:rPr>
              <a:t>利用率</a:t>
            </a:r>
            <a:r>
              <a:rPr kumimoji="1" lang="zh-CN" altLang="en-US" sz="2400">
                <a:solidFill>
                  <a:srgbClr val="FF0000"/>
                </a:solidFill>
                <a:latin typeface="楷体_GB2312" pitchFamily="49" charset="-122"/>
                <a:ea typeface="楷体_GB2312" pitchFamily="49" charset="-122"/>
              </a:rPr>
              <a:t> </a:t>
            </a:r>
          </a:p>
        </p:txBody>
      </p:sp>
      <p:sp>
        <p:nvSpPr>
          <p:cNvPr id="23" name="Text Box 11"/>
          <p:cNvSpPr txBox="1">
            <a:spLocks noChangeArrowheads="1"/>
          </p:cNvSpPr>
          <p:nvPr/>
        </p:nvSpPr>
        <p:spPr bwMode="auto">
          <a:xfrm>
            <a:off x="214313" y="5357813"/>
            <a:ext cx="7929562" cy="461962"/>
          </a:xfrm>
          <a:prstGeom prst="rect">
            <a:avLst/>
          </a:prstGeom>
          <a:noFill/>
          <a:ln w="9525">
            <a:noFill/>
            <a:miter lim="800000"/>
            <a:headEnd/>
            <a:tailEnd/>
          </a:ln>
        </p:spPr>
        <p:txBody>
          <a:bodyPr>
            <a:spAutoFit/>
          </a:bodyPr>
          <a:lstStyle/>
          <a:p>
            <a:pPr fontAlgn="base">
              <a:spcBef>
                <a:spcPct val="50000"/>
              </a:spcBef>
              <a:spcAft>
                <a:spcPct val="0"/>
              </a:spcAft>
            </a:pPr>
            <a:r>
              <a:rPr lang="zh-CN" altLang="en-US" sz="2400" b="1" dirty="0">
                <a:solidFill>
                  <a:srgbClr val="FF0000"/>
                </a:solidFill>
                <a:latin typeface="楷体_GB2312" pitchFamily="49" charset="-122"/>
                <a:ea typeface="楷体_GB2312" pitchFamily="49" charset="-122"/>
              </a:rPr>
              <a:t>太阳能、氢能、风能、地热能、海洋（潮汐）能、生物能</a:t>
            </a:r>
            <a:r>
              <a:rPr lang="zh-CN" altLang="en-US" sz="2400" dirty="0">
                <a:solidFill>
                  <a:srgbClr val="FF0000"/>
                </a:solidFill>
                <a:latin typeface="楷体_GB2312" pitchFamily="49" charset="-122"/>
                <a:ea typeface="楷体_GB2312" pitchFamily="49" charset="-122"/>
              </a:rPr>
              <a:t> </a:t>
            </a:r>
          </a:p>
        </p:txBody>
      </p:sp>
      <p:sp>
        <p:nvSpPr>
          <p:cNvPr id="24" name="Text Box 12"/>
          <p:cNvSpPr txBox="1">
            <a:spLocks noChangeArrowheads="1"/>
          </p:cNvSpPr>
          <p:nvPr/>
        </p:nvSpPr>
        <p:spPr bwMode="auto">
          <a:xfrm>
            <a:off x="3563938" y="5829300"/>
            <a:ext cx="4895850" cy="457200"/>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400" b="1" dirty="0">
                <a:solidFill>
                  <a:srgbClr val="FF0000"/>
                </a:solidFill>
                <a:latin typeface="楷体_GB2312" pitchFamily="49" charset="-122"/>
                <a:ea typeface="楷体_GB2312" pitchFamily="49" charset="-122"/>
              </a:rPr>
              <a:t>资源丰富，可以再生，污染少</a:t>
            </a:r>
            <a:r>
              <a:rPr kumimoji="1" lang="zh-CN" altLang="en-US" sz="2400" dirty="0">
                <a:solidFill>
                  <a:srgbClr val="FF0000"/>
                </a:solidFill>
                <a:latin typeface="楷体_GB2312" pitchFamily="49" charset="-122"/>
                <a:ea typeface="楷体_GB2312" pitchFamily="49" charset="-122"/>
              </a:rPr>
              <a:t> </a:t>
            </a:r>
          </a:p>
        </p:txBody>
      </p:sp>
      <p:sp>
        <p:nvSpPr>
          <p:cNvPr id="14349" name="Text Box 13"/>
          <p:cNvSpPr txBox="1">
            <a:spLocks noChangeArrowheads="1"/>
          </p:cNvSpPr>
          <p:nvPr/>
        </p:nvSpPr>
        <p:spPr bwMode="auto">
          <a:xfrm>
            <a:off x="71406" y="201594"/>
            <a:ext cx="1825625" cy="584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3200" dirty="0">
                <a:solidFill>
                  <a:srgbClr val="FF0000"/>
                </a:solidFill>
                <a:latin typeface="楷体_GB2312" pitchFamily="49" charset="-122"/>
                <a:ea typeface="楷体_GB2312" pitchFamily="49" charset="-122"/>
              </a:rPr>
              <a:t>二、能源</a:t>
            </a:r>
          </a:p>
        </p:txBody>
      </p:sp>
    </p:spTree>
    <p:extLst>
      <p:ext uri="{BB962C8B-B14F-4D97-AF65-F5344CB8AC3E}">
        <p14:creationId xmlns:p14="http://schemas.microsoft.com/office/powerpoint/2010/main" val="211416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P spid="21" grpId="0"/>
      <p:bldP spid="22" grpId="0"/>
      <p:bldP spid="23" grpId="0"/>
      <p:bldP spid="2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ext Box 3"/>
          <p:cNvSpPr txBox="1">
            <a:spLocks noChangeArrowheads="1"/>
          </p:cNvSpPr>
          <p:nvPr/>
        </p:nvSpPr>
        <p:spPr bwMode="auto">
          <a:xfrm>
            <a:off x="242888" y="155575"/>
            <a:ext cx="1712912" cy="701675"/>
          </a:xfrm>
          <a:prstGeom prst="rect">
            <a:avLst/>
          </a:prstGeom>
          <a:noFill/>
          <a:ln w="9525">
            <a:noFill/>
            <a:miter lim="800000"/>
            <a:headEnd/>
            <a:tailEnd/>
          </a:ln>
          <a:effectLst/>
        </p:spPr>
        <p:txBody>
          <a:bodyPr wrap="none">
            <a:spAutoFit/>
          </a:bodyPr>
          <a:lstStyle/>
          <a:p>
            <a:pPr marL="469900" indent="-469900" algn="ctr" fontAlgn="base">
              <a:spcBef>
                <a:spcPct val="20000"/>
              </a:spcBef>
              <a:spcAft>
                <a:spcPct val="0"/>
              </a:spcAft>
              <a:buClr>
                <a:srgbClr val="C47546"/>
              </a:buClr>
              <a:buFont typeface="Wingdings" pitchFamily="2" charset="2"/>
              <a:buNone/>
              <a:defRPr/>
            </a:pPr>
            <a:r>
              <a:rPr kumimoji="1" lang="zh-CN" altLang="en-US" sz="4000" b="1" dirty="0">
                <a:solidFill>
                  <a:srgbClr val="FF0000"/>
                </a:solidFill>
                <a:effectLst>
                  <a:outerShdw blurRad="38100" dist="38100" dir="2700000" algn="tl">
                    <a:srgbClr val="C0C0C0"/>
                  </a:outerShdw>
                </a:effectLst>
                <a:latin typeface="Century Gothic" pitchFamily="34" charset="0"/>
                <a:ea typeface="宋体" pitchFamily="2" charset="-122"/>
              </a:rPr>
              <a:t>分类：</a:t>
            </a:r>
          </a:p>
        </p:txBody>
      </p:sp>
      <p:sp>
        <p:nvSpPr>
          <p:cNvPr id="15363" name="Text Box 4"/>
          <p:cNvSpPr txBox="1">
            <a:spLocks noChangeArrowheads="1"/>
          </p:cNvSpPr>
          <p:nvPr/>
        </p:nvSpPr>
        <p:spPr bwMode="auto">
          <a:xfrm>
            <a:off x="0" y="930262"/>
            <a:ext cx="5867400" cy="641350"/>
          </a:xfrm>
          <a:prstGeom prst="rect">
            <a:avLst/>
          </a:prstGeom>
          <a:noFill/>
          <a:ln w="9525">
            <a:noFill/>
            <a:miter lim="800000"/>
            <a:headEnd/>
            <a:tailEnd/>
          </a:ln>
        </p:spPr>
        <p:txBody>
          <a:bodyPr>
            <a:spAutoFit/>
          </a:bodyPr>
          <a:lstStyle/>
          <a:p>
            <a:pPr marL="469900" indent="-469900" algn="ctr" fontAlgn="base">
              <a:spcBef>
                <a:spcPct val="20000"/>
              </a:spcBef>
              <a:spcAft>
                <a:spcPct val="0"/>
              </a:spcAft>
              <a:buClr>
                <a:srgbClr val="C47546"/>
              </a:buClr>
              <a:buFont typeface="Wingdings" pitchFamily="2" charset="2"/>
              <a:buNone/>
            </a:pPr>
            <a:r>
              <a:rPr kumimoji="1" lang="en-US" altLang="zh-CN" sz="3600" b="1" dirty="0">
                <a:solidFill>
                  <a:srgbClr val="FF0000"/>
                </a:solidFill>
                <a:latin typeface="Century Gothic" pitchFamily="34" charset="0"/>
                <a:ea typeface="宋体" pitchFamily="2" charset="-122"/>
              </a:rPr>
              <a:t>1</a:t>
            </a:r>
            <a:r>
              <a:rPr kumimoji="1" lang="zh-CN" altLang="en-US" sz="3600" b="1" dirty="0">
                <a:solidFill>
                  <a:srgbClr val="FF0000"/>
                </a:solidFill>
                <a:latin typeface="Century Gothic" pitchFamily="34" charset="0"/>
                <a:ea typeface="宋体" pitchFamily="2" charset="-122"/>
              </a:rPr>
              <a:t>、按开发与利用状况分 </a:t>
            </a:r>
          </a:p>
        </p:txBody>
      </p:sp>
      <p:sp>
        <p:nvSpPr>
          <p:cNvPr id="75781" name="Rectangle 5"/>
          <p:cNvSpPr>
            <a:spLocks noChangeArrowheads="1"/>
          </p:cNvSpPr>
          <p:nvPr/>
        </p:nvSpPr>
        <p:spPr bwMode="auto">
          <a:xfrm>
            <a:off x="288955" y="1785926"/>
            <a:ext cx="8497887" cy="1569660"/>
          </a:xfrm>
          <a:prstGeom prst="rect">
            <a:avLst/>
          </a:prstGeom>
          <a:noFill/>
          <a:ln w="9525">
            <a:noFill/>
            <a:miter lim="800000"/>
            <a:headEnd/>
            <a:tailEnd/>
          </a:ln>
          <a:effectLst/>
        </p:spPr>
        <p:txBody>
          <a:bodyPr anchor="ctr">
            <a:spAutoFit/>
          </a:bodyPr>
          <a:lstStyle/>
          <a:p>
            <a:pPr fontAlgn="base">
              <a:spcBef>
                <a:spcPct val="0"/>
              </a:spcBef>
              <a:spcAft>
                <a:spcPct val="0"/>
              </a:spcAft>
              <a:defRPr/>
            </a:pPr>
            <a:r>
              <a:rPr kumimoji="1" lang="en-US" altLang="zh-CN" sz="3200" b="1" dirty="0">
                <a:solidFill>
                  <a:srgbClr val="FF0000"/>
                </a:solidFill>
                <a:latin typeface="Century Gothic" pitchFamily="34" charset="0"/>
                <a:ea typeface="宋体" pitchFamily="2" charset="-122"/>
              </a:rPr>
              <a:t>⑴</a:t>
            </a:r>
            <a:r>
              <a:rPr kumimoji="1" lang="zh-CN" altLang="en-US" sz="3200" b="1" dirty="0">
                <a:solidFill>
                  <a:srgbClr val="FF0000"/>
                </a:solidFill>
                <a:latin typeface="Century Gothic" pitchFamily="34" charset="0"/>
                <a:ea typeface="宋体" pitchFamily="2" charset="-122"/>
              </a:rPr>
              <a:t>常规能源：</a:t>
            </a:r>
            <a:r>
              <a:rPr kumimoji="1" lang="zh-CN" altLang="en-US" sz="3200" b="1" dirty="0">
                <a:solidFill>
                  <a:prstClr val="black"/>
                </a:solidFill>
                <a:latin typeface="Century Gothic" pitchFamily="34" charset="0"/>
                <a:ea typeface="宋体" pitchFamily="2" charset="-122"/>
              </a:rPr>
              <a:t>现在已被我们普遍使用的能源被称为常规能源。  </a:t>
            </a:r>
          </a:p>
          <a:p>
            <a:pPr fontAlgn="base">
              <a:spcBef>
                <a:spcPct val="0"/>
              </a:spcBef>
              <a:spcAft>
                <a:spcPct val="0"/>
              </a:spcAft>
              <a:defRPr/>
            </a:pPr>
            <a:r>
              <a:rPr kumimoji="1" lang="zh-CN" altLang="en-US" sz="3200" b="1" dirty="0">
                <a:solidFill>
                  <a:prstClr val="black"/>
                </a:solidFill>
                <a:latin typeface="Century Gothic" pitchFamily="34" charset="0"/>
                <a:ea typeface="宋体" pitchFamily="2" charset="-122"/>
              </a:rPr>
              <a:t>如：煤、石油、天然气、水能等。</a:t>
            </a:r>
            <a:r>
              <a:rPr kumimoji="1" lang="zh-CN" altLang="en-US" sz="3200" b="1" dirty="0">
                <a:solidFill>
                  <a:prstClr val="black"/>
                </a:solidFill>
                <a:effectLst>
                  <a:outerShdw blurRad="38100" dist="38100" dir="2700000" algn="tl">
                    <a:srgbClr val="C0C0C0"/>
                  </a:outerShdw>
                </a:effectLst>
                <a:latin typeface="Century Gothic" pitchFamily="34" charset="0"/>
                <a:ea typeface="宋体" pitchFamily="2" charset="-122"/>
              </a:rPr>
              <a:t> </a:t>
            </a:r>
          </a:p>
        </p:txBody>
      </p:sp>
      <p:sp>
        <p:nvSpPr>
          <p:cNvPr id="75782" name="Rectangle 6"/>
          <p:cNvSpPr>
            <a:spLocks noChangeArrowheads="1"/>
          </p:cNvSpPr>
          <p:nvPr/>
        </p:nvSpPr>
        <p:spPr bwMode="auto">
          <a:xfrm>
            <a:off x="250825" y="3438539"/>
            <a:ext cx="8569325" cy="2062163"/>
          </a:xfrm>
          <a:prstGeom prst="rect">
            <a:avLst/>
          </a:prstGeom>
          <a:noFill/>
          <a:ln w="9525">
            <a:noFill/>
            <a:miter lim="800000"/>
            <a:headEnd/>
            <a:tailEnd/>
          </a:ln>
        </p:spPr>
        <p:txBody>
          <a:bodyPr anchor="ctr">
            <a:spAutoFit/>
          </a:bodyPr>
          <a:lstStyle/>
          <a:p>
            <a:pPr fontAlgn="base">
              <a:spcBef>
                <a:spcPct val="0"/>
              </a:spcBef>
              <a:spcAft>
                <a:spcPct val="0"/>
              </a:spcAft>
            </a:pPr>
            <a:r>
              <a:rPr kumimoji="1" lang="en-US" altLang="zh-CN" sz="3200" b="1" dirty="0">
                <a:solidFill>
                  <a:srgbClr val="FF0000"/>
                </a:solidFill>
                <a:latin typeface="Century Gothic" pitchFamily="34" charset="0"/>
                <a:ea typeface="宋体" pitchFamily="2" charset="-122"/>
              </a:rPr>
              <a:t>⑵</a:t>
            </a:r>
            <a:r>
              <a:rPr kumimoji="1" lang="zh-CN" altLang="en-US" sz="3200" b="1" dirty="0">
                <a:solidFill>
                  <a:srgbClr val="FF0000"/>
                </a:solidFill>
                <a:latin typeface="Century Gothic" pitchFamily="34" charset="0"/>
                <a:ea typeface="宋体" pitchFamily="2" charset="-122"/>
              </a:rPr>
              <a:t>新能源：</a:t>
            </a:r>
            <a:r>
              <a:rPr kumimoji="1" lang="zh-CN" altLang="en-US" sz="3200" b="1" dirty="0">
                <a:solidFill>
                  <a:prstClr val="black"/>
                </a:solidFill>
                <a:latin typeface="Century Gothic" pitchFamily="34" charset="0"/>
                <a:ea typeface="宋体" pitchFamily="2" charset="-122"/>
              </a:rPr>
              <a:t>近几十年才开始被利用或正在研究使用的能源被称为新能源。</a:t>
            </a:r>
          </a:p>
          <a:p>
            <a:pPr fontAlgn="base">
              <a:spcBef>
                <a:spcPct val="0"/>
              </a:spcBef>
              <a:spcAft>
                <a:spcPct val="0"/>
              </a:spcAft>
            </a:pPr>
            <a:r>
              <a:rPr kumimoji="1" lang="zh-CN" altLang="en-US" sz="3200" b="1" dirty="0">
                <a:solidFill>
                  <a:prstClr val="black"/>
                </a:solidFill>
                <a:latin typeface="Century Gothic" pitchFamily="34" charset="0"/>
                <a:ea typeface="宋体" pitchFamily="2" charset="-122"/>
              </a:rPr>
              <a:t>如：太阳能、风能、氢能、生物质能、海洋能、地热能、潮汐能等。</a:t>
            </a:r>
          </a:p>
        </p:txBody>
      </p:sp>
    </p:spTree>
    <p:extLst>
      <p:ext uri="{BB962C8B-B14F-4D97-AF65-F5344CB8AC3E}">
        <p14:creationId xmlns:p14="http://schemas.microsoft.com/office/powerpoint/2010/main" val="2665361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p:bldP spid="7578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179388" y="230188"/>
            <a:ext cx="4249737" cy="641350"/>
          </a:xfrm>
          <a:prstGeom prst="rect">
            <a:avLst/>
          </a:prstGeom>
          <a:noFill/>
          <a:ln w="9525">
            <a:noFill/>
            <a:miter lim="800000"/>
            <a:headEnd/>
            <a:tailEnd/>
          </a:ln>
        </p:spPr>
        <p:txBody>
          <a:bodyPr anchor="ctr">
            <a:spAutoFit/>
          </a:bodyPr>
          <a:lstStyle/>
          <a:p>
            <a:pPr fontAlgn="base">
              <a:spcBef>
                <a:spcPct val="0"/>
              </a:spcBef>
              <a:spcAft>
                <a:spcPct val="0"/>
              </a:spcAft>
            </a:pPr>
            <a:r>
              <a:rPr kumimoji="1" lang="en-US" altLang="zh-CN" sz="3600" b="1" dirty="0">
                <a:solidFill>
                  <a:srgbClr val="FF0000"/>
                </a:solidFill>
                <a:latin typeface="Century Gothic" pitchFamily="34" charset="0"/>
                <a:ea typeface="宋体" pitchFamily="2" charset="-122"/>
              </a:rPr>
              <a:t>2</a:t>
            </a:r>
            <a:r>
              <a:rPr kumimoji="1" lang="zh-CN" altLang="en-US" sz="3600" b="1" dirty="0">
                <a:solidFill>
                  <a:srgbClr val="FF0000"/>
                </a:solidFill>
                <a:latin typeface="Century Gothic" pitchFamily="34" charset="0"/>
                <a:ea typeface="宋体" pitchFamily="2" charset="-122"/>
              </a:rPr>
              <a:t>、按属性分类</a:t>
            </a:r>
          </a:p>
        </p:txBody>
      </p:sp>
      <p:sp>
        <p:nvSpPr>
          <p:cNvPr id="76805" name="Rectangle 5"/>
          <p:cNvSpPr>
            <a:spLocks noChangeArrowheads="1"/>
          </p:cNvSpPr>
          <p:nvPr/>
        </p:nvSpPr>
        <p:spPr bwMode="auto">
          <a:xfrm>
            <a:off x="179388" y="928670"/>
            <a:ext cx="8843962" cy="2227262"/>
          </a:xfrm>
          <a:prstGeom prst="rect">
            <a:avLst/>
          </a:prstGeom>
          <a:noFill/>
          <a:ln w="9525">
            <a:noFill/>
            <a:miter lim="800000"/>
            <a:headEnd/>
            <a:tailEnd/>
          </a:ln>
        </p:spPr>
        <p:txBody>
          <a:bodyPr anchor="ctr">
            <a:spAutoFit/>
          </a:bodyPr>
          <a:lstStyle/>
          <a:p>
            <a:pPr fontAlgn="base">
              <a:spcBef>
                <a:spcPct val="0"/>
              </a:spcBef>
              <a:spcAft>
                <a:spcPct val="0"/>
              </a:spcAft>
            </a:pPr>
            <a:r>
              <a:rPr kumimoji="1" lang="en-US" altLang="zh-CN" sz="2800" b="1" dirty="0">
                <a:solidFill>
                  <a:srgbClr val="FF0000"/>
                </a:solidFill>
                <a:latin typeface="Century Gothic" pitchFamily="34" charset="0"/>
                <a:ea typeface="宋体" pitchFamily="2" charset="-122"/>
              </a:rPr>
              <a:t>⑴</a:t>
            </a:r>
            <a:r>
              <a:rPr kumimoji="1" lang="zh-CN" altLang="en-US" sz="2800" b="1" dirty="0">
                <a:solidFill>
                  <a:srgbClr val="FF0000"/>
                </a:solidFill>
                <a:latin typeface="Century Gothic" pitchFamily="34" charset="0"/>
                <a:ea typeface="宋体" pitchFamily="2" charset="-122"/>
              </a:rPr>
              <a:t>可再生能源：</a:t>
            </a:r>
            <a:r>
              <a:rPr kumimoji="1" lang="zh-CN" altLang="en-US" sz="2800" b="1" dirty="0">
                <a:solidFill>
                  <a:prstClr val="black"/>
                </a:solidFill>
                <a:latin typeface="Century Gothic" pitchFamily="34" charset="0"/>
                <a:ea typeface="宋体" pitchFamily="2" charset="-122"/>
              </a:rPr>
              <a:t>是指在自然界中可以不断再生、永续利用、取之不尽、用之不竭的资源，它对环境无害或危害极小，而且资源分布广泛，适宜就地开发利用。</a:t>
            </a:r>
          </a:p>
          <a:p>
            <a:pPr fontAlgn="base">
              <a:spcBef>
                <a:spcPct val="0"/>
              </a:spcBef>
              <a:spcAft>
                <a:spcPct val="0"/>
              </a:spcAft>
            </a:pPr>
            <a:r>
              <a:rPr kumimoji="1" lang="zh-CN" altLang="en-US" sz="2800" b="1" dirty="0">
                <a:solidFill>
                  <a:srgbClr val="FF0000"/>
                </a:solidFill>
                <a:latin typeface="Century Gothic" pitchFamily="34" charset="0"/>
                <a:ea typeface="宋体" pitchFamily="2" charset="-122"/>
              </a:rPr>
              <a:t>主要包括太阳能、风能、水能、</a:t>
            </a:r>
            <a:r>
              <a:rPr kumimoji="1" lang="zh-CN" altLang="en-US" sz="2800" b="1" dirty="0" smtClean="0">
                <a:solidFill>
                  <a:srgbClr val="0000FF"/>
                </a:solidFill>
                <a:latin typeface="Century Gothic" pitchFamily="34" charset="0"/>
                <a:ea typeface="宋体" pitchFamily="2" charset="-122"/>
              </a:rPr>
              <a:t>生物质能、氢能</a:t>
            </a:r>
            <a:r>
              <a:rPr kumimoji="1" lang="zh-CN" altLang="en-US" sz="2800" b="1" dirty="0" smtClean="0">
                <a:solidFill>
                  <a:srgbClr val="FF0000"/>
                </a:solidFill>
                <a:latin typeface="Century Gothic" pitchFamily="34" charset="0"/>
                <a:ea typeface="宋体" pitchFamily="2" charset="-122"/>
              </a:rPr>
              <a:t>、</a:t>
            </a:r>
            <a:r>
              <a:rPr kumimoji="1" lang="zh-CN" altLang="en-US" sz="2800" b="1" dirty="0">
                <a:solidFill>
                  <a:srgbClr val="FF0000"/>
                </a:solidFill>
                <a:latin typeface="Century Gothic" pitchFamily="34" charset="0"/>
                <a:ea typeface="宋体" pitchFamily="2" charset="-122"/>
              </a:rPr>
              <a:t>地热能和海洋能等。</a:t>
            </a:r>
          </a:p>
        </p:txBody>
      </p:sp>
      <p:sp>
        <p:nvSpPr>
          <p:cNvPr id="76806" name="Rectangle 6"/>
          <p:cNvSpPr>
            <a:spLocks noChangeArrowheads="1"/>
          </p:cNvSpPr>
          <p:nvPr/>
        </p:nvSpPr>
        <p:spPr bwMode="auto">
          <a:xfrm>
            <a:off x="207993" y="3258451"/>
            <a:ext cx="8793163" cy="1384995"/>
          </a:xfrm>
          <a:prstGeom prst="rect">
            <a:avLst/>
          </a:prstGeom>
          <a:noFill/>
          <a:ln w="9525">
            <a:noFill/>
            <a:miter lim="800000"/>
            <a:headEnd/>
            <a:tailEnd/>
          </a:ln>
        </p:spPr>
        <p:txBody>
          <a:bodyPr anchor="ctr">
            <a:spAutoFit/>
          </a:bodyPr>
          <a:lstStyle/>
          <a:p>
            <a:pPr fontAlgn="base">
              <a:spcBef>
                <a:spcPct val="0"/>
              </a:spcBef>
              <a:spcAft>
                <a:spcPct val="0"/>
              </a:spcAft>
            </a:pPr>
            <a:r>
              <a:rPr kumimoji="1" lang="en-US" altLang="zh-CN" sz="2800" b="1" dirty="0">
                <a:solidFill>
                  <a:srgbClr val="FF0000"/>
                </a:solidFill>
                <a:latin typeface="Century Gothic" pitchFamily="34" charset="0"/>
                <a:ea typeface="宋体" pitchFamily="2" charset="-122"/>
              </a:rPr>
              <a:t>⑵</a:t>
            </a:r>
            <a:r>
              <a:rPr kumimoji="1" lang="zh-CN" altLang="en-US" sz="2800" b="1" dirty="0">
                <a:solidFill>
                  <a:srgbClr val="FF0000"/>
                </a:solidFill>
                <a:latin typeface="Century Gothic" pitchFamily="34" charset="0"/>
                <a:ea typeface="宋体" pitchFamily="2" charset="-122"/>
              </a:rPr>
              <a:t>不可再生能源：</a:t>
            </a:r>
            <a:r>
              <a:rPr kumimoji="1" lang="zh-CN" altLang="en-US" sz="2800" b="1" dirty="0">
                <a:solidFill>
                  <a:prstClr val="black"/>
                </a:solidFill>
                <a:latin typeface="Century Gothic" pitchFamily="34" charset="0"/>
                <a:ea typeface="宋体" pitchFamily="2" charset="-122"/>
              </a:rPr>
              <a:t>经过千百万年形成的、短期内无法恢复的能源，称之为不可再生能源。</a:t>
            </a:r>
          </a:p>
          <a:p>
            <a:pPr fontAlgn="base">
              <a:spcBef>
                <a:spcPct val="0"/>
              </a:spcBef>
              <a:spcAft>
                <a:spcPct val="0"/>
              </a:spcAft>
            </a:pPr>
            <a:r>
              <a:rPr kumimoji="1" lang="zh-CN" altLang="en-US" sz="2800" b="1" dirty="0">
                <a:solidFill>
                  <a:srgbClr val="FF0000"/>
                </a:solidFill>
                <a:latin typeface="Century Gothic" pitchFamily="34" charset="0"/>
                <a:ea typeface="宋体" pitchFamily="2" charset="-122"/>
              </a:rPr>
              <a:t>如：煤炭、石油、天然气等</a:t>
            </a:r>
            <a:r>
              <a:rPr kumimoji="1" lang="zh-CN" altLang="en-US" sz="2800" b="1" dirty="0" smtClean="0">
                <a:solidFill>
                  <a:srgbClr val="FF0000"/>
                </a:solidFill>
                <a:latin typeface="Century Gothic" pitchFamily="34" charset="0"/>
                <a:ea typeface="宋体" pitchFamily="2" charset="-122"/>
              </a:rPr>
              <a:t>。</a:t>
            </a:r>
            <a:r>
              <a:rPr kumimoji="1" lang="zh-CN" altLang="en-US" sz="2800" b="1" dirty="0" smtClean="0">
                <a:solidFill>
                  <a:srgbClr val="0000FF"/>
                </a:solidFill>
                <a:latin typeface="Century Gothic" pitchFamily="34" charset="0"/>
                <a:ea typeface="宋体" pitchFamily="2" charset="-122"/>
              </a:rPr>
              <a:t>核能</a:t>
            </a:r>
            <a:endParaRPr kumimoji="1" lang="zh-CN" altLang="en-US" sz="2800" b="1" dirty="0">
              <a:solidFill>
                <a:srgbClr val="0000FF"/>
              </a:solidFill>
              <a:latin typeface="Century Gothic" pitchFamily="34" charset="0"/>
              <a:ea typeface="宋体" pitchFamily="2" charset="-122"/>
            </a:endParaRPr>
          </a:p>
        </p:txBody>
      </p:sp>
    </p:spTree>
    <p:extLst>
      <p:ext uri="{BB962C8B-B14F-4D97-AF65-F5344CB8AC3E}">
        <p14:creationId xmlns:p14="http://schemas.microsoft.com/office/powerpoint/2010/main" val="170280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8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p:bldP spid="7680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8" name="AutoShape 298"/>
          <p:cNvSpPr>
            <a:spLocks noChangeArrowheads="1"/>
          </p:cNvSpPr>
          <p:nvPr/>
        </p:nvSpPr>
        <p:spPr bwMode="auto">
          <a:xfrm>
            <a:off x="228600" y="304800"/>
            <a:ext cx="2057400" cy="609600"/>
          </a:xfrm>
          <a:prstGeom prst="roundRect">
            <a:avLst>
              <a:gd name="adj" fmla="val 16667"/>
            </a:avLst>
          </a:prstGeom>
          <a:solidFill>
            <a:srgbClr val="FFFF00"/>
          </a:solidFill>
          <a:ln w="9525">
            <a:solidFill>
              <a:schemeClr val="tx1"/>
            </a:solidFill>
            <a:miter lim="800000"/>
            <a:headEnd/>
            <a:tailEnd/>
          </a:ln>
          <a:effectLst/>
        </p:spPr>
        <p:txBody>
          <a:bodyPr wrap="none" anchor="ctr"/>
          <a:lstStyle/>
          <a:p>
            <a:pPr algn="ctr"/>
            <a:r>
              <a:rPr kumimoji="1" lang="zh-CN" altLang="en-US" sz="3600">
                <a:latin typeface="Times New Roman" pitchFamily="18" charset="0"/>
                <a:ea typeface="华文行楷" pitchFamily="2" charset="-122"/>
              </a:rPr>
              <a:t>实验</a:t>
            </a:r>
            <a:r>
              <a:rPr kumimoji="1" lang="en-US" altLang="zh-CN" sz="3600">
                <a:latin typeface="Times New Roman" pitchFamily="18" charset="0"/>
                <a:ea typeface="华文行楷" pitchFamily="2" charset="-122"/>
              </a:rPr>
              <a:t>2</a:t>
            </a:r>
            <a:r>
              <a:rPr kumimoji="1" lang="zh-CN" altLang="en-US" sz="3600">
                <a:latin typeface="Times New Roman" pitchFamily="18" charset="0"/>
                <a:ea typeface="华文行楷" pitchFamily="2" charset="-122"/>
              </a:rPr>
              <a:t>－</a:t>
            </a:r>
            <a:r>
              <a:rPr kumimoji="1" lang="en-US" altLang="zh-CN" sz="3600">
                <a:latin typeface="Times New Roman" pitchFamily="18" charset="0"/>
                <a:ea typeface="华文行楷" pitchFamily="2" charset="-122"/>
              </a:rPr>
              <a:t>3</a:t>
            </a:r>
          </a:p>
        </p:txBody>
      </p:sp>
      <p:graphicFrame>
        <p:nvGraphicFramePr>
          <p:cNvPr id="10539" name="Group 299"/>
          <p:cNvGraphicFramePr>
            <a:graphicFrameLocks noGrp="1"/>
          </p:cNvGraphicFramePr>
          <p:nvPr/>
        </p:nvGraphicFramePr>
        <p:xfrm>
          <a:off x="152400" y="1219200"/>
          <a:ext cx="8763000" cy="1371600"/>
        </p:xfrm>
        <a:graphic>
          <a:graphicData uri="http://schemas.openxmlformats.org/drawingml/2006/table">
            <a:tbl>
              <a:tblPr/>
              <a:tblGrid>
                <a:gridCol w="2133600"/>
                <a:gridCol w="3276600"/>
                <a:gridCol w="3352800"/>
              </a:tblGrid>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Arial" pitchFamily="34" charset="0"/>
                          <a:ea typeface="宋体" pitchFamily="2" charset="-122"/>
                        </a:rPr>
                        <a:t>盐酸温度</a:t>
                      </a:r>
                      <a:r>
                        <a:rPr kumimoji="0" lang="en-US" altLang="zh-CN" sz="2800" b="1" i="0" u="none" strike="noStrike" cap="none" normalizeH="0" baseline="0" smtClean="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Arial" pitchFamily="34" charset="0"/>
                          <a:ea typeface="宋体" pitchFamily="2" charset="-122"/>
                        </a:rPr>
                        <a:t>NaOH</a:t>
                      </a:r>
                      <a:r>
                        <a:rPr kumimoji="0" lang="zh-CN" altLang="en-US" sz="2800" b="1" i="0" u="none" strike="noStrike" cap="none" normalizeH="0" baseline="0" smtClean="0">
                          <a:ln>
                            <a:noFill/>
                          </a:ln>
                          <a:solidFill>
                            <a:schemeClr val="tx1"/>
                          </a:solidFill>
                          <a:effectLst/>
                          <a:latin typeface="Arial" pitchFamily="34" charset="0"/>
                          <a:ea typeface="宋体" pitchFamily="2" charset="-122"/>
                        </a:rPr>
                        <a:t>溶液温度</a:t>
                      </a:r>
                      <a:r>
                        <a:rPr kumimoji="0" lang="en-US" altLang="zh-CN" sz="2800" b="1" i="0" u="none" strike="noStrike" cap="none" normalizeH="0" baseline="0" smtClean="0">
                          <a:ln>
                            <a:noFill/>
                          </a:ln>
                          <a:solidFill>
                            <a:schemeClr val="tx1"/>
                          </a:solidFill>
                          <a:effectLst/>
                          <a:latin typeface="Arial" pitchFamily="34" charset="0"/>
                          <a:ea typeface="宋体" pitchFamily="2" charset="-122"/>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Arial" pitchFamily="34" charset="0"/>
                          <a:ea typeface="宋体" pitchFamily="2" charset="-122"/>
                        </a:rPr>
                        <a:t>中和反应后温度</a:t>
                      </a:r>
                      <a:r>
                        <a:rPr kumimoji="0" lang="en-US" altLang="zh-CN" sz="2800" b="1" i="0" u="none" strike="noStrike" cap="none" normalizeH="0" baseline="0" smtClean="0">
                          <a:ln>
                            <a:noFill/>
                          </a:ln>
                          <a:solidFill>
                            <a:schemeClr val="tx1"/>
                          </a:solidFill>
                          <a:effectLst/>
                          <a:latin typeface="Arial" pitchFamily="34" charset="0"/>
                          <a:ea typeface="宋体" pitchFamily="2" charset="-122"/>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sp>
        <p:nvSpPr>
          <p:cNvPr id="10553" name="Text Box 313"/>
          <p:cNvSpPr txBox="1">
            <a:spLocks noChangeArrowheads="1"/>
          </p:cNvSpPr>
          <p:nvPr/>
        </p:nvSpPr>
        <p:spPr bwMode="auto">
          <a:xfrm>
            <a:off x="862398" y="2986088"/>
            <a:ext cx="5540299" cy="584775"/>
          </a:xfrm>
          <a:prstGeom prst="rect">
            <a:avLst/>
          </a:prstGeom>
          <a:noFill/>
          <a:ln w="9525">
            <a:noFill/>
            <a:miter lim="800000"/>
            <a:headEnd/>
            <a:tailEnd/>
          </a:ln>
          <a:effectLst/>
        </p:spPr>
        <p:txBody>
          <a:bodyPr wrap="none">
            <a:spAutoFit/>
          </a:bodyPr>
          <a:lstStyle/>
          <a:p>
            <a:r>
              <a:rPr kumimoji="1" lang="zh-CN" altLang="en-US" sz="3200" b="1" dirty="0">
                <a:solidFill>
                  <a:srgbClr val="FF0000"/>
                </a:solidFill>
                <a:latin typeface="Times New Roman" pitchFamily="18" charset="0"/>
              </a:rPr>
              <a:t>结论：中和反应是放热反应。</a:t>
            </a:r>
          </a:p>
        </p:txBody>
      </p:sp>
      <p:sp>
        <p:nvSpPr>
          <p:cNvPr id="10555" name="Text Box 315"/>
          <p:cNvSpPr txBox="1">
            <a:spLocks noChangeArrowheads="1"/>
          </p:cNvSpPr>
          <p:nvPr/>
        </p:nvSpPr>
        <p:spPr bwMode="auto">
          <a:xfrm>
            <a:off x="5638800" y="1981200"/>
            <a:ext cx="3028950" cy="579438"/>
          </a:xfrm>
          <a:prstGeom prst="rect">
            <a:avLst/>
          </a:prstGeom>
          <a:noFill/>
          <a:ln w="9525">
            <a:noFill/>
            <a:miter lim="800000"/>
            <a:headEnd/>
            <a:tailEnd/>
          </a:ln>
          <a:effectLst/>
        </p:spPr>
        <p:txBody>
          <a:bodyPr wrap="none">
            <a:spAutoFit/>
          </a:bodyPr>
          <a:lstStyle/>
          <a:p>
            <a:r>
              <a:rPr kumimoji="1" lang="zh-CN" altLang="en-US" sz="3200">
                <a:latin typeface="Times New Roman" pitchFamily="18" charset="0"/>
                <a:ea typeface="华文行楷" pitchFamily="2" charset="-122"/>
              </a:rPr>
              <a:t>反应后温度升高</a:t>
            </a:r>
          </a:p>
        </p:txBody>
      </p:sp>
      <p:sp>
        <p:nvSpPr>
          <p:cNvPr id="10556" name="Text Box 316"/>
          <p:cNvSpPr txBox="1">
            <a:spLocks noChangeArrowheads="1"/>
          </p:cNvSpPr>
          <p:nvPr/>
        </p:nvSpPr>
        <p:spPr bwMode="auto">
          <a:xfrm>
            <a:off x="609600" y="1981200"/>
            <a:ext cx="996950" cy="579438"/>
          </a:xfrm>
          <a:prstGeom prst="rect">
            <a:avLst/>
          </a:prstGeom>
          <a:noFill/>
          <a:ln w="9525">
            <a:noFill/>
            <a:miter lim="800000"/>
            <a:headEnd/>
            <a:tailEnd/>
          </a:ln>
          <a:effectLst/>
        </p:spPr>
        <p:txBody>
          <a:bodyPr wrap="none">
            <a:spAutoFit/>
          </a:bodyPr>
          <a:lstStyle/>
          <a:p>
            <a:r>
              <a:rPr kumimoji="1" lang="zh-CN" altLang="en-US" sz="3200">
                <a:latin typeface="Times New Roman" pitchFamily="18" charset="0"/>
                <a:ea typeface="华文行楷" pitchFamily="2" charset="-122"/>
              </a:rPr>
              <a:t>室温</a:t>
            </a:r>
          </a:p>
        </p:txBody>
      </p:sp>
      <p:sp>
        <p:nvSpPr>
          <p:cNvPr id="10557" name="Text Box 317"/>
          <p:cNvSpPr txBox="1">
            <a:spLocks noChangeArrowheads="1"/>
          </p:cNvSpPr>
          <p:nvPr/>
        </p:nvSpPr>
        <p:spPr bwMode="auto">
          <a:xfrm>
            <a:off x="3276600" y="1981200"/>
            <a:ext cx="996950" cy="579438"/>
          </a:xfrm>
          <a:prstGeom prst="rect">
            <a:avLst/>
          </a:prstGeom>
          <a:noFill/>
          <a:ln w="9525">
            <a:noFill/>
            <a:miter lim="800000"/>
            <a:headEnd/>
            <a:tailEnd/>
          </a:ln>
          <a:effectLst/>
        </p:spPr>
        <p:txBody>
          <a:bodyPr wrap="none">
            <a:spAutoFit/>
          </a:bodyPr>
          <a:lstStyle/>
          <a:p>
            <a:r>
              <a:rPr kumimoji="1" lang="zh-CN" altLang="en-US" sz="3200">
                <a:latin typeface="Times New Roman" pitchFamily="18" charset="0"/>
                <a:ea typeface="华文行楷" pitchFamily="2" charset="-122"/>
              </a:rPr>
              <a:t>室温</a:t>
            </a:r>
          </a:p>
        </p:txBody>
      </p:sp>
    </p:spTree>
    <p:extLst>
      <p:ext uri="{BB962C8B-B14F-4D97-AF65-F5344CB8AC3E}">
        <p14:creationId xmlns:p14="http://schemas.microsoft.com/office/powerpoint/2010/main" val="2655059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56"/>
                                        </p:tgtEl>
                                        <p:attrNameLst>
                                          <p:attrName>style.visibility</p:attrName>
                                        </p:attrNameLst>
                                      </p:cBhvr>
                                      <p:to>
                                        <p:strVal val="visible"/>
                                      </p:to>
                                    </p:set>
                                    <p:anim calcmode="lin" valueType="num">
                                      <p:cBhvr additive="base">
                                        <p:cTn id="7" dur="500" fill="hold"/>
                                        <p:tgtEl>
                                          <p:spTgt spid="10556"/>
                                        </p:tgtEl>
                                        <p:attrNameLst>
                                          <p:attrName>ppt_x</p:attrName>
                                        </p:attrNameLst>
                                      </p:cBhvr>
                                      <p:tavLst>
                                        <p:tav tm="0">
                                          <p:val>
                                            <p:strVal val="0-#ppt_w/2"/>
                                          </p:val>
                                        </p:tav>
                                        <p:tav tm="100000">
                                          <p:val>
                                            <p:strVal val="#ppt_x"/>
                                          </p:val>
                                        </p:tav>
                                      </p:tavLst>
                                    </p:anim>
                                    <p:anim calcmode="lin" valueType="num">
                                      <p:cBhvr additive="base">
                                        <p:cTn id="8" dur="500" fill="hold"/>
                                        <p:tgtEl>
                                          <p:spTgt spid="105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557"/>
                                        </p:tgtEl>
                                        <p:attrNameLst>
                                          <p:attrName>style.visibility</p:attrName>
                                        </p:attrNameLst>
                                      </p:cBhvr>
                                      <p:to>
                                        <p:strVal val="visible"/>
                                      </p:to>
                                    </p:set>
                                    <p:anim calcmode="lin" valueType="num">
                                      <p:cBhvr additive="base">
                                        <p:cTn id="13" dur="500" fill="hold"/>
                                        <p:tgtEl>
                                          <p:spTgt spid="10557"/>
                                        </p:tgtEl>
                                        <p:attrNameLst>
                                          <p:attrName>ppt_x</p:attrName>
                                        </p:attrNameLst>
                                      </p:cBhvr>
                                      <p:tavLst>
                                        <p:tav tm="0">
                                          <p:val>
                                            <p:strVal val="0-#ppt_w/2"/>
                                          </p:val>
                                        </p:tav>
                                        <p:tav tm="100000">
                                          <p:val>
                                            <p:strVal val="#ppt_x"/>
                                          </p:val>
                                        </p:tav>
                                      </p:tavLst>
                                    </p:anim>
                                    <p:anim calcmode="lin" valueType="num">
                                      <p:cBhvr additive="base">
                                        <p:cTn id="14" dur="500" fill="hold"/>
                                        <p:tgtEl>
                                          <p:spTgt spid="1055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555"/>
                                        </p:tgtEl>
                                        <p:attrNameLst>
                                          <p:attrName>style.visibility</p:attrName>
                                        </p:attrNameLst>
                                      </p:cBhvr>
                                      <p:to>
                                        <p:strVal val="visible"/>
                                      </p:to>
                                    </p:set>
                                    <p:anim calcmode="lin" valueType="num">
                                      <p:cBhvr additive="base">
                                        <p:cTn id="19" dur="500" fill="hold"/>
                                        <p:tgtEl>
                                          <p:spTgt spid="10555"/>
                                        </p:tgtEl>
                                        <p:attrNameLst>
                                          <p:attrName>ppt_x</p:attrName>
                                        </p:attrNameLst>
                                      </p:cBhvr>
                                      <p:tavLst>
                                        <p:tav tm="0">
                                          <p:val>
                                            <p:strVal val="0-#ppt_w/2"/>
                                          </p:val>
                                        </p:tav>
                                        <p:tav tm="100000">
                                          <p:val>
                                            <p:strVal val="#ppt_x"/>
                                          </p:val>
                                        </p:tav>
                                      </p:tavLst>
                                    </p:anim>
                                    <p:anim calcmode="lin" valueType="num">
                                      <p:cBhvr additive="base">
                                        <p:cTn id="20" dur="500" fill="hold"/>
                                        <p:tgtEl>
                                          <p:spTgt spid="1055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553"/>
                                        </p:tgtEl>
                                        <p:attrNameLst>
                                          <p:attrName>style.visibility</p:attrName>
                                        </p:attrNameLst>
                                      </p:cBhvr>
                                      <p:to>
                                        <p:strVal val="visible"/>
                                      </p:to>
                                    </p:set>
                                    <p:anim calcmode="lin" valueType="num">
                                      <p:cBhvr additive="base">
                                        <p:cTn id="25" dur="500" fill="hold"/>
                                        <p:tgtEl>
                                          <p:spTgt spid="10553"/>
                                        </p:tgtEl>
                                        <p:attrNameLst>
                                          <p:attrName>ppt_x</p:attrName>
                                        </p:attrNameLst>
                                      </p:cBhvr>
                                      <p:tavLst>
                                        <p:tav tm="0">
                                          <p:val>
                                            <p:strVal val="0-#ppt_w/2"/>
                                          </p:val>
                                        </p:tav>
                                        <p:tav tm="100000">
                                          <p:val>
                                            <p:strVal val="#ppt_x"/>
                                          </p:val>
                                        </p:tav>
                                      </p:tavLst>
                                    </p:anim>
                                    <p:anim calcmode="lin" valueType="num">
                                      <p:cBhvr additive="base">
                                        <p:cTn id="26" dur="500" fill="hold"/>
                                        <p:tgtEl>
                                          <p:spTgt spid="105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3" grpId="0" autoUpdateAnimBg="0"/>
      <p:bldP spid="10555" grpId="0" autoUpdateAnimBg="0"/>
      <p:bldP spid="10556" grpId="0" autoUpdateAnimBg="0"/>
      <p:bldP spid="10557"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4"/>
          <p:cNvSpPr>
            <a:spLocks noChangeArrowheads="1"/>
          </p:cNvSpPr>
          <p:nvPr/>
        </p:nvSpPr>
        <p:spPr bwMode="auto">
          <a:xfrm>
            <a:off x="71449" y="260350"/>
            <a:ext cx="6143625" cy="646331"/>
          </a:xfrm>
          <a:prstGeom prst="rect">
            <a:avLst/>
          </a:prstGeom>
          <a:noFill/>
          <a:ln w="9525">
            <a:noFill/>
            <a:miter lim="800000"/>
            <a:headEnd/>
            <a:tailEnd/>
          </a:ln>
          <a:effectLst/>
        </p:spPr>
        <p:txBody>
          <a:bodyPr anchor="ctr">
            <a:spAutoFit/>
          </a:bodyPr>
          <a:lstStyle/>
          <a:p>
            <a:pPr fontAlgn="base">
              <a:spcBef>
                <a:spcPct val="0"/>
              </a:spcBef>
              <a:spcAft>
                <a:spcPct val="0"/>
              </a:spcAft>
              <a:defRPr/>
            </a:pPr>
            <a:r>
              <a:rPr kumimoji="1" lang="en-US" altLang="zh-CN" sz="3600" b="1" dirty="0">
                <a:solidFill>
                  <a:srgbClr val="FF0000"/>
                </a:solidFill>
                <a:latin typeface="Century Gothic" pitchFamily="34" charset="0"/>
                <a:ea typeface="宋体" pitchFamily="2" charset="-122"/>
              </a:rPr>
              <a:t>3</a:t>
            </a:r>
            <a:r>
              <a:rPr kumimoji="1" lang="zh-CN" altLang="en-US" sz="3600" b="1" dirty="0">
                <a:solidFill>
                  <a:srgbClr val="FF0000"/>
                </a:solidFill>
                <a:latin typeface="Century Gothic" pitchFamily="34" charset="0"/>
                <a:ea typeface="宋体" pitchFamily="2" charset="-122"/>
              </a:rPr>
              <a:t>、按转换传递过程分类</a:t>
            </a:r>
            <a:r>
              <a:rPr kumimoji="1" lang="zh-CN" altLang="en-US" sz="3600" b="1" dirty="0">
                <a:solidFill>
                  <a:srgbClr val="FF0000"/>
                </a:solidFill>
                <a:effectLst>
                  <a:outerShdw blurRad="38100" dist="38100" dir="2700000" algn="tl">
                    <a:srgbClr val="C0C0C0"/>
                  </a:outerShdw>
                </a:effectLst>
                <a:latin typeface="Century Gothic" pitchFamily="34" charset="0"/>
                <a:ea typeface="宋体" pitchFamily="2" charset="-122"/>
              </a:rPr>
              <a:t> </a:t>
            </a:r>
          </a:p>
        </p:txBody>
      </p:sp>
      <p:sp>
        <p:nvSpPr>
          <p:cNvPr id="79877" name="Rectangle 5"/>
          <p:cNvSpPr>
            <a:spLocks noChangeArrowheads="1"/>
          </p:cNvSpPr>
          <p:nvPr/>
        </p:nvSpPr>
        <p:spPr bwMode="auto">
          <a:xfrm>
            <a:off x="0" y="985838"/>
            <a:ext cx="8396288" cy="1800225"/>
          </a:xfrm>
          <a:prstGeom prst="rect">
            <a:avLst/>
          </a:prstGeom>
          <a:noFill/>
          <a:ln w="9525">
            <a:noFill/>
            <a:miter lim="800000"/>
            <a:headEnd/>
            <a:tailEnd/>
          </a:ln>
        </p:spPr>
        <p:txBody>
          <a:bodyPr anchor="ctr">
            <a:spAutoFit/>
          </a:bodyPr>
          <a:lstStyle/>
          <a:p>
            <a:pPr fontAlgn="base">
              <a:spcBef>
                <a:spcPct val="0"/>
              </a:spcBef>
              <a:spcAft>
                <a:spcPct val="0"/>
              </a:spcAft>
            </a:pPr>
            <a:r>
              <a:rPr kumimoji="1" lang="en-US" altLang="zh-CN" sz="2800" b="1" dirty="0">
                <a:solidFill>
                  <a:srgbClr val="FF0000"/>
                </a:solidFill>
                <a:latin typeface="Century Gothic" pitchFamily="34" charset="0"/>
                <a:ea typeface="宋体" pitchFamily="2" charset="-122"/>
              </a:rPr>
              <a:t>⑴</a:t>
            </a:r>
            <a:r>
              <a:rPr kumimoji="1" lang="zh-CN" altLang="en-US" sz="2800" b="1" dirty="0">
                <a:solidFill>
                  <a:srgbClr val="FF0000"/>
                </a:solidFill>
                <a:latin typeface="Century Gothic" pitchFamily="34" charset="0"/>
                <a:ea typeface="宋体" pitchFamily="2" charset="-122"/>
              </a:rPr>
              <a:t>一级能源：</a:t>
            </a:r>
            <a:r>
              <a:rPr kumimoji="1" lang="zh-CN" altLang="en-US" sz="2800" b="1" dirty="0">
                <a:solidFill>
                  <a:prstClr val="black"/>
                </a:solidFill>
                <a:latin typeface="Century Gothic" pitchFamily="34" charset="0"/>
                <a:ea typeface="宋体" pitchFamily="2" charset="-122"/>
              </a:rPr>
              <a:t>自然界中以现成形式提供的能源称为一级能源。</a:t>
            </a:r>
          </a:p>
          <a:p>
            <a:pPr fontAlgn="base">
              <a:spcBef>
                <a:spcPct val="0"/>
              </a:spcBef>
              <a:spcAft>
                <a:spcPct val="0"/>
              </a:spcAft>
            </a:pPr>
            <a:r>
              <a:rPr kumimoji="1" lang="zh-CN" altLang="en-US" sz="2800" b="1" dirty="0">
                <a:solidFill>
                  <a:prstClr val="black"/>
                </a:solidFill>
                <a:latin typeface="Century Gothic" pitchFamily="34" charset="0"/>
                <a:ea typeface="宋体" pitchFamily="2" charset="-122"/>
              </a:rPr>
              <a:t>如：原煤、原油、天然气、太阳能、水力、潮汐能、地热能、生物质能、风能、海洋温差能等。</a:t>
            </a:r>
          </a:p>
        </p:txBody>
      </p:sp>
      <p:sp>
        <p:nvSpPr>
          <p:cNvPr id="79878" name="Rectangle 6"/>
          <p:cNvSpPr>
            <a:spLocks noChangeArrowheads="1"/>
          </p:cNvSpPr>
          <p:nvPr/>
        </p:nvSpPr>
        <p:spPr bwMode="auto">
          <a:xfrm>
            <a:off x="0" y="2843213"/>
            <a:ext cx="9324975" cy="1800225"/>
          </a:xfrm>
          <a:prstGeom prst="rect">
            <a:avLst/>
          </a:prstGeom>
          <a:noFill/>
          <a:ln w="9525">
            <a:noFill/>
            <a:miter lim="800000"/>
            <a:headEnd/>
            <a:tailEnd/>
          </a:ln>
        </p:spPr>
        <p:txBody>
          <a:bodyPr anchor="ctr">
            <a:spAutoFit/>
          </a:bodyPr>
          <a:lstStyle/>
          <a:p>
            <a:pPr fontAlgn="base">
              <a:spcBef>
                <a:spcPct val="0"/>
              </a:spcBef>
              <a:spcAft>
                <a:spcPct val="0"/>
              </a:spcAft>
            </a:pPr>
            <a:r>
              <a:rPr kumimoji="1" lang="en-US" altLang="zh-CN" sz="2800" b="1" dirty="0">
                <a:solidFill>
                  <a:srgbClr val="FF0000"/>
                </a:solidFill>
                <a:latin typeface="Century Gothic" pitchFamily="34" charset="0"/>
                <a:ea typeface="宋体" pitchFamily="2" charset="-122"/>
              </a:rPr>
              <a:t>⑵</a:t>
            </a:r>
            <a:r>
              <a:rPr kumimoji="1" lang="zh-CN" altLang="en-US" sz="2800" b="1" dirty="0">
                <a:solidFill>
                  <a:srgbClr val="FF0000"/>
                </a:solidFill>
                <a:latin typeface="Century Gothic" pitchFamily="34" charset="0"/>
                <a:ea typeface="宋体" pitchFamily="2" charset="-122"/>
              </a:rPr>
              <a:t>二级能源：</a:t>
            </a:r>
            <a:r>
              <a:rPr kumimoji="1" lang="zh-CN" altLang="en-US" sz="2800" b="1" dirty="0">
                <a:solidFill>
                  <a:prstClr val="black"/>
                </a:solidFill>
                <a:latin typeface="Century Gothic" pitchFamily="34" charset="0"/>
                <a:ea typeface="宋体" pitchFamily="2" charset="-122"/>
              </a:rPr>
              <a:t>需依靠其它能源的能量间接制取的能源称为二级能源。</a:t>
            </a:r>
          </a:p>
          <a:p>
            <a:pPr fontAlgn="base">
              <a:spcBef>
                <a:spcPct val="0"/>
              </a:spcBef>
              <a:spcAft>
                <a:spcPct val="0"/>
              </a:spcAft>
            </a:pPr>
            <a:r>
              <a:rPr kumimoji="1" lang="zh-CN" altLang="en-US" sz="2800" b="1" dirty="0">
                <a:solidFill>
                  <a:prstClr val="black"/>
                </a:solidFill>
                <a:latin typeface="Century Gothic" pitchFamily="34" charset="0"/>
                <a:ea typeface="宋体" pitchFamily="2" charset="-122"/>
              </a:rPr>
              <a:t>如：电能、氢能、煤气、水煤气、蒸汽、焦炭、汽油、煤油、柴油、液化石油气、沼气能等。</a:t>
            </a:r>
          </a:p>
        </p:txBody>
      </p:sp>
      <p:sp>
        <p:nvSpPr>
          <p:cNvPr id="5" name="Text Box 3"/>
          <p:cNvSpPr txBox="1">
            <a:spLocks noChangeArrowheads="1"/>
          </p:cNvSpPr>
          <p:nvPr/>
        </p:nvSpPr>
        <p:spPr bwMode="auto">
          <a:xfrm>
            <a:off x="142875" y="4857750"/>
            <a:ext cx="9144000" cy="1771650"/>
          </a:xfrm>
          <a:prstGeom prst="rect">
            <a:avLst/>
          </a:prstGeom>
          <a:noFill/>
          <a:ln w="38100" algn="ctr">
            <a:noFill/>
            <a:miter lim="800000"/>
            <a:headEnd/>
            <a:tailEnd/>
          </a:ln>
        </p:spPr>
        <p:txBody>
          <a:bodyPr lIns="0" tIns="0" rIns="0" bIns="0">
            <a:spAutoFit/>
          </a:bodyPr>
          <a:lstStyle/>
          <a:p>
            <a:pPr eaLnBrk="0" fontAlgn="base" hangingPunct="0">
              <a:lnSpc>
                <a:spcPct val="105000"/>
              </a:lnSpc>
              <a:spcBef>
                <a:spcPct val="50000"/>
              </a:spcBef>
              <a:spcAft>
                <a:spcPct val="0"/>
              </a:spcAft>
              <a:buFont typeface="Monotype Sorts"/>
              <a:buNone/>
            </a:pPr>
            <a:r>
              <a:rPr kumimoji="1" lang="en-US" altLang="zh-CN" sz="2800" b="1" dirty="0">
                <a:solidFill>
                  <a:prstClr val="black"/>
                </a:solidFill>
                <a:latin typeface="楷体_GB2312" pitchFamily="49" charset="-122"/>
                <a:ea typeface="楷体_GB2312" pitchFamily="49" charset="-122"/>
              </a:rPr>
              <a:t>  </a:t>
            </a:r>
            <a:r>
              <a:rPr kumimoji="1" lang="zh-CN" altLang="en-US" sz="2800" b="1" dirty="0">
                <a:solidFill>
                  <a:prstClr val="black"/>
                </a:solidFill>
                <a:latin typeface="楷体_GB2312" pitchFamily="49" charset="-122"/>
                <a:ea typeface="楷体_GB2312" pitchFamily="49" charset="-122"/>
              </a:rPr>
              <a:t>例</a:t>
            </a:r>
            <a:r>
              <a:rPr kumimoji="1" lang="en-US" altLang="zh-CN" sz="2800" b="1" dirty="0">
                <a:solidFill>
                  <a:prstClr val="black"/>
                </a:solidFill>
                <a:latin typeface="楷体_GB2312" pitchFamily="49" charset="-122"/>
                <a:ea typeface="楷体_GB2312" pitchFamily="49" charset="-122"/>
              </a:rPr>
              <a:t>:</a:t>
            </a:r>
            <a:r>
              <a:rPr kumimoji="1" lang="zh-CN" altLang="en-US" sz="2800" b="1" dirty="0">
                <a:solidFill>
                  <a:prstClr val="black"/>
                </a:solidFill>
                <a:latin typeface="楷体_GB2312" pitchFamily="49" charset="-122"/>
                <a:ea typeface="楷体_GB2312" pitchFamily="49" charset="-122"/>
              </a:rPr>
              <a:t>下列属于一级能源的是：</a:t>
            </a:r>
          </a:p>
          <a:p>
            <a:pPr eaLnBrk="0" fontAlgn="base" hangingPunct="0">
              <a:lnSpc>
                <a:spcPct val="105000"/>
              </a:lnSpc>
              <a:spcBef>
                <a:spcPct val="50000"/>
              </a:spcBef>
              <a:spcAft>
                <a:spcPct val="0"/>
              </a:spcAft>
              <a:buFont typeface="Monotype Sorts"/>
              <a:buNone/>
            </a:pPr>
            <a:r>
              <a:rPr kumimoji="1" lang="zh-CN" altLang="en-US" sz="2800" b="1" dirty="0">
                <a:solidFill>
                  <a:prstClr val="black"/>
                </a:solidFill>
                <a:latin typeface="楷体_GB2312" pitchFamily="49" charset="-122"/>
                <a:ea typeface="楷体_GB2312" pitchFamily="49" charset="-122"/>
              </a:rPr>
              <a:t>      属于二级能源的是： </a:t>
            </a:r>
          </a:p>
          <a:p>
            <a:pPr eaLnBrk="0" fontAlgn="base" hangingPunct="0">
              <a:lnSpc>
                <a:spcPct val="105000"/>
              </a:lnSpc>
              <a:spcBef>
                <a:spcPct val="50000"/>
              </a:spcBef>
              <a:spcAft>
                <a:spcPct val="0"/>
              </a:spcAft>
              <a:buFont typeface="Monotype Sorts"/>
              <a:buNone/>
            </a:pPr>
            <a:r>
              <a:rPr kumimoji="1" lang="en-US" altLang="zh-CN" sz="2800" b="1" dirty="0">
                <a:solidFill>
                  <a:prstClr val="black"/>
                </a:solidFill>
                <a:latin typeface="楷体_GB2312" pitchFamily="49" charset="-122"/>
                <a:ea typeface="楷体_GB2312" pitchFamily="49" charset="-122"/>
              </a:rPr>
              <a:t>A </a:t>
            </a:r>
            <a:r>
              <a:rPr kumimoji="1" lang="zh-CN" altLang="en-US" sz="2800" b="1" dirty="0">
                <a:solidFill>
                  <a:prstClr val="black"/>
                </a:solidFill>
                <a:latin typeface="楷体_GB2312" pitchFamily="49" charset="-122"/>
                <a:ea typeface="楷体_GB2312" pitchFamily="49" charset="-122"/>
              </a:rPr>
              <a:t>风能   </a:t>
            </a:r>
            <a:r>
              <a:rPr kumimoji="1" lang="en-US" altLang="zh-CN" sz="2800" b="1" dirty="0">
                <a:solidFill>
                  <a:prstClr val="black"/>
                </a:solidFill>
                <a:latin typeface="楷体_GB2312" pitchFamily="49" charset="-122"/>
                <a:ea typeface="楷体_GB2312" pitchFamily="49" charset="-122"/>
              </a:rPr>
              <a:t>B</a:t>
            </a:r>
            <a:r>
              <a:rPr kumimoji="1" lang="zh-CN" altLang="en-US" sz="2800" b="1" dirty="0">
                <a:solidFill>
                  <a:prstClr val="black"/>
                </a:solidFill>
                <a:latin typeface="楷体_GB2312" pitchFamily="49" charset="-122"/>
                <a:ea typeface="楷体_GB2312" pitchFamily="49" charset="-122"/>
              </a:rPr>
              <a:t>电能    </a:t>
            </a:r>
            <a:r>
              <a:rPr kumimoji="1" lang="en-US" altLang="zh-CN" sz="2800" b="1" dirty="0">
                <a:solidFill>
                  <a:prstClr val="black"/>
                </a:solidFill>
                <a:latin typeface="楷体_GB2312" pitchFamily="49" charset="-122"/>
                <a:ea typeface="楷体_GB2312" pitchFamily="49" charset="-122"/>
              </a:rPr>
              <a:t>C </a:t>
            </a:r>
            <a:r>
              <a:rPr kumimoji="1" lang="zh-CN" altLang="en-US" sz="2800" b="1" dirty="0">
                <a:solidFill>
                  <a:prstClr val="black"/>
                </a:solidFill>
                <a:latin typeface="楷体_GB2312" pitchFamily="49" charset="-122"/>
                <a:ea typeface="楷体_GB2312" pitchFamily="49" charset="-122"/>
              </a:rPr>
              <a:t>氢能    </a:t>
            </a:r>
            <a:r>
              <a:rPr kumimoji="1" lang="en-US" altLang="zh-CN" sz="2800" b="1" dirty="0">
                <a:solidFill>
                  <a:prstClr val="black"/>
                </a:solidFill>
                <a:latin typeface="楷体_GB2312" pitchFamily="49" charset="-122"/>
                <a:ea typeface="楷体_GB2312" pitchFamily="49" charset="-122"/>
              </a:rPr>
              <a:t>D  </a:t>
            </a:r>
            <a:r>
              <a:rPr kumimoji="1" lang="zh-CN" altLang="en-US" sz="2800" b="1" dirty="0">
                <a:solidFill>
                  <a:prstClr val="black"/>
                </a:solidFill>
                <a:latin typeface="楷体_GB2312" pitchFamily="49" charset="-122"/>
                <a:ea typeface="楷体_GB2312" pitchFamily="49" charset="-122"/>
              </a:rPr>
              <a:t>阳光     </a:t>
            </a:r>
            <a:r>
              <a:rPr kumimoji="1" lang="en-US" altLang="zh-CN" sz="2800" b="1" dirty="0">
                <a:solidFill>
                  <a:prstClr val="black"/>
                </a:solidFill>
                <a:latin typeface="楷体_GB2312" pitchFamily="49" charset="-122"/>
                <a:ea typeface="楷体_GB2312" pitchFamily="49" charset="-122"/>
              </a:rPr>
              <a:t>E </a:t>
            </a:r>
            <a:r>
              <a:rPr kumimoji="1" lang="zh-CN" altLang="en-US" sz="2800" b="1" dirty="0">
                <a:solidFill>
                  <a:prstClr val="black"/>
                </a:solidFill>
                <a:latin typeface="楷体_GB2312" pitchFamily="49" charset="-122"/>
                <a:ea typeface="楷体_GB2312" pitchFamily="49" charset="-122"/>
              </a:rPr>
              <a:t>天然气 </a:t>
            </a:r>
          </a:p>
        </p:txBody>
      </p:sp>
      <p:sp>
        <p:nvSpPr>
          <p:cNvPr id="6" name="Text Box 4"/>
          <p:cNvSpPr txBox="1">
            <a:spLocks noChangeArrowheads="1"/>
          </p:cNvSpPr>
          <p:nvPr/>
        </p:nvSpPr>
        <p:spPr bwMode="auto">
          <a:xfrm>
            <a:off x="4822825" y="4857750"/>
            <a:ext cx="1368425" cy="447675"/>
          </a:xfrm>
          <a:prstGeom prst="rect">
            <a:avLst/>
          </a:prstGeom>
          <a:noFill/>
          <a:ln w="38100" algn="ctr">
            <a:noFill/>
            <a:miter lim="800000"/>
            <a:headEnd/>
            <a:tailEnd/>
          </a:ln>
        </p:spPr>
        <p:txBody>
          <a:bodyPr lIns="0" tIns="0" rIns="0" bIns="0">
            <a:spAutoFit/>
          </a:bodyPr>
          <a:lstStyle/>
          <a:p>
            <a:pPr eaLnBrk="0" fontAlgn="base" hangingPunct="0">
              <a:lnSpc>
                <a:spcPct val="105000"/>
              </a:lnSpc>
              <a:spcBef>
                <a:spcPct val="50000"/>
              </a:spcBef>
              <a:spcAft>
                <a:spcPct val="0"/>
              </a:spcAft>
              <a:buFont typeface="Monotype Sorts"/>
              <a:buNone/>
            </a:pPr>
            <a:r>
              <a:rPr kumimoji="1" lang="en-US" altLang="zh-CN" sz="2800" b="1">
                <a:solidFill>
                  <a:srgbClr val="FF3300"/>
                </a:solidFill>
                <a:latin typeface="楷体_GB2312" pitchFamily="49" charset="-122"/>
                <a:ea typeface="楷体_GB2312" pitchFamily="49" charset="-122"/>
              </a:rPr>
              <a:t>A  D  E</a:t>
            </a:r>
          </a:p>
        </p:txBody>
      </p:sp>
      <p:sp>
        <p:nvSpPr>
          <p:cNvPr id="7" name="Text Box 5"/>
          <p:cNvSpPr txBox="1">
            <a:spLocks noChangeArrowheads="1"/>
          </p:cNvSpPr>
          <p:nvPr/>
        </p:nvSpPr>
        <p:spPr bwMode="auto">
          <a:xfrm>
            <a:off x="4822825" y="5505450"/>
            <a:ext cx="863600" cy="447675"/>
          </a:xfrm>
          <a:prstGeom prst="rect">
            <a:avLst/>
          </a:prstGeom>
          <a:noFill/>
          <a:ln w="38100" algn="ctr">
            <a:noFill/>
            <a:miter lim="800000"/>
            <a:headEnd/>
            <a:tailEnd/>
          </a:ln>
        </p:spPr>
        <p:txBody>
          <a:bodyPr lIns="0" tIns="0" rIns="0" bIns="0">
            <a:spAutoFit/>
          </a:bodyPr>
          <a:lstStyle/>
          <a:p>
            <a:pPr eaLnBrk="0" fontAlgn="base" hangingPunct="0">
              <a:lnSpc>
                <a:spcPct val="105000"/>
              </a:lnSpc>
              <a:spcBef>
                <a:spcPct val="50000"/>
              </a:spcBef>
              <a:spcAft>
                <a:spcPct val="0"/>
              </a:spcAft>
              <a:buFont typeface="Monotype Sorts"/>
              <a:buNone/>
            </a:pPr>
            <a:r>
              <a:rPr kumimoji="1" lang="en-US" altLang="zh-CN" sz="2800" b="1">
                <a:solidFill>
                  <a:srgbClr val="FF3300"/>
                </a:solidFill>
                <a:latin typeface="楷体_GB2312" pitchFamily="49" charset="-122"/>
                <a:ea typeface="楷体_GB2312" pitchFamily="49" charset="-122"/>
              </a:rPr>
              <a:t>B  C</a:t>
            </a:r>
          </a:p>
        </p:txBody>
      </p:sp>
    </p:spTree>
    <p:extLst>
      <p:ext uri="{BB962C8B-B14F-4D97-AF65-F5344CB8AC3E}">
        <p14:creationId xmlns:p14="http://schemas.microsoft.com/office/powerpoint/2010/main" val="41831781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p:bldP spid="79878" grpId="0"/>
      <p:bldP spid="5" grpId="0"/>
      <p:bldP spid="6" grpId="0"/>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79830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676400"/>
            <a:ext cx="7772400" cy="1538288"/>
          </a:xfrm>
        </p:spPr>
        <p:txBody>
          <a:bodyPr rtlCol="0">
            <a:normAutofit/>
          </a:bodyPr>
          <a:lstStyle/>
          <a:p>
            <a:pPr eaLnBrk="1" fontAlgn="auto" hangingPunct="1">
              <a:spcAft>
                <a:spcPts val="0"/>
              </a:spcAft>
              <a:defRPr/>
            </a:pPr>
            <a:r>
              <a:rPr lang="zh-CN" altLang="en-US" sz="5400" b="1" dirty="0" smtClean="0">
                <a:latin typeface="+mn-ea"/>
                <a:ea typeface="+mn-ea"/>
              </a:rPr>
              <a:t>化学反应与能量</a:t>
            </a:r>
            <a:endParaRPr lang="zh-CN" altLang="en-US" sz="5400" b="1" dirty="0">
              <a:latin typeface="+mn-ea"/>
              <a:ea typeface="+mn-ea"/>
            </a:endParaRPr>
          </a:p>
        </p:txBody>
      </p:sp>
      <p:sp>
        <p:nvSpPr>
          <p:cNvPr id="3" name="副标题 2"/>
          <p:cNvSpPr>
            <a:spLocks noGrp="1"/>
          </p:cNvSpPr>
          <p:nvPr>
            <p:ph type="subTitle" idx="1"/>
          </p:nvPr>
        </p:nvSpPr>
        <p:spPr>
          <a:xfrm>
            <a:off x="1371600" y="2786063"/>
            <a:ext cx="6400800" cy="1752600"/>
          </a:xfrm>
        </p:spPr>
        <p:txBody>
          <a:bodyPr rtlCol="0">
            <a:normAutofit/>
          </a:bodyPr>
          <a:lstStyle/>
          <a:p>
            <a:pPr eaLnBrk="1" fontAlgn="auto" hangingPunct="1">
              <a:spcAft>
                <a:spcPts val="0"/>
              </a:spcAft>
              <a:defRPr/>
            </a:pPr>
            <a:endParaRPr lang="en-US" altLang="zh-CN" sz="3600" b="1" dirty="0" smtClean="0"/>
          </a:p>
          <a:p>
            <a:pPr eaLnBrk="1" fontAlgn="auto" hangingPunct="1">
              <a:spcAft>
                <a:spcPts val="0"/>
              </a:spcAft>
              <a:defRPr/>
            </a:pPr>
            <a:r>
              <a:rPr lang="zh-CN" altLang="en-US" sz="3600" b="1" dirty="0" smtClean="0">
                <a:solidFill>
                  <a:srgbClr val="0000FF"/>
                </a:solidFill>
              </a:rPr>
              <a:t>化学反应热的计算</a:t>
            </a:r>
            <a:endParaRPr lang="zh-CN" altLang="en-US" sz="3600" b="1" dirty="0">
              <a:solidFill>
                <a:srgbClr val="0000FF"/>
              </a:solidFill>
            </a:endParaRPr>
          </a:p>
        </p:txBody>
      </p:sp>
    </p:spTree>
    <p:extLst>
      <p:ext uri="{BB962C8B-B14F-4D97-AF65-F5344CB8AC3E}">
        <p14:creationId xmlns:p14="http://schemas.microsoft.com/office/powerpoint/2010/main" val="36870860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755650" y="214313"/>
            <a:ext cx="2535238" cy="762000"/>
          </a:xfrm>
          <a:prstGeom prst="rect">
            <a:avLst/>
          </a:prstGeom>
          <a:noFill/>
          <a:ln w="9525">
            <a:noFill/>
            <a:miter lim="800000"/>
            <a:headEnd/>
            <a:tailEnd/>
          </a:ln>
          <a:effectLst/>
        </p:spPr>
        <p:txBody>
          <a:bodyPr wrap="none" anchor="ctr">
            <a:spAutoFit/>
          </a:bodyPr>
          <a:lstStyle/>
          <a:p>
            <a:pPr fontAlgn="auto">
              <a:spcBef>
                <a:spcPts val="0"/>
              </a:spcBef>
              <a:spcAft>
                <a:spcPts val="0"/>
              </a:spcAft>
              <a:defRPr/>
            </a:pPr>
            <a:r>
              <a:rPr lang="zh-CN" altLang="en-US" sz="4400" b="1" dirty="0">
                <a:solidFill>
                  <a:srgbClr val="FF0000"/>
                </a:solidFill>
                <a:effectLst>
                  <a:outerShdw blurRad="38100" dist="38100" dir="2700000" algn="tl">
                    <a:srgbClr val="C0C0C0"/>
                  </a:outerShdw>
                </a:effectLst>
                <a:latin typeface="迷你简启体" pitchFamily="65" charset="-122"/>
                <a:ea typeface="迷你简启体" pitchFamily="65" charset="-122"/>
              </a:rPr>
              <a:t>盖斯定律 </a:t>
            </a:r>
          </a:p>
        </p:txBody>
      </p:sp>
      <p:pic>
        <p:nvPicPr>
          <p:cNvPr id="6147" name="Picture 3" descr="Image3"/>
          <p:cNvPicPr>
            <a:picLocks noChangeAspect="1" noChangeArrowheads="1"/>
          </p:cNvPicPr>
          <p:nvPr/>
        </p:nvPicPr>
        <p:blipFill>
          <a:blip r:embed="rId2"/>
          <a:srcRect/>
          <a:stretch>
            <a:fillRect/>
          </a:stretch>
        </p:blipFill>
        <p:spPr bwMode="auto">
          <a:xfrm>
            <a:off x="6278563" y="2827338"/>
            <a:ext cx="2865437" cy="3673475"/>
          </a:xfrm>
          <a:prstGeom prst="rect">
            <a:avLst/>
          </a:prstGeom>
          <a:noFill/>
          <a:ln w="9525">
            <a:noFill/>
            <a:miter lim="800000"/>
            <a:headEnd/>
            <a:tailEnd/>
          </a:ln>
        </p:spPr>
      </p:pic>
      <p:sp>
        <p:nvSpPr>
          <p:cNvPr id="6148" name="Rectangle 4"/>
          <p:cNvSpPr>
            <a:spLocks noChangeArrowheads="1"/>
          </p:cNvSpPr>
          <p:nvPr/>
        </p:nvSpPr>
        <p:spPr bwMode="auto">
          <a:xfrm>
            <a:off x="685800" y="1357313"/>
            <a:ext cx="7391400" cy="1739900"/>
          </a:xfrm>
          <a:prstGeom prst="rect">
            <a:avLst/>
          </a:prstGeom>
          <a:solidFill>
            <a:srgbClr val="F6FF9F"/>
          </a:solidFill>
          <a:ln w="9525">
            <a:noFill/>
            <a:miter lim="800000"/>
            <a:headEnd/>
            <a:tailEnd/>
          </a:ln>
        </p:spPr>
        <p:txBody>
          <a:bodyPr anchor="ctr">
            <a:spAutoFit/>
          </a:bodyPr>
          <a:lstStyle/>
          <a:p>
            <a:r>
              <a:rPr lang="en-US" altLang="zh-CN" sz="3600" b="1">
                <a:solidFill>
                  <a:srgbClr val="000000"/>
                </a:solidFill>
                <a:latin typeface="黑体" pitchFamily="2" charset="-122"/>
                <a:ea typeface="黑体" pitchFamily="2" charset="-122"/>
              </a:rPr>
              <a:t>    </a:t>
            </a:r>
            <a:r>
              <a:rPr lang="zh-CN" altLang="en-US" sz="3600" b="1">
                <a:solidFill>
                  <a:srgbClr val="000000"/>
                </a:solidFill>
                <a:latin typeface="黑体" pitchFamily="2" charset="-122"/>
                <a:ea typeface="黑体" pitchFamily="2" charset="-122"/>
              </a:rPr>
              <a:t>一个化学反应，不论是一步完成</a:t>
            </a:r>
            <a:r>
              <a:rPr lang="en-US" altLang="zh-CN" sz="3600" b="1">
                <a:solidFill>
                  <a:srgbClr val="000000"/>
                </a:solidFill>
                <a:latin typeface="黑体" pitchFamily="2" charset="-122"/>
                <a:ea typeface="黑体" pitchFamily="2" charset="-122"/>
              </a:rPr>
              <a:t>,</a:t>
            </a:r>
            <a:r>
              <a:rPr lang="zh-CN" altLang="en-US" sz="3600" b="1">
                <a:solidFill>
                  <a:srgbClr val="000000"/>
                </a:solidFill>
                <a:latin typeface="黑体" pitchFamily="2" charset="-122"/>
                <a:ea typeface="黑体" pitchFamily="2" charset="-122"/>
              </a:rPr>
              <a:t>还是分几步完成</a:t>
            </a:r>
            <a:r>
              <a:rPr lang="en-US" altLang="zh-CN" sz="3600" b="1">
                <a:solidFill>
                  <a:srgbClr val="000000"/>
                </a:solidFill>
                <a:latin typeface="黑体" pitchFamily="2" charset="-122"/>
                <a:ea typeface="黑体" pitchFamily="2" charset="-122"/>
              </a:rPr>
              <a:t>,</a:t>
            </a:r>
            <a:r>
              <a:rPr lang="zh-CN" altLang="en-US" sz="3600" b="1">
                <a:solidFill>
                  <a:srgbClr val="000000"/>
                </a:solidFill>
                <a:latin typeface="黑体" pitchFamily="2" charset="-122"/>
                <a:ea typeface="黑体" pitchFamily="2" charset="-122"/>
              </a:rPr>
              <a:t>，其反应热是完全相同的 </a:t>
            </a:r>
          </a:p>
        </p:txBody>
      </p:sp>
      <p:sp>
        <p:nvSpPr>
          <p:cNvPr id="11" name="Rectangle 5"/>
          <p:cNvSpPr>
            <a:spLocks noChangeArrowheads="1"/>
          </p:cNvSpPr>
          <p:nvPr/>
        </p:nvSpPr>
        <p:spPr bwMode="auto">
          <a:xfrm>
            <a:off x="609600" y="3584575"/>
            <a:ext cx="6019800" cy="1773238"/>
          </a:xfrm>
          <a:prstGeom prst="rect">
            <a:avLst/>
          </a:prstGeom>
          <a:noFill/>
          <a:ln w="9525">
            <a:noFill/>
            <a:miter lim="800000"/>
            <a:headEnd/>
            <a:tailEnd/>
          </a:ln>
        </p:spPr>
        <p:txBody>
          <a:bodyPr>
            <a:spAutoFit/>
          </a:bodyPr>
          <a:lstStyle/>
          <a:p>
            <a:pPr>
              <a:lnSpc>
                <a:spcPct val="115000"/>
              </a:lnSpc>
              <a:spcBef>
                <a:spcPct val="20000"/>
              </a:spcBef>
              <a:buClr>
                <a:srgbClr val="009999"/>
              </a:buClr>
              <a:buFont typeface="Wingdings" pitchFamily="2" charset="2"/>
              <a:buNone/>
            </a:pPr>
            <a:r>
              <a:rPr lang="en-US" altLang="zh-CN" sz="3200" b="1">
                <a:solidFill>
                  <a:srgbClr val="3333CC"/>
                </a:solidFill>
                <a:latin typeface="Times New Roman" pitchFamily="18" charset="0"/>
                <a:ea typeface="华文中宋" pitchFamily="2" charset="-122"/>
              </a:rPr>
              <a:t>        </a:t>
            </a:r>
            <a:r>
              <a:rPr lang="zh-CN" altLang="en-US" sz="3200" b="1">
                <a:solidFill>
                  <a:srgbClr val="3333CC"/>
                </a:solidFill>
                <a:latin typeface="Times New Roman" pitchFamily="18" charset="0"/>
                <a:ea typeface="华文中宋" pitchFamily="2" charset="-122"/>
              </a:rPr>
              <a:t>化学反应的焓变（ </a:t>
            </a:r>
            <a:r>
              <a:rPr lang="el-GR" altLang="zh-CN" sz="3200" b="1">
                <a:solidFill>
                  <a:srgbClr val="3333CC"/>
                </a:solidFill>
                <a:latin typeface="Times New Roman" pitchFamily="18" charset="0"/>
                <a:ea typeface="华文中宋" pitchFamily="2" charset="-122"/>
              </a:rPr>
              <a:t>Δ</a:t>
            </a:r>
            <a:r>
              <a:rPr lang="en-US" altLang="zh-CN" sz="3200" b="1">
                <a:solidFill>
                  <a:srgbClr val="3333CC"/>
                </a:solidFill>
                <a:latin typeface="Times New Roman" pitchFamily="18" charset="0"/>
                <a:ea typeface="华文中宋" pitchFamily="2" charset="-122"/>
              </a:rPr>
              <a:t>H</a:t>
            </a:r>
            <a:r>
              <a:rPr lang="zh-CN" altLang="en-US" sz="3200" b="1">
                <a:solidFill>
                  <a:srgbClr val="3333CC"/>
                </a:solidFill>
                <a:latin typeface="Times New Roman" pitchFamily="18" charset="0"/>
                <a:ea typeface="华文中宋" pitchFamily="2" charset="-122"/>
              </a:rPr>
              <a:t>）只与反应体系的始态和终态有关，而与反应的途径无关。</a:t>
            </a:r>
          </a:p>
        </p:txBody>
      </p:sp>
    </p:spTree>
    <p:extLst>
      <p:ext uri="{BB962C8B-B14F-4D97-AF65-F5344CB8AC3E}">
        <p14:creationId xmlns:p14="http://schemas.microsoft.com/office/powerpoint/2010/main" val="54657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2133600" y="4513263"/>
            <a:ext cx="5029200" cy="701675"/>
          </a:xfrm>
          <a:prstGeom prst="rect">
            <a:avLst/>
          </a:prstGeom>
          <a:noFill/>
          <a:ln w="9525">
            <a:noFill/>
            <a:miter lim="800000"/>
            <a:headEnd/>
            <a:tailEnd/>
          </a:ln>
        </p:spPr>
        <p:txBody>
          <a:bodyPr>
            <a:spAutoFit/>
          </a:bodyPr>
          <a:lstStyle/>
          <a:p>
            <a:r>
              <a:rPr lang="en-US" altLang="zh-CN" sz="4000" b="1">
                <a:solidFill>
                  <a:srgbClr val="000000"/>
                </a:solidFill>
                <a:latin typeface="Times New Roman" pitchFamily="18" charset="0"/>
                <a:ea typeface="黑体" pitchFamily="2" charset="-122"/>
              </a:rPr>
              <a:t>△H</a:t>
            </a:r>
            <a:r>
              <a:rPr lang="zh-CN" altLang="en-US" sz="4000" b="1">
                <a:solidFill>
                  <a:srgbClr val="000000"/>
                </a:solidFill>
                <a:latin typeface="Times New Roman" pitchFamily="18" charset="0"/>
                <a:ea typeface="黑体" pitchFamily="2" charset="-122"/>
              </a:rPr>
              <a:t>＝△</a:t>
            </a:r>
            <a:r>
              <a:rPr lang="en-US" altLang="zh-CN" sz="4000" b="1">
                <a:solidFill>
                  <a:srgbClr val="000000"/>
                </a:solidFill>
                <a:latin typeface="Times New Roman" pitchFamily="18" charset="0"/>
                <a:ea typeface="黑体" pitchFamily="2" charset="-122"/>
              </a:rPr>
              <a:t>H</a:t>
            </a:r>
            <a:r>
              <a:rPr lang="en-US" altLang="zh-CN" sz="4000" b="1" baseline="-25000">
                <a:solidFill>
                  <a:srgbClr val="000000"/>
                </a:solidFill>
                <a:latin typeface="Times New Roman" pitchFamily="18" charset="0"/>
                <a:ea typeface="黑体" pitchFamily="2" charset="-122"/>
              </a:rPr>
              <a:t>1</a:t>
            </a:r>
            <a:r>
              <a:rPr lang="en-US" altLang="zh-CN" sz="4000" b="1">
                <a:solidFill>
                  <a:srgbClr val="000000"/>
                </a:solidFill>
                <a:latin typeface="Times New Roman" pitchFamily="18" charset="0"/>
                <a:ea typeface="黑体" pitchFamily="2" charset="-122"/>
              </a:rPr>
              <a:t>+△H</a:t>
            </a:r>
            <a:r>
              <a:rPr lang="en-US" altLang="zh-CN" sz="4000" b="1" baseline="-25000">
                <a:solidFill>
                  <a:srgbClr val="000000"/>
                </a:solidFill>
                <a:latin typeface="Times New Roman" pitchFamily="18" charset="0"/>
                <a:ea typeface="黑体" pitchFamily="2" charset="-122"/>
              </a:rPr>
              <a:t>2</a:t>
            </a:r>
            <a:endParaRPr lang="en-US" altLang="zh-CN" sz="4000" b="1">
              <a:solidFill>
                <a:srgbClr val="000000"/>
              </a:solidFill>
              <a:latin typeface="Times New Roman" pitchFamily="18" charset="0"/>
              <a:ea typeface="黑体" pitchFamily="2" charset="-122"/>
            </a:endParaRPr>
          </a:p>
        </p:txBody>
      </p:sp>
      <p:pic>
        <p:nvPicPr>
          <p:cNvPr id="7"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371600" y="1400175"/>
            <a:ext cx="5867400" cy="2743200"/>
          </a:xfrm>
          <a:prstGeom prst="rect">
            <a:avLst/>
          </a:prstGeom>
          <a:solidFill>
            <a:srgbClr val="BBE0E3"/>
          </a:solidFill>
          <a:ln w="9525">
            <a:noFill/>
            <a:miter lim="800000"/>
            <a:headEnd/>
            <a:tailEnd/>
          </a:ln>
        </p:spPr>
      </p:pic>
      <p:sp>
        <p:nvSpPr>
          <p:cNvPr id="7172" name="Rectangle 5"/>
          <p:cNvSpPr>
            <a:spLocks noChangeArrowheads="1"/>
          </p:cNvSpPr>
          <p:nvPr/>
        </p:nvSpPr>
        <p:spPr bwMode="auto">
          <a:xfrm>
            <a:off x="533400" y="376238"/>
            <a:ext cx="3740150" cy="701675"/>
          </a:xfrm>
          <a:prstGeom prst="rect">
            <a:avLst/>
          </a:prstGeom>
          <a:noFill/>
          <a:ln w="9525">
            <a:noFill/>
            <a:miter lim="800000"/>
            <a:headEnd/>
            <a:tailEnd/>
          </a:ln>
        </p:spPr>
        <p:txBody>
          <a:bodyPr wrap="none">
            <a:spAutoFit/>
          </a:bodyPr>
          <a:lstStyle/>
          <a:p>
            <a:r>
              <a:rPr lang="zh-CN" altLang="en-US" sz="4000">
                <a:solidFill>
                  <a:srgbClr val="FF0000"/>
                </a:solidFill>
                <a:ea typeface="华文新魏" pitchFamily="2" charset="-122"/>
              </a:rPr>
              <a:t>盖斯定律直观化</a:t>
            </a:r>
          </a:p>
        </p:txBody>
      </p:sp>
      <p:sp>
        <p:nvSpPr>
          <p:cNvPr id="9" name="Rectangle 6"/>
          <p:cNvSpPr>
            <a:spLocks noChangeArrowheads="1"/>
          </p:cNvSpPr>
          <p:nvPr/>
        </p:nvSpPr>
        <p:spPr bwMode="auto">
          <a:xfrm>
            <a:off x="1000125" y="5345113"/>
            <a:ext cx="7500938" cy="1077218"/>
          </a:xfrm>
          <a:prstGeom prst="rect">
            <a:avLst/>
          </a:prstGeom>
          <a:noFill/>
          <a:ln w="9525">
            <a:noFill/>
            <a:miter lim="800000"/>
            <a:headEnd/>
            <a:tailEnd/>
          </a:ln>
        </p:spPr>
        <p:txBody>
          <a:bodyPr anchor="ctr">
            <a:spAutoFit/>
          </a:bodyPr>
          <a:lstStyle/>
          <a:p>
            <a:pPr>
              <a:tabLst>
                <a:tab pos="800100" algn="l"/>
              </a:tabLst>
            </a:pPr>
            <a:r>
              <a:rPr lang="zh-CN" altLang="en-US" sz="3200" b="1" dirty="0">
                <a:solidFill>
                  <a:srgbClr val="000000"/>
                </a:solidFill>
                <a:latin typeface="华文中宋" pitchFamily="2" charset="-122"/>
                <a:ea typeface="华文中宋" pitchFamily="2" charset="-122"/>
              </a:rPr>
              <a:t>盖斯定律</a:t>
            </a:r>
            <a:r>
              <a:rPr lang="zh-CN" altLang="en-US" sz="3200" b="1" dirty="0" smtClean="0">
                <a:solidFill>
                  <a:srgbClr val="000000"/>
                </a:solidFill>
                <a:latin typeface="华文中宋" pitchFamily="2" charset="-122"/>
                <a:ea typeface="华文中宋" pitchFamily="2" charset="-122"/>
              </a:rPr>
              <a:t>是质量守恒定律和能量守恒定律的共同体现</a:t>
            </a:r>
            <a:r>
              <a:rPr lang="zh-CN" altLang="en-US" sz="3200" b="1" dirty="0">
                <a:solidFill>
                  <a:srgbClr val="000000"/>
                </a:solidFill>
                <a:latin typeface="华文中宋" pitchFamily="2" charset="-122"/>
                <a:ea typeface="华文中宋" pitchFamily="2" charset="-122"/>
              </a:rPr>
              <a:t>。</a:t>
            </a:r>
          </a:p>
        </p:txBody>
      </p:sp>
    </p:spTree>
    <p:extLst>
      <p:ext uri="{BB962C8B-B14F-4D97-AF65-F5344CB8AC3E}">
        <p14:creationId xmlns:p14="http://schemas.microsoft.com/office/powerpoint/2010/main" val="67356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571875" y="5072063"/>
            <a:ext cx="1524000" cy="466725"/>
          </a:xfrm>
          <a:prstGeom prst="rect">
            <a:avLst/>
          </a:prstGeom>
          <a:solidFill>
            <a:srgbClr val="FFFFFF"/>
          </a:solidFill>
          <a:ln w="9525">
            <a:solidFill>
              <a:srgbClr val="FFFFFF"/>
            </a:solidFill>
            <a:miter lim="800000"/>
            <a:headEnd/>
            <a:tailEnd/>
          </a:ln>
        </p:spPr>
        <p:txBody>
          <a:bodyPr>
            <a:spAutoFit/>
          </a:bodyPr>
          <a:lstStyle/>
          <a:p>
            <a:pPr>
              <a:spcBef>
                <a:spcPct val="50000"/>
              </a:spcBef>
            </a:pPr>
            <a:r>
              <a:rPr lang="en-US" altLang="zh-CN" b="1">
                <a:solidFill>
                  <a:srgbClr val="333399"/>
                </a:solidFill>
                <a:latin typeface="宋体" pitchFamily="2" charset="-122"/>
              </a:rPr>
              <a:t>△H</a:t>
            </a:r>
            <a:r>
              <a:rPr lang="en-US" altLang="zh-CN" b="1" baseline="-25000">
                <a:solidFill>
                  <a:srgbClr val="333399"/>
                </a:solidFill>
                <a:latin typeface="宋体" pitchFamily="2" charset="-122"/>
              </a:rPr>
              <a:t>2</a:t>
            </a:r>
            <a:r>
              <a:rPr lang="en-US" altLang="zh-CN" b="1">
                <a:solidFill>
                  <a:srgbClr val="333399"/>
                </a:solidFill>
                <a:latin typeface="宋体" pitchFamily="2" charset="-122"/>
              </a:rPr>
              <a:t> &gt; 0</a:t>
            </a:r>
          </a:p>
        </p:txBody>
      </p:sp>
      <p:sp>
        <p:nvSpPr>
          <p:cNvPr id="8195" name="Text Box 3"/>
          <p:cNvSpPr txBox="1">
            <a:spLocks noChangeArrowheads="1"/>
          </p:cNvSpPr>
          <p:nvPr/>
        </p:nvSpPr>
        <p:spPr bwMode="auto">
          <a:xfrm>
            <a:off x="3619500" y="1285875"/>
            <a:ext cx="1524000" cy="466725"/>
          </a:xfrm>
          <a:prstGeom prst="rect">
            <a:avLst/>
          </a:prstGeom>
          <a:noFill/>
          <a:ln w="9525">
            <a:solidFill>
              <a:srgbClr val="FFFFFF"/>
            </a:solidFill>
            <a:miter lim="800000"/>
            <a:headEnd/>
            <a:tailEnd/>
          </a:ln>
        </p:spPr>
        <p:txBody>
          <a:bodyPr>
            <a:spAutoFit/>
          </a:bodyPr>
          <a:lstStyle/>
          <a:p>
            <a:pPr>
              <a:spcBef>
                <a:spcPct val="50000"/>
              </a:spcBef>
            </a:pPr>
            <a:r>
              <a:rPr lang="en-US" altLang="zh-CN" b="1">
                <a:solidFill>
                  <a:srgbClr val="333399"/>
                </a:solidFill>
                <a:latin typeface="宋体" pitchFamily="2" charset="-122"/>
              </a:rPr>
              <a:t>△H</a:t>
            </a:r>
            <a:r>
              <a:rPr lang="en-US" altLang="zh-CN" b="1" baseline="-25000">
                <a:solidFill>
                  <a:srgbClr val="333399"/>
                </a:solidFill>
                <a:latin typeface="宋体" pitchFamily="2" charset="-122"/>
              </a:rPr>
              <a:t>1</a:t>
            </a:r>
            <a:r>
              <a:rPr lang="en-US" altLang="zh-CN" b="1">
                <a:solidFill>
                  <a:srgbClr val="333399"/>
                </a:solidFill>
                <a:latin typeface="宋体" pitchFamily="2" charset="-122"/>
              </a:rPr>
              <a:t> &lt; 0</a:t>
            </a:r>
          </a:p>
        </p:txBody>
      </p:sp>
      <p:grpSp>
        <p:nvGrpSpPr>
          <p:cNvPr id="8196" name="Group 4"/>
          <p:cNvGrpSpPr>
            <a:grpSpLocks/>
          </p:cNvGrpSpPr>
          <p:nvPr/>
        </p:nvGrpSpPr>
        <p:grpSpPr bwMode="auto">
          <a:xfrm>
            <a:off x="1357313" y="1857375"/>
            <a:ext cx="5881687" cy="3200400"/>
            <a:chOff x="336" y="1104"/>
            <a:chExt cx="4560" cy="2016"/>
          </a:xfrm>
        </p:grpSpPr>
        <p:sp>
          <p:nvSpPr>
            <p:cNvPr id="8201" name="Oval 5"/>
            <p:cNvSpPr>
              <a:spLocks noChangeArrowheads="1"/>
            </p:cNvSpPr>
            <p:nvPr/>
          </p:nvSpPr>
          <p:spPr bwMode="auto">
            <a:xfrm>
              <a:off x="336" y="1104"/>
              <a:ext cx="4560" cy="2016"/>
            </a:xfrm>
            <a:prstGeom prst="ellipse">
              <a:avLst/>
            </a:prstGeom>
            <a:noFill/>
            <a:ln w="9525">
              <a:solidFill>
                <a:srgbClr val="000000"/>
              </a:solidFill>
              <a:round/>
              <a:headEnd/>
              <a:tailEnd/>
            </a:ln>
          </p:spPr>
          <p:txBody>
            <a:bodyPr wrap="none" anchor="ctr"/>
            <a:lstStyle/>
            <a:p>
              <a:endParaRPr lang="zh-CN" altLang="en-US">
                <a:solidFill>
                  <a:srgbClr val="000000"/>
                </a:solidFill>
              </a:endParaRPr>
            </a:p>
          </p:txBody>
        </p:sp>
        <p:sp>
          <p:nvSpPr>
            <p:cNvPr id="8202" name="Line 6"/>
            <p:cNvSpPr>
              <a:spLocks noChangeShapeType="1"/>
            </p:cNvSpPr>
            <p:nvPr/>
          </p:nvSpPr>
          <p:spPr bwMode="auto">
            <a:xfrm>
              <a:off x="4800" y="1821"/>
              <a:ext cx="96" cy="195"/>
            </a:xfrm>
            <a:prstGeom prst="line">
              <a:avLst/>
            </a:prstGeom>
            <a:noFill/>
            <a:ln w="38100">
              <a:solidFill>
                <a:srgbClr val="000000"/>
              </a:solidFill>
              <a:round/>
              <a:headEnd/>
              <a:tailEnd type="triangle" w="med" len="med"/>
            </a:ln>
          </p:spPr>
          <p:txBody>
            <a:bodyPr/>
            <a:lstStyle/>
            <a:p>
              <a:endParaRPr lang="zh-CN" altLang="en-US"/>
            </a:p>
          </p:txBody>
        </p:sp>
        <p:sp>
          <p:nvSpPr>
            <p:cNvPr id="8203" name="Line 7"/>
            <p:cNvSpPr>
              <a:spLocks noChangeShapeType="1"/>
            </p:cNvSpPr>
            <p:nvPr/>
          </p:nvSpPr>
          <p:spPr bwMode="auto">
            <a:xfrm flipH="1" flipV="1">
              <a:off x="336" y="2208"/>
              <a:ext cx="96" cy="192"/>
            </a:xfrm>
            <a:prstGeom prst="line">
              <a:avLst/>
            </a:prstGeom>
            <a:noFill/>
            <a:ln w="38100">
              <a:solidFill>
                <a:srgbClr val="000000"/>
              </a:solidFill>
              <a:round/>
              <a:headEnd/>
              <a:tailEnd type="triangle" w="med" len="med"/>
            </a:ln>
          </p:spPr>
          <p:txBody>
            <a:bodyPr/>
            <a:lstStyle/>
            <a:p>
              <a:endParaRPr lang="zh-CN" altLang="en-US"/>
            </a:p>
          </p:txBody>
        </p:sp>
      </p:grpSp>
      <p:sp>
        <p:nvSpPr>
          <p:cNvPr id="8197" name="Text Box 8"/>
          <p:cNvSpPr txBox="1">
            <a:spLocks noChangeArrowheads="1"/>
          </p:cNvSpPr>
          <p:nvPr/>
        </p:nvSpPr>
        <p:spPr bwMode="auto">
          <a:xfrm>
            <a:off x="571500" y="3038475"/>
            <a:ext cx="2209800" cy="588963"/>
          </a:xfrm>
          <a:prstGeom prst="rect">
            <a:avLst/>
          </a:prstGeom>
          <a:solidFill>
            <a:srgbClr val="FFFFFF"/>
          </a:solidFill>
          <a:ln w="9525">
            <a:solidFill>
              <a:srgbClr val="FFFFFF"/>
            </a:solidFill>
            <a:miter lim="800000"/>
            <a:headEnd/>
            <a:tailEnd/>
          </a:ln>
        </p:spPr>
        <p:txBody>
          <a:bodyPr>
            <a:spAutoFit/>
          </a:bodyPr>
          <a:lstStyle/>
          <a:p>
            <a:pPr>
              <a:spcBef>
                <a:spcPct val="50000"/>
              </a:spcBef>
            </a:pPr>
            <a:r>
              <a:rPr lang="en-US" altLang="zh-CN" sz="3200" b="1">
                <a:solidFill>
                  <a:srgbClr val="333399"/>
                </a:solidFill>
              </a:rPr>
              <a:t>S</a:t>
            </a:r>
            <a:r>
              <a:rPr lang="zh-CN" altLang="en-US" sz="3200" b="1">
                <a:solidFill>
                  <a:srgbClr val="333399"/>
                </a:solidFill>
              </a:rPr>
              <a:t>（始态）</a:t>
            </a:r>
          </a:p>
        </p:txBody>
      </p:sp>
      <p:sp>
        <p:nvSpPr>
          <p:cNvPr id="8198" name="Text Box 9"/>
          <p:cNvSpPr txBox="1">
            <a:spLocks noChangeArrowheads="1"/>
          </p:cNvSpPr>
          <p:nvPr/>
        </p:nvSpPr>
        <p:spPr bwMode="auto">
          <a:xfrm>
            <a:off x="6143625" y="3363913"/>
            <a:ext cx="2133600" cy="588962"/>
          </a:xfrm>
          <a:prstGeom prst="rect">
            <a:avLst/>
          </a:prstGeom>
          <a:solidFill>
            <a:srgbClr val="FFFFFF"/>
          </a:solidFill>
          <a:ln w="9525">
            <a:solidFill>
              <a:srgbClr val="FFFFFF"/>
            </a:solidFill>
            <a:miter lim="800000"/>
            <a:headEnd/>
            <a:tailEnd/>
          </a:ln>
        </p:spPr>
        <p:txBody>
          <a:bodyPr>
            <a:spAutoFit/>
          </a:bodyPr>
          <a:lstStyle/>
          <a:p>
            <a:pPr>
              <a:spcBef>
                <a:spcPct val="50000"/>
              </a:spcBef>
            </a:pPr>
            <a:r>
              <a:rPr lang="en-US" altLang="zh-CN" sz="3200" b="1">
                <a:solidFill>
                  <a:srgbClr val="333399"/>
                </a:solidFill>
              </a:rPr>
              <a:t>L</a:t>
            </a:r>
            <a:r>
              <a:rPr lang="zh-CN" altLang="en-US" sz="3200" b="1">
                <a:solidFill>
                  <a:srgbClr val="333399"/>
                </a:solidFill>
              </a:rPr>
              <a:t>（终态）</a:t>
            </a:r>
          </a:p>
        </p:txBody>
      </p:sp>
      <p:sp>
        <p:nvSpPr>
          <p:cNvPr id="8199" name="Text Box 3"/>
          <p:cNvSpPr txBox="1">
            <a:spLocks noChangeArrowheads="1"/>
          </p:cNvSpPr>
          <p:nvPr/>
        </p:nvSpPr>
        <p:spPr bwMode="auto">
          <a:xfrm>
            <a:off x="1785938" y="415925"/>
            <a:ext cx="6000750" cy="584200"/>
          </a:xfrm>
          <a:prstGeom prst="rect">
            <a:avLst/>
          </a:prstGeom>
          <a:noFill/>
          <a:ln w="9525">
            <a:solidFill>
              <a:srgbClr val="FFFFFF"/>
            </a:solidFill>
            <a:miter lim="800000"/>
            <a:headEnd/>
            <a:tailEnd/>
          </a:ln>
        </p:spPr>
        <p:txBody>
          <a:bodyPr>
            <a:spAutoFit/>
          </a:bodyPr>
          <a:lstStyle/>
          <a:p>
            <a:pPr>
              <a:spcBef>
                <a:spcPct val="50000"/>
              </a:spcBef>
            </a:pPr>
            <a:r>
              <a:rPr lang="zh-CN" altLang="en-US" sz="3200" b="1">
                <a:solidFill>
                  <a:srgbClr val="0000FF"/>
                </a:solidFill>
                <a:latin typeface="宋体" pitchFamily="2" charset="-122"/>
              </a:rPr>
              <a:t>从能量守恒上来思考盖斯定律</a:t>
            </a:r>
            <a:endParaRPr lang="en-US" altLang="zh-CN" sz="3200" b="1">
              <a:solidFill>
                <a:srgbClr val="0000FF"/>
              </a:solidFill>
              <a:latin typeface="宋体" pitchFamily="2" charset="-122"/>
            </a:endParaRPr>
          </a:p>
        </p:txBody>
      </p:sp>
      <p:sp>
        <p:nvSpPr>
          <p:cNvPr id="12" name="Text Box 2"/>
          <p:cNvSpPr txBox="1">
            <a:spLocks noChangeArrowheads="1"/>
          </p:cNvSpPr>
          <p:nvPr/>
        </p:nvSpPr>
        <p:spPr bwMode="auto">
          <a:xfrm>
            <a:off x="2500313" y="5786438"/>
            <a:ext cx="3929062" cy="584200"/>
          </a:xfrm>
          <a:prstGeom prst="rect">
            <a:avLst/>
          </a:prstGeom>
          <a:solidFill>
            <a:srgbClr val="FFFFFF"/>
          </a:solidFill>
          <a:ln w="9525">
            <a:solidFill>
              <a:srgbClr val="FFFFFF"/>
            </a:solidFill>
            <a:miter lim="800000"/>
            <a:headEnd/>
            <a:tailEnd/>
          </a:ln>
        </p:spPr>
        <p:txBody>
          <a:bodyPr>
            <a:spAutoFit/>
          </a:bodyPr>
          <a:lstStyle/>
          <a:p>
            <a:pPr>
              <a:spcBef>
                <a:spcPct val="50000"/>
              </a:spcBef>
            </a:pPr>
            <a:r>
              <a:rPr lang="en-US" altLang="zh-CN" sz="3200" b="1">
                <a:solidFill>
                  <a:srgbClr val="FF0000"/>
                </a:solidFill>
                <a:latin typeface="宋体" pitchFamily="2" charset="-122"/>
              </a:rPr>
              <a:t>△H</a:t>
            </a:r>
            <a:r>
              <a:rPr lang="en-US" altLang="zh-CN" sz="3200" b="1" baseline="-25000">
                <a:solidFill>
                  <a:srgbClr val="FF0000"/>
                </a:solidFill>
                <a:latin typeface="宋体" pitchFamily="2" charset="-122"/>
              </a:rPr>
              <a:t>1</a:t>
            </a:r>
            <a:r>
              <a:rPr lang="en-US" altLang="zh-CN" sz="3200" b="1">
                <a:solidFill>
                  <a:srgbClr val="FF0000"/>
                </a:solidFill>
                <a:latin typeface="宋体" pitchFamily="2" charset="-122"/>
              </a:rPr>
              <a:t> + △H</a:t>
            </a:r>
            <a:r>
              <a:rPr lang="en-US" altLang="zh-CN" sz="3200" b="1" baseline="-25000">
                <a:solidFill>
                  <a:srgbClr val="FF0000"/>
                </a:solidFill>
                <a:latin typeface="宋体" pitchFamily="2" charset="-122"/>
              </a:rPr>
              <a:t>2</a:t>
            </a:r>
            <a:r>
              <a:rPr lang="en-US" altLang="zh-CN" sz="3200" b="1">
                <a:solidFill>
                  <a:srgbClr val="FF0000"/>
                </a:solidFill>
                <a:latin typeface="宋体" pitchFamily="2" charset="-122"/>
              </a:rPr>
              <a:t> ≡ 0</a:t>
            </a:r>
          </a:p>
        </p:txBody>
      </p:sp>
    </p:spTree>
    <p:extLst>
      <p:ext uri="{BB962C8B-B14F-4D97-AF65-F5344CB8AC3E}">
        <p14:creationId xmlns:p14="http://schemas.microsoft.com/office/powerpoint/2010/main" val="37622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
          <p:cNvSpPr txBox="1">
            <a:spLocks noChangeArrowheads="1"/>
          </p:cNvSpPr>
          <p:nvPr/>
        </p:nvSpPr>
        <p:spPr bwMode="auto">
          <a:xfrm>
            <a:off x="3124200" y="214313"/>
            <a:ext cx="2209800" cy="469900"/>
          </a:xfrm>
          <a:prstGeom prst="rect">
            <a:avLst/>
          </a:prstGeom>
          <a:solidFill>
            <a:srgbClr val="FF99CC">
              <a:alpha val="50195"/>
            </a:srgbClr>
          </a:solidFill>
          <a:ln w="12700">
            <a:solidFill>
              <a:srgbClr val="000000"/>
            </a:solidFill>
            <a:miter lim="800000"/>
            <a:headEnd/>
            <a:tailEnd/>
          </a:ln>
        </p:spPr>
        <p:txBody>
          <a:bodyPr>
            <a:spAutoFit/>
          </a:bodyPr>
          <a:lstStyle/>
          <a:p>
            <a:pPr>
              <a:spcBef>
                <a:spcPct val="50000"/>
              </a:spcBef>
            </a:pPr>
            <a:r>
              <a:rPr lang="en-US" altLang="zh-CN">
                <a:solidFill>
                  <a:srgbClr val="000000"/>
                </a:solidFill>
                <a:latin typeface="Times New Roman" pitchFamily="18" charset="0"/>
              </a:rPr>
              <a:t>      CO(g)</a:t>
            </a:r>
          </a:p>
        </p:txBody>
      </p:sp>
      <p:sp>
        <p:nvSpPr>
          <p:cNvPr id="19" name="Text Box 3"/>
          <p:cNvSpPr txBox="1">
            <a:spLocks noChangeArrowheads="1"/>
          </p:cNvSpPr>
          <p:nvPr/>
        </p:nvSpPr>
        <p:spPr bwMode="auto">
          <a:xfrm>
            <a:off x="1676400" y="1703388"/>
            <a:ext cx="1920875" cy="469900"/>
          </a:xfrm>
          <a:prstGeom prst="rect">
            <a:avLst/>
          </a:prstGeom>
          <a:solidFill>
            <a:srgbClr val="FF99CC">
              <a:alpha val="50195"/>
            </a:srgbClr>
          </a:solidFill>
          <a:ln w="12700">
            <a:solidFill>
              <a:srgbClr val="000000"/>
            </a:solidFill>
            <a:miter lim="800000"/>
            <a:headEnd/>
            <a:tailEnd/>
          </a:ln>
        </p:spPr>
        <p:txBody>
          <a:bodyPr>
            <a:spAutoFit/>
          </a:bodyPr>
          <a:lstStyle/>
          <a:p>
            <a:pPr algn="ctr"/>
            <a:r>
              <a:rPr lang="en-US" altLang="zh-CN">
                <a:solidFill>
                  <a:srgbClr val="000000"/>
                </a:solidFill>
                <a:latin typeface="Times New Roman" pitchFamily="18" charset="0"/>
              </a:rPr>
              <a:t>C(s)</a:t>
            </a:r>
          </a:p>
        </p:txBody>
      </p:sp>
      <p:sp>
        <p:nvSpPr>
          <p:cNvPr id="20" name="Text Box 4"/>
          <p:cNvSpPr txBox="1">
            <a:spLocks noChangeArrowheads="1"/>
          </p:cNvSpPr>
          <p:nvPr/>
        </p:nvSpPr>
        <p:spPr bwMode="auto">
          <a:xfrm>
            <a:off x="4953000" y="1690688"/>
            <a:ext cx="1903413" cy="469900"/>
          </a:xfrm>
          <a:prstGeom prst="rect">
            <a:avLst/>
          </a:prstGeom>
          <a:solidFill>
            <a:srgbClr val="FF99CC">
              <a:alpha val="50195"/>
            </a:srgbClr>
          </a:solidFill>
          <a:ln w="12700">
            <a:solidFill>
              <a:srgbClr val="000000"/>
            </a:solidFill>
            <a:miter lim="800000"/>
            <a:headEnd/>
            <a:tailEnd/>
          </a:ln>
        </p:spPr>
        <p:txBody>
          <a:bodyPr>
            <a:spAutoFit/>
          </a:bodyPr>
          <a:lstStyle/>
          <a:p>
            <a:pPr algn="ctr"/>
            <a:r>
              <a:rPr lang="en-US" altLang="zh-CN">
                <a:solidFill>
                  <a:srgbClr val="000000"/>
                </a:solidFill>
                <a:latin typeface="Times New Roman" pitchFamily="18" charset="0"/>
              </a:rPr>
              <a:t>CO</a:t>
            </a:r>
            <a:r>
              <a:rPr lang="en-US" altLang="zh-CN" baseline="-25000">
                <a:solidFill>
                  <a:srgbClr val="000000"/>
                </a:solidFill>
                <a:latin typeface="Times New Roman" pitchFamily="18" charset="0"/>
              </a:rPr>
              <a:t>2</a:t>
            </a:r>
            <a:r>
              <a:rPr lang="en-US" altLang="zh-CN">
                <a:solidFill>
                  <a:srgbClr val="000000"/>
                </a:solidFill>
                <a:latin typeface="Times New Roman" pitchFamily="18" charset="0"/>
              </a:rPr>
              <a:t>(g)</a:t>
            </a:r>
          </a:p>
        </p:txBody>
      </p:sp>
      <p:sp>
        <p:nvSpPr>
          <p:cNvPr id="21" name="Line 5"/>
          <p:cNvSpPr>
            <a:spLocks noChangeShapeType="1"/>
          </p:cNvSpPr>
          <p:nvPr/>
        </p:nvSpPr>
        <p:spPr bwMode="auto">
          <a:xfrm flipV="1">
            <a:off x="3505200" y="671513"/>
            <a:ext cx="609600" cy="990600"/>
          </a:xfrm>
          <a:prstGeom prst="line">
            <a:avLst/>
          </a:prstGeom>
          <a:noFill/>
          <a:ln w="9525">
            <a:solidFill>
              <a:srgbClr val="000000"/>
            </a:solidFill>
            <a:round/>
            <a:headEnd/>
            <a:tailEnd type="stealth" w="lg" len="lg"/>
          </a:ln>
        </p:spPr>
        <p:txBody>
          <a:bodyPr/>
          <a:lstStyle/>
          <a:p>
            <a:endParaRPr lang="zh-CN" altLang="en-US"/>
          </a:p>
        </p:txBody>
      </p:sp>
      <p:sp>
        <p:nvSpPr>
          <p:cNvPr id="22" name="Line 6"/>
          <p:cNvSpPr>
            <a:spLocks noChangeShapeType="1"/>
          </p:cNvSpPr>
          <p:nvPr/>
        </p:nvSpPr>
        <p:spPr bwMode="auto">
          <a:xfrm>
            <a:off x="3810000" y="1966913"/>
            <a:ext cx="914400" cy="0"/>
          </a:xfrm>
          <a:prstGeom prst="line">
            <a:avLst/>
          </a:prstGeom>
          <a:noFill/>
          <a:ln w="9525">
            <a:solidFill>
              <a:srgbClr val="000000"/>
            </a:solidFill>
            <a:round/>
            <a:headEnd/>
            <a:tailEnd type="stealth" w="lg" len="lg"/>
          </a:ln>
        </p:spPr>
        <p:txBody>
          <a:bodyPr/>
          <a:lstStyle/>
          <a:p>
            <a:endParaRPr lang="zh-CN" altLang="en-US"/>
          </a:p>
        </p:txBody>
      </p:sp>
      <p:sp>
        <p:nvSpPr>
          <p:cNvPr id="23" name="Line 7"/>
          <p:cNvSpPr>
            <a:spLocks noChangeShapeType="1"/>
          </p:cNvSpPr>
          <p:nvPr/>
        </p:nvSpPr>
        <p:spPr bwMode="auto">
          <a:xfrm>
            <a:off x="4267200" y="671513"/>
            <a:ext cx="914400" cy="990600"/>
          </a:xfrm>
          <a:prstGeom prst="line">
            <a:avLst/>
          </a:prstGeom>
          <a:noFill/>
          <a:ln w="9525">
            <a:solidFill>
              <a:srgbClr val="000000"/>
            </a:solidFill>
            <a:round/>
            <a:headEnd/>
            <a:tailEnd type="stealth" w="lg" len="lg"/>
          </a:ln>
        </p:spPr>
        <p:txBody>
          <a:bodyPr/>
          <a:lstStyle/>
          <a:p>
            <a:endParaRPr lang="zh-CN" altLang="en-US"/>
          </a:p>
        </p:txBody>
      </p:sp>
      <p:grpSp>
        <p:nvGrpSpPr>
          <p:cNvPr id="2" name="Group 8"/>
          <p:cNvGrpSpPr>
            <a:grpSpLocks/>
          </p:cNvGrpSpPr>
          <p:nvPr/>
        </p:nvGrpSpPr>
        <p:grpSpPr bwMode="auto">
          <a:xfrm>
            <a:off x="2895600" y="900113"/>
            <a:ext cx="714375" cy="461962"/>
            <a:chOff x="1392" y="2400"/>
            <a:chExt cx="450" cy="291"/>
          </a:xfrm>
        </p:grpSpPr>
        <p:sp>
          <p:nvSpPr>
            <p:cNvPr id="9246" name="AutoShape 9"/>
            <p:cNvSpPr>
              <a:spLocks noChangeArrowheads="1"/>
            </p:cNvSpPr>
            <p:nvPr/>
          </p:nvSpPr>
          <p:spPr bwMode="auto">
            <a:xfrm>
              <a:off x="1392" y="2496"/>
              <a:ext cx="144" cy="96"/>
            </a:xfrm>
            <a:prstGeom prst="triangle">
              <a:avLst>
                <a:gd name="adj" fmla="val 50000"/>
              </a:avLst>
            </a:prstGeom>
            <a:noFill/>
            <a:ln w="19050">
              <a:solidFill>
                <a:srgbClr val="000000"/>
              </a:solidFill>
              <a:miter lim="800000"/>
              <a:headEnd/>
              <a:tailEnd/>
            </a:ln>
          </p:spPr>
          <p:txBody>
            <a:bodyPr wrap="none" anchor="ctr"/>
            <a:lstStyle/>
            <a:p>
              <a:endParaRPr lang="zh-CN" altLang="en-US" sz="3200" b="1">
                <a:solidFill>
                  <a:srgbClr val="000000"/>
                </a:solidFill>
                <a:latin typeface="Times New Roman" pitchFamily="18" charset="0"/>
                <a:ea typeface="华文中宋" pitchFamily="2" charset="-122"/>
              </a:endParaRPr>
            </a:p>
          </p:txBody>
        </p:sp>
        <p:sp>
          <p:nvSpPr>
            <p:cNvPr id="9247" name="Text Box 10"/>
            <p:cNvSpPr txBox="1">
              <a:spLocks noChangeArrowheads="1"/>
            </p:cNvSpPr>
            <p:nvPr/>
          </p:nvSpPr>
          <p:spPr bwMode="auto">
            <a:xfrm>
              <a:off x="1521" y="2400"/>
              <a:ext cx="321" cy="291"/>
            </a:xfrm>
            <a:prstGeom prst="rect">
              <a:avLst/>
            </a:prstGeom>
            <a:noFill/>
            <a:ln w="9525">
              <a:noFill/>
              <a:miter lim="800000"/>
              <a:headEnd/>
              <a:tailEnd/>
            </a:ln>
          </p:spPr>
          <p:txBody>
            <a:bodyPr wrap="none">
              <a:spAutoFit/>
            </a:bodyPr>
            <a:lstStyle/>
            <a:p>
              <a:r>
                <a:rPr lang="en-US" altLang="zh-CN">
                  <a:solidFill>
                    <a:srgbClr val="000000"/>
                  </a:solidFill>
                  <a:latin typeface="Times New Roman" pitchFamily="18" charset="0"/>
                </a:rPr>
                <a:t>H</a:t>
              </a:r>
              <a:r>
                <a:rPr lang="en-US" altLang="zh-CN" baseline="-25000">
                  <a:solidFill>
                    <a:srgbClr val="000000"/>
                  </a:solidFill>
                  <a:latin typeface="Times New Roman" pitchFamily="18" charset="0"/>
                </a:rPr>
                <a:t>3</a:t>
              </a:r>
              <a:endParaRPr lang="en-US" altLang="zh-CN">
                <a:solidFill>
                  <a:srgbClr val="000000"/>
                </a:solidFill>
                <a:latin typeface="Times New Roman" pitchFamily="18" charset="0"/>
              </a:endParaRPr>
            </a:p>
          </p:txBody>
        </p:sp>
      </p:grpSp>
      <p:grpSp>
        <p:nvGrpSpPr>
          <p:cNvPr id="3" name="Group 11"/>
          <p:cNvGrpSpPr>
            <a:grpSpLocks/>
          </p:cNvGrpSpPr>
          <p:nvPr/>
        </p:nvGrpSpPr>
        <p:grpSpPr bwMode="auto">
          <a:xfrm>
            <a:off x="3932238" y="1966913"/>
            <a:ext cx="711200" cy="457200"/>
            <a:chOff x="1488" y="3456"/>
            <a:chExt cx="448" cy="288"/>
          </a:xfrm>
        </p:grpSpPr>
        <p:sp>
          <p:nvSpPr>
            <p:cNvPr id="9244" name="AutoShape 12"/>
            <p:cNvSpPr>
              <a:spLocks noChangeArrowheads="1"/>
            </p:cNvSpPr>
            <p:nvPr/>
          </p:nvSpPr>
          <p:spPr bwMode="auto">
            <a:xfrm>
              <a:off x="1488" y="3552"/>
              <a:ext cx="144" cy="96"/>
            </a:xfrm>
            <a:prstGeom prst="triangle">
              <a:avLst>
                <a:gd name="adj" fmla="val 50000"/>
              </a:avLst>
            </a:prstGeom>
            <a:noFill/>
            <a:ln w="19050">
              <a:solidFill>
                <a:srgbClr val="000000"/>
              </a:solidFill>
              <a:miter lim="800000"/>
              <a:headEnd/>
              <a:tailEnd/>
            </a:ln>
          </p:spPr>
          <p:txBody>
            <a:bodyPr wrap="none" anchor="ctr"/>
            <a:lstStyle/>
            <a:p>
              <a:endParaRPr lang="zh-CN" altLang="en-US" sz="3200" b="1">
                <a:solidFill>
                  <a:srgbClr val="000000"/>
                </a:solidFill>
                <a:latin typeface="Times New Roman" pitchFamily="18" charset="0"/>
                <a:ea typeface="华文中宋" pitchFamily="2" charset="-122"/>
              </a:endParaRPr>
            </a:p>
          </p:txBody>
        </p:sp>
        <p:sp>
          <p:nvSpPr>
            <p:cNvPr id="9245" name="Text Box 13"/>
            <p:cNvSpPr txBox="1">
              <a:spLocks noChangeArrowheads="1"/>
            </p:cNvSpPr>
            <p:nvPr/>
          </p:nvSpPr>
          <p:spPr bwMode="auto">
            <a:xfrm>
              <a:off x="1617" y="3456"/>
              <a:ext cx="319" cy="288"/>
            </a:xfrm>
            <a:prstGeom prst="rect">
              <a:avLst/>
            </a:prstGeom>
            <a:noFill/>
            <a:ln w="9525">
              <a:noFill/>
              <a:miter lim="800000"/>
              <a:headEnd/>
              <a:tailEnd/>
            </a:ln>
          </p:spPr>
          <p:txBody>
            <a:bodyPr wrap="none">
              <a:spAutoFit/>
            </a:bodyPr>
            <a:lstStyle/>
            <a:p>
              <a:r>
                <a:rPr lang="en-US" altLang="zh-CN">
                  <a:solidFill>
                    <a:srgbClr val="000000"/>
                  </a:solidFill>
                  <a:latin typeface="Times New Roman" pitchFamily="18" charset="0"/>
                </a:rPr>
                <a:t>H</a:t>
              </a:r>
              <a:r>
                <a:rPr lang="en-US" altLang="zh-CN" baseline="-25000">
                  <a:solidFill>
                    <a:srgbClr val="000000"/>
                  </a:solidFill>
                  <a:latin typeface="Times New Roman" pitchFamily="18" charset="0"/>
                </a:rPr>
                <a:t>1</a:t>
              </a:r>
              <a:endParaRPr lang="en-US" altLang="zh-CN">
                <a:solidFill>
                  <a:srgbClr val="000000"/>
                </a:solidFill>
                <a:latin typeface="Times New Roman" pitchFamily="18" charset="0"/>
              </a:endParaRPr>
            </a:p>
          </p:txBody>
        </p:sp>
      </p:grpSp>
      <p:grpSp>
        <p:nvGrpSpPr>
          <p:cNvPr id="4" name="Group 14"/>
          <p:cNvGrpSpPr>
            <a:grpSpLocks/>
          </p:cNvGrpSpPr>
          <p:nvPr/>
        </p:nvGrpSpPr>
        <p:grpSpPr bwMode="auto">
          <a:xfrm>
            <a:off x="4800600" y="900113"/>
            <a:ext cx="714375" cy="461962"/>
            <a:chOff x="3360" y="2496"/>
            <a:chExt cx="450" cy="291"/>
          </a:xfrm>
        </p:grpSpPr>
        <p:sp>
          <p:nvSpPr>
            <p:cNvPr id="9242" name="AutoShape 15"/>
            <p:cNvSpPr>
              <a:spLocks noChangeArrowheads="1"/>
            </p:cNvSpPr>
            <p:nvPr/>
          </p:nvSpPr>
          <p:spPr bwMode="auto">
            <a:xfrm>
              <a:off x="3360" y="2592"/>
              <a:ext cx="144" cy="96"/>
            </a:xfrm>
            <a:prstGeom prst="triangle">
              <a:avLst>
                <a:gd name="adj" fmla="val 50000"/>
              </a:avLst>
            </a:prstGeom>
            <a:noFill/>
            <a:ln w="19050">
              <a:solidFill>
                <a:srgbClr val="000000"/>
              </a:solidFill>
              <a:miter lim="800000"/>
              <a:headEnd/>
              <a:tailEnd/>
            </a:ln>
          </p:spPr>
          <p:txBody>
            <a:bodyPr wrap="none" anchor="ctr"/>
            <a:lstStyle/>
            <a:p>
              <a:endParaRPr lang="zh-CN" altLang="en-US" sz="3200" b="1">
                <a:solidFill>
                  <a:srgbClr val="000000"/>
                </a:solidFill>
                <a:latin typeface="Times New Roman" pitchFamily="18" charset="0"/>
                <a:ea typeface="华文中宋" pitchFamily="2" charset="-122"/>
              </a:endParaRPr>
            </a:p>
          </p:txBody>
        </p:sp>
        <p:sp>
          <p:nvSpPr>
            <p:cNvPr id="9243" name="Text Box 16"/>
            <p:cNvSpPr txBox="1">
              <a:spLocks noChangeArrowheads="1"/>
            </p:cNvSpPr>
            <p:nvPr/>
          </p:nvSpPr>
          <p:spPr bwMode="auto">
            <a:xfrm>
              <a:off x="3489" y="2496"/>
              <a:ext cx="321" cy="291"/>
            </a:xfrm>
            <a:prstGeom prst="rect">
              <a:avLst/>
            </a:prstGeom>
            <a:noFill/>
            <a:ln w="9525">
              <a:noFill/>
              <a:miter lim="800000"/>
              <a:headEnd/>
              <a:tailEnd/>
            </a:ln>
          </p:spPr>
          <p:txBody>
            <a:bodyPr wrap="none">
              <a:spAutoFit/>
            </a:bodyPr>
            <a:lstStyle/>
            <a:p>
              <a:r>
                <a:rPr lang="en-US" altLang="zh-CN">
                  <a:solidFill>
                    <a:srgbClr val="000000"/>
                  </a:solidFill>
                  <a:latin typeface="Times New Roman" pitchFamily="18" charset="0"/>
                </a:rPr>
                <a:t>H</a:t>
              </a:r>
              <a:r>
                <a:rPr lang="en-US" altLang="zh-CN" baseline="-25000">
                  <a:solidFill>
                    <a:srgbClr val="000000"/>
                  </a:solidFill>
                  <a:latin typeface="Times New Roman" pitchFamily="18" charset="0"/>
                </a:rPr>
                <a:t>2</a:t>
              </a:r>
              <a:endParaRPr lang="en-US" altLang="zh-CN">
                <a:solidFill>
                  <a:srgbClr val="000000"/>
                </a:solidFill>
                <a:latin typeface="Times New Roman" pitchFamily="18" charset="0"/>
              </a:endParaRPr>
            </a:p>
          </p:txBody>
        </p:sp>
      </p:grpSp>
      <p:sp>
        <p:nvSpPr>
          <p:cNvPr id="9227" name="Text Box 29"/>
          <p:cNvSpPr txBox="1">
            <a:spLocks noChangeArrowheads="1"/>
          </p:cNvSpPr>
          <p:nvPr/>
        </p:nvSpPr>
        <p:spPr bwMode="auto">
          <a:xfrm>
            <a:off x="395288" y="214313"/>
            <a:ext cx="2087562" cy="579437"/>
          </a:xfrm>
          <a:prstGeom prst="rect">
            <a:avLst/>
          </a:prstGeom>
          <a:noFill/>
          <a:ln w="9525">
            <a:noFill/>
            <a:miter lim="800000"/>
            <a:headEnd/>
            <a:tailEnd/>
          </a:ln>
        </p:spPr>
        <p:txBody>
          <a:bodyPr>
            <a:spAutoFit/>
          </a:bodyPr>
          <a:lstStyle/>
          <a:p>
            <a:pPr>
              <a:spcBef>
                <a:spcPct val="50000"/>
              </a:spcBef>
            </a:pPr>
            <a:r>
              <a:rPr lang="zh-CN" altLang="en-US" sz="3200" b="1">
                <a:solidFill>
                  <a:srgbClr val="000000"/>
                </a:solidFill>
                <a:latin typeface="Times New Roman" pitchFamily="18" charset="0"/>
                <a:ea typeface="华文隶书" pitchFamily="2" charset="-122"/>
              </a:rPr>
              <a:t>实例</a:t>
            </a:r>
            <a:r>
              <a:rPr lang="en-US" altLang="zh-CN" sz="3200" b="1">
                <a:solidFill>
                  <a:srgbClr val="000000"/>
                </a:solidFill>
                <a:latin typeface="Times New Roman" pitchFamily="18" charset="0"/>
                <a:ea typeface="华文隶书" pitchFamily="2" charset="-122"/>
              </a:rPr>
              <a:t>1</a:t>
            </a:r>
          </a:p>
        </p:txBody>
      </p:sp>
      <p:sp>
        <p:nvSpPr>
          <p:cNvPr id="36" name="Rectangle 2"/>
          <p:cNvSpPr>
            <a:spLocks noRot="1" noChangeArrowheads="1"/>
          </p:cNvSpPr>
          <p:nvPr/>
        </p:nvSpPr>
        <p:spPr bwMode="auto">
          <a:xfrm>
            <a:off x="642938" y="3414713"/>
            <a:ext cx="7929562" cy="1728787"/>
          </a:xfrm>
          <a:prstGeom prst="rect">
            <a:avLst/>
          </a:prstGeom>
          <a:noFill/>
          <a:ln w="9525">
            <a:noFill/>
            <a:miter lim="800000"/>
            <a:headEnd/>
            <a:tailEnd/>
          </a:ln>
        </p:spPr>
        <p:txBody>
          <a:bodyPr/>
          <a:lstStyle/>
          <a:p>
            <a:pPr marL="342900" indent="-342900">
              <a:lnSpc>
                <a:spcPct val="90000"/>
              </a:lnSpc>
              <a:spcBef>
                <a:spcPct val="20000"/>
              </a:spcBef>
            </a:pPr>
            <a:r>
              <a:rPr lang="en-US" altLang="zh-CN" sz="2800">
                <a:latin typeface="Times New Roman" pitchFamily="18" charset="0"/>
                <a:cs typeface="Times New Roman" pitchFamily="18" charset="0"/>
                <a:sym typeface="Wingdings" pitchFamily="2" charset="2"/>
              </a:rPr>
              <a:t>①</a:t>
            </a:r>
            <a:r>
              <a:rPr lang="en-US" altLang="zh-CN" sz="2800">
                <a:latin typeface="Times New Roman" pitchFamily="18" charset="0"/>
                <a:cs typeface="Times New Roman" pitchFamily="18" charset="0"/>
              </a:rPr>
              <a:t>C(s)+O</a:t>
            </a:r>
            <a:r>
              <a:rPr lang="en-US" altLang="zh-CN" sz="2800" baseline="-25000">
                <a:latin typeface="Times New Roman" pitchFamily="18" charset="0"/>
                <a:cs typeface="Times New Roman" pitchFamily="18" charset="0"/>
              </a:rPr>
              <a:t>2</a:t>
            </a:r>
            <a:r>
              <a:rPr lang="en-US" altLang="zh-CN" sz="2800">
                <a:latin typeface="Times New Roman" pitchFamily="18" charset="0"/>
                <a:cs typeface="Times New Roman" pitchFamily="18" charset="0"/>
              </a:rPr>
              <a:t>(g)=CO</a:t>
            </a:r>
            <a:r>
              <a:rPr lang="en-US" altLang="zh-CN" sz="2800" baseline="-25000">
                <a:latin typeface="Times New Roman" pitchFamily="18" charset="0"/>
                <a:cs typeface="Times New Roman" pitchFamily="18" charset="0"/>
              </a:rPr>
              <a:t>2</a:t>
            </a:r>
            <a:r>
              <a:rPr lang="en-US" altLang="zh-CN" sz="2800">
                <a:latin typeface="Times New Roman" pitchFamily="18" charset="0"/>
                <a:cs typeface="Times New Roman" pitchFamily="18" charset="0"/>
              </a:rPr>
              <a:t>(g)               </a:t>
            </a:r>
            <a:r>
              <a:rPr lang="el-GR" altLang="zh-CN" sz="2800">
                <a:latin typeface="Times New Roman" pitchFamily="18" charset="0"/>
                <a:cs typeface="Times New Roman" pitchFamily="18" charset="0"/>
              </a:rPr>
              <a:t>Δ</a:t>
            </a:r>
            <a:r>
              <a:rPr lang="en-US" altLang="zh-CN" sz="2800">
                <a:latin typeface="Times New Roman" pitchFamily="18" charset="0"/>
                <a:cs typeface="Times New Roman" pitchFamily="18" charset="0"/>
              </a:rPr>
              <a:t>H</a:t>
            </a:r>
            <a:r>
              <a:rPr lang="en-US" altLang="zh-CN" sz="2800" baseline="-25000">
                <a:latin typeface="Times New Roman" pitchFamily="18" charset="0"/>
                <a:cs typeface="Times New Roman" pitchFamily="18" charset="0"/>
              </a:rPr>
              <a:t>1</a:t>
            </a:r>
            <a:r>
              <a:rPr lang="en-US" altLang="zh-CN" sz="2800">
                <a:latin typeface="Times New Roman" pitchFamily="18" charset="0"/>
                <a:cs typeface="Times New Roman" pitchFamily="18" charset="0"/>
              </a:rPr>
              <a:t>=-393.5kJ/mol</a:t>
            </a:r>
          </a:p>
          <a:p>
            <a:pPr marL="342900" indent="-342900">
              <a:lnSpc>
                <a:spcPct val="90000"/>
              </a:lnSpc>
              <a:spcBef>
                <a:spcPct val="20000"/>
              </a:spcBef>
            </a:pPr>
            <a:r>
              <a:rPr lang="en-US" altLang="zh-CN" sz="2800">
                <a:latin typeface="Times New Roman" pitchFamily="18" charset="0"/>
                <a:cs typeface="Times New Roman" pitchFamily="18" charset="0"/>
                <a:sym typeface="Wingdings" pitchFamily="2" charset="2"/>
              </a:rPr>
              <a:t>②</a:t>
            </a:r>
            <a:r>
              <a:rPr lang="en-US" altLang="zh-CN" sz="2800">
                <a:latin typeface="Times New Roman" pitchFamily="18" charset="0"/>
                <a:cs typeface="Times New Roman" pitchFamily="18" charset="0"/>
              </a:rPr>
              <a:t>CO(g)+1/2O</a:t>
            </a:r>
            <a:r>
              <a:rPr lang="en-US" altLang="zh-CN" sz="2800" baseline="-25000">
                <a:latin typeface="Times New Roman" pitchFamily="18" charset="0"/>
                <a:cs typeface="Times New Roman" pitchFamily="18" charset="0"/>
              </a:rPr>
              <a:t>2</a:t>
            </a:r>
            <a:r>
              <a:rPr lang="en-US" altLang="zh-CN" sz="2800">
                <a:latin typeface="Times New Roman" pitchFamily="18" charset="0"/>
                <a:cs typeface="Times New Roman" pitchFamily="18" charset="0"/>
              </a:rPr>
              <a:t>(g)= CO</a:t>
            </a:r>
            <a:r>
              <a:rPr lang="en-US" altLang="zh-CN" sz="2800" baseline="-25000">
                <a:latin typeface="Times New Roman" pitchFamily="18" charset="0"/>
                <a:cs typeface="Times New Roman" pitchFamily="18" charset="0"/>
              </a:rPr>
              <a:t>2</a:t>
            </a:r>
            <a:r>
              <a:rPr lang="en-US" altLang="zh-CN" sz="2800">
                <a:latin typeface="Times New Roman" pitchFamily="18" charset="0"/>
                <a:cs typeface="Times New Roman" pitchFamily="18" charset="0"/>
              </a:rPr>
              <a:t>(g)      </a:t>
            </a:r>
            <a:r>
              <a:rPr lang="el-GR" altLang="zh-CN" sz="2800">
                <a:latin typeface="Times New Roman" pitchFamily="18" charset="0"/>
                <a:cs typeface="Times New Roman" pitchFamily="18" charset="0"/>
              </a:rPr>
              <a:t>Δ</a:t>
            </a:r>
            <a:r>
              <a:rPr lang="en-US" altLang="zh-CN" sz="2800">
                <a:latin typeface="Times New Roman" pitchFamily="18" charset="0"/>
                <a:cs typeface="Times New Roman" pitchFamily="18" charset="0"/>
              </a:rPr>
              <a:t>H</a:t>
            </a:r>
            <a:r>
              <a:rPr lang="en-US" altLang="zh-CN" sz="2800" baseline="-25000">
                <a:latin typeface="Times New Roman" pitchFamily="18" charset="0"/>
                <a:cs typeface="Times New Roman" pitchFamily="18" charset="0"/>
              </a:rPr>
              <a:t>2</a:t>
            </a:r>
            <a:r>
              <a:rPr lang="en-US" altLang="zh-CN" sz="2800">
                <a:latin typeface="Times New Roman" pitchFamily="18" charset="0"/>
                <a:cs typeface="Times New Roman" pitchFamily="18" charset="0"/>
              </a:rPr>
              <a:t>=-283.0kJ/mol</a:t>
            </a:r>
          </a:p>
          <a:p>
            <a:pPr marL="342900" indent="-342900">
              <a:lnSpc>
                <a:spcPct val="90000"/>
              </a:lnSpc>
              <a:spcBef>
                <a:spcPct val="20000"/>
              </a:spcBef>
            </a:pPr>
            <a:r>
              <a:rPr lang="en-US" altLang="zh-CN" sz="2800">
                <a:latin typeface="Times New Roman" pitchFamily="18" charset="0"/>
                <a:cs typeface="Times New Roman" pitchFamily="18" charset="0"/>
                <a:sym typeface="Wingdings" pitchFamily="2" charset="2"/>
              </a:rPr>
              <a:t>③</a:t>
            </a:r>
            <a:r>
              <a:rPr lang="en-US" altLang="zh-CN" sz="2800">
                <a:latin typeface="Times New Roman" pitchFamily="18" charset="0"/>
                <a:cs typeface="Times New Roman" pitchFamily="18" charset="0"/>
              </a:rPr>
              <a:t>C(s)+1/2O</a:t>
            </a:r>
            <a:r>
              <a:rPr lang="en-US" altLang="zh-CN" sz="2800" baseline="-25000">
                <a:latin typeface="Times New Roman" pitchFamily="18" charset="0"/>
                <a:cs typeface="Times New Roman" pitchFamily="18" charset="0"/>
              </a:rPr>
              <a:t>2</a:t>
            </a:r>
            <a:r>
              <a:rPr lang="en-US" altLang="zh-CN" sz="2800">
                <a:latin typeface="Times New Roman" pitchFamily="18" charset="0"/>
                <a:cs typeface="Times New Roman" pitchFamily="18" charset="0"/>
              </a:rPr>
              <a:t>(g)=CO(g)            </a:t>
            </a:r>
            <a:r>
              <a:rPr lang="el-GR" altLang="zh-CN" sz="2800">
                <a:latin typeface="Times New Roman" pitchFamily="18" charset="0"/>
                <a:cs typeface="Times New Roman" pitchFamily="18" charset="0"/>
              </a:rPr>
              <a:t>Δ</a:t>
            </a:r>
            <a:r>
              <a:rPr lang="en-US" altLang="zh-CN" sz="2800">
                <a:latin typeface="Times New Roman" pitchFamily="18" charset="0"/>
                <a:cs typeface="Times New Roman" pitchFamily="18" charset="0"/>
              </a:rPr>
              <a:t>H</a:t>
            </a:r>
            <a:r>
              <a:rPr lang="en-US" altLang="zh-CN" sz="2800" baseline="-25000">
                <a:latin typeface="Times New Roman" pitchFamily="18" charset="0"/>
                <a:cs typeface="Times New Roman" pitchFamily="18" charset="0"/>
              </a:rPr>
              <a:t>3</a:t>
            </a:r>
            <a:r>
              <a:rPr lang="en-US" altLang="zh-CN" sz="2800">
                <a:latin typeface="Times New Roman" pitchFamily="18" charset="0"/>
                <a:cs typeface="Times New Roman" pitchFamily="18" charset="0"/>
              </a:rPr>
              <a:t>=? </a:t>
            </a:r>
          </a:p>
        </p:txBody>
      </p:sp>
      <p:sp>
        <p:nvSpPr>
          <p:cNvPr id="37" name="Rectangle 3"/>
          <p:cNvSpPr>
            <a:spLocks noRot="1" noChangeArrowheads="1"/>
          </p:cNvSpPr>
          <p:nvPr/>
        </p:nvSpPr>
        <p:spPr bwMode="auto">
          <a:xfrm>
            <a:off x="1357313" y="5000625"/>
            <a:ext cx="5856287" cy="1446213"/>
          </a:xfrm>
          <a:prstGeom prst="rect">
            <a:avLst/>
          </a:prstGeom>
          <a:noFill/>
          <a:ln w="9525">
            <a:noFill/>
            <a:miter lim="800000"/>
            <a:headEnd/>
            <a:tailEnd/>
          </a:ln>
        </p:spPr>
        <p:txBody>
          <a:bodyPr/>
          <a:lstStyle/>
          <a:p>
            <a:pPr marL="342900" indent="-342900">
              <a:spcBef>
                <a:spcPct val="20000"/>
              </a:spcBef>
            </a:pPr>
            <a:r>
              <a:rPr lang="el-GR" altLang="zh-CN" sz="2800">
                <a:solidFill>
                  <a:srgbClr val="CC0000"/>
                </a:solidFill>
                <a:latin typeface="Estrangelo Edessa" pitchFamily="66"/>
                <a:cs typeface="Arial" pitchFamily="34" charset="0"/>
              </a:rPr>
              <a:t>Δ</a:t>
            </a:r>
            <a:r>
              <a:rPr lang="en-US" altLang="zh-CN" sz="2800">
                <a:solidFill>
                  <a:srgbClr val="CC0000"/>
                </a:solidFill>
                <a:latin typeface="Estrangelo Edessa" pitchFamily="66"/>
              </a:rPr>
              <a:t>H</a:t>
            </a:r>
            <a:r>
              <a:rPr lang="en-US" altLang="zh-CN" sz="2800" baseline="-25000">
                <a:solidFill>
                  <a:srgbClr val="CC0000"/>
                </a:solidFill>
                <a:latin typeface="Estrangelo Edessa" pitchFamily="66"/>
              </a:rPr>
              <a:t>3</a:t>
            </a:r>
            <a:r>
              <a:rPr lang="en-US" altLang="zh-CN" sz="2800">
                <a:solidFill>
                  <a:srgbClr val="CC0000"/>
                </a:solidFill>
                <a:latin typeface="Estrangelo Edessa" pitchFamily="66"/>
              </a:rPr>
              <a:t>=</a:t>
            </a:r>
            <a:r>
              <a:rPr lang="el-GR" altLang="zh-CN" sz="2800">
                <a:solidFill>
                  <a:srgbClr val="CC0000"/>
                </a:solidFill>
                <a:latin typeface="Estrangelo Edessa" pitchFamily="66"/>
                <a:cs typeface="Arial" pitchFamily="34" charset="0"/>
              </a:rPr>
              <a:t>Δ</a:t>
            </a:r>
            <a:r>
              <a:rPr lang="en-US" altLang="zh-CN" sz="2800">
                <a:solidFill>
                  <a:srgbClr val="CC0000"/>
                </a:solidFill>
                <a:latin typeface="Estrangelo Edessa" pitchFamily="66"/>
                <a:cs typeface="Arial" pitchFamily="34" charset="0"/>
              </a:rPr>
              <a:t>H</a:t>
            </a:r>
            <a:r>
              <a:rPr lang="en-US" altLang="zh-CN" sz="2800" baseline="-25000">
                <a:solidFill>
                  <a:srgbClr val="CC0000"/>
                </a:solidFill>
                <a:latin typeface="Estrangelo Edessa" pitchFamily="66"/>
                <a:cs typeface="Arial" pitchFamily="34" charset="0"/>
              </a:rPr>
              <a:t>1</a:t>
            </a:r>
            <a:r>
              <a:rPr lang="en-US" altLang="zh-CN" sz="2800">
                <a:solidFill>
                  <a:srgbClr val="CC0000"/>
                </a:solidFill>
                <a:latin typeface="Estrangelo Edessa" pitchFamily="66"/>
              </a:rPr>
              <a:t> —</a:t>
            </a:r>
            <a:r>
              <a:rPr lang="el-GR" altLang="zh-CN" sz="2800">
                <a:solidFill>
                  <a:srgbClr val="CC0000"/>
                </a:solidFill>
                <a:latin typeface="Estrangelo Edessa" pitchFamily="66"/>
                <a:cs typeface="Arial" pitchFamily="34" charset="0"/>
              </a:rPr>
              <a:t>Δ</a:t>
            </a:r>
            <a:r>
              <a:rPr lang="en-US" altLang="zh-CN" sz="2800">
                <a:solidFill>
                  <a:srgbClr val="CC0000"/>
                </a:solidFill>
                <a:latin typeface="Estrangelo Edessa" pitchFamily="66"/>
              </a:rPr>
              <a:t>H</a:t>
            </a:r>
            <a:r>
              <a:rPr lang="en-US" altLang="zh-CN" sz="2800" baseline="-25000">
                <a:solidFill>
                  <a:srgbClr val="CC0000"/>
                </a:solidFill>
                <a:latin typeface="Estrangelo Edessa" pitchFamily="66"/>
              </a:rPr>
              <a:t>2</a:t>
            </a:r>
            <a:r>
              <a:rPr lang="en-US" altLang="zh-CN" sz="2800">
                <a:solidFill>
                  <a:srgbClr val="CC0000"/>
                </a:solidFill>
                <a:latin typeface="Estrangelo Edessa" pitchFamily="66"/>
              </a:rPr>
              <a:t> </a:t>
            </a:r>
            <a:endParaRPr lang="en-US" altLang="zh-CN" sz="2800" baseline="-25000">
              <a:solidFill>
                <a:srgbClr val="CC0000"/>
              </a:solidFill>
              <a:latin typeface="Estrangelo Edessa" pitchFamily="66"/>
            </a:endParaRPr>
          </a:p>
          <a:p>
            <a:pPr marL="342900" indent="-342900">
              <a:spcBef>
                <a:spcPct val="20000"/>
              </a:spcBef>
            </a:pPr>
            <a:r>
              <a:rPr lang="en-US" altLang="zh-CN" sz="2800">
                <a:latin typeface="Estrangelo Edessa" pitchFamily="66"/>
              </a:rPr>
              <a:t>=-393.5kJ/mol+ 283.0kJ/mol</a:t>
            </a:r>
          </a:p>
          <a:p>
            <a:pPr marL="342900" indent="-342900">
              <a:spcBef>
                <a:spcPct val="20000"/>
              </a:spcBef>
            </a:pPr>
            <a:r>
              <a:rPr lang="en-US" altLang="zh-CN" sz="2800">
                <a:latin typeface="Estrangelo Edessa" pitchFamily="66"/>
              </a:rPr>
              <a:t>=-110.5kJ/mol</a:t>
            </a:r>
          </a:p>
        </p:txBody>
      </p:sp>
      <p:grpSp>
        <p:nvGrpSpPr>
          <p:cNvPr id="5" name="Group 17"/>
          <p:cNvGrpSpPr>
            <a:grpSpLocks/>
          </p:cNvGrpSpPr>
          <p:nvPr/>
        </p:nvGrpSpPr>
        <p:grpSpPr bwMode="auto">
          <a:xfrm>
            <a:off x="2667000" y="2643188"/>
            <a:ext cx="3073400" cy="471487"/>
            <a:chOff x="912" y="3399"/>
            <a:chExt cx="1936" cy="297"/>
          </a:xfrm>
        </p:grpSpPr>
        <p:grpSp>
          <p:nvGrpSpPr>
            <p:cNvPr id="9231" name="Group 18"/>
            <p:cNvGrpSpPr>
              <a:grpSpLocks/>
            </p:cNvGrpSpPr>
            <p:nvPr/>
          </p:nvGrpSpPr>
          <p:grpSpPr bwMode="auto">
            <a:xfrm>
              <a:off x="1616" y="3399"/>
              <a:ext cx="448" cy="288"/>
              <a:chOff x="1392" y="2400"/>
              <a:chExt cx="448" cy="288"/>
            </a:xfrm>
          </p:grpSpPr>
          <p:sp>
            <p:nvSpPr>
              <p:cNvPr id="9240" name="AutoShape 19"/>
              <p:cNvSpPr>
                <a:spLocks noChangeArrowheads="1"/>
              </p:cNvSpPr>
              <p:nvPr/>
            </p:nvSpPr>
            <p:spPr bwMode="auto">
              <a:xfrm>
                <a:off x="1392" y="2496"/>
                <a:ext cx="144" cy="96"/>
              </a:xfrm>
              <a:prstGeom prst="triangle">
                <a:avLst>
                  <a:gd name="adj" fmla="val 50000"/>
                </a:avLst>
              </a:prstGeom>
              <a:noFill/>
              <a:ln w="19050">
                <a:solidFill>
                  <a:srgbClr val="000000"/>
                </a:solidFill>
                <a:miter lim="800000"/>
                <a:headEnd/>
                <a:tailEnd/>
              </a:ln>
            </p:spPr>
            <p:txBody>
              <a:bodyPr wrap="none" anchor="ctr"/>
              <a:lstStyle/>
              <a:p>
                <a:endParaRPr lang="zh-CN" altLang="en-US" sz="3200" b="1">
                  <a:solidFill>
                    <a:srgbClr val="000000"/>
                  </a:solidFill>
                  <a:latin typeface="Times New Roman" pitchFamily="18" charset="0"/>
                </a:endParaRPr>
              </a:p>
            </p:txBody>
          </p:sp>
          <p:sp>
            <p:nvSpPr>
              <p:cNvPr id="9241" name="Text Box 20"/>
              <p:cNvSpPr txBox="1">
                <a:spLocks noChangeArrowheads="1"/>
              </p:cNvSpPr>
              <p:nvPr/>
            </p:nvSpPr>
            <p:spPr bwMode="auto">
              <a:xfrm>
                <a:off x="1521" y="2400"/>
                <a:ext cx="319" cy="288"/>
              </a:xfrm>
              <a:prstGeom prst="rect">
                <a:avLst/>
              </a:prstGeom>
              <a:noFill/>
              <a:ln w="9525">
                <a:noFill/>
                <a:miter lim="800000"/>
                <a:headEnd/>
                <a:tailEnd/>
              </a:ln>
            </p:spPr>
            <p:txBody>
              <a:bodyPr wrap="none">
                <a:spAutoFit/>
              </a:bodyPr>
              <a:lstStyle/>
              <a:p>
                <a:r>
                  <a:rPr lang="en-US" altLang="zh-CN">
                    <a:solidFill>
                      <a:srgbClr val="000000"/>
                    </a:solidFill>
                    <a:latin typeface="Times New Roman" pitchFamily="18" charset="0"/>
                  </a:rPr>
                  <a:t>H</a:t>
                </a:r>
                <a:r>
                  <a:rPr lang="en-US" altLang="zh-CN" baseline="-25000">
                    <a:solidFill>
                      <a:srgbClr val="000000"/>
                    </a:solidFill>
                    <a:latin typeface="Times New Roman" pitchFamily="18" charset="0"/>
                  </a:rPr>
                  <a:t>2</a:t>
                </a:r>
                <a:endParaRPr lang="en-US" altLang="zh-CN">
                  <a:solidFill>
                    <a:srgbClr val="000000"/>
                  </a:solidFill>
                  <a:latin typeface="Times New Roman" pitchFamily="18" charset="0"/>
                </a:endParaRPr>
              </a:p>
            </p:txBody>
          </p:sp>
        </p:grpSp>
        <p:grpSp>
          <p:nvGrpSpPr>
            <p:cNvPr id="9232" name="Group 21"/>
            <p:cNvGrpSpPr>
              <a:grpSpLocks/>
            </p:cNvGrpSpPr>
            <p:nvPr/>
          </p:nvGrpSpPr>
          <p:grpSpPr bwMode="auto">
            <a:xfrm>
              <a:off x="912" y="3399"/>
              <a:ext cx="1936" cy="297"/>
              <a:chOff x="896" y="3399"/>
              <a:chExt cx="1936" cy="297"/>
            </a:xfrm>
          </p:grpSpPr>
          <p:grpSp>
            <p:nvGrpSpPr>
              <p:cNvPr id="9233" name="Group 22"/>
              <p:cNvGrpSpPr>
                <a:grpSpLocks/>
              </p:cNvGrpSpPr>
              <p:nvPr/>
            </p:nvGrpSpPr>
            <p:grpSpPr bwMode="auto">
              <a:xfrm>
                <a:off x="896" y="3408"/>
                <a:ext cx="448" cy="288"/>
                <a:chOff x="1488" y="3456"/>
                <a:chExt cx="448" cy="288"/>
              </a:xfrm>
            </p:grpSpPr>
            <p:sp>
              <p:nvSpPr>
                <p:cNvPr id="9238" name="AutoShape 23"/>
                <p:cNvSpPr>
                  <a:spLocks noChangeArrowheads="1"/>
                </p:cNvSpPr>
                <p:nvPr/>
              </p:nvSpPr>
              <p:spPr bwMode="auto">
                <a:xfrm>
                  <a:off x="1488" y="3552"/>
                  <a:ext cx="144" cy="96"/>
                </a:xfrm>
                <a:prstGeom prst="triangle">
                  <a:avLst>
                    <a:gd name="adj" fmla="val 50000"/>
                  </a:avLst>
                </a:prstGeom>
                <a:noFill/>
                <a:ln w="19050">
                  <a:solidFill>
                    <a:srgbClr val="000000"/>
                  </a:solidFill>
                  <a:miter lim="800000"/>
                  <a:headEnd/>
                  <a:tailEnd/>
                </a:ln>
              </p:spPr>
              <p:txBody>
                <a:bodyPr wrap="none" anchor="ctr"/>
                <a:lstStyle/>
                <a:p>
                  <a:endParaRPr lang="zh-CN" altLang="en-US" sz="3200" b="1">
                    <a:solidFill>
                      <a:srgbClr val="000000"/>
                    </a:solidFill>
                    <a:latin typeface="Times New Roman" pitchFamily="18" charset="0"/>
                  </a:endParaRPr>
                </a:p>
              </p:txBody>
            </p:sp>
            <p:sp>
              <p:nvSpPr>
                <p:cNvPr id="9239" name="Text Box 24"/>
                <p:cNvSpPr txBox="1">
                  <a:spLocks noChangeArrowheads="1"/>
                </p:cNvSpPr>
                <p:nvPr/>
              </p:nvSpPr>
              <p:spPr bwMode="auto">
                <a:xfrm>
                  <a:off x="1617" y="3456"/>
                  <a:ext cx="319" cy="288"/>
                </a:xfrm>
                <a:prstGeom prst="rect">
                  <a:avLst/>
                </a:prstGeom>
                <a:noFill/>
                <a:ln w="9525">
                  <a:noFill/>
                  <a:miter lim="800000"/>
                  <a:headEnd/>
                  <a:tailEnd/>
                </a:ln>
              </p:spPr>
              <p:txBody>
                <a:bodyPr wrap="none">
                  <a:spAutoFit/>
                </a:bodyPr>
                <a:lstStyle/>
                <a:p>
                  <a:r>
                    <a:rPr lang="en-US" altLang="zh-CN">
                      <a:solidFill>
                        <a:srgbClr val="000000"/>
                      </a:solidFill>
                      <a:latin typeface="Times New Roman" pitchFamily="18" charset="0"/>
                    </a:rPr>
                    <a:t>H</a:t>
                  </a:r>
                  <a:r>
                    <a:rPr lang="en-US" altLang="zh-CN" baseline="-25000">
                      <a:solidFill>
                        <a:srgbClr val="000000"/>
                      </a:solidFill>
                      <a:latin typeface="Times New Roman" pitchFamily="18" charset="0"/>
                    </a:rPr>
                    <a:t>1</a:t>
                  </a:r>
                  <a:endParaRPr lang="en-US" altLang="zh-CN">
                    <a:solidFill>
                      <a:srgbClr val="000000"/>
                    </a:solidFill>
                    <a:latin typeface="Times New Roman" pitchFamily="18" charset="0"/>
                  </a:endParaRPr>
                </a:p>
              </p:txBody>
            </p:sp>
          </p:grpSp>
          <p:grpSp>
            <p:nvGrpSpPr>
              <p:cNvPr id="9234" name="Group 25"/>
              <p:cNvGrpSpPr>
                <a:grpSpLocks/>
              </p:cNvGrpSpPr>
              <p:nvPr/>
            </p:nvGrpSpPr>
            <p:grpSpPr bwMode="auto">
              <a:xfrm>
                <a:off x="2291" y="3399"/>
                <a:ext cx="448" cy="288"/>
                <a:chOff x="3360" y="2496"/>
                <a:chExt cx="448" cy="288"/>
              </a:xfrm>
            </p:grpSpPr>
            <p:sp>
              <p:nvSpPr>
                <p:cNvPr id="9236" name="AutoShape 26"/>
                <p:cNvSpPr>
                  <a:spLocks noChangeArrowheads="1"/>
                </p:cNvSpPr>
                <p:nvPr/>
              </p:nvSpPr>
              <p:spPr bwMode="auto">
                <a:xfrm>
                  <a:off x="3360" y="2592"/>
                  <a:ext cx="144" cy="96"/>
                </a:xfrm>
                <a:prstGeom prst="triangle">
                  <a:avLst>
                    <a:gd name="adj" fmla="val 50000"/>
                  </a:avLst>
                </a:prstGeom>
                <a:noFill/>
                <a:ln w="19050">
                  <a:solidFill>
                    <a:srgbClr val="000000"/>
                  </a:solidFill>
                  <a:miter lim="800000"/>
                  <a:headEnd/>
                  <a:tailEnd/>
                </a:ln>
              </p:spPr>
              <p:txBody>
                <a:bodyPr wrap="none" anchor="ctr"/>
                <a:lstStyle/>
                <a:p>
                  <a:endParaRPr lang="zh-CN" altLang="en-US" sz="3200" b="1">
                    <a:solidFill>
                      <a:srgbClr val="000000"/>
                    </a:solidFill>
                    <a:latin typeface="Times New Roman" pitchFamily="18" charset="0"/>
                  </a:endParaRPr>
                </a:p>
              </p:txBody>
            </p:sp>
            <p:sp>
              <p:nvSpPr>
                <p:cNvPr id="9237" name="Text Box 27"/>
                <p:cNvSpPr txBox="1">
                  <a:spLocks noChangeArrowheads="1"/>
                </p:cNvSpPr>
                <p:nvPr/>
              </p:nvSpPr>
              <p:spPr bwMode="auto">
                <a:xfrm>
                  <a:off x="3489" y="2496"/>
                  <a:ext cx="319" cy="288"/>
                </a:xfrm>
                <a:prstGeom prst="rect">
                  <a:avLst/>
                </a:prstGeom>
                <a:noFill/>
                <a:ln w="9525">
                  <a:noFill/>
                  <a:miter lim="800000"/>
                  <a:headEnd/>
                  <a:tailEnd/>
                </a:ln>
              </p:spPr>
              <p:txBody>
                <a:bodyPr wrap="none">
                  <a:spAutoFit/>
                </a:bodyPr>
                <a:lstStyle/>
                <a:p>
                  <a:r>
                    <a:rPr lang="en-US" altLang="zh-CN">
                      <a:solidFill>
                        <a:srgbClr val="000000"/>
                      </a:solidFill>
                      <a:latin typeface="Times New Roman" pitchFamily="18" charset="0"/>
                    </a:rPr>
                    <a:t>H</a:t>
                  </a:r>
                  <a:r>
                    <a:rPr lang="en-US" altLang="zh-CN" baseline="-25000">
                      <a:solidFill>
                        <a:srgbClr val="000000"/>
                      </a:solidFill>
                      <a:latin typeface="Times New Roman" pitchFamily="18" charset="0"/>
                    </a:rPr>
                    <a:t>3</a:t>
                  </a:r>
                  <a:endParaRPr lang="en-US" altLang="zh-CN">
                    <a:solidFill>
                      <a:srgbClr val="000000"/>
                    </a:solidFill>
                    <a:latin typeface="Times New Roman" pitchFamily="18" charset="0"/>
                  </a:endParaRPr>
                </a:p>
              </p:txBody>
            </p:sp>
          </p:grpSp>
          <p:sp>
            <p:nvSpPr>
              <p:cNvPr id="9235" name="Text Box 28"/>
              <p:cNvSpPr txBox="1">
                <a:spLocks noChangeArrowheads="1"/>
              </p:cNvSpPr>
              <p:nvPr/>
            </p:nvSpPr>
            <p:spPr bwMode="auto">
              <a:xfrm>
                <a:off x="1344" y="3408"/>
                <a:ext cx="1488" cy="233"/>
              </a:xfrm>
              <a:prstGeom prst="rect">
                <a:avLst/>
              </a:prstGeom>
              <a:noFill/>
              <a:ln w="9525">
                <a:noFill/>
                <a:miter lim="800000"/>
                <a:headEnd/>
                <a:tailEnd/>
              </a:ln>
            </p:spPr>
            <p:txBody>
              <a:bodyPr>
                <a:spAutoFit/>
              </a:bodyPr>
              <a:lstStyle/>
              <a:p>
                <a:pPr>
                  <a:spcBef>
                    <a:spcPct val="50000"/>
                  </a:spcBef>
                </a:pPr>
                <a:r>
                  <a:rPr lang="en-US" altLang="zh-CN">
                    <a:solidFill>
                      <a:srgbClr val="000000"/>
                    </a:solidFill>
                    <a:latin typeface="Times New Roman" pitchFamily="18" charset="0"/>
                  </a:rPr>
                  <a:t>=                 +</a:t>
                </a:r>
              </a:p>
            </p:txBody>
          </p:sp>
        </p:grpSp>
      </p:grpSp>
    </p:spTree>
    <p:extLst>
      <p:ext uri="{BB962C8B-B14F-4D97-AF65-F5344CB8AC3E}">
        <p14:creationId xmlns:p14="http://schemas.microsoft.com/office/powerpoint/2010/main" val="320362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box(out)">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ox(ou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ox(out)">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ox(out)">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box(out)">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box(out)">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32"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box(out)">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0" fill="hold" grpId="0" nodeType="clickEffect">
                                  <p:stCondLst>
                                    <p:cond delay="0"/>
                                  </p:stCondLst>
                                  <p:childTnLst>
                                    <p:set>
                                      <p:cBhvr>
                                        <p:cTn id="53" dur="1" fill="hold">
                                          <p:stCondLst>
                                            <p:cond delay="0"/>
                                          </p:stCondLst>
                                        </p:cTn>
                                        <p:tgtEl>
                                          <p:spTgt spid="36"/>
                                        </p:tgtEl>
                                        <p:attrNameLst>
                                          <p:attrName>style.visibility</p:attrName>
                                        </p:attrNameLst>
                                      </p:cBhvr>
                                      <p:to>
                                        <p:strVal val="visible"/>
                                      </p:to>
                                    </p:set>
                                    <p:anim calcmode="lin" valueType="num">
                                      <p:cBhvr>
                                        <p:cTn id="54" dur="500" fill="hold"/>
                                        <p:tgtEl>
                                          <p:spTgt spid="36"/>
                                        </p:tgtEl>
                                        <p:attrNameLst>
                                          <p:attrName>ppt_w</p:attrName>
                                        </p:attrNameLst>
                                      </p:cBhvr>
                                      <p:tavLst>
                                        <p:tav tm="0">
                                          <p:val>
                                            <p:fltVal val="0"/>
                                          </p:val>
                                        </p:tav>
                                        <p:tav tm="100000">
                                          <p:val>
                                            <p:strVal val="#ppt_w"/>
                                          </p:val>
                                        </p:tav>
                                      </p:tavLst>
                                    </p:anim>
                                    <p:anim calcmode="lin" valueType="num">
                                      <p:cBhvr>
                                        <p:cTn id="55" dur="500" fill="hold"/>
                                        <p:tgtEl>
                                          <p:spTgt spid="36"/>
                                        </p:tgtEl>
                                        <p:attrNameLst>
                                          <p:attrName>ppt_h</p:attrName>
                                        </p:attrNameLst>
                                      </p:cBhvr>
                                      <p:tavLst>
                                        <p:tav tm="0">
                                          <p:val>
                                            <p:fltVal val="0"/>
                                          </p:val>
                                        </p:tav>
                                        <p:tav tm="100000">
                                          <p:val>
                                            <p:strVal val="#ppt_h"/>
                                          </p:val>
                                        </p:tav>
                                      </p:tavLst>
                                    </p:anim>
                                    <p:animEffect transition="in" filter="fade">
                                      <p:cBhvr>
                                        <p:cTn id="56" dur="500"/>
                                        <p:tgtEl>
                                          <p:spTgt spid="36"/>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0" fill="hold" grpId="0" nodeType="clickEffect">
                                  <p:stCondLst>
                                    <p:cond delay="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p:cTn id="61" dur="5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62" dur="5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63" dur="500"/>
                                        <p:tgtEl>
                                          <p:spTgt spid="37">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0" fill="hold" grpId="0" nodeType="clickEffect">
                                  <p:stCondLst>
                                    <p:cond delay="0"/>
                                  </p:stCondLst>
                                  <p:childTnLst>
                                    <p:set>
                                      <p:cBhvr>
                                        <p:cTn id="67" dur="1" fill="hold">
                                          <p:stCondLst>
                                            <p:cond delay="0"/>
                                          </p:stCondLst>
                                        </p:cTn>
                                        <p:tgtEl>
                                          <p:spTgt spid="37">
                                            <p:txEl>
                                              <p:pRg st="1" end="1"/>
                                            </p:txEl>
                                          </p:spTgt>
                                        </p:tgtEl>
                                        <p:attrNameLst>
                                          <p:attrName>style.visibility</p:attrName>
                                        </p:attrNameLst>
                                      </p:cBhvr>
                                      <p:to>
                                        <p:strVal val="visible"/>
                                      </p:to>
                                    </p:set>
                                    <p:anim calcmode="lin" valueType="num">
                                      <p:cBhvr>
                                        <p:cTn id="68" dur="500" fill="hold"/>
                                        <p:tgtEl>
                                          <p:spTgt spid="37">
                                            <p:txEl>
                                              <p:pRg st="1" end="1"/>
                                            </p:txEl>
                                          </p:spTgt>
                                        </p:tgtEl>
                                        <p:attrNameLst>
                                          <p:attrName>ppt_w</p:attrName>
                                        </p:attrNameLst>
                                      </p:cBhvr>
                                      <p:tavLst>
                                        <p:tav tm="0">
                                          <p:val>
                                            <p:fltVal val="0"/>
                                          </p:val>
                                        </p:tav>
                                        <p:tav tm="100000">
                                          <p:val>
                                            <p:strVal val="#ppt_w"/>
                                          </p:val>
                                        </p:tav>
                                      </p:tavLst>
                                    </p:anim>
                                    <p:anim calcmode="lin" valueType="num">
                                      <p:cBhvr>
                                        <p:cTn id="69" dur="500" fill="hold"/>
                                        <p:tgtEl>
                                          <p:spTgt spid="37">
                                            <p:txEl>
                                              <p:pRg st="1" end="1"/>
                                            </p:txEl>
                                          </p:spTgt>
                                        </p:tgtEl>
                                        <p:attrNameLst>
                                          <p:attrName>ppt_h</p:attrName>
                                        </p:attrNameLst>
                                      </p:cBhvr>
                                      <p:tavLst>
                                        <p:tav tm="0">
                                          <p:val>
                                            <p:fltVal val="0"/>
                                          </p:val>
                                        </p:tav>
                                        <p:tav tm="100000">
                                          <p:val>
                                            <p:strVal val="#ppt_h"/>
                                          </p:val>
                                        </p:tav>
                                      </p:tavLst>
                                    </p:anim>
                                    <p:animEffect transition="in" filter="fade">
                                      <p:cBhvr>
                                        <p:cTn id="70" dur="500"/>
                                        <p:tgtEl>
                                          <p:spTgt spid="37">
                                            <p:txEl>
                                              <p:pRg st="1" end="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0" fill="hold" grpId="0" nodeType="clickEffect">
                                  <p:stCondLst>
                                    <p:cond delay="0"/>
                                  </p:stCondLst>
                                  <p:childTnLst>
                                    <p:set>
                                      <p:cBhvr>
                                        <p:cTn id="74" dur="1" fill="hold">
                                          <p:stCondLst>
                                            <p:cond delay="0"/>
                                          </p:stCondLst>
                                        </p:cTn>
                                        <p:tgtEl>
                                          <p:spTgt spid="37">
                                            <p:txEl>
                                              <p:pRg st="2" end="2"/>
                                            </p:txEl>
                                          </p:spTgt>
                                        </p:tgtEl>
                                        <p:attrNameLst>
                                          <p:attrName>style.visibility</p:attrName>
                                        </p:attrNameLst>
                                      </p:cBhvr>
                                      <p:to>
                                        <p:strVal val="visible"/>
                                      </p:to>
                                    </p:set>
                                    <p:anim calcmode="lin" valueType="num">
                                      <p:cBhvr>
                                        <p:cTn id="75" dur="500" fill="hold"/>
                                        <p:tgtEl>
                                          <p:spTgt spid="37">
                                            <p:txEl>
                                              <p:pRg st="2" end="2"/>
                                            </p:txEl>
                                          </p:spTgt>
                                        </p:tgtEl>
                                        <p:attrNameLst>
                                          <p:attrName>ppt_w</p:attrName>
                                        </p:attrNameLst>
                                      </p:cBhvr>
                                      <p:tavLst>
                                        <p:tav tm="0">
                                          <p:val>
                                            <p:fltVal val="0"/>
                                          </p:val>
                                        </p:tav>
                                        <p:tav tm="100000">
                                          <p:val>
                                            <p:strVal val="#ppt_w"/>
                                          </p:val>
                                        </p:tav>
                                      </p:tavLst>
                                    </p:anim>
                                    <p:anim calcmode="lin" valueType="num">
                                      <p:cBhvr>
                                        <p:cTn id="76" dur="500" fill="hold"/>
                                        <p:tgtEl>
                                          <p:spTgt spid="37">
                                            <p:txEl>
                                              <p:pRg st="2" end="2"/>
                                            </p:txEl>
                                          </p:spTgt>
                                        </p:tgtEl>
                                        <p:attrNameLst>
                                          <p:attrName>ppt_h</p:attrName>
                                        </p:attrNameLst>
                                      </p:cBhvr>
                                      <p:tavLst>
                                        <p:tav tm="0">
                                          <p:val>
                                            <p:fltVal val="0"/>
                                          </p:val>
                                        </p:tav>
                                        <p:tav tm="100000">
                                          <p:val>
                                            <p:strVal val="#ppt_h"/>
                                          </p:val>
                                        </p:tav>
                                      </p:tavLst>
                                    </p:anim>
                                    <p:animEffect transition="in" filter="fade">
                                      <p:cBhvr>
                                        <p:cTn id="77" dur="500"/>
                                        <p:tgtEl>
                                          <p:spTgt spid="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autoUpdateAnimBg="0"/>
      <p:bldP spid="19" grpId="0" animBg="1" autoUpdateAnimBg="0"/>
      <p:bldP spid="20" grpId="0" animBg="1" autoUpdateAnimBg="0"/>
      <p:bldP spid="21" grpId="0" animBg="1"/>
      <p:bldP spid="22" grpId="0" animBg="1"/>
      <p:bldP spid="23" grpId="0" animBg="1"/>
      <p:bldP spid="36" grpId="0"/>
      <p:bldP spid="3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285750" y="142852"/>
            <a:ext cx="6357952" cy="584775"/>
          </a:xfrm>
          <a:prstGeom prst="rect">
            <a:avLst/>
          </a:prstGeom>
          <a:noFill/>
          <a:ln w="9525">
            <a:noFill/>
            <a:miter lim="800000"/>
            <a:headEnd/>
            <a:tailEnd/>
          </a:ln>
        </p:spPr>
        <p:txBody>
          <a:bodyPr wrap="square">
            <a:spAutoFit/>
          </a:bodyPr>
          <a:lstStyle/>
          <a:p>
            <a:r>
              <a:rPr lang="zh-CN" altLang="en-US" sz="3200" b="1" dirty="0" smtClean="0">
                <a:solidFill>
                  <a:srgbClr val="FF0000"/>
                </a:solidFill>
                <a:latin typeface="Calibri" pitchFamily="34" charset="0"/>
              </a:rPr>
              <a:t>一、应用盖</a:t>
            </a:r>
            <a:r>
              <a:rPr lang="zh-CN" altLang="en-US" sz="3200" b="1" dirty="0">
                <a:solidFill>
                  <a:srgbClr val="FF0000"/>
                </a:solidFill>
                <a:latin typeface="Calibri" pitchFamily="34" charset="0"/>
              </a:rPr>
              <a:t>斯</a:t>
            </a:r>
            <a:r>
              <a:rPr lang="zh-CN" altLang="en-US" sz="3200" b="1" dirty="0" smtClean="0">
                <a:solidFill>
                  <a:srgbClr val="FF0000"/>
                </a:solidFill>
                <a:latin typeface="Calibri" pitchFamily="34" charset="0"/>
              </a:rPr>
              <a:t>定律计算反应热</a:t>
            </a:r>
            <a:endParaRPr lang="zh-CN" altLang="en-US" sz="3200" b="1" dirty="0">
              <a:solidFill>
                <a:srgbClr val="FF0000"/>
              </a:solidFill>
              <a:latin typeface="Calibri" pitchFamily="34" charset="0"/>
            </a:endParaRPr>
          </a:p>
        </p:txBody>
      </p:sp>
      <p:sp>
        <p:nvSpPr>
          <p:cNvPr id="5" name="Rectangle 2"/>
          <p:cNvSpPr txBox="1">
            <a:spLocks noChangeArrowheads="1"/>
          </p:cNvSpPr>
          <p:nvPr/>
        </p:nvSpPr>
        <p:spPr>
          <a:xfrm>
            <a:off x="357189" y="785794"/>
            <a:ext cx="1643044" cy="557195"/>
          </a:xfrm>
          <a:prstGeom prst="rect">
            <a:avLst/>
          </a:prstGeom>
        </p:spPr>
        <p:txBody>
          <a:bodyPr/>
          <a:lstStyle/>
          <a:p>
            <a:pPr marL="342900" marR="0" lvl="0" indent="-342900" algn="l" defTabSz="914400" rtl="0" eaLnBrk="1" fontAlgn="base" latinLnBrk="0" hangingPunct="1">
              <a:lnSpc>
                <a:spcPct val="110000"/>
              </a:lnSpc>
              <a:spcBef>
                <a:spcPct val="20000"/>
              </a:spcBef>
              <a:spcAft>
                <a:spcPct val="0"/>
              </a:spcAft>
              <a:buClrTx/>
              <a:buSzTx/>
              <a:buFont typeface="Arial" pitchFamily="34" charset="0"/>
              <a:buNone/>
              <a:tabLst/>
              <a:defRPr/>
            </a:pP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练习</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1</a:t>
            </a: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Rectangle 2"/>
          <p:cNvSpPr>
            <a:spLocks noRot="1" noChangeArrowheads="1"/>
          </p:cNvSpPr>
          <p:nvPr/>
        </p:nvSpPr>
        <p:spPr bwMode="auto">
          <a:xfrm>
            <a:off x="0" y="1306321"/>
            <a:ext cx="8915400" cy="2908497"/>
          </a:xfrm>
          <a:prstGeom prst="rect">
            <a:avLst/>
          </a:prstGeom>
          <a:noFill/>
          <a:ln w="9525">
            <a:noFill/>
            <a:miter lim="800000"/>
            <a:headEnd/>
            <a:tailEnd/>
          </a:ln>
          <a:effectLst/>
        </p:spPr>
        <p:txBody>
          <a:bodyPr/>
          <a:lstStyle/>
          <a:p>
            <a:pPr marL="342900" indent="-342900">
              <a:lnSpc>
                <a:spcPct val="150000"/>
              </a:lnSpc>
              <a:spcBef>
                <a:spcPct val="20000"/>
              </a:spcBef>
              <a:buClr>
                <a:schemeClr val="hlink"/>
              </a:buClr>
              <a:buSzPct val="70000"/>
              <a:buFont typeface="Wingdings" pitchFamily="2" charset="2"/>
              <a:buNone/>
            </a:pPr>
            <a:r>
              <a:rPr lang="zh-CN" altLang="en-US" sz="2800" b="1" dirty="0" smtClean="0">
                <a:latin typeface="楷体_GB2312" pitchFamily="49" charset="-122"/>
                <a:ea typeface="楷体_GB2312" pitchFamily="49" charset="-122"/>
              </a:rPr>
              <a:t>  某</a:t>
            </a:r>
            <a:r>
              <a:rPr lang="zh-CN" altLang="en-US" sz="2800" b="1" dirty="0">
                <a:latin typeface="楷体_GB2312" pitchFamily="49" charset="-122"/>
                <a:ea typeface="楷体_GB2312" pitchFamily="49" charset="-122"/>
              </a:rPr>
              <a:t>次发射火箭，用</a:t>
            </a:r>
            <a:r>
              <a:rPr lang="en-US" altLang="zh-CN" sz="2800" b="1" dirty="0">
                <a:latin typeface="楷体_GB2312" pitchFamily="49" charset="-122"/>
                <a:ea typeface="楷体_GB2312" pitchFamily="49" charset="-122"/>
              </a:rPr>
              <a:t>N</a:t>
            </a:r>
            <a:r>
              <a:rPr lang="en-US" altLang="zh-CN" sz="2800" b="1" baseline="-25000" dirty="0">
                <a:latin typeface="楷体_GB2312" pitchFamily="49" charset="-122"/>
                <a:ea typeface="楷体_GB2312" pitchFamily="49" charset="-122"/>
              </a:rPr>
              <a:t>2</a:t>
            </a:r>
            <a:r>
              <a:rPr lang="en-US" altLang="zh-CN" sz="2800" b="1" dirty="0">
                <a:latin typeface="楷体_GB2312" pitchFamily="49" charset="-122"/>
                <a:ea typeface="楷体_GB2312" pitchFamily="49" charset="-122"/>
              </a:rPr>
              <a:t>H</a:t>
            </a:r>
            <a:r>
              <a:rPr lang="en-US" altLang="zh-CN" sz="2800" b="1" baseline="-25000" dirty="0">
                <a:latin typeface="楷体_GB2312" pitchFamily="49" charset="-122"/>
                <a:ea typeface="楷体_GB2312" pitchFamily="49" charset="-122"/>
              </a:rPr>
              <a:t>4</a:t>
            </a:r>
            <a:r>
              <a:rPr lang="zh-CN" altLang="en-US" sz="2800" b="1" dirty="0">
                <a:latin typeface="楷体_GB2312" pitchFamily="49" charset="-122"/>
                <a:ea typeface="楷体_GB2312" pitchFamily="49" charset="-122"/>
              </a:rPr>
              <a:t>（肼）在</a:t>
            </a:r>
            <a:r>
              <a:rPr lang="en-US" altLang="zh-CN" sz="2800" b="1" dirty="0">
                <a:latin typeface="楷体_GB2312" pitchFamily="49" charset="-122"/>
                <a:ea typeface="楷体_GB2312" pitchFamily="49" charset="-122"/>
              </a:rPr>
              <a:t>NO</a:t>
            </a:r>
            <a:r>
              <a:rPr lang="en-US" altLang="zh-CN" sz="2800" b="1" baseline="-25000" dirty="0">
                <a:latin typeface="楷体_GB2312" pitchFamily="49" charset="-122"/>
                <a:ea typeface="楷体_GB2312" pitchFamily="49" charset="-122"/>
              </a:rPr>
              <a:t>2</a:t>
            </a:r>
            <a:r>
              <a:rPr lang="zh-CN" altLang="en-US" sz="2800" b="1" dirty="0">
                <a:latin typeface="楷体_GB2312" pitchFamily="49" charset="-122"/>
                <a:ea typeface="楷体_GB2312" pitchFamily="49" charset="-122"/>
              </a:rPr>
              <a:t>中燃烧，生成</a:t>
            </a:r>
            <a:r>
              <a:rPr lang="en-US" altLang="zh-CN" sz="2800" b="1" dirty="0">
                <a:latin typeface="楷体_GB2312" pitchFamily="49" charset="-122"/>
                <a:ea typeface="楷体_GB2312" pitchFamily="49" charset="-122"/>
              </a:rPr>
              <a:t>N</a:t>
            </a:r>
            <a:r>
              <a:rPr lang="en-US" altLang="zh-CN" sz="2800" b="1" baseline="-25000" dirty="0">
                <a:latin typeface="楷体_GB2312" pitchFamily="49" charset="-122"/>
                <a:ea typeface="楷体_GB2312" pitchFamily="49" charset="-122"/>
              </a:rPr>
              <a:t>2</a:t>
            </a:r>
            <a:r>
              <a:rPr lang="zh-CN" altLang="en-US" sz="2800" b="1" dirty="0">
                <a:latin typeface="楷体_GB2312" pitchFamily="49" charset="-122"/>
                <a:ea typeface="楷体_GB2312" pitchFamily="49" charset="-122"/>
              </a:rPr>
              <a:t>、液态</a:t>
            </a:r>
            <a:r>
              <a:rPr lang="en-US" altLang="zh-CN" sz="2800" b="1" dirty="0">
                <a:latin typeface="楷体_GB2312" pitchFamily="49" charset="-122"/>
                <a:ea typeface="楷体_GB2312" pitchFamily="49" charset="-122"/>
              </a:rPr>
              <a:t>H</a:t>
            </a:r>
            <a:r>
              <a:rPr lang="en-US" altLang="zh-CN" sz="2800" b="1" baseline="-25000" dirty="0">
                <a:latin typeface="楷体_GB2312" pitchFamily="49" charset="-122"/>
                <a:ea typeface="楷体_GB2312" pitchFamily="49" charset="-122"/>
              </a:rPr>
              <a:t>2</a:t>
            </a:r>
            <a:r>
              <a:rPr lang="en-US" altLang="zh-CN" sz="2800" b="1" dirty="0">
                <a:latin typeface="楷体_GB2312" pitchFamily="49" charset="-122"/>
                <a:ea typeface="楷体_GB2312" pitchFamily="49" charset="-122"/>
              </a:rPr>
              <a:t>O</a:t>
            </a:r>
            <a:r>
              <a:rPr lang="zh-CN" altLang="en-US" sz="2800" b="1" dirty="0">
                <a:latin typeface="楷体_GB2312" pitchFamily="49" charset="-122"/>
                <a:ea typeface="楷体_GB2312" pitchFamily="49" charset="-122"/>
              </a:rPr>
              <a:t>。请写出发射火箭反应的热化学方程式。</a:t>
            </a:r>
          </a:p>
          <a:p>
            <a:pPr marL="342900" indent="-342900">
              <a:lnSpc>
                <a:spcPct val="150000"/>
              </a:lnSpc>
              <a:spcBef>
                <a:spcPct val="20000"/>
              </a:spcBef>
              <a:buClr>
                <a:schemeClr val="hlink"/>
              </a:buClr>
              <a:buSzPct val="70000"/>
              <a:buFont typeface="Wingdings" pitchFamily="2" charset="2"/>
              <a:buNone/>
            </a:pPr>
            <a:r>
              <a:rPr lang="zh-CN" altLang="en-US" sz="2800" b="1" dirty="0">
                <a:latin typeface="楷体_GB2312" pitchFamily="49" charset="-122"/>
                <a:ea typeface="楷体_GB2312" pitchFamily="49" charset="-122"/>
              </a:rPr>
              <a:t>已知</a:t>
            </a:r>
            <a:r>
              <a:rPr lang="zh-CN" altLang="en-US" sz="2800" b="1" dirty="0">
                <a:latin typeface="楷体_GB2312" pitchFamily="49" charset="-122"/>
                <a:ea typeface="楷体_GB2312" pitchFamily="49" charset="-122"/>
                <a:sym typeface="Wingdings" pitchFamily="2" charset="2"/>
              </a:rPr>
              <a:t>（</a:t>
            </a:r>
            <a:r>
              <a:rPr lang="en-US" altLang="zh-CN" sz="2800" b="1" dirty="0">
                <a:latin typeface="楷体_GB2312" pitchFamily="49" charset="-122"/>
                <a:ea typeface="楷体_GB2312" pitchFamily="49" charset="-122"/>
                <a:sym typeface="Wingdings" pitchFamily="2" charset="2"/>
              </a:rPr>
              <a:t>1</a:t>
            </a:r>
            <a:r>
              <a:rPr lang="zh-CN" altLang="en-US" sz="2800" b="1" dirty="0">
                <a:latin typeface="楷体_GB2312" pitchFamily="49" charset="-122"/>
                <a:ea typeface="楷体_GB2312" pitchFamily="49" charset="-122"/>
                <a:sym typeface="Wingdings" pitchFamily="2" charset="2"/>
              </a:rPr>
              <a:t>）</a:t>
            </a:r>
            <a:r>
              <a:rPr lang="en-US" altLang="zh-CN" sz="2800" b="1" dirty="0">
                <a:latin typeface="楷体_GB2312" pitchFamily="49" charset="-122"/>
                <a:ea typeface="楷体_GB2312" pitchFamily="49" charset="-122"/>
              </a:rPr>
              <a:t>N</a:t>
            </a:r>
            <a:r>
              <a:rPr lang="en-US" altLang="zh-CN" sz="2800" b="1" baseline="-25000" dirty="0">
                <a:latin typeface="楷体_GB2312" pitchFamily="49" charset="-122"/>
                <a:ea typeface="楷体_GB2312" pitchFamily="49" charset="-122"/>
              </a:rPr>
              <a:t>2</a:t>
            </a:r>
            <a:r>
              <a:rPr lang="en-US" altLang="zh-CN" sz="2800" b="1" dirty="0">
                <a:latin typeface="楷体_GB2312" pitchFamily="49" charset="-122"/>
                <a:ea typeface="楷体_GB2312" pitchFamily="49" charset="-122"/>
              </a:rPr>
              <a:t>(g)+2O</a:t>
            </a:r>
            <a:r>
              <a:rPr lang="en-US" altLang="zh-CN" sz="2800" b="1" baseline="-25000" dirty="0">
                <a:latin typeface="楷体_GB2312" pitchFamily="49" charset="-122"/>
                <a:ea typeface="楷体_GB2312" pitchFamily="49" charset="-122"/>
              </a:rPr>
              <a:t>2</a:t>
            </a:r>
            <a:r>
              <a:rPr lang="en-US" altLang="zh-CN" sz="2800" b="1" dirty="0">
                <a:latin typeface="楷体_GB2312" pitchFamily="49" charset="-122"/>
                <a:ea typeface="楷体_GB2312" pitchFamily="49" charset="-122"/>
              </a:rPr>
              <a:t>(g)=2NO</a:t>
            </a:r>
            <a:r>
              <a:rPr lang="en-US" altLang="zh-CN" sz="2800" b="1" baseline="-25000" dirty="0">
                <a:latin typeface="楷体_GB2312" pitchFamily="49" charset="-122"/>
                <a:ea typeface="楷体_GB2312" pitchFamily="49" charset="-122"/>
              </a:rPr>
              <a:t>2</a:t>
            </a:r>
            <a:r>
              <a:rPr lang="en-US" altLang="zh-CN" sz="2800" b="1" dirty="0">
                <a:latin typeface="楷体_GB2312" pitchFamily="49" charset="-122"/>
                <a:ea typeface="楷体_GB2312" pitchFamily="49" charset="-122"/>
              </a:rPr>
              <a:t>(g</a:t>
            </a:r>
            <a:r>
              <a:rPr lang="en-US" altLang="zh-CN" sz="2800" b="1" dirty="0" smtClean="0">
                <a:latin typeface="楷体_GB2312" pitchFamily="49" charset="-122"/>
                <a:ea typeface="楷体_GB2312" pitchFamily="49" charset="-122"/>
              </a:rPr>
              <a:t>)  △</a:t>
            </a:r>
            <a:r>
              <a:rPr lang="en-US" altLang="zh-CN" sz="2800" b="1" dirty="0">
                <a:latin typeface="楷体_GB2312" pitchFamily="49" charset="-122"/>
                <a:ea typeface="楷体_GB2312" pitchFamily="49" charset="-122"/>
              </a:rPr>
              <a:t>H</a:t>
            </a:r>
            <a:r>
              <a:rPr lang="en-US" altLang="zh-CN" sz="2800" b="1" baseline="-25000" dirty="0">
                <a:latin typeface="楷体_GB2312" pitchFamily="49" charset="-122"/>
                <a:ea typeface="楷体_GB2312" pitchFamily="49" charset="-122"/>
              </a:rPr>
              <a:t>1</a:t>
            </a:r>
            <a:r>
              <a:rPr lang="en-US" altLang="zh-CN" sz="2800" b="1" dirty="0">
                <a:latin typeface="楷体_GB2312" pitchFamily="49" charset="-122"/>
                <a:ea typeface="楷体_GB2312" pitchFamily="49" charset="-122"/>
              </a:rPr>
              <a:t>=+67.2kJ/mol   </a:t>
            </a:r>
          </a:p>
          <a:p>
            <a:pPr marL="342900" indent="-342900">
              <a:lnSpc>
                <a:spcPct val="150000"/>
              </a:lnSpc>
              <a:spcBef>
                <a:spcPct val="20000"/>
              </a:spcBef>
              <a:buClr>
                <a:schemeClr val="hlink"/>
              </a:buClr>
              <a:buSzPct val="70000"/>
              <a:buFont typeface="Wingdings" pitchFamily="2" charset="2"/>
              <a:buNone/>
            </a:pP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2</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N</a:t>
            </a:r>
            <a:r>
              <a:rPr lang="en-US" altLang="zh-CN" sz="2800" b="1" baseline="-25000" dirty="0">
                <a:latin typeface="楷体_GB2312" pitchFamily="49" charset="-122"/>
                <a:ea typeface="楷体_GB2312" pitchFamily="49" charset="-122"/>
              </a:rPr>
              <a:t>2</a:t>
            </a:r>
            <a:r>
              <a:rPr lang="en-US" altLang="zh-CN" sz="2800" b="1" dirty="0">
                <a:latin typeface="楷体_GB2312" pitchFamily="49" charset="-122"/>
                <a:ea typeface="楷体_GB2312" pitchFamily="49" charset="-122"/>
              </a:rPr>
              <a:t>H</a:t>
            </a:r>
            <a:r>
              <a:rPr lang="en-US" altLang="zh-CN" sz="2800" b="1" baseline="-25000" dirty="0">
                <a:latin typeface="楷体_GB2312" pitchFamily="49" charset="-122"/>
                <a:ea typeface="楷体_GB2312" pitchFamily="49" charset="-122"/>
              </a:rPr>
              <a:t>4</a:t>
            </a:r>
            <a:r>
              <a:rPr lang="en-US" altLang="zh-CN" sz="2800" b="1" dirty="0">
                <a:latin typeface="楷体_GB2312" pitchFamily="49" charset="-122"/>
                <a:ea typeface="楷体_GB2312" pitchFamily="49" charset="-122"/>
              </a:rPr>
              <a:t>(g)+O</a:t>
            </a:r>
            <a:r>
              <a:rPr lang="en-US" altLang="zh-CN" sz="2800" b="1" baseline="-25000" dirty="0">
                <a:latin typeface="楷体_GB2312" pitchFamily="49" charset="-122"/>
                <a:ea typeface="楷体_GB2312" pitchFamily="49" charset="-122"/>
              </a:rPr>
              <a:t>2</a:t>
            </a:r>
            <a:r>
              <a:rPr lang="en-US" altLang="zh-CN" sz="2800" b="1" dirty="0">
                <a:latin typeface="楷体_GB2312" pitchFamily="49" charset="-122"/>
                <a:ea typeface="楷体_GB2312" pitchFamily="49" charset="-122"/>
              </a:rPr>
              <a:t>(g)=N</a:t>
            </a:r>
            <a:r>
              <a:rPr lang="en-US" altLang="zh-CN" sz="2800" b="1" baseline="-25000" dirty="0">
                <a:latin typeface="楷体_GB2312" pitchFamily="49" charset="-122"/>
                <a:ea typeface="楷体_GB2312" pitchFamily="49" charset="-122"/>
              </a:rPr>
              <a:t>2</a:t>
            </a:r>
            <a:r>
              <a:rPr lang="en-US" altLang="zh-CN" sz="2800" b="1" dirty="0">
                <a:latin typeface="楷体_GB2312" pitchFamily="49" charset="-122"/>
                <a:ea typeface="楷体_GB2312" pitchFamily="49" charset="-122"/>
              </a:rPr>
              <a:t>(g)+2H</a:t>
            </a:r>
            <a:r>
              <a:rPr lang="en-US" altLang="zh-CN" sz="2800" b="1" baseline="-25000" dirty="0">
                <a:latin typeface="楷体_GB2312" pitchFamily="49" charset="-122"/>
                <a:ea typeface="楷体_GB2312" pitchFamily="49" charset="-122"/>
              </a:rPr>
              <a:t>2</a:t>
            </a:r>
            <a:r>
              <a:rPr lang="en-US" altLang="zh-CN" sz="2800" b="1" dirty="0">
                <a:latin typeface="楷体_GB2312" pitchFamily="49" charset="-122"/>
                <a:ea typeface="楷体_GB2312" pitchFamily="49" charset="-122"/>
              </a:rPr>
              <a:t>O(l) </a:t>
            </a:r>
            <a:r>
              <a:rPr lang="en-US" altLang="zh-CN" sz="2800" b="1" dirty="0" smtClean="0">
                <a:latin typeface="楷体_GB2312" pitchFamily="49" charset="-122"/>
                <a:ea typeface="楷体_GB2312" pitchFamily="49" charset="-122"/>
              </a:rPr>
              <a:t> △</a:t>
            </a:r>
            <a:r>
              <a:rPr lang="en-US" altLang="zh-CN" sz="2800" b="1" dirty="0">
                <a:latin typeface="楷体_GB2312" pitchFamily="49" charset="-122"/>
                <a:ea typeface="楷体_GB2312" pitchFamily="49" charset="-122"/>
              </a:rPr>
              <a:t>H</a:t>
            </a:r>
            <a:r>
              <a:rPr lang="en-US" altLang="zh-CN" sz="2800" b="1" baseline="-25000" dirty="0">
                <a:latin typeface="楷体_GB2312" pitchFamily="49" charset="-122"/>
                <a:ea typeface="楷体_GB2312" pitchFamily="49" charset="-122"/>
              </a:rPr>
              <a:t>2</a:t>
            </a:r>
            <a:r>
              <a:rPr lang="en-US" altLang="zh-CN" sz="2800" b="1" dirty="0">
                <a:latin typeface="楷体_GB2312" pitchFamily="49" charset="-122"/>
                <a:ea typeface="楷体_GB2312" pitchFamily="49" charset="-122"/>
              </a:rPr>
              <a:t>=-534kJ/mol </a:t>
            </a:r>
            <a:endParaRPr lang="en-US" altLang="en-US" sz="2800" b="1" dirty="0">
              <a:latin typeface="楷体_GB2312" pitchFamily="49" charset="-122"/>
              <a:ea typeface="楷体_GB2312" pitchFamily="49" charset="-122"/>
            </a:endParaRPr>
          </a:p>
        </p:txBody>
      </p:sp>
      <p:sp>
        <p:nvSpPr>
          <p:cNvPr id="7" name="Text Box 3"/>
          <p:cNvSpPr txBox="1">
            <a:spLocks noChangeArrowheads="1"/>
          </p:cNvSpPr>
          <p:nvPr/>
        </p:nvSpPr>
        <p:spPr bwMode="auto">
          <a:xfrm>
            <a:off x="250858" y="4967294"/>
            <a:ext cx="8535984" cy="641350"/>
          </a:xfrm>
          <a:prstGeom prst="rect">
            <a:avLst/>
          </a:prstGeom>
          <a:noFill/>
          <a:ln w="9525">
            <a:noFill/>
            <a:miter lim="800000"/>
            <a:headEnd/>
            <a:tailEnd/>
          </a:ln>
          <a:effectLst/>
        </p:spPr>
        <p:txBody>
          <a:bodyPr wrap="square">
            <a:spAutoFit/>
          </a:bodyPr>
          <a:lstStyle/>
          <a:p>
            <a:r>
              <a:rPr lang="en-US" altLang="zh-CN" sz="3600" b="1" dirty="0">
                <a:solidFill>
                  <a:srgbClr val="FF0000"/>
                </a:solidFill>
                <a:latin typeface="Arial" charset="0"/>
              </a:rPr>
              <a:t>2N</a:t>
            </a:r>
            <a:r>
              <a:rPr lang="en-US" altLang="zh-CN" sz="3600" b="1" baseline="-25000" dirty="0">
                <a:solidFill>
                  <a:srgbClr val="FF0000"/>
                </a:solidFill>
                <a:latin typeface="Arial" charset="0"/>
              </a:rPr>
              <a:t>2</a:t>
            </a:r>
            <a:r>
              <a:rPr lang="en-US" altLang="zh-CN" sz="3600" b="1" dirty="0">
                <a:solidFill>
                  <a:srgbClr val="FF0000"/>
                </a:solidFill>
                <a:latin typeface="Arial" charset="0"/>
              </a:rPr>
              <a:t>H</a:t>
            </a:r>
            <a:r>
              <a:rPr lang="en-US" altLang="zh-CN" sz="3600" b="1" baseline="-25000" dirty="0">
                <a:solidFill>
                  <a:srgbClr val="FF0000"/>
                </a:solidFill>
                <a:latin typeface="Arial" charset="0"/>
              </a:rPr>
              <a:t>4</a:t>
            </a:r>
            <a:r>
              <a:rPr lang="en-US" altLang="zh-CN" sz="3600" b="1" dirty="0">
                <a:solidFill>
                  <a:srgbClr val="FF0000"/>
                </a:solidFill>
                <a:latin typeface="Arial" charset="0"/>
              </a:rPr>
              <a:t>(g) + 2NO</a:t>
            </a:r>
            <a:r>
              <a:rPr lang="en-US" altLang="zh-CN" sz="3600" b="1" baseline="-25000" dirty="0">
                <a:solidFill>
                  <a:srgbClr val="FF0000"/>
                </a:solidFill>
                <a:latin typeface="Arial" charset="0"/>
              </a:rPr>
              <a:t>2</a:t>
            </a:r>
            <a:r>
              <a:rPr lang="en-US" altLang="zh-CN" sz="3600" b="1" dirty="0">
                <a:solidFill>
                  <a:srgbClr val="FF0000"/>
                </a:solidFill>
                <a:latin typeface="Arial" charset="0"/>
              </a:rPr>
              <a:t>(g) = 3N</a:t>
            </a:r>
            <a:r>
              <a:rPr lang="en-US" altLang="zh-CN" sz="3600" b="1" baseline="-25000" dirty="0">
                <a:solidFill>
                  <a:srgbClr val="FF0000"/>
                </a:solidFill>
                <a:latin typeface="Arial" charset="0"/>
              </a:rPr>
              <a:t>2</a:t>
            </a:r>
            <a:r>
              <a:rPr lang="en-US" altLang="zh-CN" sz="3600" b="1" dirty="0">
                <a:solidFill>
                  <a:srgbClr val="FF0000"/>
                </a:solidFill>
                <a:latin typeface="Arial" charset="0"/>
              </a:rPr>
              <a:t>(g) + 4H</a:t>
            </a:r>
            <a:r>
              <a:rPr lang="en-US" altLang="zh-CN" sz="3600" b="1" baseline="-25000" dirty="0">
                <a:solidFill>
                  <a:srgbClr val="FF0000"/>
                </a:solidFill>
                <a:latin typeface="Arial" charset="0"/>
              </a:rPr>
              <a:t>2</a:t>
            </a:r>
            <a:r>
              <a:rPr lang="en-US" altLang="zh-CN" sz="3600" b="1" dirty="0">
                <a:solidFill>
                  <a:srgbClr val="FF0000"/>
                </a:solidFill>
                <a:latin typeface="Arial" charset="0"/>
              </a:rPr>
              <a:t>O(l)                       </a:t>
            </a:r>
          </a:p>
        </p:txBody>
      </p:sp>
      <p:sp>
        <p:nvSpPr>
          <p:cNvPr id="8" name="Rectangle 4"/>
          <p:cNvSpPr>
            <a:spLocks noChangeArrowheads="1"/>
          </p:cNvSpPr>
          <p:nvPr/>
        </p:nvSpPr>
        <p:spPr bwMode="auto">
          <a:xfrm>
            <a:off x="300070" y="4357694"/>
            <a:ext cx="6144138" cy="641350"/>
          </a:xfrm>
          <a:prstGeom prst="rect">
            <a:avLst/>
          </a:prstGeom>
          <a:noFill/>
          <a:ln w="9525">
            <a:noFill/>
            <a:miter lim="800000"/>
            <a:headEnd/>
            <a:tailEnd/>
          </a:ln>
          <a:effectLst/>
        </p:spPr>
        <p:txBody>
          <a:bodyPr wrap="square">
            <a:spAutoFit/>
          </a:bodyPr>
          <a:lstStyle/>
          <a:p>
            <a:r>
              <a:rPr lang="zh-CN" altLang="en-US" sz="3600" b="1" dirty="0">
                <a:solidFill>
                  <a:srgbClr val="FF0000"/>
                </a:solidFill>
              </a:rPr>
              <a:t>方程式 ② </a:t>
            </a:r>
            <a:r>
              <a:rPr lang="en-US" altLang="zh-CN" sz="3600" b="1" dirty="0">
                <a:solidFill>
                  <a:srgbClr val="FF0000"/>
                </a:solidFill>
              </a:rPr>
              <a:t>×2 - ① </a:t>
            </a:r>
            <a:r>
              <a:rPr lang="zh-CN" altLang="en-US" sz="3600" b="1" dirty="0">
                <a:solidFill>
                  <a:srgbClr val="FF0000"/>
                </a:solidFill>
              </a:rPr>
              <a:t>即得</a:t>
            </a:r>
          </a:p>
        </p:txBody>
      </p:sp>
      <p:sp>
        <p:nvSpPr>
          <p:cNvPr id="9" name="Rectangle 5"/>
          <p:cNvSpPr>
            <a:spLocks noChangeArrowheads="1"/>
          </p:cNvSpPr>
          <p:nvPr/>
        </p:nvSpPr>
        <p:spPr bwMode="auto">
          <a:xfrm>
            <a:off x="604870" y="5805494"/>
            <a:ext cx="4379917" cy="646331"/>
          </a:xfrm>
          <a:prstGeom prst="rect">
            <a:avLst/>
          </a:prstGeom>
          <a:noFill/>
          <a:ln w="9525">
            <a:noFill/>
            <a:miter lim="800000"/>
            <a:headEnd/>
            <a:tailEnd/>
          </a:ln>
          <a:effectLst/>
        </p:spPr>
        <p:txBody>
          <a:bodyPr wrap="none">
            <a:spAutoFit/>
          </a:bodyPr>
          <a:lstStyle/>
          <a:p>
            <a:r>
              <a:rPr lang="en-US" altLang="zh-CN" sz="3600" b="1">
                <a:solidFill>
                  <a:srgbClr val="FF0000"/>
                </a:solidFill>
              </a:rPr>
              <a:t>△H=-1135.2kJ/mol </a:t>
            </a:r>
          </a:p>
        </p:txBody>
      </p:sp>
    </p:spTree>
    <p:extLst>
      <p:ext uri="{BB962C8B-B14F-4D97-AF65-F5344CB8AC3E}">
        <p14:creationId xmlns:p14="http://schemas.microsoft.com/office/powerpoint/2010/main" val="388359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p:cNvSpPr txBox="1">
            <a:spLocks noChangeArrowheads="1"/>
          </p:cNvSpPr>
          <p:nvPr/>
        </p:nvSpPr>
        <p:spPr bwMode="auto">
          <a:xfrm>
            <a:off x="571501" y="571500"/>
            <a:ext cx="1500170" cy="584200"/>
          </a:xfrm>
          <a:prstGeom prst="rect">
            <a:avLst/>
          </a:prstGeom>
          <a:noFill/>
          <a:ln w="9525">
            <a:noFill/>
            <a:miter lim="800000"/>
            <a:headEnd/>
            <a:tailEnd/>
          </a:ln>
        </p:spPr>
        <p:txBody>
          <a:bodyPr wrap="square">
            <a:spAutoFit/>
          </a:bodyPr>
          <a:lstStyle/>
          <a:p>
            <a:r>
              <a:rPr lang="zh-CN" altLang="en-US" sz="3200" b="1" dirty="0" smtClean="0">
                <a:solidFill>
                  <a:srgbClr val="0000FF"/>
                </a:solidFill>
                <a:latin typeface="Calibri" pitchFamily="34" charset="0"/>
              </a:rPr>
              <a:t>练习</a:t>
            </a:r>
            <a:r>
              <a:rPr lang="en-US" altLang="zh-CN" sz="3200" b="1" dirty="0" smtClean="0">
                <a:solidFill>
                  <a:srgbClr val="0000FF"/>
                </a:solidFill>
                <a:latin typeface="Calibri" pitchFamily="34" charset="0"/>
              </a:rPr>
              <a:t>2</a:t>
            </a:r>
            <a:endParaRPr lang="zh-CN" altLang="en-US" sz="3200" b="1" dirty="0">
              <a:solidFill>
                <a:srgbClr val="0000FF"/>
              </a:solidFill>
              <a:latin typeface="Calibri" pitchFamily="34" charset="0"/>
            </a:endParaRPr>
          </a:p>
        </p:txBody>
      </p:sp>
      <p:sp>
        <p:nvSpPr>
          <p:cNvPr id="3" name="矩形 2"/>
          <p:cNvSpPr>
            <a:spLocks noChangeArrowheads="1"/>
          </p:cNvSpPr>
          <p:nvPr/>
        </p:nvSpPr>
        <p:spPr bwMode="auto">
          <a:xfrm>
            <a:off x="1071563" y="1357313"/>
            <a:ext cx="7358062" cy="3970337"/>
          </a:xfrm>
          <a:prstGeom prst="rect">
            <a:avLst/>
          </a:prstGeom>
          <a:noFill/>
          <a:ln w="9525">
            <a:noFill/>
            <a:miter lim="800000"/>
            <a:headEnd/>
            <a:tailEnd/>
          </a:ln>
        </p:spPr>
        <p:txBody>
          <a:bodyPr>
            <a:spAutoFit/>
          </a:bodyPr>
          <a:lstStyle/>
          <a:p>
            <a:r>
              <a:rPr lang="zh-CN" altLang="en-US" sz="2800" b="1">
                <a:latin typeface="Times New Roman" pitchFamily="18" charset="0"/>
                <a:ea typeface="黑体" pitchFamily="2" charset="-122"/>
              </a:rPr>
              <a:t>① </a:t>
            </a:r>
            <a:r>
              <a:rPr lang="en-US" altLang="zh-CN" sz="2800" b="1">
                <a:latin typeface="Times New Roman" pitchFamily="18" charset="0"/>
                <a:ea typeface="黑体" pitchFamily="2" charset="-122"/>
              </a:rPr>
              <a:t>C(s) +  O</a:t>
            </a:r>
            <a:r>
              <a:rPr lang="en-US" altLang="zh-CN" sz="2800" b="1" baseline="-25000">
                <a:latin typeface="Times New Roman" pitchFamily="18" charset="0"/>
                <a:ea typeface="黑体" pitchFamily="2" charset="-122"/>
              </a:rPr>
              <a:t>2</a:t>
            </a:r>
            <a:r>
              <a:rPr lang="en-US" altLang="zh-CN" sz="2800" b="1">
                <a:latin typeface="Times New Roman" pitchFamily="18" charset="0"/>
                <a:ea typeface="黑体" pitchFamily="2" charset="-122"/>
              </a:rPr>
              <a:t>(g) == CO</a:t>
            </a:r>
            <a:r>
              <a:rPr lang="en-US" altLang="zh-CN" sz="2800" b="1" baseline="-25000">
                <a:latin typeface="Times New Roman" pitchFamily="18" charset="0"/>
                <a:ea typeface="黑体" pitchFamily="2" charset="-122"/>
              </a:rPr>
              <a:t>2</a:t>
            </a:r>
            <a:r>
              <a:rPr lang="en-US" altLang="zh-CN" sz="2800" b="1">
                <a:latin typeface="Times New Roman" pitchFamily="18" charset="0"/>
                <a:ea typeface="黑体" pitchFamily="2" charset="-122"/>
              </a:rPr>
              <a:t>(g)    	  	ΔH</a:t>
            </a:r>
            <a:r>
              <a:rPr lang="en-US" altLang="zh-CN" sz="2800" b="1" baseline="-25000">
                <a:latin typeface="Times New Roman" pitchFamily="18" charset="0"/>
                <a:ea typeface="黑体" pitchFamily="2" charset="-122"/>
              </a:rPr>
              <a:t>1</a:t>
            </a:r>
            <a:endParaRPr lang="en-US" altLang="zh-CN" sz="2800" b="1">
              <a:latin typeface="Times New Roman" pitchFamily="18" charset="0"/>
              <a:ea typeface="黑体" pitchFamily="2" charset="-122"/>
            </a:endParaRPr>
          </a:p>
          <a:p>
            <a:endParaRPr lang="en-US" altLang="zh-CN" sz="2800" b="1">
              <a:latin typeface="Times New Roman" pitchFamily="18" charset="0"/>
              <a:ea typeface="黑体" pitchFamily="2" charset="-122"/>
            </a:endParaRPr>
          </a:p>
          <a:p>
            <a:r>
              <a:rPr lang="en-US" altLang="zh-CN" sz="2800" b="1">
                <a:latin typeface="Times New Roman" pitchFamily="18" charset="0"/>
                <a:ea typeface="黑体" pitchFamily="2" charset="-122"/>
              </a:rPr>
              <a:t>② CO(g) + 1/2 O</a:t>
            </a:r>
            <a:r>
              <a:rPr lang="en-US" altLang="zh-CN" sz="2800" b="1" baseline="-25000">
                <a:latin typeface="Times New Roman" pitchFamily="18" charset="0"/>
                <a:ea typeface="黑体" pitchFamily="2" charset="-122"/>
              </a:rPr>
              <a:t>2</a:t>
            </a:r>
            <a:r>
              <a:rPr lang="en-US" altLang="zh-CN" sz="2800" b="1">
                <a:latin typeface="Times New Roman" pitchFamily="18" charset="0"/>
                <a:ea typeface="黑体" pitchFamily="2" charset="-122"/>
              </a:rPr>
              <a:t>(g) == CO</a:t>
            </a:r>
            <a:r>
              <a:rPr lang="en-US" altLang="zh-CN" sz="2800" b="1" baseline="-25000">
                <a:latin typeface="Times New Roman" pitchFamily="18" charset="0"/>
                <a:ea typeface="黑体" pitchFamily="2" charset="-122"/>
              </a:rPr>
              <a:t>2</a:t>
            </a:r>
            <a:r>
              <a:rPr lang="en-US" altLang="zh-CN" sz="2800" b="1">
                <a:latin typeface="Times New Roman" pitchFamily="18" charset="0"/>
                <a:ea typeface="黑体" pitchFamily="2" charset="-122"/>
              </a:rPr>
              <a:t>(g) 	ΔH</a:t>
            </a:r>
            <a:r>
              <a:rPr lang="en-US" altLang="zh-CN" sz="2800" b="1" baseline="-25000">
                <a:latin typeface="Times New Roman" pitchFamily="18" charset="0"/>
                <a:ea typeface="黑体" pitchFamily="2" charset="-122"/>
              </a:rPr>
              <a:t>2</a:t>
            </a:r>
            <a:endParaRPr lang="en-US" altLang="zh-CN" sz="2800" b="1">
              <a:latin typeface="Times New Roman" pitchFamily="18" charset="0"/>
              <a:ea typeface="黑体" pitchFamily="2" charset="-122"/>
            </a:endParaRPr>
          </a:p>
          <a:p>
            <a:endParaRPr lang="en-US" altLang="zh-CN" sz="2800" b="1">
              <a:latin typeface="Times New Roman" pitchFamily="18" charset="0"/>
              <a:ea typeface="黑体" pitchFamily="2" charset="-122"/>
            </a:endParaRPr>
          </a:p>
          <a:p>
            <a:r>
              <a:rPr lang="en-US" altLang="zh-CN" sz="2800" b="1">
                <a:latin typeface="Times New Roman" pitchFamily="18" charset="0"/>
                <a:ea typeface="黑体" pitchFamily="2" charset="-122"/>
              </a:rPr>
              <a:t>③ H</a:t>
            </a:r>
            <a:r>
              <a:rPr lang="en-US" altLang="zh-CN" sz="2800" b="1" baseline="-25000">
                <a:latin typeface="Times New Roman" pitchFamily="18" charset="0"/>
                <a:ea typeface="黑体" pitchFamily="2" charset="-122"/>
              </a:rPr>
              <a:t>2</a:t>
            </a:r>
            <a:r>
              <a:rPr lang="en-US" altLang="zh-CN" sz="2800" b="1">
                <a:latin typeface="Times New Roman" pitchFamily="18" charset="0"/>
                <a:ea typeface="黑体" pitchFamily="2" charset="-122"/>
              </a:rPr>
              <a:t>(g) + 1/2 O</a:t>
            </a:r>
            <a:r>
              <a:rPr lang="en-US" altLang="zh-CN" sz="2800" b="1" baseline="-25000">
                <a:latin typeface="Times New Roman" pitchFamily="18" charset="0"/>
                <a:ea typeface="黑体" pitchFamily="2" charset="-122"/>
              </a:rPr>
              <a:t>2</a:t>
            </a:r>
            <a:r>
              <a:rPr lang="en-US" altLang="zh-CN" sz="2800" b="1">
                <a:latin typeface="Times New Roman" pitchFamily="18" charset="0"/>
                <a:ea typeface="黑体" pitchFamily="2" charset="-122"/>
              </a:rPr>
              <a:t>(g) == H</a:t>
            </a:r>
            <a:r>
              <a:rPr lang="en-US" altLang="zh-CN" sz="2800" b="1" baseline="-25000">
                <a:latin typeface="Times New Roman" pitchFamily="18" charset="0"/>
                <a:ea typeface="黑体" pitchFamily="2" charset="-122"/>
              </a:rPr>
              <a:t>2</a:t>
            </a:r>
            <a:r>
              <a:rPr lang="en-US" altLang="zh-CN" sz="2800" b="1">
                <a:latin typeface="Times New Roman" pitchFamily="18" charset="0"/>
                <a:ea typeface="黑体" pitchFamily="2" charset="-122"/>
              </a:rPr>
              <a:t>O(l)        	ΔH</a:t>
            </a:r>
            <a:r>
              <a:rPr lang="en-US" altLang="zh-CN" sz="2800" b="1" baseline="-25000">
                <a:latin typeface="Times New Roman" pitchFamily="18" charset="0"/>
                <a:ea typeface="黑体" pitchFamily="2" charset="-122"/>
              </a:rPr>
              <a:t>3</a:t>
            </a:r>
            <a:endParaRPr lang="en-US" altLang="zh-CN" sz="2800" b="1">
              <a:latin typeface="Times New Roman" pitchFamily="18" charset="0"/>
              <a:ea typeface="黑体" pitchFamily="2" charset="-122"/>
            </a:endParaRPr>
          </a:p>
          <a:p>
            <a:endParaRPr lang="en-US" altLang="zh-CN" sz="2800" b="1">
              <a:latin typeface="Times New Roman" pitchFamily="18" charset="0"/>
              <a:ea typeface="黑体" pitchFamily="2" charset="-122"/>
            </a:endParaRPr>
          </a:p>
          <a:p>
            <a:r>
              <a:rPr lang="en-US" altLang="zh-CN" sz="2800" b="1">
                <a:latin typeface="Times New Roman" pitchFamily="18" charset="0"/>
                <a:ea typeface="黑体" pitchFamily="2" charset="-122"/>
              </a:rPr>
              <a:t>④ H</a:t>
            </a:r>
            <a:r>
              <a:rPr lang="en-US" altLang="zh-CN" sz="2800" b="1" baseline="-25000">
                <a:latin typeface="Times New Roman" pitchFamily="18" charset="0"/>
                <a:ea typeface="黑体" pitchFamily="2" charset="-122"/>
              </a:rPr>
              <a:t>2</a:t>
            </a:r>
            <a:r>
              <a:rPr lang="en-US" altLang="zh-CN" sz="2800" b="1">
                <a:latin typeface="Times New Roman" pitchFamily="18" charset="0"/>
                <a:ea typeface="黑体" pitchFamily="2" charset="-122"/>
              </a:rPr>
              <a:t>O(g) == H</a:t>
            </a:r>
            <a:r>
              <a:rPr lang="en-US" altLang="zh-CN" sz="2800" b="1" baseline="-25000">
                <a:latin typeface="Times New Roman" pitchFamily="18" charset="0"/>
                <a:ea typeface="黑体" pitchFamily="2" charset="-122"/>
              </a:rPr>
              <a:t>2</a:t>
            </a:r>
            <a:r>
              <a:rPr lang="en-US" altLang="zh-CN" sz="2800" b="1">
                <a:latin typeface="Times New Roman" pitchFamily="18" charset="0"/>
                <a:ea typeface="黑体" pitchFamily="2" charset="-122"/>
              </a:rPr>
              <a:t>O(l)          		ΔH</a:t>
            </a:r>
            <a:r>
              <a:rPr lang="en-US" altLang="zh-CN" sz="2800" b="1" baseline="-25000">
                <a:latin typeface="Times New Roman" pitchFamily="18" charset="0"/>
                <a:ea typeface="黑体" pitchFamily="2" charset="-122"/>
              </a:rPr>
              <a:t>4</a:t>
            </a:r>
            <a:endParaRPr lang="en-US" altLang="zh-CN" sz="2800" b="1">
              <a:latin typeface="Times New Roman" pitchFamily="18" charset="0"/>
              <a:ea typeface="黑体" pitchFamily="2" charset="-122"/>
            </a:endParaRPr>
          </a:p>
          <a:p>
            <a:endParaRPr lang="en-US" altLang="zh-CN" sz="2800" b="1">
              <a:latin typeface="Times New Roman" pitchFamily="18" charset="0"/>
              <a:ea typeface="黑体" pitchFamily="2" charset="-122"/>
            </a:endParaRPr>
          </a:p>
          <a:p>
            <a:r>
              <a:rPr lang="zh-CN" altLang="en-US" sz="2800" b="1">
                <a:latin typeface="Calibri" pitchFamily="34" charset="0"/>
              </a:rPr>
              <a:t>目标：</a:t>
            </a:r>
            <a:r>
              <a:rPr lang="en-US" altLang="zh-CN" sz="2800" b="1">
                <a:latin typeface="Times New Roman" pitchFamily="18" charset="0"/>
                <a:ea typeface="黑体" pitchFamily="2" charset="-122"/>
              </a:rPr>
              <a:t>C(s) +H</a:t>
            </a:r>
            <a:r>
              <a:rPr lang="en-US" altLang="zh-CN" sz="2800" b="1" baseline="-25000">
                <a:latin typeface="Times New Roman" pitchFamily="18" charset="0"/>
                <a:ea typeface="黑体" pitchFamily="2" charset="-122"/>
              </a:rPr>
              <a:t>2</a:t>
            </a:r>
            <a:r>
              <a:rPr lang="en-US" altLang="zh-CN" sz="2800" b="1">
                <a:latin typeface="Times New Roman" pitchFamily="18" charset="0"/>
                <a:ea typeface="黑体" pitchFamily="2" charset="-122"/>
              </a:rPr>
              <a:t>O(g)==CO(g) +H</a:t>
            </a:r>
            <a:r>
              <a:rPr lang="en-US" altLang="zh-CN" sz="2800" b="1" baseline="-25000">
                <a:latin typeface="Times New Roman" pitchFamily="18" charset="0"/>
                <a:ea typeface="黑体" pitchFamily="2" charset="-122"/>
              </a:rPr>
              <a:t>2</a:t>
            </a:r>
            <a:r>
              <a:rPr lang="en-US" altLang="zh-CN" sz="2800" b="1">
                <a:latin typeface="Times New Roman" pitchFamily="18" charset="0"/>
                <a:ea typeface="黑体" pitchFamily="2" charset="-122"/>
              </a:rPr>
              <a:t>(g)   ΔH=</a:t>
            </a:r>
            <a:r>
              <a:rPr lang="zh-CN" altLang="en-US" sz="2800" b="1">
                <a:latin typeface="Times New Roman" pitchFamily="18" charset="0"/>
                <a:ea typeface="黑体" pitchFamily="2" charset="-122"/>
              </a:rPr>
              <a:t>？</a:t>
            </a:r>
            <a:endParaRPr lang="zh-CN" altLang="en-US" sz="2800" b="1">
              <a:latin typeface="Calibri" pitchFamily="34" charset="0"/>
            </a:endParaRPr>
          </a:p>
        </p:txBody>
      </p:sp>
      <p:sp>
        <p:nvSpPr>
          <p:cNvPr id="4" name="TextBox 3"/>
          <p:cNvSpPr txBox="1">
            <a:spLocks noChangeArrowheads="1"/>
          </p:cNvSpPr>
          <p:nvPr/>
        </p:nvSpPr>
        <p:spPr bwMode="auto">
          <a:xfrm>
            <a:off x="2143125" y="5643563"/>
            <a:ext cx="3571875" cy="584200"/>
          </a:xfrm>
          <a:prstGeom prst="rect">
            <a:avLst/>
          </a:prstGeom>
          <a:noFill/>
          <a:ln w="9525">
            <a:noFill/>
            <a:miter lim="800000"/>
            <a:headEnd/>
            <a:tailEnd/>
          </a:ln>
        </p:spPr>
        <p:txBody>
          <a:bodyPr>
            <a:spAutoFit/>
          </a:bodyPr>
          <a:lstStyle/>
          <a:p>
            <a:r>
              <a:rPr lang="zh-CN" altLang="en-US" sz="3200" b="1">
                <a:solidFill>
                  <a:srgbClr val="FF0000"/>
                </a:solidFill>
                <a:latin typeface="Times New Roman" pitchFamily="18" charset="0"/>
                <a:ea typeface="黑体" pitchFamily="2" charset="-122"/>
              </a:rPr>
              <a:t>①－</a:t>
            </a:r>
            <a:r>
              <a:rPr lang="en-US" altLang="zh-CN" sz="3200" b="1">
                <a:solidFill>
                  <a:srgbClr val="FF0000"/>
                </a:solidFill>
                <a:latin typeface="Times New Roman" pitchFamily="18" charset="0"/>
                <a:ea typeface="黑体" pitchFamily="2" charset="-122"/>
              </a:rPr>
              <a:t>②</a:t>
            </a:r>
            <a:r>
              <a:rPr lang="zh-CN" altLang="en-US" sz="3200" b="1">
                <a:solidFill>
                  <a:srgbClr val="FF0000"/>
                </a:solidFill>
                <a:latin typeface="Times New Roman" pitchFamily="18" charset="0"/>
                <a:ea typeface="黑体" pitchFamily="2" charset="-122"/>
              </a:rPr>
              <a:t>－</a:t>
            </a:r>
            <a:r>
              <a:rPr lang="en-US" altLang="zh-CN" sz="3200" b="1">
                <a:solidFill>
                  <a:srgbClr val="FF0000"/>
                </a:solidFill>
                <a:latin typeface="Times New Roman" pitchFamily="18" charset="0"/>
                <a:ea typeface="黑体" pitchFamily="2" charset="-122"/>
              </a:rPr>
              <a:t>③ + ④</a:t>
            </a:r>
            <a:endParaRPr lang="zh-CN" altLang="en-US" sz="3200" b="1">
              <a:solidFill>
                <a:srgbClr val="FF0000"/>
              </a:solidFill>
              <a:latin typeface="Calibri" pitchFamily="34" charset="0"/>
            </a:endParaRPr>
          </a:p>
        </p:txBody>
      </p:sp>
      <p:cxnSp>
        <p:nvCxnSpPr>
          <p:cNvPr id="7" name="直接连接符 6"/>
          <p:cNvCxnSpPr/>
          <p:nvPr/>
        </p:nvCxnSpPr>
        <p:spPr>
          <a:xfrm>
            <a:off x="1071563" y="4643438"/>
            <a:ext cx="6858000" cy="158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782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71500" y="649309"/>
            <a:ext cx="8143875" cy="4929188"/>
          </a:xfrm>
          <a:prstGeom prst="rect">
            <a:avLst/>
          </a:prstGeom>
          <a:noFill/>
          <a:ln w="9525">
            <a:noFill/>
            <a:miter lim="800000"/>
            <a:headEnd/>
            <a:tailEnd/>
          </a:ln>
        </p:spPr>
        <p:txBody>
          <a:bodyPr>
            <a:spAutoFit/>
          </a:bodyPr>
          <a:lstStyle/>
          <a:p>
            <a:pPr>
              <a:spcBef>
                <a:spcPts val="1000"/>
              </a:spcBef>
            </a:pPr>
            <a:r>
              <a:rPr lang="zh-CN" altLang="en-US" sz="3200" b="1" dirty="0" smtClean="0">
                <a:latin typeface="Calibri" pitchFamily="34" charset="0"/>
              </a:rPr>
              <a:t>练习</a:t>
            </a:r>
            <a:r>
              <a:rPr lang="en-US" altLang="zh-CN" sz="3200" b="1" dirty="0" smtClean="0">
                <a:latin typeface="Calibri" pitchFamily="34" charset="0"/>
              </a:rPr>
              <a:t>3</a:t>
            </a:r>
            <a:r>
              <a:rPr lang="zh-CN" altLang="en-US" sz="3200" b="1" dirty="0" smtClean="0">
                <a:latin typeface="Calibri" pitchFamily="34" charset="0"/>
              </a:rPr>
              <a:t>：</a:t>
            </a:r>
            <a:r>
              <a:rPr lang="zh-CN" altLang="en-US" sz="3200" b="1" dirty="0">
                <a:latin typeface="Calibri" pitchFamily="34" charset="0"/>
              </a:rPr>
              <a:t>已知下列各反应的焓变</a:t>
            </a:r>
          </a:p>
          <a:p>
            <a:pPr>
              <a:spcBef>
                <a:spcPts val="1000"/>
              </a:spcBef>
            </a:pPr>
            <a:r>
              <a:rPr lang="en-US" altLang="zh-CN" sz="3200" b="1" dirty="0">
                <a:latin typeface="Calibri" pitchFamily="34" charset="0"/>
              </a:rPr>
              <a:t>① Ca(s) + C(s,</a:t>
            </a:r>
            <a:r>
              <a:rPr lang="zh-CN" altLang="en-US" sz="3200" b="1" dirty="0">
                <a:latin typeface="Calibri" pitchFamily="34" charset="0"/>
              </a:rPr>
              <a:t>石墨</a:t>
            </a:r>
            <a:r>
              <a:rPr lang="en-US" altLang="zh-CN" sz="3200" b="1" dirty="0">
                <a:latin typeface="Calibri" pitchFamily="34" charset="0"/>
              </a:rPr>
              <a:t>) + 3/2 O</a:t>
            </a:r>
            <a:r>
              <a:rPr lang="en-US" altLang="zh-CN" sz="3200" b="1" baseline="-25000" dirty="0">
                <a:latin typeface="Calibri" pitchFamily="34" charset="0"/>
              </a:rPr>
              <a:t>2</a:t>
            </a:r>
            <a:r>
              <a:rPr lang="en-US" altLang="zh-CN" sz="3200" b="1" dirty="0">
                <a:latin typeface="Calibri" pitchFamily="34" charset="0"/>
              </a:rPr>
              <a:t>(g) = CaCO</a:t>
            </a:r>
            <a:r>
              <a:rPr lang="en-US" altLang="zh-CN" sz="3200" b="1" baseline="-25000" dirty="0">
                <a:latin typeface="Calibri" pitchFamily="34" charset="0"/>
              </a:rPr>
              <a:t>3</a:t>
            </a:r>
            <a:r>
              <a:rPr lang="en-US" altLang="zh-CN" sz="3200" b="1" dirty="0">
                <a:latin typeface="Calibri" pitchFamily="34" charset="0"/>
              </a:rPr>
              <a:t> (s)            </a:t>
            </a:r>
          </a:p>
          <a:p>
            <a:pPr algn="r">
              <a:spcBef>
                <a:spcPts val="1000"/>
              </a:spcBef>
            </a:pPr>
            <a:r>
              <a:rPr lang="en-US" altLang="zh-CN" sz="3200" b="1" dirty="0">
                <a:latin typeface="Calibri" pitchFamily="34" charset="0"/>
              </a:rPr>
              <a:t>   △H </a:t>
            </a:r>
            <a:r>
              <a:rPr lang="en-US" altLang="zh-CN" sz="3200" b="1" baseline="-25000" dirty="0">
                <a:latin typeface="Calibri" pitchFamily="34" charset="0"/>
              </a:rPr>
              <a:t>1</a:t>
            </a:r>
            <a:r>
              <a:rPr lang="en-US" altLang="zh-CN" sz="3200" b="1" dirty="0">
                <a:latin typeface="Calibri" pitchFamily="34" charset="0"/>
              </a:rPr>
              <a:t>= -1206.8 kJ/mol</a:t>
            </a:r>
          </a:p>
          <a:p>
            <a:pPr>
              <a:spcBef>
                <a:spcPts val="1000"/>
              </a:spcBef>
            </a:pPr>
            <a:r>
              <a:rPr lang="en-US" altLang="zh-CN" sz="3200" b="1" dirty="0">
                <a:latin typeface="Calibri" pitchFamily="34" charset="0"/>
              </a:rPr>
              <a:t>② Ca(s) + 1/2 O</a:t>
            </a:r>
            <a:r>
              <a:rPr lang="en-US" altLang="zh-CN" sz="3200" b="1" baseline="-25000" dirty="0">
                <a:latin typeface="Calibri" pitchFamily="34" charset="0"/>
              </a:rPr>
              <a:t>2</a:t>
            </a:r>
            <a:r>
              <a:rPr lang="en-US" altLang="zh-CN" sz="3200" b="1" dirty="0">
                <a:latin typeface="Calibri" pitchFamily="34" charset="0"/>
              </a:rPr>
              <a:t>(g) = </a:t>
            </a:r>
            <a:r>
              <a:rPr lang="en-US" altLang="zh-CN" sz="3200" b="1" dirty="0" err="1">
                <a:latin typeface="Calibri" pitchFamily="34" charset="0"/>
              </a:rPr>
              <a:t>CaO</a:t>
            </a:r>
            <a:r>
              <a:rPr lang="en-US" altLang="zh-CN" sz="3200" b="1" dirty="0">
                <a:latin typeface="Calibri" pitchFamily="34" charset="0"/>
              </a:rPr>
              <a:t>(s)                             </a:t>
            </a:r>
          </a:p>
          <a:p>
            <a:pPr algn="r">
              <a:spcBef>
                <a:spcPts val="1000"/>
              </a:spcBef>
            </a:pPr>
            <a:r>
              <a:rPr lang="en-US" altLang="zh-CN" sz="3200" b="1" dirty="0">
                <a:latin typeface="Calibri" pitchFamily="34" charset="0"/>
              </a:rPr>
              <a:t> △H</a:t>
            </a:r>
            <a:r>
              <a:rPr lang="en-US" altLang="zh-CN" sz="3200" b="1" baseline="-25000" dirty="0">
                <a:latin typeface="Calibri" pitchFamily="34" charset="0"/>
              </a:rPr>
              <a:t>2</a:t>
            </a:r>
            <a:r>
              <a:rPr lang="en-US" altLang="zh-CN" sz="3200" b="1" dirty="0">
                <a:latin typeface="Calibri" pitchFamily="34" charset="0"/>
              </a:rPr>
              <a:t> = -635.1 kJ/mol</a:t>
            </a:r>
          </a:p>
          <a:p>
            <a:pPr>
              <a:spcBef>
                <a:spcPts val="1000"/>
              </a:spcBef>
            </a:pPr>
            <a:r>
              <a:rPr lang="en-US" altLang="zh-CN" sz="3200" b="1" dirty="0">
                <a:latin typeface="Calibri" pitchFamily="34" charset="0"/>
              </a:rPr>
              <a:t>③ C(s,</a:t>
            </a:r>
            <a:r>
              <a:rPr lang="zh-CN" altLang="en-US" sz="3200" b="1" dirty="0">
                <a:latin typeface="Calibri" pitchFamily="34" charset="0"/>
              </a:rPr>
              <a:t>石墨</a:t>
            </a:r>
            <a:r>
              <a:rPr lang="en-US" altLang="zh-CN" sz="3200" b="1" dirty="0">
                <a:latin typeface="Calibri" pitchFamily="34" charset="0"/>
              </a:rPr>
              <a:t>) + O</a:t>
            </a:r>
            <a:r>
              <a:rPr lang="en-US" altLang="zh-CN" sz="3200" b="1" baseline="-25000" dirty="0">
                <a:latin typeface="Calibri" pitchFamily="34" charset="0"/>
              </a:rPr>
              <a:t>2</a:t>
            </a:r>
            <a:r>
              <a:rPr lang="en-US" altLang="zh-CN" sz="3200" b="1" dirty="0">
                <a:latin typeface="Calibri" pitchFamily="34" charset="0"/>
              </a:rPr>
              <a:t>(g) = CO</a:t>
            </a:r>
            <a:r>
              <a:rPr lang="en-US" altLang="zh-CN" sz="3200" b="1" baseline="-25000" dirty="0">
                <a:latin typeface="Calibri" pitchFamily="34" charset="0"/>
              </a:rPr>
              <a:t>2</a:t>
            </a:r>
            <a:r>
              <a:rPr lang="en-US" altLang="zh-CN" sz="3200" b="1" dirty="0">
                <a:latin typeface="Calibri" pitchFamily="34" charset="0"/>
              </a:rPr>
              <a:t> (g)                          </a:t>
            </a:r>
          </a:p>
          <a:p>
            <a:pPr algn="r">
              <a:spcBef>
                <a:spcPts val="1000"/>
              </a:spcBef>
            </a:pPr>
            <a:r>
              <a:rPr lang="en-US" altLang="zh-CN" sz="3200" b="1" dirty="0">
                <a:latin typeface="Calibri" pitchFamily="34" charset="0"/>
              </a:rPr>
              <a:t> △H</a:t>
            </a:r>
            <a:r>
              <a:rPr lang="en-US" altLang="zh-CN" sz="3200" b="1" baseline="-25000" dirty="0">
                <a:latin typeface="Calibri" pitchFamily="34" charset="0"/>
              </a:rPr>
              <a:t>3</a:t>
            </a:r>
            <a:r>
              <a:rPr lang="en-US" altLang="zh-CN" sz="3200" b="1" dirty="0">
                <a:latin typeface="Calibri" pitchFamily="34" charset="0"/>
              </a:rPr>
              <a:t> = -393.5 kJ/mol</a:t>
            </a:r>
          </a:p>
          <a:p>
            <a:pPr>
              <a:spcBef>
                <a:spcPts val="1000"/>
              </a:spcBef>
            </a:pPr>
            <a:r>
              <a:rPr lang="zh-CN" altLang="en-US" sz="3200" b="1" dirty="0">
                <a:latin typeface="Calibri" pitchFamily="34" charset="0"/>
              </a:rPr>
              <a:t>试求</a:t>
            </a:r>
            <a:r>
              <a:rPr lang="en-US" altLang="zh-CN" sz="3200" b="1" dirty="0">
                <a:latin typeface="Calibri" pitchFamily="34" charset="0"/>
              </a:rPr>
              <a:t>CaCO</a:t>
            </a:r>
            <a:r>
              <a:rPr lang="en-US" altLang="zh-CN" sz="3200" b="1" baseline="-25000" dirty="0">
                <a:latin typeface="Calibri" pitchFamily="34" charset="0"/>
              </a:rPr>
              <a:t>3</a:t>
            </a:r>
            <a:r>
              <a:rPr lang="en-US" altLang="zh-CN" sz="3200" b="1" dirty="0">
                <a:latin typeface="Calibri" pitchFamily="34" charset="0"/>
              </a:rPr>
              <a:t>(s) = </a:t>
            </a:r>
            <a:r>
              <a:rPr lang="en-US" altLang="zh-CN" sz="3200" b="1" dirty="0" err="1">
                <a:latin typeface="Calibri" pitchFamily="34" charset="0"/>
              </a:rPr>
              <a:t>CaO</a:t>
            </a:r>
            <a:r>
              <a:rPr lang="en-US" altLang="zh-CN" sz="3200" b="1" dirty="0">
                <a:latin typeface="Calibri" pitchFamily="34" charset="0"/>
              </a:rPr>
              <a:t>(s) + CO</a:t>
            </a:r>
            <a:r>
              <a:rPr lang="en-US" altLang="zh-CN" sz="3200" b="1" baseline="-25000" dirty="0">
                <a:latin typeface="Calibri" pitchFamily="34" charset="0"/>
              </a:rPr>
              <a:t>2</a:t>
            </a:r>
            <a:r>
              <a:rPr lang="en-US" altLang="zh-CN" sz="3200" b="1" dirty="0">
                <a:latin typeface="Calibri" pitchFamily="34" charset="0"/>
              </a:rPr>
              <a:t>(g)  </a:t>
            </a:r>
            <a:r>
              <a:rPr lang="zh-CN" altLang="en-US" sz="3200" b="1" dirty="0">
                <a:latin typeface="Calibri" pitchFamily="34" charset="0"/>
              </a:rPr>
              <a:t>的焓变</a:t>
            </a:r>
            <a:endParaRPr lang="zh-CN" altLang="en-US" sz="3200" b="1" dirty="0">
              <a:latin typeface="宋体" pitchFamily="2" charset="-122"/>
            </a:endParaRPr>
          </a:p>
        </p:txBody>
      </p:sp>
      <p:sp>
        <p:nvSpPr>
          <p:cNvPr id="4" name="Rectangle 3"/>
          <p:cNvSpPr>
            <a:spLocks noChangeArrowheads="1"/>
          </p:cNvSpPr>
          <p:nvPr/>
        </p:nvSpPr>
        <p:spPr bwMode="auto">
          <a:xfrm>
            <a:off x="763588" y="5864247"/>
            <a:ext cx="7135812" cy="708025"/>
          </a:xfrm>
          <a:prstGeom prst="rect">
            <a:avLst/>
          </a:prstGeom>
          <a:noFill/>
          <a:ln w="9525">
            <a:noFill/>
            <a:miter lim="800000"/>
            <a:headEnd/>
            <a:tailEnd/>
          </a:ln>
        </p:spPr>
        <p:txBody>
          <a:bodyPr wrap="none">
            <a:spAutoFit/>
          </a:bodyPr>
          <a:lstStyle/>
          <a:p>
            <a:pPr fontAlgn="auto">
              <a:spcBef>
                <a:spcPts val="0"/>
              </a:spcBef>
              <a:spcAft>
                <a:spcPts val="0"/>
              </a:spcAft>
              <a:defRPr/>
            </a:pPr>
            <a:r>
              <a:rPr lang="zh-CN" altLang="en-US" sz="4000" b="1" dirty="0">
                <a:solidFill>
                  <a:srgbClr val="FF0000"/>
                </a:solidFill>
                <a:latin typeface="+mn-lt"/>
                <a:ea typeface="+mn-ea"/>
              </a:rPr>
              <a:t>－</a:t>
            </a:r>
            <a:r>
              <a:rPr lang="en-US" altLang="zh-CN" sz="4000" b="1" dirty="0">
                <a:solidFill>
                  <a:srgbClr val="FF0000"/>
                </a:solidFill>
                <a:latin typeface="+mn-lt"/>
                <a:ea typeface="+mn-ea"/>
              </a:rPr>
              <a:t>① </a:t>
            </a:r>
            <a:r>
              <a:rPr lang="zh-CN" altLang="en-US" sz="4000" b="1" dirty="0">
                <a:solidFill>
                  <a:srgbClr val="FF0000"/>
                </a:solidFill>
                <a:latin typeface="+mn-lt"/>
                <a:ea typeface="+mn-ea"/>
              </a:rPr>
              <a:t>＋</a:t>
            </a:r>
            <a:r>
              <a:rPr lang="en-US" altLang="zh-CN" sz="4000" b="1" dirty="0">
                <a:solidFill>
                  <a:srgbClr val="FF0000"/>
                </a:solidFill>
                <a:latin typeface="+mn-lt"/>
                <a:ea typeface="+mn-ea"/>
              </a:rPr>
              <a:t>②</a:t>
            </a:r>
            <a:r>
              <a:rPr lang="zh-CN" altLang="en-US" sz="4000" b="1" dirty="0">
                <a:solidFill>
                  <a:srgbClr val="FF0000"/>
                </a:solidFill>
                <a:latin typeface="+mn-lt"/>
                <a:ea typeface="+mn-ea"/>
              </a:rPr>
              <a:t>＋</a:t>
            </a:r>
            <a:r>
              <a:rPr lang="en-US" altLang="zh-CN" sz="4000" b="1" dirty="0">
                <a:solidFill>
                  <a:srgbClr val="FF0000"/>
                </a:solidFill>
                <a:latin typeface="+mn-lt"/>
                <a:ea typeface="+mn-ea"/>
              </a:rPr>
              <a:t>③</a:t>
            </a:r>
            <a:r>
              <a:rPr lang="zh-CN" altLang="en-US" sz="4000" b="1" dirty="0">
                <a:solidFill>
                  <a:srgbClr val="FF0000"/>
                </a:solidFill>
                <a:latin typeface="+mn-lt"/>
                <a:ea typeface="+mn-ea"/>
              </a:rPr>
              <a:t> ＝ </a:t>
            </a:r>
            <a:r>
              <a:rPr lang="en-US" altLang="zh-CN" sz="4000" b="1" dirty="0">
                <a:solidFill>
                  <a:srgbClr val="FF0000"/>
                </a:solidFill>
                <a:latin typeface="+mn-lt"/>
                <a:ea typeface="+mn-ea"/>
              </a:rPr>
              <a:t>+178.2 kJ/mol</a:t>
            </a:r>
          </a:p>
        </p:txBody>
      </p:sp>
    </p:spTree>
    <p:extLst>
      <p:ext uri="{BB962C8B-B14F-4D97-AF65-F5344CB8AC3E}">
        <p14:creationId xmlns:p14="http://schemas.microsoft.com/office/powerpoint/2010/main" val="100548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4"/>
          <p:cNvSpPr txBox="1">
            <a:spLocks noChangeArrowheads="1"/>
          </p:cNvSpPr>
          <p:nvPr/>
        </p:nvSpPr>
        <p:spPr bwMode="auto">
          <a:xfrm>
            <a:off x="109538" y="201613"/>
            <a:ext cx="3890962" cy="523220"/>
          </a:xfrm>
          <a:prstGeom prst="rect">
            <a:avLst/>
          </a:prstGeom>
          <a:noFill/>
          <a:ln w="9525">
            <a:noFill/>
            <a:miter lim="800000"/>
            <a:headEnd/>
            <a:tailEnd/>
          </a:ln>
        </p:spPr>
        <p:txBody>
          <a:bodyPr>
            <a:spAutoFit/>
          </a:bodyPr>
          <a:lstStyle/>
          <a:p>
            <a:pPr algn="l"/>
            <a:r>
              <a:rPr lang="en-US" altLang="zh-CN" sz="2800" b="1" dirty="0">
                <a:solidFill>
                  <a:srgbClr val="FF0000"/>
                </a:solidFill>
              </a:rPr>
              <a:t>1</a:t>
            </a:r>
            <a:r>
              <a:rPr lang="zh-CN" altLang="en-US" sz="2800" b="1" dirty="0">
                <a:solidFill>
                  <a:srgbClr val="FF0000"/>
                </a:solidFill>
              </a:rPr>
              <a:t>、常见的放热反应</a:t>
            </a:r>
          </a:p>
        </p:txBody>
      </p:sp>
      <p:sp>
        <p:nvSpPr>
          <p:cNvPr id="8" name="矩形 7"/>
          <p:cNvSpPr/>
          <p:nvPr/>
        </p:nvSpPr>
        <p:spPr>
          <a:xfrm>
            <a:off x="214313" y="728663"/>
            <a:ext cx="3929062" cy="2200275"/>
          </a:xfrm>
          <a:prstGeom prst="rect">
            <a:avLst/>
          </a:prstGeom>
          <a:ln>
            <a:solidFill>
              <a:srgbClr val="C00000"/>
            </a:solidFill>
          </a:ln>
        </p:spPr>
        <p:txBody>
          <a:bodyPr>
            <a:spAutoFit/>
          </a:bodyPr>
          <a:lstStyle/>
          <a:p>
            <a:pPr marL="342900" indent="-342900" algn="just">
              <a:spcBef>
                <a:spcPts val="1000"/>
              </a:spcBef>
              <a:buFont typeface="宋体" pitchFamily="2" charset="-122"/>
              <a:buAutoNum type="circleNumDbPlain"/>
              <a:tabLst>
                <a:tab pos="228600" algn="l"/>
              </a:tabLst>
              <a:defRPr/>
            </a:pPr>
            <a:r>
              <a:rPr kumimoji="0" lang="zh-CN" altLang="en-US" sz="2800" b="1" dirty="0">
                <a:ea typeface="宋体" pitchFamily="2" charset="-122"/>
              </a:rPr>
              <a:t>所有的中和反应</a:t>
            </a:r>
            <a:endParaRPr kumimoji="0" lang="zh-CN" altLang="en-US" sz="2800" b="1" dirty="0">
              <a:latin typeface="宋体" pitchFamily="2" charset="-122"/>
              <a:ea typeface="宋体" pitchFamily="2" charset="-122"/>
            </a:endParaRPr>
          </a:p>
          <a:p>
            <a:pPr marL="342900" indent="-342900" algn="just">
              <a:spcBef>
                <a:spcPts val="1000"/>
              </a:spcBef>
              <a:buFont typeface="宋体" pitchFamily="2" charset="-122"/>
              <a:buAutoNum type="circleNumDbPlain"/>
              <a:tabLst>
                <a:tab pos="228600" algn="l"/>
              </a:tabLst>
              <a:defRPr/>
            </a:pPr>
            <a:r>
              <a:rPr kumimoji="0" lang="zh-CN" altLang="en-US" sz="2800" b="1" dirty="0">
                <a:ea typeface="宋体" pitchFamily="2" charset="-122"/>
              </a:rPr>
              <a:t>所有的燃烧反应</a:t>
            </a:r>
            <a:endParaRPr kumimoji="0" lang="zh-CN" altLang="en-US" sz="2800" b="1" dirty="0">
              <a:latin typeface="宋体" pitchFamily="2" charset="-122"/>
              <a:ea typeface="宋体" pitchFamily="2" charset="-122"/>
            </a:endParaRPr>
          </a:p>
          <a:p>
            <a:pPr marL="342900" indent="-342900" algn="just">
              <a:spcBef>
                <a:spcPts val="1000"/>
              </a:spcBef>
              <a:buFont typeface="宋体" pitchFamily="2" charset="-122"/>
              <a:buAutoNum type="circleNumDbPlain"/>
              <a:tabLst>
                <a:tab pos="228600" algn="l"/>
              </a:tabLst>
              <a:defRPr/>
            </a:pPr>
            <a:r>
              <a:rPr kumimoji="0" lang="zh-CN" altLang="en-US" sz="2800" b="1" dirty="0">
                <a:ea typeface="宋体" pitchFamily="2" charset="-122"/>
              </a:rPr>
              <a:t>大多数的化合反应</a:t>
            </a:r>
            <a:endParaRPr kumimoji="0" lang="zh-CN" altLang="en-US" sz="2800" b="1" dirty="0">
              <a:latin typeface="宋体" pitchFamily="2" charset="-122"/>
              <a:ea typeface="宋体" pitchFamily="2" charset="-122"/>
            </a:endParaRPr>
          </a:p>
          <a:p>
            <a:pPr marL="342900" indent="-342900" algn="just">
              <a:spcBef>
                <a:spcPts val="1000"/>
              </a:spcBef>
              <a:tabLst>
                <a:tab pos="228600" algn="l"/>
              </a:tabLst>
              <a:defRPr/>
            </a:pPr>
            <a:r>
              <a:rPr kumimoji="0" lang="zh-CN" altLang="en-US" sz="2800" b="1" dirty="0">
                <a:ea typeface="宋体" pitchFamily="2" charset="-122"/>
              </a:rPr>
              <a:t>④绝大多数的置换反应</a:t>
            </a:r>
          </a:p>
        </p:txBody>
      </p:sp>
      <p:sp>
        <p:nvSpPr>
          <p:cNvPr id="22532" name="TextBox 3"/>
          <p:cNvSpPr txBox="1">
            <a:spLocks noChangeArrowheads="1"/>
          </p:cNvSpPr>
          <p:nvPr/>
        </p:nvSpPr>
        <p:spPr bwMode="auto">
          <a:xfrm>
            <a:off x="142875" y="3273425"/>
            <a:ext cx="5143500" cy="523220"/>
          </a:xfrm>
          <a:prstGeom prst="rect">
            <a:avLst/>
          </a:prstGeom>
          <a:noFill/>
          <a:ln w="9525">
            <a:noFill/>
            <a:miter lim="800000"/>
            <a:headEnd/>
            <a:tailEnd/>
          </a:ln>
        </p:spPr>
        <p:txBody>
          <a:bodyPr wrap="square">
            <a:spAutoFit/>
          </a:bodyPr>
          <a:lstStyle/>
          <a:p>
            <a:pPr algn="l"/>
            <a:r>
              <a:rPr lang="en-US" altLang="zh-CN" sz="2800" b="1" dirty="0">
                <a:solidFill>
                  <a:srgbClr val="FF0000"/>
                </a:solidFill>
              </a:rPr>
              <a:t>2</a:t>
            </a:r>
            <a:r>
              <a:rPr lang="zh-CN" altLang="en-US" sz="2800" b="1" dirty="0">
                <a:solidFill>
                  <a:srgbClr val="FF0000"/>
                </a:solidFill>
              </a:rPr>
              <a:t>、常见的</a:t>
            </a:r>
            <a:r>
              <a:rPr lang="zh-CN" altLang="en-US" sz="2800" b="1" dirty="0" smtClean="0">
                <a:solidFill>
                  <a:srgbClr val="FF0000"/>
                </a:solidFill>
              </a:rPr>
              <a:t>吸热反应（或过程）</a:t>
            </a:r>
            <a:endParaRPr lang="zh-CN" altLang="en-US" sz="2800" b="1" dirty="0">
              <a:solidFill>
                <a:srgbClr val="FF0000"/>
              </a:solidFill>
            </a:endParaRPr>
          </a:p>
        </p:txBody>
      </p:sp>
      <p:sp>
        <p:nvSpPr>
          <p:cNvPr id="10" name="矩形 9"/>
          <p:cNvSpPr/>
          <p:nvPr/>
        </p:nvSpPr>
        <p:spPr>
          <a:xfrm>
            <a:off x="214312" y="3813175"/>
            <a:ext cx="5365799" cy="2200602"/>
          </a:xfrm>
          <a:prstGeom prst="rect">
            <a:avLst/>
          </a:prstGeom>
          <a:ln>
            <a:solidFill>
              <a:srgbClr val="C00000"/>
            </a:solidFill>
          </a:ln>
        </p:spPr>
        <p:txBody>
          <a:bodyPr wrap="square">
            <a:spAutoFit/>
          </a:bodyPr>
          <a:lstStyle/>
          <a:p>
            <a:pPr marL="342900" indent="-342900" algn="just">
              <a:spcBef>
                <a:spcPts val="1000"/>
              </a:spcBef>
              <a:buFont typeface="+mj-ea"/>
              <a:buAutoNum type="circleNumDbPlain"/>
              <a:tabLst>
                <a:tab pos="228600" algn="l"/>
              </a:tabLst>
              <a:defRPr/>
            </a:pPr>
            <a:r>
              <a:rPr lang="zh-CN" altLang="en-US" sz="2800" b="1" kern="100" dirty="0" smtClean="0">
                <a:latin typeface="宋体" panose="02010600030101010101" pitchFamily="2" charset="-122"/>
                <a:ea typeface="宋体" panose="02010600030101010101" pitchFamily="2" charset="-122"/>
                <a:cs typeface="宋体"/>
              </a:rPr>
              <a:t>弱电解质的电离、盐类的水解</a:t>
            </a:r>
          </a:p>
          <a:p>
            <a:pPr marL="342900" indent="-342900" algn="just" fontAlgn="auto">
              <a:spcBef>
                <a:spcPts val="1000"/>
              </a:spcBef>
              <a:spcAft>
                <a:spcPts val="0"/>
              </a:spcAft>
              <a:buFont typeface="+mj-ea"/>
              <a:buAutoNum type="circleNumDbPlain"/>
              <a:tabLst>
                <a:tab pos="228600" algn="l"/>
              </a:tabLst>
              <a:defRPr/>
            </a:pPr>
            <a:r>
              <a:rPr kumimoji="0" lang="zh-CN" altLang="en-US" sz="2800" b="1" kern="100" dirty="0" smtClean="0">
                <a:latin typeface="Times New Roman"/>
                <a:ea typeface="宋体"/>
                <a:cs typeface="宋体"/>
              </a:rPr>
              <a:t>大多数</a:t>
            </a:r>
            <a:r>
              <a:rPr kumimoji="0" lang="zh-CN" altLang="en-US" sz="2800" b="1" kern="100" dirty="0">
                <a:latin typeface="Times New Roman"/>
                <a:ea typeface="宋体"/>
                <a:cs typeface="宋体"/>
              </a:rPr>
              <a:t>的分解反应</a:t>
            </a:r>
            <a:endParaRPr kumimoji="0" lang="zh-CN" altLang="en-US" sz="2800" b="1" kern="100" dirty="0">
              <a:latin typeface="宋体"/>
              <a:ea typeface="宋体"/>
              <a:cs typeface="宋体"/>
            </a:endParaRPr>
          </a:p>
          <a:p>
            <a:pPr marL="342900" indent="-342900" algn="just" fontAlgn="auto">
              <a:spcBef>
                <a:spcPts val="1000"/>
              </a:spcBef>
              <a:spcAft>
                <a:spcPts val="0"/>
              </a:spcAft>
              <a:buFont typeface="+mj-ea"/>
              <a:buAutoNum type="circleNumDbPlain"/>
              <a:tabLst>
                <a:tab pos="228600" algn="l"/>
              </a:tabLst>
              <a:defRPr/>
            </a:pPr>
            <a:r>
              <a:rPr kumimoji="0" lang="en-US" sz="2800" b="1" kern="100" dirty="0" err="1">
                <a:latin typeface="宋体"/>
                <a:ea typeface="宋体"/>
                <a:cs typeface="宋体"/>
              </a:rPr>
              <a:t>Ba</a:t>
            </a:r>
            <a:r>
              <a:rPr kumimoji="0" lang="en-US" sz="2800" b="1" kern="100" dirty="0">
                <a:latin typeface="宋体"/>
                <a:ea typeface="宋体"/>
                <a:cs typeface="宋体"/>
              </a:rPr>
              <a:t>(OH)</a:t>
            </a:r>
            <a:r>
              <a:rPr kumimoji="0" lang="en-US" sz="2800" b="1" kern="100" baseline="-25000" dirty="0">
                <a:latin typeface="宋体"/>
                <a:ea typeface="宋体"/>
                <a:cs typeface="宋体"/>
              </a:rPr>
              <a:t>2</a:t>
            </a:r>
            <a:r>
              <a:rPr kumimoji="0" lang="en-US" sz="2800" b="1" kern="100" dirty="0">
                <a:latin typeface="宋体"/>
                <a:ea typeface="宋体"/>
                <a:cs typeface="宋体"/>
              </a:rPr>
              <a:t>·8H</a:t>
            </a:r>
            <a:r>
              <a:rPr kumimoji="0" lang="en-US" sz="2800" b="1" kern="100" baseline="-25000" dirty="0">
                <a:latin typeface="宋体"/>
                <a:ea typeface="宋体"/>
                <a:cs typeface="宋体"/>
              </a:rPr>
              <a:t>2</a:t>
            </a:r>
            <a:r>
              <a:rPr kumimoji="0" lang="en-US" sz="2800" b="1" kern="100" dirty="0">
                <a:latin typeface="宋体"/>
                <a:ea typeface="宋体"/>
                <a:cs typeface="宋体"/>
              </a:rPr>
              <a:t>O</a:t>
            </a:r>
            <a:r>
              <a:rPr kumimoji="0" lang="zh-CN" altLang="en-US" sz="2800" b="1" kern="100" dirty="0">
                <a:latin typeface="Times New Roman"/>
                <a:ea typeface="宋体"/>
                <a:cs typeface="宋体"/>
              </a:rPr>
              <a:t>与</a:t>
            </a:r>
            <a:r>
              <a:rPr kumimoji="0" lang="en-US" sz="2800" b="1" kern="100" dirty="0">
                <a:latin typeface="宋体"/>
                <a:ea typeface="宋体"/>
                <a:cs typeface="宋体"/>
              </a:rPr>
              <a:t>NH</a:t>
            </a:r>
            <a:r>
              <a:rPr kumimoji="0" lang="en-US" sz="2800" b="1" kern="100" baseline="-25000" dirty="0">
                <a:latin typeface="宋体"/>
                <a:ea typeface="宋体"/>
                <a:cs typeface="宋体"/>
              </a:rPr>
              <a:t>4</a:t>
            </a:r>
            <a:r>
              <a:rPr kumimoji="0" lang="en-US" sz="2800" b="1" kern="100" dirty="0">
                <a:latin typeface="宋体"/>
                <a:ea typeface="宋体"/>
                <a:cs typeface="宋体"/>
              </a:rPr>
              <a:t>Cl</a:t>
            </a:r>
            <a:r>
              <a:rPr kumimoji="0" lang="zh-CN" altLang="en-US" sz="2800" b="1" kern="100" dirty="0">
                <a:latin typeface="Times New Roman"/>
                <a:ea typeface="宋体"/>
                <a:cs typeface="宋体"/>
              </a:rPr>
              <a:t>的反应</a:t>
            </a:r>
            <a:endParaRPr kumimoji="0" lang="zh-CN" altLang="en-US" sz="2800" b="1" kern="100" dirty="0">
              <a:latin typeface="宋体"/>
              <a:ea typeface="宋体"/>
              <a:cs typeface="宋体"/>
            </a:endParaRPr>
          </a:p>
          <a:p>
            <a:pPr marL="342900" indent="-342900" algn="just" fontAlgn="auto">
              <a:spcBef>
                <a:spcPts val="1000"/>
              </a:spcBef>
              <a:spcAft>
                <a:spcPts val="0"/>
              </a:spcAft>
              <a:buFont typeface="+mj-ea"/>
              <a:buAutoNum type="circleNumDbPlain"/>
              <a:tabLst>
                <a:tab pos="228600" algn="l"/>
              </a:tabLst>
              <a:defRPr/>
            </a:pPr>
            <a:r>
              <a:rPr kumimoji="0" lang="en-US" sz="2800" b="1" kern="100" dirty="0">
                <a:latin typeface="宋体"/>
                <a:ea typeface="宋体"/>
                <a:cs typeface="宋体"/>
              </a:rPr>
              <a:t>C</a:t>
            </a:r>
            <a:r>
              <a:rPr kumimoji="0" lang="zh-CN" altLang="en-US" sz="2800" b="1" kern="100" dirty="0">
                <a:latin typeface="Times New Roman"/>
                <a:ea typeface="宋体"/>
                <a:cs typeface="宋体"/>
              </a:rPr>
              <a:t>＋</a:t>
            </a:r>
            <a:r>
              <a:rPr kumimoji="0" lang="en-US" sz="2800" b="1" kern="100" dirty="0">
                <a:latin typeface="宋体"/>
                <a:ea typeface="宋体"/>
                <a:cs typeface="宋体"/>
              </a:rPr>
              <a:t>H</a:t>
            </a:r>
            <a:r>
              <a:rPr kumimoji="0" lang="en-US" sz="2800" b="1" kern="100" baseline="-25000" dirty="0">
                <a:latin typeface="宋体"/>
                <a:ea typeface="宋体"/>
                <a:cs typeface="宋体"/>
              </a:rPr>
              <a:t>2</a:t>
            </a:r>
            <a:r>
              <a:rPr kumimoji="0" lang="en-US" sz="2800" b="1" kern="100" dirty="0">
                <a:latin typeface="宋体"/>
                <a:ea typeface="宋体"/>
                <a:cs typeface="宋体"/>
              </a:rPr>
              <a:t>O == CO</a:t>
            </a:r>
            <a:r>
              <a:rPr kumimoji="0" lang="zh-CN" altLang="en-US" sz="2800" b="1" kern="100" dirty="0">
                <a:latin typeface="Times New Roman"/>
                <a:ea typeface="宋体"/>
                <a:cs typeface="宋体"/>
              </a:rPr>
              <a:t>＋</a:t>
            </a:r>
            <a:r>
              <a:rPr kumimoji="0" lang="en-US" sz="2800" b="1" kern="100" dirty="0">
                <a:latin typeface="宋体"/>
                <a:ea typeface="宋体"/>
                <a:cs typeface="宋体"/>
              </a:rPr>
              <a:t>H</a:t>
            </a:r>
            <a:r>
              <a:rPr kumimoji="0" lang="en-US" sz="2800" b="1" kern="100" baseline="-25000" dirty="0">
                <a:latin typeface="宋体"/>
                <a:ea typeface="宋体"/>
                <a:cs typeface="宋体"/>
              </a:rPr>
              <a:t>2</a:t>
            </a:r>
            <a:endParaRPr kumimoji="0" lang="zh-CN" altLang="en-US" sz="2800" b="1" kern="100" dirty="0">
              <a:latin typeface="宋体"/>
              <a:ea typeface="宋体"/>
              <a:cs typeface="宋体"/>
            </a:endParaRPr>
          </a:p>
        </p:txBody>
      </p:sp>
      <p:sp>
        <p:nvSpPr>
          <p:cNvPr id="13" name="矩形 12"/>
          <p:cNvSpPr>
            <a:spLocks noChangeArrowheads="1"/>
          </p:cNvSpPr>
          <p:nvPr/>
        </p:nvSpPr>
        <p:spPr bwMode="auto">
          <a:xfrm>
            <a:off x="4929188" y="761996"/>
            <a:ext cx="2474912" cy="523875"/>
          </a:xfrm>
          <a:prstGeom prst="rect">
            <a:avLst/>
          </a:prstGeom>
          <a:noFill/>
          <a:ln w="9525">
            <a:noFill/>
            <a:miter lim="800000"/>
            <a:headEnd/>
            <a:tailEnd/>
          </a:ln>
        </p:spPr>
        <p:txBody>
          <a:bodyPr wrap="none">
            <a:spAutoFit/>
          </a:bodyPr>
          <a:lstStyle/>
          <a:p>
            <a:r>
              <a:rPr lang="en-US" altLang="zh-CN" sz="2800"/>
              <a:t>H</a:t>
            </a:r>
            <a:r>
              <a:rPr lang="en-US" altLang="zh-CN" sz="2800" baseline="30000"/>
              <a:t>+</a:t>
            </a:r>
            <a:r>
              <a:rPr lang="en-US" altLang="zh-CN" sz="2800"/>
              <a:t>+OH</a:t>
            </a:r>
            <a:r>
              <a:rPr lang="en-US" altLang="zh-CN" sz="2800" baseline="30000"/>
              <a:t>- </a:t>
            </a:r>
            <a:r>
              <a:rPr lang="en-US" altLang="zh-CN" sz="2800"/>
              <a:t>= H</a:t>
            </a:r>
            <a:r>
              <a:rPr lang="en-US" altLang="zh-CN" sz="2800" baseline="-25000"/>
              <a:t>2</a:t>
            </a:r>
            <a:r>
              <a:rPr lang="en-US" altLang="zh-CN" sz="2800"/>
              <a:t>O</a:t>
            </a:r>
            <a:endParaRPr lang="zh-CN" altLang="en-US" sz="2800"/>
          </a:p>
        </p:txBody>
      </p:sp>
      <p:sp>
        <p:nvSpPr>
          <p:cNvPr id="14" name="矩形 13"/>
          <p:cNvSpPr>
            <a:spLocks noChangeArrowheads="1"/>
          </p:cNvSpPr>
          <p:nvPr/>
        </p:nvSpPr>
        <p:spPr bwMode="auto">
          <a:xfrm>
            <a:off x="4572000" y="1738309"/>
            <a:ext cx="3529013" cy="523875"/>
          </a:xfrm>
          <a:prstGeom prst="rect">
            <a:avLst/>
          </a:prstGeom>
          <a:noFill/>
          <a:ln w="9525">
            <a:noFill/>
            <a:miter lim="800000"/>
            <a:headEnd/>
            <a:tailEnd/>
          </a:ln>
        </p:spPr>
        <p:txBody>
          <a:bodyPr wrap="none">
            <a:spAutoFit/>
          </a:bodyPr>
          <a:lstStyle/>
          <a:p>
            <a:r>
              <a:rPr lang="en-US" altLang="zh-CN" sz="2800"/>
              <a:t>CaO+H</a:t>
            </a:r>
            <a:r>
              <a:rPr lang="en-US" altLang="zh-CN" sz="2800" baseline="-25000"/>
              <a:t>2</a:t>
            </a:r>
            <a:r>
              <a:rPr lang="en-US" altLang="zh-CN" sz="2800"/>
              <a:t>O = Ca(OH)</a:t>
            </a:r>
            <a:r>
              <a:rPr lang="en-US" altLang="zh-CN" sz="2800" baseline="-25000"/>
              <a:t>2</a:t>
            </a:r>
            <a:endParaRPr lang="zh-CN" altLang="en-US" sz="2800"/>
          </a:p>
        </p:txBody>
      </p:sp>
      <p:sp>
        <p:nvSpPr>
          <p:cNvPr id="15" name="矩形 14"/>
          <p:cNvSpPr>
            <a:spLocks noChangeArrowheads="1"/>
          </p:cNvSpPr>
          <p:nvPr/>
        </p:nvSpPr>
        <p:spPr bwMode="auto">
          <a:xfrm>
            <a:off x="4929188" y="1262059"/>
            <a:ext cx="3297237" cy="523875"/>
          </a:xfrm>
          <a:prstGeom prst="rect">
            <a:avLst/>
          </a:prstGeom>
          <a:noFill/>
          <a:ln w="9525">
            <a:noFill/>
            <a:miter lim="800000"/>
            <a:headEnd/>
            <a:tailEnd/>
          </a:ln>
        </p:spPr>
        <p:txBody>
          <a:bodyPr wrap="none">
            <a:spAutoFit/>
          </a:bodyPr>
          <a:lstStyle/>
          <a:p>
            <a:r>
              <a:rPr lang="zh-CN" altLang="en-US" sz="2800"/>
              <a:t> </a:t>
            </a:r>
            <a:r>
              <a:rPr lang="en-US" altLang="zh-CN" sz="2800"/>
              <a:t>2H</a:t>
            </a:r>
            <a:r>
              <a:rPr lang="en-US" altLang="zh-CN" sz="2800" baseline="-25000"/>
              <a:t>2</a:t>
            </a:r>
            <a:r>
              <a:rPr lang="en-US" altLang="zh-CN" sz="2800"/>
              <a:t>+O</a:t>
            </a:r>
            <a:r>
              <a:rPr lang="en-US" altLang="zh-CN" sz="2800" baseline="-25000"/>
              <a:t>2 </a:t>
            </a:r>
            <a:r>
              <a:rPr lang="en-US" altLang="zh-CN" sz="2800"/>
              <a:t>= 2H</a:t>
            </a:r>
            <a:r>
              <a:rPr lang="en-US" altLang="zh-CN" sz="2800" baseline="-25000"/>
              <a:t>2</a:t>
            </a:r>
            <a:r>
              <a:rPr lang="en-US" altLang="zh-CN" sz="2800"/>
              <a:t>O       </a:t>
            </a:r>
            <a:endParaRPr lang="zh-CN" altLang="en-US" sz="2800"/>
          </a:p>
        </p:txBody>
      </p:sp>
      <p:sp>
        <p:nvSpPr>
          <p:cNvPr id="16" name="矩形 15"/>
          <p:cNvSpPr>
            <a:spLocks noChangeArrowheads="1"/>
          </p:cNvSpPr>
          <p:nvPr/>
        </p:nvSpPr>
        <p:spPr bwMode="auto">
          <a:xfrm>
            <a:off x="4964113" y="2333621"/>
            <a:ext cx="3257550" cy="523875"/>
          </a:xfrm>
          <a:prstGeom prst="rect">
            <a:avLst/>
          </a:prstGeom>
          <a:noFill/>
          <a:ln w="9525">
            <a:noFill/>
            <a:miter lim="800000"/>
            <a:headEnd/>
            <a:tailEnd/>
          </a:ln>
        </p:spPr>
        <p:txBody>
          <a:bodyPr wrap="none">
            <a:spAutoFit/>
          </a:bodyPr>
          <a:lstStyle/>
          <a:p>
            <a:r>
              <a:rPr lang="en-US" altLang="zh-CN" sz="2800" dirty="0"/>
              <a:t>Zn+2H</a:t>
            </a:r>
            <a:r>
              <a:rPr lang="en-US" altLang="zh-CN" sz="2800" baseline="30000" dirty="0"/>
              <a:t>+ </a:t>
            </a:r>
            <a:r>
              <a:rPr lang="en-US" altLang="zh-CN" sz="2800" dirty="0"/>
              <a:t>= Zn</a:t>
            </a:r>
            <a:r>
              <a:rPr lang="en-US" altLang="zh-CN" sz="2800" baseline="30000" dirty="0"/>
              <a:t>2+</a:t>
            </a:r>
            <a:r>
              <a:rPr lang="en-US" altLang="zh-CN" sz="2800" dirty="0"/>
              <a:t>+H</a:t>
            </a:r>
            <a:r>
              <a:rPr lang="en-US" altLang="zh-CN" sz="2800" baseline="-25000" dirty="0"/>
              <a:t>2</a:t>
            </a:r>
            <a:r>
              <a:rPr lang="en-US" altLang="zh-CN" sz="2800" dirty="0"/>
              <a:t>↑</a:t>
            </a:r>
            <a:endParaRPr lang="zh-CN" altLang="en-US" sz="2800" dirty="0"/>
          </a:p>
        </p:txBody>
      </p:sp>
      <p:grpSp>
        <p:nvGrpSpPr>
          <p:cNvPr id="2" name="组合 20"/>
          <p:cNvGrpSpPr>
            <a:grpSpLocks/>
          </p:cNvGrpSpPr>
          <p:nvPr/>
        </p:nvGrpSpPr>
        <p:grpSpPr bwMode="auto">
          <a:xfrm>
            <a:off x="142844" y="6072206"/>
            <a:ext cx="5572125" cy="571510"/>
            <a:chOff x="3714776" y="4857758"/>
            <a:chExt cx="5572148" cy="571515"/>
          </a:xfrm>
        </p:grpSpPr>
        <p:sp>
          <p:nvSpPr>
            <p:cNvPr id="22543" name="矩形 18"/>
            <p:cNvSpPr>
              <a:spLocks noChangeArrowheads="1"/>
            </p:cNvSpPr>
            <p:nvPr/>
          </p:nvSpPr>
          <p:spPr bwMode="auto">
            <a:xfrm>
              <a:off x="3714776" y="4906052"/>
              <a:ext cx="5572148" cy="523221"/>
            </a:xfrm>
            <a:prstGeom prst="rect">
              <a:avLst/>
            </a:prstGeom>
            <a:noFill/>
            <a:ln w="9525">
              <a:noFill/>
              <a:miter lim="800000"/>
              <a:headEnd/>
              <a:tailEnd/>
            </a:ln>
          </p:spPr>
          <p:txBody>
            <a:bodyPr>
              <a:spAutoFit/>
            </a:bodyPr>
            <a:lstStyle/>
            <a:p>
              <a:pPr algn="r"/>
              <a:r>
                <a:rPr lang="en-US" altLang="zh-CN" sz="2800" dirty="0"/>
                <a:t>2 KMnO</a:t>
              </a:r>
              <a:r>
                <a:rPr lang="en-US" altLang="zh-CN" sz="2800" baseline="-25000" dirty="0"/>
                <a:t>4 </a:t>
              </a:r>
              <a:r>
                <a:rPr lang="en-US" altLang="zh-CN" sz="2800" dirty="0" smtClean="0"/>
                <a:t>== </a:t>
              </a:r>
              <a:r>
                <a:rPr lang="en-US" altLang="zh-CN" sz="2800" dirty="0"/>
                <a:t>K</a:t>
              </a:r>
              <a:r>
                <a:rPr lang="en-US" altLang="zh-CN" sz="2800" baseline="-25000" dirty="0"/>
                <a:t>2</a:t>
              </a:r>
              <a:r>
                <a:rPr lang="en-US" altLang="zh-CN" sz="2800" dirty="0"/>
                <a:t>MnO</a:t>
              </a:r>
              <a:r>
                <a:rPr lang="en-US" altLang="zh-CN" sz="2800" baseline="-25000" dirty="0"/>
                <a:t>4</a:t>
              </a:r>
              <a:r>
                <a:rPr lang="en-US" altLang="zh-CN" sz="2800" dirty="0"/>
                <a:t>+MnO</a:t>
              </a:r>
              <a:r>
                <a:rPr lang="en-US" altLang="zh-CN" sz="2800" baseline="-25000" dirty="0"/>
                <a:t>2</a:t>
              </a:r>
              <a:r>
                <a:rPr lang="en-US" altLang="zh-CN" sz="2800" dirty="0"/>
                <a:t>+O</a:t>
              </a:r>
              <a:r>
                <a:rPr lang="en-US" altLang="zh-CN" sz="2800" baseline="-25000" dirty="0"/>
                <a:t>2</a:t>
              </a:r>
              <a:r>
                <a:rPr lang="en-US" altLang="zh-CN" sz="2800" dirty="0"/>
                <a:t>↑</a:t>
              </a:r>
              <a:endParaRPr lang="zh-CN" altLang="en-US" sz="2800" dirty="0"/>
            </a:p>
          </p:txBody>
        </p:sp>
        <p:sp>
          <p:nvSpPr>
            <p:cNvPr id="22544" name="等腰三角形 19"/>
            <p:cNvSpPr>
              <a:spLocks noChangeArrowheads="1"/>
            </p:cNvSpPr>
            <p:nvPr/>
          </p:nvSpPr>
          <p:spPr bwMode="auto">
            <a:xfrm>
              <a:off x="6129391" y="4857758"/>
              <a:ext cx="214352" cy="244556"/>
            </a:xfrm>
            <a:prstGeom prst="triangle">
              <a:avLst>
                <a:gd name="adj" fmla="val 50000"/>
              </a:avLst>
            </a:prstGeom>
            <a:noFill/>
            <a:ln w="38100" algn="ctr">
              <a:solidFill>
                <a:srgbClr val="C00000"/>
              </a:solidFill>
              <a:round/>
              <a:headEnd/>
              <a:tailEnd/>
            </a:ln>
          </p:spPr>
          <p:txBody>
            <a:bodyPr wrap="square">
              <a:spAutoFit/>
            </a:bodyPr>
            <a:lstStyle/>
            <a:p>
              <a:endParaRPr lang="zh-CN" altLang="en-US" sz="200"/>
            </a:p>
          </p:txBody>
        </p:sp>
      </p:grpSp>
      <p:sp>
        <p:nvSpPr>
          <p:cNvPr id="22" name="矩形 21"/>
          <p:cNvSpPr>
            <a:spLocks noChangeArrowheads="1"/>
          </p:cNvSpPr>
          <p:nvPr/>
        </p:nvSpPr>
        <p:spPr bwMode="auto">
          <a:xfrm>
            <a:off x="5460031" y="4653136"/>
            <a:ext cx="3000401" cy="1082348"/>
          </a:xfrm>
          <a:prstGeom prst="rect">
            <a:avLst/>
          </a:prstGeom>
          <a:noFill/>
          <a:ln w="9525">
            <a:noFill/>
            <a:miter lim="800000"/>
            <a:headEnd/>
            <a:tailEnd/>
          </a:ln>
        </p:spPr>
        <p:txBody>
          <a:bodyPr wrap="square">
            <a:spAutoFit/>
          </a:bodyPr>
          <a:lstStyle/>
          <a:p>
            <a:pPr algn="l">
              <a:spcBef>
                <a:spcPts val="1000"/>
              </a:spcBef>
            </a:pPr>
            <a:r>
              <a:rPr lang="en-US" altLang="zh-CN" sz="2800" dirty="0"/>
              <a:t>  </a:t>
            </a:r>
            <a:r>
              <a:rPr lang="en-US" altLang="zh-CN" sz="2800" dirty="0" smtClean="0"/>
              <a:t>C+CO</a:t>
            </a:r>
            <a:r>
              <a:rPr lang="en-US" altLang="zh-CN" sz="2800" baseline="-25000" dirty="0" smtClean="0"/>
              <a:t>2</a:t>
            </a:r>
            <a:r>
              <a:rPr lang="en-US" altLang="zh-CN" sz="2800" dirty="0" smtClean="0"/>
              <a:t> </a:t>
            </a:r>
            <a:r>
              <a:rPr lang="en-US" altLang="zh-CN" sz="2800" dirty="0"/>
              <a:t>== </a:t>
            </a:r>
            <a:r>
              <a:rPr lang="en-US" altLang="zh-CN" sz="2800" dirty="0" smtClean="0"/>
              <a:t>2CO</a:t>
            </a:r>
            <a:endParaRPr lang="en-US" altLang="zh-CN" sz="2800" dirty="0"/>
          </a:p>
          <a:p>
            <a:pPr algn="l">
              <a:spcBef>
                <a:spcPts val="1000"/>
              </a:spcBef>
            </a:pPr>
            <a:r>
              <a:rPr lang="en-US" altLang="zh-CN" sz="2800" dirty="0"/>
              <a:t>  </a:t>
            </a:r>
            <a:r>
              <a:rPr lang="en-US" altLang="zh-CN" sz="2800" dirty="0" smtClean="0"/>
              <a:t>N</a:t>
            </a:r>
            <a:r>
              <a:rPr lang="en-US" altLang="zh-CN" sz="2800" baseline="-25000" dirty="0" smtClean="0"/>
              <a:t>2</a:t>
            </a:r>
            <a:r>
              <a:rPr lang="en-US" altLang="zh-CN" sz="2800" dirty="0" smtClean="0"/>
              <a:t>+O</a:t>
            </a:r>
            <a:r>
              <a:rPr lang="en-US" altLang="zh-CN" sz="2800" baseline="-25000" dirty="0" smtClean="0"/>
              <a:t>2</a:t>
            </a:r>
            <a:r>
              <a:rPr lang="en-US" altLang="zh-CN" sz="2800" dirty="0" smtClean="0"/>
              <a:t> </a:t>
            </a:r>
            <a:r>
              <a:rPr lang="en-US" altLang="zh-CN" sz="2800" dirty="0"/>
              <a:t>== </a:t>
            </a:r>
            <a:r>
              <a:rPr lang="en-US" altLang="zh-CN" sz="2800" dirty="0" smtClean="0"/>
              <a:t>2NO     </a:t>
            </a:r>
            <a:endParaRPr lang="en-US" altLang="zh-CN" sz="2800" dirty="0"/>
          </a:p>
        </p:txBody>
      </p:sp>
      <p:grpSp>
        <p:nvGrpSpPr>
          <p:cNvPr id="19" name="组合 18"/>
          <p:cNvGrpSpPr/>
          <p:nvPr/>
        </p:nvGrpSpPr>
        <p:grpSpPr>
          <a:xfrm>
            <a:off x="5796136" y="4048125"/>
            <a:ext cx="3286153" cy="523220"/>
            <a:chOff x="5286375" y="4048125"/>
            <a:chExt cx="3286153" cy="523220"/>
          </a:xfrm>
        </p:grpSpPr>
        <p:sp>
          <p:nvSpPr>
            <p:cNvPr id="18" name="矩形 17"/>
            <p:cNvSpPr>
              <a:spLocks noChangeArrowheads="1"/>
            </p:cNvSpPr>
            <p:nvPr/>
          </p:nvSpPr>
          <p:spPr bwMode="auto">
            <a:xfrm>
              <a:off x="5286375" y="4048125"/>
              <a:ext cx="3286153" cy="523220"/>
            </a:xfrm>
            <a:prstGeom prst="rect">
              <a:avLst/>
            </a:prstGeom>
            <a:noFill/>
            <a:ln w="9525">
              <a:noFill/>
              <a:miter lim="800000"/>
              <a:headEnd/>
              <a:tailEnd/>
            </a:ln>
          </p:spPr>
          <p:txBody>
            <a:bodyPr wrap="square">
              <a:spAutoFit/>
            </a:bodyPr>
            <a:lstStyle/>
            <a:p>
              <a:pPr algn="l"/>
              <a:r>
                <a:rPr lang="en-US" altLang="zh-CN" sz="2800" dirty="0"/>
                <a:t>H</a:t>
              </a:r>
              <a:r>
                <a:rPr lang="en-US" altLang="zh-CN" sz="2800" baseline="-25000" dirty="0"/>
                <a:t>2</a:t>
              </a:r>
              <a:r>
                <a:rPr lang="en-US" altLang="zh-CN" sz="2800" dirty="0"/>
                <a:t>CO</a:t>
              </a:r>
              <a:r>
                <a:rPr lang="en-US" altLang="zh-CN" sz="2800" baseline="-25000" dirty="0"/>
                <a:t>3 </a:t>
              </a:r>
              <a:r>
                <a:rPr lang="en-US" altLang="zh-CN" sz="2800" baseline="-25000" dirty="0" smtClean="0"/>
                <a:t>     </a:t>
              </a:r>
              <a:r>
                <a:rPr lang="en-US" altLang="zh-CN" sz="2800" dirty="0" smtClean="0"/>
                <a:t>HCO</a:t>
              </a:r>
              <a:r>
                <a:rPr lang="en-US" altLang="zh-CN" sz="2800" baseline="-25000" dirty="0" smtClean="0"/>
                <a:t>3</a:t>
              </a:r>
              <a:r>
                <a:rPr lang="en-US" altLang="zh-CN" sz="2800" baseline="30000" dirty="0" smtClean="0"/>
                <a:t>- </a:t>
              </a:r>
              <a:r>
                <a:rPr lang="en-US" altLang="zh-CN" sz="2800" dirty="0"/>
                <a:t>+ H</a:t>
              </a:r>
              <a:r>
                <a:rPr lang="en-US" altLang="zh-CN" sz="2800" baseline="30000" dirty="0"/>
                <a:t>+</a:t>
              </a:r>
              <a:endParaRPr lang="zh-CN" altLang="en-US" sz="2800" baseline="30000" dirty="0"/>
            </a:p>
          </p:txBody>
        </p:sp>
        <p:pic>
          <p:nvPicPr>
            <p:cNvPr id="6145" name="图片 31"/>
            <p:cNvPicPr>
              <a:picLocks noChangeAspect="1" noChangeArrowheads="1"/>
            </p:cNvPicPr>
            <p:nvPr/>
          </p:nvPicPr>
          <p:blipFill>
            <a:blip r:embed="rId2"/>
            <a:srcRect/>
            <a:stretch>
              <a:fillRect/>
            </a:stretch>
          </p:blipFill>
          <p:spPr bwMode="auto">
            <a:xfrm>
              <a:off x="6286512" y="4214818"/>
              <a:ext cx="453978" cy="142876"/>
            </a:xfrm>
            <a:prstGeom prst="rect">
              <a:avLst/>
            </a:prstGeom>
            <a:noFill/>
          </p:spPr>
        </p:pic>
      </p:grpSp>
    </p:spTree>
    <p:extLst>
      <p:ext uri="{BB962C8B-B14F-4D97-AF65-F5344CB8AC3E}">
        <p14:creationId xmlns:p14="http://schemas.microsoft.com/office/powerpoint/2010/main" val="216526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xEl>
                                              <p:pRg st="3" end="3"/>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2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039"/>
          <a:stretch/>
        </p:blipFill>
        <p:spPr bwMode="auto">
          <a:xfrm>
            <a:off x="102130" y="476672"/>
            <a:ext cx="8934366" cy="4527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40741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p:cNvSpPr>
            <a:spLocks noChangeArrowheads="1"/>
          </p:cNvSpPr>
          <p:nvPr/>
        </p:nvSpPr>
        <p:spPr bwMode="auto">
          <a:xfrm>
            <a:off x="428596" y="670335"/>
            <a:ext cx="8256427" cy="2544351"/>
          </a:xfrm>
          <a:prstGeom prst="rect">
            <a:avLst/>
          </a:prstGeom>
          <a:noFill/>
          <a:ln w="12700" cap="sq" algn="ctr">
            <a:noFill/>
            <a:miter lim="800000"/>
            <a:headEnd type="none" w="sm" len="sm"/>
            <a:tailEnd type="none" w="sm" len="sm"/>
          </a:ln>
        </p:spPr>
        <p:txBody>
          <a:bodyPr wrap="none" anchor="ctr">
            <a:spAutoFit/>
          </a:bodyPr>
          <a:lstStyle/>
          <a:p>
            <a:pPr eaLnBrk="0" hangingPunct="0">
              <a:lnSpc>
                <a:spcPct val="150000"/>
              </a:lnSpc>
              <a:spcAft>
                <a:spcPts val="800"/>
              </a:spcAft>
            </a:pPr>
            <a:r>
              <a:rPr lang="en-US" altLang="zh-CN" sz="2400" b="1" dirty="0">
                <a:solidFill>
                  <a:srgbClr val="0000FF"/>
                </a:solidFill>
                <a:latin typeface="Times New Roman" pitchFamily="18" charset="0"/>
                <a:cs typeface="Times New Roman" pitchFamily="18" charset="0"/>
              </a:rPr>
              <a:t>(1)Fe</a:t>
            </a:r>
            <a:r>
              <a:rPr lang="en-US" altLang="zh-CN" sz="2400" b="1" baseline="-30000" dirty="0">
                <a:solidFill>
                  <a:srgbClr val="0000FF"/>
                </a:solidFill>
                <a:latin typeface="Times New Roman" pitchFamily="18" charset="0"/>
                <a:cs typeface="Times New Roman" pitchFamily="18" charset="0"/>
              </a:rPr>
              <a:t>2</a:t>
            </a:r>
            <a:r>
              <a:rPr lang="en-US" altLang="zh-CN" sz="2400" b="1" dirty="0">
                <a:solidFill>
                  <a:srgbClr val="0000FF"/>
                </a:solidFill>
                <a:latin typeface="Times New Roman" pitchFamily="18" charset="0"/>
                <a:cs typeface="Times New Roman" pitchFamily="18" charset="0"/>
              </a:rPr>
              <a:t>O</a:t>
            </a:r>
            <a:r>
              <a:rPr lang="en-US" altLang="zh-CN" sz="2400" b="1" baseline="-30000" dirty="0">
                <a:solidFill>
                  <a:srgbClr val="0000FF"/>
                </a:solidFill>
                <a:latin typeface="Times New Roman" pitchFamily="18" charset="0"/>
                <a:cs typeface="Times New Roman" pitchFamily="18" charset="0"/>
              </a:rPr>
              <a:t>3</a:t>
            </a:r>
            <a:r>
              <a:rPr lang="en-US" altLang="zh-CN" sz="2400" b="1" dirty="0">
                <a:solidFill>
                  <a:srgbClr val="0000FF"/>
                </a:solidFill>
                <a:latin typeface="Times New Roman" pitchFamily="18" charset="0"/>
                <a:cs typeface="Times New Roman" pitchFamily="18" charset="0"/>
              </a:rPr>
              <a:t>(s)+3CO(g)==2Fe(s)+3CO</a:t>
            </a:r>
            <a:r>
              <a:rPr lang="en-US" altLang="zh-CN" sz="2400" b="1" baseline="-30000" dirty="0">
                <a:solidFill>
                  <a:srgbClr val="0000FF"/>
                </a:solidFill>
                <a:latin typeface="Times New Roman" pitchFamily="18" charset="0"/>
                <a:cs typeface="Times New Roman" pitchFamily="18" charset="0"/>
              </a:rPr>
              <a:t>2</a:t>
            </a:r>
            <a:r>
              <a:rPr lang="en-US" altLang="zh-CN" sz="2400" b="1" dirty="0">
                <a:solidFill>
                  <a:srgbClr val="0000FF"/>
                </a:solidFill>
                <a:latin typeface="Times New Roman" pitchFamily="18" charset="0"/>
                <a:cs typeface="Times New Roman" pitchFamily="18" charset="0"/>
              </a:rPr>
              <a:t>(g)      	 ΔH</a:t>
            </a:r>
            <a:r>
              <a:rPr lang="en-US" altLang="zh-CN" sz="2400" b="1" baseline="-25000" dirty="0">
                <a:solidFill>
                  <a:srgbClr val="0000FF"/>
                </a:solidFill>
                <a:latin typeface="Times New Roman" pitchFamily="18" charset="0"/>
                <a:cs typeface="Times New Roman" pitchFamily="18" charset="0"/>
              </a:rPr>
              <a:t>1</a:t>
            </a:r>
            <a:r>
              <a:rPr lang="en-US" altLang="zh-CN" sz="2400" b="1" dirty="0">
                <a:solidFill>
                  <a:srgbClr val="0000FF"/>
                </a:solidFill>
                <a:latin typeface="Times New Roman" pitchFamily="18" charset="0"/>
                <a:cs typeface="Times New Roman" pitchFamily="18" charset="0"/>
              </a:rPr>
              <a:t>=</a:t>
            </a:r>
            <a:r>
              <a:rPr lang="zh-CN" altLang="en-US" sz="2400" b="1" dirty="0">
                <a:solidFill>
                  <a:srgbClr val="0000FF"/>
                </a:solidFill>
                <a:latin typeface="Times New Roman" pitchFamily="18" charset="0"/>
                <a:cs typeface="Times New Roman" pitchFamily="18" charset="0"/>
              </a:rPr>
              <a:t>－</a:t>
            </a:r>
            <a:r>
              <a:rPr lang="en-US" altLang="zh-CN" sz="2400" b="1" dirty="0">
                <a:solidFill>
                  <a:srgbClr val="0000FF"/>
                </a:solidFill>
                <a:latin typeface="Times New Roman" pitchFamily="18" charset="0"/>
                <a:cs typeface="Times New Roman" pitchFamily="18" charset="0"/>
              </a:rPr>
              <a:t>25 kJ·mol</a:t>
            </a:r>
            <a:r>
              <a:rPr lang="en-US" altLang="zh-CN" sz="2400" b="1" baseline="30000" dirty="0">
                <a:solidFill>
                  <a:srgbClr val="0000FF"/>
                </a:solidFill>
                <a:latin typeface="Times New Roman" pitchFamily="18" charset="0"/>
                <a:cs typeface="Times New Roman" pitchFamily="18" charset="0"/>
              </a:rPr>
              <a:t>-1</a:t>
            </a:r>
            <a:endParaRPr lang="en-US" altLang="zh-CN" sz="2400" b="1" dirty="0">
              <a:solidFill>
                <a:srgbClr val="0000FF"/>
              </a:solidFill>
            </a:endParaRPr>
          </a:p>
          <a:p>
            <a:pPr eaLnBrk="0" hangingPunct="0">
              <a:lnSpc>
                <a:spcPct val="150000"/>
              </a:lnSpc>
              <a:spcAft>
                <a:spcPts val="800"/>
              </a:spcAft>
            </a:pPr>
            <a:r>
              <a:rPr lang="en-US" altLang="zh-CN" sz="2400" b="1" dirty="0">
                <a:solidFill>
                  <a:srgbClr val="0000FF"/>
                </a:solidFill>
                <a:latin typeface="Times New Roman" pitchFamily="18" charset="0"/>
                <a:cs typeface="Times New Roman" pitchFamily="18" charset="0"/>
              </a:rPr>
              <a:t>(2)3Fe</a:t>
            </a:r>
            <a:r>
              <a:rPr lang="en-US" altLang="zh-CN" sz="2400" b="1" baseline="-30000" dirty="0">
                <a:solidFill>
                  <a:srgbClr val="0000FF"/>
                </a:solidFill>
                <a:latin typeface="Times New Roman" pitchFamily="18" charset="0"/>
                <a:cs typeface="Times New Roman" pitchFamily="18" charset="0"/>
              </a:rPr>
              <a:t>2</a:t>
            </a:r>
            <a:r>
              <a:rPr lang="en-US" altLang="zh-CN" sz="2400" b="1" dirty="0">
                <a:solidFill>
                  <a:srgbClr val="0000FF"/>
                </a:solidFill>
                <a:latin typeface="Times New Roman" pitchFamily="18" charset="0"/>
                <a:cs typeface="Times New Roman" pitchFamily="18" charset="0"/>
              </a:rPr>
              <a:t>O</a:t>
            </a:r>
            <a:r>
              <a:rPr lang="en-US" altLang="zh-CN" sz="2400" b="1" baseline="-30000" dirty="0">
                <a:solidFill>
                  <a:srgbClr val="0000FF"/>
                </a:solidFill>
                <a:latin typeface="Times New Roman" pitchFamily="18" charset="0"/>
                <a:cs typeface="Times New Roman" pitchFamily="18" charset="0"/>
              </a:rPr>
              <a:t>3</a:t>
            </a:r>
            <a:r>
              <a:rPr lang="en-US" altLang="zh-CN" sz="2400" b="1" dirty="0">
                <a:solidFill>
                  <a:srgbClr val="0000FF"/>
                </a:solidFill>
                <a:latin typeface="Times New Roman" pitchFamily="18" charset="0"/>
                <a:cs typeface="Times New Roman" pitchFamily="18" charset="0"/>
              </a:rPr>
              <a:t>(s)+CO(g)==2Fe</a:t>
            </a:r>
            <a:r>
              <a:rPr lang="en-US" altLang="zh-CN" sz="2400" b="1" baseline="-30000" dirty="0">
                <a:solidFill>
                  <a:srgbClr val="0000FF"/>
                </a:solidFill>
                <a:latin typeface="Times New Roman" pitchFamily="18" charset="0"/>
                <a:cs typeface="Times New Roman" pitchFamily="18" charset="0"/>
              </a:rPr>
              <a:t>3</a:t>
            </a:r>
            <a:r>
              <a:rPr lang="en-US" altLang="zh-CN" sz="2400" b="1" dirty="0">
                <a:solidFill>
                  <a:srgbClr val="0000FF"/>
                </a:solidFill>
                <a:latin typeface="Times New Roman" pitchFamily="18" charset="0"/>
                <a:cs typeface="Times New Roman" pitchFamily="18" charset="0"/>
              </a:rPr>
              <a:t>O</a:t>
            </a:r>
            <a:r>
              <a:rPr lang="en-US" altLang="zh-CN" sz="2400" b="1" baseline="-30000" dirty="0">
                <a:solidFill>
                  <a:srgbClr val="0000FF"/>
                </a:solidFill>
                <a:latin typeface="Times New Roman" pitchFamily="18" charset="0"/>
                <a:cs typeface="Times New Roman" pitchFamily="18" charset="0"/>
              </a:rPr>
              <a:t>4</a:t>
            </a:r>
            <a:r>
              <a:rPr lang="en-US" altLang="zh-CN" sz="2400" b="1" dirty="0">
                <a:solidFill>
                  <a:srgbClr val="0000FF"/>
                </a:solidFill>
                <a:latin typeface="Times New Roman" pitchFamily="18" charset="0"/>
                <a:cs typeface="Times New Roman" pitchFamily="18" charset="0"/>
              </a:rPr>
              <a:t>(s)+CO</a:t>
            </a:r>
            <a:r>
              <a:rPr lang="en-US" altLang="zh-CN" sz="2400" b="1" baseline="-30000" dirty="0">
                <a:solidFill>
                  <a:srgbClr val="0000FF"/>
                </a:solidFill>
                <a:latin typeface="Times New Roman" pitchFamily="18" charset="0"/>
                <a:cs typeface="Times New Roman" pitchFamily="18" charset="0"/>
              </a:rPr>
              <a:t>2</a:t>
            </a:r>
            <a:r>
              <a:rPr lang="en-US" altLang="zh-CN" sz="2400" b="1" dirty="0">
                <a:solidFill>
                  <a:srgbClr val="0000FF"/>
                </a:solidFill>
                <a:latin typeface="Times New Roman" pitchFamily="18" charset="0"/>
                <a:cs typeface="Times New Roman" pitchFamily="18" charset="0"/>
              </a:rPr>
              <a:t>(g)    ΔH</a:t>
            </a:r>
            <a:r>
              <a:rPr lang="en-US" altLang="zh-CN" sz="2400" b="1" baseline="-25000" dirty="0">
                <a:solidFill>
                  <a:srgbClr val="0000FF"/>
                </a:solidFill>
                <a:latin typeface="Times New Roman" pitchFamily="18" charset="0"/>
                <a:cs typeface="Times New Roman" pitchFamily="18" charset="0"/>
              </a:rPr>
              <a:t>2</a:t>
            </a:r>
            <a:r>
              <a:rPr lang="en-US" altLang="zh-CN" sz="2400" b="1" dirty="0">
                <a:solidFill>
                  <a:srgbClr val="0000FF"/>
                </a:solidFill>
                <a:latin typeface="Times New Roman" pitchFamily="18" charset="0"/>
                <a:cs typeface="Times New Roman" pitchFamily="18" charset="0"/>
              </a:rPr>
              <a:t>=</a:t>
            </a:r>
            <a:r>
              <a:rPr lang="zh-CN" altLang="en-US" sz="2400" b="1" dirty="0">
                <a:solidFill>
                  <a:srgbClr val="0000FF"/>
                </a:solidFill>
                <a:latin typeface="Times New Roman" pitchFamily="18" charset="0"/>
                <a:cs typeface="Times New Roman" pitchFamily="18" charset="0"/>
              </a:rPr>
              <a:t>－</a:t>
            </a:r>
            <a:r>
              <a:rPr lang="en-US" altLang="zh-CN" sz="2400" b="1" dirty="0">
                <a:solidFill>
                  <a:srgbClr val="0000FF"/>
                </a:solidFill>
                <a:latin typeface="Times New Roman" pitchFamily="18" charset="0"/>
                <a:cs typeface="Times New Roman" pitchFamily="18" charset="0"/>
              </a:rPr>
              <a:t>47 kJ·mol</a:t>
            </a:r>
            <a:r>
              <a:rPr lang="en-US" altLang="zh-CN" sz="2400" b="1" baseline="30000" dirty="0">
                <a:solidFill>
                  <a:srgbClr val="0000FF"/>
                </a:solidFill>
                <a:latin typeface="Times New Roman" pitchFamily="18" charset="0"/>
                <a:cs typeface="Times New Roman" pitchFamily="18" charset="0"/>
              </a:rPr>
              <a:t>-1</a:t>
            </a:r>
            <a:endParaRPr lang="en-US" altLang="zh-CN" sz="2400" b="1" dirty="0">
              <a:solidFill>
                <a:srgbClr val="0000FF"/>
              </a:solidFill>
            </a:endParaRPr>
          </a:p>
          <a:p>
            <a:pPr eaLnBrk="0" hangingPunct="0">
              <a:lnSpc>
                <a:spcPct val="150000"/>
              </a:lnSpc>
              <a:spcAft>
                <a:spcPts val="800"/>
              </a:spcAft>
            </a:pPr>
            <a:r>
              <a:rPr lang="en-US" altLang="zh-CN" sz="2400" b="1" dirty="0">
                <a:solidFill>
                  <a:srgbClr val="0000FF"/>
                </a:solidFill>
                <a:latin typeface="Times New Roman" pitchFamily="18" charset="0"/>
                <a:cs typeface="Times New Roman" pitchFamily="18" charset="0"/>
              </a:rPr>
              <a:t>(3)Fe</a:t>
            </a:r>
            <a:r>
              <a:rPr lang="en-US" altLang="zh-CN" sz="2400" b="1" baseline="-30000" dirty="0">
                <a:solidFill>
                  <a:srgbClr val="0000FF"/>
                </a:solidFill>
                <a:latin typeface="Times New Roman" pitchFamily="18" charset="0"/>
                <a:cs typeface="Times New Roman" pitchFamily="18" charset="0"/>
              </a:rPr>
              <a:t>3</a:t>
            </a:r>
            <a:r>
              <a:rPr lang="en-US" altLang="zh-CN" sz="2400" b="1" dirty="0">
                <a:solidFill>
                  <a:srgbClr val="0000FF"/>
                </a:solidFill>
                <a:latin typeface="Times New Roman" pitchFamily="18" charset="0"/>
                <a:cs typeface="Times New Roman" pitchFamily="18" charset="0"/>
              </a:rPr>
              <a:t>O</a:t>
            </a:r>
            <a:r>
              <a:rPr lang="en-US" altLang="zh-CN" sz="2400" b="1" baseline="-30000" dirty="0">
                <a:solidFill>
                  <a:srgbClr val="0000FF"/>
                </a:solidFill>
                <a:latin typeface="Times New Roman" pitchFamily="18" charset="0"/>
                <a:cs typeface="Times New Roman" pitchFamily="18" charset="0"/>
              </a:rPr>
              <a:t>4</a:t>
            </a:r>
            <a:r>
              <a:rPr lang="en-US" altLang="zh-CN" sz="2400" b="1" dirty="0">
                <a:solidFill>
                  <a:srgbClr val="0000FF"/>
                </a:solidFill>
                <a:latin typeface="Times New Roman" pitchFamily="18" charset="0"/>
                <a:cs typeface="Times New Roman" pitchFamily="18" charset="0"/>
              </a:rPr>
              <a:t>(s)+CO(g) ==3FeO(s)+CO</a:t>
            </a:r>
            <a:r>
              <a:rPr lang="en-US" altLang="zh-CN" sz="2400" b="1" baseline="-30000" dirty="0">
                <a:solidFill>
                  <a:srgbClr val="0000FF"/>
                </a:solidFill>
                <a:latin typeface="Times New Roman" pitchFamily="18" charset="0"/>
                <a:cs typeface="Times New Roman" pitchFamily="18" charset="0"/>
              </a:rPr>
              <a:t>2</a:t>
            </a:r>
            <a:r>
              <a:rPr lang="en-US" altLang="zh-CN" sz="2400" b="1" dirty="0">
                <a:solidFill>
                  <a:srgbClr val="0000FF"/>
                </a:solidFill>
                <a:latin typeface="Times New Roman" pitchFamily="18" charset="0"/>
                <a:cs typeface="Times New Roman" pitchFamily="18" charset="0"/>
              </a:rPr>
              <a:t>(g)      	 ΔH</a:t>
            </a:r>
            <a:r>
              <a:rPr lang="en-US" altLang="zh-CN" sz="2400" b="1" baseline="-25000" dirty="0">
                <a:solidFill>
                  <a:srgbClr val="0000FF"/>
                </a:solidFill>
                <a:latin typeface="Times New Roman" pitchFamily="18" charset="0"/>
                <a:cs typeface="Times New Roman" pitchFamily="18" charset="0"/>
              </a:rPr>
              <a:t>3</a:t>
            </a:r>
            <a:r>
              <a:rPr lang="en-US" altLang="zh-CN" sz="2400" b="1" dirty="0">
                <a:solidFill>
                  <a:srgbClr val="0000FF"/>
                </a:solidFill>
                <a:latin typeface="Times New Roman" pitchFamily="18" charset="0"/>
                <a:cs typeface="Times New Roman" pitchFamily="18" charset="0"/>
              </a:rPr>
              <a:t>= +19 kJ·mol</a:t>
            </a:r>
            <a:r>
              <a:rPr lang="en-US" altLang="zh-CN" sz="2400" b="1" baseline="30000" dirty="0">
                <a:solidFill>
                  <a:srgbClr val="0000FF"/>
                </a:solidFill>
                <a:latin typeface="Times New Roman" pitchFamily="18" charset="0"/>
                <a:cs typeface="Times New Roman" pitchFamily="18" charset="0"/>
              </a:rPr>
              <a:t>-1</a:t>
            </a:r>
            <a:endParaRPr lang="en-US" altLang="zh-CN" sz="2400" b="1" dirty="0">
              <a:solidFill>
                <a:srgbClr val="0000FF"/>
              </a:solidFill>
              <a:latin typeface="Times New Roman" pitchFamily="18" charset="0"/>
              <a:cs typeface="Times New Roman" pitchFamily="18" charset="0"/>
            </a:endParaRPr>
          </a:p>
          <a:p>
            <a:pPr eaLnBrk="0" hangingPunct="0">
              <a:lnSpc>
                <a:spcPct val="150000"/>
              </a:lnSpc>
              <a:spcAft>
                <a:spcPts val="800"/>
              </a:spcAft>
            </a:pPr>
            <a:r>
              <a:rPr lang="zh-CN" altLang="en-US" sz="2400" b="1" dirty="0">
                <a:solidFill>
                  <a:srgbClr val="0000FF"/>
                </a:solidFill>
              </a:rPr>
              <a:t>求</a:t>
            </a:r>
            <a:r>
              <a:rPr lang="en-US" altLang="zh-CN" sz="2400" b="1" dirty="0" err="1">
                <a:solidFill>
                  <a:srgbClr val="0000FF"/>
                </a:solidFill>
              </a:rPr>
              <a:t>FeO</a:t>
            </a:r>
            <a:r>
              <a:rPr lang="zh-CN" altLang="en-US" sz="2400" b="1" dirty="0">
                <a:solidFill>
                  <a:srgbClr val="0000FF"/>
                </a:solidFill>
              </a:rPr>
              <a:t>被</a:t>
            </a:r>
            <a:r>
              <a:rPr lang="en-US" altLang="zh-CN" sz="2400" b="1" dirty="0">
                <a:solidFill>
                  <a:srgbClr val="0000FF"/>
                </a:solidFill>
              </a:rPr>
              <a:t>CO</a:t>
            </a:r>
            <a:r>
              <a:rPr lang="zh-CN" altLang="en-US" sz="2400" b="1" dirty="0">
                <a:solidFill>
                  <a:srgbClr val="0000FF"/>
                </a:solidFill>
              </a:rPr>
              <a:t>还原的热化学方程式：</a:t>
            </a:r>
            <a:endParaRPr lang="en-US" altLang="zh-CN" sz="2400" b="1" dirty="0">
              <a:solidFill>
                <a:srgbClr val="0000FF"/>
              </a:solidFill>
            </a:endParaRPr>
          </a:p>
        </p:txBody>
      </p:sp>
      <p:sp>
        <p:nvSpPr>
          <p:cNvPr id="3" name="Rectangle 2"/>
          <p:cNvSpPr txBox="1">
            <a:spLocks noChangeArrowheads="1"/>
          </p:cNvSpPr>
          <p:nvPr/>
        </p:nvSpPr>
        <p:spPr>
          <a:xfrm>
            <a:off x="500064" y="142852"/>
            <a:ext cx="1643044" cy="557195"/>
          </a:xfrm>
          <a:prstGeom prst="rect">
            <a:avLst/>
          </a:prstGeom>
        </p:spPr>
        <p:txBody>
          <a:bodyPr/>
          <a:lstStyle/>
          <a:p>
            <a:pPr marL="342900" marR="0" lvl="0" indent="-342900" algn="l" defTabSz="914400" rtl="0" eaLnBrk="1" fontAlgn="base" latinLnBrk="0" hangingPunct="1">
              <a:lnSpc>
                <a:spcPct val="110000"/>
              </a:lnSpc>
              <a:spcBef>
                <a:spcPct val="20000"/>
              </a:spcBef>
              <a:spcAft>
                <a:spcPct val="0"/>
              </a:spcAft>
              <a:buClrTx/>
              <a:buSzTx/>
              <a:buFont typeface="Arial" pitchFamily="34" charset="0"/>
              <a:buNone/>
              <a:tabLst/>
              <a:defRPr/>
            </a:pP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练习</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4</a:t>
            </a: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88145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Box 8"/>
          <p:cNvSpPr txBox="1">
            <a:spLocks noChangeArrowheads="1"/>
          </p:cNvSpPr>
          <p:nvPr/>
        </p:nvSpPr>
        <p:spPr bwMode="auto">
          <a:xfrm>
            <a:off x="142903" y="785794"/>
            <a:ext cx="8358187" cy="3046412"/>
          </a:xfrm>
          <a:prstGeom prst="rect">
            <a:avLst/>
          </a:prstGeom>
          <a:noFill/>
          <a:ln w="9525">
            <a:solidFill>
              <a:schemeClr val="tx1"/>
            </a:solidFill>
            <a:miter lim="800000"/>
            <a:headEnd/>
            <a:tailEnd/>
          </a:ln>
        </p:spPr>
        <p:txBody>
          <a:bodyPr>
            <a:spAutoFit/>
          </a:bodyPr>
          <a:lstStyle/>
          <a:p>
            <a:r>
              <a:rPr lang="en-US" altLang="zh-CN" sz="2400">
                <a:solidFill>
                  <a:srgbClr val="000000"/>
                </a:solidFill>
              </a:rPr>
              <a:t>CH</a:t>
            </a:r>
            <a:r>
              <a:rPr lang="en-US" altLang="zh-CN" sz="2400" baseline="-25000">
                <a:solidFill>
                  <a:srgbClr val="000000"/>
                </a:solidFill>
              </a:rPr>
              <a:t>3</a:t>
            </a:r>
            <a:r>
              <a:rPr lang="en-US" altLang="zh-CN" sz="2400">
                <a:solidFill>
                  <a:srgbClr val="000000"/>
                </a:solidFill>
              </a:rPr>
              <a:t>CH</a:t>
            </a:r>
            <a:r>
              <a:rPr lang="en-US" altLang="zh-CN" sz="2400" baseline="-25000">
                <a:solidFill>
                  <a:srgbClr val="000000"/>
                </a:solidFill>
              </a:rPr>
              <a:t>2</a:t>
            </a:r>
            <a:r>
              <a:rPr lang="en-US" altLang="zh-CN" sz="2400">
                <a:solidFill>
                  <a:srgbClr val="000000"/>
                </a:solidFill>
              </a:rPr>
              <a:t>OH(l)+3O</a:t>
            </a:r>
            <a:r>
              <a:rPr lang="en-US" altLang="zh-CN" sz="2400" baseline="-25000">
                <a:solidFill>
                  <a:srgbClr val="000000"/>
                </a:solidFill>
              </a:rPr>
              <a:t>2</a:t>
            </a:r>
            <a:r>
              <a:rPr lang="en-US" altLang="zh-CN" sz="2400">
                <a:solidFill>
                  <a:srgbClr val="000000"/>
                </a:solidFill>
              </a:rPr>
              <a:t>(g)=2CO</a:t>
            </a:r>
            <a:r>
              <a:rPr lang="en-US" altLang="zh-CN" sz="2400" baseline="-25000">
                <a:solidFill>
                  <a:srgbClr val="000000"/>
                </a:solidFill>
              </a:rPr>
              <a:t>2</a:t>
            </a:r>
            <a:r>
              <a:rPr lang="en-US" altLang="zh-CN" sz="2400">
                <a:solidFill>
                  <a:srgbClr val="000000"/>
                </a:solidFill>
              </a:rPr>
              <a:t>(g)+3H</a:t>
            </a:r>
            <a:r>
              <a:rPr lang="en-US" altLang="zh-CN" sz="2400" baseline="-25000">
                <a:solidFill>
                  <a:srgbClr val="000000"/>
                </a:solidFill>
              </a:rPr>
              <a:t>2</a:t>
            </a:r>
            <a:r>
              <a:rPr lang="en-US" altLang="zh-CN" sz="2400">
                <a:solidFill>
                  <a:srgbClr val="000000"/>
                </a:solidFill>
              </a:rPr>
              <a:t>O(l)</a:t>
            </a:r>
            <a:r>
              <a:rPr lang="zh-CN" altLang="en-US" sz="2400" b="1">
                <a:solidFill>
                  <a:srgbClr val="C00000"/>
                </a:solidFill>
                <a:latin typeface="Times New Roman" pitchFamily="18" charset="0"/>
              </a:rPr>
              <a:t> △</a:t>
            </a:r>
            <a:r>
              <a:rPr lang="en-US" altLang="zh-CN" sz="2400" b="1">
                <a:solidFill>
                  <a:srgbClr val="C00000"/>
                </a:solidFill>
                <a:latin typeface="Times New Roman" pitchFamily="18" charset="0"/>
                <a:cs typeface="Times New Roman" pitchFamily="18" charset="0"/>
              </a:rPr>
              <a:t>H</a:t>
            </a:r>
            <a:r>
              <a:rPr lang="en-US" altLang="zh-CN" sz="2400" b="1" baseline="-25000">
                <a:solidFill>
                  <a:srgbClr val="C00000"/>
                </a:solidFill>
                <a:latin typeface="Times New Roman" pitchFamily="18" charset="0"/>
                <a:cs typeface="Times New Roman" pitchFamily="18" charset="0"/>
              </a:rPr>
              <a:t>1</a:t>
            </a:r>
            <a:endParaRPr lang="en-US" altLang="zh-CN" sz="2400" baseline="-25000">
              <a:solidFill>
                <a:srgbClr val="000000"/>
              </a:solidFill>
            </a:endParaRPr>
          </a:p>
          <a:p>
            <a:r>
              <a:rPr lang="en-US" altLang="zh-CN" sz="2400">
                <a:solidFill>
                  <a:srgbClr val="000000"/>
                </a:solidFill>
              </a:rPr>
              <a:t>    </a:t>
            </a:r>
          </a:p>
          <a:p>
            <a:r>
              <a:rPr lang="en-US" altLang="zh-CN" sz="2400">
                <a:solidFill>
                  <a:srgbClr val="000000"/>
                </a:solidFill>
              </a:rPr>
              <a:t>CH</a:t>
            </a:r>
            <a:r>
              <a:rPr lang="en-US" altLang="zh-CN" sz="2400" baseline="-25000">
                <a:solidFill>
                  <a:srgbClr val="000000"/>
                </a:solidFill>
              </a:rPr>
              <a:t>3</a:t>
            </a:r>
            <a:r>
              <a:rPr lang="en-US" altLang="zh-CN" sz="2400">
                <a:solidFill>
                  <a:srgbClr val="000000"/>
                </a:solidFill>
              </a:rPr>
              <a:t>COOH(l)+2O</a:t>
            </a:r>
            <a:r>
              <a:rPr lang="en-US" altLang="zh-CN" sz="2400" baseline="-25000">
                <a:solidFill>
                  <a:srgbClr val="000000"/>
                </a:solidFill>
              </a:rPr>
              <a:t>2</a:t>
            </a:r>
            <a:r>
              <a:rPr lang="en-US" altLang="zh-CN" sz="2400">
                <a:solidFill>
                  <a:srgbClr val="000000"/>
                </a:solidFill>
              </a:rPr>
              <a:t>(g)=2CO</a:t>
            </a:r>
            <a:r>
              <a:rPr lang="en-US" altLang="zh-CN" sz="2400" baseline="-25000">
                <a:solidFill>
                  <a:srgbClr val="000000"/>
                </a:solidFill>
              </a:rPr>
              <a:t>2</a:t>
            </a:r>
            <a:r>
              <a:rPr lang="en-US" altLang="zh-CN" sz="2400">
                <a:solidFill>
                  <a:srgbClr val="000000"/>
                </a:solidFill>
              </a:rPr>
              <a:t>(g)+2H</a:t>
            </a:r>
            <a:r>
              <a:rPr lang="en-US" altLang="zh-CN" sz="2400" baseline="-25000">
                <a:solidFill>
                  <a:srgbClr val="000000"/>
                </a:solidFill>
              </a:rPr>
              <a:t>2</a:t>
            </a:r>
            <a:r>
              <a:rPr lang="en-US" altLang="zh-CN" sz="2400">
                <a:solidFill>
                  <a:srgbClr val="000000"/>
                </a:solidFill>
              </a:rPr>
              <a:t>O(l)</a:t>
            </a:r>
            <a:r>
              <a:rPr lang="zh-CN" altLang="en-US" sz="2400" b="1">
                <a:solidFill>
                  <a:srgbClr val="C00000"/>
                </a:solidFill>
                <a:latin typeface="Times New Roman" pitchFamily="18" charset="0"/>
              </a:rPr>
              <a:t> △</a:t>
            </a:r>
            <a:r>
              <a:rPr lang="en-US" altLang="zh-CN" sz="2400" b="1">
                <a:solidFill>
                  <a:srgbClr val="C00000"/>
                </a:solidFill>
                <a:latin typeface="Times New Roman" pitchFamily="18" charset="0"/>
                <a:cs typeface="Times New Roman" pitchFamily="18" charset="0"/>
              </a:rPr>
              <a:t>H</a:t>
            </a:r>
            <a:r>
              <a:rPr lang="en-US" altLang="zh-CN" sz="2400" b="1" baseline="-25000">
                <a:solidFill>
                  <a:srgbClr val="C00000"/>
                </a:solidFill>
                <a:latin typeface="Times New Roman" pitchFamily="18" charset="0"/>
                <a:cs typeface="Times New Roman" pitchFamily="18" charset="0"/>
              </a:rPr>
              <a:t>2</a:t>
            </a:r>
            <a:endParaRPr lang="en-US" altLang="zh-CN" sz="2400" baseline="-25000">
              <a:solidFill>
                <a:srgbClr val="000000"/>
              </a:solidFill>
            </a:endParaRPr>
          </a:p>
          <a:p>
            <a:endParaRPr lang="en-US" altLang="zh-CN" sz="2400">
              <a:solidFill>
                <a:srgbClr val="000000"/>
              </a:solidFill>
            </a:endParaRPr>
          </a:p>
          <a:p>
            <a:r>
              <a:rPr lang="en-US" altLang="zh-CN" sz="2400">
                <a:solidFill>
                  <a:srgbClr val="000000"/>
                </a:solidFill>
              </a:rPr>
              <a:t>CH</a:t>
            </a:r>
            <a:r>
              <a:rPr lang="en-US" altLang="zh-CN" sz="2400" baseline="-25000">
                <a:solidFill>
                  <a:srgbClr val="000000"/>
                </a:solidFill>
              </a:rPr>
              <a:t>3</a:t>
            </a:r>
            <a:r>
              <a:rPr lang="en-US" altLang="zh-CN" sz="2400">
                <a:solidFill>
                  <a:srgbClr val="000000"/>
                </a:solidFill>
              </a:rPr>
              <a:t>COOCH</a:t>
            </a:r>
            <a:r>
              <a:rPr lang="en-US" altLang="zh-CN" sz="2400" baseline="-25000">
                <a:solidFill>
                  <a:srgbClr val="000000"/>
                </a:solidFill>
              </a:rPr>
              <a:t>2</a:t>
            </a:r>
            <a:r>
              <a:rPr lang="en-US" altLang="zh-CN" sz="2400">
                <a:solidFill>
                  <a:srgbClr val="000000"/>
                </a:solidFill>
              </a:rPr>
              <a:t>CH</a:t>
            </a:r>
            <a:r>
              <a:rPr lang="en-US" altLang="zh-CN" sz="2400" baseline="-25000">
                <a:solidFill>
                  <a:srgbClr val="000000"/>
                </a:solidFill>
              </a:rPr>
              <a:t>3</a:t>
            </a:r>
            <a:r>
              <a:rPr lang="en-US" altLang="zh-CN" sz="2400">
                <a:solidFill>
                  <a:srgbClr val="000000"/>
                </a:solidFill>
              </a:rPr>
              <a:t>(l)+5O</a:t>
            </a:r>
            <a:r>
              <a:rPr lang="en-US" altLang="zh-CN" sz="2400" baseline="-25000">
                <a:solidFill>
                  <a:srgbClr val="000000"/>
                </a:solidFill>
              </a:rPr>
              <a:t>2</a:t>
            </a:r>
            <a:r>
              <a:rPr lang="en-US" altLang="zh-CN" sz="2400">
                <a:solidFill>
                  <a:srgbClr val="000000"/>
                </a:solidFill>
              </a:rPr>
              <a:t>(g)=4CO</a:t>
            </a:r>
            <a:r>
              <a:rPr lang="en-US" altLang="zh-CN" sz="2400" baseline="-25000">
                <a:solidFill>
                  <a:srgbClr val="000000"/>
                </a:solidFill>
              </a:rPr>
              <a:t>2</a:t>
            </a:r>
            <a:r>
              <a:rPr lang="en-US" altLang="zh-CN" sz="2400">
                <a:solidFill>
                  <a:srgbClr val="000000"/>
                </a:solidFill>
              </a:rPr>
              <a:t>(g)+4H</a:t>
            </a:r>
            <a:r>
              <a:rPr lang="en-US" altLang="zh-CN" sz="2400" baseline="-25000">
                <a:solidFill>
                  <a:srgbClr val="000000"/>
                </a:solidFill>
              </a:rPr>
              <a:t>2</a:t>
            </a:r>
            <a:r>
              <a:rPr lang="en-US" altLang="zh-CN" sz="2400">
                <a:solidFill>
                  <a:srgbClr val="000000"/>
                </a:solidFill>
              </a:rPr>
              <a:t>O(l)</a:t>
            </a:r>
            <a:r>
              <a:rPr lang="zh-CN" altLang="en-US" sz="2400" b="1">
                <a:solidFill>
                  <a:srgbClr val="C00000"/>
                </a:solidFill>
                <a:latin typeface="Times New Roman" pitchFamily="18" charset="0"/>
              </a:rPr>
              <a:t> △</a:t>
            </a:r>
            <a:r>
              <a:rPr lang="en-US" altLang="zh-CN" sz="2400" b="1">
                <a:solidFill>
                  <a:srgbClr val="C00000"/>
                </a:solidFill>
                <a:latin typeface="Times New Roman" pitchFamily="18" charset="0"/>
                <a:cs typeface="Times New Roman" pitchFamily="18" charset="0"/>
              </a:rPr>
              <a:t>H</a:t>
            </a:r>
            <a:r>
              <a:rPr lang="en-US" altLang="zh-CN" sz="2400" b="1" baseline="-25000">
                <a:solidFill>
                  <a:srgbClr val="C00000"/>
                </a:solidFill>
                <a:latin typeface="Times New Roman" pitchFamily="18" charset="0"/>
                <a:cs typeface="Times New Roman" pitchFamily="18" charset="0"/>
              </a:rPr>
              <a:t>3</a:t>
            </a:r>
            <a:r>
              <a:rPr lang="en-US" altLang="zh-CN" sz="2400" b="1">
                <a:solidFill>
                  <a:srgbClr val="C00000"/>
                </a:solidFill>
                <a:latin typeface="Times New Roman" pitchFamily="18" charset="0"/>
                <a:cs typeface="Times New Roman" pitchFamily="18" charset="0"/>
              </a:rPr>
              <a:t>   </a:t>
            </a:r>
            <a:r>
              <a:rPr lang="zh-CN" altLang="en-US" sz="2400" b="1">
                <a:solidFill>
                  <a:srgbClr val="000000"/>
                </a:solidFill>
              </a:rPr>
              <a:t>求：</a:t>
            </a:r>
            <a:endParaRPr lang="en-US" altLang="zh-CN" sz="2400" b="1">
              <a:solidFill>
                <a:srgbClr val="000000"/>
              </a:solidFill>
            </a:endParaRPr>
          </a:p>
          <a:p>
            <a:endParaRPr lang="en-US" altLang="zh-CN" sz="2400" b="1">
              <a:solidFill>
                <a:srgbClr val="000000"/>
              </a:solidFill>
            </a:endParaRPr>
          </a:p>
          <a:p>
            <a:r>
              <a:rPr lang="en-US" altLang="zh-CN" sz="2400">
                <a:solidFill>
                  <a:srgbClr val="000000"/>
                </a:solidFill>
              </a:rPr>
              <a:t>CH</a:t>
            </a:r>
            <a:r>
              <a:rPr lang="en-US" altLang="zh-CN" sz="2400" baseline="-25000">
                <a:solidFill>
                  <a:srgbClr val="000000"/>
                </a:solidFill>
              </a:rPr>
              <a:t>3</a:t>
            </a:r>
            <a:r>
              <a:rPr lang="en-US" altLang="zh-CN" sz="2400">
                <a:solidFill>
                  <a:srgbClr val="000000"/>
                </a:solidFill>
              </a:rPr>
              <a:t>COOH(l) +CH</a:t>
            </a:r>
            <a:r>
              <a:rPr lang="en-US" altLang="zh-CN" sz="2400" baseline="-25000">
                <a:solidFill>
                  <a:srgbClr val="000000"/>
                </a:solidFill>
              </a:rPr>
              <a:t>3</a:t>
            </a:r>
            <a:r>
              <a:rPr lang="en-US" altLang="zh-CN" sz="2400">
                <a:solidFill>
                  <a:srgbClr val="000000"/>
                </a:solidFill>
              </a:rPr>
              <a:t>CH</a:t>
            </a:r>
            <a:r>
              <a:rPr lang="en-US" altLang="zh-CN" sz="2400" baseline="-25000">
                <a:solidFill>
                  <a:srgbClr val="000000"/>
                </a:solidFill>
              </a:rPr>
              <a:t>2</a:t>
            </a:r>
            <a:r>
              <a:rPr lang="en-US" altLang="zh-CN" sz="2400">
                <a:solidFill>
                  <a:srgbClr val="000000"/>
                </a:solidFill>
              </a:rPr>
              <a:t>OH(l)=CH</a:t>
            </a:r>
            <a:r>
              <a:rPr lang="en-US" altLang="zh-CN" sz="2400" baseline="-25000">
                <a:solidFill>
                  <a:srgbClr val="000000"/>
                </a:solidFill>
              </a:rPr>
              <a:t>3</a:t>
            </a:r>
            <a:r>
              <a:rPr lang="en-US" altLang="zh-CN" sz="2400">
                <a:solidFill>
                  <a:srgbClr val="000000"/>
                </a:solidFill>
              </a:rPr>
              <a:t>COOCH</a:t>
            </a:r>
            <a:r>
              <a:rPr lang="en-US" altLang="zh-CN" sz="2400" baseline="-25000">
                <a:solidFill>
                  <a:srgbClr val="000000"/>
                </a:solidFill>
              </a:rPr>
              <a:t>2</a:t>
            </a:r>
            <a:r>
              <a:rPr lang="en-US" altLang="zh-CN" sz="2400">
                <a:solidFill>
                  <a:srgbClr val="000000"/>
                </a:solidFill>
              </a:rPr>
              <a:t>CH</a:t>
            </a:r>
            <a:r>
              <a:rPr lang="en-US" altLang="zh-CN" sz="2400" baseline="-25000">
                <a:solidFill>
                  <a:srgbClr val="000000"/>
                </a:solidFill>
              </a:rPr>
              <a:t>3</a:t>
            </a:r>
            <a:r>
              <a:rPr lang="en-US" altLang="zh-CN" sz="2400">
                <a:solidFill>
                  <a:srgbClr val="000000"/>
                </a:solidFill>
              </a:rPr>
              <a:t>(l)+H</a:t>
            </a:r>
            <a:r>
              <a:rPr lang="en-US" altLang="zh-CN" sz="2400" baseline="-25000">
                <a:solidFill>
                  <a:srgbClr val="000000"/>
                </a:solidFill>
              </a:rPr>
              <a:t>2</a:t>
            </a:r>
            <a:r>
              <a:rPr lang="en-US" altLang="zh-CN" sz="2400">
                <a:solidFill>
                  <a:srgbClr val="000000"/>
                </a:solidFill>
              </a:rPr>
              <a:t>O(l)</a:t>
            </a:r>
          </a:p>
          <a:p>
            <a:r>
              <a:rPr lang="zh-CN" altLang="en-US" sz="2400" b="1">
                <a:solidFill>
                  <a:srgbClr val="C00000"/>
                </a:solidFill>
                <a:latin typeface="Times New Roman" pitchFamily="18" charset="0"/>
              </a:rPr>
              <a:t>                                                                                           △</a:t>
            </a:r>
            <a:r>
              <a:rPr lang="en-US" altLang="zh-CN" sz="2400" b="1">
                <a:solidFill>
                  <a:srgbClr val="C00000"/>
                </a:solidFill>
                <a:latin typeface="Times New Roman" pitchFamily="18" charset="0"/>
                <a:cs typeface="Times New Roman" pitchFamily="18" charset="0"/>
              </a:rPr>
              <a:t>H=</a:t>
            </a:r>
            <a:r>
              <a:rPr lang="zh-CN" altLang="en-US" sz="2400" b="1">
                <a:solidFill>
                  <a:srgbClr val="C00000"/>
                </a:solidFill>
                <a:latin typeface="Times New Roman" pitchFamily="18" charset="0"/>
                <a:cs typeface="Times New Roman" pitchFamily="18" charset="0"/>
              </a:rPr>
              <a:t>？</a:t>
            </a:r>
            <a:endParaRPr lang="zh-CN" altLang="en-US" sz="2400">
              <a:solidFill>
                <a:srgbClr val="000000"/>
              </a:solidFill>
            </a:endParaRPr>
          </a:p>
        </p:txBody>
      </p:sp>
      <p:sp>
        <p:nvSpPr>
          <p:cNvPr id="11" name="矩形 10"/>
          <p:cNvSpPr>
            <a:spLocks noChangeArrowheads="1"/>
          </p:cNvSpPr>
          <p:nvPr/>
        </p:nvSpPr>
        <p:spPr bwMode="auto">
          <a:xfrm>
            <a:off x="488978" y="3929044"/>
            <a:ext cx="3368675" cy="461962"/>
          </a:xfrm>
          <a:prstGeom prst="rect">
            <a:avLst/>
          </a:prstGeom>
          <a:solidFill>
            <a:srgbClr val="00FFFF"/>
          </a:solidFill>
          <a:ln w="9525">
            <a:noFill/>
            <a:miter lim="800000"/>
            <a:headEnd/>
            <a:tailEnd/>
          </a:ln>
        </p:spPr>
        <p:txBody>
          <a:bodyPr wrap="none">
            <a:spAutoFit/>
          </a:bodyPr>
          <a:lstStyle/>
          <a:p>
            <a:r>
              <a:rPr lang="zh-CN" altLang="en-US" sz="2400" b="1">
                <a:solidFill>
                  <a:srgbClr val="C00000"/>
                </a:solidFill>
                <a:latin typeface="Times New Roman" pitchFamily="18" charset="0"/>
              </a:rPr>
              <a:t>△</a:t>
            </a:r>
            <a:r>
              <a:rPr lang="en-US" altLang="zh-CN" sz="2400" b="1">
                <a:solidFill>
                  <a:srgbClr val="C00000"/>
                </a:solidFill>
                <a:latin typeface="Times New Roman" pitchFamily="18" charset="0"/>
                <a:cs typeface="Times New Roman" pitchFamily="18" charset="0"/>
              </a:rPr>
              <a:t>H=</a:t>
            </a:r>
            <a:r>
              <a:rPr lang="zh-CN" altLang="en-US" sz="2400" b="1">
                <a:solidFill>
                  <a:srgbClr val="C00000"/>
                </a:solidFill>
                <a:latin typeface="Times New Roman" pitchFamily="18" charset="0"/>
              </a:rPr>
              <a:t> △</a:t>
            </a:r>
            <a:r>
              <a:rPr lang="en-US" altLang="zh-CN" sz="2400" b="1">
                <a:solidFill>
                  <a:srgbClr val="C00000"/>
                </a:solidFill>
                <a:latin typeface="Times New Roman" pitchFamily="18" charset="0"/>
                <a:cs typeface="Times New Roman" pitchFamily="18" charset="0"/>
              </a:rPr>
              <a:t>H</a:t>
            </a:r>
            <a:r>
              <a:rPr lang="en-US" altLang="zh-CN" sz="2400" b="1" baseline="-25000">
                <a:solidFill>
                  <a:srgbClr val="C00000"/>
                </a:solidFill>
                <a:latin typeface="Times New Roman" pitchFamily="18" charset="0"/>
                <a:cs typeface="Times New Roman" pitchFamily="18" charset="0"/>
              </a:rPr>
              <a:t>1</a:t>
            </a:r>
            <a:r>
              <a:rPr lang="en-US" altLang="zh-CN" sz="2400" b="1">
                <a:solidFill>
                  <a:srgbClr val="C00000"/>
                </a:solidFill>
                <a:latin typeface="Times New Roman" pitchFamily="18" charset="0"/>
                <a:cs typeface="Times New Roman" pitchFamily="18" charset="0"/>
              </a:rPr>
              <a:t>+</a:t>
            </a:r>
            <a:r>
              <a:rPr lang="zh-CN" altLang="en-US" sz="2400" b="1">
                <a:solidFill>
                  <a:srgbClr val="C00000"/>
                </a:solidFill>
                <a:latin typeface="Times New Roman" pitchFamily="18" charset="0"/>
              </a:rPr>
              <a:t> △</a:t>
            </a:r>
            <a:r>
              <a:rPr lang="en-US" altLang="zh-CN" sz="2400" b="1">
                <a:solidFill>
                  <a:srgbClr val="C00000"/>
                </a:solidFill>
                <a:latin typeface="Times New Roman" pitchFamily="18" charset="0"/>
                <a:cs typeface="Times New Roman" pitchFamily="18" charset="0"/>
              </a:rPr>
              <a:t>H</a:t>
            </a:r>
            <a:r>
              <a:rPr lang="en-US" altLang="zh-CN" sz="2400" b="1" baseline="-25000">
                <a:solidFill>
                  <a:srgbClr val="C00000"/>
                </a:solidFill>
                <a:latin typeface="Times New Roman" pitchFamily="18" charset="0"/>
                <a:cs typeface="Times New Roman" pitchFamily="18" charset="0"/>
              </a:rPr>
              <a:t>2</a:t>
            </a:r>
            <a:r>
              <a:rPr lang="en-US" altLang="zh-CN" sz="2400" b="1">
                <a:solidFill>
                  <a:srgbClr val="C00000"/>
                </a:solidFill>
                <a:latin typeface="Times New Roman" pitchFamily="18" charset="0"/>
                <a:cs typeface="Times New Roman" pitchFamily="18" charset="0"/>
              </a:rPr>
              <a:t>-</a:t>
            </a:r>
            <a:r>
              <a:rPr lang="zh-CN" altLang="en-US" sz="2400" b="1">
                <a:solidFill>
                  <a:srgbClr val="C00000"/>
                </a:solidFill>
                <a:latin typeface="Times New Roman" pitchFamily="18" charset="0"/>
              </a:rPr>
              <a:t>△</a:t>
            </a:r>
            <a:r>
              <a:rPr lang="en-US" altLang="zh-CN" sz="2400" b="1">
                <a:solidFill>
                  <a:srgbClr val="C00000"/>
                </a:solidFill>
                <a:latin typeface="Times New Roman" pitchFamily="18" charset="0"/>
                <a:cs typeface="Times New Roman" pitchFamily="18" charset="0"/>
              </a:rPr>
              <a:t>H</a:t>
            </a:r>
            <a:r>
              <a:rPr lang="en-US" altLang="zh-CN" sz="2400" b="1" baseline="-25000">
                <a:solidFill>
                  <a:srgbClr val="C00000"/>
                </a:solidFill>
                <a:latin typeface="Times New Roman" pitchFamily="18" charset="0"/>
                <a:cs typeface="Times New Roman" pitchFamily="18" charset="0"/>
              </a:rPr>
              <a:t>3</a:t>
            </a:r>
            <a:r>
              <a:rPr lang="en-US" altLang="zh-CN" sz="2400" b="1">
                <a:solidFill>
                  <a:srgbClr val="C00000"/>
                </a:solidFill>
                <a:latin typeface="Times New Roman" pitchFamily="18" charset="0"/>
                <a:cs typeface="Times New Roman" pitchFamily="18" charset="0"/>
              </a:rPr>
              <a:t> </a:t>
            </a:r>
            <a:endParaRPr lang="zh-CN" altLang="en-US">
              <a:solidFill>
                <a:srgbClr val="000000"/>
              </a:solidFill>
            </a:endParaRPr>
          </a:p>
        </p:txBody>
      </p:sp>
      <p:sp>
        <p:nvSpPr>
          <p:cNvPr id="12" name="矩形 11"/>
          <p:cNvSpPr/>
          <p:nvPr/>
        </p:nvSpPr>
        <p:spPr>
          <a:xfrm>
            <a:off x="142903" y="4475144"/>
            <a:ext cx="8162925" cy="954087"/>
          </a:xfrm>
          <a:prstGeom prst="rect">
            <a:avLst/>
          </a:prstGeom>
          <a:solidFill>
            <a:schemeClr val="accent3"/>
          </a:solidFill>
          <a:ln>
            <a:solidFill>
              <a:srgbClr val="990033"/>
            </a:solidFill>
          </a:ln>
        </p:spPr>
        <p:txBody>
          <a:bodyPr wrap="none">
            <a:spAutoFit/>
          </a:bodyPr>
          <a:lstStyle/>
          <a:p>
            <a:pPr>
              <a:defRPr/>
            </a:pPr>
            <a:r>
              <a:rPr lang="zh-CN" altLang="en-US" sz="2800" b="1" dirty="0">
                <a:solidFill>
                  <a:srgbClr val="FF0000"/>
                </a:solidFill>
                <a:latin typeface="Times New Roman" pitchFamily="18" charset="0"/>
              </a:rPr>
              <a:t>△</a:t>
            </a:r>
            <a:r>
              <a:rPr lang="en-US" altLang="zh-CN" sz="2800" b="1" dirty="0">
                <a:solidFill>
                  <a:srgbClr val="FF0000"/>
                </a:solidFill>
                <a:latin typeface="Times New Roman" pitchFamily="18" charset="0"/>
                <a:cs typeface="Times New Roman" pitchFamily="18" charset="0"/>
              </a:rPr>
              <a:t>H</a:t>
            </a:r>
            <a:r>
              <a:rPr lang="zh-CN" altLang="en-US" sz="2800" b="1" dirty="0">
                <a:solidFill>
                  <a:srgbClr val="FF0000"/>
                </a:solidFill>
                <a:latin typeface="Times New Roman" pitchFamily="18" charset="0"/>
                <a:cs typeface="Times New Roman" pitchFamily="18" charset="0"/>
              </a:rPr>
              <a:t>（反应热）</a:t>
            </a:r>
            <a:endParaRPr lang="en-US" altLang="zh-CN" sz="2800" b="1" dirty="0">
              <a:solidFill>
                <a:srgbClr val="FF0000"/>
              </a:solidFill>
              <a:latin typeface="Times New Roman" pitchFamily="18" charset="0"/>
              <a:cs typeface="Times New Roman" pitchFamily="18" charset="0"/>
            </a:endParaRPr>
          </a:p>
          <a:p>
            <a:pPr>
              <a:defRPr/>
            </a:pPr>
            <a:r>
              <a:rPr lang="en-US" altLang="zh-CN" sz="2800" b="1" dirty="0">
                <a:solidFill>
                  <a:srgbClr val="FF0000"/>
                </a:solidFill>
                <a:latin typeface="Times New Roman" pitchFamily="18" charset="0"/>
                <a:cs typeface="Times New Roman" pitchFamily="18" charset="0"/>
              </a:rPr>
              <a:t>=</a:t>
            </a:r>
            <a:r>
              <a:rPr lang="en-US" altLang="zh-CN" sz="2800" b="1" dirty="0">
                <a:solidFill>
                  <a:srgbClr val="FF0000"/>
                </a:solidFill>
                <a:latin typeface="Times New Roman" pitchFamily="18" charset="0"/>
                <a:cs typeface="Times New Roman" pitchFamily="18" charset="0"/>
                <a:sym typeface="Symbol"/>
              </a:rPr>
              <a:t></a:t>
            </a:r>
            <a:r>
              <a:rPr lang="zh-CN" altLang="en-US" sz="2800" b="1" dirty="0">
                <a:solidFill>
                  <a:srgbClr val="FF0000"/>
                </a:solidFill>
                <a:latin typeface="Times New Roman" pitchFamily="18" charset="0"/>
              </a:rPr>
              <a:t>△</a:t>
            </a:r>
            <a:r>
              <a:rPr lang="en-US" altLang="zh-CN" sz="2800" b="1" dirty="0">
                <a:solidFill>
                  <a:srgbClr val="FF0000"/>
                </a:solidFill>
                <a:latin typeface="Times New Roman" pitchFamily="18" charset="0"/>
                <a:cs typeface="Times New Roman" pitchFamily="18" charset="0"/>
              </a:rPr>
              <a:t>H</a:t>
            </a:r>
            <a:r>
              <a:rPr lang="zh-CN" altLang="en-US" sz="2800" b="1" dirty="0">
                <a:solidFill>
                  <a:srgbClr val="FF0000"/>
                </a:solidFill>
                <a:latin typeface="Times New Roman" pitchFamily="18" charset="0"/>
                <a:cs typeface="Times New Roman" pitchFamily="18" charset="0"/>
                <a:sym typeface="Symbol"/>
              </a:rPr>
              <a:t>（反应物燃烧热）</a:t>
            </a:r>
            <a:r>
              <a:rPr lang="en-US" altLang="zh-CN" sz="2800" b="1" dirty="0">
                <a:solidFill>
                  <a:srgbClr val="FF0000"/>
                </a:solidFill>
                <a:latin typeface="Times New Roman" pitchFamily="18" charset="0"/>
                <a:cs typeface="Times New Roman" pitchFamily="18" charset="0"/>
                <a:sym typeface="Symbol"/>
              </a:rPr>
              <a:t>- </a:t>
            </a:r>
            <a:r>
              <a:rPr lang="zh-CN" altLang="en-US" sz="2800" b="1" dirty="0">
                <a:solidFill>
                  <a:srgbClr val="FF0000"/>
                </a:solidFill>
                <a:latin typeface="Times New Roman" pitchFamily="18" charset="0"/>
              </a:rPr>
              <a:t>△</a:t>
            </a:r>
            <a:r>
              <a:rPr lang="en-US" altLang="zh-CN" sz="2800" b="1" dirty="0">
                <a:solidFill>
                  <a:srgbClr val="FF0000"/>
                </a:solidFill>
                <a:latin typeface="Times New Roman" pitchFamily="18" charset="0"/>
                <a:cs typeface="Times New Roman" pitchFamily="18" charset="0"/>
              </a:rPr>
              <a:t>H</a:t>
            </a:r>
            <a:r>
              <a:rPr lang="zh-CN" altLang="en-US" sz="2800" b="1" dirty="0">
                <a:solidFill>
                  <a:srgbClr val="FF0000"/>
                </a:solidFill>
                <a:latin typeface="Times New Roman" pitchFamily="18" charset="0"/>
                <a:cs typeface="Times New Roman" pitchFamily="18" charset="0"/>
                <a:sym typeface="Symbol"/>
              </a:rPr>
              <a:t>（生成物燃烧热）</a:t>
            </a:r>
            <a:endParaRPr lang="zh-CN" altLang="en-US" sz="2000" dirty="0">
              <a:solidFill>
                <a:prstClr val="black"/>
              </a:solidFill>
              <a:latin typeface="Arial" charset="0"/>
            </a:endParaRPr>
          </a:p>
        </p:txBody>
      </p:sp>
      <p:sp>
        <p:nvSpPr>
          <p:cNvPr id="6" name="矩形 5"/>
          <p:cNvSpPr>
            <a:spLocks noChangeArrowheads="1"/>
          </p:cNvSpPr>
          <p:nvPr/>
        </p:nvSpPr>
        <p:spPr bwMode="auto">
          <a:xfrm>
            <a:off x="500090" y="5572106"/>
            <a:ext cx="7715248" cy="830997"/>
          </a:xfrm>
          <a:prstGeom prst="rect">
            <a:avLst/>
          </a:prstGeom>
          <a:solidFill>
            <a:schemeClr val="accent1">
              <a:lumMod val="20000"/>
              <a:lumOff val="80000"/>
            </a:schemeClr>
          </a:solidFill>
          <a:ln w="9525">
            <a:noFill/>
            <a:miter lim="800000"/>
            <a:headEnd/>
            <a:tailEnd/>
          </a:ln>
        </p:spPr>
        <p:txBody>
          <a:bodyPr wrap="square">
            <a:spAutoFit/>
          </a:bodyPr>
          <a:lstStyle/>
          <a:p>
            <a:pPr>
              <a:defRPr/>
            </a:pPr>
            <a:r>
              <a:rPr lang="zh-CN" altLang="en-US" sz="2400" b="1" dirty="0" smtClean="0">
                <a:solidFill>
                  <a:srgbClr val="C00000"/>
                </a:solidFill>
                <a:latin typeface="Times New Roman" pitchFamily="18" charset="0"/>
              </a:rPr>
              <a:t>适用于</a:t>
            </a:r>
            <a:r>
              <a:rPr lang="zh-CN" altLang="en-US" sz="2400" b="1" dirty="0">
                <a:solidFill>
                  <a:srgbClr val="C00000"/>
                </a:solidFill>
                <a:latin typeface="Times New Roman" pitchFamily="18" charset="0"/>
              </a:rPr>
              <a:t>所给出</a:t>
            </a:r>
            <a:r>
              <a:rPr lang="zh-CN" altLang="en-US" sz="2400" b="1" dirty="0" smtClean="0">
                <a:solidFill>
                  <a:srgbClr val="C00000"/>
                </a:solidFill>
                <a:latin typeface="Times New Roman" pitchFamily="18" charset="0"/>
              </a:rPr>
              <a:t>的已知方程式</a:t>
            </a:r>
            <a:r>
              <a:rPr lang="zh-CN" altLang="en-US" sz="2400" b="1" dirty="0">
                <a:solidFill>
                  <a:srgbClr val="C00000"/>
                </a:solidFill>
                <a:latin typeface="Times New Roman" pitchFamily="18" charset="0"/>
              </a:rPr>
              <a:t>都是</a:t>
            </a:r>
            <a:r>
              <a:rPr lang="zh-CN" altLang="en-US" sz="2400" b="1" dirty="0" smtClean="0">
                <a:solidFill>
                  <a:srgbClr val="C00000"/>
                </a:solidFill>
                <a:latin typeface="Times New Roman" pitchFamily="18" charset="0"/>
              </a:rPr>
              <a:t>燃烧热；且目标方程式中几乎都是燃料或燃烧产物（如</a:t>
            </a:r>
            <a:r>
              <a:rPr lang="en-US" altLang="zh-CN" sz="2400" b="1" dirty="0" smtClean="0">
                <a:solidFill>
                  <a:srgbClr val="C00000"/>
                </a:solidFill>
                <a:latin typeface="Times New Roman" pitchFamily="18" charset="0"/>
              </a:rPr>
              <a:t>CO</a:t>
            </a:r>
            <a:r>
              <a:rPr lang="en-US" altLang="zh-CN" sz="2400" b="1" baseline="-25000" dirty="0" smtClean="0">
                <a:solidFill>
                  <a:srgbClr val="C00000"/>
                </a:solidFill>
                <a:latin typeface="Times New Roman" pitchFamily="18" charset="0"/>
              </a:rPr>
              <a:t>2</a:t>
            </a:r>
            <a:r>
              <a:rPr lang="zh-CN" altLang="en-US" sz="2400" b="1" dirty="0" smtClean="0">
                <a:solidFill>
                  <a:srgbClr val="C00000"/>
                </a:solidFill>
                <a:latin typeface="Times New Roman" pitchFamily="18" charset="0"/>
              </a:rPr>
              <a:t>或</a:t>
            </a:r>
            <a:r>
              <a:rPr lang="en-US" altLang="zh-CN" sz="2400" b="1" dirty="0" smtClean="0">
                <a:solidFill>
                  <a:srgbClr val="C00000"/>
                </a:solidFill>
                <a:latin typeface="Times New Roman" pitchFamily="18" charset="0"/>
              </a:rPr>
              <a:t>H</a:t>
            </a:r>
            <a:r>
              <a:rPr lang="en-US" altLang="zh-CN" sz="2400" b="1" baseline="-25000" dirty="0" smtClean="0">
                <a:solidFill>
                  <a:srgbClr val="C00000"/>
                </a:solidFill>
                <a:latin typeface="Times New Roman" pitchFamily="18" charset="0"/>
              </a:rPr>
              <a:t>2</a:t>
            </a:r>
            <a:r>
              <a:rPr lang="en-US" altLang="zh-CN" sz="2400" b="1" dirty="0" smtClean="0">
                <a:solidFill>
                  <a:srgbClr val="C00000"/>
                </a:solidFill>
                <a:latin typeface="Times New Roman" pitchFamily="18" charset="0"/>
              </a:rPr>
              <a:t>O</a:t>
            </a:r>
            <a:r>
              <a:rPr lang="zh-CN" altLang="en-US" sz="2400" b="1" dirty="0" smtClean="0">
                <a:solidFill>
                  <a:srgbClr val="C00000"/>
                </a:solidFill>
                <a:latin typeface="Times New Roman" pitchFamily="18" charset="0"/>
              </a:rPr>
              <a:t>）</a:t>
            </a:r>
            <a:r>
              <a:rPr lang="en-US" altLang="zh-CN" sz="2400" b="1" dirty="0" smtClean="0">
                <a:solidFill>
                  <a:srgbClr val="C00000"/>
                </a:solidFill>
                <a:latin typeface="Times New Roman" pitchFamily="18" charset="0"/>
                <a:cs typeface="Times New Roman" pitchFamily="18" charset="0"/>
              </a:rPr>
              <a:t> </a:t>
            </a:r>
            <a:endParaRPr lang="zh-CN" altLang="en-US" dirty="0">
              <a:solidFill>
                <a:srgbClr val="000000"/>
              </a:solidFill>
            </a:endParaRPr>
          </a:p>
        </p:txBody>
      </p:sp>
    </p:spTree>
    <p:extLst>
      <p:ext uri="{BB962C8B-B14F-4D97-AF65-F5344CB8AC3E}">
        <p14:creationId xmlns:p14="http://schemas.microsoft.com/office/powerpoint/2010/main" val="5432938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285750" y="571500"/>
            <a:ext cx="8858250" cy="3046413"/>
          </a:xfrm>
          <a:prstGeom prst="rect">
            <a:avLst/>
          </a:prstGeom>
          <a:noFill/>
          <a:ln w="38100">
            <a:noFill/>
            <a:miter lim="800000"/>
            <a:headEnd/>
            <a:tailEnd/>
          </a:ln>
        </p:spPr>
        <p:txBody>
          <a:bodyPr anchor="ctr">
            <a:spAutoFit/>
          </a:bodyPr>
          <a:lstStyle/>
          <a:p>
            <a:r>
              <a:rPr lang="zh-CN" altLang="en-US" sz="2400" b="1">
                <a:solidFill>
                  <a:srgbClr val="003300"/>
                </a:solidFill>
                <a:latin typeface="Times New Roman" pitchFamily="18" charset="0"/>
                <a:ea typeface="黑体" pitchFamily="2" charset="-122"/>
              </a:rPr>
              <a:t>已知</a:t>
            </a:r>
          </a:p>
          <a:p>
            <a:r>
              <a:rPr lang="zh-CN" altLang="en-US" sz="2400" b="1">
                <a:solidFill>
                  <a:srgbClr val="003300"/>
                </a:solidFill>
                <a:latin typeface="Times New Roman" pitchFamily="18" charset="0"/>
                <a:ea typeface="黑体" pitchFamily="2" charset="-122"/>
              </a:rPr>
              <a:t>① </a:t>
            </a:r>
            <a:r>
              <a:rPr lang="en-US" altLang="zh-CN" sz="2400" b="1">
                <a:solidFill>
                  <a:srgbClr val="003300"/>
                </a:solidFill>
                <a:latin typeface="Times New Roman" pitchFamily="18" charset="0"/>
                <a:ea typeface="黑体" pitchFamily="2" charset="-122"/>
              </a:rPr>
              <a:t>CO(g) + 1/2 O</a:t>
            </a:r>
            <a:r>
              <a:rPr lang="en-US" altLang="zh-CN" sz="2400" b="1" baseline="-25000">
                <a:solidFill>
                  <a:srgbClr val="003300"/>
                </a:solidFill>
                <a:latin typeface="Times New Roman" pitchFamily="18" charset="0"/>
                <a:ea typeface="黑体" pitchFamily="2" charset="-122"/>
              </a:rPr>
              <a:t>2</a:t>
            </a:r>
            <a:r>
              <a:rPr lang="en-US" altLang="zh-CN" sz="2400" b="1">
                <a:solidFill>
                  <a:srgbClr val="003300"/>
                </a:solidFill>
                <a:latin typeface="Times New Roman" pitchFamily="18" charset="0"/>
                <a:ea typeface="黑体" pitchFamily="2" charset="-122"/>
              </a:rPr>
              <a:t>(g) ==CO</a:t>
            </a:r>
            <a:r>
              <a:rPr lang="en-US" altLang="zh-CN" sz="2400" b="1" baseline="-25000">
                <a:solidFill>
                  <a:srgbClr val="003300"/>
                </a:solidFill>
                <a:latin typeface="Times New Roman" pitchFamily="18" charset="0"/>
                <a:ea typeface="黑体" pitchFamily="2" charset="-122"/>
              </a:rPr>
              <a:t>2</a:t>
            </a:r>
            <a:r>
              <a:rPr lang="en-US" altLang="zh-CN" sz="2400" b="1">
                <a:solidFill>
                  <a:srgbClr val="003300"/>
                </a:solidFill>
                <a:latin typeface="Times New Roman" pitchFamily="18" charset="0"/>
                <a:ea typeface="黑体" pitchFamily="2" charset="-122"/>
              </a:rPr>
              <a:t>(g)                   ΔH</a:t>
            </a:r>
            <a:r>
              <a:rPr lang="en-US" altLang="zh-CN" sz="2400" b="1" baseline="-25000">
                <a:solidFill>
                  <a:srgbClr val="003300"/>
                </a:solidFill>
                <a:latin typeface="Times New Roman" pitchFamily="18" charset="0"/>
                <a:ea typeface="黑体" pitchFamily="2" charset="-122"/>
              </a:rPr>
              <a:t>1</a:t>
            </a:r>
            <a:r>
              <a:rPr lang="en-US" altLang="zh-CN" sz="2400" b="1">
                <a:solidFill>
                  <a:srgbClr val="003300"/>
                </a:solidFill>
                <a:latin typeface="Times New Roman" pitchFamily="18" charset="0"/>
                <a:ea typeface="黑体" pitchFamily="2" charset="-122"/>
              </a:rPr>
              <a:t>= </a:t>
            </a:r>
            <a:r>
              <a:rPr lang="zh-CN" altLang="en-US" sz="2400" b="1">
                <a:solidFill>
                  <a:srgbClr val="003300"/>
                </a:solidFill>
                <a:latin typeface="Times New Roman" pitchFamily="18" charset="0"/>
                <a:ea typeface="黑体" pitchFamily="2" charset="-122"/>
              </a:rPr>
              <a:t>－</a:t>
            </a:r>
            <a:r>
              <a:rPr lang="en-US" altLang="zh-CN" sz="2400" b="1">
                <a:solidFill>
                  <a:srgbClr val="003300"/>
                </a:solidFill>
                <a:latin typeface="Times New Roman" pitchFamily="18" charset="0"/>
                <a:ea typeface="黑体" pitchFamily="2" charset="-122"/>
              </a:rPr>
              <a:t>283.0 kJ/mol</a:t>
            </a:r>
          </a:p>
          <a:p>
            <a:endParaRPr lang="en-US" altLang="zh-CN" sz="2400" b="1">
              <a:solidFill>
                <a:srgbClr val="003300"/>
              </a:solidFill>
              <a:latin typeface="Times New Roman" pitchFamily="18" charset="0"/>
              <a:ea typeface="黑体" pitchFamily="2" charset="-122"/>
            </a:endParaRPr>
          </a:p>
          <a:p>
            <a:r>
              <a:rPr lang="en-US" altLang="zh-CN" sz="2400" b="1">
                <a:solidFill>
                  <a:srgbClr val="003300"/>
                </a:solidFill>
                <a:latin typeface="Times New Roman" pitchFamily="18" charset="0"/>
                <a:ea typeface="黑体" pitchFamily="2" charset="-122"/>
              </a:rPr>
              <a:t>② H</a:t>
            </a:r>
            <a:r>
              <a:rPr lang="en-US" altLang="zh-CN" sz="2400" b="1" baseline="-25000">
                <a:solidFill>
                  <a:srgbClr val="003300"/>
                </a:solidFill>
                <a:latin typeface="Times New Roman" pitchFamily="18" charset="0"/>
                <a:ea typeface="黑体" pitchFamily="2" charset="-122"/>
              </a:rPr>
              <a:t>2</a:t>
            </a:r>
            <a:r>
              <a:rPr lang="en-US" altLang="zh-CN" sz="2400" b="1">
                <a:solidFill>
                  <a:srgbClr val="003300"/>
                </a:solidFill>
                <a:latin typeface="Times New Roman" pitchFamily="18" charset="0"/>
                <a:ea typeface="黑体" pitchFamily="2" charset="-122"/>
              </a:rPr>
              <a:t>(g) + 1/2 O</a:t>
            </a:r>
            <a:r>
              <a:rPr lang="en-US" altLang="zh-CN" sz="2400" b="1" baseline="-25000">
                <a:solidFill>
                  <a:srgbClr val="003300"/>
                </a:solidFill>
                <a:latin typeface="Times New Roman" pitchFamily="18" charset="0"/>
                <a:ea typeface="黑体" pitchFamily="2" charset="-122"/>
              </a:rPr>
              <a:t>2</a:t>
            </a:r>
            <a:r>
              <a:rPr lang="en-US" altLang="zh-CN" sz="2400" b="1">
                <a:solidFill>
                  <a:srgbClr val="003300"/>
                </a:solidFill>
                <a:latin typeface="Times New Roman" pitchFamily="18" charset="0"/>
                <a:ea typeface="黑体" pitchFamily="2" charset="-122"/>
              </a:rPr>
              <a:t>(g) ==H</a:t>
            </a:r>
            <a:r>
              <a:rPr lang="en-US" altLang="zh-CN" sz="2400" b="1" baseline="-25000">
                <a:solidFill>
                  <a:srgbClr val="003300"/>
                </a:solidFill>
                <a:latin typeface="Times New Roman" pitchFamily="18" charset="0"/>
                <a:ea typeface="黑体" pitchFamily="2" charset="-122"/>
              </a:rPr>
              <a:t>2</a:t>
            </a:r>
            <a:r>
              <a:rPr lang="en-US" altLang="zh-CN" sz="2400" b="1">
                <a:solidFill>
                  <a:srgbClr val="003300"/>
                </a:solidFill>
                <a:latin typeface="Times New Roman" pitchFamily="18" charset="0"/>
                <a:ea typeface="黑体" pitchFamily="2" charset="-122"/>
              </a:rPr>
              <a:t>O(l)                     ΔH</a:t>
            </a:r>
            <a:r>
              <a:rPr lang="en-US" altLang="zh-CN" sz="2400" b="1" baseline="-25000">
                <a:solidFill>
                  <a:srgbClr val="003300"/>
                </a:solidFill>
                <a:latin typeface="Times New Roman" pitchFamily="18" charset="0"/>
                <a:ea typeface="黑体" pitchFamily="2" charset="-122"/>
              </a:rPr>
              <a:t>2</a:t>
            </a:r>
            <a:r>
              <a:rPr lang="en-US" altLang="zh-CN" sz="2400" b="1">
                <a:solidFill>
                  <a:srgbClr val="003300"/>
                </a:solidFill>
                <a:latin typeface="Times New Roman" pitchFamily="18" charset="0"/>
                <a:ea typeface="黑体" pitchFamily="2" charset="-122"/>
              </a:rPr>
              <a:t>= </a:t>
            </a:r>
            <a:r>
              <a:rPr lang="zh-CN" altLang="en-US" sz="2400" b="1">
                <a:solidFill>
                  <a:srgbClr val="003300"/>
                </a:solidFill>
                <a:latin typeface="Times New Roman" pitchFamily="18" charset="0"/>
                <a:ea typeface="黑体" pitchFamily="2" charset="-122"/>
              </a:rPr>
              <a:t>－</a:t>
            </a:r>
            <a:r>
              <a:rPr lang="en-US" altLang="zh-CN" sz="2400" b="1">
                <a:solidFill>
                  <a:srgbClr val="003300"/>
                </a:solidFill>
                <a:latin typeface="Times New Roman" pitchFamily="18" charset="0"/>
                <a:ea typeface="黑体" pitchFamily="2" charset="-122"/>
              </a:rPr>
              <a:t>285.8 kJ/mol</a:t>
            </a:r>
            <a:br>
              <a:rPr lang="en-US" altLang="zh-CN" sz="2400" b="1">
                <a:solidFill>
                  <a:srgbClr val="003300"/>
                </a:solidFill>
                <a:latin typeface="Times New Roman" pitchFamily="18" charset="0"/>
                <a:ea typeface="黑体" pitchFamily="2" charset="-122"/>
              </a:rPr>
            </a:br>
            <a:endParaRPr lang="en-US" altLang="zh-CN" sz="2400" b="1">
              <a:solidFill>
                <a:srgbClr val="003300"/>
              </a:solidFill>
              <a:latin typeface="Times New Roman" pitchFamily="18" charset="0"/>
              <a:ea typeface="黑体" pitchFamily="2" charset="-122"/>
            </a:endParaRPr>
          </a:p>
          <a:p>
            <a:r>
              <a:rPr lang="en-US" altLang="zh-CN" sz="2400" b="1">
                <a:solidFill>
                  <a:srgbClr val="003300"/>
                </a:solidFill>
                <a:latin typeface="Times New Roman" pitchFamily="18" charset="0"/>
                <a:ea typeface="黑体" pitchFamily="2" charset="-122"/>
              </a:rPr>
              <a:t>③C</a:t>
            </a:r>
            <a:r>
              <a:rPr lang="en-US" altLang="zh-CN" sz="2400" b="1" baseline="-25000">
                <a:solidFill>
                  <a:srgbClr val="003300"/>
                </a:solidFill>
                <a:latin typeface="Times New Roman" pitchFamily="18" charset="0"/>
                <a:ea typeface="黑体" pitchFamily="2" charset="-122"/>
              </a:rPr>
              <a:t>2</a:t>
            </a:r>
            <a:r>
              <a:rPr lang="en-US" altLang="zh-CN" sz="2400" b="1">
                <a:solidFill>
                  <a:srgbClr val="003300"/>
                </a:solidFill>
                <a:latin typeface="Times New Roman" pitchFamily="18" charset="0"/>
                <a:ea typeface="黑体" pitchFamily="2" charset="-122"/>
              </a:rPr>
              <a:t>H</a:t>
            </a:r>
            <a:r>
              <a:rPr lang="en-US" altLang="zh-CN" sz="2400" b="1" baseline="-25000">
                <a:solidFill>
                  <a:srgbClr val="003300"/>
                </a:solidFill>
                <a:latin typeface="Times New Roman" pitchFamily="18" charset="0"/>
                <a:ea typeface="黑体" pitchFamily="2" charset="-122"/>
              </a:rPr>
              <a:t>5</a:t>
            </a:r>
            <a:r>
              <a:rPr lang="en-US" altLang="zh-CN" sz="2400" b="1">
                <a:solidFill>
                  <a:srgbClr val="003300"/>
                </a:solidFill>
                <a:latin typeface="Times New Roman" pitchFamily="18" charset="0"/>
                <a:ea typeface="黑体" pitchFamily="2" charset="-122"/>
              </a:rPr>
              <a:t>OH(l) + 3O</a:t>
            </a:r>
            <a:r>
              <a:rPr lang="en-US" altLang="zh-CN" sz="2400" b="1" baseline="-25000">
                <a:solidFill>
                  <a:srgbClr val="003300"/>
                </a:solidFill>
                <a:latin typeface="Times New Roman" pitchFamily="18" charset="0"/>
                <a:ea typeface="黑体" pitchFamily="2" charset="-122"/>
              </a:rPr>
              <a:t>2</a:t>
            </a:r>
            <a:r>
              <a:rPr lang="en-US" altLang="zh-CN" sz="2400" b="1">
                <a:solidFill>
                  <a:srgbClr val="003300"/>
                </a:solidFill>
                <a:latin typeface="Times New Roman" pitchFamily="18" charset="0"/>
                <a:ea typeface="黑体" pitchFamily="2" charset="-122"/>
              </a:rPr>
              <a:t>(g) == 2CO</a:t>
            </a:r>
            <a:r>
              <a:rPr lang="en-US" altLang="zh-CN" sz="2400" b="1" baseline="-25000">
                <a:solidFill>
                  <a:srgbClr val="003300"/>
                </a:solidFill>
                <a:latin typeface="Times New Roman" pitchFamily="18" charset="0"/>
                <a:ea typeface="黑体" pitchFamily="2" charset="-122"/>
              </a:rPr>
              <a:t>2</a:t>
            </a:r>
            <a:r>
              <a:rPr lang="en-US" altLang="zh-CN" sz="2400" b="1">
                <a:solidFill>
                  <a:srgbClr val="003300"/>
                </a:solidFill>
                <a:latin typeface="Times New Roman" pitchFamily="18" charset="0"/>
                <a:ea typeface="黑体" pitchFamily="2" charset="-122"/>
              </a:rPr>
              <a:t>(g) + 3H</a:t>
            </a:r>
            <a:r>
              <a:rPr lang="en-US" altLang="zh-CN" sz="2400" b="1" baseline="-25000">
                <a:solidFill>
                  <a:srgbClr val="003300"/>
                </a:solidFill>
                <a:latin typeface="Times New Roman" pitchFamily="18" charset="0"/>
                <a:ea typeface="黑体" pitchFamily="2" charset="-122"/>
              </a:rPr>
              <a:t>2</a:t>
            </a:r>
            <a:r>
              <a:rPr lang="en-US" altLang="zh-CN" sz="2400" b="1">
                <a:solidFill>
                  <a:srgbClr val="003300"/>
                </a:solidFill>
                <a:latin typeface="Times New Roman" pitchFamily="18" charset="0"/>
                <a:ea typeface="黑体" pitchFamily="2" charset="-122"/>
              </a:rPr>
              <a:t>O(l)   ΔH</a:t>
            </a:r>
            <a:r>
              <a:rPr lang="en-US" altLang="zh-CN" sz="2400" b="1" baseline="-25000">
                <a:solidFill>
                  <a:srgbClr val="003300"/>
                </a:solidFill>
                <a:latin typeface="Times New Roman" pitchFamily="18" charset="0"/>
                <a:ea typeface="黑体" pitchFamily="2" charset="-122"/>
              </a:rPr>
              <a:t>3</a:t>
            </a:r>
            <a:r>
              <a:rPr lang="en-US" altLang="zh-CN" sz="2400" b="1">
                <a:solidFill>
                  <a:srgbClr val="003300"/>
                </a:solidFill>
                <a:latin typeface="Times New Roman" pitchFamily="18" charset="0"/>
                <a:ea typeface="黑体" pitchFamily="2" charset="-122"/>
              </a:rPr>
              <a:t>=-1370 kJ/mol</a:t>
            </a:r>
            <a:br>
              <a:rPr lang="en-US" altLang="zh-CN" sz="2400" b="1">
                <a:solidFill>
                  <a:srgbClr val="003300"/>
                </a:solidFill>
                <a:latin typeface="Times New Roman" pitchFamily="18" charset="0"/>
                <a:ea typeface="黑体" pitchFamily="2" charset="-122"/>
              </a:rPr>
            </a:br>
            <a:r>
              <a:rPr lang="zh-CN" altLang="en-US" sz="2400" b="1">
                <a:solidFill>
                  <a:srgbClr val="003300"/>
                </a:solidFill>
                <a:latin typeface="Times New Roman" pitchFamily="18" charset="0"/>
                <a:ea typeface="黑体" pitchFamily="2" charset="-122"/>
              </a:rPr>
              <a:t>　　</a:t>
            </a:r>
          </a:p>
          <a:p>
            <a:r>
              <a:rPr lang="zh-CN" altLang="en-US" sz="2400" b="1">
                <a:solidFill>
                  <a:srgbClr val="003300"/>
                </a:solidFill>
                <a:latin typeface="Times New Roman" pitchFamily="18" charset="0"/>
                <a:ea typeface="黑体" pitchFamily="2" charset="-122"/>
              </a:rPr>
              <a:t>试计算④</a:t>
            </a:r>
            <a:r>
              <a:rPr lang="en-US" altLang="zh-CN" sz="2400" b="1">
                <a:solidFill>
                  <a:srgbClr val="003300"/>
                </a:solidFill>
                <a:latin typeface="Times New Roman" pitchFamily="18" charset="0"/>
                <a:ea typeface="黑体" pitchFamily="2" charset="-122"/>
              </a:rPr>
              <a:t>2CO(g)</a:t>
            </a:r>
            <a:r>
              <a:rPr lang="zh-CN" altLang="en-US" sz="2400" b="1">
                <a:solidFill>
                  <a:srgbClr val="003300"/>
                </a:solidFill>
                <a:latin typeface="Times New Roman" pitchFamily="18" charset="0"/>
                <a:ea typeface="黑体" pitchFamily="2" charset="-122"/>
              </a:rPr>
              <a:t>＋ </a:t>
            </a:r>
            <a:r>
              <a:rPr lang="en-US" altLang="zh-CN" sz="2400" b="1">
                <a:solidFill>
                  <a:srgbClr val="003300"/>
                </a:solidFill>
                <a:latin typeface="Times New Roman" pitchFamily="18" charset="0"/>
                <a:ea typeface="黑体" pitchFamily="2" charset="-122"/>
              </a:rPr>
              <a:t>4H</a:t>
            </a:r>
            <a:r>
              <a:rPr lang="en-US" altLang="zh-CN" sz="2400" b="1" baseline="-25000">
                <a:solidFill>
                  <a:srgbClr val="003300"/>
                </a:solidFill>
                <a:latin typeface="Times New Roman" pitchFamily="18" charset="0"/>
                <a:ea typeface="黑体" pitchFamily="2" charset="-122"/>
              </a:rPr>
              <a:t>2</a:t>
            </a:r>
            <a:r>
              <a:rPr lang="en-US" altLang="zh-CN" sz="2400" b="1">
                <a:solidFill>
                  <a:srgbClr val="003300"/>
                </a:solidFill>
                <a:latin typeface="Times New Roman" pitchFamily="18" charset="0"/>
                <a:ea typeface="黑体" pitchFamily="2" charset="-122"/>
              </a:rPr>
              <a:t>(g)== H</a:t>
            </a:r>
            <a:r>
              <a:rPr lang="en-US" altLang="zh-CN" sz="2400" b="1" baseline="-25000">
                <a:solidFill>
                  <a:srgbClr val="003300"/>
                </a:solidFill>
                <a:latin typeface="Times New Roman" pitchFamily="18" charset="0"/>
                <a:ea typeface="黑体" pitchFamily="2" charset="-122"/>
              </a:rPr>
              <a:t>2</a:t>
            </a:r>
            <a:r>
              <a:rPr lang="en-US" altLang="zh-CN" sz="2400" b="1">
                <a:solidFill>
                  <a:srgbClr val="003300"/>
                </a:solidFill>
                <a:latin typeface="Times New Roman" pitchFamily="18" charset="0"/>
                <a:ea typeface="黑体" pitchFamily="2" charset="-122"/>
              </a:rPr>
              <a:t>O(l)</a:t>
            </a:r>
            <a:r>
              <a:rPr lang="zh-CN" altLang="en-US" sz="2400" b="1">
                <a:solidFill>
                  <a:srgbClr val="003300"/>
                </a:solidFill>
                <a:latin typeface="Times New Roman" pitchFamily="18" charset="0"/>
                <a:ea typeface="黑体" pitchFamily="2" charset="-122"/>
              </a:rPr>
              <a:t>＋ </a:t>
            </a:r>
            <a:r>
              <a:rPr lang="en-US" altLang="zh-CN" sz="2400" b="1">
                <a:solidFill>
                  <a:srgbClr val="003300"/>
                </a:solidFill>
                <a:latin typeface="Times New Roman" pitchFamily="18" charset="0"/>
                <a:ea typeface="黑体" pitchFamily="2" charset="-122"/>
              </a:rPr>
              <a:t>C</a:t>
            </a:r>
            <a:r>
              <a:rPr lang="en-US" altLang="zh-CN" sz="2400" b="1" baseline="-25000">
                <a:solidFill>
                  <a:srgbClr val="003300"/>
                </a:solidFill>
                <a:latin typeface="Times New Roman" pitchFamily="18" charset="0"/>
                <a:ea typeface="黑体" pitchFamily="2" charset="-122"/>
              </a:rPr>
              <a:t>2</a:t>
            </a:r>
            <a:r>
              <a:rPr lang="en-US" altLang="zh-CN" sz="2400" b="1">
                <a:solidFill>
                  <a:srgbClr val="003300"/>
                </a:solidFill>
                <a:latin typeface="Times New Roman" pitchFamily="18" charset="0"/>
                <a:ea typeface="黑体" pitchFamily="2" charset="-122"/>
              </a:rPr>
              <a:t>H</a:t>
            </a:r>
            <a:r>
              <a:rPr lang="en-US" altLang="zh-CN" sz="2400" b="1" baseline="-25000">
                <a:solidFill>
                  <a:srgbClr val="003300"/>
                </a:solidFill>
                <a:latin typeface="Times New Roman" pitchFamily="18" charset="0"/>
                <a:ea typeface="黑体" pitchFamily="2" charset="-122"/>
              </a:rPr>
              <a:t>5</a:t>
            </a:r>
            <a:r>
              <a:rPr lang="en-US" altLang="zh-CN" sz="2400" b="1">
                <a:solidFill>
                  <a:srgbClr val="003300"/>
                </a:solidFill>
                <a:latin typeface="Times New Roman" pitchFamily="18" charset="0"/>
                <a:ea typeface="黑体" pitchFamily="2" charset="-122"/>
              </a:rPr>
              <a:t>OH(l) </a:t>
            </a:r>
            <a:r>
              <a:rPr lang="zh-CN" altLang="en-US" sz="2400" b="1">
                <a:solidFill>
                  <a:srgbClr val="003300"/>
                </a:solidFill>
                <a:latin typeface="Times New Roman" pitchFamily="18" charset="0"/>
                <a:ea typeface="黑体" pitchFamily="2" charset="-122"/>
              </a:rPr>
              <a:t>的</a:t>
            </a:r>
            <a:r>
              <a:rPr lang="en-US" altLang="zh-CN" sz="2400" b="1">
                <a:solidFill>
                  <a:srgbClr val="003300"/>
                </a:solidFill>
                <a:latin typeface="Times New Roman" pitchFamily="18" charset="0"/>
                <a:ea typeface="黑体" pitchFamily="2" charset="-122"/>
              </a:rPr>
              <a:t>ΔH</a:t>
            </a:r>
            <a:endParaRPr lang="en-US" altLang="zh-CN" sz="2400">
              <a:solidFill>
                <a:srgbClr val="FFFFFF"/>
              </a:solidFill>
              <a:latin typeface="Times New Roman" pitchFamily="18" charset="0"/>
              <a:ea typeface="黑体" pitchFamily="2" charset="-122"/>
            </a:endParaRPr>
          </a:p>
        </p:txBody>
      </p:sp>
      <p:sp>
        <p:nvSpPr>
          <p:cNvPr id="3" name="Rectangle 5"/>
          <p:cNvSpPr>
            <a:spLocks noChangeArrowheads="1"/>
          </p:cNvSpPr>
          <p:nvPr/>
        </p:nvSpPr>
        <p:spPr bwMode="auto">
          <a:xfrm>
            <a:off x="666750" y="3968750"/>
            <a:ext cx="7834313" cy="2246313"/>
          </a:xfrm>
          <a:prstGeom prst="rect">
            <a:avLst/>
          </a:prstGeom>
          <a:noFill/>
          <a:ln w="38100">
            <a:noFill/>
            <a:miter lim="800000"/>
            <a:headEnd/>
            <a:tailEnd/>
          </a:ln>
        </p:spPr>
        <p:txBody>
          <a:bodyPr>
            <a:spAutoFit/>
          </a:bodyPr>
          <a:lstStyle/>
          <a:p>
            <a:r>
              <a:rPr lang="zh-CN" altLang="en-US" sz="2800" b="1">
                <a:solidFill>
                  <a:srgbClr val="0000FF"/>
                </a:solidFill>
                <a:latin typeface="Times New Roman" pitchFamily="18" charset="0"/>
                <a:ea typeface="黑体" pitchFamily="2" charset="-122"/>
              </a:rPr>
              <a:t>             </a:t>
            </a:r>
            <a:r>
              <a:rPr lang="zh-CN" altLang="en-US" sz="2800" b="1">
                <a:solidFill>
                  <a:srgbClr val="FF0000"/>
                </a:solidFill>
                <a:latin typeface="Times New Roman" pitchFamily="18" charset="0"/>
                <a:ea typeface="黑体" pitchFamily="2" charset="-122"/>
              </a:rPr>
              <a:t>①</a:t>
            </a:r>
            <a:r>
              <a:rPr lang="en-US" altLang="zh-CN" sz="2800" b="1">
                <a:solidFill>
                  <a:srgbClr val="FF0000"/>
                </a:solidFill>
                <a:latin typeface="Times New Roman" pitchFamily="18" charset="0"/>
                <a:ea typeface="黑体" pitchFamily="2" charset="-122"/>
              </a:rPr>
              <a:t>×2 + ②×4  + </a:t>
            </a:r>
            <a:r>
              <a:rPr lang="zh-CN" altLang="en-US" sz="2800" b="1">
                <a:solidFill>
                  <a:srgbClr val="FF0000"/>
                </a:solidFill>
                <a:latin typeface="Times New Roman" pitchFamily="18" charset="0"/>
                <a:ea typeface="黑体" pitchFamily="2" charset="-122"/>
              </a:rPr>
              <a:t>（</a:t>
            </a:r>
            <a:r>
              <a:rPr lang="en-US" altLang="zh-CN" sz="2800" b="1">
                <a:solidFill>
                  <a:srgbClr val="FF0000"/>
                </a:solidFill>
                <a:latin typeface="Times New Roman" pitchFamily="18" charset="0"/>
                <a:ea typeface="黑体" pitchFamily="2" charset="-122"/>
              </a:rPr>
              <a:t>- ③</a:t>
            </a:r>
            <a:r>
              <a:rPr lang="zh-CN" altLang="en-US" sz="2800" b="1">
                <a:solidFill>
                  <a:srgbClr val="FF0000"/>
                </a:solidFill>
                <a:latin typeface="Times New Roman" pitchFamily="18" charset="0"/>
                <a:ea typeface="黑体" pitchFamily="2" charset="-122"/>
              </a:rPr>
              <a:t>）</a:t>
            </a:r>
            <a:r>
              <a:rPr lang="en-US" altLang="zh-CN" sz="2800" b="1">
                <a:solidFill>
                  <a:srgbClr val="FF0000"/>
                </a:solidFill>
                <a:latin typeface="Times New Roman" pitchFamily="18" charset="0"/>
                <a:ea typeface="黑体" pitchFamily="2" charset="-122"/>
              </a:rPr>
              <a:t>= ④</a:t>
            </a:r>
            <a:r>
              <a:rPr lang="en-US" altLang="zh-CN" sz="2800">
                <a:solidFill>
                  <a:srgbClr val="0000FF"/>
                </a:solidFill>
                <a:latin typeface="Times New Roman" pitchFamily="18" charset="0"/>
                <a:ea typeface="黑体" pitchFamily="2" charset="-122"/>
              </a:rPr>
              <a:t/>
            </a:r>
            <a:br>
              <a:rPr lang="en-US" altLang="zh-CN" sz="2800">
                <a:solidFill>
                  <a:srgbClr val="0000FF"/>
                </a:solidFill>
                <a:latin typeface="Times New Roman" pitchFamily="18" charset="0"/>
                <a:ea typeface="黑体" pitchFamily="2" charset="-122"/>
              </a:rPr>
            </a:br>
            <a:r>
              <a:rPr lang="zh-CN" altLang="en-US" sz="2800">
                <a:solidFill>
                  <a:srgbClr val="0000FF"/>
                </a:solidFill>
                <a:latin typeface="Times New Roman" pitchFamily="18" charset="0"/>
                <a:ea typeface="黑体" pitchFamily="2" charset="-122"/>
              </a:rPr>
              <a:t>　　　   </a:t>
            </a:r>
            <a:endParaRPr lang="en-US" altLang="zh-CN" sz="2800">
              <a:solidFill>
                <a:srgbClr val="0000FF"/>
              </a:solidFill>
              <a:latin typeface="Times New Roman" pitchFamily="18" charset="0"/>
              <a:ea typeface="黑体" pitchFamily="2" charset="-122"/>
            </a:endParaRPr>
          </a:p>
          <a:p>
            <a:r>
              <a:rPr lang="zh-CN" altLang="en-US" sz="2800" b="1">
                <a:solidFill>
                  <a:srgbClr val="0000FF"/>
                </a:solidFill>
                <a:latin typeface="Times New Roman" pitchFamily="18" charset="0"/>
                <a:ea typeface="黑体" pitchFamily="2" charset="-122"/>
              </a:rPr>
              <a:t>所以，</a:t>
            </a:r>
            <a:r>
              <a:rPr lang="en-US" altLang="zh-CN" sz="2800" b="1">
                <a:solidFill>
                  <a:srgbClr val="0000FF"/>
                </a:solidFill>
                <a:latin typeface="Times New Roman" pitchFamily="18" charset="0"/>
                <a:ea typeface="黑体" pitchFamily="2" charset="-122"/>
              </a:rPr>
              <a:t>ΔH</a:t>
            </a:r>
            <a:r>
              <a:rPr lang="zh-CN" altLang="en-US" sz="2800" b="1">
                <a:solidFill>
                  <a:srgbClr val="0000FF"/>
                </a:solidFill>
                <a:latin typeface="Times New Roman" pitchFamily="18" charset="0"/>
                <a:ea typeface="黑体" pitchFamily="2" charset="-122"/>
              </a:rPr>
              <a:t>＝</a:t>
            </a:r>
            <a:r>
              <a:rPr lang="en-US" altLang="zh-CN" sz="2800" b="1">
                <a:solidFill>
                  <a:srgbClr val="0000FF"/>
                </a:solidFill>
                <a:latin typeface="Times New Roman" pitchFamily="18" charset="0"/>
                <a:ea typeface="黑体" pitchFamily="2" charset="-122"/>
              </a:rPr>
              <a:t>ΔH</a:t>
            </a:r>
            <a:r>
              <a:rPr lang="en-US" altLang="zh-CN" sz="2800" b="1" baseline="-25000">
                <a:solidFill>
                  <a:srgbClr val="0000FF"/>
                </a:solidFill>
                <a:latin typeface="Times New Roman" pitchFamily="18" charset="0"/>
                <a:ea typeface="黑体" pitchFamily="2" charset="-122"/>
              </a:rPr>
              <a:t>1</a:t>
            </a:r>
            <a:r>
              <a:rPr lang="en-US" altLang="zh-CN" sz="2800" b="1">
                <a:solidFill>
                  <a:srgbClr val="0000FF"/>
                </a:solidFill>
                <a:latin typeface="Times New Roman" pitchFamily="18" charset="0"/>
                <a:ea typeface="黑体" pitchFamily="2" charset="-122"/>
              </a:rPr>
              <a:t>×2 </a:t>
            </a:r>
            <a:r>
              <a:rPr lang="zh-CN" altLang="en-US" sz="2800" b="1">
                <a:solidFill>
                  <a:srgbClr val="0000FF"/>
                </a:solidFill>
                <a:latin typeface="Times New Roman" pitchFamily="18" charset="0"/>
                <a:ea typeface="黑体" pitchFamily="2" charset="-122"/>
              </a:rPr>
              <a:t>＋</a:t>
            </a:r>
            <a:r>
              <a:rPr lang="en-US" altLang="zh-CN" sz="2800" b="1">
                <a:solidFill>
                  <a:srgbClr val="0000FF"/>
                </a:solidFill>
                <a:latin typeface="Times New Roman" pitchFamily="18" charset="0"/>
                <a:ea typeface="黑体" pitchFamily="2" charset="-122"/>
              </a:rPr>
              <a:t>ΔH</a:t>
            </a:r>
            <a:r>
              <a:rPr lang="en-US" altLang="zh-CN" sz="2800" b="1" baseline="-25000">
                <a:solidFill>
                  <a:srgbClr val="0000FF"/>
                </a:solidFill>
                <a:latin typeface="Times New Roman" pitchFamily="18" charset="0"/>
                <a:ea typeface="黑体" pitchFamily="2" charset="-122"/>
              </a:rPr>
              <a:t>2</a:t>
            </a:r>
            <a:r>
              <a:rPr lang="en-US" altLang="zh-CN" sz="2800" b="1">
                <a:solidFill>
                  <a:srgbClr val="0000FF"/>
                </a:solidFill>
                <a:latin typeface="Times New Roman" pitchFamily="18" charset="0"/>
                <a:ea typeface="黑体" pitchFamily="2" charset="-122"/>
              </a:rPr>
              <a:t>×4 </a:t>
            </a:r>
            <a:r>
              <a:rPr lang="zh-CN" altLang="en-US" sz="2800" b="1">
                <a:solidFill>
                  <a:srgbClr val="0000FF"/>
                </a:solidFill>
                <a:latin typeface="Times New Roman" pitchFamily="18" charset="0"/>
                <a:ea typeface="黑体" pitchFamily="2" charset="-122"/>
              </a:rPr>
              <a:t>－</a:t>
            </a:r>
            <a:r>
              <a:rPr lang="en-US" altLang="zh-CN" sz="2800" b="1">
                <a:solidFill>
                  <a:srgbClr val="0000FF"/>
                </a:solidFill>
                <a:latin typeface="Times New Roman" pitchFamily="18" charset="0"/>
                <a:ea typeface="黑体" pitchFamily="2" charset="-122"/>
              </a:rPr>
              <a:t>ΔH3</a:t>
            </a:r>
            <a:br>
              <a:rPr lang="en-US" altLang="zh-CN" sz="2800" b="1">
                <a:solidFill>
                  <a:srgbClr val="0000FF"/>
                </a:solidFill>
                <a:latin typeface="Times New Roman" pitchFamily="18" charset="0"/>
                <a:ea typeface="黑体" pitchFamily="2" charset="-122"/>
              </a:rPr>
            </a:br>
            <a:r>
              <a:rPr lang="en-US" altLang="zh-CN" sz="2800" b="1">
                <a:solidFill>
                  <a:srgbClr val="0000FF"/>
                </a:solidFill>
                <a:latin typeface="Times New Roman" pitchFamily="18" charset="0"/>
                <a:ea typeface="黑体" pitchFamily="2" charset="-122"/>
              </a:rPr>
              <a:t>                  </a:t>
            </a:r>
            <a:r>
              <a:rPr lang="zh-CN" altLang="en-US" sz="2800" b="1">
                <a:solidFill>
                  <a:srgbClr val="0000FF"/>
                </a:solidFill>
                <a:latin typeface="Times New Roman" pitchFamily="18" charset="0"/>
                <a:ea typeface="黑体" pitchFamily="2" charset="-122"/>
              </a:rPr>
              <a:t>＝－</a:t>
            </a:r>
            <a:r>
              <a:rPr lang="en-US" altLang="zh-CN" sz="2800" b="1">
                <a:solidFill>
                  <a:srgbClr val="0000FF"/>
                </a:solidFill>
                <a:latin typeface="Times New Roman" pitchFamily="18" charset="0"/>
                <a:ea typeface="黑体" pitchFamily="2" charset="-122"/>
              </a:rPr>
              <a:t>283.2×2 </a:t>
            </a:r>
            <a:r>
              <a:rPr lang="zh-CN" altLang="en-US" sz="2800" b="1">
                <a:solidFill>
                  <a:srgbClr val="0000FF"/>
                </a:solidFill>
                <a:latin typeface="Times New Roman" pitchFamily="18" charset="0"/>
                <a:ea typeface="黑体" pitchFamily="2" charset="-122"/>
              </a:rPr>
              <a:t>－</a:t>
            </a:r>
            <a:r>
              <a:rPr lang="en-US" altLang="zh-CN" sz="2800" b="1">
                <a:solidFill>
                  <a:srgbClr val="0000FF"/>
                </a:solidFill>
                <a:latin typeface="Times New Roman" pitchFamily="18" charset="0"/>
                <a:ea typeface="黑体" pitchFamily="2" charset="-122"/>
              </a:rPr>
              <a:t>285.8×4 </a:t>
            </a:r>
            <a:r>
              <a:rPr lang="zh-CN" altLang="en-US" sz="2800" b="1">
                <a:solidFill>
                  <a:srgbClr val="0000FF"/>
                </a:solidFill>
                <a:latin typeface="Times New Roman" pitchFamily="18" charset="0"/>
                <a:ea typeface="黑体" pitchFamily="2" charset="-122"/>
              </a:rPr>
              <a:t>＋</a:t>
            </a:r>
            <a:r>
              <a:rPr lang="en-US" altLang="zh-CN" sz="2800" b="1">
                <a:solidFill>
                  <a:srgbClr val="0000FF"/>
                </a:solidFill>
                <a:latin typeface="Times New Roman" pitchFamily="18" charset="0"/>
                <a:ea typeface="黑体" pitchFamily="2" charset="-122"/>
              </a:rPr>
              <a:t>1370 </a:t>
            </a:r>
          </a:p>
          <a:p>
            <a:r>
              <a:rPr lang="en-US" altLang="zh-CN" sz="2800" b="1">
                <a:solidFill>
                  <a:srgbClr val="0000FF"/>
                </a:solidFill>
                <a:latin typeface="Times New Roman" pitchFamily="18" charset="0"/>
                <a:ea typeface="黑体" pitchFamily="2" charset="-122"/>
              </a:rPr>
              <a:t>                  </a:t>
            </a:r>
            <a:r>
              <a:rPr lang="zh-CN" altLang="en-US" sz="2800" b="1">
                <a:solidFill>
                  <a:srgbClr val="0000FF"/>
                </a:solidFill>
                <a:latin typeface="Times New Roman" pitchFamily="18" charset="0"/>
                <a:ea typeface="黑体" pitchFamily="2" charset="-122"/>
              </a:rPr>
              <a:t>＝－</a:t>
            </a:r>
            <a:r>
              <a:rPr lang="en-US" altLang="zh-CN" sz="2800" b="1">
                <a:solidFill>
                  <a:srgbClr val="0000FF"/>
                </a:solidFill>
                <a:latin typeface="Times New Roman" pitchFamily="18" charset="0"/>
                <a:ea typeface="黑体" pitchFamily="2" charset="-122"/>
              </a:rPr>
              <a:t>339.2 kJ/mol</a:t>
            </a:r>
          </a:p>
        </p:txBody>
      </p:sp>
    </p:spTree>
    <p:extLst>
      <p:ext uri="{BB962C8B-B14F-4D97-AF65-F5344CB8AC3E}">
        <p14:creationId xmlns:p14="http://schemas.microsoft.com/office/powerpoint/2010/main" val="1258915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9" name="Rectangle 11"/>
          <p:cNvSpPr>
            <a:spLocks noChangeArrowheads="1"/>
          </p:cNvSpPr>
          <p:nvPr/>
        </p:nvSpPr>
        <p:spPr bwMode="auto">
          <a:xfrm>
            <a:off x="285750" y="844550"/>
            <a:ext cx="8501063" cy="2862322"/>
          </a:xfrm>
          <a:prstGeom prst="rect">
            <a:avLst/>
          </a:prstGeom>
          <a:noFill/>
          <a:ln w="9525">
            <a:noFill/>
            <a:miter lim="800000"/>
            <a:headEnd/>
            <a:tailEnd/>
          </a:ln>
          <a:effectLst/>
        </p:spPr>
        <p:txBody>
          <a:bodyPr anchor="ctr">
            <a:spAutoFit/>
          </a:bodyPr>
          <a:lstStyle/>
          <a:p>
            <a:pPr eaLnBrk="0" hangingPunct="0">
              <a:lnSpc>
                <a:spcPct val="150000"/>
              </a:lnSpc>
              <a:tabLst>
                <a:tab pos="222250" algn="l"/>
                <a:tab pos="1428750" algn="l"/>
                <a:tab pos="2635250" algn="l"/>
                <a:tab pos="3841750" algn="l"/>
              </a:tabLst>
              <a:defRPr/>
            </a:pPr>
            <a:r>
              <a:rPr lang="en-US" altLang="zh-CN" sz="2400" b="1" dirty="0">
                <a:latin typeface="Calibri" pitchFamily="34" charset="0"/>
                <a:cs typeface="Times New Roman" pitchFamily="18" charset="0"/>
              </a:rPr>
              <a:t>4.</a:t>
            </a:r>
            <a:r>
              <a:rPr lang="zh-CN" sz="2400" b="1" dirty="0">
                <a:latin typeface="Calibri" pitchFamily="34" charset="0"/>
                <a:cs typeface="Times New Roman" pitchFamily="18" charset="0"/>
              </a:rPr>
              <a:t>（</a:t>
            </a:r>
            <a:r>
              <a:rPr lang="en-US" altLang="zh-CN" sz="2400" b="1" dirty="0">
                <a:latin typeface="Calibri" pitchFamily="34" charset="0"/>
                <a:cs typeface="Times New Roman" pitchFamily="18" charset="0"/>
              </a:rPr>
              <a:t>08</a:t>
            </a:r>
            <a:r>
              <a:rPr lang="zh-CN" altLang="en-US" sz="2400" b="1" dirty="0">
                <a:latin typeface="Calibri" pitchFamily="34" charset="0"/>
                <a:cs typeface="Times New Roman" pitchFamily="18" charset="0"/>
              </a:rPr>
              <a:t>年宁夏理综</a:t>
            </a:r>
            <a:r>
              <a:rPr lang="en-US" altLang="zh-CN" sz="2400" b="1" dirty="0">
                <a:latin typeface="Arial"/>
                <a:cs typeface="Times New Roman" pitchFamily="18" charset="0"/>
              </a:rPr>
              <a:t>·</a:t>
            </a:r>
            <a:r>
              <a:rPr lang="en-US" altLang="zh-CN" sz="2400" b="1" dirty="0">
                <a:latin typeface="Calibri" pitchFamily="34" charset="0"/>
                <a:cs typeface="Times New Roman" pitchFamily="18" charset="0"/>
              </a:rPr>
              <a:t>13</a:t>
            </a:r>
            <a:r>
              <a:rPr lang="zh-CN" altLang="en-US" sz="2400" b="1" dirty="0">
                <a:latin typeface="Calibri" pitchFamily="34" charset="0"/>
                <a:cs typeface="Times New Roman" pitchFamily="18" charset="0"/>
              </a:rPr>
              <a:t>）已知</a:t>
            </a:r>
            <a:r>
              <a:rPr lang="en-US" altLang="zh-CN" sz="2400" b="1" dirty="0">
                <a:latin typeface="Calibri" pitchFamily="34" charset="0"/>
                <a:cs typeface="Times New Roman" pitchFamily="18" charset="0"/>
              </a:rPr>
              <a:t>H</a:t>
            </a:r>
            <a:r>
              <a:rPr lang="en-US" altLang="zh-CN" sz="2400" b="1" baseline="-30000" dirty="0">
                <a:latin typeface="Calibri" pitchFamily="34" charset="0"/>
                <a:cs typeface="Times New Roman" pitchFamily="18" charset="0"/>
              </a:rPr>
              <a:t>2</a:t>
            </a:r>
            <a:r>
              <a:rPr lang="en-US" altLang="zh-CN" sz="2400" b="1" dirty="0">
                <a:latin typeface="Calibri" pitchFamily="34" charset="0"/>
                <a:cs typeface="Times New Roman" pitchFamily="18" charset="0"/>
              </a:rPr>
              <a:t>(g)</a:t>
            </a:r>
            <a:r>
              <a:rPr lang="zh-CN" altLang="en-US" sz="2400" b="1" dirty="0">
                <a:latin typeface="Calibri" pitchFamily="34" charset="0"/>
                <a:cs typeface="Times New Roman" pitchFamily="18" charset="0"/>
              </a:rPr>
              <a:t>、</a:t>
            </a:r>
            <a:r>
              <a:rPr lang="en-US" altLang="zh-CN" sz="2400" b="1" dirty="0">
                <a:latin typeface="Calibri" pitchFamily="34" charset="0"/>
                <a:cs typeface="Times New Roman" pitchFamily="18" charset="0"/>
              </a:rPr>
              <a:t>C</a:t>
            </a:r>
            <a:r>
              <a:rPr lang="en-US" altLang="zh-CN" sz="2400" b="1" baseline="-30000" dirty="0">
                <a:latin typeface="Calibri" pitchFamily="34" charset="0"/>
                <a:cs typeface="Times New Roman" pitchFamily="18" charset="0"/>
              </a:rPr>
              <a:t>2</a:t>
            </a:r>
            <a:r>
              <a:rPr lang="en-US" altLang="zh-CN" sz="2400" b="1" dirty="0">
                <a:latin typeface="Calibri" pitchFamily="34" charset="0"/>
                <a:cs typeface="Times New Roman" pitchFamily="18" charset="0"/>
              </a:rPr>
              <a:t>H</a:t>
            </a:r>
            <a:r>
              <a:rPr lang="en-US" altLang="zh-CN" sz="2400" b="1" baseline="-30000" dirty="0">
                <a:latin typeface="Calibri" pitchFamily="34" charset="0"/>
                <a:cs typeface="Times New Roman" pitchFamily="18" charset="0"/>
              </a:rPr>
              <a:t>4</a:t>
            </a:r>
            <a:r>
              <a:rPr lang="en-US" altLang="zh-CN" sz="2400" b="1" dirty="0">
                <a:latin typeface="Calibri" pitchFamily="34" charset="0"/>
                <a:cs typeface="Times New Roman" pitchFamily="18" charset="0"/>
              </a:rPr>
              <a:t>(g)</a:t>
            </a:r>
            <a:r>
              <a:rPr lang="zh-CN" altLang="en-US" sz="2400" b="1" dirty="0">
                <a:latin typeface="Calibri" pitchFamily="34" charset="0"/>
                <a:cs typeface="Times New Roman" pitchFamily="18" charset="0"/>
              </a:rPr>
              <a:t>和</a:t>
            </a:r>
            <a:r>
              <a:rPr lang="en-US" altLang="zh-CN" sz="2400" b="1" dirty="0">
                <a:latin typeface="Calibri" pitchFamily="34" charset="0"/>
                <a:cs typeface="Times New Roman" pitchFamily="18" charset="0"/>
              </a:rPr>
              <a:t>C</a:t>
            </a:r>
            <a:r>
              <a:rPr lang="en-US" altLang="zh-CN" sz="2400" b="1" baseline="-30000" dirty="0">
                <a:latin typeface="Calibri" pitchFamily="34" charset="0"/>
                <a:cs typeface="Times New Roman" pitchFamily="18" charset="0"/>
              </a:rPr>
              <a:t>2</a:t>
            </a:r>
            <a:r>
              <a:rPr lang="en-US" altLang="zh-CN" sz="2400" b="1" dirty="0">
                <a:latin typeface="Calibri" pitchFamily="34" charset="0"/>
                <a:cs typeface="Times New Roman" pitchFamily="18" charset="0"/>
              </a:rPr>
              <a:t>H</a:t>
            </a:r>
            <a:r>
              <a:rPr lang="en-US" altLang="zh-CN" sz="2400" b="1" baseline="-30000" dirty="0">
                <a:latin typeface="Calibri" pitchFamily="34" charset="0"/>
                <a:cs typeface="Times New Roman" pitchFamily="18" charset="0"/>
              </a:rPr>
              <a:t>5</a:t>
            </a:r>
            <a:r>
              <a:rPr lang="en-US" altLang="zh-CN" sz="2400" b="1" dirty="0">
                <a:latin typeface="Calibri" pitchFamily="34" charset="0"/>
                <a:cs typeface="Times New Roman" pitchFamily="18" charset="0"/>
              </a:rPr>
              <a:t>OH(1)</a:t>
            </a:r>
            <a:r>
              <a:rPr lang="zh-CN" altLang="en-US" sz="2400" b="1" dirty="0">
                <a:latin typeface="Calibri" pitchFamily="34" charset="0"/>
                <a:cs typeface="Times New Roman" pitchFamily="18" charset="0"/>
              </a:rPr>
              <a:t>的燃烧热分别是</a:t>
            </a:r>
            <a:r>
              <a:rPr lang="en-US" altLang="zh-CN" sz="2400" b="1" dirty="0">
                <a:latin typeface="Calibri" pitchFamily="34" charset="0"/>
                <a:cs typeface="Times New Roman" pitchFamily="18" charset="0"/>
              </a:rPr>
              <a:t>-285.8kJ</a:t>
            </a:r>
            <a:r>
              <a:rPr lang="en-US" altLang="zh-CN" sz="2400" b="1" dirty="0">
                <a:latin typeface="Arial"/>
                <a:cs typeface="Times New Roman" pitchFamily="18" charset="0"/>
              </a:rPr>
              <a:t>·</a:t>
            </a:r>
            <a:r>
              <a:rPr lang="en-US" altLang="zh-CN" sz="2400" b="1" dirty="0">
                <a:latin typeface="Calibri" pitchFamily="34" charset="0"/>
                <a:cs typeface="Times New Roman" pitchFamily="18" charset="0"/>
              </a:rPr>
              <a:t>mol</a:t>
            </a:r>
            <a:r>
              <a:rPr lang="en-US" altLang="zh-CN" sz="2400" b="1" baseline="30000" dirty="0">
                <a:latin typeface="Calibri" pitchFamily="34" charset="0"/>
                <a:cs typeface="Times New Roman" pitchFamily="18" charset="0"/>
              </a:rPr>
              <a:t>-1</a:t>
            </a:r>
            <a:r>
              <a:rPr lang="zh-CN" altLang="en-US" sz="2400" b="1" dirty="0">
                <a:latin typeface="Calibri" pitchFamily="34" charset="0"/>
                <a:cs typeface="Times New Roman" pitchFamily="18" charset="0"/>
              </a:rPr>
              <a:t>、</a:t>
            </a:r>
            <a:r>
              <a:rPr lang="en-US" altLang="zh-CN" sz="2400" b="1" dirty="0">
                <a:latin typeface="Calibri" pitchFamily="34" charset="0"/>
                <a:cs typeface="Times New Roman" pitchFamily="18" charset="0"/>
              </a:rPr>
              <a:t>-1411.0kJ</a:t>
            </a:r>
            <a:r>
              <a:rPr lang="en-US" altLang="zh-CN" sz="2400" b="1" dirty="0">
                <a:latin typeface="Arial"/>
                <a:cs typeface="Times New Roman" pitchFamily="18" charset="0"/>
              </a:rPr>
              <a:t>·</a:t>
            </a:r>
            <a:r>
              <a:rPr lang="en-US" altLang="zh-CN" sz="2400" b="1" dirty="0">
                <a:latin typeface="Calibri" pitchFamily="34" charset="0"/>
                <a:cs typeface="Times New Roman" pitchFamily="18" charset="0"/>
              </a:rPr>
              <a:t>mol</a:t>
            </a:r>
            <a:r>
              <a:rPr lang="en-US" altLang="zh-CN" sz="2400" b="1" baseline="30000" dirty="0">
                <a:latin typeface="Calibri" pitchFamily="34" charset="0"/>
                <a:cs typeface="Times New Roman" pitchFamily="18" charset="0"/>
              </a:rPr>
              <a:t>-1</a:t>
            </a:r>
            <a:r>
              <a:rPr lang="zh-CN" altLang="en-US" sz="2400" b="1" dirty="0">
                <a:latin typeface="Calibri" pitchFamily="34" charset="0"/>
                <a:cs typeface="Times New Roman" pitchFamily="18" charset="0"/>
              </a:rPr>
              <a:t>和</a:t>
            </a:r>
            <a:r>
              <a:rPr lang="en-US" altLang="zh-CN" sz="2400" b="1" dirty="0">
                <a:latin typeface="Calibri" pitchFamily="34" charset="0"/>
                <a:cs typeface="Times New Roman" pitchFamily="18" charset="0"/>
              </a:rPr>
              <a:t>-1366.8kJ mol</a:t>
            </a:r>
            <a:r>
              <a:rPr lang="en-US" altLang="zh-CN" sz="2400" b="1" baseline="30000" dirty="0">
                <a:latin typeface="Calibri" pitchFamily="34" charset="0"/>
                <a:cs typeface="Times New Roman" pitchFamily="18" charset="0"/>
              </a:rPr>
              <a:t>-1</a:t>
            </a:r>
            <a:r>
              <a:rPr lang="zh-CN" altLang="en-US" sz="2400" b="1" dirty="0">
                <a:latin typeface="Calibri" pitchFamily="34" charset="0"/>
                <a:cs typeface="Times New Roman" pitchFamily="18" charset="0"/>
              </a:rPr>
              <a:t>，则由</a:t>
            </a:r>
            <a:r>
              <a:rPr lang="en-US" altLang="zh-CN" sz="2400" b="1" dirty="0">
                <a:latin typeface="Calibri" pitchFamily="34" charset="0"/>
                <a:cs typeface="Times New Roman" pitchFamily="18" charset="0"/>
              </a:rPr>
              <a:t>C</a:t>
            </a:r>
            <a:r>
              <a:rPr lang="en-US" altLang="zh-CN" sz="2400" b="1" baseline="-30000" dirty="0">
                <a:latin typeface="Calibri" pitchFamily="34" charset="0"/>
                <a:cs typeface="Times New Roman" pitchFamily="18" charset="0"/>
              </a:rPr>
              <a:t>2</a:t>
            </a:r>
            <a:r>
              <a:rPr lang="en-US" altLang="zh-CN" sz="2400" b="1" dirty="0">
                <a:latin typeface="Calibri" pitchFamily="34" charset="0"/>
                <a:cs typeface="Times New Roman" pitchFamily="18" charset="0"/>
              </a:rPr>
              <a:t>H</a:t>
            </a:r>
            <a:r>
              <a:rPr lang="en-US" altLang="zh-CN" sz="2400" b="1" baseline="-30000" dirty="0">
                <a:latin typeface="Calibri" pitchFamily="34" charset="0"/>
                <a:cs typeface="Times New Roman" pitchFamily="18" charset="0"/>
              </a:rPr>
              <a:t>4</a:t>
            </a:r>
            <a:r>
              <a:rPr lang="en-US" altLang="zh-CN" sz="2400" b="1" dirty="0">
                <a:latin typeface="Calibri" pitchFamily="34" charset="0"/>
                <a:cs typeface="Times New Roman" pitchFamily="18" charset="0"/>
              </a:rPr>
              <a:t>(g)</a:t>
            </a:r>
            <a:r>
              <a:rPr lang="zh-CN" altLang="en-US" sz="2400" b="1" dirty="0">
                <a:latin typeface="Calibri" pitchFamily="34" charset="0"/>
                <a:cs typeface="Times New Roman" pitchFamily="18" charset="0"/>
              </a:rPr>
              <a:t>和</a:t>
            </a:r>
            <a:r>
              <a:rPr lang="en-US" altLang="zh-CN" sz="2400" b="1" dirty="0">
                <a:latin typeface="Calibri" pitchFamily="34" charset="0"/>
                <a:cs typeface="Times New Roman" pitchFamily="18" charset="0"/>
              </a:rPr>
              <a:t>H</a:t>
            </a:r>
            <a:r>
              <a:rPr lang="en-US" altLang="zh-CN" sz="2400" b="1" baseline="-30000" dirty="0">
                <a:latin typeface="Calibri" pitchFamily="34" charset="0"/>
                <a:cs typeface="Times New Roman" pitchFamily="18" charset="0"/>
              </a:rPr>
              <a:t>2</a:t>
            </a:r>
            <a:r>
              <a:rPr lang="en-US" altLang="zh-CN" sz="2400" b="1" dirty="0">
                <a:latin typeface="Calibri" pitchFamily="34" charset="0"/>
                <a:cs typeface="Times New Roman" pitchFamily="18" charset="0"/>
              </a:rPr>
              <a:t>O(l)</a:t>
            </a:r>
            <a:r>
              <a:rPr lang="zh-CN" altLang="en-US" sz="2400" b="1" dirty="0">
                <a:latin typeface="Calibri" pitchFamily="34" charset="0"/>
                <a:cs typeface="Times New Roman" pitchFamily="18" charset="0"/>
              </a:rPr>
              <a:t>反应生成</a:t>
            </a:r>
            <a:r>
              <a:rPr lang="en-US" altLang="zh-CN" sz="2400" b="1" dirty="0">
                <a:latin typeface="Calibri" pitchFamily="34" charset="0"/>
                <a:cs typeface="Times New Roman" pitchFamily="18" charset="0"/>
              </a:rPr>
              <a:t>C</a:t>
            </a:r>
            <a:r>
              <a:rPr lang="en-US" altLang="zh-CN" sz="2400" b="1" baseline="-30000" dirty="0">
                <a:latin typeface="Calibri" pitchFamily="34" charset="0"/>
                <a:cs typeface="Times New Roman" pitchFamily="18" charset="0"/>
              </a:rPr>
              <a:t>2</a:t>
            </a:r>
            <a:r>
              <a:rPr lang="en-US" altLang="zh-CN" sz="2400" b="1" dirty="0">
                <a:latin typeface="Calibri" pitchFamily="34" charset="0"/>
                <a:cs typeface="Times New Roman" pitchFamily="18" charset="0"/>
              </a:rPr>
              <a:t>H</a:t>
            </a:r>
            <a:r>
              <a:rPr lang="en-US" altLang="zh-CN" sz="2400" b="1" baseline="-30000" dirty="0">
                <a:latin typeface="Calibri" pitchFamily="34" charset="0"/>
                <a:cs typeface="Times New Roman" pitchFamily="18" charset="0"/>
              </a:rPr>
              <a:t>5</a:t>
            </a:r>
            <a:r>
              <a:rPr lang="en-US" altLang="zh-CN" sz="2400" b="1" dirty="0">
                <a:latin typeface="Calibri" pitchFamily="34" charset="0"/>
                <a:cs typeface="Times New Roman" pitchFamily="18" charset="0"/>
              </a:rPr>
              <a:t>OH(l)</a:t>
            </a:r>
            <a:r>
              <a:rPr lang="zh-CN" altLang="en-US" sz="2400" b="1" dirty="0">
                <a:latin typeface="Calibri" pitchFamily="34" charset="0"/>
                <a:cs typeface="Times New Roman" pitchFamily="18" charset="0"/>
              </a:rPr>
              <a:t>的△</a:t>
            </a:r>
            <a:r>
              <a:rPr lang="en-US" altLang="zh-CN" sz="2400" b="1" i="1" dirty="0">
                <a:latin typeface="Calibri" pitchFamily="34" charset="0"/>
                <a:cs typeface="Times New Roman" pitchFamily="18" charset="0"/>
              </a:rPr>
              <a:t>H</a:t>
            </a:r>
            <a:r>
              <a:rPr lang="zh-CN" altLang="en-US" sz="2400" b="1" dirty="0">
                <a:latin typeface="Calibri" pitchFamily="34" charset="0"/>
                <a:cs typeface="Times New Roman" pitchFamily="18" charset="0"/>
              </a:rPr>
              <a:t>为</a:t>
            </a:r>
            <a:endParaRPr lang="zh-CN" altLang="en-US" sz="2400" b="1" dirty="0"/>
          </a:p>
          <a:p>
            <a:pPr eaLnBrk="0" hangingPunct="0">
              <a:lnSpc>
                <a:spcPct val="150000"/>
              </a:lnSpc>
              <a:tabLst>
                <a:tab pos="222250" algn="l"/>
                <a:tab pos="1428750" algn="l"/>
                <a:tab pos="2635250" algn="l"/>
                <a:tab pos="3841750" algn="l"/>
              </a:tabLst>
              <a:defRPr/>
            </a:pPr>
            <a:r>
              <a:rPr lang="en-US" altLang="zh-CN" sz="2400" b="1" dirty="0">
                <a:latin typeface="Calibri" pitchFamily="34" charset="0"/>
                <a:cs typeface="Times New Roman" pitchFamily="18" charset="0"/>
              </a:rPr>
              <a:t>A</a:t>
            </a:r>
            <a:r>
              <a:rPr lang="zh-CN" altLang="en-US" sz="2400" b="1" dirty="0">
                <a:latin typeface="Calibri" pitchFamily="34" charset="0"/>
                <a:cs typeface="Times New Roman" pitchFamily="18" charset="0"/>
              </a:rPr>
              <a:t>．</a:t>
            </a:r>
            <a:r>
              <a:rPr lang="en-US" altLang="zh-CN" sz="2400" b="1" dirty="0">
                <a:latin typeface="Calibri" pitchFamily="34" charset="0"/>
                <a:cs typeface="Times New Roman" pitchFamily="18" charset="0"/>
              </a:rPr>
              <a:t>-44.2 kJ</a:t>
            </a:r>
            <a:r>
              <a:rPr lang="en-US" altLang="zh-CN" sz="2400" b="1" dirty="0">
                <a:latin typeface="Arial"/>
                <a:cs typeface="Times New Roman" pitchFamily="18" charset="0"/>
              </a:rPr>
              <a:t>·</a:t>
            </a:r>
            <a:r>
              <a:rPr lang="en-US" altLang="zh-CN" sz="2400" b="1" dirty="0">
                <a:latin typeface="Calibri" pitchFamily="34" charset="0"/>
                <a:cs typeface="Times New Roman" pitchFamily="18" charset="0"/>
              </a:rPr>
              <a:t>mol</a:t>
            </a:r>
            <a:r>
              <a:rPr lang="en-US" altLang="zh-CN" sz="2400" b="1" baseline="30000" dirty="0">
                <a:latin typeface="Calibri" pitchFamily="34" charset="0"/>
                <a:cs typeface="Times New Roman" pitchFamily="18" charset="0"/>
              </a:rPr>
              <a:t>-1</a:t>
            </a:r>
            <a:r>
              <a:rPr lang="en-US" altLang="zh-CN" sz="2400" b="1" dirty="0">
                <a:latin typeface="Calibri" pitchFamily="34" charset="0"/>
                <a:cs typeface="Times New Roman" pitchFamily="18" charset="0"/>
              </a:rPr>
              <a:t>		B</a:t>
            </a:r>
            <a:r>
              <a:rPr lang="zh-CN" altLang="en-US" sz="2400" b="1" dirty="0">
                <a:latin typeface="Calibri" pitchFamily="34" charset="0"/>
                <a:cs typeface="Times New Roman" pitchFamily="18" charset="0"/>
              </a:rPr>
              <a:t>．</a:t>
            </a:r>
            <a:r>
              <a:rPr lang="en-US" altLang="zh-CN" sz="2400" b="1" dirty="0">
                <a:latin typeface="Calibri" pitchFamily="34" charset="0"/>
                <a:cs typeface="Times New Roman" pitchFamily="18" charset="0"/>
              </a:rPr>
              <a:t>+44.2 kJ</a:t>
            </a:r>
            <a:r>
              <a:rPr lang="en-US" altLang="zh-CN" sz="2400" b="1" dirty="0">
                <a:latin typeface="Arial"/>
                <a:cs typeface="Times New Roman" pitchFamily="18" charset="0"/>
              </a:rPr>
              <a:t>·</a:t>
            </a:r>
            <a:r>
              <a:rPr lang="en-US" altLang="zh-CN" sz="2400" b="1" dirty="0">
                <a:latin typeface="Calibri" pitchFamily="34" charset="0"/>
                <a:cs typeface="Times New Roman" pitchFamily="18" charset="0"/>
              </a:rPr>
              <a:t>mol</a:t>
            </a:r>
            <a:r>
              <a:rPr lang="en-US" altLang="zh-CN" sz="2400" b="1" baseline="30000" dirty="0">
                <a:latin typeface="Calibri" pitchFamily="34" charset="0"/>
                <a:cs typeface="Times New Roman" pitchFamily="18" charset="0"/>
              </a:rPr>
              <a:t>-1</a:t>
            </a:r>
            <a:endParaRPr lang="en-US" altLang="zh-CN" sz="2400" b="1" dirty="0"/>
          </a:p>
          <a:p>
            <a:pPr eaLnBrk="0" hangingPunct="0">
              <a:lnSpc>
                <a:spcPct val="150000"/>
              </a:lnSpc>
              <a:tabLst>
                <a:tab pos="222250" algn="l"/>
                <a:tab pos="1428750" algn="l"/>
                <a:tab pos="2635250" algn="l"/>
                <a:tab pos="3841750" algn="l"/>
              </a:tabLst>
              <a:defRPr/>
            </a:pPr>
            <a:r>
              <a:rPr lang="en-US" sz="2400" b="1" kern="100" dirty="0">
                <a:latin typeface="Calibri"/>
                <a:ea typeface="宋体"/>
                <a:cs typeface="Times New Roman"/>
              </a:rPr>
              <a:t>C</a:t>
            </a:r>
            <a:r>
              <a:rPr lang="zh-CN" sz="2400" b="1" kern="100" dirty="0">
                <a:latin typeface="Calibri"/>
                <a:ea typeface="宋体"/>
                <a:cs typeface="Times New Roman"/>
              </a:rPr>
              <a:t>．</a:t>
            </a:r>
            <a:r>
              <a:rPr lang="en-US" sz="2400" b="1" kern="100" dirty="0">
                <a:latin typeface="Calibri"/>
                <a:ea typeface="宋体"/>
                <a:cs typeface="Times New Roman"/>
              </a:rPr>
              <a:t>-330 kJ·mol</a:t>
            </a:r>
            <a:r>
              <a:rPr lang="en-US" sz="2400" b="1" kern="100" baseline="30000" dirty="0">
                <a:latin typeface="Calibri"/>
                <a:ea typeface="宋体"/>
                <a:cs typeface="Times New Roman"/>
              </a:rPr>
              <a:t>-1</a:t>
            </a:r>
            <a:r>
              <a:rPr lang="en-US" sz="2400" b="1" kern="100" dirty="0">
                <a:latin typeface="Calibri"/>
                <a:ea typeface="宋体"/>
                <a:cs typeface="Times New Roman"/>
              </a:rPr>
              <a:t>		D</a:t>
            </a:r>
            <a:r>
              <a:rPr lang="zh-CN" sz="2400" b="1" kern="100" dirty="0">
                <a:latin typeface="Calibri"/>
                <a:ea typeface="宋体"/>
                <a:cs typeface="Times New Roman"/>
              </a:rPr>
              <a:t>．</a:t>
            </a:r>
            <a:r>
              <a:rPr lang="en-US" sz="2400" b="1" kern="100" dirty="0">
                <a:latin typeface="Calibri"/>
                <a:ea typeface="宋体"/>
                <a:cs typeface="Times New Roman"/>
              </a:rPr>
              <a:t>+330 kJ·mol</a:t>
            </a:r>
            <a:r>
              <a:rPr lang="en-US" sz="2400" b="1" kern="100" baseline="30000" dirty="0">
                <a:latin typeface="Calibri"/>
                <a:ea typeface="宋体"/>
                <a:cs typeface="Times New Roman"/>
              </a:rPr>
              <a:t>-1</a:t>
            </a:r>
            <a:endParaRPr lang="en-US" altLang="zh-CN" sz="2400" b="1" dirty="0"/>
          </a:p>
        </p:txBody>
      </p:sp>
      <p:sp>
        <p:nvSpPr>
          <p:cNvPr id="94221" name="Rectangle 13"/>
          <p:cNvSpPr>
            <a:spLocks noChangeArrowheads="1"/>
          </p:cNvSpPr>
          <p:nvPr/>
        </p:nvSpPr>
        <p:spPr bwMode="auto">
          <a:xfrm>
            <a:off x="214313" y="3714752"/>
            <a:ext cx="8786812" cy="2862263"/>
          </a:xfrm>
          <a:prstGeom prst="rect">
            <a:avLst/>
          </a:prstGeom>
          <a:noFill/>
          <a:ln w="9525">
            <a:noFill/>
            <a:miter lim="800000"/>
            <a:headEnd/>
            <a:tailEnd/>
          </a:ln>
          <a:effectLst/>
        </p:spPr>
        <p:txBody>
          <a:bodyPr anchor="ctr">
            <a:spAutoFit/>
          </a:bodyPr>
          <a:lstStyle/>
          <a:p>
            <a:pPr indent="266700" eaLnBrk="0" hangingPunct="0">
              <a:lnSpc>
                <a:spcPct val="150000"/>
              </a:lnSpc>
              <a:defRPr/>
            </a:pPr>
            <a:r>
              <a:rPr lang="zh-CN" sz="2400" b="1" dirty="0">
                <a:solidFill>
                  <a:srgbClr val="FF0000"/>
                </a:solidFill>
                <a:latin typeface="Calibri" pitchFamily="34" charset="0"/>
                <a:cs typeface="Times New Roman" pitchFamily="18" charset="0"/>
              </a:rPr>
              <a:t>由题意可知：</a:t>
            </a:r>
            <a:endParaRPr lang="en-US" altLang="zh-CN" sz="2400" b="1" dirty="0">
              <a:solidFill>
                <a:srgbClr val="FF0000"/>
              </a:solidFill>
              <a:latin typeface="Calibri" pitchFamily="34" charset="0"/>
              <a:cs typeface="Times New Roman" pitchFamily="18" charset="0"/>
            </a:endParaRPr>
          </a:p>
          <a:p>
            <a:pPr indent="266700" eaLnBrk="0" hangingPunct="0">
              <a:lnSpc>
                <a:spcPct val="150000"/>
              </a:lnSpc>
              <a:defRPr/>
            </a:pPr>
            <a:r>
              <a:rPr lang="en-US" altLang="zh-CN" sz="2400" b="1" dirty="0">
                <a:solidFill>
                  <a:srgbClr val="FF0000"/>
                </a:solidFill>
                <a:latin typeface="Calibri" pitchFamily="34" charset="0"/>
                <a:cs typeface="Times New Roman" pitchFamily="18" charset="0"/>
              </a:rPr>
              <a:t>C</a:t>
            </a:r>
            <a:r>
              <a:rPr lang="en-US" altLang="zh-CN" sz="2400" b="1" baseline="-30000" dirty="0">
                <a:solidFill>
                  <a:srgbClr val="FF0000"/>
                </a:solidFill>
                <a:latin typeface="Calibri" pitchFamily="34" charset="0"/>
                <a:cs typeface="Times New Roman" pitchFamily="18" charset="0"/>
              </a:rPr>
              <a:t>2</a:t>
            </a:r>
            <a:r>
              <a:rPr lang="en-US" altLang="zh-CN" sz="2400" b="1" dirty="0">
                <a:solidFill>
                  <a:srgbClr val="FF0000"/>
                </a:solidFill>
                <a:latin typeface="Calibri" pitchFamily="34" charset="0"/>
                <a:cs typeface="Times New Roman" pitchFamily="18" charset="0"/>
              </a:rPr>
              <a:t>H</a:t>
            </a:r>
            <a:r>
              <a:rPr lang="en-US" altLang="zh-CN" sz="2400" b="1" baseline="-30000" dirty="0">
                <a:solidFill>
                  <a:srgbClr val="FF0000"/>
                </a:solidFill>
                <a:latin typeface="Calibri" pitchFamily="34" charset="0"/>
                <a:cs typeface="Times New Roman" pitchFamily="18" charset="0"/>
              </a:rPr>
              <a:t>4</a:t>
            </a:r>
            <a:r>
              <a:rPr lang="en-US" altLang="zh-CN" sz="2400" b="1" dirty="0">
                <a:solidFill>
                  <a:srgbClr val="FF0000"/>
                </a:solidFill>
                <a:latin typeface="Calibri" pitchFamily="34" charset="0"/>
                <a:cs typeface="Times New Roman" pitchFamily="18" charset="0"/>
              </a:rPr>
              <a:t>(g)</a:t>
            </a:r>
            <a:r>
              <a:rPr lang="zh-CN" altLang="en-US" sz="2400" b="1" dirty="0">
                <a:solidFill>
                  <a:srgbClr val="FF0000"/>
                </a:solidFill>
                <a:latin typeface="Calibri" pitchFamily="34" charset="0"/>
                <a:cs typeface="Times New Roman" pitchFamily="18" charset="0"/>
              </a:rPr>
              <a:t>＋</a:t>
            </a:r>
            <a:r>
              <a:rPr lang="en-US" altLang="zh-CN" sz="2400" b="1" dirty="0">
                <a:solidFill>
                  <a:srgbClr val="FF0000"/>
                </a:solidFill>
                <a:latin typeface="Calibri" pitchFamily="34" charset="0"/>
                <a:cs typeface="Times New Roman" pitchFamily="18" charset="0"/>
              </a:rPr>
              <a:t>3O</a:t>
            </a:r>
            <a:r>
              <a:rPr lang="en-US" altLang="zh-CN" sz="2400" b="1" baseline="-30000" dirty="0">
                <a:solidFill>
                  <a:srgbClr val="FF0000"/>
                </a:solidFill>
                <a:latin typeface="Calibri" pitchFamily="34" charset="0"/>
                <a:cs typeface="Times New Roman" pitchFamily="18" charset="0"/>
              </a:rPr>
              <a:t>2</a:t>
            </a:r>
            <a:r>
              <a:rPr lang="en-US" altLang="zh-CN" sz="2400" b="1" dirty="0">
                <a:solidFill>
                  <a:srgbClr val="FF0000"/>
                </a:solidFill>
                <a:latin typeface="Calibri" pitchFamily="34" charset="0"/>
                <a:cs typeface="Times New Roman" pitchFamily="18" charset="0"/>
              </a:rPr>
              <a:t>(g)==2CO</a:t>
            </a:r>
            <a:r>
              <a:rPr lang="en-US" altLang="zh-CN" sz="2400" b="1" baseline="-30000" dirty="0">
                <a:solidFill>
                  <a:srgbClr val="FF0000"/>
                </a:solidFill>
                <a:latin typeface="Calibri" pitchFamily="34" charset="0"/>
                <a:cs typeface="Times New Roman" pitchFamily="18" charset="0"/>
              </a:rPr>
              <a:t>2</a:t>
            </a:r>
            <a:r>
              <a:rPr lang="en-US" altLang="zh-CN" sz="2400" b="1" dirty="0">
                <a:solidFill>
                  <a:srgbClr val="FF0000"/>
                </a:solidFill>
                <a:latin typeface="Calibri" pitchFamily="34" charset="0"/>
                <a:cs typeface="Times New Roman" pitchFamily="18" charset="0"/>
              </a:rPr>
              <a:t>(g)</a:t>
            </a:r>
            <a:r>
              <a:rPr lang="zh-CN" altLang="en-US" sz="2400" b="1" dirty="0">
                <a:solidFill>
                  <a:srgbClr val="FF0000"/>
                </a:solidFill>
                <a:latin typeface="Calibri" pitchFamily="34" charset="0"/>
                <a:cs typeface="Times New Roman" pitchFamily="18" charset="0"/>
              </a:rPr>
              <a:t>＋</a:t>
            </a:r>
            <a:r>
              <a:rPr lang="en-US" altLang="zh-CN" sz="2400" b="1" dirty="0">
                <a:solidFill>
                  <a:srgbClr val="FF0000"/>
                </a:solidFill>
                <a:latin typeface="Calibri" pitchFamily="34" charset="0"/>
                <a:cs typeface="Times New Roman" pitchFamily="18" charset="0"/>
              </a:rPr>
              <a:t>2H</a:t>
            </a:r>
            <a:r>
              <a:rPr lang="en-US" altLang="zh-CN" sz="2400" b="1" baseline="-30000" dirty="0">
                <a:solidFill>
                  <a:srgbClr val="FF0000"/>
                </a:solidFill>
                <a:latin typeface="Calibri" pitchFamily="34" charset="0"/>
                <a:cs typeface="Times New Roman" pitchFamily="18" charset="0"/>
              </a:rPr>
              <a:t>2</a:t>
            </a:r>
            <a:r>
              <a:rPr lang="en-US" altLang="zh-CN" sz="2400" b="1" dirty="0">
                <a:solidFill>
                  <a:srgbClr val="FF0000"/>
                </a:solidFill>
                <a:latin typeface="Calibri" pitchFamily="34" charset="0"/>
                <a:cs typeface="Times New Roman" pitchFamily="18" charset="0"/>
              </a:rPr>
              <a:t>O(l)</a:t>
            </a:r>
            <a:r>
              <a:rPr lang="zh-CN" altLang="en-US" sz="2400" b="1" dirty="0">
                <a:solidFill>
                  <a:srgbClr val="FF0000"/>
                </a:solidFill>
                <a:latin typeface="Calibri" pitchFamily="34" charset="0"/>
                <a:cs typeface="Times New Roman" pitchFamily="18" charset="0"/>
              </a:rPr>
              <a:t>；△</a:t>
            </a:r>
            <a:r>
              <a:rPr lang="en-US" altLang="zh-CN" sz="2400" b="1" dirty="0">
                <a:solidFill>
                  <a:srgbClr val="FF0000"/>
                </a:solidFill>
                <a:latin typeface="Calibri" pitchFamily="34" charset="0"/>
                <a:cs typeface="Times New Roman" pitchFamily="18" charset="0"/>
              </a:rPr>
              <a:t>H</a:t>
            </a:r>
            <a:r>
              <a:rPr lang="zh-CN" altLang="en-US" sz="2400" b="1" dirty="0">
                <a:solidFill>
                  <a:srgbClr val="FF0000"/>
                </a:solidFill>
                <a:latin typeface="Calibri" pitchFamily="34" charset="0"/>
                <a:cs typeface="Times New Roman" pitchFamily="18" charset="0"/>
              </a:rPr>
              <a:t>＝</a:t>
            </a:r>
            <a:r>
              <a:rPr lang="en-US" altLang="zh-CN" sz="2400" b="1" dirty="0">
                <a:solidFill>
                  <a:srgbClr val="FF0000"/>
                </a:solidFill>
                <a:latin typeface="Calibri" pitchFamily="34" charset="0"/>
                <a:cs typeface="Times New Roman" pitchFamily="18" charset="0"/>
              </a:rPr>
              <a:t>-1411.0kJ</a:t>
            </a:r>
            <a:r>
              <a:rPr lang="en-US" altLang="zh-CN" sz="2400" b="1" dirty="0">
                <a:solidFill>
                  <a:srgbClr val="FF0000"/>
                </a:solidFill>
                <a:latin typeface="Arial"/>
                <a:cs typeface="Times New Roman" pitchFamily="18" charset="0"/>
              </a:rPr>
              <a:t>·</a:t>
            </a:r>
            <a:r>
              <a:rPr lang="en-US" altLang="zh-CN" sz="2400" b="1" dirty="0">
                <a:solidFill>
                  <a:srgbClr val="FF0000"/>
                </a:solidFill>
                <a:latin typeface="Calibri" pitchFamily="34" charset="0"/>
                <a:cs typeface="Times New Roman" pitchFamily="18" charset="0"/>
              </a:rPr>
              <a:t>mol</a:t>
            </a:r>
            <a:r>
              <a:rPr lang="en-US" altLang="zh-CN" sz="2400" b="1" baseline="30000" dirty="0">
                <a:solidFill>
                  <a:srgbClr val="FF0000"/>
                </a:solidFill>
                <a:latin typeface="Calibri" pitchFamily="34" charset="0"/>
                <a:cs typeface="Times New Roman" pitchFamily="18" charset="0"/>
              </a:rPr>
              <a:t>-1</a:t>
            </a:r>
            <a:r>
              <a:rPr lang="zh-CN" altLang="en-US" sz="2400" b="1" dirty="0">
                <a:solidFill>
                  <a:srgbClr val="FF0000"/>
                </a:solidFill>
                <a:latin typeface="Calibri" pitchFamily="34" charset="0"/>
                <a:cs typeface="Times New Roman" pitchFamily="18" charset="0"/>
              </a:rPr>
              <a:t>，</a:t>
            </a:r>
            <a:endParaRPr lang="en-US" altLang="zh-CN" sz="2400" b="1" dirty="0">
              <a:solidFill>
                <a:srgbClr val="FF0000"/>
              </a:solidFill>
              <a:latin typeface="Calibri" pitchFamily="34" charset="0"/>
              <a:cs typeface="Times New Roman" pitchFamily="18" charset="0"/>
            </a:endParaRPr>
          </a:p>
          <a:p>
            <a:pPr indent="66675" eaLnBrk="0" hangingPunct="0">
              <a:lnSpc>
                <a:spcPct val="150000"/>
              </a:lnSpc>
              <a:defRPr/>
            </a:pPr>
            <a:r>
              <a:rPr lang="en-US" altLang="zh-CN" sz="2400" b="1" dirty="0">
                <a:solidFill>
                  <a:srgbClr val="FF0000"/>
                </a:solidFill>
                <a:latin typeface="Calibri" pitchFamily="34" charset="0"/>
                <a:cs typeface="Times New Roman" pitchFamily="18" charset="0"/>
              </a:rPr>
              <a:t>C</a:t>
            </a:r>
            <a:r>
              <a:rPr lang="en-US" altLang="zh-CN" sz="2400" b="1" baseline="-30000" dirty="0">
                <a:solidFill>
                  <a:srgbClr val="FF0000"/>
                </a:solidFill>
                <a:latin typeface="Calibri" pitchFamily="34" charset="0"/>
                <a:cs typeface="Times New Roman" pitchFamily="18" charset="0"/>
              </a:rPr>
              <a:t>2</a:t>
            </a:r>
            <a:r>
              <a:rPr lang="en-US" altLang="zh-CN" sz="2400" b="1" dirty="0">
                <a:solidFill>
                  <a:srgbClr val="FF0000"/>
                </a:solidFill>
                <a:latin typeface="Calibri" pitchFamily="34" charset="0"/>
                <a:cs typeface="Times New Roman" pitchFamily="18" charset="0"/>
              </a:rPr>
              <a:t>H</a:t>
            </a:r>
            <a:r>
              <a:rPr lang="en-US" altLang="zh-CN" sz="2400" b="1" baseline="-30000" dirty="0">
                <a:solidFill>
                  <a:srgbClr val="FF0000"/>
                </a:solidFill>
                <a:latin typeface="Calibri" pitchFamily="34" charset="0"/>
                <a:cs typeface="Times New Roman" pitchFamily="18" charset="0"/>
              </a:rPr>
              <a:t>5</a:t>
            </a:r>
            <a:r>
              <a:rPr lang="en-US" altLang="zh-CN" sz="2400" b="1" dirty="0">
                <a:solidFill>
                  <a:srgbClr val="FF0000"/>
                </a:solidFill>
                <a:latin typeface="Calibri" pitchFamily="34" charset="0"/>
                <a:cs typeface="Times New Roman" pitchFamily="18" charset="0"/>
              </a:rPr>
              <a:t>OH(1)</a:t>
            </a:r>
            <a:r>
              <a:rPr lang="zh-CN" altLang="en-US" sz="2400" b="1" dirty="0">
                <a:solidFill>
                  <a:srgbClr val="FF0000"/>
                </a:solidFill>
                <a:latin typeface="Calibri" pitchFamily="34" charset="0"/>
                <a:cs typeface="Times New Roman" pitchFamily="18" charset="0"/>
              </a:rPr>
              <a:t>＋</a:t>
            </a:r>
            <a:r>
              <a:rPr lang="en-US" altLang="zh-CN" sz="2400" b="1" dirty="0">
                <a:solidFill>
                  <a:srgbClr val="FF0000"/>
                </a:solidFill>
                <a:latin typeface="Calibri" pitchFamily="34" charset="0"/>
                <a:cs typeface="Times New Roman" pitchFamily="18" charset="0"/>
              </a:rPr>
              <a:t>3O</a:t>
            </a:r>
            <a:r>
              <a:rPr lang="en-US" altLang="zh-CN" sz="2400" b="1" baseline="-30000" dirty="0">
                <a:solidFill>
                  <a:srgbClr val="FF0000"/>
                </a:solidFill>
                <a:latin typeface="Calibri" pitchFamily="34" charset="0"/>
                <a:cs typeface="Times New Roman" pitchFamily="18" charset="0"/>
              </a:rPr>
              <a:t>2</a:t>
            </a:r>
            <a:r>
              <a:rPr lang="en-US" altLang="zh-CN" sz="2400" b="1" dirty="0">
                <a:solidFill>
                  <a:srgbClr val="FF0000"/>
                </a:solidFill>
                <a:latin typeface="Calibri" pitchFamily="34" charset="0"/>
                <a:cs typeface="Times New Roman" pitchFamily="18" charset="0"/>
              </a:rPr>
              <a:t>(g)== 2CO</a:t>
            </a:r>
            <a:r>
              <a:rPr lang="en-US" altLang="zh-CN" sz="2400" b="1" baseline="-30000" dirty="0">
                <a:solidFill>
                  <a:srgbClr val="FF0000"/>
                </a:solidFill>
                <a:latin typeface="Calibri" pitchFamily="34" charset="0"/>
                <a:cs typeface="Times New Roman" pitchFamily="18" charset="0"/>
              </a:rPr>
              <a:t>2</a:t>
            </a:r>
            <a:r>
              <a:rPr lang="en-US" altLang="zh-CN" sz="2400" b="1" dirty="0">
                <a:solidFill>
                  <a:srgbClr val="FF0000"/>
                </a:solidFill>
                <a:latin typeface="Calibri" pitchFamily="34" charset="0"/>
                <a:cs typeface="Times New Roman" pitchFamily="18" charset="0"/>
              </a:rPr>
              <a:t>(g)</a:t>
            </a:r>
            <a:r>
              <a:rPr lang="zh-CN" altLang="en-US" sz="2400" b="1" dirty="0">
                <a:solidFill>
                  <a:srgbClr val="FF0000"/>
                </a:solidFill>
                <a:latin typeface="Calibri" pitchFamily="34" charset="0"/>
                <a:cs typeface="Times New Roman" pitchFamily="18" charset="0"/>
              </a:rPr>
              <a:t>＋</a:t>
            </a:r>
            <a:r>
              <a:rPr lang="en-US" altLang="zh-CN" sz="2400" b="1" dirty="0">
                <a:solidFill>
                  <a:srgbClr val="FF0000"/>
                </a:solidFill>
                <a:latin typeface="Calibri" pitchFamily="34" charset="0"/>
                <a:cs typeface="Times New Roman" pitchFamily="18" charset="0"/>
              </a:rPr>
              <a:t>3H</a:t>
            </a:r>
            <a:r>
              <a:rPr lang="en-US" altLang="zh-CN" sz="2400" b="1" baseline="-30000" dirty="0">
                <a:solidFill>
                  <a:srgbClr val="FF0000"/>
                </a:solidFill>
                <a:latin typeface="Calibri" pitchFamily="34" charset="0"/>
                <a:cs typeface="Times New Roman" pitchFamily="18" charset="0"/>
              </a:rPr>
              <a:t>2</a:t>
            </a:r>
            <a:r>
              <a:rPr lang="en-US" altLang="zh-CN" sz="2400" b="1" dirty="0">
                <a:solidFill>
                  <a:srgbClr val="FF0000"/>
                </a:solidFill>
                <a:latin typeface="Calibri" pitchFamily="34" charset="0"/>
                <a:cs typeface="Times New Roman" pitchFamily="18" charset="0"/>
              </a:rPr>
              <a:t>O(l)</a:t>
            </a:r>
            <a:r>
              <a:rPr lang="zh-CN" altLang="en-US" sz="2400" b="1" dirty="0">
                <a:solidFill>
                  <a:srgbClr val="FF0000"/>
                </a:solidFill>
                <a:latin typeface="Calibri" pitchFamily="34" charset="0"/>
                <a:cs typeface="Times New Roman" pitchFamily="18" charset="0"/>
              </a:rPr>
              <a:t>；△</a:t>
            </a:r>
            <a:r>
              <a:rPr lang="en-US" altLang="zh-CN" sz="2400" b="1" dirty="0">
                <a:solidFill>
                  <a:srgbClr val="FF0000"/>
                </a:solidFill>
                <a:latin typeface="Calibri" pitchFamily="34" charset="0"/>
                <a:cs typeface="Times New Roman" pitchFamily="18" charset="0"/>
              </a:rPr>
              <a:t>H</a:t>
            </a:r>
            <a:r>
              <a:rPr lang="zh-CN" altLang="en-US" sz="2400" b="1" dirty="0">
                <a:solidFill>
                  <a:srgbClr val="FF0000"/>
                </a:solidFill>
                <a:latin typeface="Calibri" pitchFamily="34" charset="0"/>
                <a:cs typeface="Times New Roman" pitchFamily="18" charset="0"/>
              </a:rPr>
              <a:t>＝</a:t>
            </a:r>
            <a:r>
              <a:rPr lang="en-US" altLang="zh-CN" sz="2400" b="1" dirty="0">
                <a:solidFill>
                  <a:srgbClr val="FF0000"/>
                </a:solidFill>
                <a:latin typeface="Calibri" pitchFamily="34" charset="0"/>
                <a:cs typeface="Times New Roman" pitchFamily="18" charset="0"/>
              </a:rPr>
              <a:t>-1366.8kJ</a:t>
            </a:r>
            <a:r>
              <a:rPr lang="en-US" altLang="zh-CN" sz="2400" b="1" dirty="0">
                <a:solidFill>
                  <a:srgbClr val="FF0000"/>
                </a:solidFill>
                <a:latin typeface="Arial"/>
                <a:cs typeface="Times New Roman" pitchFamily="18" charset="0"/>
              </a:rPr>
              <a:t>·</a:t>
            </a:r>
            <a:r>
              <a:rPr lang="en-US" altLang="zh-CN" sz="2400" b="1" dirty="0">
                <a:solidFill>
                  <a:srgbClr val="FF0000"/>
                </a:solidFill>
                <a:latin typeface="Calibri" pitchFamily="34" charset="0"/>
                <a:cs typeface="Times New Roman" pitchFamily="18" charset="0"/>
              </a:rPr>
              <a:t>mol</a:t>
            </a:r>
            <a:r>
              <a:rPr lang="en-US" altLang="zh-CN" sz="2400" b="1" baseline="30000" dirty="0">
                <a:solidFill>
                  <a:srgbClr val="FF0000"/>
                </a:solidFill>
                <a:latin typeface="Calibri" pitchFamily="34" charset="0"/>
                <a:cs typeface="Times New Roman" pitchFamily="18" charset="0"/>
              </a:rPr>
              <a:t>-1</a:t>
            </a:r>
            <a:endParaRPr lang="en-US" altLang="zh-CN" sz="2400" b="1" dirty="0">
              <a:solidFill>
                <a:srgbClr val="FF0000"/>
              </a:solidFill>
              <a:latin typeface="Calibri" pitchFamily="34" charset="0"/>
              <a:cs typeface="Times New Roman" pitchFamily="18" charset="0"/>
            </a:endParaRPr>
          </a:p>
          <a:p>
            <a:pPr indent="66675" eaLnBrk="0" hangingPunct="0">
              <a:lnSpc>
                <a:spcPct val="150000"/>
              </a:lnSpc>
              <a:defRPr/>
            </a:pPr>
            <a:r>
              <a:rPr lang="zh-CN" altLang="en-US" sz="2400" b="1" dirty="0">
                <a:solidFill>
                  <a:srgbClr val="FF0000"/>
                </a:solidFill>
                <a:latin typeface="Calibri" pitchFamily="34" charset="0"/>
                <a:cs typeface="Times New Roman" pitchFamily="18" charset="0"/>
              </a:rPr>
              <a:t>上述两个方程式相减得：</a:t>
            </a:r>
            <a:endParaRPr lang="en-US" altLang="zh-CN" sz="2400" b="1" dirty="0">
              <a:solidFill>
                <a:srgbClr val="FF0000"/>
              </a:solidFill>
              <a:latin typeface="Calibri" pitchFamily="34" charset="0"/>
              <a:cs typeface="Times New Roman" pitchFamily="18" charset="0"/>
            </a:endParaRPr>
          </a:p>
          <a:p>
            <a:pPr indent="66675" eaLnBrk="0" hangingPunct="0">
              <a:lnSpc>
                <a:spcPct val="150000"/>
              </a:lnSpc>
              <a:defRPr/>
            </a:pPr>
            <a:r>
              <a:rPr lang="en-US" altLang="zh-CN" sz="2400" b="1" dirty="0">
                <a:solidFill>
                  <a:srgbClr val="FF0000"/>
                </a:solidFill>
                <a:latin typeface="Calibri" pitchFamily="34" charset="0"/>
                <a:cs typeface="Times New Roman" pitchFamily="18" charset="0"/>
              </a:rPr>
              <a:t>C</a:t>
            </a:r>
            <a:r>
              <a:rPr lang="en-US" altLang="zh-CN" sz="2400" b="1" baseline="-30000" dirty="0">
                <a:solidFill>
                  <a:srgbClr val="FF0000"/>
                </a:solidFill>
                <a:latin typeface="Calibri" pitchFamily="34" charset="0"/>
                <a:cs typeface="Times New Roman" pitchFamily="18" charset="0"/>
              </a:rPr>
              <a:t>2</a:t>
            </a:r>
            <a:r>
              <a:rPr lang="en-US" altLang="zh-CN" sz="2400" b="1" dirty="0">
                <a:solidFill>
                  <a:srgbClr val="FF0000"/>
                </a:solidFill>
                <a:latin typeface="Calibri" pitchFamily="34" charset="0"/>
                <a:cs typeface="Times New Roman" pitchFamily="18" charset="0"/>
              </a:rPr>
              <a:t>H</a:t>
            </a:r>
            <a:r>
              <a:rPr lang="en-US" altLang="zh-CN" sz="2400" b="1" baseline="-30000" dirty="0">
                <a:solidFill>
                  <a:srgbClr val="FF0000"/>
                </a:solidFill>
                <a:latin typeface="Calibri" pitchFamily="34" charset="0"/>
                <a:cs typeface="Times New Roman" pitchFamily="18" charset="0"/>
              </a:rPr>
              <a:t>4</a:t>
            </a:r>
            <a:r>
              <a:rPr lang="en-US" altLang="zh-CN" sz="2400" b="1" dirty="0">
                <a:solidFill>
                  <a:srgbClr val="FF0000"/>
                </a:solidFill>
                <a:latin typeface="Calibri" pitchFamily="34" charset="0"/>
                <a:cs typeface="Times New Roman" pitchFamily="18" charset="0"/>
              </a:rPr>
              <a:t>(g)</a:t>
            </a:r>
            <a:r>
              <a:rPr lang="zh-CN" altLang="en-US" sz="2400" b="1" dirty="0">
                <a:solidFill>
                  <a:srgbClr val="FF0000"/>
                </a:solidFill>
                <a:latin typeface="Calibri" pitchFamily="34" charset="0"/>
                <a:cs typeface="Times New Roman" pitchFamily="18" charset="0"/>
              </a:rPr>
              <a:t>＋</a:t>
            </a:r>
            <a:r>
              <a:rPr lang="en-US" altLang="zh-CN" sz="2400" b="1" dirty="0">
                <a:solidFill>
                  <a:srgbClr val="FF0000"/>
                </a:solidFill>
                <a:latin typeface="Calibri" pitchFamily="34" charset="0"/>
                <a:cs typeface="Times New Roman" pitchFamily="18" charset="0"/>
              </a:rPr>
              <a:t>H</a:t>
            </a:r>
            <a:r>
              <a:rPr lang="en-US" altLang="zh-CN" sz="2400" b="1" baseline="-30000" dirty="0">
                <a:solidFill>
                  <a:srgbClr val="FF0000"/>
                </a:solidFill>
                <a:latin typeface="Calibri" pitchFamily="34" charset="0"/>
                <a:cs typeface="Times New Roman" pitchFamily="18" charset="0"/>
              </a:rPr>
              <a:t>2</a:t>
            </a:r>
            <a:r>
              <a:rPr lang="en-US" altLang="zh-CN" sz="2400" b="1" dirty="0">
                <a:solidFill>
                  <a:srgbClr val="FF0000"/>
                </a:solidFill>
                <a:latin typeface="Calibri" pitchFamily="34" charset="0"/>
                <a:cs typeface="Times New Roman" pitchFamily="18" charset="0"/>
              </a:rPr>
              <a:t>O(l)==C</a:t>
            </a:r>
            <a:r>
              <a:rPr lang="en-US" altLang="zh-CN" sz="2400" b="1" baseline="-30000" dirty="0">
                <a:solidFill>
                  <a:srgbClr val="FF0000"/>
                </a:solidFill>
                <a:latin typeface="Calibri" pitchFamily="34" charset="0"/>
                <a:cs typeface="Times New Roman" pitchFamily="18" charset="0"/>
              </a:rPr>
              <a:t>2</a:t>
            </a:r>
            <a:r>
              <a:rPr lang="en-US" altLang="zh-CN" sz="2400" b="1" dirty="0">
                <a:solidFill>
                  <a:srgbClr val="FF0000"/>
                </a:solidFill>
                <a:latin typeface="Calibri" pitchFamily="34" charset="0"/>
                <a:cs typeface="Times New Roman" pitchFamily="18" charset="0"/>
              </a:rPr>
              <a:t>H</a:t>
            </a:r>
            <a:r>
              <a:rPr lang="en-US" altLang="zh-CN" sz="2400" b="1" baseline="-30000" dirty="0">
                <a:solidFill>
                  <a:srgbClr val="FF0000"/>
                </a:solidFill>
                <a:latin typeface="Calibri" pitchFamily="34" charset="0"/>
                <a:cs typeface="Times New Roman" pitchFamily="18" charset="0"/>
              </a:rPr>
              <a:t>5</a:t>
            </a:r>
            <a:r>
              <a:rPr lang="en-US" altLang="zh-CN" sz="2400" b="1" dirty="0">
                <a:solidFill>
                  <a:srgbClr val="FF0000"/>
                </a:solidFill>
                <a:latin typeface="Calibri" pitchFamily="34" charset="0"/>
                <a:cs typeface="Times New Roman" pitchFamily="18" charset="0"/>
              </a:rPr>
              <a:t>OH(l)</a:t>
            </a:r>
            <a:r>
              <a:rPr lang="zh-CN" altLang="en-US" sz="2400" b="1" dirty="0">
                <a:solidFill>
                  <a:srgbClr val="FF0000"/>
                </a:solidFill>
                <a:latin typeface="Calibri" pitchFamily="34" charset="0"/>
                <a:cs typeface="Times New Roman" pitchFamily="18" charset="0"/>
              </a:rPr>
              <a:t>；△</a:t>
            </a:r>
            <a:r>
              <a:rPr lang="en-US" altLang="zh-CN" sz="2400" b="1" dirty="0">
                <a:solidFill>
                  <a:srgbClr val="FF0000"/>
                </a:solidFill>
                <a:latin typeface="Calibri" pitchFamily="34" charset="0"/>
                <a:cs typeface="Times New Roman" pitchFamily="18" charset="0"/>
              </a:rPr>
              <a:t>H</a:t>
            </a:r>
            <a:r>
              <a:rPr lang="zh-CN" altLang="en-US" sz="2400" b="1" dirty="0">
                <a:solidFill>
                  <a:srgbClr val="FF0000"/>
                </a:solidFill>
                <a:latin typeface="Calibri" pitchFamily="34" charset="0"/>
                <a:cs typeface="Times New Roman" pitchFamily="18" charset="0"/>
              </a:rPr>
              <a:t>＝</a:t>
            </a:r>
            <a:r>
              <a:rPr lang="en-US" altLang="zh-CN" sz="2400" b="1" dirty="0">
                <a:solidFill>
                  <a:srgbClr val="FF0000"/>
                </a:solidFill>
                <a:latin typeface="Calibri" pitchFamily="34" charset="0"/>
                <a:cs typeface="Times New Roman" pitchFamily="18" charset="0"/>
              </a:rPr>
              <a:t>-44.2kJ</a:t>
            </a:r>
            <a:r>
              <a:rPr lang="en-US" altLang="zh-CN" sz="2400" b="1" dirty="0">
                <a:solidFill>
                  <a:srgbClr val="FF0000"/>
                </a:solidFill>
                <a:latin typeface="Arial"/>
                <a:cs typeface="Times New Roman" pitchFamily="18" charset="0"/>
              </a:rPr>
              <a:t>·</a:t>
            </a:r>
            <a:r>
              <a:rPr lang="en-US" altLang="zh-CN" sz="2400" b="1" dirty="0">
                <a:solidFill>
                  <a:srgbClr val="FF0000"/>
                </a:solidFill>
                <a:latin typeface="Calibri" pitchFamily="34" charset="0"/>
                <a:cs typeface="Times New Roman" pitchFamily="18" charset="0"/>
              </a:rPr>
              <a:t>mol</a:t>
            </a:r>
            <a:r>
              <a:rPr lang="en-US" altLang="zh-CN" sz="2400" b="1" baseline="30000" dirty="0">
                <a:solidFill>
                  <a:srgbClr val="FF0000"/>
                </a:solidFill>
                <a:latin typeface="Calibri" pitchFamily="34" charset="0"/>
                <a:cs typeface="Times New Roman" pitchFamily="18" charset="0"/>
              </a:rPr>
              <a:t>-1</a:t>
            </a:r>
            <a:r>
              <a:rPr lang="zh-CN" altLang="en-US" sz="2400" b="1" dirty="0">
                <a:solidFill>
                  <a:srgbClr val="FF0000"/>
                </a:solidFill>
                <a:latin typeface="Calibri" pitchFamily="34" charset="0"/>
                <a:cs typeface="Times New Roman" pitchFamily="18" charset="0"/>
              </a:rPr>
              <a:t>。</a:t>
            </a:r>
            <a:endParaRPr lang="zh-CN" altLang="en-US" sz="2400" b="1" dirty="0">
              <a:solidFill>
                <a:srgbClr val="FF0000"/>
              </a:solidFill>
            </a:endParaRPr>
          </a:p>
        </p:txBody>
      </p:sp>
      <p:sp>
        <p:nvSpPr>
          <p:cNvPr id="5" name="矩形 4"/>
          <p:cNvSpPr/>
          <p:nvPr/>
        </p:nvSpPr>
        <p:spPr>
          <a:xfrm>
            <a:off x="6715140" y="1928802"/>
            <a:ext cx="433132" cy="584775"/>
          </a:xfrm>
          <a:prstGeom prst="rect">
            <a:avLst/>
          </a:prstGeom>
        </p:spPr>
        <p:txBody>
          <a:bodyPr wrap="none">
            <a:spAutoFit/>
          </a:bodyPr>
          <a:lstStyle/>
          <a:p>
            <a:r>
              <a:rPr lang="en-US" altLang="zh-CN" sz="3200" b="1" dirty="0">
                <a:solidFill>
                  <a:srgbClr val="FF0000"/>
                </a:solidFill>
                <a:latin typeface="Calibri" pitchFamily="34" charset="0"/>
                <a:cs typeface="Times New Roman" pitchFamily="18" charset="0"/>
              </a:rPr>
              <a:t>A</a:t>
            </a:r>
            <a:endParaRPr lang="zh-CN" altLang="en-US" sz="2400" dirty="0">
              <a:solidFill>
                <a:srgbClr val="FF0000"/>
              </a:solidFill>
            </a:endParaRPr>
          </a:p>
        </p:txBody>
      </p:sp>
    </p:spTree>
    <p:extLst>
      <p:ext uri="{BB962C8B-B14F-4D97-AF65-F5344CB8AC3E}">
        <p14:creationId xmlns:p14="http://schemas.microsoft.com/office/powerpoint/2010/main" val="75216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21" grpId="0"/>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Image6"/>
          <p:cNvPicPr>
            <a:picLocks noChangeAspect="1" noChangeArrowheads="1"/>
          </p:cNvPicPr>
          <p:nvPr/>
        </p:nvPicPr>
        <p:blipFill>
          <a:blip r:embed="rId2"/>
          <a:srcRect t="2467" b="61763"/>
          <a:stretch>
            <a:fillRect/>
          </a:stretch>
        </p:blipFill>
        <p:spPr bwMode="auto">
          <a:xfrm>
            <a:off x="-68263" y="1412776"/>
            <a:ext cx="9212263" cy="4537075"/>
          </a:xfrm>
          <a:prstGeom prst="rect">
            <a:avLst/>
          </a:prstGeom>
          <a:noFill/>
          <a:ln w="9525">
            <a:noFill/>
            <a:miter lim="800000"/>
            <a:headEnd/>
            <a:tailEnd/>
          </a:ln>
        </p:spPr>
      </p:pic>
      <p:sp>
        <p:nvSpPr>
          <p:cNvPr id="20483" name="Text Box 3"/>
          <p:cNvSpPr txBox="1">
            <a:spLocks noChangeArrowheads="1"/>
          </p:cNvSpPr>
          <p:nvPr/>
        </p:nvSpPr>
        <p:spPr bwMode="auto">
          <a:xfrm>
            <a:off x="2928938" y="506413"/>
            <a:ext cx="3357562" cy="708025"/>
          </a:xfrm>
          <a:prstGeom prst="rect">
            <a:avLst/>
          </a:prstGeom>
          <a:noFill/>
          <a:ln w="9525">
            <a:noFill/>
            <a:miter lim="800000"/>
            <a:headEnd/>
            <a:tailEnd/>
          </a:ln>
        </p:spPr>
        <p:txBody>
          <a:bodyPr>
            <a:spAutoFit/>
          </a:bodyPr>
          <a:lstStyle/>
          <a:p>
            <a:pPr>
              <a:spcBef>
                <a:spcPct val="50000"/>
              </a:spcBef>
            </a:pPr>
            <a:r>
              <a:rPr lang="zh-CN" altLang="en-US" sz="4000" b="1">
                <a:solidFill>
                  <a:srgbClr val="0000FF"/>
                </a:solidFill>
                <a:ea typeface="黑体" pitchFamily="2" charset="-122"/>
              </a:rPr>
              <a:t>交流和讨论</a:t>
            </a:r>
          </a:p>
        </p:txBody>
      </p:sp>
    </p:spTree>
    <p:extLst>
      <p:ext uri="{BB962C8B-B14F-4D97-AF65-F5344CB8AC3E}">
        <p14:creationId xmlns:p14="http://schemas.microsoft.com/office/powerpoint/2010/main" val="5770849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组合 5"/>
          <p:cNvGrpSpPr>
            <a:grpSpLocks/>
          </p:cNvGrpSpPr>
          <p:nvPr/>
        </p:nvGrpSpPr>
        <p:grpSpPr bwMode="auto">
          <a:xfrm>
            <a:off x="0" y="0"/>
            <a:ext cx="9131300" cy="6858000"/>
            <a:chOff x="0" y="-24"/>
            <a:chExt cx="9131376" cy="6858048"/>
          </a:xfrm>
        </p:grpSpPr>
        <p:pic>
          <p:nvPicPr>
            <p:cNvPr id="21507" name="Picture 2" descr="Image6"/>
            <p:cNvPicPr>
              <a:picLocks noChangeAspect="1" noChangeArrowheads="1"/>
            </p:cNvPicPr>
            <p:nvPr/>
          </p:nvPicPr>
          <p:blipFill>
            <a:blip r:embed="rId2"/>
            <a:srcRect t="40704" b="43262"/>
            <a:stretch>
              <a:fillRect/>
            </a:stretch>
          </p:blipFill>
          <p:spPr bwMode="auto">
            <a:xfrm>
              <a:off x="0" y="-24"/>
              <a:ext cx="9131376" cy="2214578"/>
            </a:xfrm>
            <a:prstGeom prst="rect">
              <a:avLst/>
            </a:prstGeom>
            <a:noFill/>
            <a:ln w="9525">
              <a:noFill/>
              <a:miter lim="800000"/>
              <a:headEnd/>
              <a:tailEnd/>
            </a:ln>
          </p:spPr>
        </p:pic>
        <p:pic>
          <p:nvPicPr>
            <p:cNvPr id="21508" name="Picture 2" descr="Image6"/>
            <p:cNvPicPr>
              <a:picLocks noChangeAspect="1" noChangeArrowheads="1"/>
            </p:cNvPicPr>
            <p:nvPr/>
          </p:nvPicPr>
          <p:blipFill>
            <a:blip r:embed="rId2"/>
            <a:srcRect t="80174" b="3790"/>
            <a:stretch>
              <a:fillRect/>
            </a:stretch>
          </p:blipFill>
          <p:spPr bwMode="auto">
            <a:xfrm>
              <a:off x="0" y="4556334"/>
              <a:ext cx="9131376" cy="2301690"/>
            </a:xfrm>
            <a:prstGeom prst="rect">
              <a:avLst/>
            </a:prstGeom>
            <a:noFill/>
            <a:ln w="9525">
              <a:noFill/>
              <a:miter lim="800000"/>
              <a:headEnd/>
              <a:tailEnd/>
            </a:ln>
          </p:spPr>
        </p:pic>
        <p:pic>
          <p:nvPicPr>
            <p:cNvPr id="21509" name="Picture 2" descr="Image6"/>
            <p:cNvPicPr>
              <a:picLocks noChangeAspect="1" noChangeArrowheads="1"/>
            </p:cNvPicPr>
            <p:nvPr/>
          </p:nvPicPr>
          <p:blipFill>
            <a:blip r:embed="rId2"/>
            <a:srcRect t="59206" b="22292"/>
            <a:stretch>
              <a:fillRect/>
            </a:stretch>
          </p:blipFill>
          <p:spPr bwMode="auto">
            <a:xfrm>
              <a:off x="0" y="2158790"/>
              <a:ext cx="9131376" cy="2413218"/>
            </a:xfrm>
            <a:prstGeom prst="rect">
              <a:avLst/>
            </a:prstGeom>
            <a:noFill/>
            <a:ln w="9525">
              <a:noFill/>
              <a:miter lim="800000"/>
              <a:headEnd/>
              <a:tailEnd/>
            </a:ln>
          </p:spPr>
        </p:pic>
      </p:grpSp>
    </p:spTree>
    <p:extLst>
      <p:ext uri="{BB962C8B-B14F-4D97-AF65-F5344CB8AC3E}">
        <p14:creationId xmlns:p14="http://schemas.microsoft.com/office/powerpoint/2010/main" val="38066216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23850" y="765175"/>
            <a:ext cx="8459788" cy="2062163"/>
          </a:xfrm>
          <a:prstGeom prst="rect">
            <a:avLst/>
          </a:prstGeom>
          <a:noFill/>
          <a:ln w="9525">
            <a:noFill/>
            <a:miter lim="800000"/>
            <a:headEnd/>
            <a:tailEnd/>
          </a:ln>
        </p:spPr>
        <p:txBody>
          <a:bodyPr>
            <a:spAutoFit/>
          </a:bodyPr>
          <a:lstStyle/>
          <a:p>
            <a:pPr>
              <a:spcBef>
                <a:spcPct val="50000"/>
              </a:spcBef>
            </a:pPr>
            <a:r>
              <a:rPr kumimoji="1" lang="en-US" altLang="zh-CN" sz="3200" b="1">
                <a:solidFill>
                  <a:srgbClr val="000000"/>
                </a:solidFill>
                <a:latin typeface="华文中宋" pitchFamily="2" charset="-122"/>
                <a:ea typeface="华文中宋" pitchFamily="2" charset="-122"/>
              </a:rPr>
              <a:t>    </a:t>
            </a:r>
            <a:r>
              <a:rPr kumimoji="1" lang="zh-CN" altLang="en-US" sz="3200" b="1">
                <a:solidFill>
                  <a:srgbClr val="000000"/>
                </a:solidFill>
                <a:latin typeface="华文中宋" pitchFamily="2" charset="-122"/>
                <a:ea typeface="华文中宋" pitchFamily="2" charset="-122"/>
              </a:rPr>
              <a:t>虽然将煤转化为水煤气再燃烧与直接燃烧煤所获得的能量是一样的，而且将煤转化为水煤气会增加消耗。但将煤转化为水煤气至少有两个优点：</a:t>
            </a:r>
          </a:p>
        </p:txBody>
      </p:sp>
      <p:sp>
        <p:nvSpPr>
          <p:cNvPr id="50179" name="Text Box 3"/>
          <p:cNvSpPr txBox="1">
            <a:spLocks noChangeArrowheads="1"/>
          </p:cNvSpPr>
          <p:nvPr/>
        </p:nvSpPr>
        <p:spPr bwMode="auto">
          <a:xfrm>
            <a:off x="228600" y="3143250"/>
            <a:ext cx="8915400" cy="2041525"/>
          </a:xfrm>
          <a:prstGeom prst="rect">
            <a:avLst/>
          </a:prstGeom>
          <a:noFill/>
          <a:ln w="9525">
            <a:noFill/>
            <a:miter lim="800000"/>
            <a:headEnd/>
            <a:tailEnd/>
          </a:ln>
        </p:spPr>
        <p:txBody>
          <a:bodyPr>
            <a:spAutoFit/>
          </a:bodyPr>
          <a:lstStyle/>
          <a:p>
            <a:r>
              <a:rPr kumimoji="1" lang="zh-CN" altLang="en-US" sz="3200" b="1" dirty="0">
                <a:solidFill>
                  <a:srgbClr val="0000CC"/>
                </a:solidFill>
                <a:latin typeface="华文中宋" pitchFamily="2" charset="-122"/>
                <a:ea typeface="华文中宋" pitchFamily="2" charset="-122"/>
              </a:rPr>
              <a:t>一是：</a:t>
            </a:r>
          </a:p>
          <a:p>
            <a:r>
              <a:rPr kumimoji="1" lang="zh-CN" altLang="en-US" sz="3200" b="1" dirty="0">
                <a:solidFill>
                  <a:srgbClr val="000000"/>
                </a:solidFill>
                <a:latin typeface="华文中宋" pitchFamily="2" charset="-122"/>
                <a:ea typeface="华文中宋" pitchFamily="2" charset="-122"/>
              </a:rPr>
              <a:t>将固体煤转化为气体，极大地提高了燃烧效率；</a:t>
            </a:r>
          </a:p>
          <a:p>
            <a:r>
              <a:rPr kumimoji="1" lang="zh-CN" altLang="en-US" sz="3200" b="1" dirty="0">
                <a:solidFill>
                  <a:srgbClr val="0000CC"/>
                </a:solidFill>
                <a:latin typeface="华文中宋" pitchFamily="2" charset="-122"/>
                <a:ea typeface="华文中宋" pitchFamily="2" charset="-122"/>
              </a:rPr>
              <a:t>二是：</a:t>
            </a:r>
          </a:p>
          <a:p>
            <a:r>
              <a:rPr kumimoji="1" lang="zh-CN" altLang="en-US" sz="3200" b="1" dirty="0">
                <a:solidFill>
                  <a:srgbClr val="000000"/>
                </a:solidFill>
                <a:latin typeface="华文中宋" pitchFamily="2" charset="-122"/>
                <a:ea typeface="华文中宋" pitchFamily="2" charset="-122"/>
              </a:rPr>
              <a:t>通过转化除去了硫，避免了</a:t>
            </a:r>
            <a:r>
              <a:rPr kumimoji="1" lang="en-US" altLang="zh-CN" sz="3200" b="1" dirty="0">
                <a:solidFill>
                  <a:srgbClr val="000000"/>
                </a:solidFill>
                <a:latin typeface="华文中宋" pitchFamily="2" charset="-122"/>
                <a:ea typeface="华文中宋" pitchFamily="2" charset="-122"/>
              </a:rPr>
              <a:t>SO</a:t>
            </a:r>
            <a:r>
              <a:rPr kumimoji="1" lang="en-US" altLang="zh-CN" sz="3200" b="1" baseline="-25000" dirty="0">
                <a:solidFill>
                  <a:srgbClr val="000000"/>
                </a:solidFill>
                <a:latin typeface="华文中宋" pitchFamily="2" charset="-122"/>
                <a:ea typeface="华文中宋" pitchFamily="2" charset="-122"/>
              </a:rPr>
              <a:t>2</a:t>
            </a:r>
            <a:r>
              <a:rPr kumimoji="1" lang="zh-CN" altLang="en-US" sz="3200" b="1" dirty="0">
                <a:solidFill>
                  <a:srgbClr val="000000"/>
                </a:solidFill>
                <a:latin typeface="华文中宋" pitchFamily="2" charset="-122"/>
                <a:ea typeface="华文中宋" pitchFamily="2" charset="-122"/>
              </a:rPr>
              <a:t>气体的产生。</a:t>
            </a:r>
          </a:p>
        </p:txBody>
      </p:sp>
    </p:spTree>
    <p:extLst>
      <p:ext uri="{BB962C8B-B14F-4D97-AF65-F5344CB8AC3E}">
        <p14:creationId xmlns:p14="http://schemas.microsoft.com/office/powerpoint/2010/main" val="62683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4800" y="1484784"/>
            <a:ext cx="8929688" cy="2145908"/>
          </a:xfrm>
          <a:prstGeom prst="rect">
            <a:avLst/>
          </a:prstGeom>
          <a:solidFill>
            <a:srgbClr val="CCFFFF"/>
          </a:solidFill>
          <a:ln w="9525">
            <a:noFill/>
            <a:miter lim="800000"/>
            <a:headEnd/>
            <a:tailEnd/>
          </a:ln>
        </p:spPr>
        <p:txBody>
          <a:bodyPr wrap="square" anchor="ctr">
            <a:spAutoFit/>
          </a:bodyPr>
          <a:lstStyle/>
          <a:p>
            <a:pPr>
              <a:lnSpc>
                <a:spcPct val="150000"/>
              </a:lnSpc>
            </a:pPr>
            <a:r>
              <a:rPr lang="en-US" altLang="zh-CN" sz="2000" b="1" dirty="0" smtClean="0">
                <a:solidFill>
                  <a:srgbClr val="000000"/>
                </a:solidFill>
                <a:latin typeface="Times New Roman" pitchFamily="18" charset="0"/>
              </a:rPr>
              <a:t>①Ca(s</a:t>
            </a:r>
            <a:r>
              <a:rPr lang="en-US" altLang="zh-CN" sz="2000" b="1" dirty="0">
                <a:solidFill>
                  <a:srgbClr val="000000"/>
                </a:solidFill>
                <a:latin typeface="Times New Roman" pitchFamily="18" charset="0"/>
              </a:rPr>
              <a:t>) + C</a:t>
            </a:r>
            <a:r>
              <a:rPr lang="zh-CN" altLang="en-US" sz="2000" b="1" dirty="0">
                <a:solidFill>
                  <a:srgbClr val="000000"/>
                </a:solidFill>
                <a:latin typeface="Times New Roman" pitchFamily="18" charset="0"/>
              </a:rPr>
              <a:t>（</a:t>
            </a:r>
            <a:r>
              <a:rPr lang="en-US" altLang="zh-CN" sz="2000" b="1" dirty="0">
                <a:solidFill>
                  <a:srgbClr val="000000"/>
                </a:solidFill>
                <a:latin typeface="Times New Roman" pitchFamily="18" charset="0"/>
              </a:rPr>
              <a:t>s,</a:t>
            </a:r>
            <a:r>
              <a:rPr lang="zh-CN" altLang="en-US" sz="2000" b="1" dirty="0">
                <a:solidFill>
                  <a:srgbClr val="000000"/>
                </a:solidFill>
                <a:latin typeface="Times New Roman" pitchFamily="18" charset="0"/>
              </a:rPr>
              <a:t>石墨）</a:t>
            </a:r>
            <a:r>
              <a:rPr lang="en-US" altLang="zh-CN" sz="2000" b="1" dirty="0">
                <a:solidFill>
                  <a:srgbClr val="000000"/>
                </a:solidFill>
                <a:latin typeface="Times New Roman" pitchFamily="18" charset="0"/>
              </a:rPr>
              <a:t>+ 3/2 O</a:t>
            </a:r>
            <a:r>
              <a:rPr lang="en-US" altLang="zh-CN" sz="2000" b="1" baseline="-30000" dirty="0">
                <a:solidFill>
                  <a:srgbClr val="000000"/>
                </a:solidFill>
                <a:latin typeface="Times New Roman" pitchFamily="18" charset="0"/>
              </a:rPr>
              <a:t>2</a:t>
            </a:r>
            <a:r>
              <a:rPr lang="zh-CN" altLang="en-US" sz="2000" b="1" dirty="0">
                <a:solidFill>
                  <a:srgbClr val="000000"/>
                </a:solidFill>
                <a:latin typeface="Times New Roman" pitchFamily="18" charset="0"/>
              </a:rPr>
              <a:t>（</a:t>
            </a:r>
            <a:r>
              <a:rPr lang="en-US" altLang="zh-CN" sz="2000" b="1" dirty="0">
                <a:solidFill>
                  <a:srgbClr val="000000"/>
                </a:solidFill>
                <a:latin typeface="Times New Roman" pitchFamily="18" charset="0"/>
              </a:rPr>
              <a:t>g</a:t>
            </a:r>
            <a:r>
              <a:rPr lang="zh-CN" altLang="en-US" sz="2000" b="1" dirty="0">
                <a:solidFill>
                  <a:srgbClr val="000000"/>
                </a:solidFill>
                <a:latin typeface="Times New Roman" pitchFamily="18" charset="0"/>
              </a:rPr>
              <a:t>）</a:t>
            </a:r>
            <a:r>
              <a:rPr lang="en-US" altLang="zh-CN" sz="2000" b="1" dirty="0">
                <a:solidFill>
                  <a:srgbClr val="000000"/>
                </a:solidFill>
                <a:latin typeface="Times New Roman" pitchFamily="18" charset="0"/>
              </a:rPr>
              <a:t>= CaCO</a:t>
            </a:r>
            <a:r>
              <a:rPr lang="en-US" altLang="zh-CN" sz="2000" b="1" baseline="-30000" dirty="0">
                <a:solidFill>
                  <a:srgbClr val="000000"/>
                </a:solidFill>
                <a:latin typeface="Times New Roman" pitchFamily="18" charset="0"/>
              </a:rPr>
              <a:t>3</a:t>
            </a:r>
            <a:r>
              <a:rPr lang="en-US" altLang="zh-CN" sz="2000" b="1" dirty="0">
                <a:solidFill>
                  <a:srgbClr val="000000"/>
                </a:solidFill>
                <a:latin typeface="Times New Roman" pitchFamily="18" charset="0"/>
              </a:rPr>
              <a:t>(s) </a:t>
            </a:r>
            <a:r>
              <a:rPr lang="zh-CN" altLang="en-US" sz="2000" b="1" dirty="0">
                <a:solidFill>
                  <a:srgbClr val="000000"/>
                </a:solidFill>
                <a:latin typeface="Times New Roman" pitchFamily="18" charset="0"/>
              </a:rPr>
              <a:t>　</a:t>
            </a:r>
            <a:r>
              <a:rPr lang="en-US" altLang="zh-CN" sz="2000" b="1" dirty="0">
                <a:solidFill>
                  <a:srgbClr val="000000"/>
                </a:solidFill>
                <a:latin typeface="Times New Roman" pitchFamily="18" charset="0"/>
              </a:rPr>
              <a:t>△</a:t>
            </a:r>
            <a:r>
              <a:rPr lang="en-US" altLang="zh-CN" sz="2000" b="1" dirty="0">
                <a:solidFill>
                  <a:srgbClr val="000000"/>
                </a:solidFill>
                <a:latin typeface="Times New Roman" pitchFamily="18" charset="0"/>
                <a:cs typeface="Times New Roman" pitchFamily="18" charset="0"/>
              </a:rPr>
              <a:t>H</a:t>
            </a:r>
            <a:r>
              <a:rPr lang="en-US" altLang="zh-CN" sz="2000" b="1" baseline="-30000" dirty="0">
                <a:solidFill>
                  <a:srgbClr val="000000"/>
                </a:solidFill>
                <a:latin typeface="Times New Roman" pitchFamily="18" charset="0"/>
                <a:cs typeface="Times New Roman" pitchFamily="18" charset="0"/>
              </a:rPr>
              <a:t>1</a:t>
            </a:r>
            <a:r>
              <a:rPr lang="zh-CN" altLang="en-US" sz="2000" b="1" dirty="0">
                <a:solidFill>
                  <a:srgbClr val="000000"/>
                </a:solidFill>
                <a:latin typeface="Times New Roman" pitchFamily="18" charset="0"/>
                <a:cs typeface="Times New Roman" pitchFamily="18" charset="0"/>
              </a:rPr>
              <a:t>＝</a:t>
            </a:r>
            <a:r>
              <a:rPr lang="en-US" altLang="zh-CN" sz="2000" b="1" dirty="0">
                <a:solidFill>
                  <a:srgbClr val="000000"/>
                </a:solidFill>
                <a:latin typeface="Times New Roman" pitchFamily="18" charset="0"/>
                <a:cs typeface="Times New Roman" pitchFamily="18" charset="0"/>
              </a:rPr>
              <a:t>-</a:t>
            </a:r>
            <a:r>
              <a:rPr lang="en-US" altLang="zh-CN" sz="2000" b="1" dirty="0" smtClean="0">
                <a:solidFill>
                  <a:srgbClr val="000000"/>
                </a:solidFill>
                <a:latin typeface="Times New Roman" pitchFamily="18" charset="0"/>
                <a:cs typeface="Times New Roman" pitchFamily="18" charset="0"/>
              </a:rPr>
              <a:t>1206.8</a:t>
            </a:r>
            <a:r>
              <a:rPr lang="en-US" altLang="zh-CN" sz="2000" b="1" dirty="0" smtClean="0">
                <a:solidFill>
                  <a:srgbClr val="000000"/>
                </a:solidFill>
                <a:latin typeface="Times New Roman" pitchFamily="18" charset="0"/>
              </a:rPr>
              <a:t>kJ</a:t>
            </a:r>
            <a:r>
              <a:rPr lang="en-US" altLang="zh-CN" sz="2000" b="1" dirty="0" smtClean="0">
                <a:solidFill>
                  <a:srgbClr val="000000"/>
                </a:solidFill>
              </a:rPr>
              <a:t>·</a:t>
            </a:r>
            <a:r>
              <a:rPr lang="en-US" altLang="zh-CN" sz="2000" b="1" dirty="0" smtClean="0">
                <a:solidFill>
                  <a:srgbClr val="000000"/>
                </a:solidFill>
                <a:latin typeface="Times New Roman" pitchFamily="18" charset="0"/>
              </a:rPr>
              <a:t>mol</a:t>
            </a:r>
            <a:r>
              <a:rPr lang="en-US" altLang="zh-CN" sz="2000" b="1" baseline="30000" dirty="0" smtClean="0">
                <a:solidFill>
                  <a:srgbClr val="000000"/>
                </a:solidFill>
                <a:latin typeface="Times New Roman" pitchFamily="18" charset="0"/>
              </a:rPr>
              <a:t>-1</a:t>
            </a:r>
          </a:p>
          <a:p>
            <a:pPr>
              <a:lnSpc>
                <a:spcPct val="150000"/>
              </a:lnSpc>
            </a:pPr>
            <a:r>
              <a:rPr lang="en-US" altLang="zh-CN" sz="2400" b="1" dirty="0" smtClean="0">
                <a:solidFill>
                  <a:srgbClr val="000000"/>
                </a:solidFill>
                <a:latin typeface="Times New Roman" pitchFamily="18" charset="0"/>
              </a:rPr>
              <a:t>②</a:t>
            </a:r>
            <a:r>
              <a:rPr lang="en-US" altLang="zh-CN" sz="2400" b="1" dirty="0">
                <a:solidFill>
                  <a:srgbClr val="000000"/>
                </a:solidFill>
                <a:latin typeface="Times New Roman" pitchFamily="18" charset="0"/>
              </a:rPr>
              <a:t>Ca(s) + 1/2 O</a:t>
            </a:r>
            <a:r>
              <a:rPr lang="en-US" altLang="zh-CN" sz="2400" b="1" baseline="-30000" dirty="0">
                <a:solidFill>
                  <a:srgbClr val="000000"/>
                </a:solidFill>
                <a:latin typeface="Times New Roman" pitchFamily="18" charset="0"/>
              </a:rPr>
              <a:t>2</a:t>
            </a:r>
            <a:r>
              <a:rPr lang="zh-CN" altLang="en-US" sz="2400" b="1" dirty="0">
                <a:solidFill>
                  <a:srgbClr val="000000"/>
                </a:solidFill>
                <a:latin typeface="Times New Roman" pitchFamily="18" charset="0"/>
              </a:rPr>
              <a:t>（</a:t>
            </a:r>
            <a:r>
              <a:rPr lang="en-US" altLang="zh-CN" sz="2400" b="1" dirty="0">
                <a:solidFill>
                  <a:srgbClr val="000000"/>
                </a:solidFill>
                <a:latin typeface="Times New Roman" pitchFamily="18" charset="0"/>
              </a:rPr>
              <a:t>g</a:t>
            </a:r>
            <a:r>
              <a:rPr lang="zh-CN" altLang="en-US" sz="2400" b="1" dirty="0">
                <a:solidFill>
                  <a:srgbClr val="000000"/>
                </a:solidFill>
                <a:latin typeface="Times New Roman" pitchFamily="18" charset="0"/>
              </a:rPr>
              <a:t>）</a:t>
            </a:r>
            <a:r>
              <a:rPr lang="en-US" altLang="zh-CN" sz="2400" b="1" dirty="0">
                <a:solidFill>
                  <a:srgbClr val="000000"/>
                </a:solidFill>
                <a:latin typeface="Times New Roman" pitchFamily="18" charset="0"/>
              </a:rPr>
              <a:t>= </a:t>
            </a:r>
            <a:r>
              <a:rPr lang="en-US" altLang="zh-CN" sz="2400" b="1" dirty="0" err="1">
                <a:solidFill>
                  <a:srgbClr val="000000"/>
                </a:solidFill>
                <a:latin typeface="Times New Roman" pitchFamily="18" charset="0"/>
              </a:rPr>
              <a:t>CaO</a:t>
            </a:r>
            <a:r>
              <a:rPr lang="en-US" altLang="zh-CN" sz="2400" b="1" dirty="0">
                <a:solidFill>
                  <a:srgbClr val="000000"/>
                </a:solidFill>
                <a:latin typeface="Times New Roman" pitchFamily="18" charset="0"/>
              </a:rPr>
              <a:t>(s) </a:t>
            </a:r>
            <a:r>
              <a:rPr lang="zh-CN" altLang="en-US" sz="2400" b="1" dirty="0">
                <a:solidFill>
                  <a:srgbClr val="000000"/>
                </a:solidFill>
                <a:latin typeface="Times New Roman" pitchFamily="18" charset="0"/>
              </a:rPr>
              <a:t>　　　　  </a:t>
            </a:r>
            <a:r>
              <a:rPr lang="en-US" altLang="zh-CN" sz="2400" b="1" dirty="0">
                <a:solidFill>
                  <a:srgbClr val="000000"/>
                </a:solidFill>
                <a:latin typeface="Times New Roman" pitchFamily="18" charset="0"/>
              </a:rPr>
              <a:t>△</a:t>
            </a:r>
            <a:r>
              <a:rPr lang="en-US" altLang="zh-CN" sz="2400" b="1" dirty="0">
                <a:solidFill>
                  <a:srgbClr val="000000"/>
                </a:solidFill>
                <a:latin typeface="Times New Roman" pitchFamily="18" charset="0"/>
                <a:cs typeface="Times New Roman" pitchFamily="18" charset="0"/>
              </a:rPr>
              <a:t>H</a:t>
            </a:r>
            <a:r>
              <a:rPr lang="en-US" altLang="zh-CN" sz="2400" b="1" baseline="-30000" dirty="0">
                <a:solidFill>
                  <a:srgbClr val="000000"/>
                </a:solidFill>
                <a:latin typeface="Times New Roman" pitchFamily="18" charset="0"/>
                <a:cs typeface="Times New Roman" pitchFamily="18" charset="0"/>
              </a:rPr>
              <a:t>2</a:t>
            </a:r>
            <a:r>
              <a:rPr lang="zh-CN" altLang="en-US" sz="2400" b="1" dirty="0">
                <a:solidFill>
                  <a:srgbClr val="000000"/>
                </a:solidFill>
                <a:latin typeface="Times New Roman" pitchFamily="18" charset="0"/>
                <a:cs typeface="Times New Roman" pitchFamily="18" charset="0"/>
              </a:rPr>
              <a:t>＝</a:t>
            </a:r>
            <a:r>
              <a:rPr lang="en-US" altLang="zh-CN" sz="2400" b="1" dirty="0">
                <a:solidFill>
                  <a:srgbClr val="000000"/>
                </a:solidFill>
                <a:latin typeface="Times New Roman" pitchFamily="18" charset="0"/>
                <a:cs typeface="Times New Roman" pitchFamily="18" charset="0"/>
              </a:rPr>
              <a:t>-</a:t>
            </a:r>
            <a:r>
              <a:rPr lang="en-US" altLang="zh-CN" sz="2400" b="1" dirty="0" smtClean="0">
                <a:solidFill>
                  <a:srgbClr val="000000"/>
                </a:solidFill>
                <a:latin typeface="Times New Roman" pitchFamily="18" charset="0"/>
                <a:cs typeface="Times New Roman" pitchFamily="18" charset="0"/>
              </a:rPr>
              <a:t>635.1</a:t>
            </a:r>
            <a:r>
              <a:rPr lang="en-US" altLang="zh-CN" sz="2400" b="1" dirty="0" smtClean="0">
                <a:solidFill>
                  <a:srgbClr val="000000"/>
                </a:solidFill>
                <a:latin typeface="Times New Roman" pitchFamily="18" charset="0"/>
              </a:rPr>
              <a:t>kJ</a:t>
            </a:r>
            <a:r>
              <a:rPr lang="en-US" altLang="zh-CN" sz="2400" b="1" dirty="0" smtClean="0">
                <a:solidFill>
                  <a:srgbClr val="000000"/>
                </a:solidFill>
              </a:rPr>
              <a:t>·</a:t>
            </a:r>
            <a:r>
              <a:rPr lang="en-US" altLang="zh-CN" sz="2400" b="1" dirty="0" smtClean="0">
                <a:solidFill>
                  <a:srgbClr val="000000"/>
                </a:solidFill>
                <a:latin typeface="Times New Roman" pitchFamily="18" charset="0"/>
              </a:rPr>
              <a:t>mol</a:t>
            </a:r>
            <a:r>
              <a:rPr lang="en-US" altLang="zh-CN" sz="2400" b="1" baseline="30000" dirty="0" smtClean="0">
                <a:solidFill>
                  <a:srgbClr val="000000"/>
                </a:solidFill>
                <a:latin typeface="Times New Roman" pitchFamily="18" charset="0"/>
              </a:rPr>
              <a:t>-1</a:t>
            </a:r>
            <a:endParaRPr lang="en-US" altLang="zh-CN" sz="2400" b="1" dirty="0">
              <a:solidFill>
                <a:srgbClr val="000000"/>
              </a:solidFill>
              <a:latin typeface="Times New Roman" pitchFamily="18" charset="0"/>
            </a:endParaRPr>
          </a:p>
          <a:p>
            <a:pPr>
              <a:lnSpc>
                <a:spcPct val="150000"/>
              </a:lnSpc>
            </a:pPr>
            <a:r>
              <a:rPr lang="en-US" altLang="zh-CN" sz="2400" b="1" dirty="0" smtClean="0">
                <a:solidFill>
                  <a:srgbClr val="000000"/>
                </a:solidFill>
                <a:latin typeface="Times New Roman" pitchFamily="18" charset="0"/>
              </a:rPr>
              <a:t>③C</a:t>
            </a:r>
            <a:r>
              <a:rPr lang="zh-CN" altLang="en-US" sz="2400" b="1" dirty="0">
                <a:solidFill>
                  <a:srgbClr val="000000"/>
                </a:solidFill>
                <a:latin typeface="Times New Roman" pitchFamily="18" charset="0"/>
              </a:rPr>
              <a:t>（</a:t>
            </a:r>
            <a:r>
              <a:rPr lang="en-US" altLang="zh-CN" sz="2400" b="1" dirty="0">
                <a:solidFill>
                  <a:srgbClr val="000000"/>
                </a:solidFill>
                <a:latin typeface="Times New Roman" pitchFamily="18" charset="0"/>
              </a:rPr>
              <a:t>s,</a:t>
            </a:r>
            <a:r>
              <a:rPr lang="zh-CN" altLang="en-US" sz="2400" b="1" dirty="0">
                <a:solidFill>
                  <a:srgbClr val="000000"/>
                </a:solidFill>
                <a:latin typeface="Times New Roman" pitchFamily="18" charset="0"/>
              </a:rPr>
              <a:t>石墨）</a:t>
            </a:r>
            <a:r>
              <a:rPr lang="en-US" altLang="zh-CN" sz="2400" b="1" dirty="0">
                <a:solidFill>
                  <a:srgbClr val="000000"/>
                </a:solidFill>
                <a:latin typeface="Times New Roman" pitchFamily="18" charset="0"/>
              </a:rPr>
              <a:t>+  O</a:t>
            </a:r>
            <a:r>
              <a:rPr lang="en-US" altLang="zh-CN" sz="2400" b="1" baseline="-30000" dirty="0">
                <a:solidFill>
                  <a:srgbClr val="000000"/>
                </a:solidFill>
                <a:latin typeface="Times New Roman" pitchFamily="18" charset="0"/>
              </a:rPr>
              <a:t>2</a:t>
            </a:r>
            <a:r>
              <a:rPr lang="zh-CN" altLang="en-US" sz="2400" b="1" dirty="0">
                <a:solidFill>
                  <a:srgbClr val="000000"/>
                </a:solidFill>
                <a:latin typeface="Times New Roman" pitchFamily="18" charset="0"/>
              </a:rPr>
              <a:t>（</a:t>
            </a:r>
            <a:r>
              <a:rPr lang="en-US" altLang="zh-CN" sz="2400" b="1" dirty="0">
                <a:solidFill>
                  <a:srgbClr val="000000"/>
                </a:solidFill>
                <a:latin typeface="Times New Roman" pitchFamily="18" charset="0"/>
              </a:rPr>
              <a:t>g</a:t>
            </a:r>
            <a:r>
              <a:rPr lang="zh-CN" altLang="en-US" sz="2400" b="1" dirty="0">
                <a:solidFill>
                  <a:srgbClr val="000000"/>
                </a:solidFill>
                <a:latin typeface="Times New Roman" pitchFamily="18" charset="0"/>
              </a:rPr>
              <a:t>）</a:t>
            </a:r>
            <a:r>
              <a:rPr lang="en-US" altLang="zh-CN" sz="2400" b="1" dirty="0">
                <a:solidFill>
                  <a:srgbClr val="000000"/>
                </a:solidFill>
                <a:latin typeface="Times New Roman" pitchFamily="18" charset="0"/>
              </a:rPr>
              <a:t>= CO</a:t>
            </a:r>
            <a:r>
              <a:rPr lang="en-US" altLang="zh-CN" sz="2400" b="1" baseline="-30000" dirty="0">
                <a:solidFill>
                  <a:srgbClr val="000000"/>
                </a:solidFill>
                <a:latin typeface="Times New Roman" pitchFamily="18" charset="0"/>
              </a:rPr>
              <a:t>2</a:t>
            </a:r>
            <a:r>
              <a:rPr lang="en-US" altLang="zh-CN" sz="2400" b="1" dirty="0">
                <a:solidFill>
                  <a:srgbClr val="000000"/>
                </a:solidFill>
                <a:latin typeface="Times New Roman" pitchFamily="18" charset="0"/>
              </a:rPr>
              <a:t>(g) </a:t>
            </a:r>
            <a:r>
              <a:rPr lang="zh-CN" altLang="en-US" sz="2400" b="1" dirty="0">
                <a:solidFill>
                  <a:srgbClr val="000000"/>
                </a:solidFill>
                <a:latin typeface="Times New Roman" pitchFamily="18" charset="0"/>
              </a:rPr>
              <a:t>　　　</a:t>
            </a:r>
            <a:r>
              <a:rPr lang="en-US" altLang="zh-CN" sz="2400" b="1" dirty="0">
                <a:solidFill>
                  <a:srgbClr val="000000"/>
                </a:solidFill>
                <a:latin typeface="Times New Roman" pitchFamily="18" charset="0"/>
              </a:rPr>
              <a:t>△</a:t>
            </a:r>
            <a:r>
              <a:rPr lang="en-US" altLang="zh-CN" sz="2400" b="1" dirty="0">
                <a:solidFill>
                  <a:srgbClr val="000000"/>
                </a:solidFill>
                <a:latin typeface="Times New Roman" pitchFamily="18" charset="0"/>
                <a:cs typeface="Times New Roman" pitchFamily="18" charset="0"/>
              </a:rPr>
              <a:t>H</a:t>
            </a:r>
            <a:r>
              <a:rPr lang="en-US" altLang="zh-CN" sz="2400" b="1" baseline="-30000" dirty="0">
                <a:solidFill>
                  <a:srgbClr val="000000"/>
                </a:solidFill>
                <a:latin typeface="Times New Roman" pitchFamily="18" charset="0"/>
                <a:cs typeface="Times New Roman" pitchFamily="18" charset="0"/>
              </a:rPr>
              <a:t>3</a:t>
            </a:r>
            <a:r>
              <a:rPr lang="zh-CN" altLang="en-US" sz="2400" b="1" dirty="0">
                <a:solidFill>
                  <a:srgbClr val="000000"/>
                </a:solidFill>
                <a:latin typeface="Times New Roman" pitchFamily="18" charset="0"/>
                <a:cs typeface="Times New Roman" pitchFamily="18" charset="0"/>
              </a:rPr>
              <a:t>＝</a:t>
            </a:r>
            <a:r>
              <a:rPr lang="en-US" altLang="zh-CN" sz="2400" b="1" dirty="0">
                <a:solidFill>
                  <a:srgbClr val="000000"/>
                </a:solidFill>
                <a:latin typeface="Times New Roman" pitchFamily="18" charset="0"/>
                <a:cs typeface="Times New Roman" pitchFamily="18" charset="0"/>
              </a:rPr>
              <a:t>-393.5</a:t>
            </a:r>
            <a:r>
              <a:rPr lang="en-US" altLang="zh-CN" sz="2400" b="1" dirty="0">
                <a:solidFill>
                  <a:srgbClr val="000000"/>
                </a:solidFill>
                <a:latin typeface="Times New Roman" pitchFamily="18" charset="0"/>
              </a:rPr>
              <a:t> kJ</a:t>
            </a:r>
            <a:r>
              <a:rPr lang="en-US" altLang="zh-CN" sz="2400" b="1" dirty="0">
                <a:solidFill>
                  <a:srgbClr val="000000"/>
                </a:solidFill>
              </a:rPr>
              <a:t>·</a:t>
            </a:r>
            <a:r>
              <a:rPr lang="en-US" altLang="zh-CN" sz="2400" b="1" dirty="0">
                <a:solidFill>
                  <a:srgbClr val="000000"/>
                </a:solidFill>
                <a:latin typeface="Times New Roman" pitchFamily="18" charset="0"/>
              </a:rPr>
              <a:t>mol</a:t>
            </a:r>
            <a:r>
              <a:rPr lang="en-US" altLang="zh-CN" sz="2400" b="1" baseline="30000" dirty="0">
                <a:solidFill>
                  <a:srgbClr val="000000"/>
                </a:solidFill>
                <a:latin typeface="Times New Roman" pitchFamily="18" charset="0"/>
              </a:rPr>
              <a:t>-1 </a:t>
            </a:r>
            <a:r>
              <a:rPr lang="en-US" altLang="zh-CN" sz="2400" b="1" dirty="0">
                <a:solidFill>
                  <a:srgbClr val="000000"/>
                </a:solidFill>
                <a:latin typeface="Times New Roman" pitchFamily="18" charset="0"/>
                <a:cs typeface="Times New Roman" pitchFamily="18" charset="0"/>
              </a:rPr>
              <a:t>  </a:t>
            </a:r>
            <a:r>
              <a:rPr lang="zh-CN" altLang="en-US" sz="2400" b="1" dirty="0" smtClean="0">
                <a:solidFill>
                  <a:srgbClr val="000000"/>
                </a:solidFill>
                <a:latin typeface="Times New Roman" pitchFamily="18" charset="0"/>
              </a:rPr>
              <a:t>计算</a:t>
            </a:r>
            <a:r>
              <a:rPr lang="en-US" altLang="zh-CN" sz="2400" b="1" dirty="0">
                <a:solidFill>
                  <a:srgbClr val="000000"/>
                </a:solidFill>
                <a:latin typeface="Times New Roman" pitchFamily="18" charset="0"/>
              </a:rPr>
              <a:t>CaCO</a:t>
            </a:r>
            <a:r>
              <a:rPr lang="en-US" altLang="zh-CN" sz="2400" b="1" baseline="-30000" dirty="0">
                <a:solidFill>
                  <a:srgbClr val="000000"/>
                </a:solidFill>
                <a:latin typeface="Times New Roman" pitchFamily="18" charset="0"/>
              </a:rPr>
              <a:t>3</a:t>
            </a:r>
            <a:r>
              <a:rPr lang="en-US" altLang="zh-CN" sz="2400" b="1" dirty="0">
                <a:solidFill>
                  <a:srgbClr val="000000"/>
                </a:solidFill>
                <a:latin typeface="Times New Roman" pitchFamily="18" charset="0"/>
              </a:rPr>
              <a:t>(s) =  </a:t>
            </a:r>
            <a:r>
              <a:rPr lang="en-US" altLang="zh-CN" sz="2400" b="1" dirty="0" err="1">
                <a:solidFill>
                  <a:srgbClr val="000000"/>
                </a:solidFill>
                <a:latin typeface="Times New Roman" pitchFamily="18" charset="0"/>
              </a:rPr>
              <a:t>CaO</a:t>
            </a:r>
            <a:r>
              <a:rPr lang="en-US" altLang="zh-CN" sz="2400" b="1" dirty="0">
                <a:solidFill>
                  <a:srgbClr val="000000"/>
                </a:solidFill>
                <a:latin typeface="Times New Roman" pitchFamily="18" charset="0"/>
              </a:rPr>
              <a:t>(s)  + CO</a:t>
            </a:r>
            <a:r>
              <a:rPr lang="en-US" altLang="zh-CN" sz="2400" b="1" baseline="-30000" dirty="0">
                <a:solidFill>
                  <a:srgbClr val="000000"/>
                </a:solidFill>
                <a:latin typeface="Times New Roman" pitchFamily="18" charset="0"/>
              </a:rPr>
              <a:t>2</a:t>
            </a:r>
            <a:r>
              <a:rPr lang="en-US" altLang="zh-CN" sz="2400" b="1" dirty="0">
                <a:solidFill>
                  <a:srgbClr val="000000"/>
                </a:solidFill>
                <a:latin typeface="Times New Roman" pitchFamily="18" charset="0"/>
              </a:rPr>
              <a:t>(g)  </a:t>
            </a:r>
            <a:r>
              <a:rPr lang="zh-CN" altLang="en-US" sz="2400" b="1" dirty="0">
                <a:solidFill>
                  <a:srgbClr val="000000"/>
                </a:solidFill>
                <a:latin typeface="Times New Roman" pitchFamily="18" charset="0"/>
              </a:rPr>
              <a:t>　　</a:t>
            </a:r>
            <a:r>
              <a:rPr lang="en-US" altLang="zh-CN" sz="2400" b="1" dirty="0">
                <a:solidFill>
                  <a:srgbClr val="000000"/>
                </a:solidFill>
                <a:latin typeface="Times New Roman" pitchFamily="18" charset="0"/>
              </a:rPr>
              <a:t> △</a:t>
            </a:r>
            <a:r>
              <a:rPr lang="en-US" altLang="zh-CN" sz="2400" b="1" dirty="0">
                <a:solidFill>
                  <a:srgbClr val="000000"/>
                </a:solidFill>
                <a:latin typeface="Times New Roman" pitchFamily="18" charset="0"/>
                <a:cs typeface="Times New Roman" pitchFamily="18" charset="0"/>
              </a:rPr>
              <a:t>H</a:t>
            </a:r>
            <a:r>
              <a:rPr lang="en-US" altLang="zh-CN" sz="2400" b="1" baseline="-30000" dirty="0">
                <a:solidFill>
                  <a:srgbClr val="000000"/>
                </a:solidFill>
                <a:latin typeface="Times New Roman" pitchFamily="18" charset="0"/>
                <a:cs typeface="Times New Roman" pitchFamily="18" charset="0"/>
              </a:rPr>
              <a:t>4</a:t>
            </a:r>
            <a:r>
              <a:rPr lang="zh-CN" altLang="en-US" sz="2400" b="1" dirty="0">
                <a:solidFill>
                  <a:srgbClr val="000000"/>
                </a:solidFill>
                <a:latin typeface="Times New Roman" pitchFamily="18" charset="0"/>
                <a:cs typeface="Times New Roman" pitchFamily="18" charset="0"/>
              </a:rPr>
              <a:t>＝</a:t>
            </a:r>
            <a:r>
              <a:rPr lang="zh-CN" altLang="en-US" sz="2400" b="1" dirty="0">
                <a:solidFill>
                  <a:srgbClr val="000000"/>
                </a:solidFill>
                <a:latin typeface="Times New Roman" pitchFamily="18" charset="0"/>
              </a:rPr>
              <a:t> </a:t>
            </a:r>
            <a:r>
              <a:rPr lang="en-US" altLang="zh-CN" sz="2400" b="1" dirty="0">
                <a:solidFill>
                  <a:srgbClr val="000000"/>
                </a:solidFill>
                <a:latin typeface="Times New Roman" pitchFamily="18" charset="0"/>
              </a:rPr>
              <a:t>?            </a:t>
            </a:r>
            <a:endParaRPr lang="en-US" altLang="zh-CN" sz="2400" dirty="0">
              <a:solidFill>
                <a:srgbClr val="000000"/>
              </a:solidFill>
            </a:endParaRPr>
          </a:p>
        </p:txBody>
      </p:sp>
      <p:sp>
        <p:nvSpPr>
          <p:cNvPr id="16" name="矩形 15"/>
          <p:cNvSpPr>
            <a:spLocks noChangeArrowheads="1"/>
          </p:cNvSpPr>
          <p:nvPr/>
        </p:nvSpPr>
        <p:spPr bwMode="auto">
          <a:xfrm>
            <a:off x="71438" y="3717032"/>
            <a:ext cx="8786812" cy="1200150"/>
          </a:xfrm>
          <a:prstGeom prst="rect">
            <a:avLst/>
          </a:prstGeom>
          <a:noFill/>
          <a:ln w="9525">
            <a:noFill/>
            <a:miter lim="800000"/>
            <a:headEnd/>
            <a:tailEnd/>
          </a:ln>
        </p:spPr>
        <p:txBody>
          <a:bodyPr>
            <a:spAutoFit/>
          </a:bodyPr>
          <a:lstStyle/>
          <a:p>
            <a:pPr indent="206375" eaLnBrk="0" hangingPunct="0"/>
            <a:r>
              <a:rPr lang="zh-CN" altLang="en-US" sz="2400" b="1" dirty="0">
                <a:solidFill>
                  <a:srgbClr val="C00000"/>
                </a:solidFill>
                <a:latin typeface="Times New Roman" pitchFamily="18" charset="0"/>
              </a:rPr>
              <a:t>△</a:t>
            </a:r>
            <a:r>
              <a:rPr lang="en-US" altLang="zh-CN" sz="2400" b="1" dirty="0">
                <a:solidFill>
                  <a:srgbClr val="C00000"/>
                </a:solidFill>
                <a:latin typeface="Times New Roman" pitchFamily="18" charset="0"/>
                <a:cs typeface="Times New Roman" pitchFamily="18" charset="0"/>
              </a:rPr>
              <a:t>H</a:t>
            </a:r>
            <a:r>
              <a:rPr lang="en-US" altLang="zh-CN" sz="2400" b="1" baseline="-30000" dirty="0">
                <a:solidFill>
                  <a:srgbClr val="C00000"/>
                </a:solidFill>
                <a:latin typeface="Times New Roman" pitchFamily="18" charset="0"/>
                <a:cs typeface="Times New Roman" pitchFamily="18" charset="0"/>
              </a:rPr>
              <a:t>4</a:t>
            </a:r>
            <a:r>
              <a:rPr lang="zh-CN" altLang="en-US" sz="2400" b="1" dirty="0">
                <a:solidFill>
                  <a:srgbClr val="C00000"/>
                </a:solidFill>
                <a:latin typeface="Times New Roman" pitchFamily="18" charset="0"/>
                <a:cs typeface="Times New Roman" pitchFamily="18" charset="0"/>
              </a:rPr>
              <a:t>＝ </a:t>
            </a:r>
            <a:r>
              <a:rPr lang="zh-CN" altLang="en-US" sz="2400" b="1" dirty="0">
                <a:solidFill>
                  <a:srgbClr val="C00000"/>
                </a:solidFill>
                <a:latin typeface="Times New Roman" pitchFamily="18" charset="0"/>
              </a:rPr>
              <a:t>△</a:t>
            </a:r>
            <a:r>
              <a:rPr lang="en-US" altLang="zh-CN" sz="2400" b="1" dirty="0">
                <a:solidFill>
                  <a:srgbClr val="C00000"/>
                </a:solidFill>
                <a:latin typeface="Times New Roman" pitchFamily="18" charset="0"/>
                <a:cs typeface="Times New Roman" pitchFamily="18" charset="0"/>
              </a:rPr>
              <a:t>H</a:t>
            </a:r>
            <a:r>
              <a:rPr lang="en-US" altLang="zh-CN" sz="2400" b="1" baseline="-30000" dirty="0">
                <a:solidFill>
                  <a:srgbClr val="C00000"/>
                </a:solidFill>
                <a:latin typeface="Times New Roman" pitchFamily="18" charset="0"/>
                <a:cs typeface="Times New Roman" pitchFamily="18" charset="0"/>
              </a:rPr>
              <a:t>2  </a:t>
            </a:r>
            <a:r>
              <a:rPr lang="en-US" altLang="zh-CN" sz="2400" b="1" dirty="0">
                <a:solidFill>
                  <a:srgbClr val="C00000"/>
                </a:solidFill>
                <a:latin typeface="Times New Roman" pitchFamily="18" charset="0"/>
                <a:cs typeface="Times New Roman" pitchFamily="18" charset="0"/>
              </a:rPr>
              <a:t>+ </a:t>
            </a:r>
            <a:r>
              <a:rPr lang="en-US" altLang="zh-CN" sz="2400" b="1" dirty="0">
                <a:solidFill>
                  <a:srgbClr val="C00000"/>
                </a:solidFill>
                <a:latin typeface="Times New Roman" pitchFamily="18" charset="0"/>
              </a:rPr>
              <a:t>△</a:t>
            </a:r>
            <a:r>
              <a:rPr lang="en-US" altLang="zh-CN" sz="2400" b="1" dirty="0">
                <a:solidFill>
                  <a:srgbClr val="C00000"/>
                </a:solidFill>
                <a:latin typeface="Times New Roman" pitchFamily="18" charset="0"/>
                <a:cs typeface="Times New Roman" pitchFamily="18" charset="0"/>
              </a:rPr>
              <a:t>H</a:t>
            </a:r>
            <a:r>
              <a:rPr lang="en-US" altLang="zh-CN" sz="2400" b="1" baseline="-30000" dirty="0">
                <a:solidFill>
                  <a:srgbClr val="C00000"/>
                </a:solidFill>
                <a:latin typeface="Times New Roman" pitchFamily="18" charset="0"/>
                <a:cs typeface="Times New Roman" pitchFamily="18" charset="0"/>
              </a:rPr>
              <a:t>3</a:t>
            </a:r>
            <a:r>
              <a:rPr lang="en-US" altLang="zh-CN" sz="2400" b="1" dirty="0">
                <a:solidFill>
                  <a:srgbClr val="C00000"/>
                </a:solidFill>
                <a:latin typeface="Times New Roman" pitchFamily="18" charset="0"/>
              </a:rPr>
              <a:t> - △</a:t>
            </a:r>
            <a:r>
              <a:rPr lang="en-US" altLang="zh-CN" sz="2400" b="1" dirty="0">
                <a:solidFill>
                  <a:srgbClr val="C00000"/>
                </a:solidFill>
                <a:latin typeface="Times New Roman" pitchFamily="18" charset="0"/>
                <a:cs typeface="Times New Roman" pitchFamily="18" charset="0"/>
              </a:rPr>
              <a:t>H</a:t>
            </a:r>
            <a:r>
              <a:rPr lang="en-US" altLang="zh-CN" sz="2400" b="1" baseline="-30000" dirty="0">
                <a:solidFill>
                  <a:srgbClr val="C00000"/>
                </a:solidFill>
                <a:latin typeface="Times New Roman" pitchFamily="18" charset="0"/>
                <a:cs typeface="Times New Roman" pitchFamily="18" charset="0"/>
              </a:rPr>
              <a:t>1</a:t>
            </a:r>
            <a:r>
              <a:rPr lang="en-US" altLang="zh-CN" sz="2400" b="1" dirty="0">
                <a:solidFill>
                  <a:srgbClr val="C00000"/>
                </a:solidFill>
                <a:latin typeface="Times New Roman" pitchFamily="18" charset="0"/>
                <a:cs typeface="Times New Roman" pitchFamily="18" charset="0"/>
              </a:rPr>
              <a:t> </a:t>
            </a:r>
          </a:p>
          <a:p>
            <a:pPr indent="206375" eaLnBrk="0" hangingPunct="0"/>
            <a:r>
              <a:rPr lang="zh-CN" altLang="en-US" sz="2400" b="1" dirty="0">
                <a:solidFill>
                  <a:srgbClr val="C00000"/>
                </a:solidFill>
                <a:latin typeface="Times New Roman" pitchFamily="18" charset="0"/>
                <a:cs typeface="Times New Roman" pitchFamily="18" charset="0"/>
              </a:rPr>
              <a:t>　</a:t>
            </a:r>
            <a:r>
              <a:rPr lang="en-US" altLang="zh-CN" sz="2400" b="1" dirty="0">
                <a:solidFill>
                  <a:srgbClr val="C00000"/>
                </a:solidFill>
                <a:latin typeface="Times New Roman" pitchFamily="18" charset="0"/>
                <a:cs typeface="Times New Roman" pitchFamily="18" charset="0"/>
              </a:rPr>
              <a:t>= -635.1</a:t>
            </a:r>
            <a:r>
              <a:rPr lang="en-US" altLang="zh-CN" sz="2400" b="1" dirty="0">
                <a:solidFill>
                  <a:srgbClr val="C00000"/>
                </a:solidFill>
                <a:latin typeface="Times New Roman" pitchFamily="18" charset="0"/>
              </a:rPr>
              <a:t>kJ</a:t>
            </a:r>
            <a:r>
              <a:rPr lang="en-US" altLang="zh-CN" sz="2400" b="1" dirty="0">
                <a:solidFill>
                  <a:srgbClr val="C00000"/>
                </a:solidFill>
              </a:rPr>
              <a:t>·</a:t>
            </a:r>
            <a:r>
              <a:rPr lang="en-US" altLang="zh-CN" sz="2400" b="1" dirty="0">
                <a:solidFill>
                  <a:srgbClr val="C00000"/>
                </a:solidFill>
                <a:latin typeface="Times New Roman" pitchFamily="18" charset="0"/>
              </a:rPr>
              <a:t>mol</a:t>
            </a:r>
            <a:r>
              <a:rPr lang="en-US" altLang="zh-CN" sz="2400" b="1" baseline="30000" dirty="0">
                <a:solidFill>
                  <a:srgbClr val="C00000"/>
                </a:solidFill>
                <a:latin typeface="Times New Roman" pitchFamily="18" charset="0"/>
              </a:rPr>
              <a:t>-1</a:t>
            </a:r>
            <a:r>
              <a:rPr lang="en-US" altLang="zh-CN" sz="2400" b="1" dirty="0">
                <a:solidFill>
                  <a:srgbClr val="C00000"/>
                </a:solidFill>
                <a:latin typeface="Times New Roman" pitchFamily="18" charset="0"/>
                <a:cs typeface="Times New Roman" pitchFamily="18" charset="0"/>
              </a:rPr>
              <a:t>-393.5</a:t>
            </a:r>
            <a:r>
              <a:rPr lang="en-US" altLang="zh-CN" sz="2400" b="1" dirty="0">
                <a:solidFill>
                  <a:srgbClr val="C00000"/>
                </a:solidFill>
                <a:latin typeface="Times New Roman" pitchFamily="18" charset="0"/>
              </a:rPr>
              <a:t> kJ</a:t>
            </a:r>
            <a:r>
              <a:rPr lang="en-US" altLang="zh-CN" sz="2400" b="1" dirty="0">
                <a:solidFill>
                  <a:srgbClr val="C00000"/>
                </a:solidFill>
              </a:rPr>
              <a:t>·</a:t>
            </a:r>
            <a:r>
              <a:rPr lang="en-US" altLang="zh-CN" sz="2400" b="1" dirty="0">
                <a:solidFill>
                  <a:srgbClr val="C00000"/>
                </a:solidFill>
                <a:latin typeface="Times New Roman" pitchFamily="18" charset="0"/>
              </a:rPr>
              <a:t>mol</a:t>
            </a:r>
            <a:r>
              <a:rPr lang="en-US" altLang="zh-CN" sz="2400" b="1" baseline="30000" dirty="0">
                <a:solidFill>
                  <a:srgbClr val="C00000"/>
                </a:solidFill>
                <a:latin typeface="Times New Roman" pitchFamily="18" charset="0"/>
              </a:rPr>
              <a:t>-1 </a:t>
            </a:r>
            <a:r>
              <a:rPr lang="en-US" altLang="zh-CN" sz="2400" b="1" dirty="0">
                <a:solidFill>
                  <a:srgbClr val="C00000"/>
                </a:solidFill>
              </a:rPr>
              <a:t>–</a:t>
            </a:r>
            <a:r>
              <a:rPr lang="en-US" altLang="zh-CN" sz="2400" b="1" dirty="0">
                <a:solidFill>
                  <a:srgbClr val="C00000"/>
                </a:solidFill>
                <a:latin typeface="Times New Roman" pitchFamily="18" charset="0"/>
              </a:rPr>
              <a:t>(</a:t>
            </a:r>
            <a:r>
              <a:rPr lang="en-US" altLang="zh-CN" sz="2400" b="1" dirty="0">
                <a:solidFill>
                  <a:srgbClr val="C00000"/>
                </a:solidFill>
                <a:latin typeface="Times New Roman" pitchFamily="18" charset="0"/>
                <a:cs typeface="Times New Roman" pitchFamily="18" charset="0"/>
              </a:rPr>
              <a:t>-1206.8</a:t>
            </a:r>
            <a:r>
              <a:rPr lang="en-US" altLang="zh-CN" sz="2400" b="1" dirty="0">
                <a:solidFill>
                  <a:srgbClr val="C00000"/>
                </a:solidFill>
                <a:latin typeface="Times New Roman" pitchFamily="18" charset="0"/>
              </a:rPr>
              <a:t>kJ</a:t>
            </a:r>
            <a:r>
              <a:rPr lang="en-US" altLang="zh-CN" sz="2400" b="1" dirty="0">
                <a:solidFill>
                  <a:srgbClr val="C00000"/>
                </a:solidFill>
              </a:rPr>
              <a:t>·</a:t>
            </a:r>
            <a:r>
              <a:rPr lang="en-US" altLang="zh-CN" sz="2400" b="1" dirty="0">
                <a:solidFill>
                  <a:srgbClr val="C00000"/>
                </a:solidFill>
                <a:latin typeface="Times New Roman" pitchFamily="18" charset="0"/>
              </a:rPr>
              <a:t>mol</a:t>
            </a:r>
            <a:r>
              <a:rPr lang="en-US" altLang="zh-CN" sz="2400" b="1" baseline="30000" dirty="0">
                <a:solidFill>
                  <a:srgbClr val="C00000"/>
                </a:solidFill>
                <a:latin typeface="Times New Roman" pitchFamily="18" charset="0"/>
              </a:rPr>
              <a:t>-1</a:t>
            </a:r>
            <a:r>
              <a:rPr lang="en-US" altLang="zh-CN" sz="2400" b="1" dirty="0">
                <a:solidFill>
                  <a:srgbClr val="C00000"/>
                </a:solidFill>
                <a:latin typeface="Times New Roman" pitchFamily="18" charset="0"/>
              </a:rPr>
              <a:t>)</a:t>
            </a:r>
            <a:endParaRPr lang="en-US" altLang="zh-CN" sz="2400" dirty="0">
              <a:solidFill>
                <a:srgbClr val="C00000"/>
              </a:solidFill>
            </a:endParaRPr>
          </a:p>
          <a:p>
            <a:pPr indent="206375" eaLnBrk="0" hangingPunct="0"/>
            <a:r>
              <a:rPr lang="en-US" altLang="zh-CN" sz="2400" b="1" dirty="0">
                <a:solidFill>
                  <a:srgbClr val="C00000"/>
                </a:solidFill>
                <a:latin typeface="Times New Roman" pitchFamily="18" charset="0"/>
              </a:rPr>
              <a:t>   =</a:t>
            </a:r>
            <a:r>
              <a:rPr lang="en-US" altLang="zh-CN" sz="2400" b="1" dirty="0">
                <a:solidFill>
                  <a:srgbClr val="C00000"/>
                </a:solidFill>
                <a:latin typeface="Times New Roman" pitchFamily="18" charset="0"/>
                <a:cs typeface="Times New Roman" pitchFamily="18" charset="0"/>
              </a:rPr>
              <a:t> +178.2</a:t>
            </a:r>
            <a:r>
              <a:rPr lang="en-US" altLang="zh-CN" sz="2400" b="1" dirty="0">
                <a:solidFill>
                  <a:srgbClr val="C00000"/>
                </a:solidFill>
                <a:latin typeface="Times New Roman" pitchFamily="18" charset="0"/>
              </a:rPr>
              <a:t> kJ</a:t>
            </a:r>
            <a:r>
              <a:rPr lang="en-US" altLang="zh-CN" sz="2400" b="1" dirty="0">
                <a:solidFill>
                  <a:srgbClr val="C00000"/>
                </a:solidFill>
              </a:rPr>
              <a:t>·</a:t>
            </a:r>
            <a:r>
              <a:rPr lang="en-US" altLang="zh-CN" sz="2400" b="1" dirty="0">
                <a:solidFill>
                  <a:srgbClr val="C00000"/>
                </a:solidFill>
                <a:latin typeface="Times New Roman" pitchFamily="18" charset="0"/>
              </a:rPr>
              <a:t>mol</a:t>
            </a:r>
            <a:r>
              <a:rPr lang="en-US" altLang="zh-CN" sz="2400" b="1" baseline="30000" dirty="0">
                <a:solidFill>
                  <a:srgbClr val="C00000"/>
                </a:solidFill>
                <a:latin typeface="Times New Roman" pitchFamily="18" charset="0"/>
              </a:rPr>
              <a:t>-1 </a:t>
            </a:r>
            <a:endParaRPr lang="zh-CN" altLang="en-US" dirty="0">
              <a:solidFill>
                <a:srgbClr val="C00000"/>
              </a:solidFill>
            </a:endParaRPr>
          </a:p>
        </p:txBody>
      </p:sp>
      <p:sp>
        <p:nvSpPr>
          <p:cNvPr id="19460" name="TextBox 16"/>
          <p:cNvSpPr txBox="1">
            <a:spLocks noChangeArrowheads="1"/>
          </p:cNvSpPr>
          <p:nvPr/>
        </p:nvSpPr>
        <p:spPr bwMode="auto">
          <a:xfrm>
            <a:off x="142875" y="214313"/>
            <a:ext cx="8786813" cy="1138773"/>
          </a:xfrm>
          <a:prstGeom prst="rect">
            <a:avLst/>
          </a:prstGeom>
          <a:noFill/>
          <a:ln w="9525">
            <a:solidFill>
              <a:schemeClr val="accent1"/>
            </a:solidFill>
            <a:miter lim="800000"/>
            <a:headEnd/>
            <a:tailEnd/>
          </a:ln>
        </p:spPr>
        <p:txBody>
          <a:bodyPr>
            <a:spAutoFit/>
          </a:bodyPr>
          <a:lstStyle/>
          <a:p>
            <a:r>
              <a:rPr lang="en-US" altLang="zh-CN" sz="2000" b="1" dirty="0">
                <a:solidFill>
                  <a:srgbClr val="000000"/>
                </a:solidFill>
              </a:rPr>
              <a:t>*</a:t>
            </a:r>
            <a:r>
              <a:rPr lang="zh-CN" altLang="en-US" sz="2000" b="1" dirty="0" smtClean="0">
                <a:solidFill>
                  <a:srgbClr val="000000"/>
                </a:solidFill>
              </a:rPr>
              <a:t>补充</a:t>
            </a:r>
            <a:endParaRPr lang="en-US" altLang="zh-CN" sz="2000" b="1" dirty="0">
              <a:solidFill>
                <a:srgbClr val="000000"/>
              </a:solidFill>
            </a:endParaRPr>
          </a:p>
          <a:p>
            <a:r>
              <a:rPr lang="zh-CN" altLang="en-US" sz="2400" b="1" dirty="0">
                <a:solidFill>
                  <a:srgbClr val="FF0000"/>
                </a:solidFill>
              </a:rPr>
              <a:t>生成焓：</a:t>
            </a:r>
            <a:r>
              <a:rPr lang="en-US" altLang="zh-CN" sz="2400" b="1" dirty="0">
                <a:solidFill>
                  <a:srgbClr val="000000"/>
                </a:solidFill>
              </a:rPr>
              <a:t>25 ℃ </a:t>
            </a:r>
            <a:r>
              <a:rPr lang="zh-CN" altLang="en-US" sz="2400" b="1" dirty="0">
                <a:solidFill>
                  <a:srgbClr val="000000"/>
                </a:solidFill>
              </a:rPr>
              <a:t>，</a:t>
            </a:r>
            <a:r>
              <a:rPr lang="en-US" altLang="zh-CN" sz="2400" b="1" dirty="0">
                <a:solidFill>
                  <a:srgbClr val="000000"/>
                </a:solidFill>
                <a:latin typeface="Times New Roman" pitchFamily="18" charset="0"/>
                <a:cs typeface="Times New Roman" pitchFamily="18" charset="0"/>
              </a:rPr>
              <a:t>101kPa</a:t>
            </a:r>
            <a:r>
              <a:rPr lang="zh-CN" altLang="en-US" sz="2400" b="1" dirty="0">
                <a:solidFill>
                  <a:srgbClr val="000000"/>
                </a:solidFill>
                <a:latin typeface="Times New Roman" pitchFamily="18" charset="0"/>
                <a:cs typeface="Times New Roman" pitchFamily="18" charset="0"/>
              </a:rPr>
              <a:t>下，</a:t>
            </a:r>
            <a:r>
              <a:rPr lang="zh-CN" altLang="en-US" sz="2400" b="1" u="sng" dirty="0">
                <a:solidFill>
                  <a:srgbClr val="FF0000"/>
                </a:solidFill>
                <a:latin typeface="Times New Roman" pitchFamily="18" charset="0"/>
                <a:cs typeface="Times New Roman" pitchFamily="18" charset="0"/>
              </a:rPr>
              <a:t>稳定单质</a:t>
            </a:r>
            <a:r>
              <a:rPr lang="zh-CN" altLang="en-US" sz="2400" b="1" dirty="0">
                <a:solidFill>
                  <a:srgbClr val="000000"/>
                </a:solidFill>
                <a:latin typeface="Times New Roman" pitchFamily="18" charset="0"/>
                <a:cs typeface="Times New Roman" pitchFamily="18" charset="0"/>
              </a:rPr>
              <a:t>化合生成</a:t>
            </a:r>
            <a:r>
              <a:rPr lang="en-US" altLang="zh-CN" sz="2400" b="1" u="sng" dirty="0">
                <a:solidFill>
                  <a:srgbClr val="FF0000"/>
                </a:solidFill>
                <a:latin typeface="Times New Roman" pitchFamily="18" charset="0"/>
                <a:cs typeface="Times New Roman" pitchFamily="18" charset="0"/>
              </a:rPr>
              <a:t>1mol</a:t>
            </a:r>
            <a:r>
              <a:rPr lang="zh-CN" altLang="en-US" sz="2400" b="1" u="sng" dirty="0">
                <a:solidFill>
                  <a:srgbClr val="FF0000"/>
                </a:solidFill>
                <a:latin typeface="Times New Roman" pitchFamily="18" charset="0"/>
                <a:cs typeface="Times New Roman" pitchFamily="18" charset="0"/>
              </a:rPr>
              <a:t>稳定化合物</a:t>
            </a:r>
            <a:r>
              <a:rPr lang="zh-CN" altLang="en-US" sz="2400" b="1" dirty="0">
                <a:solidFill>
                  <a:srgbClr val="000000"/>
                </a:solidFill>
                <a:latin typeface="Times New Roman" pitchFamily="18" charset="0"/>
                <a:cs typeface="Times New Roman" pitchFamily="18" charset="0"/>
              </a:rPr>
              <a:t>的热效应。单位</a:t>
            </a:r>
            <a:r>
              <a:rPr lang="en-US" altLang="zh-CN" sz="2400" b="1" dirty="0">
                <a:solidFill>
                  <a:srgbClr val="000000"/>
                </a:solidFill>
                <a:latin typeface="Times New Roman" pitchFamily="18" charset="0"/>
                <a:cs typeface="Times New Roman" pitchFamily="18" charset="0"/>
              </a:rPr>
              <a:t>kJ. </a:t>
            </a:r>
            <a:r>
              <a:rPr lang="en-US" altLang="zh-CN" sz="2400" b="1" dirty="0" smtClean="0">
                <a:solidFill>
                  <a:srgbClr val="000000"/>
                </a:solidFill>
                <a:latin typeface="Times New Roman" pitchFamily="18" charset="0"/>
                <a:cs typeface="Times New Roman" pitchFamily="18" charset="0"/>
              </a:rPr>
              <a:t>mol</a:t>
            </a:r>
            <a:r>
              <a:rPr lang="en-US" altLang="zh-CN" sz="2400" b="1" baseline="30000" dirty="0" smtClean="0">
                <a:solidFill>
                  <a:srgbClr val="000000"/>
                </a:solidFill>
                <a:latin typeface="Times New Roman" pitchFamily="18" charset="0"/>
                <a:cs typeface="Times New Roman" pitchFamily="18" charset="0"/>
              </a:rPr>
              <a:t>-1</a:t>
            </a:r>
            <a:endParaRPr lang="en-US" altLang="zh-CN" sz="2400" b="1" dirty="0">
              <a:solidFill>
                <a:srgbClr val="000000"/>
              </a:solidFill>
              <a:latin typeface="Times New Roman" pitchFamily="18" charset="0"/>
              <a:cs typeface="Times New Roman" pitchFamily="18" charset="0"/>
            </a:endParaRPr>
          </a:p>
        </p:txBody>
      </p:sp>
      <p:sp>
        <p:nvSpPr>
          <p:cNvPr id="20" name="矩形 19"/>
          <p:cNvSpPr/>
          <p:nvPr/>
        </p:nvSpPr>
        <p:spPr>
          <a:xfrm>
            <a:off x="297507" y="5157192"/>
            <a:ext cx="8162925" cy="954088"/>
          </a:xfrm>
          <a:prstGeom prst="rect">
            <a:avLst/>
          </a:prstGeom>
          <a:solidFill>
            <a:schemeClr val="accent3"/>
          </a:solidFill>
          <a:ln>
            <a:solidFill>
              <a:srgbClr val="990033"/>
            </a:solidFill>
          </a:ln>
        </p:spPr>
        <p:txBody>
          <a:bodyPr wrap="none">
            <a:spAutoFit/>
          </a:bodyPr>
          <a:lstStyle/>
          <a:p>
            <a:pPr>
              <a:defRPr/>
            </a:pPr>
            <a:r>
              <a:rPr lang="zh-CN" altLang="en-US" sz="2800" b="1" dirty="0">
                <a:solidFill>
                  <a:srgbClr val="FF0000"/>
                </a:solidFill>
                <a:latin typeface="Times New Roman" pitchFamily="18" charset="0"/>
              </a:rPr>
              <a:t>△</a:t>
            </a:r>
            <a:r>
              <a:rPr lang="en-US" altLang="zh-CN" sz="2800" b="1" dirty="0">
                <a:solidFill>
                  <a:srgbClr val="FF0000"/>
                </a:solidFill>
                <a:latin typeface="Times New Roman" pitchFamily="18" charset="0"/>
                <a:cs typeface="Times New Roman" pitchFamily="18" charset="0"/>
              </a:rPr>
              <a:t>H</a:t>
            </a:r>
            <a:r>
              <a:rPr lang="zh-CN" altLang="en-US" sz="2800" b="1" dirty="0">
                <a:solidFill>
                  <a:srgbClr val="FF0000"/>
                </a:solidFill>
                <a:latin typeface="Times New Roman" pitchFamily="18" charset="0"/>
                <a:cs typeface="Times New Roman" pitchFamily="18" charset="0"/>
              </a:rPr>
              <a:t>（反应热）</a:t>
            </a:r>
            <a:endParaRPr lang="en-US" altLang="zh-CN" sz="2800" b="1" dirty="0">
              <a:solidFill>
                <a:srgbClr val="FF0000"/>
              </a:solidFill>
              <a:latin typeface="Times New Roman" pitchFamily="18" charset="0"/>
              <a:cs typeface="Times New Roman" pitchFamily="18" charset="0"/>
            </a:endParaRPr>
          </a:p>
          <a:p>
            <a:pPr>
              <a:defRPr/>
            </a:pPr>
            <a:r>
              <a:rPr lang="en-US" altLang="zh-CN" sz="2800" b="1" dirty="0">
                <a:solidFill>
                  <a:srgbClr val="FF0000"/>
                </a:solidFill>
                <a:latin typeface="Times New Roman" pitchFamily="18" charset="0"/>
                <a:cs typeface="Times New Roman" pitchFamily="18" charset="0"/>
              </a:rPr>
              <a:t>=</a:t>
            </a:r>
            <a:r>
              <a:rPr lang="en-US" altLang="zh-CN" sz="2800" b="1" dirty="0">
                <a:solidFill>
                  <a:srgbClr val="FF0000"/>
                </a:solidFill>
                <a:latin typeface="Times New Roman" pitchFamily="18" charset="0"/>
                <a:cs typeface="Times New Roman" pitchFamily="18" charset="0"/>
                <a:sym typeface="Symbol"/>
              </a:rPr>
              <a:t></a:t>
            </a:r>
            <a:r>
              <a:rPr lang="zh-CN" altLang="en-US" sz="2800" b="1" dirty="0">
                <a:solidFill>
                  <a:srgbClr val="FF0000"/>
                </a:solidFill>
                <a:latin typeface="Times New Roman" pitchFamily="18" charset="0"/>
              </a:rPr>
              <a:t>△</a:t>
            </a:r>
            <a:r>
              <a:rPr lang="en-US" altLang="zh-CN" sz="2800" b="1" dirty="0">
                <a:solidFill>
                  <a:srgbClr val="FF0000"/>
                </a:solidFill>
                <a:latin typeface="Times New Roman" pitchFamily="18" charset="0"/>
                <a:cs typeface="Times New Roman" pitchFamily="18" charset="0"/>
              </a:rPr>
              <a:t>H</a:t>
            </a:r>
            <a:r>
              <a:rPr lang="zh-CN" altLang="en-US" sz="2800" b="1" dirty="0">
                <a:solidFill>
                  <a:srgbClr val="FF0000"/>
                </a:solidFill>
                <a:latin typeface="Times New Roman" pitchFamily="18" charset="0"/>
                <a:cs typeface="Times New Roman" pitchFamily="18" charset="0"/>
                <a:sym typeface="Symbol"/>
              </a:rPr>
              <a:t>（生成物生成焓）</a:t>
            </a:r>
            <a:r>
              <a:rPr lang="en-US" altLang="zh-CN" sz="2800" b="1" dirty="0">
                <a:solidFill>
                  <a:srgbClr val="FF0000"/>
                </a:solidFill>
                <a:latin typeface="Times New Roman" pitchFamily="18" charset="0"/>
                <a:cs typeface="Times New Roman" pitchFamily="18" charset="0"/>
                <a:sym typeface="Symbol"/>
              </a:rPr>
              <a:t>- </a:t>
            </a:r>
            <a:r>
              <a:rPr lang="zh-CN" altLang="en-US" sz="2800" b="1" dirty="0">
                <a:solidFill>
                  <a:srgbClr val="FF0000"/>
                </a:solidFill>
                <a:latin typeface="Times New Roman" pitchFamily="18" charset="0"/>
              </a:rPr>
              <a:t>△</a:t>
            </a:r>
            <a:r>
              <a:rPr lang="en-US" altLang="zh-CN" sz="2800" b="1" dirty="0">
                <a:solidFill>
                  <a:srgbClr val="FF0000"/>
                </a:solidFill>
                <a:latin typeface="Times New Roman" pitchFamily="18" charset="0"/>
                <a:cs typeface="Times New Roman" pitchFamily="18" charset="0"/>
              </a:rPr>
              <a:t>H</a:t>
            </a:r>
            <a:r>
              <a:rPr lang="zh-CN" altLang="en-US" sz="2800" b="1" dirty="0">
                <a:solidFill>
                  <a:srgbClr val="FF0000"/>
                </a:solidFill>
                <a:latin typeface="Times New Roman" pitchFamily="18" charset="0"/>
                <a:cs typeface="Times New Roman" pitchFamily="18" charset="0"/>
                <a:sym typeface="Symbol"/>
              </a:rPr>
              <a:t>（反应物生成焓）</a:t>
            </a:r>
            <a:endParaRPr lang="zh-CN" altLang="en-US" sz="2000" dirty="0">
              <a:solidFill>
                <a:prstClr val="black"/>
              </a:solidFill>
              <a:latin typeface="Arial" charset="0"/>
            </a:endParaRPr>
          </a:p>
        </p:txBody>
      </p:sp>
    </p:spTree>
    <p:extLst>
      <p:ext uri="{BB962C8B-B14F-4D97-AF65-F5344CB8AC3E}">
        <p14:creationId xmlns:p14="http://schemas.microsoft.com/office/powerpoint/2010/main" val="1737430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strips(downLeft)">
                                      <p:cBhvr>
                                        <p:cTn id="7" dur="500"/>
                                        <p:tgtEl>
                                          <p:spTgt spid="1536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checkerboard(across)">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P spid="16" grpId="0"/>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83"/>
          <p:cNvSpPr txBox="1">
            <a:spLocks noChangeArrowheads="1"/>
          </p:cNvSpPr>
          <p:nvPr/>
        </p:nvSpPr>
        <p:spPr bwMode="auto">
          <a:xfrm>
            <a:off x="661990" y="3053000"/>
            <a:ext cx="7339034" cy="954107"/>
          </a:xfrm>
          <a:prstGeom prst="rect">
            <a:avLst/>
          </a:prstGeom>
          <a:noFill/>
          <a:ln w="9525">
            <a:noFill/>
            <a:miter lim="800000"/>
            <a:headEnd/>
            <a:tailEnd/>
          </a:ln>
          <a:effectLst/>
        </p:spPr>
        <p:txBody>
          <a:bodyPr wrap="square">
            <a:spAutoFit/>
          </a:bodyPr>
          <a:lstStyle/>
          <a:p>
            <a:r>
              <a:rPr kumimoji="1" lang="zh-CN" altLang="en-US" sz="2800" b="1" dirty="0">
                <a:solidFill>
                  <a:srgbClr val="FF0000"/>
                </a:solidFill>
                <a:latin typeface="Times New Roman" pitchFamily="18" charset="0"/>
                <a:ea typeface="宋体" pitchFamily="2" charset="-122"/>
                <a:cs typeface="Times New Roman" pitchFamily="18" charset="0"/>
              </a:rPr>
              <a:t>例如：</a:t>
            </a:r>
            <a:r>
              <a:rPr kumimoji="1" lang="zh-CN" altLang="en-US" sz="2800" b="1" dirty="0" smtClean="0">
                <a:latin typeface="Times New Roman" pitchFamily="18" charset="0"/>
                <a:ea typeface="宋体" pitchFamily="2" charset="-122"/>
                <a:cs typeface="Times New Roman" pitchFamily="18" charset="0"/>
              </a:rPr>
              <a:t>断开</a:t>
            </a:r>
            <a:r>
              <a:rPr kumimoji="1" lang="en-US" altLang="zh-CN" sz="2800" b="1" dirty="0" smtClean="0">
                <a:latin typeface="Times New Roman" pitchFamily="18" charset="0"/>
                <a:ea typeface="宋体" pitchFamily="2" charset="-122"/>
                <a:cs typeface="Times New Roman" pitchFamily="18" charset="0"/>
              </a:rPr>
              <a:t>1 mol H</a:t>
            </a:r>
            <a:r>
              <a:rPr kumimoji="1" lang="zh-CN" altLang="en-US" sz="2800" b="1" dirty="0">
                <a:latin typeface="Times New Roman" pitchFamily="18" charset="0"/>
                <a:ea typeface="宋体" pitchFamily="2" charset="-122"/>
                <a:cs typeface="Times New Roman" pitchFamily="18" charset="0"/>
              </a:rPr>
              <a:t>－</a:t>
            </a:r>
            <a:r>
              <a:rPr kumimoji="1" lang="en-US" altLang="zh-CN" sz="2800" b="1" dirty="0">
                <a:latin typeface="Times New Roman" pitchFamily="18" charset="0"/>
                <a:ea typeface="宋体" pitchFamily="2" charset="-122"/>
                <a:cs typeface="Times New Roman" pitchFamily="18" charset="0"/>
              </a:rPr>
              <a:t>H</a:t>
            </a:r>
            <a:r>
              <a:rPr kumimoji="1" lang="zh-CN" altLang="en-US" sz="2800" b="1" dirty="0">
                <a:latin typeface="Times New Roman" pitchFamily="18" charset="0"/>
                <a:ea typeface="宋体" pitchFamily="2" charset="-122"/>
                <a:cs typeface="Times New Roman" pitchFamily="18" charset="0"/>
              </a:rPr>
              <a:t>键要吸收能量</a:t>
            </a:r>
            <a:r>
              <a:rPr kumimoji="1" lang="en-US" altLang="zh-CN" sz="2800" b="1" dirty="0">
                <a:latin typeface="Times New Roman" pitchFamily="18" charset="0"/>
                <a:ea typeface="宋体" pitchFamily="2" charset="-122"/>
                <a:cs typeface="Times New Roman" pitchFamily="18" charset="0"/>
              </a:rPr>
              <a:t>436kJ</a:t>
            </a:r>
            <a:r>
              <a:rPr kumimoji="1" lang="zh-CN" altLang="en-US" sz="2800" b="1" dirty="0">
                <a:latin typeface="Times New Roman" pitchFamily="18" charset="0"/>
                <a:ea typeface="宋体" pitchFamily="2" charset="-122"/>
                <a:cs typeface="Times New Roman" pitchFamily="18" charset="0"/>
              </a:rPr>
              <a:t>。</a:t>
            </a:r>
          </a:p>
          <a:p>
            <a:r>
              <a:rPr kumimoji="1" lang="zh-CN" altLang="en-US" sz="2800" b="1" dirty="0">
                <a:latin typeface="Times New Roman" pitchFamily="18" charset="0"/>
                <a:ea typeface="宋体" pitchFamily="2" charset="-122"/>
                <a:cs typeface="Times New Roman" pitchFamily="18" charset="0"/>
              </a:rPr>
              <a:t>      </a:t>
            </a:r>
            <a:r>
              <a:rPr kumimoji="1" lang="zh-CN" altLang="en-US" sz="2800" b="1" dirty="0" smtClean="0">
                <a:latin typeface="Times New Roman" pitchFamily="18" charset="0"/>
                <a:ea typeface="宋体" pitchFamily="2" charset="-122"/>
                <a:cs typeface="Times New Roman" pitchFamily="18" charset="0"/>
              </a:rPr>
              <a:t>      形成</a:t>
            </a:r>
            <a:r>
              <a:rPr kumimoji="1" lang="en-US" altLang="zh-CN" sz="2800" b="1" dirty="0" smtClean="0">
                <a:latin typeface="Times New Roman" pitchFamily="18" charset="0"/>
                <a:ea typeface="宋体" pitchFamily="2" charset="-122"/>
                <a:cs typeface="Times New Roman" pitchFamily="18" charset="0"/>
              </a:rPr>
              <a:t>1 mol H</a:t>
            </a:r>
            <a:r>
              <a:rPr kumimoji="1" lang="zh-CN" altLang="en-US" sz="2800" b="1" dirty="0" smtClean="0">
                <a:latin typeface="Times New Roman" pitchFamily="18" charset="0"/>
                <a:ea typeface="宋体" pitchFamily="2" charset="-122"/>
                <a:cs typeface="Times New Roman" pitchFamily="18" charset="0"/>
              </a:rPr>
              <a:t>－</a:t>
            </a:r>
            <a:r>
              <a:rPr kumimoji="1" lang="en-US" altLang="zh-CN" sz="2800" b="1" dirty="0">
                <a:latin typeface="Times New Roman" pitchFamily="18" charset="0"/>
                <a:ea typeface="宋体" pitchFamily="2" charset="-122"/>
                <a:cs typeface="Times New Roman" pitchFamily="18" charset="0"/>
              </a:rPr>
              <a:t>H</a:t>
            </a:r>
            <a:r>
              <a:rPr kumimoji="1" lang="zh-CN" altLang="en-US" sz="2800" b="1" dirty="0">
                <a:latin typeface="Times New Roman" pitchFamily="18" charset="0"/>
                <a:ea typeface="宋体" pitchFamily="2" charset="-122"/>
                <a:cs typeface="Times New Roman" pitchFamily="18" charset="0"/>
              </a:rPr>
              <a:t>键要放出能量</a:t>
            </a:r>
            <a:r>
              <a:rPr kumimoji="1" lang="en-US" altLang="zh-CN" sz="2800" b="1" dirty="0">
                <a:latin typeface="Times New Roman" pitchFamily="18" charset="0"/>
                <a:ea typeface="宋体" pitchFamily="2" charset="-122"/>
                <a:cs typeface="Times New Roman" pitchFamily="18" charset="0"/>
              </a:rPr>
              <a:t>436kJ</a:t>
            </a:r>
            <a:r>
              <a:rPr kumimoji="1" lang="zh-CN" altLang="en-US" sz="2800" b="1" dirty="0" smtClean="0">
                <a:latin typeface="Times New Roman" pitchFamily="18" charset="0"/>
                <a:ea typeface="宋体" pitchFamily="2" charset="-122"/>
                <a:cs typeface="Times New Roman" pitchFamily="18" charset="0"/>
              </a:rPr>
              <a:t>。</a:t>
            </a:r>
            <a:endParaRPr kumimoji="1" lang="zh-CN" altLang="en-US" sz="2800" b="1" dirty="0">
              <a:latin typeface="Times New Roman" pitchFamily="18" charset="0"/>
              <a:ea typeface="宋体" pitchFamily="2" charset="-122"/>
              <a:cs typeface="Times New Roman" pitchFamily="18" charset="0"/>
            </a:endParaRPr>
          </a:p>
        </p:txBody>
      </p:sp>
      <p:sp>
        <p:nvSpPr>
          <p:cNvPr id="2" name="矩形 1"/>
          <p:cNvSpPr/>
          <p:nvPr/>
        </p:nvSpPr>
        <p:spPr>
          <a:xfrm>
            <a:off x="142844" y="169476"/>
            <a:ext cx="7398179" cy="954107"/>
          </a:xfrm>
          <a:prstGeom prst="rect">
            <a:avLst/>
          </a:prstGeom>
        </p:spPr>
        <p:txBody>
          <a:bodyPr wrap="none">
            <a:spAutoFit/>
          </a:bodyPr>
          <a:lstStyle/>
          <a:p>
            <a:r>
              <a:rPr lang="zh-CN" altLang="en-US" sz="2800" b="1" dirty="0" smtClean="0">
                <a:solidFill>
                  <a:srgbClr val="0000FF"/>
                </a:solidFill>
              </a:rPr>
              <a:t>二、化学反应中能量变化的原因</a:t>
            </a:r>
            <a:r>
              <a:rPr lang="en-US" altLang="zh-CN" sz="2800" b="1" dirty="0" smtClean="0">
                <a:solidFill>
                  <a:srgbClr val="0000FF"/>
                </a:solidFill>
              </a:rPr>
              <a:t>——</a:t>
            </a:r>
            <a:r>
              <a:rPr lang="zh-CN" altLang="en-US" sz="2800" b="1" dirty="0" smtClean="0">
                <a:solidFill>
                  <a:srgbClr val="0000FF"/>
                </a:solidFill>
              </a:rPr>
              <a:t>微观角度</a:t>
            </a:r>
            <a:endParaRPr lang="en-US" altLang="zh-CN" sz="2800" b="1" dirty="0" smtClean="0">
              <a:solidFill>
                <a:srgbClr val="0000FF"/>
              </a:solidFill>
            </a:endParaRPr>
          </a:p>
          <a:p>
            <a:r>
              <a:rPr lang="zh-CN" altLang="en-US" sz="2800" b="1" dirty="0" smtClean="0">
                <a:solidFill>
                  <a:srgbClr val="0000FF"/>
                </a:solidFill>
              </a:rPr>
              <a:t>    </a:t>
            </a:r>
            <a:r>
              <a:rPr lang="zh-CN" altLang="en-US" sz="2800" b="1" dirty="0" smtClean="0">
                <a:solidFill>
                  <a:srgbClr val="FF0000"/>
                </a:solidFill>
              </a:rPr>
              <a:t>即化学键与化学反应中能量变化的关系</a:t>
            </a:r>
            <a:endParaRPr lang="zh-CN" altLang="en-US" sz="2800" b="1" dirty="0">
              <a:solidFill>
                <a:srgbClr val="FF0000"/>
              </a:solidFill>
            </a:endParaRPr>
          </a:p>
        </p:txBody>
      </p:sp>
      <p:sp>
        <p:nvSpPr>
          <p:cNvPr id="4" name="Text Box 282"/>
          <p:cNvSpPr txBox="1">
            <a:spLocks noChangeArrowheads="1"/>
          </p:cNvSpPr>
          <p:nvPr/>
        </p:nvSpPr>
        <p:spPr bwMode="auto">
          <a:xfrm>
            <a:off x="300070" y="1052736"/>
            <a:ext cx="7415202" cy="2031325"/>
          </a:xfrm>
          <a:prstGeom prst="rect">
            <a:avLst/>
          </a:prstGeom>
          <a:noFill/>
          <a:ln w="9525">
            <a:noFill/>
            <a:miter lim="800000"/>
            <a:headEnd/>
            <a:tailEnd/>
          </a:ln>
          <a:effectLst/>
        </p:spPr>
        <p:txBody>
          <a:bodyPr wrap="square">
            <a:spAutoFit/>
          </a:bodyPr>
          <a:lstStyle/>
          <a:p>
            <a:pPr>
              <a:lnSpc>
                <a:spcPct val="150000"/>
              </a:lnSpc>
            </a:pPr>
            <a:r>
              <a:rPr kumimoji="1" lang="en-US" altLang="zh-CN" sz="2800" b="1" dirty="0">
                <a:latin typeface="Times New Roman" pitchFamily="18" charset="0"/>
                <a:cs typeface="Times New Roman" pitchFamily="18" charset="0"/>
              </a:rPr>
              <a:t>1</a:t>
            </a:r>
            <a:r>
              <a:rPr kumimoji="1" lang="zh-CN" altLang="en-US" sz="2800" b="1" dirty="0" smtClean="0">
                <a:latin typeface="Times New Roman" pitchFamily="18" charset="0"/>
                <a:cs typeface="Times New Roman" pitchFamily="18" charset="0"/>
              </a:rPr>
              <a:t>、化学反应的本质是旧键断裂，新键形成。</a:t>
            </a:r>
            <a:endParaRPr kumimoji="1" lang="en-US" altLang="zh-CN" sz="2800" b="1" dirty="0" smtClean="0">
              <a:latin typeface="Times New Roman" pitchFamily="18" charset="0"/>
              <a:cs typeface="Times New Roman" pitchFamily="18" charset="0"/>
            </a:endParaRPr>
          </a:p>
          <a:p>
            <a:pPr>
              <a:lnSpc>
                <a:spcPct val="150000"/>
              </a:lnSpc>
            </a:pPr>
            <a:r>
              <a:rPr kumimoji="1" lang="zh-CN" altLang="en-US" sz="2800" b="1" dirty="0" smtClean="0">
                <a:latin typeface="Times New Roman" pitchFamily="18" charset="0"/>
                <a:cs typeface="Times New Roman" pitchFamily="18" charset="0"/>
              </a:rPr>
              <a:t>      断开</a:t>
            </a:r>
            <a:r>
              <a:rPr kumimoji="1" lang="zh-CN" altLang="en-US" sz="2800" b="1" dirty="0">
                <a:latin typeface="Times New Roman" pitchFamily="18" charset="0"/>
                <a:cs typeface="Times New Roman" pitchFamily="18" charset="0"/>
              </a:rPr>
              <a:t>反应物中的化学键要吸收能量</a:t>
            </a:r>
            <a:r>
              <a:rPr kumimoji="1" lang="zh-CN" altLang="en-US" sz="2800" b="1" dirty="0" smtClean="0">
                <a:latin typeface="Times New Roman" pitchFamily="18" charset="0"/>
                <a:cs typeface="Times New Roman" pitchFamily="18" charset="0"/>
              </a:rPr>
              <a:t>；</a:t>
            </a:r>
            <a:endParaRPr kumimoji="1" lang="en-US" altLang="zh-CN" sz="2800" b="1" dirty="0" smtClean="0">
              <a:latin typeface="Times New Roman" pitchFamily="18" charset="0"/>
              <a:cs typeface="Times New Roman" pitchFamily="18" charset="0"/>
            </a:endParaRPr>
          </a:p>
          <a:p>
            <a:pPr>
              <a:lnSpc>
                <a:spcPct val="150000"/>
              </a:lnSpc>
            </a:pPr>
            <a:r>
              <a:rPr kumimoji="1" lang="zh-CN" altLang="en-US" sz="2800" b="1" dirty="0" smtClean="0">
                <a:latin typeface="Times New Roman" pitchFamily="18" charset="0"/>
                <a:cs typeface="Times New Roman" pitchFamily="18" charset="0"/>
              </a:rPr>
              <a:t>      形成</a:t>
            </a:r>
            <a:r>
              <a:rPr kumimoji="1" lang="zh-CN" altLang="en-US" sz="2800" b="1" dirty="0">
                <a:latin typeface="Times New Roman" pitchFamily="18" charset="0"/>
                <a:cs typeface="Times New Roman" pitchFamily="18" charset="0"/>
              </a:rPr>
              <a:t>生成物中的化学键要放出能量。</a:t>
            </a:r>
          </a:p>
        </p:txBody>
      </p:sp>
      <p:sp>
        <p:nvSpPr>
          <p:cNvPr id="6" name="Text Box 6"/>
          <p:cNvSpPr txBox="1">
            <a:spLocks noChangeArrowheads="1"/>
          </p:cNvSpPr>
          <p:nvPr/>
        </p:nvSpPr>
        <p:spPr bwMode="auto">
          <a:xfrm>
            <a:off x="571472" y="4124570"/>
            <a:ext cx="7429552" cy="1815882"/>
          </a:xfrm>
          <a:prstGeom prst="rect">
            <a:avLst/>
          </a:prstGeom>
          <a:noFill/>
          <a:ln w="19050" algn="ctr">
            <a:solidFill>
              <a:srgbClr val="C00000"/>
            </a:solidFill>
            <a:miter lim="800000"/>
            <a:headEnd/>
            <a:tailEnd/>
          </a:ln>
        </p:spPr>
        <p:txBody>
          <a:bodyPr wrap="square">
            <a:spAutoFit/>
          </a:bodyPr>
          <a:lstStyle/>
          <a:p>
            <a:pPr algn="l"/>
            <a:r>
              <a:rPr lang="zh-CN" altLang="en-US" sz="2800" b="1" dirty="0">
                <a:solidFill>
                  <a:schemeClr val="tx1"/>
                </a:solidFill>
              </a:rPr>
              <a:t>化学键的强弱用</a:t>
            </a:r>
            <a:r>
              <a:rPr lang="zh-CN" altLang="en-US" sz="2800" b="1" dirty="0"/>
              <a:t>键能</a:t>
            </a:r>
            <a:r>
              <a:rPr lang="zh-CN" altLang="en-US" sz="2800" b="1" dirty="0">
                <a:solidFill>
                  <a:schemeClr val="tx1"/>
                </a:solidFill>
              </a:rPr>
              <a:t>来表示（</a:t>
            </a:r>
            <a:r>
              <a:rPr lang="en-US" altLang="zh-CN" sz="2800" b="1" dirty="0">
                <a:solidFill>
                  <a:schemeClr val="tx1"/>
                </a:solidFill>
              </a:rPr>
              <a:t>kJ/mol</a:t>
            </a:r>
            <a:r>
              <a:rPr lang="zh-CN" altLang="en-US" sz="2800" b="1" dirty="0">
                <a:solidFill>
                  <a:schemeClr val="tx1"/>
                </a:solidFill>
              </a:rPr>
              <a:t>）</a:t>
            </a:r>
            <a:endParaRPr lang="en-US" altLang="zh-CN" sz="2800" b="1" dirty="0">
              <a:solidFill>
                <a:schemeClr val="tx1"/>
              </a:solidFill>
            </a:endParaRPr>
          </a:p>
          <a:p>
            <a:pPr algn="l"/>
            <a:r>
              <a:rPr lang="zh-CN" altLang="en-US" sz="2800" b="1" dirty="0"/>
              <a:t>键能</a:t>
            </a:r>
            <a:r>
              <a:rPr lang="zh-CN" altLang="en-US" sz="2800" b="1" dirty="0">
                <a:solidFill>
                  <a:schemeClr val="tx1"/>
                </a:solidFill>
              </a:rPr>
              <a:t>是</a:t>
            </a:r>
            <a:r>
              <a:rPr lang="zh-CN" altLang="en-US" sz="2800" b="1" dirty="0" smtClean="0">
                <a:solidFill>
                  <a:schemeClr val="tx1"/>
                </a:solidFill>
              </a:rPr>
              <a:t>指断开或者形成</a:t>
            </a:r>
            <a:r>
              <a:rPr lang="en-US" altLang="zh-CN" sz="2800" b="1" dirty="0" smtClean="0">
                <a:solidFill>
                  <a:schemeClr val="tx1"/>
                </a:solidFill>
              </a:rPr>
              <a:t>1 mol</a:t>
            </a:r>
            <a:r>
              <a:rPr lang="zh-CN" altLang="en-US" sz="2800" b="1" dirty="0" smtClean="0">
                <a:solidFill>
                  <a:schemeClr val="tx1"/>
                </a:solidFill>
              </a:rPr>
              <a:t>化学键所需要吸收或放出的能量。</a:t>
            </a:r>
            <a:r>
              <a:rPr lang="zh-CN" altLang="en-US" sz="2800" b="1" dirty="0" smtClean="0">
                <a:solidFill>
                  <a:srgbClr val="FF0000"/>
                </a:solidFill>
              </a:rPr>
              <a:t>键能</a:t>
            </a:r>
            <a:r>
              <a:rPr lang="zh-CN" altLang="en-US" sz="2800" b="1" dirty="0">
                <a:solidFill>
                  <a:srgbClr val="FF0000"/>
                </a:solidFill>
              </a:rPr>
              <a:t>越大</a:t>
            </a:r>
            <a:r>
              <a:rPr lang="zh-CN" altLang="en-US" sz="2800" b="1" dirty="0" smtClean="0">
                <a:solidFill>
                  <a:srgbClr val="FF0000"/>
                </a:solidFill>
              </a:rPr>
              <a:t>，化学键</a:t>
            </a:r>
            <a:r>
              <a:rPr lang="zh-CN" altLang="en-US" sz="2800" b="1" dirty="0">
                <a:solidFill>
                  <a:srgbClr val="FF0000"/>
                </a:solidFill>
              </a:rPr>
              <a:t>越牢固，物质越稳定</a:t>
            </a:r>
            <a:r>
              <a:rPr lang="zh-CN" altLang="en-US" sz="2800" b="1" dirty="0" smtClean="0">
                <a:solidFill>
                  <a:srgbClr val="FF0000"/>
                </a:solidFill>
              </a:rPr>
              <a:t>。</a:t>
            </a:r>
            <a:endParaRPr lang="en-US" altLang="zh-CN" sz="2800" b="1" noProof="1">
              <a:solidFill>
                <a:srgbClr val="FF0000"/>
              </a:solidFill>
            </a:endParaRPr>
          </a:p>
        </p:txBody>
      </p:sp>
    </p:spTree>
    <p:extLst>
      <p:ext uri="{BB962C8B-B14F-4D97-AF65-F5344CB8AC3E}">
        <p14:creationId xmlns:p14="http://schemas.microsoft.com/office/powerpoint/2010/main" val="334814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4" grpId="0" autoUpdateAnimBg="0"/>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4"/>
          <p:cNvSpPr>
            <a:spLocks noChangeArrowheads="1"/>
          </p:cNvSpPr>
          <p:nvPr/>
        </p:nvSpPr>
        <p:spPr bwMode="auto">
          <a:xfrm>
            <a:off x="899592" y="4365104"/>
            <a:ext cx="6696744" cy="523220"/>
          </a:xfrm>
          <a:prstGeom prst="rect">
            <a:avLst/>
          </a:prstGeom>
          <a:noFill/>
          <a:ln w="57150" algn="ctr">
            <a:noFill/>
            <a:miter lim="800000"/>
            <a:headEnd/>
            <a:tailEnd/>
          </a:ln>
        </p:spPr>
        <p:txBody>
          <a:bodyPr wrap="square">
            <a:spAutoFit/>
          </a:bodyPr>
          <a:lstStyle/>
          <a:p>
            <a:r>
              <a:rPr lang="en-US" altLang="zh-CN" sz="2800" b="1" dirty="0" smtClean="0">
                <a:solidFill>
                  <a:srgbClr val="FF0000"/>
                </a:solidFill>
                <a:latin typeface="Times New Roman" pitchFamily="18" charset="0"/>
                <a:cs typeface="Times New Roman" pitchFamily="18" charset="0"/>
              </a:rPr>
              <a:t>436 kJ </a:t>
            </a:r>
            <a:r>
              <a:rPr lang="zh-CN" altLang="en-US" sz="2800" b="1" dirty="0" smtClean="0">
                <a:solidFill>
                  <a:srgbClr val="FF0000"/>
                </a:solidFill>
                <a:latin typeface="Times New Roman" pitchFamily="18" charset="0"/>
                <a:cs typeface="Times New Roman" pitchFamily="18" charset="0"/>
              </a:rPr>
              <a:t>＋</a:t>
            </a:r>
            <a:r>
              <a:rPr lang="en-US" altLang="zh-CN" sz="2800" b="1" dirty="0" smtClean="0">
                <a:solidFill>
                  <a:srgbClr val="FF0000"/>
                </a:solidFill>
                <a:latin typeface="Times New Roman" pitchFamily="18" charset="0"/>
                <a:cs typeface="Times New Roman" pitchFamily="18" charset="0"/>
              </a:rPr>
              <a:t>155 kJ </a:t>
            </a:r>
            <a:r>
              <a:rPr lang="zh-CN" altLang="en-US" sz="2800" b="1" dirty="0" smtClean="0">
                <a:solidFill>
                  <a:srgbClr val="FF0000"/>
                </a:solidFill>
                <a:latin typeface="Times New Roman" pitchFamily="18" charset="0"/>
                <a:cs typeface="Times New Roman" pitchFamily="18" charset="0"/>
              </a:rPr>
              <a:t>－</a:t>
            </a:r>
            <a:r>
              <a:rPr lang="en-US" altLang="zh-CN" sz="2800" b="1" dirty="0" smtClean="0">
                <a:solidFill>
                  <a:srgbClr val="FF0000"/>
                </a:solidFill>
                <a:latin typeface="Times New Roman" pitchFamily="18" charset="0"/>
                <a:ea typeface="宋体" pitchFamily="2" charset="-122"/>
                <a:cs typeface="Times New Roman" pitchFamily="18" charset="0"/>
              </a:rPr>
              <a:t>2×</a:t>
            </a:r>
            <a:r>
              <a:rPr lang="en-US" altLang="zh-CN" sz="2800" b="1" dirty="0" smtClean="0">
                <a:solidFill>
                  <a:srgbClr val="FF0000"/>
                </a:solidFill>
                <a:latin typeface="Times New Roman" pitchFamily="18" charset="0"/>
                <a:cs typeface="Times New Roman" pitchFamily="18" charset="0"/>
              </a:rPr>
              <a:t>565 kJ= </a:t>
            </a:r>
            <a:r>
              <a:rPr lang="zh-CN" altLang="en-US" sz="2800" b="1" dirty="0" smtClean="0">
                <a:solidFill>
                  <a:srgbClr val="FF0000"/>
                </a:solidFill>
                <a:latin typeface="Times New Roman" pitchFamily="18" charset="0"/>
                <a:cs typeface="Times New Roman" pitchFamily="18" charset="0"/>
              </a:rPr>
              <a:t>－</a:t>
            </a:r>
            <a:r>
              <a:rPr lang="en-US" altLang="zh-CN" sz="2800" b="1" dirty="0" smtClean="0">
                <a:solidFill>
                  <a:srgbClr val="FF0000"/>
                </a:solidFill>
                <a:latin typeface="Times New Roman" pitchFamily="18" charset="0"/>
                <a:cs typeface="Times New Roman" pitchFamily="18" charset="0"/>
              </a:rPr>
              <a:t>539 kJ</a:t>
            </a:r>
            <a:endParaRPr lang="en-US" altLang="zh-CN" sz="2800" b="1" noProof="1">
              <a:solidFill>
                <a:srgbClr val="FF0000"/>
              </a:solidFill>
              <a:latin typeface="Times New Roman" pitchFamily="18" charset="0"/>
              <a:cs typeface="Times New Roman" pitchFamily="18" charset="0"/>
            </a:endParaRPr>
          </a:p>
        </p:txBody>
      </p:sp>
      <p:sp>
        <p:nvSpPr>
          <p:cNvPr id="8195" name="Text Box 5"/>
          <p:cNvSpPr txBox="1">
            <a:spLocks noChangeArrowheads="1"/>
          </p:cNvSpPr>
          <p:nvPr/>
        </p:nvSpPr>
        <p:spPr bwMode="auto">
          <a:xfrm>
            <a:off x="785813" y="764704"/>
            <a:ext cx="7358087" cy="1384995"/>
          </a:xfrm>
          <a:prstGeom prst="rect">
            <a:avLst/>
          </a:prstGeom>
          <a:noFill/>
          <a:ln w="57150" algn="ctr">
            <a:noFill/>
            <a:miter lim="800000"/>
            <a:headEnd/>
            <a:tailEnd/>
          </a:ln>
        </p:spPr>
        <p:txBody>
          <a:bodyPr wrap="square">
            <a:spAutoFit/>
          </a:bodyPr>
          <a:lstStyle/>
          <a:p>
            <a:pPr algn="l"/>
            <a:r>
              <a:rPr lang="zh-CN" altLang="en-US" sz="2800" b="1" dirty="0" smtClean="0">
                <a:solidFill>
                  <a:schemeClr val="tx1"/>
                </a:solidFill>
                <a:latin typeface="Times New Roman" panose="02020603050405020304" pitchFamily="18" charset="0"/>
                <a:cs typeface="Times New Roman" panose="02020603050405020304" pitchFamily="18" charset="0"/>
              </a:rPr>
              <a:t>例</a:t>
            </a:r>
            <a:r>
              <a:rPr lang="en-US" altLang="zh-CN" sz="2800" b="1" dirty="0" smtClean="0">
                <a:solidFill>
                  <a:schemeClr val="tx1"/>
                </a:solidFill>
                <a:latin typeface="Times New Roman" panose="02020603050405020304" pitchFamily="18" charset="0"/>
                <a:cs typeface="Times New Roman" panose="02020603050405020304" pitchFamily="18" charset="0"/>
              </a:rPr>
              <a:t>.</a:t>
            </a:r>
            <a:r>
              <a:rPr lang="zh-CN" altLang="en-US" sz="2800" b="1" dirty="0" smtClean="0">
                <a:solidFill>
                  <a:schemeClr val="tx1"/>
                </a:solidFill>
                <a:latin typeface="Times New Roman" panose="02020603050405020304" pitchFamily="18" charset="0"/>
                <a:cs typeface="Times New Roman" panose="02020603050405020304" pitchFamily="18" charset="0"/>
              </a:rPr>
              <a:t>在</a:t>
            </a:r>
            <a:r>
              <a:rPr lang="en-US" altLang="zh-CN" sz="2800" b="1" dirty="0">
                <a:solidFill>
                  <a:schemeClr val="tx1"/>
                </a:solidFill>
                <a:latin typeface="Times New Roman" panose="02020603050405020304" pitchFamily="18" charset="0"/>
                <a:cs typeface="Times New Roman" panose="02020603050405020304" pitchFamily="18" charset="0"/>
              </a:rPr>
              <a:t>25℃</a:t>
            </a:r>
            <a:r>
              <a:rPr lang="zh-CN" altLang="en-US" sz="2800" b="1" dirty="0">
                <a:solidFill>
                  <a:schemeClr val="tx1"/>
                </a:solidFill>
                <a:latin typeface="Times New Roman" panose="02020603050405020304" pitchFamily="18" charset="0"/>
                <a:cs typeface="Times New Roman" panose="02020603050405020304" pitchFamily="18" charset="0"/>
              </a:rPr>
              <a:t>和</a:t>
            </a:r>
            <a:r>
              <a:rPr lang="en-US" altLang="zh-CN" sz="2800" b="1" dirty="0">
                <a:solidFill>
                  <a:schemeClr val="tx1"/>
                </a:solidFill>
                <a:latin typeface="Times New Roman" panose="02020603050405020304" pitchFamily="18" charset="0"/>
                <a:cs typeface="Times New Roman" panose="02020603050405020304" pitchFamily="18" charset="0"/>
              </a:rPr>
              <a:t>101kPa</a:t>
            </a:r>
            <a:r>
              <a:rPr lang="zh-CN" altLang="en-US" sz="2800" b="1" dirty="0">
                <a:solidFill>
                  <a:schemeClr val="tx1"/>
                </a:solidFill>
                <a:latin typeface="Times New Roman" panose="02020603050405020304" pitchFamily="18" charset="0"/>
                <a:cs typeface="Times New Roman" panose="02020603050405020304" pitchFamily="18" charset="0"/>
              </a:rPr>
              <a:t>的条件下，对于</a:t>
            </a:r>
            <a:r>
              <a:rPr lang="zh-CN" altLang="en-US" sz="2800" b="1" dirty="0" smtClean="0">
                <a:solidFill>
                  <a:schemeClr val="tx1"/>
                </a:solidFill>
                <a:latin typeface="Times New Roman" panose="02020603050405020304" pitchFamily="18" charset="0"/>
                <a:cs typeface="Times New Roman" panose="02020603050405020304" pitchFamily="18" charset="0"/>
              </a:rPr>
              <a:t>化学反应</a:t>
            </a:r>
            <a:endParaRPr lang="en-US" altLang="zh-CN" sz="2800" b="1" dirty="0" smtClean="0">
              <a:solidFill>
                <a:schemeClr val="tx1"/>
              </a:solidFill>
              <a:latin typeface="Times New Roman" panose="02020603050405020304" pitchFamily="18" charset="0"/>
              <a:cs typeface="Times New Roman" panose="02020603050405020304" pitchFamily="18" charset="0"/>
            </a:endParaRPr>
          </a:p>
          <a:p>
            <a:pPr algn="l"/>
            <a:r>
              <a:rPr lang="en-US" altLang="zh-CN" sz="2800" b="1" dirty="0" smtClean="0">
                <a:solidFill>
                  <a:schemeClr val="tx1"/>
                </a:solidFill>
                <a:latin typeface="Times New Roman" panose="02020603050405020304" pitchFamily="18" charset="0"/>
                <a:cs typeface="Times New Roman" panose="02020603050405020304" pitchFamily="18" charset="0"/>
              </a:rPr>
              <a:t>H</a:t>
            </a:r>
            <a:r>
              <a:rPr lang="en-US" altLang="zh-CN" sz="2800" b="1" baseline="-25000" dirty="0" smtClean="0">
                <a:solidFill>
                  <a:schemeClr val="tx1"/>
                </a:solidFill>
                <a:latin typeface="Times New Roman" panose="02020603050405020304" pitchFamily="18" charset="0"/>
                <a:cs typeface="Times New Roman" panose="02020603050405020304" pitchFamily="18" charset="0"/>
              </a:rPr>
              <a:t>2 </a:t>
            </a:r>
            <a:r>
              <a:rPr lang="en-US" altLang="zh-CN" sz="2800" b="1" dirty="0">
                <a:solidFill>
                  <a:schemeClr val="tx1"/>
                </a:solidFill>
                <a:latin typeface="Times New Roman" panose="02020603050405020304" pitchFamily="18" charset="0"/>
                <a:cs typeface="Times New Roman" panose="02020603050405020304" pitchFamily="18" charset="0"/>
              </a:rPr>
              <a:t>+  F</a:t>
            </a:r>
            <a:r>
              <a:rPr lang="en-US" altLang="zh-CN" sz="2800" b="1" baseline="-25000" dirty="0">
                <a:solidFill>
                  <a:schemeClr val="tx1"/>
                </a:solidFill>
                <a:latin typeface="Times New Roman" panose="02020603050405020304" pitchFamily="18" charset="0"/>
                <a:cs typeface="Times New Roman" panose="02020603050405020304" pitchFamily="18" charset="0"/>
              </a:rPr>
              <a:t>2 </a:t>
            </a:r>
            <a:r>
              <a:rPr lang="en-US" altLang="zh-CN" sz="2800" b="1" dirty="0">
                <a:solidFill>
                  <a:schemeClr val="tx1"/>
                </a:solidFill>
                <a:latin typeface="Times New Roman" panose="02020603050405020304" pitchFamily="18" charset="0"/>
                <a:cs typeface="Times New Roman" panose="02020603050405020304" pitchFamily="18" charset="0"/>
              </a:rPr>
              <a:t> == 2HF</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1 mol H</a:t>
            </a:r>
            <a:r>
              <a:rPr lang="en-US" altLang="zh-CN" sz="2800" b="1" baseline="-25000" dirty="0">
                <a:solidFill>
                  <a:schemeClr val="tx1"/>
                </a:solidFill>
                <a:latin typeface="Times New Roman" panose="02020603050405020304" pitchFamily="18" charset="0"/>
                <a:cs typeface="Times New Roman" panose="02020603050405020304" pitchFamily="18" charset="0"/>
              </a:rPr>
              <a:t>2</a:t>
            </a:r>
            <a:r>
              <a:rPr lang="zh-CN" altLang="en-US" sz="2800" b="1" dirty="0">
                <a:solidFill>
                  <a:schemeClr val="tx1"/>
                </a:solidFill>
                <a:latin typeface="Times New Roman" panose="02020603050405020304" pitchFamily="18" charset="0"/>
                <a:cs typeface="Times New Roman" panose="02020603050405020304" pitchFamily="18" charset="0"/>
              </a:rPr>
              <a:t>和</a:t>
            </a:r>
            <a:r>
              <a:rPr lang="en-US" altLang="zh-CN" sz="2800" b="1" dirty="0">
                <a:solidFill>
                  <a:schemeClr val="tx1"/>
                </a:solidFill>
                <a:latin typeface="Times New Roman" panose="02020603050405020304" pitchFamily="18" charset="0"/>
                <a:cs typeface="Times New Roman" panose="02020603050405020304" pitchFamily="18" charset="0"/>
              </a:rPr>
              <a:t>1 mol F</a:t>
            </a:r>
            <a:r>
              <a:rPr lang="en-US" altLang="zh-CN" sz="2800" b="1" baseline="-25000" dirty="0">
                <a:solidFill>
                  <a:schemeClr val="tx1"/>
                </a:solidFill>
                <a:latin typeface="Times New Roman" panose="02020603050405020304" pitchFamily="18" charset="0"/>
                <a:cs typeface="Times New Roman" panose="02020603050405020304" pitchFamily="18" charset="0"/>
              </a:rPr>
              <a:t>2</a:t>
            </a:r>
            <a:r>
              <a:rPr lang="zh-CN" altLang="en-US" sz="2800" b="1" dirty="0">
                <a:solidFill>
                  <a:schemeClr val="tx1"/>
                </a:solidFill>
                <a:latin typeface="Times New Roman" panose="02020603050405020304" pitchFamily="18" charset="0"/>
                <a:cs typeface="Times New Roman" panose="02020603050405020304" pitchFamily="18" charset="0"/>
              </a:rPr>
              <a:t>反应，生成</a:t>
            </a:r>
            <a:r>
              <a:rPr lang="en-US" altLang="zh-CN" sz="2800" b="1" dirty="0">
                <a:solidFill>
                  <a:schemeClr val="tx1"/>
                </a:solidFill>
                <a:latin typeface="Times New Roman" panose="02020603050405020304" pitchFamily="18" charset="0"/>
                <a:cs typeface="Times New Roman" panose="02020603050405020304" pitchFamily="18" charset="0"/>
              </a:rPr>
              <a:t>2 mol</a:t>
            </a:r>
            <a:r>
              <a:rPr lang="zh-CN" altLang="en-US" sz="2800" b="1" dirty="0">
                <a:solidFill>
                  <a:schemeClr val="tx1"/>
                </a:solidFill>
                <a:latin typeface="Times New Roman" panose="02020603050405020304" pitchFamily="18" charset="0"/>
                <a:cs typeface="Times New Roman" panose="02020603050405020304" pitchFamily="18" charset="0"/>
              </a:rPr>
              <a:t>的</a:t>
            </a:r>
            <a:r>
              <a:rPr lang="en-US" altLang="zh-CN" sz="2800" b="1" dirty="0">
                <a:solidFill>
                  <a:schemeClr val="tx1"/>
                </a:solidFill>
                <a:latin typeface="Times New Roman" panose="02020603050405020304" pitchFamily="18" charset="0"/>
                <a:cs typeface="Times New Roman" panose="02020603050405020304" pitchFamily="18" charset="0"/>
              </a:rPr>
              <a:t>HF</a:t>
            </a:r>
            <a:r>
              <a:rPr lang="zh-CN" altLang="en-US" sz="2800" b="1" dirty="0">
                <a:solidFill>
                  <a:schemeClr val="tx1"/>
                </a:solidFill>
                <a:latin typeface="Times New Roman" panose="02020603050405020304" pitchFamily="18" charset="0"/>
                <a:cs typeface="Times New Roman" panose="02020603050405020304" pitchFamily="18" charset="0"/>
              </a:rPr>
              <a:t>，能量变化是怎样的？</a:t>
            </a:r>
            <a:endParaRPr lang="en-US" altLang="zh-CN" sz="2800" b="1" dirty="0">
              <a:solidFill>
                <a:schemeClr val="tx1"/>
              </a:solidFill>
              <a:latin typeface="Times New Roman" panose="02020603050405020304" pitchFamily="18" charset="0"/>
              <a:cs typeface="Times New Roman" panose="02020603050405020304" pitchFamily="18" charset="0"/>
            </a:endParaRPr>
          </a:p>
        </p:txBody>
      </p:sp>
      <p:grpSp>
        <p:nvGrpSpPr>
          <p:cNvPr id="44" name="组合 43"/>
          <p:cNvGrpSpPr/>
          <p:nvPr/>
        </p:nvGrpSpPr>
        <p:grpSpPr>
          <a:xfrm>
            <a:off x="943003" y="2276872"/>
            <a:ext cx="6343642" cy="1951980"/>
            <a:chOff x="943003" y="2977218"/>
            <a:chExt cx="6343642" cy="1951980"/>
          </a:xfrm>
        </p:grpSpPr>
        <p:grpSp>
          <p:nvGrpSpPr>
            <p:cNvPr id="2" name="组合 53"/>
            <p:cNvGrpSpPr>
              <a:grpSpLocks/>
            </p:cNvGrpSpPr>
            <p:nvPr/>
          </p:nvGrpSpPr>
          <p:grpSpPr bwMode="auto">
            <a:xfrm>
              <a:off x="1000101" y="2977218"/>
              <a:ext cx="5929353" cy="523220"/>
              <a:chOff x="1000078" y="3120064"/>
              <a:chExt cx="5929395" cy="523117"/>
            </a:xfrm>
          </p:grpSpPr>
          <p:grpSp>
            <p:nvGrpSpPr>
              <p:cNvPr id="3" name="组合 18"/>
              <p:cNvGrpSpPr>
                <a:grpSpLocks/>
              </p:cNvGrpSpPr>
              <p:nvPr/>
            </p:nvGrpSpPr>
            <p:grpSpPr bwMode="auto">
              <a:xfrm>
                <a:off x="1000078" y="3120064"/>
                <a:ext cx="5929395" cy="523117"/>
                <a:chOff x="1500144" y="2612067"/>
                <a:chExt cx="5929395" cy="523117"/>
              </a:xfrm>
            </p:grpSpPr>
            <p:sp>
              <p:nvSpPr>
                <p:cNvPr id="8231" name="Text Box 5"/>
                <p:cNvSpPr txBox="1">
                  <a:spLocks noChangeArrowheads="1"/>
                </p:cNvSpPr>
                <p:nvPr/>
              </p:nvSpPr>
              <p:spPr bwMode="auto">
                <a:xfrm>
                  <a:off x="1500144" y="2612067"/>
                  <a:ext cx="5929395" cy="523117"/>
                </a:xfrm>
                <a:prstGeom prst="rect">
                  <a:avLst/>
                </a:prstGeom>
                <a:noFill/>
                <a:ln w="57150">
                  <a:noFill/>
                  <a:miter lim="800000"/>
                  <a:headEnd/>
                  <a:tailEnd/>
                </a:ln>
              </p:spPr>
              <p:txBody>
                <a:bodyPr wrap="square">
                  <a:spAutoFit/>
                </a:bodyPr>
                <a:lstStyle/>
                <a:p>
                  <a:pPr algn="l"/>
                  <a:r>
                    <a:rPr lang="en-US" altLang="zh-CN" sz="2800" b="1" dirty="0" smtClean="0">
                      <a:latin typeface="Times New Roman" pitchFamily="18" charset="0"/>
                      <a:cs typeface="Times New Roman" pitchFamily="18" charset="0"/>
                    </a:rPr>
                    <a:t>H—H        H</a:t>
                  </a:r>
                  <a:r>
                    <a:rPr lang="zh-CN" altLang="en-US" sz="2800" b="1" dirty="0" smtClean="0">
                      <a:latin typeface="Times New Roman" pitchFamily="18" charset="0"/>
                      <a:cs typeface="Times New Roman" pitchFamily="18" charset="0"/>
                    </a:rPr>
                    <a:t>  </a:t>
                  </a:r>
                  <a:r>
                    <a:rPr lang="en-US" altLang="zh-CN" sz="2800" b="1" dirty="0">
                      <a:latin typeface="Times New Roman" pitchFamily="18" charset="0"/>
                      <a:cs typeface="Times New Roman" pitchFamily="18" charset="0"/>
                    </a:rPr>
                    <a:t>+ H     </a:t>
                  </a:r>
                  <a:r>
                    <a:rPr lang="zh-CN" altLang="en-US" sz="2800" b="1" dirty="0">
                      <a:solidFill>
                        <a:schemeClr val="tx1"/>
                      </a:solidFill>
                      <a:latin typeface="Times New Roman" pitchFamily="18" charset="0"/>
                      <a:cs typeface="Times New Roman" pitchFamily="18" charset="0"/>
                    </a:rPr>
                    <a:t>吸收 </a:t>
                  </a:r>
                  <a:r>
                    <a:rPr lang="en-US" altLang="zh-CN" sz="2800" b="1" dirty="0">
                      <a:latin typeface="Times New Roman" pitchFamily="18" charset="0"/>
                      <a:cs typeface="Times New Roman" pitchFamily="18" charset="0"/>
                    </a:rPr>
                    <a:t>436kJ/mol</a:t>
                  </a:r>
                </a:p>
              </p:txBody>
            </p:sp>
            <p:sp>
              <p:nvSpPr>
                <p:cNvPr id="8232" name="Oval 103"/>
                <p:cNvSpPr>
                  <a:spLocks noChangeArrowheads="1"/>
                </p:cNvSpPr>
                <p:nvPr/>
              </p:nvSpPr>
              <p:spPr bwMode="auto">
                <a:xfrm>
                  <a:off x="3495660" y="2857494"/>
                  <a:ext cx="76200" cy="76200"/>
                </a:xfrm>
                <a:prstGeom prst="ellipse">
                  <a:avLst/>
                </a:prstGeom>
                <a:solidFill>
                  <a:schemeClr val="tx1"/>
                </a:solidFill>
                <a:ln w="12700" cap="sq">
                  <a:solidFill>
                    <a:schemeClr val="tx1"/>
                  </a:solidFill>
                  <a:round/>
                  <a:headEnd type="none" w="sm" len="sm"/>
                  <a:tailEnd type="none" w="sm" len="sm"/>
                </a:ln>
              </p:spPr>
              <p:txBody>
                <a:bodyPr wrap="none" anchor="ctr"/>
                <a:lstStyle/>
                <a:p>
                  <a:endParaRPr lang="zh-CN" altLang="en-US" sz="2800" b="1">
                    <a:solidFill>
                      <a:srgbClr val="000000"/>
                    </a:solidFill>
                    <a:latin typeface="Times New Roman" pitchFamily="18" charset="0"/>
                    <a:ea typeface="宋体" pitchFamily="2" charset="-122"/>
                    <a:cs typeface="Times New Roman" pitchFamily="18" charset="0"/>
                  </a:endParaRPr>
                </a:p>
              </p:txBody>
            </p:sp>
            <p:sp>
              <p:nvSpPr>
                <p:cNvPr id="8233" name="Oval 103"/>
                <p:cNvSpPr>
                  <a:spLocks noChangeArrowheads="1"/>
                </p:cNvSpPr>
                <p:nvPr/>
              </p:nvSpPr>
              <p:spPr bwMode="auto">
                <a:xfrm>
                  <a:off x="4281483" y="2852732"/>
                  <a:ext cx="76200" cy="76200"/>
                </a:xfrm>
                <a:prstGeom prst="ellipse">
                  <a:avLst/>
                </a:prstGeom>
                <a:solidFill>
                  <a:schemeClr val="tx1"/>
                </a:solidFill>
                <a:ln w="12700" cap="sq">
                  <a:solidFill>
                    <a:schemeClr val="tx1"/>
                  </a:solidFill>
                  <a:round/>
                  <a:headEnd type="none" w="sm" len="sm"/>
                  <a:tailEnd type="none" w="sm" len="sm"/>
                </a:ln>
              </p:spPr>
              <p:txBody>
                <a:bodyPr wrap="none" anchor="ctr"/>
                <a:lstStyle/>
                <a:p>
                  <a:endParaRPr lang="zh-CN" altLang="en-US" sz="2800" b="1">
                    <a:solidFill>
                      <a:srgbClr val="000000"/>
                    </a:solidFill>
                    <a:latin typeface="Times New Roman" pitchFamily="18" charset="0"/>
                    <a:ea typeface="宋体" pitchFamily="2" charset="-122"/>
                    <a:cs typeface="Times New Roman" pitchFamily="18" charset="0"/>
                  </a:endParaRPr>
                </a:p>
              </p:txBody>
            </p:sp>
          </p:grpSp>
          <p:sp>
            <p:nvSpPr>
              <p:cNvPr id="8230" name="Line 9"/>
              <p:cNvSpPr>
                <a:spLocks noChangeShapeType="1"/>
              </p:cNvSpPr>
              <p:nvPr/>
            </p:nvSpPr>
            <p:spPr bwMode="auto">
              <a:xfrm flipV="1">
                <a:off x="2079589" y="3425736"/>
                <a:ext cx="635012" cy="3173"/>
              </a:xfrm>
              <a:prstGeom prst="line">
                <a:avLst/>
              </a:prstGeom>
              <a:solidFill>
                <a:schemeClr val="tx1"/>
              </a:solidFill>
              <a:ln w="57150">
                <a:solidFill>
                  <a:schemeClr val="tx1"/>
                </a:solidFill>
                <a:round/>
                <a:headEnd/>
                <a:tailEnd type="triangle" w="med" len="med"/>
              </a:ln>
            </p:spPr>
            <p:txBody>
              <a:bodyPr>
                <a:spAutoFit/>
              </a:bodyPr>
              <a:lstStyle/>
              <a:p>
                <a:endParaRPr lang="zh-CN" altLang="en-US" sz="2800" b="1">
                  <a:latin typeface="Times New Roman" pitchFamily="18" charset="0"/>
                  <a:cs typeface="Times New Roman" pitchFamily="18" charset="0"/>
                </a:endParaRPr>
              </a:p>
            </p:txBody>
          </p:sp>
        </p:grpSp>
        <p:sp>
          <p:nvSpPr>
            <p:cNvPr id="8211" name="Text Box 10"/>
            <p:cNvSpPr txBox="1">
              <a:spLocks noChangeArrowheads="1"/>
            </p:cNvSpPr>
            <p:nvPr/>
          </p:nvSpPr>
          <p:spPr bwMode="auto">
            <a:xfrm>
              <a:off x="1071539" y="3643313"/>
              <a:ext cx="6215106" cy="523220"/>
            </a:xfrm>
            <a:prstGeom prst="rect">
              <a:avLst/>
            </a:prstGeom>
            <a:noFill/>
            <a:ln w="57150">
              <a:noFill/>
              <a:miter lim="800000"/>
              <a:headEnd/>
              <a:tailEnd/>
            </a:ln>
          </p:spPr>
          <p:txBody>
            <a:bodyPr wrap="square">
              <a:spAutoFit/>
            </a:bodyPr>
            <a:lstStyle/>
            <a:p>
              <a:pPr algn="l"/>
              <a:r>
                <a:rPr lang="en-US" altLang="zh-CN" sz="2800" b="1" dirty="0" smtClean="0">
                  <a:latin typeface="Times New Roman" pitchFamily="18" charset="0"/>
                  <a:cs typeface="Times New Roman" pitchFamily="18" charset="0"/>
                </a:rPr>
                <a:t>F—F         F  +  F     </a:t>
              </a:r>
              <a:r>
                <a:rPr lang="zh-CN" altLang="en-US" sz="2800" b="1" dirty="0" smtClean="0">
                  <a:solidFill>
                    <a:schemeClr val="tx1"/>
                  </a:solidFill>
                  <a:latin typeface="Times New Roman" pitchFamily="18" charset="0"/>
                  <a:cs typeface="Times New Roman" pitchFamily="18" charset="0"/>
                </a:rPr>
                <a:t>吸收 </a:t>
              </a:r>
              <a:r>
                <a:rPr lang="en-US" altLang="zh-CN" sz="2800" b="1" dirty="0">
                  <a:latin typeface="Times New Roman" pitchFamily="18" charset="0"/>
                  <a:cs typeface="Times New Roman" pitchFamily="18" charset="0"/>
                </a:rPr>
                <a:t>155kJ/mol</a:t>
              </a:r>
            </a:p>
          </p:txBody>
        </p:sp>
        <p:grpSp>
          <p:nvGrpSpPr>
            <p:cNvPr id="5" name="组合 42"/>
            <p:cNvGrpSpPr>
              <a:grpSpLocks/>
            </p:cNvGrpSpPr>
            <p:nvPr/>
          </p:nvGrpSpPr>
          <p:grpSpPr bwMode="auto">
            <a:xfrm>
              <a:off x="3419468" y="3571876"/>
              <a:ext cx="438152" cy="576379"/>
              <a:chOff x="1592220" y="3778259"/>
              <a:chExt cx="438152" cy="576266"/>
            </a:xfrm>
            <a:solidFill>
              <a:schemeClr val="tx1"/>
            </a:solidFill>
          </p:grpSpPr>
          <p:sp>
            <p:nvSpPr>
              <p:cNvPr id="8222" name="Oval 103"/>
              <p:cNvSpPr>
                <a:spLocks noChangeArrowheads="1"/>
              </p:cNvSpPr>
              <p:nvPr/>
            </p:nvSpPr>
            <p:spPr bwMode="auto">
              <a:xfrm>
                <a:off x="1592220" y="4130687"/>
                <a:ext cx="76200" cy="76200"/>
              </a:xfrm>
              <a:prstGeom prst="ellipse">
                <a:avLst/>
              </a:prstGeom>
              <a:grpFill/>
              <a:ln w="12700" cap="sq">
                <a:solidFill>
                  <a:srgbClr val="808000"/>
                </a:solidFill>
                <a:round/>
                <a:headEnd type="none" w="sm" len="sm"/>
                <a:tailEnd type="none" w="sm" len="sm"/>
              </a:ln>
            </p:spPr>
            <p:txBody>
              <a:bodyPr wrap="none" anchor="ctr"/>
              <a:lstStyle/>
              <a:p>
                <a:endParaRPr lang="zh-CN" altLang="en-US" sz="2800" b="1">
                  <a:solidFill>
                    <a:srgbClr val="000000"/>
                  </a:solidFill>
                  <a:latin typeface="Times New Roman" pitchFamily="18" charset="0"/>
                  <a:ea typeface="宋体" pitchFamily="2" charset="-122"/>
                  <a:cs typeface="Times New Roman" pitchFamily="18" charset="0"/>
                </a:endParaRPr>
              </a:p>
            </p:txBody>
          </p:sp>
          <p:sp>
            <p:nvSpPr>
              <p:cNvPr id="8223" name="Oval 103"/>
              <p:cNvSpPr>
                <a:spLocks noChangeArrowheads="1"/>
              </p:cNvSpPr>
              <p:nvPr/>
            </p:nvSpPr>
            <p:spPr bwMode="auto">
              <a:xfrm>
                <a:off x="1744620" y="4273563"/>
                <a:ext cx="76200" cy="76200"/>
              </a:xfrm>
              <a:prstGeom prst="ellipse">
                <a:avLst/>
              </a:prstGeom>
              <a:grpFill/>
              <a:ln w="12700" cap="sq">
                <a:solidFill>
                  <a:srgbClr val="808000"/>
                </a:solidFill>
                <a:round/>
                <a:headEnd type="none" w="sm" len="sm"/>
                <a:tailEnd type="none" w="sm" len="sm"/>
              </a:ln>
            </p:spPr>
            <p:txBody>
              <a:bodyPr wrap="none" anchor="ctr"/>
              <a:lstStyle/>
              <a:p>
                <a:endParaRPr lang="zh-CN" altLang="en-US" sz="2800" b="1">
                  <a:solidFill>
                    <a:srgbClr val="000000"/>
                  </a:solidFill>
                  <a:latin typeface="Times New Roman" pitchFamily="18" charset="0"/>
                  <a:ea typeface="宋体" pitchFamily="2" charset="-122"/>
                  <a:cs typeface="Times New Roman" pitchFamily="18" charset="0"/>
                </a:endParaRPr>
              </a:p>
            </p:txBody>
          </p:sp>
          <p:sp>
            <p:nvSpPr>
              <p:cNvPr id="8224" name="Oval 103"/>
              <p:cNvSpPr>
                <a:spLocks noChangeArrowheads="1"/>
              </p:cNvSpPr>
              <p:nvPr/>
            </p:nvSpPr>
            <p:spPr bwMode="auto">
              <a:xfrm>
                <a:off x="1739858" y="3778259"/>
                <a:ext cx="76200" cy="76200"/>
              </a:xfrm>
              <a:prstGeom prst="ellipse">
                <a:avLst/>
              </a:prstGeom>
              <a:grpFill/>
              <a:ln w="12700" cap="sq">
                <a:solidFill>
                  <a:srgbClr val="808000"/>
                </a:solidFill>
                <a:round/>
                <a:headEnd type="none" w="sm" len="sm"/>
                <a:tailEnd type="none" w="sm" len="sm"/>
              </a:ln>
            </p:spPr>
            <p:txBody>
              <a:bodyPr wrap="none" anchor="ctr"/>
              <a:lstStyle/>
              <a:p>
                <a:endParaRPr lang="zh-CN" altLang="en-US" sz="2800" b="1">
                  <a:solidFill>
                    <a:srgbClr val="000000"/>
                  </a:solidFill>
                  <a:latin typeface="Times New Roman" pitchFamily="18" charset="0"/>
                  <a:ea typeface="宋体" pitchFamily="2" charset="-122"/>
                  <a:cs typeface="Times New Roman" pitchFamily="18" charset="0"/>
                </a:endParaRPr>
              </a:p>
            </p:txBody>
          </p:sp>
          <p:sp>
            <p:nvSpPr>
              <p:cNvPr id="8225" name="Oval 103"/>
              <p:cNvSpPr>
                <a:spLocks noChangeArrowheads="1"/>
              </p:cNvSpPr>
              <p:nvPr/>
            </p:nvSpPr>
            <p:spPr bwMode="auto">
              <a:xfrm>
                <a:off x="1877972" y="3778259"/>
                <a:ext cx="76200" cy="76200"/>
              </a:xfrm>
              <a:prstGeom prst="ellipse">
                <a:avLst/>
              </a:prstGeom>
              <a:grpFill/>
              <a:ln w="12700" cap="sq">
                <a:solidFill>
                  <a:srgbClr val="808000"/>
                </a:solidFill>
                <a:round/>
                <a:headEnd type="none" w="sm" len="sm"/>
                <a:tailEnd type="none" w="sm" len="sm"/>
              </a:ln>
            </p:spPr>
            <p:txBody>
              <a:bodyPr wrap="none" anchor="ctr"/>
              <a:lstStyle/>
              <a:p>
                <a:endParaRPr lang="zh-CN" altLang="en-US" sz="2800" b="1">
                  <a:solidFill>
                    <a:srgbClr val="000000"/>
                  </a:solidFill>
                  <a:latin typeface="Times New Roman" pitchFamily="18" charset="0"/>
                  <a:ea typeface="宋体" pitchFamily="2" charset="-122"/>
                  <a:cs typeface="Times New Roman" pitchFamily="18" charset="0"/>
                </a:endParaRPr>
              </a:p>
            </p:txBody>
          </p:sp>
          <p:sp>
            <p:nvSpPr>
              <p:cNvPr id="8226" name="Oval 103"/>
              <p:cNvSpPr>
                <a:spLocks noChangeArrowheads="1"/>
              </p:cNvSpPr>
              <p:nvPr/>
            </p:nvSpPr>
            <p:spPr bwMode="auto">
              <a:xfrm>
                <a:off x="1877972" y="4278325"/>
                <a:ext cx="76200" cy="76200"/>
              </a:xfrm>
              <a:prstGeom prst="ellipse">
                <a:avLst/>
              </a:prstGeom>
              <a:grpFill/>
              <a:ln w="12700" cap="sq">
                <a:solidFill>
                  <a:srgbClr val="808000"/>
                </a:solidFill>
                <a:round/>
                <a:headEnd type="none" w="sm" len="sm"/>
                <a:tailEnd type="none" w="sm" len="sm"/>
              </a:ln>
            </p:spPr>
            <p:txBody>
              <a:bodyPr wrap="none" anchor="ctr"/>
              <a:lstStyle/>
              <a:p>
                <a:endParaRPr lang="zh-CN" altLang="en-US" sz="2800" b="1">
                  <a:solidFill>
                    <a:srgbClr val="000000"/>
                  </a:solidFill>
                  <a:latin typeface="Times New Roman" pitchFamily="18" charset="0"/>
                  <a:ea typeface="宋体" pitchFamily="2" charset="-122"/>
                  <a:cs typeface="Times New Roman" pitchFamily="18" charset="0"/>
                </a:endParaRPr>
              </a:p>
            </p:txBody>
          </p:sp>
          <p:sp>
            <p:nvSpPr>
              <p:cNvPr id="8227" name="Oval 103"/>
              <p:cNvSpPr>
                <a:spLocks noChangeArrowheads="1"/>
              </p:cNvSpPr>
              <p:nvPr/>
            </p:nvSpPr>
            <p:spPr bwMode="auto">
              <a:xfrm>
                <a:off x="1954172" y="4059249"/>
                <a:ext cx="76200" cy="76200"/>
              </a:xfrm>
              <a:prstGeom prst="ellipse">
                <a:avLst/>
              </a:prstGeom>
              <a:grpFill/>
              <a:ln w="12700" cap="sq">
                <a:solidFill>
                  <a:srgbClr val="808000"/>
                </a:solidFill>
                <a:round/>
                <a:headEnd type="none" w="sm" len="sm"/>
                <a:tailEnd type="none" w="sm" len="sm"/>
              </a:ln>
            </p:spPr>
            <p:txBody>
              <a:bodyPr wrap="none" anchor="ctr"/>
              <a:lstStyle/>
              <a:p>
                <a:endParaRPr lang="zh-CN" altLang="en-US" sz="2800" b="1">
                  <a:solidFill>
                    <a:srgbClr val="000000"/>
                  </a:solidFill>
                  <a:latin typeface="Times New Roman" pitchFamily="18" charset="0"/>
                  <a:ea typeface="宋体" pitchFamily="2" charset="-122"/>
                  <a:cs typeface="Times New Roman" pitchFamily="18" charset="0"/>
                </a:endParaRPr>
              </a:p>
            </p:txBody>
          </p:sp>
          <p:sp>
            <p:nvSpPr>
              <p:cNvPr id="8228" name="Oval 103"/>
              <p:cNvSpPr>
                <a:spLocks noChangeArrowheads="1"/>
              </p:cNvSpPr>
              <p:nvPr/>
            </p:nvSpPr>
            <p:spPr bwMode="auto">
              <a:xfrm>
                <a:off x="1592220" y="3987811"/>
                <a:ext cx="76200" cy="76200"/>
              </a:xfrm>
              <a:prstGeom prst="ellipse">
                <a:avLst/>
              </a:prstGeom>
              <a:grpFill/>
              <a:ln w="12700" cap="sq">
                <a:solidFill>
                  <a:srgbClr val="808000"/>
                </a:solidFill>
                <a:round/>
                <a:headEnd type="none" w="sm" len="sm"/>
                <a:tailEnd type="none" w="sm" len="sm"/>
              </a:ln>
            </p:spPr>
            <p:txBody>
              <a:bodyPr wrap="none" anchor="ctr"/>
              <a:lstStyle/>
              <a:p>
                <a:endParaRPr lang="zh-CN" altLang="en-US" sz="2800" b="1">
                  <a:solidFill>
                    <a:srgbClr val="000000"/>
                  </a:solidFill>
                  <a:latin typeface="Times New Roman" pitchFamily="18" charset="0"/>
                  <a:ea typeface="宋体" pitchFamily="2" charset="-122"/>
                  <a:cs typeface="Times New Roman" pitchFamily="18" charset="0"/>
                </a:endParaRPr>
              </a:p>
            </p:txBody>
          </p:sp>
        </p:grpSp>
        <p:grpSp>
          <p:nvGrpSpPr>
            <p:cNvPr id="6" name="组合 43"/>
            <p:cNvGrpSpPr>
              <a:grpSpLocks/>
            </p:cNvGrpSpPr>
            <p:nvPr/>
          </p:nvGrpSpPr>
          <p:grpSpPr bwMode="auto">
            <a:xfrm>
              <a:off x="2633650" y="3571876"/>
              <a:ext cx="438152" cy="576379"/>
              <a:chOff x="1592220" y="3778259"/>
              <a:chExt cx="438152" cy="576266"/>
            </a:xfrm>
            <a:solidFill>
              <a:schemeClr val="tx1"/>
            </a:solidFill>
          </p:grpSpPr>
          <p:sp>
            <p:nvSpPr>
              <p:cNvPr id="8215" name="Oval 103"/>
              <p:cNvSpPr>
                <a:spLocks noChangeArrowheads="1"/>
              </p:cNvSpPr>
              <p:nvPr/>
            </p:nvSpPr>
            <p:spPr bwMode="auto">
              <a:xfrm>
                <a:off x="1592220" y="4130687"/>
                <a:ext cx="76200" cy="76200"/>
              </a:xfrm>
              <a:prstGeom prst="ellipse">
                <a:avLst/>
              </a:prstGeom>
              <a:grpFill/>
              <a:ln w="12700" cap="sq">
                <a:solidFill>
                  <a:srgbClr val="808000"/>
                </a:solidFill>
                <a:round/>
                <a:headEnd type="none" w="sm" len="sm"/>
                <a:tailEnd type="none" w="sm" len="sm"/>
              </a:ln>
            </p:spPr>
            <p:txBody>
              <a:bodyPr wrap="none" anchor="ctr"/>
              <a:lstStyle/>
              <a:p>
                <a:endParaRPr lang="zh-CN" altLang="en-US" sz="2800" b="1">
                  <a:solidFill>
                    <a:srgbClr val="000000"/>
                  </a:solidFill>
                  <a:latin typeface="Times New Roman" pitchFamily="18" charset="0"/>
                  <a:ea typeface="宋体" pitchFamily="2" charset="-122"/>
                  <a:cs typeface="Times New Roman" pitchFamily="18" charset="0"/>
                </a:endParaRPr>
              </a:p>
            </p:txBody>
          </p:sp>
          <p:sp>
            <p:nvSpPr>
              <p:cNvPr id="8216" name="Oval 103"/>
              <p:cNvSpPr>
                <a:spLocks noChangeArrowheads="1"/>
              </p:cNvSpPr>
              <p:nvPr/>
            </p:nvSpPr>
            <p:spPr bwMode="auto">
              <a:xfrm>
                <a:off x="1744620" y="4273563"/>
                <a:ext cx="76200" cy="76200"/>
              </a:xfrm>
              <a:prstGeom prst="ellipse">
                <a:avLst/>
              </a:prstGeom>
              <a:grpFill/>
              <a:ln w="12700" cap="sq">
                <a:solidFill>
                  <a:srgbClr val="808000"/>
                </a:solidFill>
                <a:round/>
                <a:headEnd type="none" w="sm" len="sm"/>
                <a:tailEnd type="none" w="sm" len="sm"/>
              </a:ln>
            </p:spPr>
            <p:txBody>
              <a:bodyPr wrap="none" anchor="ctr"/>
              <a:lstStyle/>
              <a:p>
                <a:endParaRPr lang="zh-CN" altLang="en-US" sz="2800" b="1">
                  <a:solidFill>
                    <a:srgbClr val="000000"/>
                  </a:solidFill>
                  <a:latin typeface="Times New Roman" pitchFamily="18" charset="0"/>
                  <a:ea typeface="宋体" pitchFamily="2" charset="-122"/>
                  <a:cs typeface="Times New Roman" pitchFamily="18" charset="0"/>
                </a:endParaRPr>
              </a:p>
            </p:txBody>
          </p:sp>
          <p:sp>
            <p:nvSpPr>
              <p:cNvPr id="8217" name="Oval 103"/>
              <p:cNvSpPr>
                <a:spLocks noChangeArrowheads="1"/>
              </p:cNvSpPr>
              <p:nvPr/>
            </p:nvSpPr>
            <p:spPr bwMode="auto">
              <a:xfrm>
                <a:off x="1739858" y="3778259"/>
                <a:ext cx="76200" cy="76200"/>
              </a:xfrm>
              <a:prstGeom prst="ellipse">
                <a:avLst/>
              </a:prstGeom>
              <a:grpFill/>
              <a:ln w="12700" cap="sq">
                <a:solidFill>
                  <a:srgbClr val="808000"/>
                </a:solidFill>
                <a:round/>
                <a:headEnd type="none" w="sm" len="sm"/>
                <a:tailEnd type="none" w="sm" len="sm"/>
              </a:ln>
            </p:spPr>
            <p:txBody>
              <a:bodyPr wrap="none" anchor="ctr"/>
              <a:lstStyle/>
              <a:p>
                <a:endParaRPr lang="zh-CN" altLang="en-US" sz="2800" b="1">
                  <a:solidFill>
                    <a:srgbClr val="000000"/>
                  </a:solidFill>
                  <a:latin typeface="Times New Roman" pitchFamily="18" charset="0"/>
                  <a:ea typeface="宋体" pitchFamily="2" charset="-122"/>
                  <a:cs typeface="Times New Roman" pitchFamily="18" charset="0"/>
                </a:endParaRPr>
              </a:p>
            </p:txBody>
          </p:sp>
          <p:sp>
            <p:nvSpPr>
              <p:cNvPr id="8218" name="Oval 103"/>
              <p:cNvSpPr>
                <a:spLocks noChangeArrowheads="1"/>
              </p:cNvSpPr>
              <p:nvPr/>
            </p:nvSpPr>
            <p:spPr bwMode="auto">
              <a:xfrm>
                <a:off x="1877972" y="3778259"/>
                <a:ext cx="76200" cy="76200"/>
              </a:xfrm>
              <a:prstGeom prst="ellipse">
                <a:avLst/>
              </a:prstGeom>
              <a:grpFill/>
              <a:ln w="12700" cap="sq">
                <a:solidFill>
                  <a:srgbClr val="808000"/>
                </a:solidFill>
                <a:round/>
                <a:headEnd type="none" w="sm" len="sm"/>
                <a:tailEnd type="none" w="sm" len="sm"/>
              </a:ln>
            </p:spPr>
            <p:txBody>
              <a:bodyPr wrap="none" anchor="ctr"/>
              <a:lstStyle/>
              <a:p>
                <a:endParaRPr lang="zh-CN" altLang="en-US" sz="2800" b="1">
                  <a:solidFill>
                    <a:srgbClr val="000000"/>
                  </a:solidFill>
                  <a:latin typeface="Times New Roman" pitchFamily="18" charset="0"/>
                  <a:ea typeface="宋体" pitchFamily="2" charset="-122"/>
                  <a:cs typeface="Times New Roman" pitchFamily="18" charset="0"/>
                </a:endParaRPr>
              </a:p>
            </p:txBody>
          </p:sp>
          <p:sp>
            <p:nvSpPr>
              <p:cNvPr id="8219" name="Oval 103"/>
              <p:cNvSpPr>
                <a:spLocks noChangeArrowheads="1"/>
              </p:cNvSpPr>
              <p:nvPr/>
            </p:nvSpPr>
            <p:spPr bwMode="auto">
              <a:xfrm>
                <a:off x="1877972" y="4278325"/>
                <a:ext cx="76200" cy="76200"/>
              </a:xfrm>
              <a:prstGeom prst="ellipse">
                <a:avLst/>
              </a:prstGeom>
              <a:grpFill/>
              <a:ln w="12700" cap="sq">
                <a:solidFill>
                  <a:srgbClr val="808000"/>
                </a:solidFill>
                <a:round/>
                <a:headEnd type="none" w="sm" len="sm"/>
                <a:tailEnd type="none" w="sm" len="sm"/>
              </a:ln>
            </p:spPr>
            <p:txBody>
              <a:bodyPr wrap="none" anchor="ctr"/>
              <a:lstStyle/>
              <a:p>
                <a:endParaRPr lang="zh-CN" altLang="en-US" sz="2800" b="1">
                  <a:solidFill>
                    <a:srgbClr val="000000"/>
                  </a:solidFill>
                  <a:latin typeface="Times New Roman" pitchFamily="18" charset="0"/>
                  <a:ea typeface="宋体" pitchFamily="2" charset="-122"/>
                  <a:cs typeface="Times New Roman" pitchFamily="18" charset="0"/>
                </a:endParaRPr>
              </a:p>
            </p:txBody>
          </p:sp>
          <p:sp>
            <p:nvSpPr>
              <p:cNvPr id="8220" name="Oval 103"/>
              <p:cNvSpPr>
                <a:spLocks noChangeArrowheads="1"/>
              </p:cNvSpPr>
              <p:nvPr/>
            </p:nvSpPr>
            <p:spPr bwMode="auto">
              <a:xfrm>
                <a:off x="1954172" y="4059249"/>
                <a:ext cx="76200" cy="76200"/>
              </a:xfrm>
              <a:prstGeom prst="ellipse">
                <a:avLst/>
              </a:prstGeom>
              <a:grpFill/>
              <a:ln w="12700" cap="sq">
                <a:solidFill>
                  <a:srgbClr val="808000"/>
                </a:solidFill>
                <a:round/>
                <a:headEnd type="none" w="sm" len="sm"/>
                <a:tailEnd type="none" w="sm" len="sm"/>
              </a:ln>
            </p:spPr>
            <p:txBody>
              <a:bodyPr wrap="none" anchor="ctr"/>
              <a:lstStyle/>
              <a:p>
                <a:endParaRPr lang="zh-CN" altLang="en-US" sz="2800" b="1">
                  <a:solidFill>
                    <a:srgbClr val="000000"/>
                  </a:solidFill>
                  <a:latin typeface="Times New Roman" pitchFamily="18" charset="0"/>
                  <a:ea typeface="宋体" pitchFamily="2" charset="-122"/>
                  <a:cs typeface="Times New Roman" pitchFamily="18" charset="0"/>
                </a:endParaRPr>
              </a:p>
            </p:txBody>
          </p:sp>
          <p:sp>
            <p:nvSpPr>
              <p:cNvPr id="8221" name="Oval 103"/>
              <p:cNvSpPr>
                <a:spLocks noChangeArrowheads="1"/>
              </p:cNvSpPr>
              <p:nvPr/>
            </p:nvSpPr>
            <p:spPr bwMode="auto">
              <a:xfrm>
                <a:off x="1592220" y="3987811"/>
                <a:ext cx="76200" cy="76200"/>
              </a:xfrm>
              <a:prstGeom prst="ellipse">
                <a:avLst/>
              </a:prstGeom>
              <a:grpFill/>
              <a:ln w="12700" cap="sq">
                <a:solidFill>
                  <a:srgbClr val="808000"/>
                </a:solidFill>
                <a:round/>
                <a:headEnd type="none" w="sm" len="sm"/>
                <a:tailEnd type="none" w="sm" len="sm"/>
              </a:ln>
            </p:spPr>
            <p:txBody>
              <a:bodyPr wrap="none" anchor="ctr"/>
              <a:lstStyle/>
              <a:p>
                <a:endParaRPr lang="zh-CN" altLang="en-US" sz="2800" b="1">
                  <a:solidFill>
                    <a:srgbClr val="000000"/>
                  </a:solidFill>
                  <a:latin typeface="Times New Roman" pitchFamily="18" charset="0"/>
                  <a:ea typeface="宋体" pitchFamily="2" charset="-122"/>
                  <a:cs typeface="Times New Roman" pitchFamily="18" charset="0"/>
                </a:endParaRPr>
              </a:p>
            </p:txBody>
          </p:sp>
        </p:grpSp>
        <p:sp>
          <p:nvSpPr>
            <p:cNvPr id="8214" name="Line 9"/>
            <p:cNvSpPr>
              <a:spLocks noChangeShapeType="1"/>
            </p:cNvSpPr>
            <p:nvPr/>
          </p:nvSpPr>
          <p:spPr bwMode="auto">
            <a:xfrm flipV="1">
              <a:off x="2000232" y="3925892"/>
              <a:ext cx="635012" cy="3174"/>
            </a:xfrm>
            <a:prstGeom prst="line">
              <a:avLst/>
            </a:prstGeom>
            <a:noFill/>
            <a:ln w="57150">
              <a:solidFill>
                <a:schemeClr val="tx1"/>
              </a:solidFill>
              <a:round/>
              <a:headEnd/>
              <a:tailEnd type="triangle" w="med" len="med"/>
            </a:ln>
          </p:spPr>
          <p:txBody>
            <a:bodyPr>
              <a:spAutoFit/>
            </a:bodyPr>
            <a:lstStyle/>
            <a:p>
              <a:endParaRPr lang="zh-CN" altLang="en-US" sz="2800" b="1">
                <a:latin typeface="Times New Roman" pitchFamily="18" charset="0"/>
                <a:cs typeface="Times New Roman" pitchFamily="18" charset="0"/>
              </a:endParaRPr>
            </a:p>
          </p:txBody>
        </p:sp>
        <p:sp>
          <p:nvSpPr>
            <p:cNvPr id="8202" name="Text Box 10"/>
            <p:cNvSpPr txBox="1">
              <a:spLocks noChangeArrowheads="1"/>
            </p:cNvSpPr>
            <p:nvPr/>
          </p:nvSpPr>
          <p:spPr bwMode="auto">
            <a:xfrm>
              <a:off x="943003" y="4360737"/>
              <a:ext cx="6200765" cy="523220"/>
            </a:xfrm>
            <a:prstGeom prst="rect">
              <a:avLst/>
            </a:prstGeom>
            <a:noFill/>
            <a:ln w="57150">
              <a:noFill/>
              <a:miter lim="800000"/>
              <a:headEnd/>
              <a:tailEnd/>
            </a:ln>
          </p:spPr>
          <p:txBody>
            <a:bodyPr wrap="square">
              <a:spAutoFit/>
            </a:bodyPr>
            <a:lstStyle/>
            <a:p>
              <a:pPr algn="l"/>
              <a:r>
                <a:rPr lang="en-US" altLang="zh-CN" sz="2800" b="1" dirty="0">
                  <a:latin typeface="Times New Roman" pitchFamily="18" charset="0"/>
                  <a:cs typeface="Times New Roman" pitchFamily="18" charset="0"/>
                </a:rPr>
                <a:t>H + F      </a:t>
              </a:r>
              <a:r>
                <a:rPr lang="en-US" altLang="zh-CN" sz="2800" b="1" dirty="0" smtClean="0">
                  <a:latin typeface="Times New Roman" pitchFamily="18" charset="0"/>
                  <a:cs typeface="Times New Roman" pitchFamily="18" charset="0"/>
                </a:rPr>
                <a:t>    H—F      </a:t>
              </a:r>
              <a:r>
                <a:rPr lang="zh-CN" altLang="en-US" sz="2800" b="1" dirty="0" smtClean="0">
                  <a:solidFill>
                    <a:schemeClr val="tx1"/>
                  </a:solidFill>
                  <a:latin typeface="Times New Roman" pitchFamily="18" charset="0"/>
                  <a:cs typeface="Times New Roman" pitchFamily="18" charset="0"/>
                </a:rPr>
                <a:t>放出 </a:t>
              </a:r>
              <a:r>
                <a:rPr lang="en-US" altLang="zh-CN" sz="2800" b="1" dirty="0" smtClean="0">
                  <a:latin typeface="Times New Roman" pitchFamily="18" charset="0"/>
                  <a:cs typeface="Times New Roman" pitchFamily="18" charset="0"/>
                </a:rPr>
                <a:t>565kJ/mol</a:t>
              </a:r>
              <a:endParaRPr lang="en-US" altLang="zh-CN" sz="2800" b="1" dirty="0">
                <a:latin typeface="Times New Roman" pitchFamily="18" charset="0"/>
                <a:cs typeface="Times New Roman" pitchFamily="18" charset="0"/>
              </a:endParaRPr>
            </a:p>
          </p:txBody>
        </p:sp>
        <p:sp>
          <p:nvSpPr>
            <p:cNvPr id="8203" name="Oval 103"/>
            <p:cNvSpPr>
              <a:spLocks noChangeArrowheads="1"/>
            </p:cNvSpPr>
            <p:nvPr/>
          </p:nvSpPr>
          <p:spPr bwMode="auto">
            <a:xfrm>
              <a:off x="1278125" y="4638669"/>
              <a:ext cx="79165" cy="76215"/>
            </a:xfrm>
            <a:prstGeom prst="ellipse">
              <a:avLst/>
            </a:prstGeom>
            <a:solidFill>
              <a:schemeClr val="tx1"/>
            </a:solidFill>
            <a:ln w="12700" cap="sq">
              <a:solidFill>
                <a:srgbClr val="808000"/>
              </a:solidFill>
              <a:round/>
              <a:headEnd type="none" w="sm" len="sm"/>
              <a:tailEnd type="none" w="sm" len="sm"/>
            </a:ln>
          </p:spPr>
          <p:txBody>
            <a:bodyPr wrap="none" anchor="ctr"/>
            <a:lstStyle/>
            <a:p>
              <a:endParaRPr lang="zh-CN" altLang="en-US" sz="2800" b="1">
                <a:solidFill>
                  <a:srgbClr val="000000"/>
                </a:solidFill>
                <a:latin typeface="Times New Roman" pitchFamily="18" charset="0"/>
                <a:ea typeface="宋体" pitchFamily="2" charset="-122"/>
                <a:cs typeface="Times New Roman" pitchFamily="18" charset="0"/>
              </a:endParaRPr>
            </a:p>
          </p:txBody>
        </p:sp>
        <p:grpSp>
          <p:nvGrpSpPr>
            <p:cNvPr id="43" name="组合 42"/>
            <p:cNvGrpSpPr/>
            <p:nvPr/>
          </p:nvGrpSpPr>
          <p:grpSpPr>
            <a:xfrm>
              <a:off x="1571604" y="4352819"/>
              <a:ext cx="455201" cy="576379"/>
              <a:chOff x="1643473" y="4424257"/>
              <a:chExt cx="455201" cy="576379"/>
            </a:xfrm>
            <a:solidFill>
              <a:schemeClr val="tx1"/>
            </a:solidFill>
          </p:grpSpPr>
          <p:sp>
            <p:nvSpPr>
              <p:cNvPr id="8204" name="Oval 103"/>
              <p:cNvSpPr>
                <a:spLocks noChangeArrowheads="1"/>
              </p:cNvSpPr>
              <p:nvPr/>
            </p:nvSpPr>
            <p:spPr bwMode="auto">
              <a:xfrm>
                <a:off x="1643473" y="4776754"/>
                <a:ext cx="79165" cy="76215"/>
              </a:xfrm>
              <a:prstGeom prst="ellipse">
                <a:avLst/>
              </a:prstGeom>
              <a:grpFill/>
              <a:ln w="12700" cap="sq">
                <a:solidFill>
                  <a:srgbClr val="808000"/>
                </a:solidFill>
                <a:round/>
                <a:headEnd type="none" w="sm" len="sm"/>
                <a:tailEnd type="none" w="sm" len="sm"/>
              </a:ln>
            </p:spPr>
            <p:txBody>
              <a:bodyPr wrap="none" anchor="ctr"/>
              <a:lstStyle/>
              <a:p>
                <a:endParaRPr lang="zh-CN" altLang="en-US" sz="2800" b="1">
                  <a:solidFill>
                    <a:srgbClr val="000000"/>
                  </a:solidFill>
                  <a:latin typeface="Times New Roman" pitchFamily="18" charset="0"/>
                  <a:ea typeface="宋体" pitchFamily="2" charset="-122"/>
                  <a:cs typeface="Times New Roman" pitchFamily="18" charset="0"/>
                </a:endParaRPr>
              </a:p>
            </p:txBody>
          </p:sp>
          <p:sp>
            <p:nvSpPr>
              <p:cNvPr id="8205" name="Oval 103"/>
              <p:cNvSpPr>
                <a:spLocks noChangeArrowheads="1"/>
              </p:cNvSpPr>
              <p:nvPr/>
            </p:nvSpPr>
            <p:spPr bwMode="auto">
              <a:xfrm>
                <a:off x="1801803" y="4919658"/>
                <a:ext cx="79165" cy="76215"/>
              </a:xfrm>
              <a:prstGeom prst="ellipse">
                <a:avLst/>
              </a:prstGeom>
              <a:grpFill/>
              <a:ln w="12700" cap="sq">
                <a:solidFill>
                  <a:srgbClr val="808000"/>
                </a:solidFill>
                <a:round/>
                <a:headEnd type="none" w="sm" len="sm"/>
                <a:tailEnd type="none" w="sm" len="sm"/>
              </a:ln>
            </p:spPr>
            <p:txBody>
              <a:bodyPr wrap="none" anchor="ctr"/>
              <a:lstStyle/>
              <a:p>
                <a:endParaRPr lang="zh-CN" altLang="en-US" sz="2800" b="1">
                  <a:solidFill>
                    <a:srgbClr val="000000"/>
                  </a:solidFill>
                  <a:latin typeface="Times New Roman" pitchFamily="18" charset="0"/>
                  <a:ea typeface="宋体" pitchFamily="2" charset="-122"/>
                  <a:cs typeface="Times New Roman" pitchFamily="18" charset="0"/>
                </a:endParaRPr>
              </a:p>
            </p:txBody>
          </p:sp>
          <p:sp>
            <p:nvSpPr>
              <p:cNvPr id="8206" name="Oval 103"/>
              <p:cNvSpPr>
                <a:spLocks noChangeArrowheads="1"/>
              </p:cNvSpPr>
              <p:nvPr/>
            </p:nvSpPr>
            <p:spPr bwMode="auto">
              <a:xfrm>
                <a:off x="1796856" y="4424257"/>
                <a:ext cx="79165" cy="76215"/>
              </a:xfrm>
              <a:prstGeom prst="ellipse">
                <a:avLst/>
              </a:prstGeom>
              <a:grpFill/>
              <a:ln w="12700" cap="sq">
                <a:solidFill>
                  <a:srgbClr val="808000"/>
                </a:solidFill>
                <a:round/>
                <a:headEnd type="none" w="sm" len="sm"/>
                <a:tailEnd type="none" w="sm" len="sm"/>
              </a:ln>
            </p:spPr>
            <p:txBody>
              <a:bodyPr wrap="none" anchor="ctr"/>
              <a:lstStyle/>
              <a:p>
                <a:endParaRPr lang="zh-CN" altLang="en-US" sz="2800" b="1">
                  <a:solidFill>
                    <a:srgbClr val="000000"/>
                  </a:solidFill>
                  <a:latin typeface="Times New Roman" pitchFamily="18" charset="0"/>
                  <a:ea typeface="宋体" pitchFamily="2" charset="-122"/>
                  <a:cs typeface="Times New Roman" pitchFamily="18" charset="0"/>
                </a:endParaRPr>
              </a:p>
            </p:txBody>
          </p:sp>
          <p:sp>
            <p:nvSpPr>
              <p:cNvPr id="8207" name="Oval 103"/>
              <p:cNvSpPr>
                <a:spLocks noChangeArrowheads="1"/>
              </p:cNvSpPr>
              <p:nvPr/>
            </p:nvSpPr>
            <p:spPr bwMode="auto">
              <a:xfrm>
                <a:off x="1940344" y="4424257"/>
                <a:ext cx="79165" cy="76215"/>
              </a:xfrm>
              <a:prstGeom prst="ellipse">
                <a:avLst/>
              </a:prstGeom>
              <a:grpFill/>
              <a:ln w="12700" cap="sq">
                <a:solidFill>
                  <a:srgbClr val="808000"/>
                </a:solidFill>
                <a:round/>
                <a:headEnd type="none" w="sm" len="sm"/>
                <a:tailEnd type="none" w="sm" len="sm"/>
              </a:ln>
            </p:spPr>
            <p:txBody>
              <a:bodyPr wrap="none" anchor="ctr"/>
              <a:lstStyle/>
              <a:p>
                <a:endParaRPr lang="zh-CN" altLang="en-US" sz="2800" b="1">
                  <a:solidFill>
                    <a:srgbClr val="000000"/>
                  </a:solidFill>
                  <a:latin typeface="Times New Roman" pitchFamily="18" charset="0"/>
                  <a:ea typeface="宋体" pitchFamily="2" charset="-122"/>
                  <a:cs typeface="Times New Roman" pitchFamily="18" charset="0"/>
                </a:endParaRPr>
              </a:p>
            </p:txBody>
          </p:sp>
          <p:sp>
            <p:nvSpPr>
              <p:cNvPr id="8208" name="Oval 103"/>
              <p:cNvSpPr>
                <a:spLocks noChangeArrowheads="1"/>
              </p:cNvSpPr>
              <p:nvPr/>
            </p:nvSpPr>
            <p:spPr bwMode="auto">
              <a:xfrm>
                <a:off x="1940344" y="4924421"/>
                <a:ext cx="79165" cy="76215"/>
              </a:xfrm>
              <a:prstGeom prst="ellipse">
                <a:avLst/>
              </a:prstGeom>
              <a:grpFill/>
              <a:ln w="12700" cap="sq">
                <a:solidFill>
                  <a:srgbClr val="808000"/>
                </a:solidFill>
                <a:round/>
                <a:headEnd type="none" w="sm" len="sm"/>
                <a:tailEnd type="none" w="sm" len="sm"/>
              </a:ln>
            </p:spPr>
            <p:txBody>
              <a:bodyPr wrap="none" anchor="ctr"/>
              <a:lstStyle/>
              <a:p>
                <a:endParaRPr lang="zh-CN" altLang="en-US" sz="2800" b="1">
                  <a:solidFill>
                    <a:srgbClr val="000000"/>
                  </a:solidFill>
                  <a:latin typeface="Times New Roman" pitchFamily="18" charset="0"/>
                  <a:ea typeface="宋体" pitchFamily="2" charset="-122"/>
                  <a:cs typeface="Times New Roman" pitchFamily="18" charset="0"/>
                </a:endParaRPr>
              </a:p>
            </p:txBody>
          </p:sp>
          <p:sp>
            <p:nvSpPr>
              <p:cNvPr id="8209" name="Oval 103"/>
              <p:cNvSpPr>
                <a:spLocks noChangeArrowheads="1"/>
              </p:cNvSpPr>
              <p:nvPr/>
            </p:nvSpPr>
            <p:spPr bwMode="auto">
              <a:xfrm>
                <a:off x="2019509" y="4705302"/>
                <a:ext cx="79165" cy="76215"/>
              </a:xfrm>
              <a:prstGeom prst="ellipse">
                <a:avLst/>
              </a:prstGeom>
              <a:grpFill/>
              <a:ln w="12700" cap="sq">
                <a:solidFill>
                  <a:srgbClr val="808000"/>
                </a:solidFill>
                <a:round/>
                <a:headEnd type="none" w="sm" len="sm"/>
                <a:tailEnd type="none" w="sm" len="sm"/>
              </a:ln>
            </p:spPr>
            <p:txBody>
              <a:bodyPr wrap="none" anchor="ctr"/>
              <a:lstStyle/>
              <a:p>
                <a:endParaRPr lang="zh-CN" altLang="en-US" sz="2800" b="1">
                  <a:solidFill>
                    <a:srgbClr val="000000"/>
                  </a:solidFill>
                  <a:latin typeface="Times New Roman" pitchFamily="18" charset="0"/>
                  <a:ea typeface="宋体" pitchFamily="2" charset="-122"/>
                  <a:cs typeface="Times New Roman" pitchFamily="18" charset="0"/>
                </a:endParaRPr>
              </a:p>
            </p:txBody>
          </p:sp>
          <p:sp>
            <p:nvSpPr>
              <p:cNvPr id="8210" name="Oval 103"/>
              <p:cNvSpPr>
                <a:spLocks noChangeArrowheads="1"/>
              </p:cNvSpPr>
              <p:nvPr/>
            </p:nvSpPr>
            <p:spPr bwMode="auto">
              <a:xfrm>
                <a:off x="1643473" y="4633850"/>
                <a:ext cx="79165" cy="76215"/>
              </a:xfrm>
              <a:prstGeom prst="ellipse">
                <a:avLst/>
              </a:prstGeom>
              <a:grpFill/>
              <a:ln w="12700" cap="sq">
                <a:solidFill>
                  <a:srgbClr val="808000"/>
                </a:solidFill>
                <a:round/>
                <a:headEnd type="none" w="sm" len="sm"/>
                <a:tailEnd type="none" w="sm" len="sm"/>
              </a:ln>
            </p:spPr>
            <p:txBody>
              <a:bodyPr wrap="none" anchor="ctr"/>
              <a:lstStyle/>
              <a:p>
                <a:endParaRPr lang="zh-CN" altLang="en-US" sz="2800" b="1">
                  <a:solidFill>
                    <a:srgbClr val="000000"/>
                  </a:solidFill>
                  <a:latin typeface="Times New Roman" pitchFamily="18" charset="0"/>
                  <a:ea typeface="宋体" pitchFamily="2" charset="-122"/>
                  <a:cs typeface="Times New Roman" pitchFamily="18" charset="0"/>
                </a:endParaRPr>
              </a:p>
            </p:txBody>
          </p:sp>
        </p:grpSp>
        <p:sp>
          <p:nvSpPr>
            <p:cNvPr id="8201" name="Line 9"/>
            <p:cNvSpPr>
              <a:spLocks noChangeShapeType="1"/>
            </p:cNvSpPr>
            <p:nvPr/>
          </p:nvSpPr>
          <p:spPr bwMode="auto">
            <a:xfrm flipV="1">
              <a:off x="2143084" y="4640272"/>
              <a:ext cx="635012" cy="3174"/>
            </a:xfrm>
            <a:prstGeom prst="line">
              <a:avLst/>
            </a:prstGeom>
            <a:noFill/>
            <a:ln w="57150">
              <a:solidFill>
                <a:schemeClr val="tx1"/>
              </a:solidFill>
              <a:round/>
              <a:headEnd/>
              <a:tailEnd type="triangle" w="med" len="med"/>
            </a:ln>
          </p:spPr>
          <p:txBody>
            <a:bodyPr>
              <a:spAutoFit/>
            </a:bodyPr>
            <a:lstStyle/>
            <a:p>
              <a:endParaRPr lang="zh-CN" altLang="en-US" sz="2800" b="1">
                <a:latin typeface="Times New Roman" pitchFamily="18" charset="0"/>
                <a:cs typeface="Times New Roman" pitchFamily="18" charset="0"/>
              </a:endParaRPr>
            </a:p>
          </p:txBody>
        </p:sp>
      </p:grpSp>
      <p:sp>
        <p:nvSpPr>
          <p:cNvPr id="42" name="矩形 41"/>
          <p:cNvSpPr/>
          <p:nvPr/>
        </p:nvSpPr>
        <p:spPr>
          <a:xfrm>
            <a:off x="785786" y="169476"/>
            <a:ext cx="7758855" cy="523220"/>
          </a:xfrm>
          <a:prstGeom prst="rect">
            <a:avLst/>
          </a:prstGeom>
        </p:spPr>
        <p:txBody>
          <a:bodyPr wrap="none">
            <a:spAutoFit/>
          </a:bodyPr>
          <a:lstStyle/>
          <a:p>
            <a:r>
              <a:rPr lang="zh-CN" altLang="en-US" sz="2800" b="1" dirty="0" smtClean="0">
                <a:solidFill>
                  <a:srgbClr val="FF0000"/>
                </a:solidFill>
              </a:rPr>
              <a:t>如何用化学键来判断化学反应中能量的变化呢？</a:t>
            </a:r>
            <a:endParaRPr lang="zh-CN" altLang="en-US" sz="2800" b="1" dirty="0">
              <a:solidFill>
                <a:srgbClr val="FF0000"/>
              </a:solidFill>
            </a:endParaRPr>
          </a:p>
        </p:txBody>
      </p:sp>
      <p:sp>
        <p:nvSpPr>
          <p:cNvPr id="4" name="矩形 3"/>
          <p:cNvSpPr/>
          <p:nvPr/>
        </p:nvSpPr>
        <p:spPr>
          <a:xfrm>
            <a:off x="899592" y="5013176"/>
            <a:ext cx="4455066" cy="1384995"/>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Q = Q(</a:t>
            </a:r>
            <a:r>
              <a:rPr lang="zh-CN" alt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吸</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smtClean="0">
                <a:solidFill>
                  <a:srgbClr val="FF0000"/>
                </a:solidFill>
                <a:latin typeface="Times New Roman" pitchFamily="18" charset="0"/>
                <a:cs typeface="Times New Roman" pitchFamily="18" charset="0"/>
              </a:rPr>
              <a:t>－</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Q(</a:t>
            </a:r>
            <a:r>
              <a:rPr lang="zh-CN" alt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放</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p>
          <a:p>
            <a:r>
              <a:rPr lang="zh-CN" alt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若△</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Q&gt;0</a:t>
            </a:r>
            <a:r>
              <a:rPr lang="zh-CN" alt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，则为吸热反应；</a:t>
            </a:r>
            <a:endPar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若△</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Q&lt;0</a:t>
            </a:r>
            <a:r>
              <a:rPr lang="zh-CN" alt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，则为放热反应</a:t>
            </a: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7358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ext Box 16"/>
          <p:cNvSpPr txBox="1">
            <a:spLocks noChangeArrowheads="1"/>
          </p:cNvSpPr>
          <p:nvPr/>
        </p:nvSpPr>
        <p:spPr bwMode="auto">
          <a:xfrm>
            <a:off x="428625" y="285750"/>
            <a:ext cx="1371600" cy="646113"/>
          </a:xfrm>
          <a:prstGeom prst="rect">
            <a:avLst/>
          </a:prstGeom>
          <a:noFill/>
          <a:ln w="76200" cmpd="tri">
            <a:noFill/>
            <a:miter lim="800000"/>
            <a:headEnd/>
            <a:tailEnd/>
          </a:ln>
        </p:spPr>
        <p:txBody>
          <a:bodyPr>
            <a:spAutoFit/>
          </a:bodyPr>
          <a:lstStyle/>
          <a:p>
            <a:r>
              <a:rPr lang="zh-CN" altLang="en-US" sz="3600" b="1" dirty="0">
                <a:solidFill>
                  <a:srgbClr val="008000"/>
                </a:solidFill>
              </a:rPr>
              <a:t>练习</a:t>
            </a:r>
          </a:p>
        </p:txBody>
      </p:sp>
      <p:sp>
        <p:nvSpPr>
          <p:cNvPr id="9219" name="矩形 5"/>
          <p:cNvSpPr>
            <a:spLocks noChangeArrowheads="1"/>
          </p:cNvSpPr>
          <p:nvPr/>
        </p:nvSpPr>
        <p:spPr bwMode="auto">
          <a:xfrm>
            <a:off x="785813" y="1071546"/>
            <a:ext cx="7715277" cy="1815882"/>
          </a:xfrm>
          <a:prstGeom prst="rect">
            <a:avLst/>
          </a:prstGeom>
          <a:noFill/>
          <a:ln w="9525">
            <a:noFill/>
            <a:miter lim="800000"/>
            <a:headEnd/>
            <a:tailEnd/>
          </a:ln>
        </p:spPr>
        <p:txBody>
          <a:bodyPr wrap="square">
            <a:spAutoFit/>
          </a:bodyPr>
          <a:lstStyle/>
          <a:p>
            <a:pPr algn="l"/>
            <a:r>
              <a:rPr lang="zh-CN" altLang="en-US" sz="2800" b="1" dirty="0">
                <a:latin typeface="Times New Roman" panose="02020603050405020304" pitchFamily="18" charset="0"/>
                <a:cs typeface="Times New Roman" panose="02020603050405020304" pitchFamily="18" charset="0"/>
              </a:rPr>
              <a:t>已知拆开</a:t>
            </a:r>
            <a:r>
              <a:rPr lang="en-US" altLang="zh-CN" sz="2800" b="1" dirty="0">
                <a:latin typeface="Times New Roman" panose="02020603050405020304" pitchFamily="18" charset="0"/>
                <a:cs typeface="Times New Roman" panose="02020603050405020304" pitchFamily="18" charset="0"/>
              </a:rPr>
              <a:t>1mol H</a:t>
            </a:r>
            <a:r>
              <a:rPr lang="en-US" altLang="zh-CN" sz="2800" b="1" baseline="-25000"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中的</a:t>
            </a:r>
            <a:r>
              <a:rPr lang="en-US" altLang="zh-CN" sz="2800" b="1" dirty="0">
                <a:latin typeface="Times New Roman" panose="02020603050405020304" pitchFamily="18" charset="0"/>
                <a:cs typeface="Times New Roman" panose="02020603050405020304" pitchFamily="18" charset="0"/>
              </a:rPr>
              <a:t>H-H</a:t>
            </a:r>
            <a:r>
              <a:rPr lang="zh-CN" altLang="en-US" sz="2800" b="1" dirty="0">
                <a:latin typeface="Times New Roman" panose="02020603050405020304" pitchFamily="18" charset="0"/>
                <a:cs typeface="Times New Roman" panose="02020603050405020304" pitchFamily="18" charset="0"/>
              </a:rPr>
              <a:t>单键要吸收</a:t>
            </a:r>
            <a:r>
              <a:rPr lang="en-US" altLang="zh-CN" sz="2800" b="1" dirty="0">
                <a:latin typeface="Times New Roman" panose="02020603050405020304" pitchFamily="18" charset="0"/>
                <a:cs typeface="Times New Roman" panose="02020603050405020304" pitchFamily="18" charset="0"/>
              </a:rPr>
              <a:t>436kJ</a:t>
            </a:r>
            <a:r>
              <a:rPr lang="zh-CN" altLang="en-US" sz="2800" b="1" dirty="0">
                <a:latin typeface="Times New Roman" panose="02020603050405020304" pitchFamily="18" charset="0"/>
                <a:cs typeface="Times New Roman" panose="02020603050405020304" pitchFamily="18" charset="0"/>
              </a:rPr>
              <a:t>的量，拆开</a:t>
            </a:r>
            <a:r>
              <a:rPr lang="en-US" altLang="zh-CN" sz="2800" b="1" dirty="0">
                <a:latin typeface="Times New Roman" panose="02020603050405020304" pitchFamily="18" charset="0"/>
                <a:cs typeface="Times New Roman" panose="02020603050405020304" pitchFamily="18" charset="0"/>
              </a:rPr>
              <a:t>1mol O</a:t>
            </a:r>
            <a:r>
              <a:rPr lang="en-US" altLang="zh-CN" sz="2800" b="1" baseline="-25000"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中的</a:t>
            </a:r>
            <a:r>
              <a:rPr lang="en-US" altLang="zh-CN" sz="2800" b="1" dirty="0">
                <a:latin typeface="Times New Roman" panose="02020603050405020304" pitchFamily="18" charset="0"/>
                <a:cs typeface="Times New Roman" panose="02020603050405020304" pitchFamily="18" charset="0"/>
              </a:rPr>
              <a:t>O=O</a:t>
            </a:r>
            <a:r>
              <a:rPr lang="zh-CN" altLang="en-US" sz="2800" b="1" dirty="0">
                <a:latin typeface="Times New Roman" panose="02020603050405020304" pitchFamily="18" charset="0"/>
                <a:cs typeface="Times New Roman" panose="02020603050405020304" pitchFamily="18" charset="0"/>
              </a:rPr>
              <a:t>双键要吸收</a:t>
            </a:r>
            <a:r>
              <a:rPr lang="en-US" altLang="zh-CN" sz="2800" b="1" dirty="0">
                <a:latin typeface="Times New Roman" panose="02020603050405020304" pitchFamily="18" charset="0"/>
                <a:cs typeface="Times New Roman" panose="02020603050405020304" pitchFamily="18" charset="0"/>
              </a:rPr>
              <a:t>496 kJ</a:t>
            </a:r>
            <a:r>
              <a:rPr lang="zh-CN" altLang="en-US" sz="2800" b="1" dirty="0">
                <a:latin typeface="Times New Roman" panose="02020603050405020304" pitchFamily="18" charset="0"/>
                <a:cs typeface="Times New Roman" panose="02020603050405020304" pitchFamily="18" charset="0"/>
              </a:rPr>
              <a:t>的能量，形成水分子中的</a:t>
            </a:r>
            <a:r>
              <a:rPr lang="en-US" altLang="zh-CN" sz="2800" b="1" dirty="0">
                <a:latin typeface="Times New Roman" panose="02020603050405020304" pitchFamily="18" charset="0"/>
                <a:cs typeface="Times New Roman" panose="02020603050405020304" pitchFamily="18" charset="0"/>
              </a:rPr>
              <a:t>1mol H-O</a:t>
            </a:r>
            <a:r>
              <a:rPr lang="zh-CN" altLang="en-US" sz="2800" b="1" dirty="0">
                <a:latin typeface="Times New Roman" panose="02020603050405020304" pitchFamily="18" charset="0"/>
                <a:cs typeface="Times New Roman" panose="02020603050405020304" pitchFamily="18" charset="0"/>
              </a:rPr>
              <a:t>键要放出</a:t>
            </a:r>
            <a:r>
              <a:rPr lang="en-US" altLang="zh-CN" sz="2800" b="1" dirty="0">
                <a:latin typeface="Times New Roman" panose="02020603050405020304" pitchFamily="18" charset="0"/>
                <a:cs typeface="Times New Roman" panose="02020603050405020304" pitchFamily="18" charset="0"/>
              </a:rPr>
              <a:t>463 kJ</a:t>
            </a:r>
            <a:r>
              <a:rPr lang="zh-CN" altLang="en-US" sz="2800" b="1" dirty="0">
                <a:latin typeface="Times New Roman" panose="02020603050405020304" pitchFamily="18" charset="0"/>
                <a:cs typeface="Times New Roman" panose="02020603050405020304" pitchFamily="18" charset="0"/>
              </a:rPr>
              <a:t>的能量。</a:t>
            </a:r>
            <a:endParaRPr lang="en-US" altLang="zh-CN" sz="2800" b="1" dirty="0">
              <a:latin typeface="Times New Roman" panose="02020603050405020304" pitchFamily="18" charset="0"/>
              <a:cs typeface="Times New Roman" panose="02020603050405020304" pitchFamily="18" charset="0"/>
            </a:endParaRPr>
          </a:p>
          <a:p>
            <a:pPr algn="l"/>
            <a:r>
              <a:rPr lang="zh-CN" altLang="en-US" sz="2800" b="1" dirty="0">
                <a:solidFill>
                  <a:schemeClr val="tx1"/>
                </a:solidFill>
                <a:latin typeface="Times New Roman" panose="02020603050405020304" pitchFamily="18" charset="0"/>
                <a:cs typeface="Times New Roman" panose="02020603050405020304" pitchFamily="18" charset="0"/>
              </a:rPr>
              <a:t>问：该燃烧反应的能量变化。</a:t>
            </a:r>
          </a:p>
        </p:txBody>
      </p:sp>
      <p:sp>
        <p:nvSpPr>
          <p:cNvPr id="4" name="Text Box 52"/>
          <p:cNvSpPr txBox="1">
            <a:spLocks noChangeArrowheads="1"/>
          </p:cNvSpPr>
          <p:nvPr/>
        </p:nvSpPr>
        <p:spPr bwMode="auto">
          <a:xfrm>
            <a:off x="857252" y="5229200"/>
            <a:ext cx="7459164" cy="523220"/>
          </a:xfrm>
          <a:prstGeom prst="rect">
            <a:avLst/>
          </a:prstGeom>
          <a:noFill/>
          <a:ln w="9525">
            <a:solidFill>
              <a:srgbClr val="C00000"/>
            </a:solidFill>
            <a:miter lim="800000"/>
            <a:headEnd/>
            <a:tailEnd/>
          </a:ln>
        </p:spPr>
        <p:txBody>
          <a:bodyPr wrap="square">
            <a:spAutoFit/>
          </a:bodyPr>
          <a:lstStyle/>
          <a:p>
            <a:pPr>
              <a:defRPr/>
            </a:pPr>
            <a:r>
              <a:rPr lang="zh-CN" altLang="en-US" sz="2800" b="1" dirty="0" smtClean="0">
                <a:solidFill>
                  <a:srgbClr val="FF0000"/>
                </a:solidFill>
                <a:latin typeface="+mn-ea"/>
              </a:rPr>
              <a:t>反应热</a:t>
            </a:r>
            <a:r>
              <a:rPr lang="zh-CN" altLang="en-US" sz="2800" b="1" dirty="0">
                <a:solidFill>
                  <a:srgbClr val="FF0000"/>
                </a:solidFill>
              </a:rPr>
              <a:t>△</a:t>
            </a:r>
            <a:r>
              <a:rPr lang="en-US" altLang="zh-CN" sz="2800" b="1" dirty="0">
                <a:solidFill>
                  <a:srgbClr val="FF0000"/>
                </a:solidFill>
              </a:rPr>
              <a:t>H</a:t>
            </a:r>
            <a:r>
              <a:rPr lang="en-US" altLang="zh-CN" sz="2800" b="1" dirty="0" smtClean="0">
                <a:solidFill>
                  <a:srgbClr val="FF0000"/>
                </a:solidFill>
                <a:latin typeface="+mn-ea"/>
              </a:rPr>
              <a:t> </a:t>
            </a:r>
            <a:r>
              <a:rPr lang="en-US" altLang="zh-CN" sz="2800" b="1" dirty="0">
                <a:solidFill>
                  <a:srgbClr val="FF0000"/>
                </a:solidFill>
                <a:latin typeface="+mn-ea"/>
              </a:rPr>
              <a:t>= </a:t>
            </a:r>
            <a:r>
              <a:rPr lang="zh-CN" altLang="en-US" sz="2800" b="1" dirty="0">
                <a:solidFill>
                  <a:srgbClr val="FF0000"/>
                </a:solidFill>
                <a:latin typeface="+mn-ea"/>
              </a:rPr>
              <a:t>反应物总键能 </a:t>
            </a:r>
            <a:r>
              <a:rPr lang="en-US" altLang="zh-CN" sz="2800" b="1" dirty="0">
                <a:solidFill>
                  <a:srgbClr val="FF0000"/>
                </a:solidFill>
                <a:latin typeface="+mn-ea"/>
              </a:rPr>
              <a:t>- </a:t>
            </a:r>
            <a:r>
              <a:rPr lang="zh-CN" altLang="en-US" sz="2800" b="1" dirty="0">
                <a:solidFill>
                  <a:srgbClr val="FF0000"/>
                </a:solidFill>
                <a:latin typeface="+mn-ea"/>
              </a:rPr>
              <a:t>生成物总</a:t>
            </a:r>
            <a:r>
              <a:rPr lang="zh-CN" altLang="en-US" sz="2800" b="1" dirty="0" smtClean="0">
                <a:solidFill>
                  <a:srgbClr val="FF0000"/>
                </a:solidFill>
                <a:latin typeface="+mn-ea"/>
              </a:rPr>
              <a:t>键能</a:t>
            </a:r>
            <a:endParaRPr lang="en-US" altLang="zh-CN" sz="2800" b="1" dirty="0">
              <a:solidFill>
                <a:srgbClr val="FF0000"/>
              </a:solidFill>
              <a:latin typeface="+mn-ea"/>
            </a:endParaRPr>
          </a:p>
        </p:txBody>
      </p:sp>
      <p:sp>
        <p:nvSpPr>
          <p:cNvPr id="5" name="TextBox 4"/>
          <p:cNvSpPr txBox="1">
            <a:spLocks noChangeArrowheads="1"/>
          </p:cNvSpPr>
          <p:nvPr/>
        </p:nvSpPr>
        <p:spPr bwMode="auto">
          <a:xfrm>
            <a:off x="785786" y="2928934"/>
            <a:ext cx="6572296" cy="830263"/>
          </a:xfrm>
          <a:prstGeom prst="rect">
            <a:avLst/>
          </a:prstGeom>
          <a:noFill/>
          <a:ln w="9525">
            <a:noFill/>
            <a:miter lim="800000"/>
            <a:headEnd/>
            <a:tailEnd/>
          </a:ln>
        </p:spPr>
        <p:txBody>
          <a:bodyPr wrap="square">
            <a:spAutoFit/>
          </a:bodyPr>
          <a:lstStyle/>
          <a:p>
            <a:pPr>
              <a:spcBef>
                <a:spcPct val="0"/>
              </a:spcBef>
            </a:pPr>
            <a:r>
              <a:rPr lang="zh-CN" altLang="en-US" sz="2400" b="1" dirty="0">
                <a:solidFill>
                  <a:srgbClr val="FF0000"/>
                </a:solidFill>
                <a:latin typeface="Times New Roman" panose="02020603050405020304" pitchFamily="18" charset="0"/>
                <a:cs typeface="Times New Roman" panose="02020603050405020304" pitchFamily="18" charset="0"/>
              </a:rPr>
              <a:t>反应热△</a:t>
            </a:r>
            <a:r>
              <a:rPr lang="en-US" altLang="zh-CN" sz="2400" b="1" dirty="0">
                <a:solidFill>
                  <a:srgbClr val="FF0000"/>
                </a:solidFill>
                <a:latin typeface="Times New Roman" panose="02020603050405020304" pitchFamily="18" charset="0"/>
                <a:cs typeface="Times New Roman" panose="02020603050405020304" pitchFamily="18" charset="0"/>
              </a:rPr>
              <a:t>H=</a:t>
            </a:r>
            <a:r>
              <a:rPr lang="el-GR" altLang="zh-CN" sz="4800" b="1" dirty="0">
                <a:solidFill>
                  <a:srgbClr val="FF0000"/>
                </a:solidFill>
                <a:latin typeface="Times New Roman" panose="02020603050405020304" pitchFamily="18" charset="0"/>
                <a:cs typeface="Times New Roman" panose="02020603050405020304" pitchFamily="18" charset="0"/>
              </a:rPr>
              <a:t> </a:t>
            </a:r>
            <a:r>
              <a:rPr lang="en-US" altLang="zh-CN" sz="3600" b="1" dirty="0">
                <a:solidFill>
                  <a:srgbClr val="FF0000"/>
                </a:solidFill>
                <a:latin typeface="Times New Roman" panose="02020603050405020304" pitchFamily="18" charset="0"/>
                <a:cs typeface="Times New Roman" panose="02020603050405020304" pitchFamily="18" charset="0"/>
              </a:rPr>
              <a:t>2</a:t>
            </a:r>
            <a:r>
              <a:rPr lang="el-GR" altLang="zh-CN" sz="4400" b="1" dirty="0" smtClean="0">
                <a:solidFill>
                  <a:srgbClr val="FF0000"/>
                </a:solidFill>
                <a:latin typeface="Times New Roman" panose="02020603050405020304" pitchFamily="18" charset="0"/>
                <a:cs typeface="Times New Roman" panose="02020603050405020304" pitchFamily="18" charset="0"/>
              </a:rPr>
              <a:t>ε</a:t>
            </a:r>
            <a:r>
              <a:rPr lang="en-US" altLang="zh-CN" sz="2000" b="1" dirty="0" smtClean="0">
                <a:solidFill>
                  <a:srgbClr val="FF0000"/>
                </a:solidFill>
                <a:latin typeface="Times New Roman" panose="02020603050405020304" pitchFamily="18" charset="0"/>
                <a:cs typeface="Times New Roman" panose="02020603050405020304" pitchFamily="18" charset="0"/>
              </a:rPr>
              <a:t>(H-H) </a:t>
            </a:r>
            <a:r>
              <a:rPr lang="zh-CN" altLang="en-US" sz="2400" b="1" dirty="0" smtClean="0">
                <a:solidFill>
                  <a:srgbClr val="FF0000"/>
                </a:solidFill>
                <a:latin typeface="Times New Roman" panose="02020603050405020304" pitchFamily="18" charset="0"/>
                <a:cs typeface="Times New Roman" panose="02020603050405020304" pitchFamily="18" charset="0"/>
              </a:rPr>
              <a:t>＋</a:t>
            </a:r>
            <a:r>
              <a:rPr lang="el-GR" altLang="zh-CN" sz="4400" b="1" dirty="0" smtClean="0">
                <a:solidFill>
                  <a:srgbClr val="FF0000"/>
                </a:solidFill>
                <a:latin typeface="Times New Roman" panose="02020603050405020304" pitchFamily="18" charset="0"/>
                <a:cs typeface="Times New Roman" panose="02020603050405020304" pitchFamily="18" charset="0"/>
              </a:rPr>
              <a:t>ε</a:t>
            </a:r>
            <a:r>
              <a:rPr lang="en-US" altLang="zh-CN" sz="1800" b="1" dirty="0">
                <a:solidFill>
                  <a:srgbClr val="FF0000"/>
                </a:solidFill>
                <a:latin typeface="Times New Roman" panose="02020603050405020304" pitchFamily="18" charset="0"/>
                <a:cs typeface="Times New Roman" panose="02020603050405020304" pitchFamily="18" charset="0"/>
              </a:rPr>
              <a:t>(O=O</a:t>
            </a:r>
            <a:r>
              <a:rPr lang="en-US" altLang="zh-CN" sz="1800" b="1" dirty="0" smtClean="0">
                <a:solidFill>
                  <a:srgbClr val="FF0000"/>
                </a:solidFill>
                <a:latin typeface="Times New Roman" panose="02020603050405020304" pitchFamily="18" charset="0"/>
                <a:cs typeface="Times New Roman" panose="02020603050405020304" pitchFamily="18" charset="0"/>
              </a:rPr>
              <a:t>)</a:t>
            </a:r>
            <a:r>
              <a:rPr lang="en-US" altLang="zh-CN" sz="4800" b="1" dirty="0" smtClean="0">
                <a:solidFill>
                  <a:srgbClr val="FF0000"/>
                </a:solidFill>
                <a:latin typeface="Times New Roman" panose="02020603050405020304" pitchFamily="18" charset="0"/>
                <a:cs typeface="Times New Roman" panose="02020603050405020304" pitchFamily="18" charset="0"/>
              </a:rPr>
              <a:t> </a:t>
            </a:r>
            <a:r>
              <a:rPr lang="zh-CN" altLang="en-US" sz="2400" b="1" dirty="0" smtClean="0">
                <a:solidFill>
                  <a:srgbClr val="FF0000"/>
                </a:solidFill>
                <a:latin typeface="Times New Roman" panose="02020603050405020304" pitchFamily="18" charset="0"/>
                <a:cs typeface="Times New Roman" panose="02020603050405020304" pitchFamily="18" charset="0"/>
              </a:rPr>
              <a:t>－</a:t>
            </a:r>
            <a:r>
              <a:rPr lang="zh-CN" altLang="en-US" sz="1000" b="1" dirty="0" smtClean="0">
                <a:solidFill>
                  <a:srgbClr val="FF0000"/>
                </a:solidFill>
                <a:latin typeface="Times New Roman" panose="02020603050405020304" pitchFamily="18" charset="0"/>
                <a:cs typeface="Times New Roman" panose="02020603050405020304" pitchFamily="18" charset="0"/>
              </a:rPr>
              <a:t> </a:t>
            </a:r>
            <a:r>
              <a:rPr lang="en-US" altLang="zh-CN" sz="3600" b="1" dirty="0">
                <a:solidFill>
                  <a:srgbClr val="FF0000"/>
                </a:solidFill>
                <a:latin typeface="Times New Roman" panose="02020603050405020304" pitchFamily="18" charset="0"/>
                <a:cs typeface="Times New Roman" panose="02020603050405020304" pitchFamily="18" charset="0"/>
              </a:rPr>
              <a:t>4</a:t>
            </a:r>
            <a:r>
              <a:rPr lang="el-GR" altLang="zh-CN" sz="4800" b="1" dirty="0">
                <a:solidFill>
                  <a:srgbClr val="FF0000"/>
                </a:solidFill>
                <a:latin typeface="Times New Roman" panose="02020603050405020304" pitchFamily="18" charset="0"/>
                <a:cs typeface="Times New Roman" panose="02020603050405020304" pitchFamily="18" charset="0"/>
              </a:rPr>
              <a:t>ε</a:t>
            </a:r>
            <a:r>
              <a:rPr lang="en-US" altLang="zh-CN" sz="2000" b="1" dirty="0">
                <a:solidFill>
                  <a:srgbClr val="FF0000"/>
                </a:solidFill>
                <a:latin typeface="Times New Roman" panose="02020603050405020304" pitchFamily="18" charset="0"/>
                <a:cs typeface="Times New Roman" panose="02020603050405020304" pitchFamily="18" charset="0"/>
              </a:rPr>
              <a:t>(O-H)</a:t>
            </a:r>
            <a:endParaRPr lang="zh-CN" altLang="en-US" sz="4800" b="1" dirty="0">
              <a:solidFill>
                <a:srgbClr val="FF0000"/>
              </a:solidFill>
              <a:latin typeface="Times New Roman" panose="02020603050405020304" pitchFamily="18" charset="0"/>
              <a:cs typeface="Times New Roman" panose="02020603050405020304" pitchFamily="18" charset="0"/>
            </a:endParaRPr>
          </a:p>
        </p:txBody>
      </p:sp>
      <p:sp>
        <p:nvSpPr>
          <p:cNvPr id="6" name="矩形 5"/>
          <p:cNvSpPr/>
          <p:nvPr/>
        </p:nvSpPr>
        <p:spPr>
          <a:xfrm>
            <a:off x="2466228" y="4126241"/>
            <a:ext cx="1914307" cy="523220"/>
          </a:xfrm>
          <a:prstGeom prst="rect">
            <a:avLst/>
          </a:prstGeom>
        </p:spPr>
        <p:txBody>
          <a:bodyPr wrap="none">
            <a:spAutoFit/>
          </a:bodyPr>
          <a:lstStyle/>
          <a:p>
            <a:r>
              <a:rPr lang="zh-CN" altLang="en-US" sz="2800" b="1" dirty="0" smtClean="0">
                <a:solidFill>
                  <a:srgbClr val="FF0000"/>
                </a:solidFill>
                <a:latin typeface="Times New Roman" pitchFamily="18" charset="0"/>
                <a:cs typeface="Times New Roman" pitchFamily="18" charset="0"/>
              </a:rPr>
              <a:t>放热</a:t>
            </a:r>
            <a:r>
              <a:rPr lang="en-US" altLang="zh-CN" sz="2800" b="1" dirty="0" smtClean="0">
                <a:solidFill>
                  <a:srgbClr val="FF0000"/>
                </a:solidFill>
                <a:latin typeface="Times New Roman" pitchFamily="18" charset="0"/>
                <a:cs typeface="Times New Roman" pitchFamily="18" charset="0"/>
              </a:rPr>
              <a:t>484 kJ</a:t>
            </a:r>
            <a:endParaRPr lang="zh-CN" altLang="en-US"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078425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1_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3.xml><?xml version="1.0" encoding="utf-8"?>
<a:theme xmlns:a="http://schemas.openxmlformats.org/drawingml/2006/main" name="2_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4.xml><?xml version="1.0" encoding="utf-8"?>
<a:theme xmlns:a="http://schemas.openxmlformats.org/drawingml/2006/main" name="3_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1665</TotalTime>
  <Words>5229</Words>
  <Application>Microsoft Office PowerPoint</Application>
  <PresentationFormat>全屏显示(4:3)</PresentationFormat>
  <Paragraphs>547</Paragraphs>
  <Slides>68</Slides>
  <Notes>7</Notes>
  <HiddenSlides>3</HiddenSlides>
  <MMClips>0</MMClips>
  <ScaleCrop>false</ScaleCrop>
  <HeadingPairs>
    <vt:vector size="6" baseType="variant">
      <vt:variant>
        <vt:lpstr>主题</vt:lpstr>
      </vt:variant>
      <vt:variant>
        <vt:i4>4</vt:i4>
      </vt:variant>
      <vt:variant>
        <vt:lpstr>嵌入 OLE 服务器</vt:lpstr>
      </vt:variant>
      <vt:variant>
        <vt:i4>0</vt:i4>
      </vt:variant>
      <vt:variant>
        <vt:lpstr>幻灯片标题</vt:lpstr>
      </vt:variant>
      <vt:variant>
        <vt:i4>68</vt:i4>
      </vt:variant>
    </vt:vector>
  </HeadingPairs>
  <TitlesOfParts>
    <vt:vector size="72" baseType="lpstr">
      <vt:lpstr>暗香扑面</vt:lpstr>
      <vt:lpstr>1_暗香扑面</vt:lpstr>
      <vt:lpstr>2_暗香扑面</vt:lpstr>
      <vt:lpstr>3_暗香扑面</vt:lpstr>
      <vt:lpstr>第一章 化学反应与能量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化学反应与能量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化学反应与能量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20</cp:revision>
  <dcterms:created xsi:type="dcterms:W3CDTF">2016-09-02T02:22:56Z</dcterms:created>
  <dcterms:modified xsi:type="dcterms:W3CDTF">2016-09-13T01:31:03Z</dcterms:modified>
</cp:coreProperties>
</file>