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88" r:id="rId2"/>
    <p:sldId id="276" r:id="rId3"/>
    <p:sldId id="267" r:id="rId4"/>
    <p:sldId id="259" r:id="rId5"/>
    <p:sldId id="281" r:id="rId6"/>
    <p:sldId id="280" r:id="rId7"/>
    <p:sldId id="260" r:id="rId8"/>
    <p:sldId id="310" r:id="rId9"/>
    <p:sldId id="262" r:id="rId10"/>
    <p:sldId id="286" r:id="rId11"/>
    <p:sldId id="298" r:id="rId12"/>
    <p:sldId id="289" r:id="rId13"/>
    <p:sldId id="293" r:id="rId14"/>
    <p:sldId id="308" r:id="rId15"/>
    <p:sldId id="272" r:id="rId16"/>
    <p:sldId id="273" r:id="rId17"/>
    <p:sldId id="290" r:id="rId18"/>
    <p:sldId id="319" r:id="rId19"/>
    <p:sldId id="291" r:id="rId20"/>
    <p:sldId id="292" r:id="rId21"/>
    <p:sldId id="312" r:id="rId22"/>
    <p:sldId id="313" r:id="rId23"/>
    <p:sldId id="314" r:id="rId24"/>
    <p:sldId id="315" r:id="rId25"/>
    <p:sldId id="316" r:id="rId26"/>
    <p:sldId id="317" r:id="rId27"/>
    <p:sldId id="318" r:id="rId28"/>
    <p:sldId id="274" r:id="rId29"/>
    <p:sldId id="275" r:id="rId30"/>
    <p:sldId id="300" r:id="rId31"/>
    <p:sldId id="301" r:id="rId32"/>
    <p:sldId id="295" r:id="rId33"/>
    <p:sldId id="296" r:id="rId34"/>
    <p:sldId id="303" r:id="rId35"/>
    <p:sldId id="304" r:id="rId36"/>
    <p:sldId id="309" r:id="rId37"/>
    <p:sldId id="29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4B2E95-DB00-4885-B207-B0B976C9280D}" type="datetimeFigureOut">
              <a:rPr lang="zh-CN" altLang="en-US" smtClean="0"/>
              <a:pPr/>
              <a:t>2016-9-23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E34660-6A63-46C7-9B4C-C347F2B31A3B}" type="slidenum">
              <a:rPr lang="zh-CN" altLang="en-US" smtClean="0"/>
              <a:pPr/>
              <a:t>‹#›</a:t>
            </a:fld>
            <a:endParaRPr lang="zh-CN" altLang="en-US"/>
          </a:p>
        </p:txBody>
      </p:sp>
    </p:spTree>
    <p:extLst>
      <p:ext uri="{BB962C8B-B14F-4D97-AF65-F5344CB8AC3E}">
        <p14:creationId xmlns:p14="http://schemas.microsoft.com/office/powerpoint/2010/main" val="300188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73FD8A-32FE-4921-8053-16188EDC3860}" type="slidenum">
              <a:rPr lang="zh-CN" altLang="en-US" smtClean="0"/>
              <a:pPr fontAlgn="base">
                <a:spcBef>
                  <a:spcPct val="0"/>
                </a:spcBef>
                <a:spcAft>
                  <a:spcPct val="0"/>
                </a:spcAft>
                <a:defRPr/>
              </a:pPr>
              <a:t>4</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FC9EB9-E7DF-4770-9C4D-9038097ADE8A}"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30725"/>
          </a:xfrm>
        </p:spPr>
        <p:txBody>
          <a:bodyPr/>
          <a:lstStyle/>
          <a:p>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1737B1A0-49BD-457E-9F65-7707C88B4EB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23D67FDD-BF17-47AF-A2B9-617383D7AF43}" type="datetimeFigureOut">
              <a:rPr lang="zh-CN" altLang="en-US" smtClean="0"/>
              <a:pPr/>
              <a:t>2016-9-23</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D67FDD-BF17-47AF-A2B9-617383D7AF43}" type="datetimeFigureOut">
              <a:rPr lang="zh-CN" altLang="en-US" smtClean="0"/>
              <a:pPr/>
              <a:t>2016-9-23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FC9EB9-E7DF-4770-9C4D-9038097ADE8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23D67FDD-BF17-47AF-A2B9-617383D7AF43}" type="datetimeFigureOut">
              <a:rPr lang="zh-CN" altLang="en-US" smtClean="0"/>
              <a:pPr/>
              <a:t>2016-9-23</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7DFC9EB9-E7DF-4770-9C4D-9038097ADE8A}"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2_2"/>
          <p:cNvPicPr>
            <a:picLocks noChangeAspect="1" noChangeArrowheads="1"/>
          </p:cNvPicPr>
          <p:nvPr/>
        </p:nvPicPr>
        <p:blipFill>
          <a:blip r:embed="rId2"/>
          <a:srcRect/>
          <a:stretch>
            <a:fillRect/>
          </a:stretch>
        </p:blipFill>
        <p:spPr bwMode="auto">
          <a:xfrm>
            <a:off x="-32" y="142852"/>
            <a:ext cx="9144064" cy="6572296"/>
          </a:xfrm>
          <a:prstGeom prst="rect">
            <a:avLst/>
          </a:prstGeom>
          <a:noFill/>
        </p:spPr>
      </p:pic>
      <p:sp>
        <p:nvSpPr>
          <p:cNvPr id="3" name="TextBox 2"/>
          <p:cNvSpPr txBox="1"/>
          <p:nvPr/>
        </p:nvSpPr>
        <p:spPr>
          <a:xfrm>
            <a:off x="1857356" y="3786190"/>
            <a:ext cx="6500858" cy="646331"/>
          </a:xfrm>
          <a:prstGeom prst="rect">
            <a:avLst/>
          </a:prstGeom>
          <a:solidFill>
            <a:schemeClr val="bg1"/>
          </a:solidFill>
        </p:spPr>
        <p:txBody>
          <a:bodyPr wrap="square" rtlCol="0">
            <a:spAutoFit/>
          </a:bodyPr>
          <a:lstStyle/>
          <a:p>
            <a:pPr algn="ctr"/>
            <a:r>
              <a:rPr lang="zh-CN" altLang="en-US" sz="3600" b="1" dirty="0" smtClean="0"/>
              <a:t>第三节  化学反应的速率和限度</a:t>
            </a:r>
            <a:endParaRPr lang="zh-CN" alt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ChangeArrowheads="1"/>
          </p:cNvSpPr>
          <p:nvPr/>
        </p:nvSpPr>
        <p:spPr bwMode="auto">
          <a:xfrm>
            <a:off x="285720" y="602010"/>
            <a:ext cx="850109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2</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、反应</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4A(g)+3B(g)</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2C(g)+D(s)</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，经</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2min</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B</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的浓度减少</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0.6</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。对此反应速率的表示，正确的是</a:t>
            </a:r>
          </a:p>
          <a:p>
            <a:pPr marL="0" marR="0" lvl="0" algn="l" defTabSz="914400" rtl="0" eaLnBrk="0" fontAlgn="base" latinLnBrk="0" hangingPunct="0">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①用</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A</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表示的反应速率是</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0.4</a:t>
            </a:r>
          </a:p>
          <a:p>
            <a:pPr marL="0" marR="0" lvl="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②</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分别用</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B</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C</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D</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表示的反应速率其比值为</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3</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2</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③</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在</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2min</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末的反应速率，用</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B</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表示是</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0.3</a:t>
            </a:r>
          </a:p>
          <a:p>
            <a:pPr marL="0" marR="0" lvl="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④</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在这</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2min</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内的反应速率用</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B</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表示的值是逐渐减小的，用</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C</a:t>
            </a:r>
            <a:r>
              <a:rPr kumimoji="0" lang="zh-CN" altLang="en-US" sz="2800" b="1" i="0" u="none" strike="noStrike" cap="none" normalizeH="0" baseline="0" dirty="0" smtClean="0">
                <a:ln>
                  <a:noFill/>
                </a:ln>
                <a:solidFill>
                  <a:schemeClr val="tx1"/>
                </a:solidFill>
                <a:effectLst/>
                <a:latin typeface="Times New Roman" pitchFamily="18" charset="0"/>
                <a:cs typeface="Times New Roman" pitchFamily="18" charset="0"/>
              </a:rPr>
              <a:t>表示的的值是逐渐增大的</a:t>
            </a:r>
          </a:p>
          <a:p>
            <a:pPr marL="0" marR="0" lvl="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	A.①②    	B.③    	</a:t>
            </a:r>
            <a:r>
              <a:rPr kumimoji="0" lang="en-US" altLang="zh-CN" sz="2800" b="1" i="0" u="none" strike="noStrike" cap="none" normalizeH="0" baseline="0" dirty="0" smtClean="0">
                <a:ln>
                  <a:noFill/>
                </a:ln>
                <a:effectLst/>
                <a:latin typeface="Times New Roman" pitchFamily="18" charset="0"/>
                <a:cs typeface="Times New Roman" pitchFamily="18" charset="0"/>
              </a:rPr>
              <a:t>C.①</a:t>
            </a:r>
            <a:r>
              <a:rPr kumimoji="0" lang="en-US" altLang="zh-CN" sz="2800" b="1" i="0" u="none" strike="noStrike" cap="none" normalizeH="0" baseline="0" dirty="0" smtClean="0">
                <a:ln>
                  <a:noFill/>
                </a:ln>
                <a:solidFill>
                  <a:schemeClr val="tx1"/>
                </a:solidFill>
                <a:effectLst/>
                <a:latin typeface="Times New Roman" pitchFamily="18" charset="0"/>
                <a:cs typeface="Times New Roman" pitchFamily="18" charset="0"/>
              </a:rPr>
              <a:t>    	D.②④</a:t>
            </a:r>
          </a:p>
        </p:txBody>
      </p:sp>
      <p:sp>
        <p:nvSpPr>
          <p:cNvPr id="18440" name="Text Box 8"/>
          <p:cNvSpPr txBox="1">
            <a:spLocks noChangeArrowheads="1"/>
          </p:cNvSpPr>
          <p:nvPr/>
        </p:nvSpPr>
        <p:spPr bwMode="auto">
          <a:xfrm>
            <a:off x="7429520" y="1357298"/>
            <a:ext cx="685800" cy="579437"/>
          </a:xfrm>
          <a:prstGeom prst="rect">
            <a:avLst/>
          </a:prstGeom>
          <a:noFill/>
          <a:ln w="9525">
            <a:noFill/>
            <a:miter lim="800000"/>
            <a:headEnd/>
            <a:tailEnd/>
          </a:ln>
          <a:effectLst/>
        </p:spPr>
        <p:txBody>
          <a:bodyPr>
            <a:spAutoFit/>
          </a:bodyPr>
          <a:lstStyle/>
          <a:p>
            <a:pPr>
              <a:spcBef>
                <a:spcPct val="50000"/>
              </a:spcBef>
            </a:pPr>
            <a:r>
              <a:rPr lang="en-US" altLang="zh-CN" sz="3200" b="1" dirty="0">
                <a:solidFill>
                  <a:srgbClr val="FF0000"/>
                </a:solidFill>
                <a:latin typeface="Times New Roman" pitchFamily="18" charset="0"/>
                <a:ea typeface="宋体" pitchFamily="2"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gzhx31"/>
          <p:cNvPicPr>
            <a:picLocks noChangeArrowheads="1"/>
          </p:cNvPicPr>
          <p:nvPr/>
        </p:nvPicPr>
        <p:blipFill>
          <a:blip r:embed="rId2"/>
          <a:srcRect/>
          <a:stretch>
            <a:fillRect/>
          </a:stretch>
        </p:blipFill>
        <p:spPr bwMode="auto">
          <a:xfrm>
            <a:off x="5143500" y="285750"/>
            <a:ext cx="3916363" cy="3071813"/>
          </a:xfrm>
          <a:prstGeom prst="rect">
            <a:avLst/>
          </a:prstGeom>
          <a:noFill/>
          <a:ln w="9525">
            <a:noFill/>
            <a:miter lim="800000"/>
            <a:headEnd/>
            <a:tailEnd/>
          </a:ln>
        </p:spPr>
      </p:pic>
      <p:sp>
        <p:nvSpPr>
          <p:cNvPr id="49155" name="Rectangle 3"/>
          <p:cNvSpPr>
            <a:spLocks noChangeArrowheads="1"/>
          </p:cNvSpPr>
          <p:nvPr/>
        </p:nvSpPr>
        <p:spPr bwMode="auto">
          <a:xfrm>
            <a:off x="142875" y="166688"/>
            <a:ext cx="4929188" cy="4832350"/>
          </a:xfrm>
          <a:prstGeom prst="rect">
            <a:avLst/>
          </a:prstGeom>
          <a:noFill/>
          <a:ln w="9525">
            <a:noFill/>
            <a:miter lim="800000"/>
            <a:headEnd/>
            <a:tailEnd/>
          </a:ln>
        </p:spPr>
        <p:txBody>
          <a:bodyPr anchor="ctr">
            <a:spAutoFit/>
          </a:bodyPr>
          <a:lstStyle/>
          <a:p>
            <a:r>
              <a:rPr lang="zh-CN" sz="2800" b="1" dirty="0">
                <a:latin typeface="宋体" pitchFamily="2" charset="-122"/>
                <a:cs typeface="Times New Roman" pitchFamily="18" charset="0"/>
              </a:rPr>
              <a:t>右图表示</a:t>
            </a:r>
            <a:r>
              <a:rPr lang="en-US" altLang="zh-CN" sz="2800" b="1" dirty="0">
                <a:latin typeface="宋体" pitchFamily="2" charset="-122"/>
                <a:cs typeface="Times New Roman" pitchFamily="18" charset="0"/>
              </a:rPr>
              <a:t>800℃</a:t>
            </a:r>
            <a:r>
              <a:rPr lang="zh-CN" altLang="en-US" sz="2800" b="1" dirty="0">
                <a:latin typeface="宋体" pitchFamily="2" charset="-122"/>
                <a:cs typeface="Times New Roman" pitchFamily="18" charset="0"/>
              </a:rPr>
              <a:t>时，</a:t>
            </a:r>
            <a:r>
              <a:rPr lang="en-US" altLang="zh-CN" sz="2800" b="1" dirty="0">
                <a:latin typeface="宋体" pitchFamily="2" charset="-122"/>
                <a:cs typeface="Times New Roman" pitchFamily="18" charset="0"/>
              </a:rPr>
              <a:t>A</a:t>
            </a:r>
            <a:r>
              <a:rPr lang="zh-CN" altLang="en-US" sz="2800" b="1" dirty="0">
                <a:latin typeface="宋体" pitchFamily="2" charset="-122"/>
                <a:cs typeface="Times New Roman" pitchFamily="18" charset="0"/>
              </a:rPr>
              <a:t>、</a:t>
            </a:r>
            <a:r>
              <a:rPr lang="en-US" altLang="zh-CN" sz="2800" b="1" dirty="0">
                <a:latin typeface="宋体" pitchFamily="2" charset="-122"/>
                <a:cs typeface="Times New Roman" pitchFamily="18" charset="0"/>
              </a:rPr>
              <a:t>B</a:t>
            </a:r>
            <a:r>
              <a:rPr lang="zh-CN" altLang="en-US" sz="2800" b="1" dirty="0">
                <a:latin typeface="宋体" pitchFamily="2" charset="-122"/>
                <a:cs typeface="Times New Roman" pitchFamily="18" charset="0"/>
              </a:rPr>
              <a:t>、</a:t>
            </a:r>
            <a:r>
              <a:rPr lang="en-US" altLang="zh-CN" sz="2800" b="1" dirty="0">
                <a:latin typeface="宋体" pitchFamily="2" charset="-122"/>
                <a:cs typeface="Times New Roman" pitchFamily="18" charset="0"/>
              </a:rPr>
              <a:t>C</a:t>
            </a:r>
            <a:r>
              <a:rPr lang="zh-CN" altLang="en-US" sz="2800" b="1" dirty="0">
                <a:latin typeface="宋体" pitchFamily="2" charset="-122"/>
                <a:cs typeface="Times New Roman" pitchFamily="18" charset="0"/>
              </a:rPr>
              <a:t>三种气体物质的浓度随时间变化的情况，</a:t>
            </a:r>
            <a:r>
              <a:rPr lang="en-US" altLang="zh-CN" sz="2800" b="1" dirty="0">
                <a:latin typeface="宋体" pitchFamily="2" charset="-122"/>
                <a:cs typeface="Times New Roman" pitchFamily="18" charset="0"/>
              </a:rPr>
              <a:t>t</a:t>
            </a:r>
            <a:r>
              <a:rPr lang="zh-CN" altLang="en-US" sz="2800" b="1" dirty="0">
                <a:latin typeface="宋体" pitchFamily="2" charset="-122"/>
                <a:cs typeface="Times New Roman" pitchFamily="18" charset="0"/>
              </a:rPr>
              <a:t>是达到平衡状态的时间。试回答：</a:t>
            </a:r>
            <a:endParaRPr lang="zh-CN" altLang="en-US" sz="2800" b="1" dirty="0"/>
          </a:p>
          <a:p>
            <a:pPr eaLnBrk="0" hangingPunct="0"/>
            <a:r>
              <a:rPr lang="zh-CN" altLang="en-US" sz="2800" b="1" dirty="0">
                <a:latin typeface="宋体" pitchFamily="2" charset="-122"/>
                <a:cs typeface="Times New Roman" pitchFamily="18" charset="0"/>
              </a:rPr>
              <a:t>（</a:t>
            </a:r>
            <a:r>
              <a:rPr lang="en-US" altLang="zh-CN" sz="2800" b="1" dirty="0">
                <a:latin typeface="宋体" pitchFamily="2" charset="-122"/>
                <a:cs typeface="Times New Roman" pitchFamily="18" charset="0"/>
              </a:rPr>
              <a:t>1</a:t>
            </a:r>
            <a:r>
              <a:rPr lang="zh-CN" altLang="en-US" sz="2800" b="1" dirty="0">
                <a:latin typeface="宋体" pitchFamily="2" charset="-122"/>
                <a:cs typeface="Times New Roman" pitchFamily="18" charset="0"/>
              </a:rPr>
              <a:t>）该反应的反应物是</a:t>
            </a:r>
            <a:r>
              <a:rPr lang="en-US" altLang="zh-CN" sz="2800" b="1" u="sng" dirty="0">
                <a:latin typeface="宋体" pitchFamily="2" charset="-122"/>
                <a:cs typeface="Times New Roman" pitchFamily="18" charset="0"/>
              </a:rPr>
              <a:t>______</a:t>
            </a:r>
            <a:r>
              <a:rPr lang="zh-CN" altLang="en-US" sz="2800" b="1" dirty="0">
                <a:latin typeface="宋体" pitchFamily="2" charset="-122"/>
                <a:cs typeface="Times New Roman" pitchFamily="18" charset="0"/>
              </a:rPr>
              <a:t>。</a:t>
            </a:r>
            <a:endParaRPr lang="zh-CN" altLang="en-US" sz="2800" b="1" dirty="0"/>
          </a:p>
          <a:p>
            <a:pPr eaLnBrk="0" hangingPunct="0"/>
            <a:r>
              <a:rPr lang="zh-CN" altLang="en-US" sz="2800" b="1" dirty="0">
                <a:latin typeface="宋体" pitchFamily="2" charset="-122"/>
                <a:cs typeface="Times New Roman" pitchFamily="18" charset="0"/>
              </a:rPr>
              <a:t>（</a:t>
            </a:r>
            <a:r>
              <a:rPr lang="en-US" altLang="zh-CN" sz="2800" b="1" dirty="0">
                <a:latin typeface="宋体" pitchFamily="2" charset="-122"/>
                <a:cs typeface="Times New Roman" pitchFamily="18" charset="0"/>
              </a:rPr>
              <a:t>2</a:t>
            </a:r>
            <a:r>
              <a:rPr lang="zh-CN" altLang="en-US" sz="2800" b="1" dirty="0">
                <a:latin typeface="宋体" pitchFamily="2" charset="-122"/>
                <a:cs typeface="Times New Roman" pitchFamily="18" charset="0"/>
              </a:rPr>
              <a:t>）该反应的化学方程式为</a:t>
            </a:r>
            <a:r>
              <a:rPr lang="en-US" altLang="zh-CN" sz="2800" b="1" u="sng" dirty="0">
                <a:latin typeface="宋体" pitchFamily="2" charset="-122"/>
                <a:cs typeface="Times New Roman" pitchFamily="18" charset="0"/>
              </a:rPr>
              <a:t>_______       ___</a:t>
            </a:r>
            <a:r>
              <a:rPr lang="zh-CN" altLang="en-US" sz="2800" b="1" dirty="0">
                <a:latin typeface="宋体" pitchFamily="2" charset="-122"/>
                <a:cs typeface="Times New Roman" pitchFamily="18" charset="0"/>
              </a:rPr>
              <a:t>。</a:t>
            </a:r>
            <a:endParaRPr lang="zh-CN" altLang="en-US" sz="2800" b="1" dirty="0"/>
          </a:p>
          <a:p>
            <a:pPr eaLnBrk="0" hangingPunct="0"/>
            <a:r>
              <a:rPr lang="zh-CN" altLang="en-US" sz="2800" b="1" dirty="0">
                <a:latin typeface="宋体" pitchFamily="2" charset="-122"/>
                <a:cs typeface="Times New Roman" pitchFamily="18" charset="0"/>
              </a:rPr>
              <a:t>（</a:t>
            </a:r>
            <a:r>
              <a:rPr lang="en-US" altLang="zh-CN" sz="2800" b="1" dirty="0">
                <a:latin typeface="宋体" pitchFamily="2" charset="-122"/>
                <a:cs typeface="Times New Roman" pitchFamily="18" charset="0"/>
              </a:rPr>
              <a:t>3</a:t>
            </a:r>
            <a:r>
              <a:rPr lang="zh-CN" altLang="en-US" sz="2800" b="1" dirty="0">
                <a:latin typeface="宋体" pitchFamily="2" charset="-122"/>
                <a:cs typeface="Times New Roman" pitchFamily="18" charset="0"/>
              </a:rPr>
              <a:t>）达到平衡状态的所需时间是</a:t>
            </a:r>
            <a:r>
              <a:rPr lang="en-US" altLang="zh-CN" sz="2800" b="1" dirty="0">
                <a:latin typeface="宋体" pitchFamily="2" charset="-122"/>
                <a:cs typeface="Times New Roman" pitchFamily="18" charset="0"/>
              </a:rPr>
              <a:t>2min</a:t>
            </a:r>
            <a:r>
              <a:rPr lang="zh-CN" altLang="en-US" sz="2800" b="1" dirty="0">
                <a:latin typeface="宋体" pitchFamily="2" charset="-122"/>
                <a:cs typeface="Times New Roman" pitchFamily="18" charset="0"/>
              </a:rPr>
              <a:t>，</a:t>
            </a:r>
            <a:r>
              <a:rPr lang="en-US" altLang="zh-CN" sz="2800" b="1" dirty="0">
                <a:latin typeface="宋体" pitchFamily="2" charset="-122"/>
                <a:cs typeface="Times New Roman" pitchFamily="18" charset="0"/>
              </a:rPr>
              <a:t>A</a:t>
            </a:r>
            <a:r>
              <a:rPr lang="zh-CN" altLang="en-US" sz="2800" b="1" dirty="0">
                <a:latin typeface="宋体" pitchFamily="2" charset="-122"/>
                <a:cs typeface="Times New Roman" pitchFamily="18" charset="0"/>
              </a:rPr>
              <a:t>物质的平均反应速率为</a:t>
            </a:r>
            <a:r>
              <a:rPr lang="en-US" altLang="zh-CN" sz="2800" b="1" u="sng" dirty="0">
                <a:latin typeface="宋体" pitchFamily="2" charset="-122"/>
                <a:cs typeface="Times New Roman" pitchFamily="18" charset="0"/>
              </a:rPr>
              <a:t>____       ___</a:t>
            </a:r>
            <a:r>
              <a:rPr lang="zh-CN" altLang="en-US" sz="2800" b="1" dirty="0">
                <a:latin typeface="宋体" pitchFamily="2" charset="-122"/>
                <a:cs typeface="Times New Roman" pitchFamily="18" charset="0"/>
              </a:rPr>
              <a:t>。</a:t>
            </a:r>
            <a:endParaRPr lang="zh-CN" altLang="en-US" sz="2800" b="1" dirty="0"/>
          </a:p>
        </p:txBody>
      </p:sp>
      <p:sp>
        <p:nvSpPr>
          <p:cNvPr id="4" name="矩形 3"/>
          <p:cNvSpPr>
            <a:spLocks noChangeArrowheads="1"/>
          </p:cNvSpPr>
          <p:nvPr/>
        </p:nvSpPr>
        <p:spPr bwMode="auto">
          <a:xfrm>
            <a:off x="642938" y="2286000"/>
            <a:ext cx="444352" cy="523220"/>
          </a:xfrm>
          <a:prstGeom prst="rect">
            <a:avLst/>
          </a:prstGeom>
          <a:noFill/>
          <a:ln w="9525">
            <a:noFill/>
            <a:miter lim="800000"/>
            <a:headEnd/>
            <a:tailEnd/>
          </a:ln>
        </p:spPr>
        <p:txBody>
          <a:bodyPr wrap="none">
            <a:spAutoFit/>
          </a:bodyPr>
          <a:lstStyle/>
          <a:p>
            <a:r>
              <a:rPr lang="en-US" altLang="zh-CN" sz="2800" b="1">
                <a:solidFill>
                  <a:srgbClr val="FF0000"/>
                </a:solidFill>
                <a:latin typeface="Times New Roman" pitchFamily="18" charset="0"/>
                <a:ea typeface="Arial Unicode MS" pitchFamily="34" charset="-122"/>
                <a:cs typeface="Times New Roman" pitchFamily="18" charset="0"/>
              </a:rPr>
              <a:t>A</a:t>
            </a:r>
            <a:endParaRPr lang="zh-CN" altLang="en-US" b="1">
              <a:solidFill>
                <a:srgbClr val="FF0000"/>
              </a:solidFill>
              <a:latin typeface="Times New Roman" pitchFamily="18" charset="0"/>
              <a:ea typeface="Arial Unicode MS" pitchFamily="34" charset="-122"/>
              <a:cs typeface="Times New Roman" pitchFamily="18" charset="0"/>
            </a:endParaRPr>
          </a:p>
        </p:txBody>
      </p:sp>
      <p:sp>
        <p:nvSpPr>
          <p:cNvPr id="6" name="矩形 5"/>
          <p:cNvSpPr>
            <a:spLocks noChangeArrowheads="1"/>
          </p:cNvSpPr>
          <p:nvPr/>
        </p:nvSpPr>
        <p:spPr bwMode="auto">
          <a:xfrm>
            <a:off x="1428750" y="4467225"/>
            <a:ext cx="2357432" cy="461665"/>
          </a:xfrm>
          <a:prstGeom prst="rect">
            <a:avLst/>
          </a:prstGeom>
          <a:noFill/>
          <a:ln w="9525">
            <a:noFill/>
            <a:miter lim="800000"/>
            <a:headEnd/>
            <a:tailEnd/>
          </a:ln>
        </p:spPr>
        <p:txBody>
          <a:bodyPr wrap="square">
            <a:spAutoFit/>
          </a:bodyPr>
          <a:lstStyle/>
          <a:p>
            <a:r>
              <a:rPr lang="en-US" altLang="zh-CN" sz="2400" b="1" dirty="0">
                <a:solidFill>
                  <a:srgbClr val="FF0000"/>
                </a:solidFill>
                <a:latin typeface="Times New Roman" pitchFamily="18" charset="0"/>
                <a:ea typeface="Arial Unicode MS" pitchFamily="34" charset="-122"/>
                <a:cs typeface="Times New Roman" pitchFamily="18" charset="0"/>
              </a:rPr>
              <a:t>0.4mol</a:t>
            </a:r>
            <a:r>
              <a:rPr lang="en-US" altLang="zh-CN" sz="2400" b="1" dirty="0" smtClean="0">
                <a:solidFill>
                  <a:srgbClr val="FF0000"/>
                </a:solidFill>
                <a:latin typeface="Times New Roman" pitchFamily="18" charset="0"/>
                <a:ea typeface="Arial Unicode MS" pitchFamily="34" charset="-122"/>
                <a:cs typeface="Times New Roman" pitchFamily="18" charset="0"/>
              </a:rPr>
              <a:t>/(</a:t>
            </a:r>
            <a:r>
              <a:rPr lang="en-US" altLang="zh-CN" sz="2400" b="1" dirty="0" err="1" smtClean="0">
                <a:solidFill>
                  <a:srgbClr val="FF0000"/>
                </a:solidFill>
                <a:latin typeface="Times New Roman" pitchFamily="18" charset="0"/>
                <a:ea typeface="Arial Unicode MS" pitchFamily="34" charset="-122"/>
                <a:cs typeface="Times New Roman" pitchFamily="18" charset="0"/>
              </a:rPr>
              <a:t>L·min</a:t>
            </a:r>
            <a:r>
              <a:rPr lang="en-US" altLang="zh-CN" sz="2400" b="1" dirty="0" smtClean="0">
                <a:solidFill>
                  <a:srgbClr val="FF0000"/>
                </a:solidFill>
                <a:latin typeface="Times New Roman" pitchFamily="18" charset="0"/>
                <a:ea typeface="Arial Unicode MS" pitchFamily="34" charset="-122"/>
                <a:cs typeface="Times New Roman" pitchFamily="18" charset="0"/>
              </a:rPr>
              <a:t>)</a:t>
            </a:r>
            <a:endParaRPr lang="zh-CN" altLang="en-US" sz="2400" b="1" dirty="0">
              <a:solidFill>
                <a:srgbClr val="FF0000"/>
              </a:solidFill>
              <a:latin typeface="Times New Roman" pitchFamily="18" charset="0"/>
              <a:ea typeface="Arial Unicode MS" pitchFamily="34" charset="-122"/>
              <a:cs typeface="Times New Roman" pitchFamily="18" charset="0"/>
            </a:endParaRPr>
          </a:p>
        </p:txBody>
      </p:sp>
      <p:sp>
        <p:nvSpPr>
          <p:cNvPr id="7" name="矩形 6"/>
          <p:cNvSpPr>
            <a:spLocks noChangeArrowheads="1"/>
          </p:cNvSpPr>
          <p:nvPr/>
        </p:nvSpPr>
        <p:spPr bwMode="auto">
          <a:xfrm>
            <a:off x="1214414" y="5357826"/>
            <a:ext cx="6648450" cy="523875"/>
          </a:xfrm>
          <a:prstGeom prst="rect">
            <a:avLst/>
          </a:prstGeom>
          <a:noFill/>
          <a:ln w="9525">
            <a:noFill/>
            <a:miter lim="800000"/>
            <a:headEnd/>
            <a:tailEnd/>
          </a:ln>
        </p:spPr>
        <p:txBody>
          <a:bodyPr wrap="none">
            <a:spAutoFit/>
          </a:bodyPr>
          <a:lstStyle/>
          <a:p>
            <a:r>
              <a:rPr lang="zh-CN" altLang="en-US" sz="2800" b="1">
                <a:solidFill>
                  <a:srgbClr val="0000FF"/>
                </a:solidFill>
                <a:latin typeface="宋体" pitchFamily="2" charset="-122"/>
                <a:cs typeface="Times New Roman" pitchFamily="18" charset="0"/>
              </a:rPr>
              <a:t>反应物看起点，浓度大且下降的为反应物</a:t>
            </a:r>
            <a:endParaRPr lang="zh-CN" altLang="en-US" b="1">
              <a:solidFill>
                <a:srgbClr val="0000FF"/>
              </a:solidFill>
              <a:latin typeface="Calibri" pitchFamily="34" charset="0"/>
            </a:endParaRPr>
          </a:p>
        </p:txBody>
      </p:sp>
      <p:sp>
        <p:nvSpPr>
          <p:cNvPr id="8" name="矩形 7"/>
          <p:cNvSpPr>
            <a:spLocks noChangeArrowheads="1"/>
          </p:cNvSpPr>
          <p:nvPr/>
        </p:nvSpPr>
        <p:spPr bwMode="auto">
          <a:xfrm>
            <a:off x="8501063" y="571500"/>
            <a:ext cx="571500" cy="2246313"/>
          </a:xfrm>
          <a:prstGeom prst="rect">
            <a:avLst/>
          </a:prstGeom>
          <a:noFill/>
          <a:ln w="9525">
            <a:noFill/>
            <a:miter lim="800000"/>
            <a:headEnd/>
            <a:tailEnd/>
          </a:ln>
        </p:spPr>
        <p:txBody>
          <a:bodyPr>
            <a:spAutoFit/>
          </a:bodyPr>
          <a:lstStyle/>
          <a:p>
            <a:r>
              <a:rPr lang="en-US" altLang="zh-CN" sz="2000" b="1">
                <a:solidFill>
                  <a:srgbClr val="FF0000"/>
                </a:solidFill>
                <a:latin typeface="Arial Unicode MS" pitchFamily="34" charset="-122"/>
                <a:ea typeface="Arial Unicode MS" pitchFamily="34" charset="-122"/>
                <a:cs typeface="Arial Unicode MS" pitchFamily="34" charset="-122"/>
              </a:rPr>
              <a:t>1.2</a:t>
            </a:r>
          </a:p>
          <a:p>
            <a:endParaRPr lang="en-US" altLang="zh-CN" sz="2000" b="1">
              <a:solidFill>
                <a:srgbClr val="FF0000"/>
              </a:solidFill>
              <a:latin typeface="Arial Unicode MS" pitchFamily="34" charset="-122"/>
              <a:ea typeface="Arial Unicode MS" pitchFamily="34" charset="-122"/>
              <a:cs typeface="Arial Unicode MS" pitchFamily="34" charset="-122"/>
            </a:endParaRPr>
          </a:p>
          <a:p>
            <a:endParaRPr lang="en-US" altLang="zh-CN" sz="2000" b="1">
              <a:solidFill>
                <a:srgbClr val="FF0000"/>
              </a:solidFill>
              <a:latin typeface="Arial Unicode MS" pitchFamily="34" charset="-122"/>
              <a:ea typeface="Arial Unicode MS" pitchFamily="34" charset="-122"/>
              <a:cs typeface="Arial Unicode MS" pitchFamily="34" charset="-122"/>
            </a:endParaRPr>
          </a:p>
          <a:p>
            <a:endParaRPr lang="en-US" altLang="zh-CN" sz="2000" b="1">
              <a:solidFill>
                <a:srgbClr val="FF0000"/>
              </a:solidFill>
              <a:latin typeface="Arial Unicode MS" pitchFamily="34" charset="-122"/>
              <a:ea typeface="Arial Unicode MS" pitchFamily="34" charset="-122"/>
              <a:cs typeface="Arial Unicode MS" pitchFamily="34" charset="-122"/>
            </a:endParaRPr>
          </a:p>
          <a:p>
            <a:r>
              <a:rPr lang="en-US" altLang="zh-CN" sz="2000" b="1">
                <a:solidFill>
                  <a:srgbClr val="FF0000"/>
                </a:solidFill>
                <a:latin typeface="Arial Unicode MS" pitchFamily="34" charset="-122"/>
                <a:ea typeface="Arial Unicode MS" pitchFamily="34" charset="-122"/>
                <a:cs typeface="Arial Unicode MS" pitchFamily="34" charset="-122"/>
              </a:rPr>
              <a:t>0.4</a:t>
            </a:r>
          </a:p>
          <a:p>
            <a:endParaRPr lang="en-US" altLang="zh-CN" sz="2000" b="1">
              <a:solidFill>
                <a:srgbClr val="FF0000"/>
              </a:solidFill>
              <a:latin typeface="Arial Unicode MS" pitchFamily="34" charset="-122"/>
              <a:ea typeface="Arial Unicode MS" pitchFamily="34" charset="-122"/>
              <a:cs typeface="Arial Unicode MS" pitchFamily="34" charset="-122"/>
            </a:endParaRPr>
          </a:p>
          <a:p>
            <a:r>
              <a:rPr lang="en-US" altLang="zh-CN" sz="2000" b="1">
                <a:solidFill>
                  <a:srgbClr val="FF0000"/>
                </a:solidFill>
                <a:latin typeface="Arial Unicode MS" pitchFamily="34" charset="-122"/>
                <a:ea typeface="Arial Unicode MS" pitchFamily="34" charset="-122"/>
                <a:cs typeface="Arial Unicode MS" pitchFamily="34" charset="-122"/>
              </a:rPr>
              <a:t>0.8</a:t>
            </a:r>
          </a:p>
        </p:txBody>
      </p:sp>
      <p:sp>
        <p:nvSpPr>
          <p:cNvPr id="9" name="矩形 8"/>
          <p:cNvSpPr>
            <a:spLocks noChangeArrowheads="1"/>
          </p:cNvSpPr>
          <p:nvPr/>
        </p:nvSpPr>
        <p:spPr bwMode="auto">
          <a:xfrm>
            <a:off x="1214414" y="5929326"/>
            <a:ext cx="6677025" cy="523875"/>
          </a:xfrm>
          <a:prstGeom prst="rect">
            <a:avLst/>
          </a:prstGeom>
          <a:noFill/>
          <a:ln w="9525">
            <a:noFill/>
            <a:miter lim="800000"/>
            <a:headEnd/>
            <a:tailEnd/>
          </a:ln>
        </p:spPr>
        <p:txBody>
          <a:bodyPr wrap="none">
            <a:spAutoFit/>
          </a:bodyPr>
          <a:lstStyle/>
          <a:p>
            <a:r>
              <a:rPr lang="zh-CN" altLang="en-US" sz="2800" b="1">
                <a:solidFill>
                  <a:srgbClr val="0000FF"/>
                </a:solidFill>
                <a:latin typeface="宋体" pitchFamily="2" charset="-122"/>
                <a:cs typeface="Times New Roman" pitchFamily="18" charset="0"/>
              </a:rPr>
              <a:t>方程式看浓度的变化，浓度变化大系数大</a:t>
            </a:r>
            <a:endParaRPr lang="zh-CN" altLang="en-US" b="1">
              <a:solidFill>
                <a:srgbClr val="0000FF"/>
              </a:solidFill>
              <a:latin typeface="Calibri" pitchFamily="34" charset="0"/>
            </a:endParaRPr>
          </a:p>
        </p:txBody>
      </p:sp>
      <p:grpSp>
        <p:nvGrpSpPr>
          <p:cNvPr id="2" name="组合 15"/>
          <p:cNvGrpSpPr>
            <a:grpSpLocks/>
          </p:cNvGrpSpPr>
          <p:nvPr/>
        </p:nvGrpSpPr>
        <p:grpSpPr bwMode="auto">
          <a:xfrm>
            <a:off x="642938" y="3143250"/>
            <a:ext cx="2357437" cy="523875"/>
            <a:chOff x="642938" y="3143250"/>
            <a:chExt cx="2357426" cy="523875"/>
          </a:xfrm>
        </p:grpSpPr>
        <p:sp>
          <p:nvSpPr>
            <p:cNvPr id="49162" name="矩形 4"/>
            <p:cNvSpPr>
              <a:spLocks noChangeArrowheads="1"/>
            </p:cNvSpPr>
            <p:nvPr/>
          </p:nvSpPr>
          <p:spPr bwMode="auto">
            <a:xfrm>
              <a:off x="642938" y="3143250"/>
              <a:ext cx="2357426" cy="523875"/>
            </a:xfrm>
            <a:prstGeom prst="rect">
              <a:avLst/>
            </a:prstGeom>
            <a:noFill/>
            <a:ln w="9525">
              <a:noFill/>
              <a:miter lim="800000"/>
              <a:headEnd/>
              <a:tailEnd/>
            </a:ln>
          </p:spPr>
          <p:txBody>
            <a:bodyPr>
              <a:spAutoFit/>
            </a:bodyPr>
            <a:lstStyle/>
            <a:p>
              <a:r>
                <a:rPr lang="en-US" altLang="zh-CN" sz="2800" b="1" dirty="0">
                  <a:solidFill>
                    <a:srgbClr val="FF0000"/>
                  </a:solidFill>
                  <a:latin typeface="Times New Roman" pitchFamily="18" charset="0"/>
                  <a:ea typeface="Arial Unicode MS" pitchFamily="34" charset="-122"/>
                  <a:cs typeface="Times New Roman" pitchFamily="18" charset="0"/>
                </a:rPr>
                <a:t>2A       B+3C</a:t>
              </a:r>
              <a:endParaRPr lang="zh-CN" altLang="en-US" b="1" dirty="0">
                <a:solidFill>
                  <a:srgbClr val="FF0000"/>
                </a:solidFill>
                <a:latin typeface="Times New Roman" pitchFamily="18" charset="0"/>
                <a:ea typeface="Arial Unicode MS" pitchFamily="34" charset="-122"/>
                <a:cs typeface="Times New Roman" pitchFamily="18" charset="0"/>
              </a:endParaRPr>
            </a:p>
          </p:txBody>
        </p:sp>
        <p:grpSp>
          <p:nvGrpSpPr>
            <p:cNvPr id="3" name="组合 7"/>
            <p:cNvGrpSpPr>
              <a:grpSpLocks/>
            </p:cNvGrpSpPr>
            <p:nvPr/>
          </p:nvGrpSpPr>
          <p:grpSpPr bwMode="auto">
            <a:xfrm>
              <a:off x="1285852" y="3286124"/>
              <a:ext cx="428627" cy="214285"/>
              <a:chOff x="7643834" y="428603"/>
              <a:chExt cx="642942" cy="214315"/>
            </a:xfrm>
          </p:grpSpPr>
          <p:cxnSp>
            <p:nvCxnSpPr>
              <p:cNvPr id="49164" name="直接连接符 8"/>
              <p:cNvCxnSpPr>
                <a:cxnSpLocks noChangeShapeType="1"/>
              </p:cNvCxnSpPr>
              <p:nvPr/>
            </p:nvCxnSpPr>
            <p:spPr bwMode="auto">
              <a:xfrm>
                <a:off x="7643834" y="500042"/>
                <a:ext cx="642942" cy="1588"/>
              </a:xfrm>
              <a:prstGeom prst="line">
                <a:avLst/>
              </a:prstGeom>
              <a:noFill/>
              <a:ln w="28575" algn="ctr">
                <a:solidFill>
                  <a:srgbClr val="FF0000"/>
                </a:solidFill>
                <a:round/>
                <a:headEnd/>
                <a:tailEnd/>
              </a:ln>
            </p:spPr>
          </p:cxnSp>
          <p:cxnSp>
            <p:nvCxnSpPr>
              <p:cNvPr id="49165" name="直接连接符 9"/>
              <p:cNvCxnSpPr>
                <a:cxnSpLocks noChangeShapeType="1"/>
              </p:cNvCxnSpPr>
              <p:nvPr/>
            </p:nvCxnSpPr>
            <p:spPr bwMode="auto">
              <a:xfrm>
                <a:off x="7643834" y="571481"/>
                <a:ext cx="642942" cy="1588"/>
              </a:xfrm>
              <a:prstGeom prst="line">
                <a:avLst/>
              </a:prstGeom>
              <a:noFill/>
              <a:ln w="28575" algn="ctr">
                <a:solidFill>
                  <a:srgbClr val="FF0000"/>
                </a:solidFill>
                <a:round/>
                <a:headEnd/>
                <a:tailEnd/>
              </a:ln>
            </p:spPr>
          </p:cxnSp>
          <p:cxnSp>
            <p:nvCxnSpPr>
              <p:cNvPr id="49166" name="直接连接符 10"/>
              <p:cNvCxnSpPr>
                <a:cxnSpLocks noChangeShapeType="1"/>
              </p:cNvCxnSpPr>
              <p:nvPr/>
            </p:nvCxnSpPr>
            <p:spPr bwMode="auto">
              <a:xfrm rot="10800000">
                <a:off x="8072462" y="428603"/>
                <a:ext cx="214314" cy="71438"/>
              </a:xfrm>
              <a:prstGeom prst="line">
                <a:avLst/>
              </a:prstGeom>
              <a:noFill/>
              <a:ln w="28575" algn="ctr">
                <a:solidFill>
                  <a:srgbClr val="FF0000"/>
                </a:solidFill>
                <a:round/>
                <a:headEnd/>
                <a:tailEnd/>
              </a:ln>
            </p:spPr>
          </p:cxnSp>
          <p:cxnSp>
            <p:nvCxnSpPr>
              <p:cNvPr id="49167" name="直接连接符 11"/>
              <p:cNvCxnSpPr>
                <a:cxnSpLocks noChangeShapeType="1"/>
              </p:cNvCxnSpPr>
              <p:nvPr/>
            </p:nvCxnSpPr>
            <p:spPr bwMode="auto">
              <a:xfrm rot="10800000">
                <a:off x="7643834" y="571480"/>
                <a:ext cx="214314" cy="71438"/>
              </a:xfrm>
              <a:prstGeom prst="line">
                <a:avLst/>
              </a:prstGeom>
              <a:noFill/>
              <a:ln w="28575" algn="ctr">
                <a:solidFill>
                  <a:srgbClr val="FF0000"/>
                </a:solidFill>
                <a:round/>
                <a:headEnd/>
                <a:tailEn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142852"/>
            <a:ext cx="6786610" cy="646331"/>
          </a:xfrm>
          <a:prstGeom prst="rect">
            <a:avLst/>
          </a:prstGeom>
          <a:noFill/>
        </p:spPr>
        <p:txBody>
          <a:bodyPr wrap="square" rtlCol="0">
            <a:spAutoFit/>
          </a:bodyPr>
          <a:lstStyle/>
          <a:p>
            <a:r>
              <a:rPr lang="zh-CN" altLang="en-US" sz="3600" b="1" dirty="0" smtClean="0"/>
              <a:t>二、影响化学反应速率的因素</a:t>
            </a:r>
            <a:endParaRPr lang="zh-CN" altLang="en-US" sz="3600" b="1" dirty="0"/>
          </a:p>
        </p:txBody>
      </p:sp>
      <p:sp>
        <p:nvSpPr>
          <p:cNvPr id="3" name="Text Box 15"/>
          <p:cNvSpPr txBox="1">
            <a:spLocks noChangeArrowheads="1"/>
          </p:cNvSpPr>
          <p:nvPr/>
        </p:nvSpPr>
        <p:spPr bwMode="auto">
          <a:xfrm>
            <a:off x="2000282" y="785813"/>
            <a:ext cx="3143250" cy="523875"/>
          </a:xfrm>
          <a:prstGeom prst="rect">
            <a:avLst/>
          </a:prstGeom>
          <a:noFill/>
          <a:ln w="9525">
            <a:noFill/>
            <a:miter lim="800000"/>
            <a:headEnd/>
            <a:tailEnd/>
          </a:ln>
        </p:spPr>
        <p:txBody>
          <a:bodyPr>
            <a:spAutoFit/>
          </a:bodyPr>
          <a:lstStyle/>
          <a:p>
            <a:pPr>
              <a:spcBef>
                <a:spcPct val="50000"/>
              </a:spcBef>
            </a:pPr>
            <a:r>
              <a:rPr kumimoji="1" lang="zh-CN" altLang="en-US" sz="2800" b="1">
                <a:solidFill>
                  <a:srgbClr val="0000FF"/>
                </a:solidFill>
                <a:latin typeface="宋体" pitchFamily="2" charset="-122"/>
              </a:rPr>
              <a:t>思考实验事实 </a:t>
            </a:r>
          </a:p>
        </p:txBody>
      </p:sp>
      <p:sp>
        <p:nvSpPr>
          <p:cNvPr id="4" name="Text Box 15"/>
          <p:cNvSpPr txBox="1">
            <a:spLocks noChangeArrowheads="1"/>
          </p:cNvSpPr>
          <p:nvPr/>
        </p:nvSpPr>
        <p:spPr bwMode="auto">
          <a:xfrm>
            <a:off x="71469" y="5572125"/>
            <a:ext cx="6357938" cy="954088"/>
          </a:xfrm>
          <a:prstGeom prst="rect">
            <a:avLst/>
          </a:prstGeom>
          <a:noFill/>
          <a:ln w="9525">
            <a:noFill/>
            <a:miter lim="800000"/>
            <a:headEnd/>
            <a:tailEnd/>
          </a:ln>
        </p:spPr>
        <p:txBody>
          <a:bodyPr>
            <a:spAutoFit/>
          </a:bodyPr>
          <a:lstStyle/>
          <a:p>
            <a:r>
              <a:rPr kumimoji="1" lang="en-US" altLang="zh-CN" sz="2800" b="1">
                <a:solidFill>
                  <a:srgbClr val="0000FF"/>
                </a:solidFill>
                <a:latin typeface="Times New Roman" pitchFamily="18" charset="0"/>
                <a:ea typeface="楷体_GB2312" pitchFamily="49" charset="-122"/>
              </a:rPr>
              <a:t>5</a:t>
            </a:r>
            <a:r>
              <a:rPr kumimoji="1" lang="zh-CN" altLang="en-US" sz="2800" b="1">
                <a:solidFill>
                  <a:srgbClr val="0000FF"/>
                </a:solidFill>
                <a:latin typeface="Times New Roman" pitchFamily="18" charset="0"/>
                <a:ea typeface="楷体_GB2312" pitchFamily="49" charset="-122"/>
              </a:rPr>
              <a:t>、</a:t>
            </a:r>
            <a:r>
              <a:rPr kumimoji="1" lang="en-US" altLang="zh-CN" sz="2800" b="1">
                <a:solidFill>
                  <a:srgbClr val="0000FF"/>
                </a:solidFill>
                <a:latin typeface="Times New Roman" pitchFamily="18" charset="0"/>
                <a:ea typeface="楷体_GB2312" pitchFamily="49" charset="-122"/>
              </a:rPr>
              <a:t>Zn</a:t>
            </a:r>
            <a:r>
              <a:rPr kumimoji="1" lang="zh-CN" altLang="en-US" sz="2800" b="1">
                <a:solidFill>
                  <a:srgbClr val="0000FF"/>
                </a:solidFill>
                <a:latin typeface="Times New Roman" pitchFamily="18" charset="0"/>
                <a:ea typeface="楷体_GB2312" pitchFamily="49" charset="-122"/>
              </a:rPr>
              <a:t>、</a:t>
            </a:r>
            <a:r>
              <a:rPr kumimoji="1" lang="en-US" altLang="zh-CN" sz="2800" b="1">
                <a:solidFill>
                  <a:srgbClr val="0000FF"/>
                </a:solidFill>
                <a:latin typeface="Times New Roman" pitchFamily="18" charset="0"/>
                <a:ea typeface="楷体_GB2312" pitchFamily="49" charset="-122"/>
              </a:rPr>
              <a:t>Fe</a:t>
            </a:r>
            <a:r>
              <a:rPr kumimoji="1" lang="zh-CN" altLang="en-US" sz="2800" b="1">
                <a:solidFill>
                  <a:srgbClr val="0000FF"/>
                </a:solidFill>
                <a:latin typeface="Times New Roman" pitchFamily="18" charset="0"/>
                <a:ea typeface="楷体_GB2312" pitchFamily="49" charset="-122"/>
              </a:rPr>
              <a:t>，谁置换</a:t>
            </a:r>
            <a:r>
              <a:rPr kumimoji="1" lang="en-US" altLang="zh-CN" sz="2800" b="1">
                <a:solidFill>
                  <a:srgbClr val="0000FF"/>
                </a:solidFill>
                <a:latin typeface="Times New Roman" pitchFamily="18" charset="0"/>
                <a:ea typeface="楷体_GB2312" pitchFamily="49" charset="-122"/>
              </a:rPr>
              <a:t>H</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更快？</a:t>
            </a:r>
            <a:endParaRPr kumimoji="1" lang="en-US" altLang="zh-CN" sz="2800" b="1">
              <a:solidFill>
                <a:srgbClr val="0000FF"/>
              </a:solidFill>
              <a:latin typeface="Times New Roman" pitchFamily="18" charset="0"/>
              <a:ea typeface="楷体_GB2312" pitchFamily="49" charset="-122"/>
            </a:endParaRPr>
          </a:p>
          <a:p>
            <a:r>
              <a:rPr kumimoji="1" lang="en-US" altLang="zh-CN" sz="2800" b="1">
                <a:solidFill>
                  <a:srgbClr val="0000FF"/>
                </a:solidFill>
                <a:latin typeface="Times New Roman" pitchFamily="18" charset="0"/>
                <a:ea typeface="楷体_GB2312" pitchFamily="49" charset="-122"/>
              </a:rPr>
              <a:t>      Cl</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a:t>
            </a:r>
            <a:r>
              <a:rPr kumimoji="1" lang="en-US" altLang="zh-CN" sz="2800" b="1">
                <a:solidFill>
                  <a:srgbClr val="0000FF"/>
                </a:solidFill>
                <a:latin typeface="Times New Roman" pitchFamily="18" charset="0"/>
                <a:ea typeface="楷体_GB2312" pitchFamily="49" charset="-122"/>
              </a:rPr>
              <a:t>Br</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，谁和</a:t>
            </a:r>
            <a:r>
              <a:rPr kumimoji="1" lang="en-US" altLang="zh-CN" sz="2800" b="1">
                <a:solidFill>
                  <a:srgbClr val="0000FF"/>
                </a:solidFill>
                <a:latin typeface="Times New Roman" pitchFamily="18" charset="0"/>
                <a:ea typeface="楷体_GB2312" pitchFamily="49" charset="-122"/>
              </a:rPr>
              <a:t>H</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反应更快？</a:t>
            </a:r>
          </a:p>
        </p:txBody>
      </p:sp>
      <p:sp>
        <p:nvSpPr>
          <p:cNvPr id="5" name="Text Box 15"/>
          <p:cNvSpPr txBox="1">
            <a:spLocks noChangeArrowheads="1"/>
          </p:cNvSpPr>
          <p:nvPr/>
        </p:nvSpPr>
        <p:spPr bwMode="auto">
          <a:xfrm>
            <a:off x="71469" y="2474913"/>
            <a:ext cx="5857875" cy="954087"/>
          </a:xfrm>
          <a:prstGeom prst="rect">
            <a:avLst/>
          </a:prstGeom>
          <a:noFill/>
          <a:ln w="9525">
            <a:noFill/>
            <a:miter lim="800000"/>
            <a:headEnd/>
            <a:tailEnd/>
          </a:ln>
        </p:spPr>
        <p:txBody>
          <a:bodyPr>
            <a:spAutoFit/>
          </a:bodyPr>
          <a:lstStyle/>
          <a:p>
            <a:r>
              <a:rPr kumimoji="1" lang="en-US" altLang="zh-CN" sz="2800" b="1">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、为什么牛奶要保存在冰箱中才不容易变质？</a:t>
            </a:r>
          </a:p>
        </p:txBody>
      </p:sp>
      <p:sp>
        <p:nvSpPr>
          <p:cNvPr id="6" name="Text Box 15"/>
          <p:cNvSpPr txBox="1">
            <a:spLocks noChangeArrowheads="1"/>
          </p:cNvSpPr>
          <p:nvPr/>
        </p:nvSpPr>
        <p:spPr bwMode="auto">
          <a:xfrm>
            <a:off x="61944" y="4500563"/>
            <a:ext cx="5867400" cy="954087"/>
          </a:xfrm>
          <a:prstGeom prst="rect">
            <a:avLst/>
          </a:prstGeom>
          <a:noFill/>
          <a:ln w="9525">
            <a:noFill/>
            <a:miter lim="800000"/>
            <a:headEnd/>
            <a:tailEnd/>
          </a:ln>
        </p:spPr>
        <p:txBody>
          <a:bodyPr>
            <a:spAutoFit/>
          </a:bodyPr>
          <a:lstStyle/>
          <a:p>
            <a:r>
              <a:rPr kumimoji="1" lang="en-US" altLang="zh-CN" sz="2800" b="1">
                <a:solidFill>
                  <a:srgbClr val="0000FF"/>
                </a:solidFill>
                <a:latin typeface="Times New Roman" pitchFamily="18" charset="0"/>
                <a:ea typeface="楷体_GB2312" pitchFamily="49" charset="-122"/>
              </a:rPr>
              <a:t>4</a:t>
            </a:r>
            <a:r>
              <a:rPr kumimoji="1" lang="zh-CN" altLang="en-US" sz="2800" b="1">
                <a:solidFill>
                  <a:srgbClr val="0000FF"/>
                </a:solidFill>
                <a:latin typeface="Times New Roman" pitchFamily="18" charset="0"/>
                <a:ea typeface="楷体_GB2312" pitchFamily="49" charset="-122"/>
              </a:rPr>
              <a:t>、</a:t>
            </a:r>
            <a:r>
              <a:rPr kumimoji="1" lang="en-US" altLang="zh-CN" sz="2800" b="1">
                <a:solidFill>
                  <a:srgbClr val="0000FF"/>
                </a:solidFill>
                <a:latin typeface="Times New Roman" pitchFamily="18" charset="0"/>
                <a:ea typeface="楷体_GB2312" pitchFamily="49" charset="-122"/>
              </a:rPr>
              <a:t>H</a:t>
            </a:r>
            <a:r>
              <a:rPr kumimoji="1" lang="en-US" altLang="zh-CN" sz="2800" b="1" baseline="-25000">
                <a:solidFill>
                  <a:srgbClr val="0000FF"/>
                </a:solidFill>
                <a:latin typeface="Times New Roman" pitchFamily="18" charset="0"/>
                <a:ea typeface="楷体_GB2312" pitchFamily="49" charset="-122"/>
              </a:rPr>
              <a:t>2</a:t>
            </a:r>
            <a:r>
              <a:rPr kumimoji="1" lang="en-US" altLang="zh-CN" sz="2800" b="1">
                <a:solidFill>
                  <a:srgbClr val="0000FF"/>
                </a:solidFill>
                <a:latin typeface="Times New Roman" pitchFamily="18" charset="0"/>
                <a:ea typeface="楷体_GB2312" pitchFamily="49" charset="-122"/>
              </a:rPr>
              <a:t>O</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的分解制氧气中，为什么要加催化剂</a:t>
            </a:r>
            <a:r>
              <a:rPr kumimoji="1" lang="en-US" altLang="zh-CN" sz="2800" b="1">
                <a:solidFill>
                  <a:srgbClr val="0000FF"/>
                </a:solidFill>
                <a:latin typeface="Times New Roman" pitchFamily="18" charset="0"/>
                <a:ea typeface="楷体_GB2312" pitchFamily="49" charset="-122"/>
              </a:rPr>
              <a:t>MnO</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或</a:t>
            </a:r>
            <a:r>
              <a:rPr kumimoji="1" lang="en-US" altLang="zh-CN" sz="2800" b="1">
                <a:solidFill>
                  <a:srgbClr val="0000FF"/>
                </a:solidFill>
                <a:latin typeface="Times New Roman" pitchFamily="18" charset="0"/>
                <a:ea typeface="楷体_GB2312" pitchFamily="49" charset="-122"/>
              </a:rPr>
              <a:t>Fe</a:t>
            </a:r>
            <a:r>
              <a:rPr kumimoji="1" lang="en-US" altLang="zh-CN" sz="2800" b="1" baseline="30000">
                <a:solidFill>
                  <a:srgbClr val="0000FF"/>
                </a:solidFill>
                <a:latin typeface="Times New Roman" pitchFamily="18" charset="0"/>
                <a:ea typeface="楷体_GB2312" pitchFamily="49" charset="-122"/>
              </a:rPr>
              <a:t>3+</a:t>
            </a:r>
            <a:r>
              <a:rPr kumimoji="1" lang="zh-CN" altLang="en-US" sz="2800" b="1">
                <a:solidFill>
                  <a:srgbClr val="0000FF"/>
                </a:solidFill>
                <a:latin typeface="Times New Roman" pitchFamily="18" charset="0"/>
                <a:ea typeface="楷体_GB2312" pitchFamily="49" charset="-122"/>
              </a:rPr>
              <a:t>？</a:t>
            </a:r>
          </a:p>
        </p:txBody>
      </p:sp>
      <p:sp>
        <p:nvSpPr>
          <p:cNvPr id="7" name="Text Box 15"/>
          <p:cNvSpPr txBox="1">
            <a:spLocks noChangeArrowheads="1"/>
          </p:cNvSpPr>
          <p:nvPr/>
        </p:nvSpPr>
        <p:spPr bwMode="auto">
          <a:xfrm>
            <a:off x="71469" y="1403350"/>
            <a:ext cx="5929313" cy="954088"/>
          </a:xfrm>
          <a:prstGeom prst="rect">
            <a:avLst/>
          </a:prstGeom>
          <a:noFill/>
          <a:ln w="9525">
            <a:noFill/>
            <a:miter lim="800000"/>
            <a:headEnd/>
            <a:tailEnd/>
          </a:ln>
        </p:spPr>
        <p:txBody>
          <a:bodyPr>
            <a:spAutoFit/>
          </a:bodyPr>
          <a:lstStyle/>
          <a:p>
            <a:r>
              <a:rPr kumimoji="1" lang="en-US" altLang="zh-CN" sz="2800" b="1">
                <a:solidFill>
                  <a:srgbClr val="0000FF"/>
                </a:solidFill>
                <a:latin typeface="Times New Roman" pitchFamily="18" charset="0"/>
                <a:ea typeface="楷体_GB2312" pitchFamily="49" charset="-122"/>
              </a:rPr>
              <a:t>1</a:t>
            </a:r>
            <a:r>
              <a:rPr kumimoji="1" lang="zh-CN" altLang="en-US" sz="2800" b="1">
                <a:solidFill>
                  <a:srgbClr val="0000FF"/>
                </a:solidFill>
                <a:latin typeface="Times New Roman" pitchFamily="18" charset="0"/>
                <a:ea typeface="楷体_GB2312" pitchFamily="49" charset="-122"/>
              </a:rPr>
              <a:t>、在</a:t>
            </a:r>
            <a:r>
              <a:rPr kumimoji="1" lang="en-US" altLang="zh-CN" sz="2800" b="1">
                <a:solidFill>
                  <a:srgbClr val="0000FF"/>
                </a:solidFill>
                <a:latin typeface="Times New Roman" pitchFamily="18" charset="0"/>
                <a:ea typeface="楷体_GB2312" pitchFamily="49" charset="-122"/>
              </a:rPr>
              <a:t>Zn</a:t>
            </a:r>
            <a:r>
              <a:rPr kumimoji="1" lang="zh-CN" altLang="en-US" sz="2800" b="1">
                <a:solidFill>
                  <a:srgbClr val="0000FF"/>
                </a:solidFill>
                <a:latin typeface="Times New Roman" pitchFamily="18" charset="0"/>
                <a:ea typeface="楷体_GB2312" pitchFamily="49" charset="-122"/>
              </a:rPr>
              <a:t>置换</a:t>
            </a:r>
            <a:r>
              <a:rPr kumimoji="1" lang="en-US" altLang="zh-CN" sz="2800" b="1">
                <a:solidFill>
                  <a:srgbClr val="0000FF"/>
                </a:solidFill>
                <a:latin typeface="Times New Roman" pitchFamily="18" charset="0"/>
                <a:ea typeface="楷体_GB2312" pitchFamily="49" charset="-122"/>
              </a:rPr>
              <a:t>H</a:t>
            </a:r>
            <a:r>
              <a:rPr kumimoji="1" lang="en-US" altLang="zh-CN" sz="2800" b="1" baseline="-25000">
                <a:solidFill>
                  <a:srgbClr val="0000FF"/>
                </a:solidFill>
                <a:latin typeface="Times New Roman" pitchFamily="18" charset="0"/>
                <a:ea typeface="楷体_GB2312" pitchFamily="49" charset="-122"/>
              </a:rPr>
              <a:t>2</a:t>
            </a:r>
            <a:r>
              <a:rPr kumimoji="1" lang="zh-CN" altLang="en-US" sz="2800" b="1">
                <a:solidFill>
                  <a:srgbClr val="0000FF"/>
                </a:solidFill>
                <a:latin typeface="Times New Roman" pitchFamily="18" charset="0"/>
                <a:ea typeface="楷体_GB2312" pitchFamily="49" charset="-122"/>
              </a:rPr>
              <a:t>中，浓盐酸与稀盐酸，谁反应的更快？</a:t>
            </a:r>
          </a:p>
        </p:txBody>
      </p:sp>
      <p:sp>
        <p:nvSpPr>
          <p:cNvPr id="8" name="Text Box 15"/>
          <p:cNvSpPr txBox="1">
            <a:spLocks noChangeArrowheads="1"/>
          </p:cNvSpPr>
          <p:nvPr/>
        </p:nvSpPr>
        <p:spPr bwMode="auto">
          <a:xfrm>
            <a:off x="71469" y="3475038"/>
            <a:ext cx="6000750" cy="954087"/>
          </a:xfrm>
          <a:prstGeom prst="rect">
            <a:avLst/>
          </a:prstGeom>
          <a:noFill/>
          <a:ln w="9525">
            <a:noFill/>
            <a:miter lim="800000"/>
            <a:headEnd/>
            <a:tailEnd/>
          </a:ln>
        </p:spPr>
        <p:txBody>
          <a:bodyPr>
            <a:spAutoFit/>
          </a:bodyPr>
          <a:lstStyle/>
          <a:p>
            <a:r>
              <a:rPr kumimoji="1" lang="en-US" altLang="zh-CN" sz="2800" b="1">
                <a:solidFill>
                  <a:srgbClr val="0000FF"/>
                </a:solidFill>
                <a:latin typeface="Times New Roman" pitchFamily="18" charset="0"/>
                <a:ea typeface="楷体_GB2312" pitchFamily="49" charset="-122"/>
              </a:rPr>
              <a:t>3</a:t>
            </a:r>
            <a:r>
              <a:rPr kumimoji="1" lang="zh-CN" altLang="en-US" sz="2800" b="1">
                <a:solidFill>
                  <a:srgbClr val="0000FF"/>
                </a:solidFill>
                <a:latin typeface="Times New Roman" pitchFamily="18" charset="0"/>
                <a:ea typeface="楷体_GB2312" pitchFamily="49" charset="-122"/>
              </a:rPr>
              <a:t>、为什么工业合成氨的条件是高温高压？</a:t>
            </a:r>
          </a:p>
        </p:txBody>
      </p:sp>
      <p:sp>
        <p:nvSpPr>
          <p:cNvPr id="9" name="矩形 8"/>
          <p:cNvSpPr>
            <a:spLocks noChangeArrowheads="1"/>
          </p:cNvSpPr>
          <p:nvPr/>
        </p:nvSpPr>
        <p:spPr bwMode="auto">
          <a:xfrm>
            <a:off x="6215094" y="5572125"/>
            <a:ext cx="2709863" cy="954088"/>
          </a:xfrm>
          <a:prstGeom prst="rect">
            <a:avLst/>
          </a:prstGeom>
          <a:noFill/>
          <a:ln w="9525">
            <a:noFill/>
            <a:miter lim="800000"/>
            <a:headEnd/>
            <a:tailEnd/>
          </a:ln>
        </p:spPr>
        <p:txBody>
          <a:bodyPr wrap="none">
            <a:spAutoFit/>
          </a:bodyPr>
          <a:lstStyle/>
          <a:p>
            <a:r>
              <a:rPr kumimoji="1" lang="zh-CN" altLang="en-US" sz="2800" b="1" dirty="0">
                <a:solidFill>
                  <a:srgbClr val="FF0000"/>
                </a:solidFill>
                <a:latin typeface="宋体" pitchFamily="2" charset="-122"/>
              </a:rPr>
              <a:t>内因：</a:t>
            </a:r>
            <a:endParaRPr kumimoji="1" lang="en-US" altLang="zh-CN" sz="2800" b="1" dirty="0">
              <a:solidFill>
                <a:srgbClr val="FF0000"/>
              </a:solidFill>
              <a:latin typeface="宋体" pitchFamily="2" charset="-122"/>
            </a:endParaRPr>
          </a:p>
          <a:p>
            <a:r>
              <a:rPr kumimoji="1" lang="zh-CN" altLang="en-US" sz="2800" b="1" dirty="0">
                <a:solidFill>
                  <a:srgbClr val="FF0000"/>
                </a:solidFill>
                <a:latin typeface="宋体" pitchFamily="2" charset="-122"/>
              </a:rPr>
              <a:t>物质的化学性质</a:t>
            </a:r>
            <a:endParaRPr lang="zh-CN" altLang="en-US" sz="2800" dirty="0">
              <a:solidFill>
                <a:srgbClr val="FF0000"/>
              </a:solidFill>
              <a:latin typeface="Franklin Gothic Book"/>
              <a:ea typeface="黑体" pitchFamily="2" charset="-122"/>
            </a:endParaRPr>
          </a:p>
        </p:txBody>
      </p:sp>
      <p:sp>
        <p:nvSpPr>
          <p:cNvPr id="10" name="Text Box 15"/>
          <p:cNvSpPr txBox="1">
            <a:spLocks noChangeArrowheads="1"/>
          </p:cNvSpPr>
          <p:nvPr/>
        </p:nvSpPr>
        <p:spPr bwMode="auto">
          <a:xfrm>
            <a:off x="6429407" y="785813"/>
            <a:ext cx="2643187" cy="523875"/>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宋体" pitchFamily="2" charset="-122"/>
              </a:rPr>
              <a:t>推导影响因素</a:t>
            </a:r>
          </a:p>
        </p:txBody>
      </p:sp>
      <p:cxnSp>
        <p:nvCxnSpPr>
          <p:cNvPr id="11" name="直接连接符 10"/>
          <p:cNvCxnSpPr/>
          <p:nvPr/>
        </p:nvCxnSpPr>
        <p:spPr>
          <a:xfrm rot="5400000">
            <a:off x="3429826" y="3928269"/>
            <a:ext cx="5429250" cy="1587"/>
          </a:xfrm>
          <a:prstGeom prst="line">
            <a:avLst/>
          </a:prstGeom>
          <a:ln w="317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a:off x="4929222" y="1000108"/>
            <a:ext cx="1285884" cy="142876"/>
          </a:xfrm>
          <a:prstGeom prst="rightArrow">
            <a:avLst/>
          </a:prstGeom>
          <a:solidFill>
            <a:schemeClr val="tx1"/>
          </a:solidFill>
          <a:ln>
            <a:solidFill>
              <a:schemeClr val="tx1">
                <a:lumMod val="75000"/>
                <a:lumOff val="2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a:spLocks noChangeArrowheads="1"/>
          </p:cNvSpPr>
          <p:nvPr/>
        </p:nvSpPr>
        <p:spPr bwMode="auto">
          <a:xfrm>
            <a:off x="6437344" y="1643063"/>
            <a:ext cx="2349500" cy="523875"/>
          </a:xfrm>
          <a:prstGeom prst="rect">
            <a:avLst/>
          </a:prstGeom>
          <a:noFill/>
          <a:ln w="9525">
            <a:noFill/>
            <a:miter lim="800000"/>
            <a:headEnd/>
            <a:tailEnd/>
          </a:ln>
        </p:spPr>
        <p:txBody>
          <a:bodyPr wrap="none">
            <a:spAutoFit/>
          </a:bodyPr>
          <a:lstStyle/>
          <a:p>
            <a:r>
              <a:rPr kumimoji="1" lang="zh-CN" altLang="en-US" sz="2800" b="1">
                <a:solidFill>
                  <a:srgbClr val="FF0000"/>
                </a:solidFill>
                <a:latin typeface="宋体" pitchFamily="2" charset="-122"/>
              </a:rPr>
              <a:t>反应物的浓度</a:t>
            </a:r>
            <a:endParaRPr lang="zh-CN" altLang="en-US" sz="2800">
              <a:latin typeface="Franklin Gothic Book"/>
              <a:ea typeface="黑体" pitchFamily="2" charset="-122"/>
            </a:endParaRPr>
          </a:p>
        </p:txBody>
      </p:sp>
      <p:sp>
        <p:nvSpPr>
          <p:cNvPr id="14" name="矩形 13"/>
          <p:cNvSpPr>
            <a:spLocks noChangeArrowheads="1"/>
          </p:cNvSpPr>
          <p:nvPr/>
        </p:nvSpPr>
        <p:spPr bwMode="auto">
          <a:xfrm>
            <a:off x="6880257" y="2619375"/>
            <a:ext cx="906462" cy="523875"/>
          </a:xfrm>
          <a:prstGeom prst="rect">
            <a:avLst/>
          </a:prstGeom>
          <a:noFill/>
          <a:ln w="9525">
            <a:noFill/>
            <a:miter lim="800000"/>
            <a:headEnd/>
            <a:tailEnd/>
          </a:ln>
        </p:spPr>
        <p:txBody>
          <a:bodyPr wrap="none">
            <a:spAutoFit/>
          </a:bodyPr>
          <a:lstStyle/>
          <a:p>
            <a:r>
              <a:rPr kumimoji="1" lang="zh-CN" altLang="en-US" sz="2800" b="1">
                <a:solidFill>
                  <a:srgbClr val="FF0000"/>
                </a:solidFill>
                <a:latin typeface="宋体" pitchFamily="2" charset="-122"/>
              </a:rPr>
              <a:t>温度</a:t>
            </a:r>
            <a:endParaRPr lang="zh-CN" altLang="en-US" sz="2800">
              <a:latin typeface="Franklin Gothic Book"/>
              <a:ea typeface="黑体" pitchFamily="2" charset="-122"/>
            </a:endParaRPr>
          </a:p>
        </p:txBody>
      </p:sp>
      <p:sp>
        <p:nvSpPr>
          <p:cNvPr id="15" name="矩形 14"/>
          <p:cNvSpPr>
            <a:spLocks noChangeArrowheads="1"/>
          </p:cNvSpPr>
          <p:nvPr/>
        </p:nvSpPr>
        <p:spPr bwMode="auto">
          <a:xfrm>
            <a:off x="6858032" y="3619500"/>
            <a:ext cx="906462" cy="523875"/>
          </a:xfrm>
          <a:prstGeom prst="rect">
            <a:avLst/>
          </a:prstGeom>
          <a:noFill/>
          <a:ln w="9525">
            <a:noFill/>
            <a:miter lim="800000"/>
            <a:headEnd/>
            <a:tailEnd/>
          </a:ln>
        </p:spPr>
        <p:txBody>
          <a:bodyPr wrap="none">
            <a:spAutoFit/>
          </a:bodyPr>
          <a:lstStyle/>
          <a:p>
            <a:r>
              <a:rPr kumimoji="1" lang="zh-CN" altLang="en-US" sz="2800" b="1">
                <a:solidFill>
                  <a:srgbClr val="FF0000"/>
                </a:solidFill>
                <a:latin typeface="宋体" pitchFamily="2" charset="-122"/>
              </a:rPr>
              <a:t>压强</a:t>
            </a:r>
            <a:endParaRPr lang="zh-CN" altLang="en-US" sz="2800">
              <a:latin typeface="Franklin Gothic Book"/>
              <a:ea typeface="黑体" pitchFamily="2" charset="-122"/>
            </a:endParaRPr>
          </a:p>
        </p:txBody>
      </p:sp>
      <p:sp>
        <p:nvSpPr>
          <p:cNvPr id="16" name="矩形 15"/>
          <p:cNvSpPr>
            <a:spLocks noChangeArrowheads="1"/>
          </p:cNvSpPr>
          <p:nvPr/>
        </p:nvSpPr>
        <p:spPr bwMode="auto">
          <a:xfrm>
            <a:off x="6858032" y="4643438"/>
            <a:ext cx="1266825" cy="523875"/>
          </a:xfrm>
          <a:prstGeom prst="rect">
            <a:avLst/>
          </a:prstGeom>
          <a:noFill/>
          <a:ln w="9525">
            <a:noFill/>
            <a:miter lim="800000"/>
            <a:headEnd/>
            <a:tailEnd/>
          </a:ln>
        </p:spPr>
        <p:txBody>
          <a:bodyPr wrap="none">
            <a:spAutoFit/>
          </a:bodyPr>
          <a:lstStyle/>
          <a:p>
            <a:r>
              <a:rPr kumimoji="1" lang="zh-CN" altLang="en-US" sz="2800" b="1">
                <a:solidFill>
                  <a:srgbClr val="FF0000"/>
                </a:solidFill>
                <a:latin typeface="宋体" pitchFamily="2" charset="-122"/>
              </a:rPr>
              <a:t>催化剂</a:t>
            </a:r>
            <a:endParaRPr lang="zh-CN" altLang="en-US" sz="2800">
              <a:latin typeface="Franklin Gothic Book"/>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p:bldP spid="10" grpId="0" autoUpdateAnimBg="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285728"/>
            <a:ext cx="7643866" cy="2031325"/>
          </a:xfrm>
          <a:prstGeom prst="rect">
            <a:avLst/>
          </a:prstGeom>
          <a:noFill/>
        </p:spPr>
        <p:txBody>
          <a:bodyPr wrap="square" rtlCol="0">
            <a:spAutoFit/>
          </a:bodyPr>
          <a:lstStyle/>
          <a:p>
            <a:pPr>
              <a:lnSpc>
                <a:spcPct val="150000"/>
              </a:lnSpc>
            </a:pPr>
            <a:r>
              <a:rPr lang="zh-CN" altLang="en-US" sz="2800" b="1" dirty="0" smtClean="0"/>
              <a:t>现在给出下列实验药品：</a:t>
            </a:r>
            <a:r>
              <a:rPr lang="en-US" altLang="zh-CN" sz="2800" b="1" dirty="0" smtClean="0"/>
              <a:t>3% Na</a:t>
            </a:r>
            <a:r>
              <a:rPr lang="en-US" altLang="zh-CN" sz="2800" b="1" baseline="-25000" dirty="0" smtClean="0"/>
              <a:t>2</a:t>
            </a:r>
            <a:r>
              <a:rPr lang="en-US" altLang="zh-CN" sz="2800" b="1" dirty="0" smtClean="0"/>
              <a:t>S</a:t>
            </a:r>
            <a:r>
              <a:rPr lang="en-US" altLang="zh-CN" sz="2800" b="1" baseline="-25000" dirty="0" smtClean="0"/>
              <a:t>2</a:t>
            </a:r>
            <a:r>
              <a:rPr lang="en-US" altLang="zh-CN" sz="2800" b="1" dirty="0" smtClean="0"/>
              <a:t>O</a:t>
            </a:r>
            <a:r>
              <a:rPr lang="en-US" altLang="zh-CN" sz="2800" b="1" baseline="-25000" dirty="0" smtClean="0"/>
              <a:t>3</a:t>
            </a:r>
            <a:r>
              <a:rPr lang="zh-CN" altLang="en-US" sz="2800" b="1" dirty="0" smtClean="0"/>
              <a:t>溶液、稀盐酸、块状大理石、粉末状大理石、</a:t>
            </a:r>
            <a:r>
              <a:rPr lang="en-US" altLang="zh-CN" sz="2800" b="1" dirty="0" smtClean="0"/>
              <a:t>MnO</a:t>
            </a:r>
            <a:r>
              <a:rPr lang="en-US" altLang="zh-CN" sz="2800" b="1" baseline="-25000" dirty="0" smtClean="0"/>
              <a:t>2</a:t>
            </a:r>
            <a:r>
              <a:rPr lang="zh-CN" altLang="en-US" sz="2800" b="1" dirty="0" smtClean="0"/>
              <a:t>、</a:t>
            </a:r>
            <a:r>
              <a:rPr lang="en-US" altLang="zh-CN" sz="2800" b="1" dirty="0" smtClean="0"/>
              <a:t>FeCl</a:t>
            </a:r>
            <a:r>
              <a:rPr lang="en-US" altLang="zh-CN" sz="2800" b="1" baseline="-25000" dirty="0" smtClean="0"/>
              <a:t>3</a:t>
            </a:r>
            <a:r>
              <a:rPr lang="zh-CN" altLang="en-US" sz="2800" b="1" dirty="0" smtClean="0"/>
              <a:t>溶液、</a:t>
            </a:r>
            <a:r>
              <a:rPr lang="en-US" altLang="zh-CN" sz="2800" b="1" dirty="0" smtClean="0"/>
              <a:t>3%H</a:t>
            </a:r>
            <a:r>
              <a:rPr lang="en-US" altLang="zh-CN" sz="2800" b="1" baseline="-25000" dirty="0" smtClean="0"/>
              <a:t>2</a:t>
            </a:r>
            <a:r>
              <a:rPr lang="en-US" altLang="zh-CN" sz="2800" b="1" dirty="0" smtClean="0"/>
              <a:t>O</a:t>
            </a:r>
            <a:r>
              <a:rPr lang="en-US" altLang="zh-CN" sz="2800" b="1" baseline="-25000" dirty="0" smtClean="0"/>
              <a:t>2</a:t>
            </a:r>
            <a:r>
              <a:rPr lang="zh-CN" altLang="en-US" sz="2800" b="1" dirty="0" smtClean="0"/>
              <a:t>溶液。</a:t>
            </a:r>
            <a:endParaRPr lang="zh-CN" altLang="en-US" sz="2800" b="1" dirty="0"/>
          </a:p>
        </p:txBody>
      </p:sp>
      <p:sp>
        <p:nvSpPr>
          <p:cNvPr id="4" name="TextBox 3"/>
          <p:cNvSpPr txBox="1"/>
          <p:nvPr/>
        </p:nvSpPr>
        <p:spPr>
          <a:xfrm>
            <a:off x="785786" y="2357430"/>
            <a:ext cx="7643866" cy="1311193"/>
          </a:xfrm>
          <a:prstGeom prst="rect">
            <a:avLst/>
          </a:prstGeom>
          <a:noFill/>
        </p:spPr>
        <p:txBody>
          <a:bodyPr wrap="square" rtlCol="0">
            <a:spAutoFit/>
          </a:bodyPr>
          <a:lstStyle/>
          <a:p>
            <a:pPr>
              <a:lnSpc>
                <a:spcPct val="150000"/>
              </a:lnSpc>
            </a:pPr>
            <a:r>
              <a:rPr lang="zh-CN" altLang="en-US" sz="2800" b="1" dirty="0" smtClean="0">
                <a:solidFill>
                  <a:srgbClr val="FF0000"/>
                </a:solidFill>
              </a:rPr>
              <a:t>请问：根据给出的实验药品可以研究哪些因素对化学反应速率的影响，如何设计实验？</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p:cNvSpPr txBox="1">
            <a:spLocks noChangeArrowheads="1"/>
          </p:cNvSpPr>
          <p:nvPr/>
        </p:nvSpPr>
        <p:spPr bwMode="auto">
          <a:xfrm>
            <a:off x="785813" y="357166"/>
            <a:ext cx="7500937" cy="1754187"/>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latin typeface="Calibri" pitchFamily="34" charset="0"/>
              </a:rPr>
              <a:t>[</a:t>
            </a:r>
            <a:r>
              <a:rPr lang="zh-CN" altLang="en-US" sz="2400" b="1" dirty="0" smtClean="0">
                <a:solidFill>
                  <a:srgbClr val="FF0000"/>
                </a:solidFill>
                <a:latin typeface="Calibri" pitchFamily="34" charset="0"/>
              </a:rPr>
              <a:t>例</a:t>
            </a:r>
            <a:r>
              <a:rPr lang="en-US" altLang="zh-CN" sz="2400" b="1" dirty="0" smtClean="0">
                <a:solidFill>
                  <a:srgbClr val="FF0000"/>
                </a:solidFill>
                <a:latin typeface="Calibri" pitchFamily="34" charset="0"/>
              </a:rPr>
              <a:t>]</a:t>
            </a:r>
            <a:r>
              <a:rPr lang="zh-CN" altLang="en-US" sz="2400" b="1" dirty="0">
                <a:latin typeface="Calibri" pitchFamily="34" charset="0"/>
              </a:rPr>
              <a:t>　硫代硫酸钠溶液与稀硫酸反应的化学方程式为：</a:t>
            </a:r>
            <a:endParaRPr lang="zh-CN" altLang="en-US" sz="2400" dirty="0">
              <a:latin typeface="Calibri" pitchFamily="34" charset="0"/>
            </a:endParaRPr>
          </a:p>
          <a:p>
            <a:pPr>
              <a:lnSpc>
                <a:spcPct val="150000"/>
              </a:lnSpc>
            </a:pPr>
            <a:r>
              <a:rPr lang="en-US" altLang="zh-CN" sz="2400" b="1" dirty="0">
                <a:latin typeface="Calibri" pitchFamily="34" charset="0"/>
              </a:rPr>
              <a:t>Na</a:t>
            </a:r>
            <a:r>
              <a:rPr lang="en-US" altLang="zh-CN" sz="2400" b="1" baseline="-25000" dirty="0">
                <a:latin typeface="Calibri" pitchFamily="34" charset="0"/>
              </a:rPr>
              <a:t>2</a:t>
            </a:r>
            <a:r>
              <a:rPr lang="en-US" altLang="zh-CN" sz="2400" b="1" dirty="0">
                <a:latin typeface="Calibri" pitchFamily="34" charset="0"/>
              </a:rPr>
              <a:t>S</a:t>
            </a:r>
            <a:r>
              <a:rPr lang="en-US" altLang="zh-CN" sz="2400" b="1" baseline="-25000" dirty="0">
                <a:latin typeface="Calibri" pitchFamily="34" charset="0"/>
              </a:rPr>
              <a:t>2</a:t>
            </a:r>
            <a:r>
              <a:rPr lang="en-US" altLang="zh-CN" sz="2400" b="1" dirty="0">
                <a:latin typeface="Calibri" pitchFamily="34" charset="0"/>
              </a:rPr>
              <a:t>O</a:t>
            </a:r>
            <a:r>
              <a:rPr lang="en-US" altLang="zh-CN" sz="2400" b="1" baseline="-25000" dirty="0">
                <a:latin typeface="Calibri" pitchFamily="34" charset="0"/>
              </a:rPr>
              <a:t>3</a:t>
            </a:r>
            <a:r>
              <a:rPr lang="zh-CN" altLang="en-US" sz="2400" b="1" dirty="0">
                <a:latin typeface="Calibri" pitchFamily="34" charset="0"/>
              </a:rPr>
              <a:t>＋</a:t>
            </a:r>
            <a:r>
              <a:rPr lang="en-US" altLang="zh-CN" sz="2400" b="1" dirty="0">
                <a:latin typeface="Calibri" pitchFamily="34" charset="0"/>
              </a:rPr>
              <a:t>H</a:t>
            </a:r>
            <a:r>
              <a:rPr lang="en-US" altLang="zh-CN" sz="2400" b="1" baseline="-25000" dirty="0">
                <a:latin typeface="Calibri" pitchFamily="34" charset="0"/>
              </a:rPr>
              <a:t>2</a:t>
            </a:r>
            <a:r>
              <a:rPr lang="en-US" altLang="zh-CN" sz="2400" b="1" dirty="0">
                <a:latin typeface="Calibri" pitchFamily="34" charset="0"/>
              </a:rPr>
              <a:t>SO</a:t>
            </a:r>
            <a:r>
              <a:rPr lang="en-US" altLang="zh-CN" sz="2400" b="1" baseline="-25000" dirty="0">
                <a:latin typeface="Calibri" pitchFamily="34" charset="0"/>
              </a:rPr>
              <a:t>4</a:t>
            </a:r>
            <a:r>
              <a:rPr lang="en-US" altLang="zh-CN" sz="2400" b="1" dirty="0">
                <a:latin typeface="EU-B2X" pitchFamily="65" charset="-122"/>
                <a:ea typeface="EU-B2X" pitchFamily="65" charset="-122"/>
              </a:rPr>
              <a:t>=== </a:t>
            </a:r>
            <a:r>
              <a:rPr lang="en-US" altLang="zh-CN" sz="2400" b="1" dirty="0">
                <a:latin typeface="Calibri" pitchFamily="34" charset="0"/>
              </a:rPr>
              <a:t>Na</a:t>
            </a:r>
            <a:r>
              <a:rPr lang="en-US" altLang="zh-CN" sz="2400" b="1" baseline="-25000" dirty="0">
                <a:latin typeface="Calibri" pitchFamily="34" charset="0"/>
              </a:rPr>
              <a:t>2</a:t>
            </a:r>
            <a:r>
              <a:rPr lang="en-US" altLang="zh-CN" sz="2400" b="1" dirty="0">
                <a:latin typeface="Calibri" pitchFamily="34" charset="0"/>
              </a:rPr>
              <a:t>SO</a:t>
            </a:r>
            <a:r>
              <a:rPr lang="en-US" altLang="zh-CN" sz="2400" b="1" baseline="-25000" dirty="0">
                <a:latin typeface="Calibri" pitchFamily="34" charset="0"/>
              </a:rPr>
              <a:t>4</a:t>
            </a:r>
            <a:r>
              <a:rPr lang="zh-CN" altLang="en-US" sz="2400" b="1" dirty="0">
                <a:latin typeface="Calibri" pitchFamily="34" charset="0"/>
              </a:rPr>
              <a:t>＋</a:t>
            </a:r>
            <a:r>
              <a:rPr lang="en-US" altLang="zh-CN" sz="2400" b="1" dirty="0">
                <a:latin typeface="Calibri" pitchFamily="34" charset="0"/>
              </a:rPr>
              <a:t>SO</a:t>
            </a:r>
            <a:r>
              <a:rPr lang="en-US" altLang="zh-CN" sz="2400" b="1" baseline="-25000" dirty="0">
                <a:latin typeface="Calibri" pitchFamily="34" charset="0"/>
              </a:rPr>
              <a:t>2</a:t>
            </a:r>
            <a:r>
              <a:rPr lang="zh-CN" altLang="en-US" sz="2400" b="1" dirty="0">
                <a:latin typeface="Calibri" pitchFamily="34" charset="0"/>
              </a:rPr>
              <a:t>＋</a:t>
            </a:r>
            <a:r>
              <a:rPr lang="en-US" altLang="zh-CN" sz="2400" b="1" dirty="0">
                <a:latin typeface="Calibri" pitchFamily="34" charset="0"/>
              </a:rPr>
              <a:t>S</a:t>
            </a:r>
            <a:r>
              <a:rPr lang="en-US" altLang="zh-CN" sz="2400" b="1" dirty="0">
                <a:latin typeface="Dotum" pitchFamily="34" charset="-127"/>
                <a:ea typeface="Dotum" pitchFamily="34" charset="-127"/>
              </a:rPr>
              <a:t>↓</a:t>
            </a:r>
            <a:r>
              <a:rPr lang="zh-CN" altLang="en-US" sz="2400" b="1" dirty="0">
                <a:latin typeface="Calibri" pitchFamily="34" charset="0"/>
              </a:rPr>
              <a:t>＋</a:t>
            </a:r>
            <a:r>
              <a:rPr lang="en-US" altLang="zh-CN" sz="2400" b="1" dirty="0">
                <a:latin typeface="Calibri" pitchFamily="34" charset="0"/>
              </a:rPr>
              <a:t>H</a:t>
            </a:r>
            <a:r>
              <a:rPr lang="en-US" altLang="zh-CN" sz="2400" b="1" baseline="-25000" dirty="0">
                <a:latin typeface="Calibri" pitchFamily="34" charset="0"/>
              </a:rPr>
              <a:t>2</a:t>
            </a:r>
            <a:r>
              <a:rPr lang="en-US" altLang="zh-CN" sz="2400" b="1" dirty="0">
                <a:latin typeface="Calibri" pitchFamily="34" charset="0"/>
              </a:rPr>
              <a:t>O</a:t>
            </a:r>
            <a:r>
              <a:rPr lang="zh-CN" altLang="en-US" sz="2400" b="1" dirty="0">
                <a:latin typeface="Calibri" pitchFamily="34" charset="0"/>
              </a:rPr>
              <a:t>，下列各组实验中最先出现浑浊的是                               </a:t>
            </a:r>
            <a:r>
              <a:rPr lang="en-US" altLang="zh-CN" sz="2400" b="1" dirty="0">
                <a:latin typeface="Calibri" pitchFamily="34" charset="0"/>
              </a:rPr>
              <a:t>(</a:t>
            </a:r>
            <a:r>
              <a:rPr lang="zh-CN" altLang="en-US" sz="2400" b="1" dirty="0">
                <a:latin typeface="Calibri" pitchFamily="34" charset="0"/>
              </a:rPr>
              <a:t>　　</a:t>
            </a:r>
            <a:r>
              <a:rPr lang="en-US" altLang="zh-CN" sz="2400" b="1" dirty="0">
                <a:latin typeface="Calibri" pitchFamily="34" charset="0"/>
              </a:rPr>
              <a:t>)</a:t>
            </a:r>
            <a:endParaRPr lang="zh-CN" altLang="en-US" sz="2400" dirty="0">
              <a:latin typeface="Calibri" pitchFamily="34" charset="0"/>
            </a:endParaRPr>
          </a:p>
        </p:txBody>
      </p:sp>
      <p:graphicFrame>
        <p:nvGraphicFramePr>
          <p:cNvPr id="4" name="组合 57"/>
          <p:cNvGraphicFramePr>
            <a:graphicFrameLocks noGrp="1"/>
          </p:cNvGraphicFramePr>
          <p:nvPr/>
        </p:nvGraphicFramePr>
        <p:xfrm>
          <a:off x="857250" y="2200253"/>
          <a:ext cx="7286625" cy="3840164"/>
        </p:xfrm>
        <a:graphic>
          <a:graphicData uri="http://schemas.openxmlformats.org/drawingml/2006/table">
            <a:tbl>
              <a:tblPr/>
              <a:tblGrid>
                <a:gridCol w="500062"/>
                <a:gridCol w="1000125"/>
                <a:gridCol w="928688"/>
                <a:gridCol w="1643062"/>
                <a:gridCol w="1000125"/>
                <a:gridCol w="1357313"/>
                <a:gridCol w="857250"/>
              </a:tblGrid>
              <a:tr h="54859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a:t>
                      </a:r>
                      <a:endParaRPr kumimoji="0" lang="zh-CN" altLang="en-US" sz="2400" b="0" i="0" u="none" strike="noStrike" cap="none" normalizeH="0" baseline="0" dirty="0" smtClean="0">
                        <a:ln>
                          <a:noFill/>
                        </a:ln>
                        <a:solidFill>
                          <a:schemeClr val="tx1"/>
                        </a:solidFill>
                        <a:effectLst/>
                        <a:latin typeface="宋体" pitchFamily="2" charset="-122"/>
                        <a:ea typeface="Times New Roman" pitchFamily="18" charset="0"/>
                        <a:cs typeface="Courier New" pitchFamily="49"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验</a:t>
                      </a:r>
                      <a:endParaRPr kumimoji="0" lang="zh-CN" altLang="en-US" sz="2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反应</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温度</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a:t>
                      </a:r>
                      <a:r>
                        <a:rPr kumimoji="0"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zh-CN" sz="24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Na</a:t>
                      </a:r>
                      <a:r>
                        <a:rPr kumimoji="0" lang="en-US" altLang="zh-CN" sz="2400" b="1" i="0" u="none" strike="noStrike" cap="none" normalizeH="0" baseline="-25000" smtClean="0">
                          <a:ln>
                            <a:noFill/>
                          </a:ln>
                          <a:solidFill>
                            <a:schemeClr val="tx1"/>
                          </a:solidFill>
                          <a:effectLst/>
                          <a:latin typeface="Times New Roman" pitchFamily="18" charset="0"/>
                          <a:ea typeface="Times New Roman" pitchFamily="18" charset="0"/>
                          <a:cs typeface="Courier New" pitchFamily="49" charset="0"/>
                        </a:rPr>
                        <a:t>2</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S</a:t>
                      </a:r>
                      <a:r>
                        <a:rPr kumimoji="0" lang="en-US" altLang="zh-CN" sz="2400" b="1" i="0" u="none" strike="noStrike" cap="none" normalizeH="0" baseline="-25000" smtClean="0">
                          <a:ln>
                            <a:noFill/>
                          </a:ln>
                          <a:solidFill>
                            <a:schemeClr val="tx1"/>
                          </a:solidFill>
                          <a:effectLst/>
                          <a:latin typeface="Times New Roman" pitchFamily="18" charset="0"/>
                          <a:ea typeface="Times New Roman" pitchFamily="18" charset="0"/>
                          <a:cs typeface="Courier New" pitchFamily="49" charset="0"/>
                        </a:rPr>
                        <a:t>2</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O</a:t>
                      </a:r>
                      <a:r>
                        <a:rPr kumimoji="0" lang="en-US" altLang="zh-CN" sz="2400" b="1" i="0" u="none" strike="noStrike" cap="none" normalizeH="0" baseline="-25000" smtClean="0">
                          <a:ln>
                            <a:noFill/>
                          </a:ln>
                          <a:solidFill>
                            <a:schemeClr val="tx1"/>
                          </a:solidFill>
                          <a:effectLst/>
                          <a:latin typeface="Times New Roman" pitchFamily="18" charset="0"/>
                          <a:ea typeface="Times New Roman" pitchFamily="18" charset="0"/>
                          <a:cs typeface="Courier New" pitchFamily="49" charset="0"/>
                        </a:rPr>
                        <a:t>3</a:t>
                      </a:r>
                      <a:r>
                        <a:rPr kumimoji="0" lang="zh-CN" altLang="en-US"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溶液</a:t>
                      </a:r>
                      <a:endParaRPr kumimoji="0" lang="zh-CN" altLang="en-US"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稀</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H</a:t>
                      </a:r>
                      <a:r>
                        <a:rPr kumimoji="0" lang="en-US" altLang="zh-CN" sz="2400" b="1" i="0" u="none" strike="noStrike" cap="none" normalizeH="0" baseline="-25000" smtClean="0">
                          <a:ln>
                            <a:noFill/>
                          </a:ln>
                          <a:solidFill>
                            <a:schemeClr val="tx1"/>
                          </a:solidFill>
                          <a:effectLst/>
                          <a:latin typeface="Times New Roman" pitchFamily="18" charset="0"/>
                          <a:ea typeface="Times New Roman" pitchFamily="18" charset="0"/>
                          <a:cs typeface="Courier New" pitchFamily="49" charset="0"/>
                        </a:rPr>
                        <a:t>2</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SO</a:t>
                      </a:r>
                      <a:r>
                        <a:rPr kumimoji="0" lang="en-US" altLang="zh-CN" sz="2400" b="1" i="0" u="none" strike="noStrike" cap="none" normalizeH="0" baseline="-25000" smtClean="0">
                          <a:ln>
                            <a:noFill/>
                          </a:ln>
                          <a:solidFill>
                            <a:schemeClr val="tx1"/>
                          </a:solidFill>
                          <a:effectLst/>
                          <a:latin typeface="Times New Roman" pitchFamily="18" charset="0"/>
                          <a:ea typeface="Times New Roman" pitchFamily="18" charset="0"/>
                          <a:cs typeface="Courier New" pitchFamily="49" charset="0"/>
                        </a:rPr>
                        <a:t>4</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H</a:t>
                      </a:r>
                      <a:r>
                        <a:rPr kumimoji="0" lang="en-US" altLang="zh-CN" sz="2400" b="1" i="0" u="none" strike="noStrike" cap="none" normalizeH="0" baseline="-25000" smtClean="0">
                          <a:ln>
                            <a:noFill/>
                          </a:ln>
                          <a:solidFill>
                            <a:schemeClr val="tx1"/>
                          </a:solidFill>
                          <a:effectLst/>
                          <a:latin typeface="Times New Roman" pitchFamily="18" charset="0"/>
                          <a:ea typeface="Times New Roman" pitchFamily="18" charset="0"/>
                          <a:cs typeface="Courier New" pitchFamily="49" charset="0"/>
                        </a:rPr>
                        <a:t>2</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O</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7189">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V</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/mL</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c</a:t>
                      </a:r>
                      <a:r>
                        <a:rPr kumimoji="0" lang="en-US" altLang="zh-CN" sz="2400" b="1" i="0" u="none" strike="noStrike" cap="none" normalizeH="0" baseline="0" smtClean="0">
                          <a:ln>
                            <a:noFill/>
                          </a:ln>
                          <a:solidFill>
                            <a:schemeClr val="tx1"/>
                          </a:solidFill>
                          <a:effectLst/>
                          <a:latin typeface="IPAPANNEW"/>
                          <a:ea typeface="Times New Roman" pitchFamily="18" charset="0"/>
                          <a:cs typeface="Courier New" pitchFamily="49" charset="0"/>
                        </a:rPr>
                        <a:t>/(mol/</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L)</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V</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/mL</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c</a:t>
                      </a:r>
                      <a:r>
                        <a:rPr kumimoji="0" lang="en-US" altLang="zh-CN" sz="2400" b="1" i="0" u="none" strike="noStrike" cap="none" normalizeH="0" baseline="0" smtClean="0">
                          <a:ln>
                            <a:noFill/>
                          </a:ln>
                          <a:solidFill>
                            <a:schemeClr val="tx1"/>
                          </a:solidFill>
                          <a:effectLst/>
                          <a:latin typeface="IPAPANNEW"/>
                          <a:ea typeface="Times New Roman" pitchFamily="18" charset="0"/>
                          <a:cs typeface="Courier New" pitchFamily="49" charset="0"/>
                        </a:rPr>
                        <a:t>/(mol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IPAPANNEW"/>
                          <a:ea typeface="Times New Roman" pitchFamily="18" charset="0"/>
                          <a:cs typeface="Courier New" pitchFamily="49" charset="0"/>
                        </a:rPr>
                        <a:t>/</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L)</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V</a:t>
                      </a: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/mL</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A</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25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0.1</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10</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0.1</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B</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25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0.2</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0.2</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10</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C</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35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0.1</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10</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0.1</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rPr>
                        <a:t>D</a:t>
                      </a:r>
                      <a:endParaRPr kumimoji="0" lang="zh-CN" altLang="zh-CN" sz="2400" b="0" i="0" u="none" strike="noStrike" cap="none" normalizeH="0" baseline="0" dirty="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rPr>
                        <a:t>35</a:t>
                      </a:r>
                      <a:endParaRPr kumimoji="0" lang="zh-CN" altLang="zh-CN" sz="2400" b="0" i="0" u="none" strike="noStrike" cap="none" normalizeH="0" baseline="0" dirty="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0.2</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5</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rPr>
                        <a:t>0.2</a:t>
                      </a:r>
                      <a:endParaRPr kumimoji="0" lang="zh-CN" altLang="zh-CN" sz="2400" b="0" i="0" u="none" strike="noStrike" cap="none" normalizeH="0" baseline="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Times New Roman" pitchFamily="18" charset="0"/>
                          <a:cs typeface="Courier New" pitchFamily="49" charset="0"/>
                        </a:rPr>
                        <a:t>10</a:t>
                      </a:r>
                      <a:endParaRPr kumimoji="0" lang="zh-CN" altLang="zh-CN" sz="2400" b="0" i="0" u="none" strike="noStrike" cap="none" normalizeH="0" baseline="0" dirty="0" smtClean="0">
                        <a:ln>
                          <a:noFill/>
                        </a:ln>
                        <a:solidFill>
                          <a:schemeClr val="tx1"/>
                        </a:solidFill>
                        <a:effectLst/>
                        <a:latin typeface="宋体" pitchFamily="2" charset="-122"/>
                        <a:ea typeface="Times New Roman" pitchFamily="18" charset="0"/>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矩形 4"/>
          <p:cNvSpPr>
            <a:spLocks noChangeArrowheads="1"/>
          </p:cNvSpPr>
          <p:nvPr/>
        </p:nvSpPr>
        <p:spPr bwMode="auto">
          <a:xfrm>
            <a:off x="6858000" y="1577953"/>
            <a:ext cx="407988" cy="461963"/>
          </a:xfrm>
          <a:prstGeom prst="rect">
            <a:avLst/>
          </a:prstGeom>
          <a:noFill/>
          <a:ln w="9525">
            <a:noFill/>
            <a:miter lim="800000"/>
            <a:headEnd/>
            <a:tailEnd/>
          </a:ln>
        </p:spPr>
        <p:txBody>
          <a:bodyPr wrap="none">
            <a:spAutoFit/>
          </a:bodyPr>
          <a:lstStyle/>
          <a:p>
            <a:pPr algn="ctr"/>
            <a:r>
              <a:rPr lang="en-US" altLang="zh-CN" sz="2400" b="1">
                <a:solidFill>
                  <a:srgbClr val="FF0000"/>
                </a:solidFill>
                <a:latin typeface="Times New Roman" pitchFamily="18" charset="0"/>
                <a:ea typeface="Times New Roman" pitchFamily="18" charset="0"/>
                <a:cs typeface="Courier New" pitchFamily="49" charset="0"/>
              </a:rPr>
              <a:t>D</a:t>
            </a:r>
            <a:endParaRPr lang="zh-CN" altLang="zh-CN" sz="2400">
              <a:solidFill>
                <a:srgbClr val="FF0000"/>
              </a:solidFill>
              <a:latin typeface="宋体" pitchFamily="2" charset="-122"/>
              <a:ea typeface="Times New Roman" pitchFamily="18"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descr="pic_134719.jpg"/>
          <p:cNvPicPr>
            <a:picLocks noChangeAspect="1"/>
          </p:cNvPicPr>
          <p:nvPr/>
        </p:nvPicPr>
        <p:blipFill>
          <a:blip r:embed="rId2"/>
          <a:srcRect l="4052" t="20833" r="32130" b="72084"/>
          <a:stretch>
            <a:fillRect/>
          </a:stretch>
        </p:blipFill>
        <p:spPr bwMode="auto">
          <a:xfrm>
            <a:off x="-32" y="500042"/>
            <a:ext cx="4857784" cy="1384820"/>
          </a:xfrm>
          <a:prstGeom prst="rect">
            <a:avLst/>
          </a:prstGeom>
          <a:noFill/>
          <a:ln w="9525">
            <a:noFill/>
            <a:miter lim="800000"/>
            <a:headEnd/>
            <a:tailEnd/>
          </a:ln>
        </p:spPr>
      </p:pic>
      <p:pic>
        <p:nvPicPr>
          <p:cNvPr id="3" name="图片 2" descr="pic_134719.jpg"/>
          <p:cNvPicPr>
            <a:picLocks noChangeAspect="1"/>
          </p:cNvPicPr>
          <p:nvPr/>
        </p:nvPicPr>
        <p:blipFill>
          <a:blip r:embed="rId2"/>
          <a:srcRect l="3572" t="32942" r="34810" b="61980"/>
          <a:stretch>
            <a:fillRect/>
          </a:stretch>
        </p:blipFill>
        <p:spPr bwMode="auto">
          <a:xfrm>
            <a:off x="0" y="2956416"/>
            <a:ext cx="4929188" cy="1000148"/>
          </a:xfrm>
          <a:prstGeom prst="rect">
            <a:avLst/>
          </a:prstGeom>
          <a:noFill/>
          <a:ln w="9525">
            <a:noFill/>
            <a:miter lim="800000"/>
            <a:headEnd/>
            <a:tailEnd/>
          </a:ln>
        </p:spPr>
      </p:pic>
      <p:sp>
        <p:nvSpPr>
          <p:cNvPr id="4" name="TextBox 3"/>
          <p:cNvSpPr txBox="1">
            <a:spLocks noChangeArrowheads="1"/>
          </p:cNvSpPr>
          <p:nvPr/>
        </p:nvSpPr>
        <p:spPr bwMode="auto">
          <a:xfrm>
            <a:off x="4786314" y="1170482"/>
            <a:ext cx="4286250" cy="461665"/>
          </a:xfrm>
          <a:prstGeom prst="rect">
            <a:avLst/>
          </a:prstGeom>
          <a:solidFill>
            <a:schemeClr val="bg1"/>
          </a:solidFill>
          <a:ln w="9525">
            <a:noFill/>
            <a:miter lim="800000"/>
            <a:headEnd/>
            <a:tailEnd/>
          </a:ln>
        </p:spPr>
        <p:txBody>
          <a:bodyPr>
            <a:spAutoFit/>
          </a:bodyPr>
          <a:lstStyle/>
          <a:p>
            <a:r>
              <a:rPr lang="en-US" altLang="zh-CN" sz="2400" b="1" dirty="0" smtClean="0">
                <a:solidFill>
                  <a:srgbClr val="FF0000"/>
                </a:solidFill>
              </a:rPr>
              <a:t>1.</a:t>
            </a:r>
            <a:r>
              <a:rPr lang="zh-CN" altLang="en-US" sz="2400" b="1" dirty="0" smtClean="0">
                <a:solidFill>
                  <a:srgbClr val="FF0000"/>
                </a:solidFill>
              </a:rPr>
              <a:t>温度</a:t>
            </a:r>
            <a:r>
              <a:rPr lang="zh-CN" altLang="en-US" sz="2400" b="1" dirty="0">
                <a:solidFill>
                  <a:srgbClr val="FF0000"/>
                </a:solidFill>
              </a:rPr>
              <a:t>越低，反应速率越小</a:t>
            </a:r>
          </a:p>
        </p:txBody>
      </p:sp>
      <p:pic>
        <p:nvPicPr>
          <p:cNvPr id="5" name="图片 4" descr="pic_134719.jpg"/>
          <p:cNvPicPr>
            <a:picLocks noChangeAspect="1"/>
          </p:cNvPicPr>
          <p:nvPr/>
        </p:nvPicPr>
        <p:blipFill>
          <a:blip r:embed="rId2"/>
          <a:srcRect l="3572" t="28333" r="32130" b="66667"/>
          <a:stretch>
            <a:fillRect/>
          </a:stretch>
        </p:blipFill>
        <p:spPr bwMode="auto">
          <a:xfrm>
            <a:off x="0" y="1879350"/>
            <a:ext cx="4929190" cy="1077082"/>
          </a:xfrm>
          <a:prstGeom prst="rect">
            <a:avLst/>
          </a:prstGeom>
          <a:noFill/>
          <a:ln w="9525">
            <a:noFill/>
            <a:miter lim="800000"/>
            <a:headEnd/>
            <a:tailEnd/>
          </a:ln>
        </p:spPr>
      </p:pic>
      <p:grpSp>
        <p:nvGrpSpPr>
          <p:cNvPr id="2" name="组合 10"/>
          <p:cNvGrpSpPr>
            <a:grpSpLocks/>
          </p:cNvGrpSpPr>
          <p:nvPr/>
        </p:nvGrpSpPr>
        <p:grpSpPr bwMode="auto">
          <a:xfrm>
            <a:off x="4786314" y="1637527"/>
            <a:ext cx="4286250" cy="1247467"/>
            <a:chOff x="4714876" y="1142984"/>
            <a:chExt cx="4286280" cy="1246816"/>
          </a:xfrm>
        </p:grpSpPr>
        <p:sp>
          <p:nvSpPr>
            <p:cNvPr id="17418" name="TextBox 5"/>
            <p:cNvSpPr txBox="1">
              <a:spLocks noChangeArrowheads="1"/>
            </p:cNvSpPr>
            <p:nvPr/>
          </p:nvSpPr>
          <p:spPr bwMode="auto">
            <a:xfrm>
              <a:off x="4714876" y="1142984"/>
              <a:ext cx="4286280" cy="1199703"/>
            </a:xfrm>
            <a:prstGeom prst="rect">
              <a:avLst/>
            </a:prstGeom>
            <a:solidFill>
              <a:schemeClr val="bg1"/>
            </a:solidFill>
            <a:ln w="9525">
              <a:noFill/>
              <a:miter lim="800000"/>
              <a:headEnd/>
              <a:tailEnd/>
            </a:ln>
          </p:spPr>
          <p:txBody>
            <a:bodyPr>
              <a:spAutoFit/>
            </a:bodyPr>
            <a:lstStyle/>
            <a:p>
              <a:r>
                <a:rPr lang="en-US" altLang="zh-CN" sz="2400" b="1" dirty="0" smtClean="0">
                  <a:solidFill>
                    <a:srgbClr val="FF0000"/>
                  </a:solidFill>
                </a:rPr>
                <a:t>2.</a:t>
              </a:r>
              <a:r>
                <a:rPr lang="zh-CN" altLang="en-US" sz="2400" b="1" dirty="0" smtClean="0">
                  <a:solidFill>
                    <a:srgbClr val="FF0000"/>
                  </a:solidFill>
                </a:rPr>
                <a:t>固体</a:t>
              </a:r>
              <a:r>
                <a:rPr lang="zh-CN" altLang="en-US" sz="2400" b="1" dirty="0">
                  <a:solidFill>
                    <a:srgbClr val="FF0000"/>
                  </a:solidFill>
                </a:rPr>
                <a:t>反应物越细，接触面越大，速率越快</a:t>
              </a:r>
              <a:r>
                <a:rPr lang="en-US" altLang="zh-CN" sz="2400" b="1" dirty="0">
                  <a:solidFill>
                    <a:srgbClr val="FF0000"/>
                  </a:solidFill>
                </a:rPr>
                <a:t>                        </a:t>
              </a:r>
            </a:p>
            <a:p>
              <a:endParaRPr lang="zh-CN" altLang="en-US" sz="2400" b="1" dirty="0">
                <a:solidFill>
                  <a:srgbClr val="FF0000"/>
                </a:solidFill>
              </a:endParaRPr>
            </a:p>
          </p:txBody>
        </p:sp>
        <p:sp>
          <p:nvSpPr>
            <p:cNvPr id="17419" name="矩形 6"/>
            <p:cNvSpPr>
              <a:spLocks noChangeArrowheads="1"/>
            </p:cNvSpPr>
            <p:nvPr/>
          </p:nvSpPr>
          <p:spPr bwMode="auto">
            <a:xfrm>
              <a:off x="4714876" y="1928376"/>
              <a:ext cx="3214733" cy="461424"/>
            </a:xfrm>
            <a:prstGeom prst="rect">
              <a:avLst/>
            </a:prstGeom>
            <a:noFill/>
            <a:ln w="9525">
              <a:noFill/>
              <a:miter lim="800000"/>
              <a:headEnd/>
              <a:tailEnd/>
            </a:ln>
          </p:spPr>
          <p:txBody>
            <a:bodyPr wrap="square">
              <a:spAutoFit/>
            </a:bodyPr>
            <a:lstStyle/>
            <a:p>
              <a:pPr>
                <a:spcBef>
                  <a:spcPct val="50000"/>
                </a:spcBef>
              </a:pPr>
              <a:r>
                <a:rPr lang="zh-CN" altLang="en-US" sz="2400" b="1" dirty="0">
                  <a:solidFill>
                    <a:srgbClr val="FF0000"/>
                  </a:solidFill>
                </a:rPr>
                <a:t>块状</a:t>
              </a:r>
              <a:r>
                <a:rPr lang="en-US" altLang="zh-CN" sz="2400" b="1" dirty="0">
                  <a:solidFill>
                    <a:srgbClr val="FF0000"/>
                  </a:solidFill>
                </a:rPr>
                <a:t>&lt;</a:t>
              </a:r>
              <a:r>
                <a:rPr lang="zh-CN" altLang="en-US" sz="2400" b="1" dirty="0">
                  <a:solidFill>
                    <a:srgbClr val="FF0000"/>
                  </a:solidFill>
                </a:rPr>
                <a:t>颗粒状</a:t>
              </a:r>
              <a:r>
                <a:rPr lang="en-US" altLang="zh-CN" sz="2400" b="1" dirty="0">
                  <a:solidFill>
                    <a:srgbClr val="FF0000"/>
                  </a:solidFill>
                </a:rPr>
                <a:t>&lt;</a:t>
              </a:r>
              <a:r>
                <a:rPr lang="zh-CN" altLang="en-US" sz="2400" b="1" dirty="0">
                  <a:solidFill>
                    <a:srgbClr val="FF0000"/>
                  </a:solidFill>
                </a:rPr>
                <a:t>粉状</a:t>
              </a:r>
            </a:p>
          </p:txBody>
        </p:sp>
      </p:grpSp>
      <p:pic>
        <p:nvPicPr>
          <p:cNvPr id="8" name="图片 7" descr="pic_134719.jpg"/>
          <p:cNvPicPr>
            <a:picLocks noChangeAspect="1"/>
          </p:cNvPicPr>
          <p:nvPr/>
        </p:nvPicPr>
        <p:blipFill>
          <a:blip r:embed="rId2"/>
          <a:srcRect l="3572" t="38020" r="34810" b="51042"/>
          <a:stretch>
            <a:fillRect/>
          </a:stretch>
        </p:blipFill>
        <p:spPr bwMode="auto">
          <a:xfrm>
            <a:off x="0" y="3956582"/>
            <a:ext cx="4929188" cy="2071684"/>
          </a:xfrm>
          <a:prstGeom prst="rect">
            <a:avLst/>
          </a:prstGeom>
          <a:noFill/>
          <a:ln w="9525">
            <a:noFill/>
            <a:miter lim="800000"/>
            <a:headEnd/>
            <a:tailEnd/>
          </a:ln>
        </p:spPr>
      </p:pic>
      <p:sp>
        <p:nvSpPr>
          <p:cNvPr id="9" name="TextBox 8"/>
          <p:cNvSpPr txBox="1">
            <a:spLocks noChangeArrowheads="1"/>
          </p:cNvSpPr>
          <p:nvPr/>
        </p:nvSpPr>
        <p:spPr bwMode="auto">
          <a:xfrm>
            <a:off x="4857752" y="2827673"/>
            <a:ext cx="4286248" cy="1200329"/>
          </a:xfrm>
          <a:prstGeom prst="rect">
            <a:avLst/>
          </a:prstGeom>
          <a:solidFill>
            <a:schemeClr val="bg1"/>
          </a:solidFill>
          <a:ln w="9525">
            <a:noFill/>
            <a:miter lim="800000"/>
            <a:headEnd/>
            <a:tailEnd/>
          </a:ln>
        </p:spPr>
        <p:txBody>
          <a:bodyPr wrap="square">
            <a:spAutoFit/>
          </a:bodyPr>
          <a:lstStyle/>
          <a:p>
            <a:r>
              <a:rPr lang="en-US" altLang="zh-CN" sz="2400" b="1" dirty="0" smtClean="0">
                <a:solidFill>
                  <a:srgbClr val="FF0000"/>
                </a:solidFill>
              </a:rPr>
              <a:t>3.</a:t>
            </a:r>
            <a:r>
              <a:rPr lang="zh-CN" altLang="en-US" sz="2400" b="1" dirty="0" smtClean="0">
                <a:solidFill>
                  <a:srgbClr val="FF0000"/>
                </a:solidFill>
              </a:rPr>
              <a:t>固体</a:t>
            </a:r>
            <a:r>
              <a:rPr lang="zh-CN" altLang="en-US" sz="2400" b="1" dirty="0">
                <a:solidFill>
                  <a:srgbClr val="FF0000"/>
                </a:solidFill>
              </a:rPr>
              <a:t>溶于水后均匀混合，大大增加了反应物的接触，加快反应。</a:t>
            </a:r>
          </a:p>
        </p:txBody>
      </p:sp>
      <p:sp>
        <p:nvSpPr>
          <p:cNvPr id="10" name="TextBox 9"/>
          <p:cNvSpPr txBox="1">
            <a:spLocks noChangeArrowheads="1"/>
          </p:cNvSpPr>
          <p:nvPr/>
        </p:nvSpPr>
        <p:spPr bwMode="auto">
          <a:xfrm>
            <a:off x="4929190" y="4028002"/>
            <a:ext cx="4143375" cy="2308225"/>
          </a:xfrm>
          <a:prstGeom prst="rect">
            <a:avLst/>
          </a:prstGeom>
          <a:solidFill>
            <a:schemeClr val="bg1"/>
          </a:solidFill>
          <a:ln w="9525">
            <a:noFill/>
            <a:miter lim="800000"/>
            <a:headEnd/>
            <a:tailEnd/>
          </a:ln>
        </p:spPr>
        <p:txBody>
          <a:bodyPr>
            <a:spAutoFit/>
          </a:bodyPr>
          <a:lstStyle/>
          <a:p>
            <a:r>
              <a:rPr lang="en-US" altLang="zh-CN" sz="2400" b="1" dirty="0" smtClean="0">
                <a:solidFill>
                  <a:srgbClr val="FF0000"/>
                </a:solidFill>
              </a:rPr>
              <a:t>4.</a:t>
            </a:r>
            <a:r>
              <a:rPr lang="zh-CN" altLang="en-US" sz="2400" b="1" dirty="0" smtClean="0">
                <a:solidFill>
                  <a:srgbClr val="FF0000"/>
                </a:solidFill>
              </a:rPr>
              <a:t>该</a:t>
            </a:r>
            <a:r>
              <a:rPr lang="zh-CN" altLang="en-US" sz="2400" b="1" dirty="0">
                <a:solidFill>
                  <a:srgbClr val="FF0000"/>
                </a:solidFill>
              </a:rPr>
              <a:t>反应本质是：</a:t>
            </a:r>
            <a:endParaRPr lang="en-US" altLang="zh-CN" sz="2400" b="1" dirty="0">
              <a:solidFill>
                <a:srgbClr val="FF0000"/>
              </a:solidFill>
            </a:endParaRPr>
          </a:p>
          <a:p>
            <a:r>
              <a:rPr lang="en-US" altLang="zh-CN" sz="2400" b="1" dirty="0">
                <a:solidFill>
                  <a:srgbClr val="FF0000"/>
                </a:solidFill>
              </a:rPr>
              <a:t>Zn+2H+=Zn </a:t>
            </a:r>
            <a:r>
              <a:rPr lang="en-US" altLang="zh-CN" sz="2400" b="1" baseline="30000" dirty="0">
                <a:solidFill>
                  <a:srgbClr val="FF0000"/>
                </a:solidFill>
              </a:rPr>
              <a:t>2+</a:t>
            </a:r>
            <a:r>
              <a:rPr lang="en-US" altLang="zh-CN" sz="2400" b="1" dirty="0">
                <a:solidFill>
                  <a:srgbClr val="FF0000"/>
                </a:solidFill>
              </a:rPr>
              <a:t>+H</a:t>
            </a:r>
            <a:r>
              <a:rPr lang="en-US" altLang="zh-CN" sz="2400" b="1" baseline="-25000" dirty="0">
                <a:solidFill>
                  <a:srgbClr val="FF0000"/>
                </a:solidFill>
              </a:rPr>
              <a:t>2</a:t>
            </a:r>
            <a:r>
              <a:rPr lang="en-US" altLang="zh-CN" sz="2400" b="1" dirty="0">
                <a:solidFill>
                  <a:srgbClr val="FF0000"/>
                </a:solidFill>
                <a:sym typeface="Wingdings 3" pitchFamily="18" charset="2"/>
              </a:rPr>
              <a:t></a:t>
            </a:r>
          </a:p>
          <a:p>
            <a:r>
              <a:rPr lang="zh-CN" altLang="en-US" sz="2400" b="1" dirty="0">
                <a:solidFill>
                  <a:srgbClr val="FF0000"/>
                </a:solidFill>
                <a:sym typeface="Wingdings 3" pitchFamily="18" charset="2"/>
              </a:rPr>
              <a:t>随反应进行，</a:t>
            </a:r>
            <a:r>
              <a:rPr lang="en-US" altLang="zh-CN" sz="2400" b="1" dirty="0">
                <a:solidFill>
                  <a:srgbClr val="FF0000"/>
                </a:solidFill>
                <a:sym typeface="Wingdings 3" pitchFamily="18" charset="2"/>
              </a:rPr>
              <a:t>C(H</a:t>
            </a:r>
            <a:r>
              <a:rPr lang="en-US" altLang="zh-CN" sz="2400" b="1" baseline="30000" dirty="0">
                <a:solidFill>
                  <a:srgbClr val="FF0000"/>
                </a:solidFill>
                <a:sym typeface="Wingdings 3" pitchFamily="18" charset="2"/>
              </a:rPr>
              <a:t>+</a:t>
            </a:r>
            <a:r>
              <a:rPr lang="en-US" altLang="zh-CN" sz="2400" b="1" dirty="0">
                <a:solidFill>
                  <a:srgbClr val="FF0000"/>
                </a:solidFill>
                <a:sym typeface="Wingdings 3" pitchFamily="18" charset="2"/>
              </a:rPr>
              <a:t>)</a:t>
            </a:r>
            <a:r>
              <a:rPr lang="zh-CN" altLang="en-US" sz="2400" b="1" dirty="0">
                <a:solidFill>
                  <a:srgbClr val="FF0000"/>
                </a:solidFill>
                <a:sym typeface="Wingdings 3" pitchFamily="18" charset="2"/>
              </a:rPr>
              <a:t>减小反应速率减慢，放出气泡变慢，加硫酸可使</a:t>
            </a:r>
            <a:r>
              <a:rPr lang="en-US" altLang="zh-CN" sz="2400" b="1" dirty="0">
                <a:solidFill>
                  <a:srgbClr val="FF0000"/>
                </a:solidFill>
                <a:sym typeface="Wingdings 3" pitchFamily="18" charset="2"/>
              </a:rPr>
              <a:t>C(H</a:t>
            </a:r>
            <a:r>
              <a:rPr lang="en-US" altLang="zh-CN" sz="2400" b="1" baseline="30000" dirty="0">
                <a:solidFill>
                  <a:srgbClr val="FF0000"/>
                </a:solidFill>
                <a:sym typeface="Wingdings 3" pitchFamily="18" charset="2"/>
              </a:rPr>
              <a:t>+</a:t>
            </a:r>
            <a:r>
              <a:rPr lang="en-US" altLang="zh-CN" sz="2400" b="1" dirty="0">
                <a:solidFill>
                  <a:srgbClr val="FF0000"/>
                </a:solidFill>
                <a:sym typeface="Wingdings 3" pitchFamily="18" charset="2"/>
              </a:rPr>
              <a:t>)</a:t>
            </a:r>
            <a:r>
              <a:rPr lang="zh-CN" altLang="en-US" sz="2400" b="1" dirty="0">
                <a:solidFill>
                  <a:srgbClr val="FF0000"/>
                </a:solidFill>
                <a:sym typeface="Wingdings 3" pitchFamily="18" charset="2"/>
              </a:rPr>
              <a:t>增大，故又使反应速率加快。  </a:t>
            </a:r>
            <a:endParaRPr lang="zh-CN" altLang="en-US" sz="2400" b="1" dirty="0">
              <a:solidFill>
                <a:srgbClr val="FF0000"/>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strips(downRigh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heckerboard(across)">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descr="pic_134719.jpg"/>
          <p:cNvPicPr>
            <a:picLocks noChangeAspect="1"/>
          </p:cNvPicPr>
          <p:nvPr/>
        </p:nvPicPr>
        <p:blipFill>
          <a:blip r:embed="rId2"/>
          <a:srcRect l="2979" t="59375" r="3209" b="7291"/>
          <a:stretch>
            <a:fillRect/>
          </a:stretch>
        </p:blipFill>
        <p:spPr bwMode="auto">
          <a:xfrm>
            <a:off x="142875" y="214313"/>
            <a:ext cx="6188075" cy="4000500"/>
          </a:xfrm>
          <a:prstGeom prst="rect">
            <a:avLst/>
          </a:prstGeom>
          <a:noFill/>
          <a:ln w="9525">
            <a:noFill/>
            <a:miter lim="800000"/>
            <a:headEnd/>
            <a:tailEnd/>
          </a:ln>
        </p:spPr>
      </p:pic>
      <p:cxnSp>
        <p:nvCxnSpPr>
          <p:cNvPr id="18435" name="直接连接符 3"/>
          <p:cNvCxnSpPr>
            <a:cxnSpLocks noChangeShapeType="1"/>
          </p:cNvCxnSpPr>
          <p:nvPr/>
        </p:nvCxnSpPr>
        <p:spPr bwMode="auto">
          <a:xfrm>
            <a:off x="4429125" y="1071563"/>
            <a:ext cx="857250" cy="1587"/>
          </a:xfrm>
          <a:prstGeom prst="line">
            <a:avLst/>
          </a:prstGeom>
          <a:noFill/>
          <a:ln w="28575" algn="ctr">
            <a:solidFill>
              <a:srgbClr val="FF0000"/>
            </a:solidFill>
            <a:round/>
            <a:headEnd/>
            <a:tailEnd/>
          </a:ln>
        </p:spPr>
      </p:cxnSp>
      <p:cxnSp>
        <p:nvCxnSpPr>
          <p:cNvPr id="18436" name="直接连接符 5"/>
          <p:cNvCxnSpPr>
            <a:cxnSpLocks noChangeShapeType="1"/>
          </p:cNvCxnSpPr>
          <p:nvPr/>
        </p:nvCxnSpPr>
        <p:spPr bwMode="auto">
          <a:xfrm>
            <a:off x="4000500" y="2286000"/>
            <a:ext cx="2143125" cy="1588"/>
          </a:xfrm>
          <a:prstGeom prst="line">
            <a:avLst/>
          </a:prstGeom>
          <a:noFill/>
          <a:ln w="19050" algn="ctr">
            <a:solidFill>
              <a:srgbClr val="FF0000"/>
            </a:solidFill>
            <a:round/>
            <a:headEnd/>
            <a:tailEnd/>
          </a:ln>
        </p:spPr>
      </p:cxnSp>
      <p:cxnSp>
        <p:nvCxnSpPr>
          <p:cNvPr id="18437" name="直接连接符 7"/>
          <p:cNvCxnSpPr>
            <a:cxnSpLocks noChangeShapeType="1"/>
          </p:cNvCxnSpPr>
          <p:nvPr/>
        </p:nvCxnSpPr>
        <p:spPr bwMode="auto">
          <a:xfrm>
            <a:off x="214313" y="2571750"/>
            <a:ext cx="642937" cy="1588"/>
          </a:xfrm>
          <a:prstGeom prst="line">
            <a:avLst/>
          </a:prstGeom>
          <a:noFill/>
          <a:ln w="19050" algn="ctr">
            <a:solidFill>
              <a:srgbClr val="FF0000"/>
            </a:solidFill>
            <a:round/>
            <a:headEnd/>
            <a:tailEnd/>
          </a:ln>
        </p:spPr>
      </p:cxnSp>
      <p:cxnSp>
        <p:nvCxnSpPr>
          <p:cNvPr id="18438" name="直接连接符 9"/>
          <p:cNvCxnSpPr>
            <a:cxnSpLocks noChangeShapeType="1"/>
          </p:cNvCxnSpPr>
          <p:nvPr/>
        </p:nvCxnSpPr>
        <p:spPr bwMode="auto">
          <a:xfrm>
            <a:off x="1214438" y="2571750"/>
            <a:ext cx="3357562" cy="1588"/>
          </a:xfrm>
          <a:prstGeom prst="line">
            <a:avLst/>
          </a:prstGeom>
          <a:noFill/>
          <a:ln w="19050" algn="ctr">
            <a:solidFill>
              <a:srgbClr val="FF0000"/>
            </a:solidFill>
            <a:round/>
            <a:headEnd/>
            <a:tailEnd/>
          </a:ln>
        </p:spPr>
      </p:cxnSp>
      <p:cxnSp>
        <p:nvCxnSpPr>
          <p:cNvPr id="18439" name="直接连接符 11"/>
          <p:cNvCxnSpPr>
            <a:cxnSpLocks noChangeShapeType="1"/>
          </p:cNvCxnSpPr>
          <p:nvPr/>
        </p:nvCxnSpPr>
        <p:spPr bwMode="auto">
          <a:xfrm>
            <a:off x="2571750" y="2928938"/>
            <a:ext cx="1071563" cy="1587"/>
          </a:xfrm>
          <a:prstGeom prst="line">
            <a:avLst/>
          </a:prstGeom>
          <a:noFill/>
          <a:ln w="28575" algn="ctr">
            <a:solidFill>
              <a:srgbClr val="FF0000"/>
            </a:solidFill>
            <a:round/>
            <a:headEnd/>
            <a:tailEnd/>
          </a:ln>
        </p:spPr>
      </p:cxnSp>
      <p:cxnSp>
        <p:nvCxnSpPr>
          <p:cNvPr id="18440" name="直接连接符 13"/>
          <p:cNvCxnSpPr>
            <a:cxnSpLocks noChangeShapeType="1"/>
          </p:cNvCxnSpPr>
          <p:nvPr/>
        </p:nvCxnSpPr>
        <p:spPr bwMode="auto">
          <a:xfrm>
            <a:off x="1928813" y="3500438"/>
            <a:ext cx="1285875" cy="1587"/>
          </a:xfrm>
          <a:prstGeom prst="line">
            <a:avLst/>
          </a:prstGeom>
          <a:noFill/>
          <a:ln w="19050" algn="ctr">
            <a:solidFill>
              <a:srgbClr val="FF0000"/>
            </a:solidFill>
            <a:round/>
            <a:headEnd/>
            <a:tailEnd/>
          </a:ln>
        </p:spPr>
      </p:cxnSp>
      <p:pic>
        <p:nvPicPr>
          <p:cNvPr id="18441" name="图片 1" descr="pic_134720.jpg"/>
          <p:cNvPicPr>
            <a:picLocks noChangeAspect="1"/>
          </p:cNvPicPr>
          <p:nvPr/>
        </p:nvPicPr>
        <p:blipFill>
          <a:blip r:embed="rId3"/>
          <a:srcRect t="30209" b="48958"/>
          <a:stretch>
            <a:fillRect/>
          </a:stretch>
        </p:blipFill>
        <p:spPr bwMode="auto">
          <a:xfrm>
            <a:off x="142875" y="4214813"/>
            <a:ext cx="6215063" cy="2428875"/>
          </a:xfrm>
          <a:prstGeom prst="rect">
            <a:avLst/>
          </a:prstGeom>
          <a:noFill/>
          <a:ln w="9525">
            <a:noFill/>
            <a:miter lim="800000"/>
            <a:headEnd/>
            <a:tailEnd/>
          </a:ln>
        </p:spPr>
      </p:pic>
      <p:cxnSp>
        <p:nvCxnSpPr>
          <p:cNvPr id="18442" name="直接连接符 16"/>
          <p:cNvCxnSpPr>
            <a:cxnSpLocks noChangeShapeType="1"/>
          </p:cNvCxnSpPr>
          <p:nvPr/>
        </p:nvCxnSpPr>
        <p:spPr bwMode="auto">
          <a:xfrm>
            <a:off x="4000500" y="3786188"/>
            <a:ext cx="1143000" cy="1587"/>
          </a:xfrm>
          <a:prstGeom prst="line">
            <a:avLst/>
          </a:prstGeom>
          <a:noFill/>
          <a:ln w="19050" algn="ctr">
            <a:solidFill>
              <a:srgbClr val="FF0000"/>
            </a:solidFill>
            <a:round/>
            <a:headEnd/>
            <a:tailEnd/>
          </a:ln>
        </p:spPr>
      </p:cxnSp>
      <p:cxnSp>
        <p:nvCxnSpPr>
          <p:cNvPr id="18443" name="直接连接符 18"/>
          <p:cNvCxnSpPr>
            <a:cxnSpLocks noChangeShapeType="1"/>
          </p:cNvCxnSpPr>
          <p:nvPr/>
        </p:nvCxnSpPr>
        <p:spPr bwMode="auto">
          <a:xfrm>
            <a:off x="3714750" y="5143500"/>
            <a:ext cx="1143000" cy="1588"/>
          </a:xfrm>
          <a:prstGeom prst="line">
            <a:avLst/>
          </a:prstGeom>
          <a:noFill/>
          <a:ln w="19050" algn="ctr">
            <a:solidFill>
              <a:srgbClr val="FF0000"/>
            </a:solidFill>
            <a:round/>
            <a:headEnd/>
            <a:tailEnd/>
          </a:ln>
        </p:spPr>
      </p:cxnSp>
      <p:pic>
        <p:nvPicPr>
          <p:cNvPr id="18444" name="图片 1" descr="pic_134720.jpg"/>
          <p:cNvPicPr>
            <a:picLocks noChangeAspect="1"/>
          </p:cNvPicPr>
          <p:nvPr/>
        </p:nvPicPr>
        <p:blipFill>
          <a:blip r:embed="rId3"/>
          <a:srcRect l="35158" r="5475" b="69792"/>
          <a:stretch>
            <a:fillRect/>
          </a:stretch>
        </p:blipFill>
        <p:spPr bwMode="auto">
          <a:xfrm>
            <a:off x="6429375" y="642938"/>
            <a:ext cx="2500313" cy="3286125"/>
          </a:xfrm>
          <a:prstGeom prst="rect">
            <a:avLst/>
          </a:prstGeom>
          <a:noFill/>
          <a:ln w="9525">
            <a:noFill/>
            <a:miter lim="800000"/>
            <a:headEnd/>
            <a:tailEnd/>
          </a:ln>
        </p:spPr>
      </p:pic>
      <p:sp>
        <p:nvSpPr>
          <p:cNvPr id="18445" name="TextBox 22"/>
          <p:cNvSpPr txBox="1">
            <a:spLocks noChangeArrowheads="1"/>
          </p:cNvSpPr>
          <p:nvPr/>
        </p:nvSpPr>
        <p:spPr bwMode="auto">
          <a:xfrm>
            <a:off x="6429375" y="4071938"/>
            <a:ext cx="2428875" cy="1384300"/>
          </a:xfrm>
          <a:prstGeom prst="rect">
            <a:avLst/>
          </a:prstGeom>
          <a:noFill/>
          <a:ln w="9525">
            <a:noFill/>
            <a:miter lim="800000"/>
            <a:headEnd/>
            <a:tailEnd/>
          </a:ln>
        </p:spPr>
        <p:txBody>
          <a:bodyPr>
            <a:spAutoFit/>
          </a:bodyPr>
          <a:lstStyle/>
          <a:p>
            <a:r>
              <a:rPr lang="zh-CN" altLang="en-US" sz="2800" b="1">
                <a:solidFill>
                  <a:srgbClr val="FF0000"/>
                </a:solidFill>
              </a:rPr>
              <a:t>净化汽车尾气的催化剂及其载体</a:t>
            </a: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322263" y="0"/>
            <a:ext cx="8429625" cy="4375150"/>
          </a:xfrm>
          <a:prstGeom prst="rect">
            <a:avLst/>
          </a:prstGeom>
          <a:noFill/>
          <a:ln w="9525">
            <a:noFill/>
            <a:miter lim="800000"/>
            <a:headEnd/>
            <a:tailEnd/>
          </a:ln>
        </p:spPr>
        <p:txBody>
          <a:bodyPr>
            <a:spAutoFit/>
          </a:bodyPr>
          <a:lstStyle/>
          <a:p>
            <a:pPr>
              <a:lnSpc>
                <a:spcPct val="130000"/>
              </a:lnSpc>
            </a:pPr>
            <a:r>
              <a:rPr lang="en-US" altLang="zh-CN" sz="2400" b="1">
                <a:solidFill>
                  <a:srgbClr val="FF0000"/>
                </a:solidFill>
                <a:latin typeface="Calibri" pitchFamily="34" charset="0"/>
              </a:rPr>
              <a:t>2</a:t>
            </a:r>
            <a:r>
              <a:rPr lang="zh-CN" altLang="en-US" sz="2400" b="1">
                <a:solidFill>
                  <a:srgbClr val="FF0000"/>
                </a:solidFill>
                <a:latin typeface="Calibri" pitchFamily="34" charset="0"/>
              </a:rPr>
              <a:t>．影响因素</a:t>
            </a:r>
            <a:endParaRPr lang="zh-CN" altLang="en-US" sz="2400">
              <a:solidFill>
                <a:srgbClr val="FF0000"/>
              </a:solidFill>
              <a:latin typeface="Calibri" pitchFamily="34" charset="0"/>
            </a:endParaRPr>
          </a:p>
          <a:p>
            <a:pPr>
              <a:lnSpc>
                <a:spcPct val="130000"/>
              </a:lnSpc>
            </a:pPr>
            <a:r>
              <a:rPr lang="en-US" altLang="zh-CN" sz="2400" b="1">
                <a:latin typeface="Calibri" pitchFamily="34" charset="0"/>
              </a:rPr>
              <a:t>(1)</a:t>
            </a:r>
            <a:r>
              <a:rPr lang="zh-CN" altLang="en-US" sz="2400" b="1">
                <a:latin typeface="Calibri" pitchFamily="34" charset="0"/>
              </a:rPr>
              <a:t>内因</a:t>
            </a:r>
            <a:r>
              <a:rPr lang="en-US" altLang="zh-CN" sz="2400" b="1">
                <a:latin typeface="Calibri" pitchFamily="34" charset="0"/>
              </a:rPr>
              <a:t>(</a:t>
            </a:r>
            <a:r>
              <a:rPr lang="zh-CN" altLang="en-US" sz="2400" b="1">
                <a:latin typeface="Calibri" pitchFamily="34" charset="0"/>
              </a:rPr>
              <a:t>主要因素</a:t>
            </a:r>
            <a:r>
              <a:rPr lang="en-US" altLang="zh-CN" sz="2400" b="1">
                <a:latin typeface="Calibri" pitchFamily="34" charset="0"/>
              </a:rPr>
              <a:t>)</a:t>
            </a:r>
            <a:r>
              <a:rPr lang="zh-CN" altLang="en-US" sz="2400" b="1">
                <a:latin typeface="Calibri" pitchFamily="34" charset="0"/>
              </a:rPr>
              <a:t>：反应物本身的</a:t>
            </a:r>
            <a:r>
              <a:rPr lang="zh-CN" altLang="en-US" sz="2400" b="1" u="sng">
                <a:latin typeface="Calibri" pitchFamily="34" charset="0"/>
              </a:rPr>
              <a:t>           </a:t>
            </a:r>
            <a:r>
              <a:rPr lang="zh-CN" altLang="en-US" sz="2400" b="1">
                <a:latin typeface="Calibri" pitchFamily="34" charset="0"/>
              </a:rPr>
              <a:t>，如金属与水反应的     </a:t>
            </a:r>
            <a:endParaRPr lang="en-US" altLang="zh-CN" sz="2400" b="1">
              <a:latin typeface="Calibri" pitchFamily="34" charset="0"/>
            </a:endParaRPr>
          </a:p>
          <a:p>
            <a:pPr>
              <a:lnSpc>
                <a:spcPct val="130000"/>
              </a:lnSpc>
            </a:pPr>
            <a:r>
              <a:rPr lang="en-US" altLang="zh-CN" sz="2400" b="1">
                <a:latin typeface="Calibri" pitchFamily="34" charset="0"/>
              </a:rPr>
              <a:t>       </a:t>
            </a:r>
            <a:r>
              <a:rPr lang="zh-CN" altLang="en-US" sz="2400" b="1">
                <a:latin typeface="Calibri" pitchFamily="34" charset="0"/>
              </a:rPr>
              <a:t>速率：</a:t>
            </a:r>
            <a:r>
              <a:rPr lang="en-US" altLang="zh-CN" sz="2400" b="1">
                <a:latin typeface="Calibri" pitchFamily="34" charset="0"/>
              </a:rPr>
              <a:t>Na</a:t>
            </a:r>
            <a:r>
              <a:rPr lang="en-US" altLang="zh-CN" sz="2400" b="1" u="sng">
                <a:latin typeface="Calibri" pitchFamily="34" charset="0"/>
              </a:rPr>
              <a:t>        </a:t>
            </a:r>
            <a:r>
              <a:rPr lang="en-US" altLang="zh-CN" sz="2400" b="1">
                <a:latin typeface="Calibri" pitchFamily="34" charset="0"/>
              </a:rPr>
              <a:t>Mg</a:t>
            </a:r>
            <a:r>
              <a:rPr lang="en-US" altLang="zh-CN" sz="2400" b="1" u="sng">
                <a:latin typeface="Calibri" pitchFamily="34" charset="0"/>
              </a:rPr>
              <a:t>       </a:t>
            </a:r>
            <a:r>
              <a:rPr lang="en-US" altLang="zh-CN" sz="2400" b="1">
                <a:latin typeface="Calibri" pitchFamily="34" charset="0"/>
              </a:rPr>
              <a:t>Al.</a:t>
            </a:r>
            <a:endParaRPr lang="zh-CN" altLang="en-US" sz="2400">
              <a:latin typeface="Calibri" pitchFamily="34" charset="0"/>
            </a:endParaRPr>
          </a:p>
          <a:p>
            <a:pPr>
              <a:lnSpc>
                <a:spcPct val="130000"/>
              </a:lnSpc>
            </a:pPr>
            <a:r>
              <a:rPr lang="en-US" altLang="zh-CN" sz="2400" b="1">
                <a:latin typeface="Calibri" pitchFamily="34" charset="0"/>
              </a:rPr>
              <a:t>(2)</a:t>
            </a:r>
            <a:r>
              <a:rPr lang="zh-CN" altLang="en-US" sz="2400" b="1">
                <a:latin typeface="Calibri" pitchFamily="34" charset="0"/>
              </a:rPr>
              <a:t>外因</a:t>
            </a:r>
            <a:r>
              <a:rPr lang="en-US" altLang="zh-CN" sz="2400" b="1">
                <a:latin typeface="Calibri" pitchFamily="34" charset="0"/>
              </a:rPr>
              <a:t>(</a:t>
            </a:r>
            <a:r>
              <a:rPr lang="zh-CN" altLang="en-US" sz="2400" b="1">
                <a:latin typeface="Calibri" pitchFamily="34" charset="0"/>
              </a:rPr>
              <a:t>其他条件不变，改变一个条件</a:t>
            </a:r>
            <a:r>
              <a:rPr lang="en-US" altLang="zh-CN" sz="2400" b="1">
                <a:latin typeface="Calibri" pitchFamily="34" charset="0"/>
              </a:rPr>
              <a:t>)</a:t>
            </a:r>
            <a:endParaRPr lang="zh-CN" altLang="en-US" sz="2400">
              <a:latin typeface="Calibri" pitchFamily="34" charset="0"/>
            </a:endParaRPr>
          </a:p>
          <a:p>
            <a:pPr>
              <a:lnSpc>
                <a:spcPct val="130000"/>
              </a:lnSpc>
            </a:pPr>
            <a:r>
              <a:rPr lang="en-US" altLang="zh-CN" sz="2400" b="1">
                <a:latin typeface="Calibri" pitchFamily="34" charset="0"/>
              </a:rPr>
              <a:t>     ①</a:t>
            </a:r>
            <a:r>
              <a:rPr lang="zh-CN" altLang="en-US" sz="2400" b="1">
                <a:latin typeface="Calibri" pitchFamily="34" charset="0"/>
              </a:rPr>
              <a:t>浓度：在其他条件不变时，增大反应物浓度，化学反应</a:t>
            </a:r>
            <a:endParaRPr lang="en-US" altLang="zh-CN" sz="2400" b="1">
              <a:latin typeface="Calibri" pitchFamily="34" charset="0"/>
            </a:endParaRPr>
          </a:p>
          <a:p>
            <a:pPr>
              <a:lnSpc>
                <a:spcPct val="130000"/>
              </a:lnSpc>
            </a:pPr>
            <a:r>
              <a:rPr lang="en-US" altLang="zh-CN" sz="2400" b="1">
                <a:latin typeface="Calibri" pitchFamily="34" charset="0"/>
              </a:rPr>
              <a:t>     </a:t>
            </a:r>
            <a:r>
              <a:rPr lang="zh-CN" altLang="en-US" sz="2400" b="1">
                <a:latin typeface="Calibri" pitchFamily="34" charset="0"/>
              </a:rPr>
              <a:t>速率</a:t>
            </a:r>
            <a:r>
              <a:rPr lang="zh-CN" altLang="en-US" sz="2400" b="1" u="sng">
                <a:latin typeface="Calibri" pitchFamily="34" charset="0"/>
              </a:rPr>
              <a:t>           </a:t>
            </a:r>
            <a:r>
              <a:rPr lang="zh-CN" altLang="en-US" sz="2400" b="1">
                <a:latin typeface="Calibri" pitchFamily="34" charset="0"/>
              </a:rPr>
              <a:t>；减小反应物浓度， 化学反应速率</a:t>
            </a:r>
            <a:r>
              <a:rPr lang="zh-CN" altLang="en-US" sz="2400" b="1" u="sng">
                <a:latin typeface="Calibri" pitchFamily="34" charset="0"/>
              </a:rPr>
              <a:t>           </a:t>
            </a:r>
            <a:r>
              <a:rPr lang="zh-CN" altLang="en-US" sz="2400" b="1">
                <a:latin typeface="Calibri" pitchFamily="34" charset="0"/>
              </a:rPr>
              <a:t>．</a:t>
            </a:r>
            <a:endParaRPr lang="zh-CN" altLang="en-US" sz="2400">
              <a:latin typeface="Calibri" pitchFamily="34" charset="0"/>
            </a:endParaRPr>
          </a:p>
          <a:p>
            <a:pPr>
              <a:lnSpc>
                <a:spcPct val="130000"/>
              </a:lnSpc>
            </a:pPr>
            <a:r>
              <a:rPr lang="en-US" sz="2400" b="1">
                <a:latin typeface="Calibri" pitchFamily="34" charset="0"/>
              </a:rPr>
              <a:t>     ②</a:t>
            </a:r>
            <a:r>
              <a:rPr lang="zh-CN" altLang="en-US" sz="2400" b="1">
                <a:latin typeface="Calibri" pitchFamily="34" charset="0"/>
              </a:rPr>
              <a:t>压强：有气体参加的反应在其他条件不变时，增大压强</a:t>
            </a:r>
            <a:endParaRPr lang="en-US" altLang="zh-CN" sz="2400" b="1">
              <a:latin typeface="Calibri" pitchFamily="34" charset="0"/>
            </a:endParaRPr>
          </a:p>
          <a:p>
            <a:pPr>
              <a:lnSpc>
                <a:spcPct val="130000"/>
              </a:lnSpc>
            </a:pPr>
            <a:r>
              <a:rPr lang="en-US" altLang="zh-CN" sz="2400" b="1">
                <a:latin typeface="Calibri" pitchFamily="34" charset="0"/>
              </a:rPr>
              <a:t>     </a:t>
            </a:r>
            <a:r>
              <a:rPr lang="zh-CN" altLang="en-US" sz="2400" b="1">
                <a:latin typeface="Calibri" pitchFamily="34" charset="0"/>
              </a:rPr>
              <a:t>会</a:t>
            </a:r>
            <a:r>
              <a:rPr lang="zh-CN" altLang="en-US" sz="2400" b="1" u="sng">
                <a:latin typeface="Calibri" pitchFamily="34" charset="0"/>
              </a:rPr>
              <a:t>          </a:t>
            </a:r>
            <a:r>
              <a:rPr lang="zh-CN" altLang="en-US" sz="2400" b="1">
                <a:latin typeface="Calibri" pitchFamily="34" charset="0"/>
              </a:rPr>
              <a:t>化学反应速率，减小压强会</a:t>
            </a:r>
            <a:r>
              <a:rPr lang="zh-CN" altLang="en-US" sz="2400" b="1" u="sng">
                <a:latin typeface="Calibri" pitchFamily="34" charset="0"/>
              </a:rPr>
              <a:t>          </a:t>
            </a:r>
            <a:r>
              <a:rPr lang="zh-CN" altLang="en-US" sz="2400" b="1">
                <a:latin typeface="Calibri" pitchFamily="34" charset="0"/>
              </a:rPr>
              <a:t>化学反应速率．</a:t>
            </a:r>
            <a:endParaRPr lang="zh-CN" altLang="en-US" sz="2400">
              <a:latin typeface="Calibri" pitchFamily="34" charset="0"/>
            </a:endParaRPr>
          </a:p>
          <a:p>
            <a:pPr>
              <a:lnSpc>
                <a:spcPct val="130000"/>
              </a:lnSpc>
            </a:pPr>
            <a:endParaRPr lang="zh-CN" altLang="en-US" sz="2400">
              <a:latin typeface="Calibri" pitchFamily="34" charset="0"/>
            </a:endParaRPr>
          </a:p>
        </p:txBody>
      </p:sp>
      <p:sp>
        <p:nvSpPr>
          <p:cNvPr id="3" name="矩形 2"/>
          <p:cNvSpPr>
            <a:spLocks noChangeArrowheads="1"/>
          </p:cNvSpPr>
          <p:nvPr/>
        </p:nvSpPr>
        <p:spPr bwMode="auto">
          <a:xfrm>
            <a:off x="4894263" y="411163"/>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性质</a:t>
            </a:r>
            <a:endParaRPr lang="zh-CN" altLang="en-US" sz="2400">
              <a:latin typeface="Calibri" pitchFamily="34" charset="0"/>
            </a:endParaRPr>
          </a:p>
        </p:txBody>
      </p:sp>
      <p:sp>
        <p:nvSpPr>
          <p:cNvPr id="4" name="矩形 3"/>
          <p:cNvSpPr>
            <a:spLocks noChangeArrowheads="1"/>
          </p:cNvSpPr>
          <p:nvPr/>
        </p:nvSpPr>
        <p:spPr bwMode="auto">
          <a:xfrm>
            <a:off x="2185988" y="928688"/>
            <a:ext cx="493712"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a:t>
            </a:r>
            <a:endParaRPr lang="zh-CN" altLang="en-US" sz="2400">
              <a:latin typeface="Calibri" pitchFamily="34" charset="0"/>
            </a:endParaRPr>
          </a:p>
        </p:txBody>
      </p:sp>
      <p:sp>
        <p:nvSpPr>
          <p:cNvPr id="5" name="矩形 4"/>
          <p:cNvSpPr>
            <a:spLocks noChangeArrowheads="1"/>
          </p:cNvSpPr>
          <p:nvPr/>
        </p:nvSpPr>
        <p:spPr bwMode="auto">
          <a:xfrm>
            <a:off x="3114675" y="928688"/>
            <a:ext cx="493713"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a:t>
            </a:r>
            <a:endParaRPr lang="zh-CN" altLang="en-US" sz="2400">
              <a:latin typeface="Calibri" pitchFamily="34" charset="0"/>
            </a:endParaRPr>
          </a:p>
        </p:txBody>
      </p:sp>
      <p:sp>
        <p:nvSpPr>
          <p:cNvPr id="6" name="矩形 5"/>
          <p:cNvSpPr>
            <a:spLocks noChangeArrowheads="1"/>
          </p:cNvSpPr>
          <p:nvPr/>
        </p:nvSpPr>
        <p:spPr bwMode="auto">
          <a:xfrm>
            <a:off x="1322388" y="2330450"/>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增大</a:t>
            </a:r>
            <a:endParaRPr lang="zh-CN" altLang="en-US" sz="2400">
              <a:latin typeface="Calibri" pitchFamily="34" charset="0"/>
            </a:endParaRPr>
          </a:p>
        </p:txBody>
      </p:sp>
      <p:sp>
        <p:nvSpPr>
          <p:cNvPr id="7" name="矩形 6"/>
          <p:cNvSpPr>
            <a:spLocks noChangeArrowheads="1"/>
          </p:cNvSpPr>
          <p:nvPr/>
        </p:nvSpPr>
        <p:spPr bwMode="auto">
          <a:xfrm>
            <a:off x="6805613" y="2330450"/>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减小</a:t>
            </a:r>
            <a:endParaRPr lang="zh-CN" altLang="en-US" sz="2400">
              <a:latin typeface="Calibri" pitchFamily="34" charset="0"/>
            </a:endParaRPr>
          </a:p>
        </p:txBody>
      </p:sp>
      <p:sp>
        <p:nvSpPr>
          <p:cNvPr id="8" name="矩形 7"/>
          <p:cNvSpPr>
            <a:spLocks noChangeArrowheads="1"/>
          </p:cNvSpPr>
          <p:nvPr/>
        </p:nvSpPr>
        <p:spPr bwMode="auto">
          <a:xfrm>
            <a:off x="965200" y="3286125"/>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增大</a:t>
            </a:r>
            <a:endParaRPr lang="zh-CN" altLang="en-US" sz="2400">
              <a:latin typeface="Calibri" pitchFamily="34" charset="0"/>
            </a:endParaRPr>
          </a:p>
        </p:txBody>
      </p:sp>
      <p:sp>
        <p:nvSpPr>
          <p:cNvPr id="9" name="矩形 8"/>
          <p:cNvSpPr>
            <a:spLocks noChangeArrowheads="1"/>
          </p:cNvSpPr>
          <p:nvPr/>
        </p:nvSpPr>
        <p:spPr bwMode="auto">
          <a:xfrm>
            <a:off x="5394325" y="3286125"/>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减小</a:t>
            </a:r>
            <a:endParaRPr lang="zh-CN" altLang="en-US" sz="2400">
              <a:latin typeface="Calibri" pitchFamily="34" charset="0"/>
            </a:endParaRPr>
          </a:p>
        </p:txBody>
      </p:sp>
      <p:sp>
        <p:nvSpPr>
          <p:cNvPr id="13322" name="TextBox 9"/>
          <p:cNvSpPr txBox="1">
            <a:spLocks noChangeArrowheads="1"/>
          </p:cNvSpPr>
          <p:nvPr/>
        </p:nvSpPr>
        <p:spPr bwMode="auto">
          <a:xfrm>
            <a:off x="608013" y="3857625"/>
            <a:ext cx="8250237" cy="2928938"/>
          </a:xfrm>
          <a:prstGeom prst="rect">
            <a:avLst/>
          </a:prstGeom>
          <a:noFill/>
          <a:ln w="9525">
            <a:noFill/>
            <a:miter lim="800000"/>
            <a:headEnd/>
            <a:tailEnd/>
          </a:ln>
        </p:spPr>
        <p:txBody>
          <a:bodyPr>
            <a:spAutoFit/>
          </a:bodyPr>
          <a:lstStyle/>
          <a:p>
            <a:pPr>
              <a:lnSpc>
                <a:spcPct val="130000"/>
              </a:lnSpc>
            </a:pPr>
            <a:r>
              <a:rPr lang="en-US" altLang="zh-CN" sz="2400" b="1">
                <a:latin typeface="Calibri" pitchFamily="34" charset="0"/>
              </a:rPr>
              <a:t>③</a:t>
            </a:r>
            <a:r>
              <a:rPr lang="zh-CN" altLang="en-US" sz="2400" b="1">
                <a:latin typeface="Calibri" pitchFamily="34" charset="0"/>
              </a:rPr>
              <a:t>温度：在其他条件不变时，</a:t>
            </a:r>
            <a:r>
              <a:rPr lang="zh-CN" altLang="en-US" sz="2400" b="1" u="sng">
                <a:latin typeface="Calibri" pitchFamily="34" charset="0"/>
              </a:rPr>
              <a:t>          </a:t>
            </a:r>
            <a:r>
              <a:rPr lang="zh-CN" altLang="en-US" sz="2400" b="1">
                <a:latin typeface="Calibri" pitchFamily="34" charset="0"/>
              </a:rPr>
              <a:t>温度化学反应速率增大，  </a:t>
            </a:r>
            <a:endParaRPr lang="en-US" altLang="zh-CN" sz="2400" b="1">
              <a:latin typeface="Calibri" pitchFamily="34" charset="0"/>
            </a:endParaRPr>
          </a:p>
          <a:p>
            <a:pPr>
              <a:lnSpc>
                <a:spcPct val="130000"/>
              </a:lnSpc>
            </a:pPr>
            <a:r>
              <a:rPr lang="zh-CN" altLang="en-US" sz="2400" b="1">
                <a:latin typeface="Calibri" pitchFamily="34" charset="0"/>
              </a:rPr>
              <a:t>     </a:t>
            </a:r>
            <a:r>
              <a:rPr lang="zh-CN" altLang="en-US" sz="2400" b="1" u="sng">
                <a:latin typeface="Calibri" pitchFamily="34" charset="0"/>
              </a:rPr>
              <a:t>            </a:t>
            </a:r>
            <a:r>
              <a:rPr lang="zh-CN" altLang="en-US" sz="2400" b="1">
                <a:latin typeface="Calibri" pitchFamily="34" charset="0"/>
              </a:rPr>
              <a:t>温度化学反应速率减小．</a:t>
            </a:r>
            <a:endParaRPr lang="zh-CN" altLang="en-US" sz="2400">
              <a:latin typeface="Calibri" pitchFamily="34" charset="0"/>
            </a:endParaRPr>
          </a:p>
          <a:p>
            <a:pPr>
              <a:lnSpc>
                <a:spcPct val="130000"/>
              </a:lnSpc>
            </a:pPr>
            <a:r>
              <a:rPr lang="en-US" sz="2400" b="1">
                <a:latin typeface="Calibri" pitchFamily="34" charset="0"/>
              </a:rPr>
              <a:t>④</a:t>
            </a:r>
            <a:r>
              <a:rPr lang="zh-CN" altLang="en-US" sz="2400" b="1">
                <a:latin typeface="Calibri" pitchFamily="34" charset="0"/>
              </a:rPr>
              <a:t>催化剂：使用催化剂能</a:t>
            </a:r>
            <a:r>
              <a:rPr lang="zh-CN" altLang="en-US" sz="2400" b="1" u="sng">
                <a:latin typeface="Calibri" pitchFamily="34" charset="0"/>
              </a:rPr>
              <a:t>           </a:t>
            </a:r>
            <a:r>
              <a:rPr lang="zh-CN" altLang="en-US" sz="2400" b="1">
                <a:latin typeface="Calibri" pitchFamily="34" charset="0"/>
              </a:rPr>
              <a:t>化学反应速率，且正逆反应  </a:t>
            </a:r>
            <a:endParaRPr lang="en-US" altLang="zh-CN" sz="2400" b="1">
              <a:latin typeface="Calibri" pitchFamily="34" charset="0"/>
            </a:endParaRPr>
          </a:p>
          <a:p>
            <a:pPr>
              <a:lnSpc>
                <a:spcPct val="130000"/>
              </a:lnSpc>
            </a:pPr>
            <a:r>
              <a:rPr lang="en-US" altLang="zh-CN" sz="2400" b="1">
                <a:latin typeface="Calibri" pitchFamily="34" charset="0"/>
              </a:rPr>
              <a:t>     </a:t>
            </a:r>
            <a:r>
              <a:rPr lang="zh-CN" altLang="en-US" sz="2400" b="1">
                <a:latin typeface="Calibri" pitchFamily="34" charset="0"/>
              </a:rPr>
              <a:t>速率的改变程度相等．</a:t>
            </a:r>
            <a:endParaRPr lang="zh-CN" altLang="en-US" sz="2400">
              <a:latin typeface="Calibri" pitchFamily="34" charset="0"/>
            </a:endParaRPr>
          </a:p>
          <a:p>
            <a:pPr>
              <a:lnSpc>
                <a:spcPct val="130000"/>
              </a:lnSpc>
            </a:pPr>
            <a:r>
              <a:rPr lang="en-US" sz="2400" b="1">
                <a:latin typeface="Calibri" pitchFamily="34" charset="0"/>
              </a:rPr>
              <a:t>⑤</a:t>
            </a:r>
            <a:r>
              <a:rPr lang="zh-CN" altLang="en-US" sz="2400" b="1">
                <a:latin typeface="Calibri" pitchFamily="34" charset="0"/>
              </a:rPr>
              <a:t>其他因素：光、电磁波、超声波、反应物</a:t>
            </a:r>
            <a:r>
              <a:rPr lang="zh-CN" altLang="en-US" sz="2400" b="1" u="sng">
                <a:latin typeface="Calibri" pitchFamily="34" charset="0"/>
              </a:rPr>
              <a:t>                          </a:t>
            </a:r>
            <a:r>
              <a:rPr lang="zh-CN" altLang="en-US" sz="2400" b="1">
                <a:latin typeface="Calibri" pitchFamily="34" charset="0"/>
              </a:rPr>
              <a:t>、</a:t>
            </a:r>
            <a:endParaRPr lang="en-US" altLang="zh-CN" sz="2400" b="1">
              <a:latin typeface="Calibri" pitchFamily="34" charset="0"/>
            </a:endParaRPr>
          </a:p>
          <a:p>
            <a:pPr>
              <a:lnSpc>
                <a:spcPct val="130000"/>
              </a:lnSpc>
            </a:pPr>
            <a:r>
              <a:rPr lang="en-US" altLang="zh-CN" sz="2400" b="1">
                <a:latin typeface="Calibri" pitchFamily="34" charset="0"/>
              </a:rPr>
              <a:t>     </a:t>
            </a:r>
            <a:r>
              <a:rPr lang="zh-CN" altLang="en-US" sz="2400" b="1">
                <a:latin typeface="Calibri" pitchFamily="34" charset="0"/>
              </a:rPr>
              <a:t>溶剂的性质等．</a:t>
            </a:r>
            <a:endParaRPr lang="zh-CN" altLang="en-US" sz="2400">
              <a:latin typeface="Calibri" pitchFamily="34" charset="0"/>
            </a:endParaRPr>
          </a:p>
        </p:txBody>
      </p:sp>
      <p:sp>
        <p:nvSpPr>
          <p:cNvPr id="11" name="矩形 10"/>
          <p:cNvSpPr>
            <a:spLocks noChangeArrowheads="1"/>
          </p:cNvSpPr>
          <p:nvPr/>
        </p:nvSpPr>
        <p:spPr bwMode="auto">
          <a:xfrm>
            <a:off x="4591050" y="3786188"/>
            <a:ext cx="803275" cy="528637"/>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升高</a:t>
            </a:r>
            <a:endParaRPr lang="zh-CN" altLang="en-US" sz="2400">
              <a:latin typeface="Calibri" pitchFamily="34" charset="0"/>
            </a:endParaRPr>
          </a:p>
        </p:txBody>
      </p:sp>
      <p:sp>
        <p:nvSpPr>
          <p:cNvPr id="12" name="矩形 11"/>
          <p:cNvSpPr>
            <a:spLocks noChangeArrowheads="1"/>
          </p:cNvSpPr>
          <p:nvPr/>
        </p:nvSpPr>
        <p:spPr bwMode="auto">
          <a:xfrm>
            <a:off x="1036638" y="4259263"/>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降低</a:t>
            </a:r>
            <a:endParaRPr lang="zh-CN" altLang="en-US" sz="2400">
              <a:latin typeface="Calibri" pitchFamily="34" charset="0"/>
            </a:endParaRPr>
          </a:p>
        </p:txBody>
      </p:sp>
      <p:sp>
        <p:nvSpPr>
          <p:cNvPr id="13" name="矩形 12"/>
          <p:cNvSpPr>
            <a:spLocks noChangeArrowheads="1"/>
          </p:cNvSpPr>
          <p:nvPr/>
        </p:nvSpPr>
        <p:spPr bwMode="auto">
          <a:xfrm>
            <a:off x="4037013" y="4759325"/>
            <a:ext cx="803275"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改变</a:t>
            </a:r>
            <a:endParaRPr lang="zh-CN" altLang="en-US" sz="2400">
              <a:latin typeface="Calibri" pitchFamily="34" charset="0"/>
            </a:endParaRPr>
          </a:p>
        </p:txBody>
      </p:sp>
      <p:sp>
        <p:nvSpPr>
          <p:cNvPr id="14" name="矩形 13"/>
          <p:cNvSpPr>
            <a:spLocks noChangeArrowheads="1"/>
          </p:cNvSpPr>
          <p:nvPr/>
        </p:nvSpPr>
        <p:spPr bwMode="auto">
          <a:xfrm>
            <a:off x="6591300" y="5688013"/>
            <a:ext cx="1731963" cy="527050"/>
          </a:xfrm>
          <a:prstGeom prst="rect">
            <a:avLst/>
          </a:prstGeom>
          <a:noFill/>
          <a:ln w="9525">
            <a:noFill/>
            <a:miter lim="800000"/>
            <a:headEnd/>
            <a:tailEnd/>
          </a:ln>
        </p:spPr>
        <p:txBody>
          <a:bodyPr wrap="none">
            <a:spAutoFit/>
          </a:bodyPr>
          <a:lstStyle/>
          <a:p>
            <a:pPr>
              <a:lnSpc>
                <a:spcPct val="130000"/>
              </a:lnSpc>
            </a:pPr>
            <a:r>
              <a:rPr lang="zh-CN" altLang="en-US" sz="2400" b="1">
                <a:solidFill>
                  <a:srgbClr val="FF0000"/>
                </a:solidFill>
                <a:latin typeface="Calibri" pitchFamily="34" charset="0"/>
              </a:rPr>
              <a:t>颗粒的大小</a:t>
            </a:r>
            <a:endParaRPr lang="zh-CN" altLang="en-US" sz="24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500"/>
                                        <p:tgtEl>
                                          <p:spTgt spid="1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179388" y="730399"/>
            <a:ext cx="8535987" cy="1200329"/>
          </a:xfrm>
          <a:prstGeom prst="rect">
            <a:avLst/>
          </a:prstGeom>
          <a:noFill/>
          <a:ln w="9525">
            <a:noFill/>
            <a:miter lim="800000"/>
            <a:headEnd/>
            <a:tailEnd/>
          </a:ln>
        </p:spPr>
        <p:txBody>
          <a:bodyPr>
            <a:spAutoFit/>
          </a:bodyPr>
          <a:lstStyle/>
          <a:p>
            <a:pPr eaLnBrk="0" hangingPunct="0">
              <a:lnSpc>
                <a:spcPct val="150000"/>
              </a:lnSpc>
            </a:pPr>
            <a:r>
              <a:rPr lang="en-US" altLang="zh-CN" sz="2400" b="1" dirty="0">
                <a:solidFill>
                  <a:srgbClr val="FFFFF4"/>
                </a:solidFill>
                <a:latin typeface="宋体" pitchFamily="2" charset="-122"/>
                <a:cs typeface="Times New Roman" pitchFamily="18" charset="0"/>
              </a:rPr>
              <a:t>1</a:t>
            </a:r>
            <a:r>
              <a:rPr lang="zh-CN" altLang="en-US" sz="2400" b="1" dirty="0">
                <a:solidFill>
                  <a:srgbClr val="FFFFF4"/>
                </a:solidFill>
                <a:latin typeface="宋体" pitchFamily="2" charset="-122"/>
                <a:cs typeface="Times New Roman" pitchFamily="18" charset="0"/>
              </a:rPr>
              <a:t>）</a:t>
            </a:r>
            <a:r>
              <a:rPr lang="zh-CN" altLang="en-US" sz="2400" b="1" dirty="0">
                <a:solidFill>
                  <a:prstClr val="black"/>
                </a:solidFill>
                <a:latin typeface="宋体" pitchFamily="2" charset="-122"/>
                <a:cs typeface="Times New Roman" pitchFamily="18" charset="0"/>
              </a:rPr>
              <a:t>当其它条件不变时，</a:t>
            </a:r>
            <a:r>
              <a:rPr lang="zh-CN" altLang="en-US" sz="2400" b="1" u="sng" dirty="0">
                <a:solidFill>
                  <a:srgbClr val="FF0000"/>
                </a:solidFill>
                <a:latin typeface="宋体" pitchFamily="2" charset="-122"/>
                <a:cs typeface="Times New Roman" pitchFamily="18" charset="0"/>
              </a:rPr>
              <a:t>加压（缩小体积）对有气体参加的反应</a:t>
            </a:r>
            <a:r>
              <a:rPr lang="zh-CN" altLang="en-US" sz="2400" b="1" u="sng" dirty="0" smtClean="0">
                <a:solidFill>
                  <a:srgbClr val="FF0000"/>
                </a:solidFill>
                <a:latin typeface="宋体" pitchFamily="2" charset="-122"/>
                <a:cs typeface="Times New Roman" pitchFamily="18" charset="0"/>
              </a:rPr>
              <a:t>，化学反应</a:t>
            </a:r>
            <a:r>
              <a:rPr lang="zh-CN" altLang="en-US" sz="2400" b="1" u="sng" dirty="0">
                <a:solidFill>
                  <a:srgbClr val="FF0000"/>
                </a:solidFill>
                <a:latin typeface="宋体" pitchFamily="2" charset="-122"/>
                <a:cs typeface="Times New Roman" pitchFamily="18" charset="0"/>
              </a:rPr>
              <a:t>速率均加快</a:t>
            </a:r>
            <a:r>
              <a:rPr lang="zh-CN" altLang="en-US" sz="2400" b="1" dirty="0">
                <a:solidFill>
                  <a:prstClr val="black"/>
                </a:solidFill>
                <a:latin typeface="宋体" pitchFamily="2" charset="-122"/>
                <a:cs typeface="Times New Roman" pitchFamily="18" charset="0"/>
              </a:rPr>
              <a:t>。</a:t>
            </a:r>
          </a:p>
        </p:txBody>
      </p:sp>
      <p:sp>
        <p:nvSpPr>
          <p:cNvPr id="4" name="Rectangle 11"/>
          <p:cNvSpPr>
            <a:spLocks noChangeArrowheads="1"/>
          </p:cNvSpPr>
          <p:nvPr/>
        </p:nvSpPr>
        <p:spPr bwMode="auto">
          <a:xfrm>
            <a:off x="179388" y="1857946"/>
            <a:ext cx="8464550" cy="1668462"/>
          </a:xfrm>
          <a:prstGeom prst="rect">
            <a:avLst/>
          </a:prstGeom>
          <a:noFill/>
          <a:ln w="9525">
            <a:noFill/>
            <a:miter lim="800000"/>
            <a:headEnd/>
            <a:tailEnd/>
          </a:ln>
        </p:spPr>
        <p:txBody>
          <a:bodyPr>
            <a:spAutoFit/>
          </a:bodyPr>
          <a:lstStyle/>
          <a:p>
            <a:pPr eaLnBrk="0" hangingPunct="0">
              <a:lnSpc>
                <a:spcPct val="150000"/>
              </a:lnSpc>
            </a:pPr>
            <a:r>
              <a:rPr lang="en-US" altLang="zh-CN" sz="2400" b="1" dirty="0">
                <a:solidFill>
                  <a:srgbClr val="FFFFF4"/>
                </a:solidFill>
                <a:latin typeface="宋体" pitchFamily="2" charset="-122"/>
                <a:cs typeface="Times New Roman" pitchFamily="18" charset="0"/>
              </a:rPr>
              <a:t>2</a:t>
            </a:r>
            <a:r>
              <a:rPr lang="zh-CN" altLang="en-US" sz="2400" b="1" dirty="0">
                <a:solidFill>
                  <a:srgbClr val="FFFFF4"/>
                </a:solidFill>
                <a:latin typeface="宋体" pitchFamily="2" charset="-122"/>
                <a:cs typeface="Times New Roman" pitchFamily="18" charset="0"/>
              </a:rPr>
              <a:t>）</a:t>
            </a:r>
            <a:r>
              <a:rPr lang="zh-CN" altLang="en-US" sz="2400" b="1" dirty="0">
                <a:solidFill>
                  <a:prstClr val="black"/>
                </a:solidFill>
                <a:latin typeface="宋体" pitchFamily="2" charset="-122"/>
                <a:cs typeface="Times New Roman" pitchFamily="18" charset="0"/>
              </a:rPr>
              <a:t>容器</a:t>
            </a:r>
            <a:r>
              <a:rPr lang="zh-CN" altLang="en-US" sz="2400" b="1" u="sng" dirty="0">
                <a:solidFill>
                  <a:srgbClr val="FF0000"/>
                </a:solidFill>
                <a:latin typeface="宋体" pitchFamily="2" charset="-122"/>
                <a:cs typeface="Times New Roman" pitchFamily="18" charset="0"/>
              </a:rPr>
              <a:t>恒温恒容</a:t>
            </a:r>
            <a:r>
              <a:rPr lang="zh-CN" altLang="en-US" sz="2400" b="1" dirty="0">
                <a:solidFill>
                  <a:prstClr val="black"/>
                </a:solidFill>
                <a:latin typeface="宋体" pitchFamily="2" charset="-122"/>
                <a:cs typeface="Times New Roman" pitchFamily="18" charset="0"/>
              </a:rPr>
              <a:t>充入稀有气体或其它不反应气体，增大了容器内气体压强，但由于</a:t>
            </a:r>
            <a:r>
              <a:rPr lang="zh-CN" altLang="en-US" sz="2400" b="1" u="sng" dirty="0">
                <a:solidFill>
                  <a:srgbClr val="FF0000"/>
                </a:solidFill>
                <a:latin typeface="宋体" pitchFamily="2" charset="-122"/>
                <a:cs typeface="Times New Roman" pitchFamily="18" charset="0"/>
              </a:rPr>
              <a:t>没有改变反应物质的浓度</a:t>
            </a:r>
            <a:r>
              <a:rPr lang="zh-CN" altLang="en-US" sz="2400" b="1" dirty="0">
                <a:solidFill>
                  <a:prstClr val="black"/>
                </a:solidFill>
                <a:latin typeface="宋体" pitchFamily="2" charset="-122"/>
                <a:cs typeface="Times New Roman" pitchFamily="18" charset="0"/>
              </a:rPr>
              <a:t>，所以不影响化学反应速率。</a:t>
            </a:r>
          </a:p>
        </p:txBody>
      </p:sp>
      <p:sp>
        <p:nvSpPr>
          <p:cNvPr id="5" name="Rectangle 12"/>
          <p:cNvSpPr>
            <a:spLocks noChangeArrowheads="1"/>
          </p:cNvSpPr>
          <p:nvPr/>
        </p:nvSpPr>
        <p:spPr bwMode="auto">
          <a:xfrm>
            <a:off x="179388" y="4797152"/>
            <a:ext cx="8393112" cy="1114425"/>
          </a:xfrm>
          <a:prstGeom prst="rect">
            <a:avLst/>
          </a:prstGeom>
          <a:noFill/>
          <a:ln w="9525">
            <a:noFill/>
            <a:miter lim="800000"/>
            <a:headEnd/>
            <a:tailEnd/>
          </a:ln>
        </p:spPr>
        <p:txBody>
          <a:bodyPr>
            <a:spAutoFit/>
          </a:bodyPr>
          <a:lstStyle/>
          <a:p>
            <a:pPr eaLnBrk="0" hangingPunct="0">
              <a:lnSpc>
                <a:spcPct val="150000"/>
              </a:lnSpc>
            </a:pPr>
            <a:r>
              <a:rPr lang="en-US" altLang="zh-CN" sz="2400" b="1" dirty="0">
                <a:solidFill>
                  <a:srgbClr val="FFFFF4"/>
                </a:solidFill>
                <a:latin typeface="宋体" pitchFamily="2" charset="-122"/>
                <a:cs typeface="Times New Roman" pitchFamily="18" charset="0"/>
              </a:rPr>
              <a:t>4</a:t>
            </a:r>
            <a:r>
              <a:rPr lang="zh-CN" altLang="en-US" sz="2400" b="1" dirty="0">
                <a:solidFill>
                  <a:srgbClr val="FFFFF4"/>
                </a:solidFill>
                <a:latin typeface="宋体" pitchFamily="2" charset="-122"/>
                <a:cs typeface="Times New Roman" pitchFamily="18" charset="0"/>
              </a:rPr>
              <a:t>）</a:t>
            </a:r>
            <a:r>
              <a:rPr lang="zh-CN" altLang="en-US" sz="2400" b="1" dirty="0">
                <a:solidFill>
                  <a:prstClr val="black"/>
                </a:solidFill>
                <a:latin typeface="宋体" pitchFamily="2" charset="-122"/>
                <a:cs typeface="Times New Roman" pitchFamily="18" charset="0"/>
              </a:rPr>
              <a:t>无气体参加或生成的反应改变压强，</a:t>
            </a:r>
            <a:r>
              <a:rPr lang="zh-CN" altLang="en-US" sz="2400" b="1" u="sng" dirty="0">
                <a:solidFill>
                  <a:srgbClr val="FF0000"/>
                </a:solidFill>
                <a:latin typeface="宋体" pitchFamily="2" charset="-122"/>
                <a:cs typeface="Times New Roman" pitchFamily="18" charset="0"/>
              </a:rPr>
              <a:t>没有改变反应物质的浓度</a:t>
            </a:r>
            <a:r>
              <a:rPr lang="zh-CN" altLang="en-US" sz="2400" b="1" dirty="0">
                <a:solidFill>
                  <a:prstClr val="black"/>
                </a:solidFill>
                <a:latin typeface="宋体" pitchFamily="2" charset="-122"/>
                <a:cs typeface="Times New Roman" pitchFamily="18" charset="0"/>
              </a:rPr>
              <a:t>，不影响化学反应速率。</a:t>
            </a:r>
          </a:p>
        </p:txBody>
      </p:sp>
      <p:sp>
        <p:nvSpPr>
          <p:cNvPr id="6" name="Rectangle 11"/>
          <p:cNvSpPr>
            <a:spLocks noChangeArrowheads="1"/>
          </p:cNvSpPr>
          <p:nvPr/>
        </p:nvSpPr>
        <p:spPr bwMode="auto">
          <a:xfrm>
            <a:off x="142875" y="3573016"/>
            <a:ext cx="8572500" cy="1200329"/>
          </a:xfrm>
          <a:prstGeom prst="rect">
            <a:avLst/>
          </a:prstGeom>
          <a:noFill/>
          <a:ln w="9525">
            <a:noFill/>
            <a:miter lim="800000"/>
            <a:headEnd/>
            <a:tailEnd/>
          </a:ln>
        </p:spPr>
        <p:txBody>
          <a:bodyPr>
            <a:spAutoFit/>
          </a:bodyPr>
          <a:lstStyle/>
          <a:p>
            <a:pPr eaLnBrk="0" hangingPunct="0">
              <a:lnSpc>
                <a:spcPct val="150000"/>
              </a:lnSpc>
            </a:pPr>
            <a:r>
              <a:rPr lang="en-US" altLang="zh-CN" sz="2400" b="1" dirty="0">
                <a:solidFill>
                  <a:srgbClr val="FFFFF4"/>
                </a:solidFill>
                <a:latin typeface="宋体" pitchFamily="2" charset="-122"/>
                <a:cs typeface="Times New Roman" pitchFamily="18" charset="0"/>
              </a:rPr>
              <a:t>3</a:t>
            </a:r>
            <a:r>
              <a:rPr lang="zh-CN" altLang="en-US" sz="2400" b="1" dirty="0">
                <a:solidFill>
                  <a:srgbClr val="FFFFF4"/>
                </a:solidFill>
                <a:latin typeface="宋体" pitchFamily="2" charset="-122"/>
                <a:cs typeface="Times New Roman" pitchFamily="18" charset="0"/>
              </a:rPr>
              <a:t>）</a:t>
            </a:r>
            <a:r>
              <a:rPr lang="zh-CN" altLang="en-US" sz="2400" b="1" dirty="0">
                <a:solidFill>
                  <a:prstClr val="black"/>
                </a:solidFill>
                <a:latin typeface="宋体" pitchFamily="2" charset="-122"/>
                <a:cs typeface="Times New Roman" pitchFamily="18" charset="0"/>
              </a:rPr>
              <a:t>容器</a:t>
            </a:r>
            <a:r>
              <a:rPr lang="zh-CN" altLang="en-US" sz="2400" b="1" u="sng" dirty="0">
                <a:solidFill>
                  <a:srgbClr val="FF0000"/>
                </a:solidFill>
                <a:latin typeface="宋体" pitchFamily="2" charset="-122"/>
                <a:cs typeface="Times New Roman" pitchFamily="18" charset="0"/>
              </a:rPr>
              <a:t>恒温恒压</a:t>
            </a:r>
            <a:r>
              <a:rPr lang="zh-CN" altLang="en-US" sz="2400" b="1" dirty="0">
                <a:solidFill>
                  <a:prstClr val="black"/>
                </a:solidFill>
                <a:latin typeface="宋体" pitchFamily="2" charset="-122"/>
                <a:cs typeface="Times New Roman" pitchFamily="18" charset="0"/>
              </a:rPr>
              <a:t>充入稀有气体或其它不反应气体，容器的体积增大，</a:t>
            </a:r>
            <a:r>
              <a:rPr lang="zh-CN" altLang="en-US" sz="2400" b="1" u="sng" dirty="0">
                <a:solidFill>
                  <a:srgbClr val="FF0000"/>
                </a:solidFill>
                <a:latin typeface="宋体" pitchFamily="2" charset="-122"/>
                <a:cs typeface="Times New Roman" pitchFamily="18" charset="0"/>
              </a:rPr>
              <a:t>物质的浓度的浓度降低</a:t>
            </a:r>
            <a:r>
              <a:rPr lang="zh-CN" altLang="en-US" sz="2400" b="1" dirty="0" smtClean="0">
                <a:solidFill>
                  <a:prstClr val="black"/>
                </a:solidFill>
                <a:latin typeface="宋体" pitchFamily="2" charset="-122"/>
                <a:cs typeface="Times New Roman" pitchFamily="18" charset="0"/>
              </a:rPr>
              <a:t>，化学反应减慢</a:t>
            </a:r>
            <a:r>
              <a:rPr lang="zh-CN" altLang="en-US" sz="2400" b="1" dirty="0">
                <a:solidFill>
                  <a:prstClr val="black"/>
                </a:solidFill>
                <a:latin typeface="宋体" pitchFamily="2" charset="-122"/>
                <a:cs typeface="Times New Roman" pitchFamily="18" charset="0"/>
              </a:rPr>
              <a:t>。</a:t>
            </a:r>
          </a:p>
        </p:txBody>
      </p:sp>
      <p:sp>
        <p:nvSpPr>
          <p:cNvPr id="7" name="矩形 6"/>
          <p:cNvSpPr/>
          <p:nvPr/>
        </p:nvSpPr>
        <p:spPr>
          <a:xfrm>
            <a:off x="2261332" y="188640"/>
            <a:ext cx="4512774" cy="523220"/>
          </a:xfrm>
          <a:prstGeom prst="rect">
            <a:avLst/>
          </a:prstGeom>
        </p:spPr>
        <p:txBody>
          <a:bodyPr wrap="none">
            <a:spAutoFit/>
          </a:bodyPr>
          <a:lstStyle/>
          <a:p>
            <a:pPr lvl="0" algn="ctr"/>
            <a:r>
              <a:rPr lang="zh-CN" altLang="en-US" sz="2800" b="1" dirty="0">
                <a:solidFill>
                  <a:srgbClr val="FF0000"/>
                </a:solidFill>
                <a:latin typeface="Calibri" pitchFamily="34" charset="0"/>
              </a:rPr>
              <a:t>压强对气体反应速率的影响</a:t>
            </a:r>
            <a:endParaRPr lang="zh-CN" altLang="en-US" sz="2800" dirty="0">
              <a:solidFill>
                <a:srgbClr val="FF0000"/>
              </a:solidFill>
              <a:latin typeface="Calibri" pitchFamily="34" charset="0"/>
            </a:endParaRPr>
          </a:p>
        </p:txBody>
      </p:sp>
    </p:spTree>
    <p:extLst>
      <p:ext uri="{BB962C8B-B14F-4D97-AF65-F5344CB8AC3E}">
        <p14:creationId xmlns:p14="http://schemas.microsoft.com/office/powerpoint/2010/main" val="1964512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357188" y="142852"/>
            <a:ext cx="8786812" cy="1846659"/>
          </a:xfrm>
          <a:prstGeom prst="rect">
            <a:avLst/>
          </a:prstGeom>
          <a:noFill/>
          <a:ln w="9525">
            <a:noFill/>
            <a:miter lim="800000"/>
            <a:headEnd/>
            <a:tailEnd/>
          </a:ln>
        </p:spPr>
        <p:txBody>
          <a:bodyPr>
            <a:spAutoFit/>
          </a:bodyPr>
          <a:lstStyle/>
          <a:p>
            <a:pPr algn="ctr">
              <a:lnSpc>
                <a:spcPct val="150000"/>
              </a:lnSpc>
            </a:pPr>
            <a:r>
              <a:rPr lang="zh-CN" altLang="en-US" sz="2800" b="1" dirty="0">
                <a:solidFill>
                  <a:srgbClr val="FF0000"/>
                </a:solidFill>
                <a:latin typeface="Calibri" pitchFamily="34" charset="0"/>
              </a:rPr>
              <a:t>压强对气体反应速率的影响</a:t>
            </a:r>
            <a:endParaRPr lang="zh-CN" altLang="en-US" sz="2800" dirty="0">
              <a:solidFill>
                <a:srgbClr val="FF0000"/>
              </a:solidFill>
              <a:latin typeface="Calibri" pitchFamily="34" charset="0"/>
            </a:endParaRPr>
          </a:p>
          <a:p>
            <a:pPr>
              <a:lnSpc>
                <a:spcPct val="150000"/>
              </a:lnSpc>
            </a:pPr>
            <a:r>
              <a:rPr lang="en-US" altLang="zh-CN" sz="2400" b="1" dirty="0">
                <a:solidFill>
                  <a:srgbClr val="FF0000"/>
                </a:solidFill>
                <a:latin typeface="Calibri" pitchFamily="34" charset="0"/>
              </a:rPr>
              <a:t>1</a:t>
            </a:r>
            <a:r>
              <a:rPr lang="zh-CN" altLang="en-US" sz="2400" b="1" dirty="0">
                <a:solidFill>
                  <a:srgbClr val="FF0000"/>
                </a:solidFill>
                <a:latin typeface="Calibri" pitchFamily="34" charset="0"/>
              </a:rPr>
              <a:t>．恒温</a:t>
            </a:r>
            <a:r>
              <a:rPr lang="zh-CN" altLang="en-US" sz="2400" b="1" dirty="0" smtClean="0">
                <a:solidFill>
                  <a:srgbClr val="FF0000"/>
                </a:solidFill>
                <a:latin typeface="Calibri" pitchFamily="34" charset="0"/>
              </a:rPr>
              <a:t>时</a:t>
            </a:r>
            <a:endParaRPr lang="zh-CN" altLang="en-US" sz="2400" dirty="0">
              <a:solidFill>
                <a:srgbClr val="FF0000"/>
              </a:solidFill>
              <a:latin typeface="Calibri" pitchFamily="34" charset="0"/>
            </a:endParaRPr>
          </a:p>
          <a:p>
            <a:pPr>
              <a:lnSpc>
                <a:spcPct val="150000"/>
              </a:lnSpc>
            </a:pPr>
            <a:r>
              <a:rPr lang="zh-CN" altLang="en-US" sz="2400" b="1" dirty="0">
                <a:latin typeface="Calibri" pitchFamily="34" charset="0"/>
              </a:rPr>
              <a:t>      增加压强           体积缩小          浓度增大         反应速率加快</a:t>
            </a:r>
            <a:r>
              <a:rPr lang="zh-CN" altLang="en-US" sz="2400" b="1" dirty="0" smtClean="0">
                <a:latin typeface="Calibri" pitchFamily="34" charset="0"/>
              </a:rPr>
              <a:t>．</a:t>
            </a:r>
            <a:endParaRPr lang="en-US" altLang="zh-CN" sz="2400" b="1" dirty="0">
              <a:latin typeface="Calibri" pitchFamily="34" charset="0"/>
            </a:endParaRPr>
          </a:p>
        </p:txBody>
      </p:sp>
      <p:pic>
        <p:nvPicPr>
          <p:cNvPr id="1536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7888" y="1439863"/>
            <a:ext cx="576262" cy="419100"/>
          </a:xfrm>
          <a:prstGeom prst="rect">
            <a:avLst/>
          </a:prstGeom>
          <a:noFill/>
          <a:ln w="9525">
            <a:noFill/>
            <a:miter lim="800000"/>
            <a:headEnd/>
            <a:tailEnd/>
          </a:ln>
        </p:spPr>
      </p:pic>
      <p:pic>
        <p:nvPicPr>
          <p:cNvPr id="1536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02100" y="1366838"/>
            <a:ext cx="576263" cy="419100"/>
          </a:xfrm>
          <a:prstGeom prst="rect">
            <a:avLst/>
          </a:prstGeom>
          <a:noFill/>
          <a:ln w="9525">
            <a:noFill/>
            <a:miter lim="800000"/>
            <a:headEnd/>
            <a:tailEnd/>
          </a:ln>
        </p:spPr>
      </p:pic>
      <p:pic>
        <p:nvPicPr>
          <p:cNvPr id="1536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95988" y="1357313"/>
            <a:ext cx="576262" cy="419100"/>
          </a:xfrm>
          <a:prstGeom prst="rect">
            <a:avLst/>
          </a:prstGeom>
          <a:noFill/>
          <a:ln w="9525">
            <a:noFill/>
            <a:miter lim="800000"/>
            <a:headEnd/>
            <a:tailEnd/>
          </a:ln>
        </p:spPr>
      </p:pic>
      <p:grpSp>
        <p:nvGrpSpPr>
          <p:cNvPr id="15" name="组合 14"/>
          <p:cNvGrpSpPr/>
          <p:nvPr/>
        </p:nvGrpSpPr>
        <p:grpSpPr>
          <a:xfrm>
            <a:off x="357188" y="4214818"/>
            <a:ext cx="8001000" cy="1754326"/>
            <a:chOff x="357188" y="4143375"/>
            <a:chExt cx="8001000" cy="1754326"/>
          </a:xfrm>
        </p:grpSpPr>
        <p:sp>
          <p:nvSpPr>
            <p:cNvPr id="15369" name="TextBox 9"/>
            <p:cNvSpPr txBox="1">
              <a:spLocks noChangeArrowheads="1"/>
            </p:cNvSpPr>
            <p:nvPr/>
          </p:nvSpPr>
          <p:spPr bwMode="auto">
            <a:xfrm>
              <a:off x="357188" y="4143375"/>
              <a:ext cx="8001000" cy="1754326"/>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latin typeface="Calibri" pitchFamily="34" charset="0"/>
                </a:rPr>
                <a:t>3</a:t>
              </a:r>
              <a:r>
                <a:rPr lang="zh-CN" altLang="en-US" sz="2400" b="1" dirty="0" smtClean="0">
                  <a:solidFill>
                    <a:srgbClr val="FF0000"/>
                  </a:solidFill>
                  <a:latin typeface="Calibri" pitchFamily="34" charset="0"/>
                </a:rPr>
                <a:t>．（恒温）恒</a:t>
              </a:r>
              <a:r>
                <a:rPr lang="zh-CN" altLang="en-US" sz="2400" b="1" dirty="0">
                  <a:solidFill>
                    <a:srgbClr val="FF0000"/>
                  </a:solidFill>
                  <a:latin typeface="Calibri" pitchFamily="34" charset="0"/>
                </a:rPr>
                <a:t>压时（体积可变容器）</a:t>
              </a:r>
              <a:endParaRPr lang="zh-CN" altLang="en-US" sz="2400" dirty="0">
                <a:solidFill>
                  <a:srgbClr val="FF0000"/>
                </a:solidFill>
                <a:latin typeface="Calibri" pitchFamily="34" charset="0"/>
              </a:endParaRPr>
            </a:p>
            <a:p>
              <a:pPr>
                <a:lnSpc>
                  <a:spcPct val="150000"/>
                </a:lnSpc>
              </a:pPr>
              <a:r>
                <a:rPr lang="zh-CN" altLang="en-US" sz="2400" b="1" dirty="0">
                  <a:latin typeface="Calibri" pitchFamily="34" charset="0"/>
                </a:rPr>
                <a:t>     充入</a:t>
              </a:r>
              <a:r>
                <a:rPr lang="en-US" sz="2400" b="1" dirty="0">
                  <a:latin typeface="宋体" pitchFamily="2" charset="-122"/>
                </a:rPr>
                <a:t>“</a:t>
              </a:r>
              <a:r>
                <a:rPr lang="zh-CN" altLang="en-US" sz="2400" b="1" dirty="0">
                  <a:latin typeface="Calibri" pitchFamily="34" charset="0"/>
                </a:rPr>
                <a:t>无关气体</a:t>
              </a:r>
              <a:r>
                <a:rPr lang="en-US" sz="2400" b="1" dirty="0">
                  <a:latin typeface="宋体" pitchFamily="2" charset="-122"/>
                </a:rPr>
                <a:t>”</a:t>
              </a:r>
              <a:r>
                <a:rPr lang="en-US" sz="2400" b="1" dirty="0">
                  <a:latin typeface="Calibri" pitchFamily="34" charset="0"/>
                </a:rPr>
                <a:t>         </a:t>
              </a:r>
              <a:r>
                <a:rPr lang="zh-CN" altLang="en-US" sz="2400" b="1" dirty="0">
                  <a:latin typeface="Calibri" pitchFamily="34" charset="0"/>
                </a:rPr>
                <a:t>体积增大           各反应物的浓度</a:t>
              </a:r>
            </a:p>
            <a:p>
              <a:pPr>
                <a:lnSpc>
                  <a:spcPct val="150000"/>
                </a:lnSpc>
              </a:pPr>
              <a:r>
                <a:rPr lang="zh-CN" altLang="en-US" sz="2400" b="1" dirty="0">
                  <a:latin typeface="Calibri" pitchFamily="34" charset="0"/>
                </a:rPr>
                <a:t>     减小</a:t>
              </a:r>
              <a:r>
                <a:rPr lang="en-US" altLang="zh-CN" sz="2400" b="1" dirty="0">
                  <a:latin typeface="MingLiU" pitchFamily="49" charset="-120"/>
                  <a:ea typeface="MingLiU" pitchFamily="49" charset="-120"/>
                </a:rPr>
                <a:t>―→</a:t>
              </a:r>
              <a:r>
                <a:rPr lang="zh-CN" altLang="en-US" sz="2400" b="1" dirty="0">
                  <a:latin typeface="Calibri" pitchFamily="34" charset="0"/>
                </a:rPr>
                <a:t>反应速率减慢．</a:t>
              </a:r>
              <a:endParaRPr lang="zh-CN" altLang="en-US" sz="2400" dirty="0">
                <a:latin typeface="Calibri" pitchFamily="34" charset="0"/>
              </a:endParaRPr>
            </a:p>
          </p:txBody>
        </p:sp>
        <p:pic>
          <p:nvPicPr>
            <p:cNvPr id="1537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14688" y="4724400"/>
              <a:ext cx="576262" cy="419100"/>
            </a:xfrm>
            <a:prstGeom prst="rect">
              <a:avLst/>
            </a:prstGeom>
            <a:noFill/>
            <a:ln w="9525">
              <a:noFill/>
              <a:miter lim="800000"/>
              <a:headEnd/>
              <a:tailEnd/>
            </a:ln>
          </p:spPr>
        </p:pic>
        <p:pic>
          <p:nvPicPr>
            <p:cNvPr id="15371"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43500" y="4724400"/>
              <a:ext cx="576263" cy="419100"/>
            </a:xfrm>
            <a:prstGeom prst="rect">
              <a:avLst/>
            </a:prstGeom>
            <a:noFill/>
            <a:ln w="9525">
              <a:noFill/>
              <a:miter lim="800000"/>
              <a:headEnd/>
              <a:tailEnd/>
            </a:ln>
          </p:spPr>
        </p:pic>
      </p:grpSp>
      <p:sp>
        <p:nvSpPr>
          <p:cNvPr id="12" name="矩形 11"/>
          <p:cNvSpPr>
            <a:spLocks noChangeArrowheads="1"/>
          </p:cNvSpPr>
          <p:nvPr/>
        </p:nvSpPr>
        <p:spPr bwMode="auto">
          <a:xfrm>
            <a:off x="665163" y="6072206"/>
            <a:ext cx="7764489" cy="461665"/>
          </a:xfrm>
          <a:prstGeom prst="rect">
            <a:avLst/>
          </a:prstGeom>
          <a:noFill/>
          <a:ln w="9525">
            <a:noFill/>
            <a:miter lim="800000"/>
            <a:headEnd/>
            <a:tailEnd/>
          </a:ln>
        </p:spPr>
        <p:txBody>
          <a:bodyPr wrap="square">
            <a:spAutoFit/>
          </a:bodyPr>
          <a:lstStyle/>
          <a:p>
            <a:r>
              <a:rPr lang="zh-CN" altLang="en-US" sz="2400" b="1" dirty="0" smtClean="0">
                <a:solidFill>
                  <a:srgbClr val="0000FF"/>
                </a:solidFill>
                <a:latin typeface="Calibri" pitchFamily="34" charset="0"/>
              </a:rPr>
              <a:t>题目中的</a:t>
            </a:r>
            <a:r>
              <a:rPr lang="en-US" altLang="zh-CN" sz="2400" b="1" dirty="0" smtClean="0">
                <a:solidFill>
                  <a:srgbClr val="0000FF"/>
                </a:solidFill>
                <a:latin typeface="Calibri" pitchFamily="34" charset="0"/>
              </a:rPr>
              <a:t>2L</a:t>
            </a:r>
            <a:r>
              <a:rPr lang="zh-CN" altLang="en-US" sz="2400" b="1" dirty="0" smtClean="0">
                <a:solidFill>
                  <a:srgbClr val="0000FF"/>
                </a:solidFill>
                <a:latin typeface="Calibri" pitchFamily="34" charset="0"/>
              </a:rPr>
              <a:t>密闭容器是指改变压强时，体积也可变</a:t>
            </a:r>
            <a:endParaRPr lang="zh-CN" altLang="en-US" dirty="0">
              <a:solidFill>
                <a:srgbClr val="0000FF"/>
              </a:solidFill>
            </a:endParaRPr>
          </a:p>
        </p:txBody>
      </p:sp>
      <p:grpSp>
        <p:nvGrpSpPr>
          <p:cNvPr id="14" name="组合 13"/>
          <p:cNvGrpSpPr/>
          <p:nvPr/>
        </p:nvGrpSpPr>
        <p:grpSpPr>
          <a:xfrm>
            <a:off x="357188" y="1928802"/>
            <a:ext cx="8786812" cy="2308324"/>
            <a:chOff x="357188" y="1928802"/>
            <a:chExt cx="8786812" cy="2308324"/>
          </a:xfrm>
        </p:grpSpPr>
        <p:pic>
          <p:nvPicPr>
            <p:cNvPr id="1536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00375" y="2500313"/>
              <a:ext cx="576263" cy="419100"/>
            </a:xfrm>
            <a:prstGeom prst="rect">
              <a:avLst/>
            </a:prstGeom>
            <a:noFill/>
            <a:ln w="9525">
              <a:noFill/>
              <a:miter lim="800000"/>
              <a:headEnd/>
              <a:tailEnd/>
            </a:ln>
          </p:spPr>
        </p:pic>
        <p:pic>
          <p:nvPicPr>
            <p:cNvPr id="15367"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38863" y="2500313"/>
              <a:ext cx="576262" cy="419100"/>
            </a:xfrm>
            <a:prstGeom prst="rect">
              <a:avLst/>
            </a:prstGeom>
            <a:noFill/>
            <a:ln w="9525">
              <a:noFill/>
              <a:miter lim="800000"/>
              <a:headEnd/>
              <a:tailEnd/>
            </a:ln>
          </p:spPr>
        </p:pic>
        <p:pic>
          <p:nvPicPr>
            <p:cNvPr id="1536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14688" y="3071813"/>
              <a:ext cx="576262" cy="419100"/>
            </a:xfrm>
            <a:prstGeom prst="rect">
              <a:avLst/>
            </a:prstGeom>
            <a:noFill/>
            <a:ln w="9525">
              <a:noFill/>
              <a:miter lim="800000"/>
              <a:headEnd/>
              <a:tailEnd/>
            </a:ln>
          </p:spPr>
        </p:pic>
        <p:sp>
          <p:nvSpPr>
            <p:cNvPr id="13" name="TextBox 2"/>
            <p:cNvSpPr txBox="1">
              <a:spLocks noChangeArrowheads="1"/>
            </p:cNvSpPr>
            <p:nvPr/>
          </p:nvSpPr>
          <p:spPr bwMode="auto">
            <a:xfrm>
              <a:off x="357188" y="1928802"/>
              <a:ext cx="8786812" cy="2308324"/>
            </a:xfrm>
            <a:prstGeom prst="rect">
              <a:avLst/>
            </a:prstGeom>
            <a:noFill/>
            <a:ln w="9525">
              <a:noFill/>
              <a:miter lim="800000"/>
              <a:headEnd/>
              <a:tailEnd/>
            </a:ln>
          </p:spPr>
          <p:txBody>
            <a:bodyPr>
              <a:spAutoFit/>
            </a:bodyPr>
            <a:lstStyle/>
            <a:p>
              <a:pPr>
                <a:lnSpc>
                  <a:spcPct val="150000"/>
                </a:lnSpc>
              </a:pPr>
              <a:r>
                <a:rPr lang="en-US" altLang="zh-CN" sz="2400" b="1" dirty="0" smtClean="0">
                  <a:solidFill>
                    <a:srgbClr val="FF0000"/>
                  </a:solidFill>
                  <a:latin typeface="Calibri" pitchFamily="34" charset="0"/>
                </a:rPr>
                <a:t>2</a:t>
              </a:r>
              <a:r>
                <a:rPr lang="zh-CN" altLang="en-US" sz="2400" b="1" dirty="0" smtClean="0">
                  <a:solidFill>
                    <a:srgbClr val="FF0000"/>
                  </a:solidFill>
                  <a:latin typeface="Calibri" pitchFamily="34" charset="0"/>
                </a:rPr>
                <a:t>．（恒温）恒</a:t>
              </a:r>
              <a:r>
                <a:rPr lang="zh-CN" altLang="en-US" sz="2400" b="1" dirty="0">
                  <a:solidFill>
                    <a:srgbClr val="FF0000"/>
                  </a:solidFill>
                  <a:latin typeface="Calibri" pitchFamily="34" charset="0"/>
                </a:rPr>
                <a:t>容</a:t>
              </a:r>
              <a:r>
                <a:rPr lang="zh-CN" altLang="en-US" sz="2400" b="1" dirty="0" smtClean="0">
                  <a:solidFill>
                    <a:srgbClr val="FF0000"/>
                  </a:solidFill>
                  <a:latin typeface="Calibri" pitchFamily="34" charset="0"/>
                </a:rPr>
                <a:t>时</a:t>
              </a:r>
              <a:endParaRPr lang="zh-CN" altLang="en-US" sz="2400" dirty="0">
                <a:solidFill>
                  <a:srgbClr val="FF0000"/>
                </a:solidFill>
                <a:latin typeface="Calibri" pitchFamily="34" charset="0"/>
              </a:endParaRPr>
            </a:p>
            <a:p>
              <a:pPr>
                <a:lnSpc>
                  <a:spcPct val="150000"/>
                </a:lnSpc>
              </a:pPr>
              <a:r>
                <a:rPr lang="en-US" altLang="zh-CN" sz="2400" b="1" dirty="0">
                  <a:latin typeface="Calibri" pitchFamily="34" charset="0"/>
                </a:rPr>
                <a:t>(1)</a:t>
              </a:r>
              <a:r>
                <a:rPr lang="zh-CN" altLang="en-US" sz="2400" b="1" dirty="0">
                  <a:latin typeface="Calibri" pitchFamily="34" charset="0"/>
                </a:rPr>
                <a:t>充入气体反应物          反应物浓度的增大          反应速率加快．</a:t>
              </a:r>
              <a:endParaRPr lang="zh-CN" altLang="en-US" sz="2400" dirty="0">
                <a:latin typeface="Calibri" pitchFamily="34" charset="0"/>
              </a:endParaRPr>
            </a:p>
            <a:p>
              <a:pPr>
                <a:lnSpc>
                  <a:spcPct val="150000"/>
                </a:lnSpc>
              </a:pPr>
              <a:r>
                <a:rPr lang="en-US" altLang="zh-CN" sz="2400" b="1" dirty="0">
                  <a:latin typeface="Calibri" pitchFamily="34" charset="0"/>
                </a:rPr>
                <a:t>(2)</a:t>
              </a:r>
              <a:r>
                <a:rPr lang="zh-CN" altLang="en-US" sz="2400" b="1" dirty="0">
                  <a:latin typeface="Calibri" pitchFamily="34" charset="0"/>
                </a:rPr>
                <a:t>充入</a:t>
              </a:r>
              <a:r>
                <a:rPr lang="en-US" sz="2400" b="1" dirty="0">
                  <a:latin typeface="宋体" pitchFamily="2" charset="-122"/>
                </a:rPr>
                <a:t>“</a:t>
              </a:r>
              <a:r>
                <a:rPr lang="zh-CN" altLang="en-US" sz="2400" b="1" dirty="0">
                  <a:latin typeface="Calibri" pitchFamily="34" charset="0"/>
                </a:rPr>
                <a:t>无关气体</a:t>
              </a:r>
              <a:r>
                <a:rPr lang="en-US" sz="2400" b="1" dirty="0">
                  <a:latin typeface="宋体" pitchFamily="2" charset="-122"/>
                </a:rPr>
                <a:t>”</a:t>
              </a:r>
              <a:r>
                <a:rPr lang="en-US" sz="2400" b="1" dirty="0">
                  <a:latin typeface="Calibri" pitchFamily="34" charset="0"/>
                </a:rPr>
                <a:t>         </a:t>
              </a:r>
              <a:r>
                <a:rPr lang="zh-CN" altLang="en-US" sz="2400" b="1" dirty="0">
                  <a:latin typeface="Calibri" pitchFamily="34" charset="0"/>
                </a:rPr>
                <a:t>压强增大</a:t>
              </a:r>
              <a:r>
                <a:rPr lang="en-US" altLang="zh-CN" sz="2400" b="1" dirty="0">
                  <a:latin typeface="MingLiU" pitchFamily="49" charset="-120"/>
                  <a:ea typeface="MingLiU" pitchFamily="49" charset="-120"/>
                </a:rPr>
                <a:t>―→</a:t>
              </a:r>
              <a:r>
                <a:rPr lang="zh-CN" altLang="en-US" sz="2400" b="1" dirty="0">
                  <a:latin typeface="Calibri" pitchFamily="34" charset="0"/>
                </a:rPr>
                <a:t>各反应物的浓度不变</a:t>
              </a:r>
            </a:p>
            <a:p>
              <a:pPr>
                <a:lnSpc>
                  <a:spcPct val="150000"/>
                </a:lnSpc>
              </a:pPr>
              <a:r>
                <a:rPr lang="en-US" altLang="zh-CN" sz="2400" b="1" dirty="0">
                  <a:latin typeface="Calibri" pitchFamily="34" charset="0"/>
                </a:rPr>
                <a:t>     </a:t>
              </a:r>
              <a:r>
                <a:rPr lang="en-US" altLang="zh-CN" sz="2400" b="1" dirty="0">
                  <a:latin typeface="MingLiU" pitchFamily="49" charset="-120"/>
                  <a:ea typeface="MingLiU" pitchFamily="49" charset="-120"/>
                </a:rPr>
                <a:t>―→</a:t>
              </a:r>
              <a:r>
                <a:rPr lang="en-US" altLang="zh-CN" sz="2400" b="1" dirty="0">
                  <a:latin typeface="Calibri" pitchFamily="34" charset="0"/>
                </a:rPr>
                <a:t> </a:t>
              </a:r>
              <a:r>
                <a:rPr lang="zh-CN" altLang="en-US" sz="2400" b="1" dirty="0">
                  <a:latin typeface="Calibri" pitchFamily="34" charset="0"/>
                </a:rPr>
                <a:t>反应速率不变．</a:t>
              </a:r>
              <a:endParaRPr lang="zh-CN" altLang="en-US" sz="2400" dirty="0">
                <a:latin typeface="Calibri"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85720" y="785794"/>
            <a:ext cx="8424863" cy="4678204"/>
          </a:xfrm>
          <a:prstGeom prst="rect">
            <a:avLst/>
          </a:prstGeom>
          <a:noFill/>
          <a:ln w="9525">
            <a:noFill/>
            <a:miter lim="800000"/>
            <a:headEnd/>
            <a:tailEnd/>
          </a:ln>
          <a:effectLst/>
        </p:spPr>
        <p:txBody>
          <a:bodyPr>
            <a:spAutoFit/>
          </a:bodyPr>
          <a:lstStyle/>
          <a:p>
            <a:pPr>
              <a:spcAft>
                <a:spcPts val="1200"/>
              </a:spcAft>
            </a:pPr>
            <a:r>
              <a:rPr lang="zh-CN" altLang="en-US" sz="3600" b="1" dirty="0">
                <a:latin typeface="宋体" pitchFamily="2" charset="-122"/>
                <a:ea typeface="宋体" pitchFamily="2" charset="-122"/>
              </a:rPr>
              <a:t>化学反应的</a:t>
            </a:r>
            <a:r>
              <a:rPr lang="zh-CN" altLang="en-US" sz="3600" b="1" dirty="0">
                <a:solidFill>
                  <a:srgbClr val="FF0000"/>
                </a:solidFill>
                <a:latin typeface="宋体" pitchFamily="2" charset="-122"/>
                <a:ea typeface="宋体" pitchFamily="2" charset="-122"/>
              </a:rPr>
              <a:t>主要特征</a:t>
            </a:r>
            <a:r>
              <a:rPr lang="zh-CN" altLang="en-US" sz="3600" b="1" dirty="0">
                <a:latin typeface="宋体" pitchFamily="2" charset="-122"/>
                <a:ea typeface="宋体" pitchFamily="2" charset="-122"/>
              </a:rPr>
              <a:t>是物质变化的同时伴随着能量的变化</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而当我们面对一个具体的化学反应时</a:t>
            </a:r>
            <a:r>
              <a:rPr lang="en-US" altLang="zh-CN" sz="3600" b="1" dirty="0">
                <a:latin typeface="宋体" pitchFamily="2" charset="-122"/>
                <a:ea typeface="宋体" pitchFamily="2" charset="-122"/>
              </a:rPr>
              <a:t>:</a:t>
            </a:r>
          </a:p>
          <a:p>
            <a:pPr>
              <a:spcAft>
                <a:spcPts val="1200"/>
              </a:spcAft>
            </a:pPr>
            <a:r>
              <a:rPr lang="zh-CN" altLang="en-US" sz="3600" b="1" dirty="0">
                <a:latin typeface="宋体" pitchFamily="2" charset="-122"/>
                <a:ea typeface="宋体" pitchFamily="2" charset="-122"/>
              </a:rPr>
              <a:t>我们经常可以发现</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有些反应进行的</a:t>
            </a:r>
            <a:r>
              <a:rPr lang="zh-CN" altLang="en-US" sz="3600" b="1" dirty="0">
                <a:solidFill>
                  <a:srgbClr val="FF0000"/>
                </a:solidFill>
                <a:latin typeface="宋体" pitchFamily="2" charset="-122"/>
                <a:ea typeface="宋体" pitchFamily="2" charset="-122"/>
              </a:rPr>
              <a:t>很快</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几乎瞬间完成</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也有一些反应</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进行得</a:t>
            </a:r>
            <a:r>
              <a:rPr lang="zh-CN" altLang="en-US" sz="3600" b="1" dirty="0">
                <a:solidFill>
                  <a:srgbClr val="FF0000"/>
                </a:solidFill>
                <a:latin typeface="宋体" pitchFamily="2" charset="-122"/>
                <a:ea typeface="宋体" pitchFamily="2" charset="-122"/>
              </a:rPr>
              <a:t>很慢</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需要很长时间</a:t>
            </a:r>
            <a:r>
              <a:rPr lang="en-US" altLang="zh-CN" sz="3600" b="1" dirty="0">
                <a:latin typeface="宋体" pitchFamily="2" charset="-122"/>
                <a:ea typeface="宋体" pitchFamily="2" charset="-122"/>
              </a:rPr>
              <a:t>,</a:t>
            </a:r>
            <a:r>
              <a:rPr lang="zh-CN" altLang="en-US" sz="3600" b="1" dirty="0">
                <a:latin typeface="宋体" pitchFamily="2" charset="-122"/>
                <a:ea typeface="宋体" pitchFamily="2" charset="-122"/>
              </a:rPr>
              <a:t>不同的反应进行得快慢差别很大</a:t>
            </a:r>
            <a:r>
              <a:rPr lang="en-US" altLang="zh-CN" sz="3600" b="1" dirty="0">
                <a:latin typeface="宋体" pitchFamily="2" charset="-122"/>
                <a:ea typeface="宋体" pitchFamily="2" charset="-122"/>
              </a:rPr>
              <a:t>. </a:t>
            </a:r>
            <a:r>
              <a:rPr lang="zh-CN" altLang="en-US" sz="3600" b="1" dirty="0">
                <a:latin typeface="宋体" pitchFamily="2" charset="-122"/>
                <a:ea typeface="宋体" pitchFamily="2" charset="-122"/>
              </a:rPr>
              <a:t>举出几例你在生活中所遇到与化学反应快慢有关的事例。</a:t>
            </a:r>
          </a:p>
        </p:txBody>
      </p:sp>
      <p:pic>
        <p:nvPicPr>
          <p:cNvPr id="8195" name="Picture 3" descr="j0234131"/>
          <p:cNvPicPr>
            <a:picLocks noChangeAspect="1" noChangeArrowheads="1"/>
          </p:cNvPicPr>
          <p:nvPr/>
        </p:nvPicPr>
        <p:blipFill>
          <a:blip r:embed="rId2"/>
          <a:srcRect/>
          <a:stretch>
            <a:fillRect/>
          </a:stretch>
        </p:blipFill>
        <p:spPr bwMode="auto">
          <a:xfrm>
            <a:off x="8461375" y="-23813"/>
            <a:ext cx="746125" cy="788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642938" y="500042"/>
            <a:ext cx="8001000" cy="3886064"/>
          </a:xfrm>
          <a:prstGeom prst="rect">
            <a:avLst/>
          </a:prstGeom>
          <a:noFill/>
          <a:ln w="9525">
            <a:noFill/>
            <a:miter lim="800000"/>
            <a:headEnd/>
            <a:tailEnd/>
          </a:ln>
        </p:spPr>
        <p:txBody>
          <a:bodyPr>
            <a:spAutoFit/>
          </a:bodyPr>
          <a:lstStyle/>
          <a:p>
            <a:pPr>
              <a:lnSpc>
                <a:spcPct val="200000"/>
              </a:lnSpc>
            </a:pPr>
            <a:r>
              <a:rPr lang="en-US" altLang="zh-CN" sz="3200" b="1" dirty="0">
                <a:solidFill>
                  <a:srgbClr val="FF0000"/>
                </a:solidFill>
                <a:latin typeface="Calibri" pitchFamily="34" charset="0"/>
              </a:rPr>
              <a:t>	</a:t>
            </a:r>
            <a:r>
              <a:rPr lang="zh-CN" altLang="en-US" sz="3200" b="1" dirty="0">
                <a:solidFill>
                  <a:srgbClr val="FF0000"/>
                </a:solidFill>
                <a:latin typeface="Calibri" pitchFamily="34" charset="0"/>
              </a:rPr>
              <a:t>改变压强对于有气体参加的化学反应速率影响的根本原因是引起浓度的改变．压强改变若浓度不变，则速率不变，若浓度改变，则速率改变</a:t>
            </a:r>
            <a:r>
              <a:rPr lang="zh-CN" altLang="en-US" sz="3200" b="1" dirty="0" smtClean="0">
                <a:solidFill>
                  <a:srgbClr val="FF0000"/>
                </a:solidFill>
                <a:latin typeface="Calibri" pitchFamily="34" charset="0"/>
              </a:rPr>
              <a:t>．</a:t>
            </a:r>
            <a:endParaRPr lang="zh-CN" altLang="en-US" sz="3200" dirty="0">
              <a:solidFill>
                <a:srgbClr val="FF0000"/>
              </a:solidFill>
              <a:latin typeface="Calibri" pitchFamily="34" charset="0"/>
            </a:endParaRPr>
          </a:p>
        </p:txBody>
      </p:sp>
      <p:sp>
        <p:nvSpPr>
          <p:cNvPr id="3" name="矩形 2"/>
          <p:cNvSpPr/>
          <p:nvPr/>
        </p:nvSpPr>
        <p:spPr>
          <a:xfrm>
            <a:off x="683568" y="4581128"/>
            <a:ext cx="8012130" cy="1485407"/>
          </a:xfrm>
          <a:prstGeom prst="rect">
            <a:avLst/>
          </a:prstGeom>
        </p:spPr>
        <p:txBody>
          <a:bodyPr wrap="none">
            <a:spAutoFit/>
          </a:bodyPr>
          <a:lstStyle/>
          <a:p>
            <a:pPr algn="ctr">
              <a:lnSpc>
                <a:spcPct val="150000"/>
              </a:lnSpc>
            </a:pPr>
            <a:r>
              <a:rPr lang="zh-CN" altLang="en-US" sz="3200" b="1" dirty="0" smtClean="0">
                <a:solidFill>
                  <a:srgbClr val="0000FF"/>
                </a:solidFill>
                <a:latin typeface="Calibri" pitchFamily="34" charset="0"/>
              </a:rPr>
              <a:t>一般而言，影响</a:t>
            </a:r>
            <a:r>
              <a:rPr lang="zh-CN" altLang="en-US" sz="3200" b="1" dirty="0" smtClean="0">
                <a:solidFill>
                  <a:srgbClr val="0000FF"/>
                </a:solidFill>
                <a:latin typeface="Calibri" pitchFamily="34" charset="0"/>
              </a:rPr>
              <a:t>化学反应速率因素的强弱：</a:t>
            </a:r>
            <a:endParaRPr lang="en-US" altLang="zh-CN" sz="3200" b="1" dirty="0" smtClean="0">
              <a:solidFill>
                <a:srgbClr val="0000FF"/>
              </a:solidFill>
              <a:latin typeface="Calibri" pitchFamily="34" charset="0"/>
            </a:endParaRPr>
          </a:p>
          <a:p>
            <a:pPr algn="ctr">
              <a:lnSpc>
                <a:spcPct val="150000"/>
              </a:lnSpc>
            </a:pPr>
            <a:r>
              <a:rPr lang="zh-CN" altLang="en-US" sz="3200" b="1" dirty="0" smtClean="0">
                <a:solidFill>
                  <a:srgbClr val="0000FF"/>
                </a:solidFill>
                <a:latin typeface="Calibri" pitchFamily="34" charset="0"/>
              </a:rPr>
              <a:t>催化剂 </a:t>
            </a:r>
            <a:r>
              <a:rPr lang="en-US" altLang="zh-CN" sz="3200" b="1" dirty="0" smtClean="0">
                <a:solidFill>
                  <a:srgbClr val="0000FF"/>
                </a:solidFill>
                <a:latin typeface="Calibri" pitchFamily="34" charset="0"/>
              </a:rPr>
              <a:t>&gt; </a:t>
            </a:r>
            <a:r>
              <a:rPr lang="zh-CN" altLang="en-US" sz="3200" b="1" dirty="0" smtClean="0">
                <a:solidFill>
                  <a:srgbClr val="0000FF"/>
                </a:solidFill>
                <a:latin typeface="Calibri" pitchFamily="34" charset="0"/>
              </a:rPr>
              <a:t>温度 </a:t>
            </a:r>
            <a:r>
              <a:rPr lang="en-US" altLang="zh-CN" sz="3200" b="1" dirty="0" smtClean="0">
                <a:solidFill>
                  <a:srgbClr val="0000FF"/>
                </a:solidFill>
                <a:latin typeface="Calibri" pitchFamily="34" charset="0"/>
              </a:rPr>
              <a:t>&gt; </a:t>
            </a:r>
            <a:r>
              <a:rPr lang="zh-CN" altLang="en-US" sz="3200" b="1" dirty="0" smtClean="0">
                <a:solidFill>
                  <a:srgbClr val="0000FF"/>
                </a:solidFill>
                <a:latin typeface="Calibri" pitchFamily="34" charset="0"/>
              </a:rPr>
              <a:t>浓度</a:t>
            </a:r>
            <a:r>
              <a:rPr lang="en-US" altLang="zh-CN" sz="3200" b="1" dirty="0" smtClean="0">
                <a:solidFill>
                  <a:srgbClr val="0000FF"/>
                </a:solidFill>
                <a:latin typeface="Calibri" pitchFamily="34" charset="0"/>
              </a:rPr>
              <a:t>(</a:t>
            </a:r>
            <a:r>
              <a:rPr lang="zh-CN" altLang="en-US" sz="3200" b="1" dirty="0" smtClean="0">
                <a:solidFill>
                  <a:srgbClr val="0000FF"/>
                </a:solidFill>
                <a:latin typeface="Calibri" pitchFamily="34" charset="0"/>
              </a:rPr>
              <a:t>压强</a:t>
            </a:r>
            <a:r>
              <a:rPr lang="en-US" altLang="zh-CN" sz="3200" b="1" dirty="0" smtClean="0">
                <a:solidFill>
                  <a:srgbClr val="0000FF"/>
                </a:solidFill>
                <a:latin typeface="Calibri" pitchFamily="34" charset="0"/>
              </a:rPr>
              <a:t>)</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42875" y="1533525"/>
            <a:ext cx="8929688" cy="3324225"/>
          </a:xfrm>
          <a:prstGeom prst="rect">
            <a:avLst/>
          </a:prstGeom>
          <a:noFill/>
          <a:ln w="9525">
            <a:noFill/>
            <a:miter lim="800000"/>
            <a:headEnd/>
            <a:tailEnd/>
          </a:ln>
        </p:spPr>
        <p:txBody>
          <a:bodyPr>
            <a:spAutoFit/>
          </a:bodyPr>
          <a:lstStyle/>
          <a:p>
            <a:pPr>
              <a:lnSpc>
                <a:spcPct val="150000"/>
              </a:lnSpc>
            </a:pPr>
            <a:r>
              <a:rPr lang="zh-CN" altLang="en-US" sz="2800" b="1">
                <a:solidFill>
                  <a:prstClr val="black"/>
                </a:solidFill>
              </a:rPr>
              <a:t>（</a:t>
            </a:r>
            <a:r>
              <a:rPr lang="en-US" altLang="zh-CN" sz="2800" b="1">
                <a:solidFill>
                  <a:prstClr val="black"/>
                </a:solidFill>
              </a:rPr>
              <a:t>1</a:t>
            </a:r>
            <a:r>
              <a:rPr lang="zh-CN" altLang="en-US" sz="2800" b="1">
                <a:solidFill>
                  <a:prstClr val="black"/>
                </a:solidFill>
              </a:rPr>
              <a:t>）化学反应的前提是碰撞。</a:t>
            </a:r>
            <a:endParaRPr lang="en-US" altLang="zh-CN" sz="2800" b="1">
              <a:solidFill>
                <a:prstClr val="black"/>
              </a:solidFill>
            </a:endParaRPr>
          </a:p>
          <a:p>
            <a:pPr>
              <a:lnSpc>
                <a:spcPct val="150000"/>
              </a:lnSpc>
            </a:pPr>
            <a:r>
              <a:rPr lang="zh-CN" altLang="en-US" sz="2800" b="1">
                <a:solidFill>
                  <a:prstClr val="black"/>
                </a:solidFill>
              </a:rPr>
              <a:t>（</a:t>
            </a:r>
            <a:r>
              <a:rPr lang="en-US" altLang="zh-CN" sz="2800" b="1">
                <a:solidFill>
                  <a:prstClr val="black"/>
                </a:solidFill>
              </a:rPr>
              <a:t>2</a:t>
            </a:r>
            <a:r>
              <a:rPr lang="zh-CN" altLang="en-US" sz="2800" b="1">
                <a:solidFill>
                  <a:prstClr val="black"/>
                </a:solidFill>
              </a:rPr>
              <a:t>）大部分碰撞是弹性碰撞 ，少数发生有效碰撞。</a:t>
            </a:r>
            <a:endParaRPr lang="en-US" altLang="zh-CN" sz="2800" b="1">
              <a:solidFill>
                <a:prstClr val="black"/>
              </a:solidFill>
            </a:endParaRPr>
          </a:p>
          <a:p>
            <a:pPr eaLnBrk="0" hangingPunct="0">
              <a:lnSpc>
                <a:spcPct val="150000"/>
              </a:lnSpc>
            </a:pPr>
            <a:r>
              <a:rPr lang="zh-CN" altLang="en-US" sz="2800" b="1">
                <a:solidFill>
                  <a:prstClr val="black"/>
                </a:solidFill>
              </a:rPr>
              <a:t>（</a:t>
            </a:r>
            <a:r>
              <a:rPr lang="en-US" altLang="zh-CN" sz="2800" b="1">
                <a:solidFill>
                  <a:prstClr val="black"/>
                </a:solidFill>
              </a:rPr>
              <a:t>3</a:t>
            </a:r>
            <a:r>
              <a:rPr lang="zh-CN" altLang="en-US" sz="2800" b="1">
                <a:solidFill>
                  <a:prstClr val="black"/>
                </a:solidFill>
              </a:rPr>
              <a:t>）</a:t>
            </a:r>
            <a:r>
              <a:rPr lang="zh-CN" altLang="en-US" sz="2800" b="1">
                <a:solidFill>
                  <a:prstClr val="black"/>
                </a:solidFill>
                <a:latin typeface="宋体" pitchFamily="2" charset="-122"/>
                <a:cs typeface="Times New Roman" pitchFamily="18" charset="0"/>
              </a:rPr>
              <a:t>有效碰撞：能够发生化学反应的碰撞叫有效碰撞</a:t>
            </a:r>
          </a:p>
          <a:p>
            <a:pPr eaLnBrk="0" hangingPunct="0">
              <a:lnSpc>
                <a:spcPct val="150000"/>
              </a:lnSpc>
            </a:pPr>
            <a:r>
              <a:rPr lang="zh-CN" altLang="en-US" sz="2800" b="1">
                <a:solidFill>
                  <a:prstClr val="black"/>
                </a:solidFill>
              </a:rPr>
              <a:t>（</a:t>
            </a:r>
            <a:r>
              <a:rPr lang="en-US" altLang="zh-CN" sz="2800" b="1">
                <a:solidFill>
                  <a:prstClr val="black"/>
                </a:solidFill>
              </a:rPr>
              <a:t>4</a:t>
            </a:r>
            <a:r>
              <a:rPr lang="zh-CN" altLang="en-US" sz="2800" b="1">
                <a:solidFill>
                  <a:prstClr val="black"/>
                </a:solidFill>
              </a:rPr>
              <a:t>）</a:t>
            </a:r>
            <a:r>
              <a:rPr lang="zh-CN" altLang="en-US" sz="2800" b="1">
                <a:solidFill>
                  <a:prstClr val="black"/>
                </a:solidFill>
                <a:latin typeface="宋体" pitchFamily="2" charset="-122"/>
                <a:cs typeface="Times New Roman" pitchFamily="18" charset="0"/>
              </a:rPr>
              <a:t>活化分子：能量较高，能发生有效碰撞分子叫做活化分子。</a:t>
            </a:r>
            <a:endParaRPr lang="zh-CN" altLang="en-US" sz="2800" b="1">
              <a:solidFill>
                <a:prstClr val="black"/>
              </a:solidFill>
            </a:endParaRPr>
          </a:p>
        </p:txBody>
      </p:sp>
      <p:sp>
        <p:nvSpPr>
          <p:cNvPr id="6" name="矩形 5"/>
          <p:cNvSpPr/>
          <p:nvPr/>
        </p:nvSpPr>
        <p:spPr>
          <a:xfrm>
            <a:off x="3214688" y="496888"/>
            <a:ext cx="2344737" cy="64611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zh-CN" altLang="en-US" sz="3600" b="1" spc="600" dirty="0">
                <a:solidFill>
                  <a:srgbClr val="FF0000"/>
                </a:solidFill>
                <a:latin typeface="Arial" charset="0"/>
              </a:rPr>
              <a:t>碰撞理论</a:t>
            </a:r>
            <a:endParaRPr lang="zh-CN" altLang="en-US" sz="3600" spc="600" dirty="0">
              <a:solidFill>
                <a:srgbClr val="FF0000"/>
              </a:solidFill>
            </a:endParaRPr>
          </a:p>
        </p:txBody>
      </p:sp>
      <p:grpSp>
        <p:nvGrpSpPr>
          <p:cNvPr id="2" name="组合 16"/>
          <p:cNvGrpSpPr>
            <a:grpSpLocks/>
          </p:cNvGrpSpPr>
          <p:nvPr/>
        </p:nvGrpSpPr>
        <p:grpSpPr bwMode="auto">
          <a:xfrm>
            <a:off x="142906" y="5357826"/>
            <a:ext cx="8858250" cy="523875"/>
            <a:chOff x="142844" y="3929066"/>
            <a:chExt cx="8858312" cy="523220"/>
          </a:xfrm>
          <a:solidFill>
            <a:schemeClr val="tx1"/>
          </a:solidFill>
        </p:grpSpPr>
        <p:sp>
          <p:nvSpPr>
            <p:cNvPr id="8" name="TextBox 4"/>
            <p:cNvSpPr txBox="1">
              <a:spLocks noChangeArrowheads="1"/>
            </p:cNvSpPr>
            <p:nvPr/>
          </p:nvSpPr>
          <p:spPr bwMode="auto">
            <a:xfrm>
              <a:off x="142844" y="3929066"/>
              <a:ext cx="1143008" cy="523220"/>
            </a:xfrm>
            <a:prstGeom prst="rect">
              <a:avLst/>
            </a:prstGeom>
            <a:grpFill/>
            <a:ln w="9525">
              <a:noFill/>
              <a:miter lim="800000"/>
              <a:headEnd/>
              <a:tailEnd/>
            </a:ln>
          </p:spPr>
          <p:txBody>
            <a:bodyPr>
              <a:spAutoFit/>
            </a:bodyPr>
            <a:lstStyle/>
            <a:p>
              <a:pPr>
                <a:defRPr/>
              </a:pPr>
              <a:r>
                <a:rPr lang="zh-CN" altLang="en-US" sz="2800" b="1">
                  <a:solidFill>
                    <a:prstClr val="white"/>
                  </a:solidFill>
                </a:rPr>
                <a:t>碰撞</a:t>
              </a:r>
            </a:p>
          </p:txBody>
        </p:sp>
        <p:cxnSp>
          <p:nvCxnSpPr>
            <p:cNvPr id="9" name="直接箭头连接符 8"/>
            <p:cNvCxnSpPr/>
            <p:nvPr/>
          </p:nvCxnSpPr>
          <p:spPr>
            <a:xfrm flipV="1">
              <a:off x="1285803" y="4214459"/>
              <a:ext cx="785819" cy="6342"/>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7"/>
            <p:cNvSpPr txBox="1">
              <a:spLocks noChangeArrowheads="1"/>
            </p:cNvSpPr>
            <p:nvPr/>
          </p:nvSpPr>
          <p:spPr bwMode="auto">
            <a:xfrm>
              <a:off x="2071670" y="3929066"/>
              <a:ext cx="1714512" cy="523220"/>
            </a:xfrm>
            <a:prstGeom prst="rect">
              <a:avLst/>
            </a:prstGeom>
            <a:grpFill/>
            <a:ln w="9525">
              <a:noFill/>
              <a:miter lim="800000"/>
              <a:headEnd/>
              <a:tailEnd/>
            </a:ln>
          </p:spPr>
          <p:txBody>
            <a:bodyPr>
              <a:spAutoFit/>
            </a:bodyPr>
            <a:lstStyle/>
            <a:p>
              <a:pPr>
                <a:defRPr/>
              </a:pPr>
              <a:r>
                <a:rPr lang="zh-CN" altLang="en-US" sz="2800" b="1">
                  <a:solidFill>
                    <a:prstClr val="white"/>
                  </a:solidFill>
                </a:rPr>
                <a:t>有效碰撞</a:t>
              </a:r>
            </a:p>
          </p:txBody>
        </p:sp>
        <p:sp>
          <p:nvSpPr>
            <p:cNvPr id="11" name="矩形 8"/>
            <p:cNvSpPr>
              <a:spLocks noChangeArrowheads="1"/>
            </p:cNvSpPr>
            <p:nvPr/>
          </p:nvSpPr>
          <p:spPr bwMode="auto">
            <a:xfrm>
              <a:off x="4500530" y="3929066"/>
              <a:ext cx="1627369" cy="523220"/>
            </a:xfrm>
            <a:prstGeom prst="rect">
              <a:avLst/>
            </a:prstGeom>
            <a:grpFill/>
            <a:ln w="9525">
              <a:noFill/>
              <a:miter lim="800000"/>
              <a:headEnd/>
              <a:tailEnd/>
            </a:ln>
          </p:spPr>
          <p:txBody>
            <a:bodyPr wrap="none">
              <a:spAutoFit/>
            </a:bodyPr>
            <a:lstStyle/>
            <a:p>
              <a:pPr>
                <a:defRPr/>
              </a:pPr>
              <a:r>
                <a:rPr lang="zh-CN" altLang="en-US" sz="2800" b="1" dirty="0">
                  <a:solidFill>
                    <a:prstClr val="white"/>
                  </a:solidFill>
                  <a:latin typeface="宋体" pitchFamily="2" charset="-122"/>
                  <a:cs typeface="Times New Roman" pitchFamily="18" charset="0"/>
                </a:rPr>
                <a:t>活化分子</a:t>
              </a:r>
              <a:endParaRPr lang="zh-CN" altLang="en-US" sz="2800" b="1" dirty="0">
                <a:solidFill>
                  <a:prstClr val="white"/>
                </a:solidFill>
              </a:endParaRPr>
            </a:p>
          </p:txBody>
        </p:sp>
        <p:cxnSp>
          <p:nvCxnSpPr>
            <p:cNvPr id="12" name="直接箭头连接符 11"/>
            <p:cNvCxnSpPr/>
            <p:nvPr/>
          </p:nvCxnSpPr>
          <p:spPr>
            <a:xfrm>
              <a:off x="3786145" y="4214459"/>
              <a:ext cx="714380" cy="1585"/>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1"/>
            <p:cNvSpPr>
              <a:spLocks noChangeArrowheads="1"/>
            </p:cNvSpPr>
            <p:nvPr/>
          </p:nvSpPr>
          <p:spPr bwMode="auto">
            <a:xfrm>
              <a:off x="6652436" y="3929066"/>
              <a:ext cx="2348720" cy="523220"/>
            </a:xfrm>
            <a:prstGeom prst="rect">
              <a:avLst/>
            </a:prstGeom>
            <a:grpFill/>
            <a:ln w="9525">
              <a:noFill/>
              <a:miter lim="800000"/>
              <a:headEnd/>
              <a:tailEnd/>
            </a:ln>
          </p:spPr>
          <p:txBody>
            <a:bodyPr wrap="none">
              <a:spAutoFit/>
            </a:bodyPr>
            <a:lstStyle/>
            <a:p>
              <a:pPr>
                <a:defRPr/>
              </a:pPr>
              <a:r>
                <a:rPr lang="zh-CN" altLang="en-US" sz="2800" b="1" dirty="0">
                  <a:solidFill>
                    <a:prstClr val="white"/>
                  </a:solidFill>
                </a:rPr>
                <a:t>化学反应速率</a:t>
              </a:r>
            </a:p>
          </p:txBody>
        </p:sp>
        <p:cxnSp>
          <p:nvCxnSpPr>
            <p:cNvPr id="14" name="直接箭头连接符 13"/>
            <p:cNvCxnSpPr>
              <a:stCxn id="11" idx="3"/>
              <a:endCxn id="13" idx="1"/>
            </p:cNvCxnSpPr>
            <p:nvPr/>
          </p:nvCxnSpPr>
          <p:spPr>
            <a:xfrm>
              <a:off x="6127900" y="4190676"/>
              <a:ext cx="524536" cy="1586"/>
            </a:xfrm>
            <a:prstGeom prst="straightConnector1">
              <a:avLst/>
            </a:prstGeom>
            <a:grpFill/>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64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msotw9_temp0"/>
          <p:cNvPicPr>
            <a:picLocks noChangeAspect="1" noChangeArrowheads="1"/>
          </p:cNvPicPr>
          <p:nvPr/>
        </p:nvPicPr>
        <p:blipFill>
          <a:blip r:embed="rId2">
            <a:lum bright="-8000" contrast="44000"/>
          </a:blip>
          <a:srcRect/>
          <a:stretch>
            <a:fillRect/>
          </a:stretch>
        </p:blipFill>
        <p:spPr bwMode="auto">
          <a:xfrm>
            <a:off x="457200" y="495300"/>
            <a:ext cx="8077200" cy="4114800"/>
          </a:xfrm>
          <a:prstGeom prst="rect">
            <a:avLst/>
          </a:prstGeom>
          <a:noFill/>
          <a:ln w="9525">
            <a:noFill/>
            <a:miter lim="800000"/>
            <a:headEnd/>
            <a:tailEnd/>
          </a:ln>
        </p:spPr>
      </p:pic>
      <p:sp>
        <p:nvSpPr>
          <p:cNvPr id="3" name="Text Box 6"/>
          <p:cNvSpPr txBox="1">
            <a:spLocks noChangeArrowheads="1"/>
          </p:cNvSpPr>
          <p:nvPr/>
        </p:nvSpPr>
        <p:spPr bwMode="auto">
          <a:xfrm>
            <a:off x="1066800" y="4683125"/>
            <a:ext cx="1584325" cy="457200"/>
          </a:xfrm>
          <a:prstGeom prst="rect">
            <a:avLst/>
          </a:prstGeom>
          <a:solidFill>
            <a:srgbClr val="FFFF00"/>
          </a:solidFill>
          <a:ln w="9525">
            <a:noFill/>
            <a:miter lim="800000"/>
            <a:headEnd/>
            <a:tailEnd/>
          </a:ln>
        </p:spPr>
        <p:txBody>
          <a:bodyPr>
            <a:spAutoFit/>
          </a:bodyPr>
          <a:lstStyle/>
          <a:p>
            <a:r>
              <a:rPr kumimoji="1" lang="zh-CN" altLang="en-US" sz="2400" b="1">
                <a:solidFill>
                  <a:srgbClr val="0000FF"/>
                </a:solidFill>
                <a:latin typeface="Times New Roman" pitchFamily="18" charset="0"/>
                <a:ea typeface="楷体_GB2312" pitchFamily="49" charset="-122"/>
              </a:rPr>
              <a:t>能量不够</a:t>
            </a:r>
          </a:p>
        </p:txBody>
      </p:sp>
      <p:sp>
        <p:nvSpPr>
          <p:cNvPr id="4" name="Text Box 7"/>
          <p:cNvSpPr txBox="1">
            <a:spLocks noChangeArrowheads="1"/>
          </p:cNvSpPr>
          <p:nvPr/>
        </p:nvSpPr>
        <p:spPr bwMode="auto">
          <a:xfrm>
            <a:off x="3946525" y="4683125"/>
            <a:ext cx="1625600" cy="457200"/>
          </a:xfrm>
          <a:prstGeom prst="rect">
            <a:avLst/>
          </a:prstGeom>
          <a:solidFill>
            <a:srgbClr val="FFFF00"/>
          </a:solidFill>
          <a:ln w="9525">
            <a:noFill/>
            <a:miter lim="800000"/>
            <a:headEnd/>
            <a:tailEnd/>
          </a:ln>
        </p:spPr>
        <p:txBody>
          <a:bodyPr>
            <a:spAutoFit/>
          </a:bodyPr>
          <a:lstStyle/>
          <a:p>
            <a:pPr algn="ctr"/>
            <a:r>
              <a:rPr kumimoji="1" lang="zh-CN" altLang="en-US" sz="2400" b="1">
                <a:solidFill>
                  <a:srgbClr val="0000FF"/>
                </a:solidFill>
                <a:latin typeface="Times New Roman" pitchFamily="18" charset="0"/>
                <a:ea typeface="楷体_GB2312" pitchFamily="49" charset="-122"/>
              </a:rPr>
              <a:t>取向不好</a:t>
            </a:r>
          </a:p>
        </p:txBody>
      </p:sp>
      <p:sp>
        <p:nvSpPr>
          <p:cNvPr id="5" name="Text Box 8"/>
          <p:cNvSpPr txBox="1">
            <a:spLocks noChangeArrowheads="1"/>
          </p:cNvSpPr>
          <p:nvPr/>
        </p:nvSpPr>
        <p:spPr bwMode="auto">
          <a:xfrm>
            <a:off x="6323013" y="4686300"/>
            <a:ext cx="2328862" cy="457200"/>
          </a:xfrm>
          <a:prstGeom prst="rect">
            <a:avLst/>
          </a:prstGeom>
          <a:solidFill>
            <a:srgbClr val="00CCFF"/>
          </a:solidFill>
          <a:ln w="9525">
            <a:noFill/>
            <a:miter lim="800000"/>
            <a:headEnd/>
            <a:tailEnd/>
          </a:ln>
        </p:spPr>
        <p:txBody>
          <a:bodyPr wrap="none">
            <a:spAutoFit/>
          </a:bodyPr>
          <a:lstStyle/>
          <a:p>
            <a:r>
              <a:rPr kumimoji="1" lang="zh-CN" altLang="en-US" sz="2400" b="1">
                <a:solidFill>
                  <a:srgbClr val="FF3300"/>
                </a:solidFill>
                <a:latin typeface="Times New Roman" pitchFamily="18" charset="0"/>
                <a:ea typeface="楷体_GB2312" pitchFamily="49" charset="-122"/>
              </a:rPr>
              <a:t>好球！有效碰撞</a:t>
            </a:r>
          </a:p>
        </p:txBody>
      </p:sp>
      <p:sp>
        <p:nvSpPr>
          <p:cNvPr id="6" name="Text Box 9"/>
          <p:cNvSpPr txBox="1">
            <a:spLocks noChangeArrowheads="1"/>
          </p:cNvSpPr>
          <p:nvPr/>
        </p:nvSpPr>
        <p:spPr bwMode="auto">
          <a:xfrm>
            <a:off x="1428728" y="5500688"/>
            <a:ext cx="5857898" cy="523220"/>
          </a:xfrm>
          <a:prstGeom prst="rect">
            <a:avLst/>
          </a:prstGeom>
          <a:solidFill>
            <a:srgbClr val="FFFF99"/>
          </a:solidFill>
          <a:ln w="9525">
            <a:noFill/>
            <a:miter lim="800000"/>
            <a:headEnd/>
            <a:tailEnd/>
          </a:ln>
        </p:spPr>
        <p:txBody>
          <a:bodyPr wrap="square">
            <a:spAutoFit/>
          </a:bodyPr>
          <a:lstStyle/>
          <a:p>
            <a:r>
              <a:rPr kumimoji="1" lang="en-US" altLang="zh-CN" sz="2800" b="1" dirty="0">
                <a:solidFill>
                  <a:srgbClr val="FF3300"/>
                </a:solidFill>
                <a:latin typeface="Times New Roman" pitchFamily="18" charset="0"/>
                <a:ea typeface="楷体_GB2312" pitchFamily="49" charset="-122"/>
              </a:rPr>
              <a:t>①</a:t>
            </a:r>
            <a:r>
              <a:rPr kumimoji="1" lang="zh-CN" altLang="en-US" sz="2800" b="1" dirty="0">
                <a:solidFill>
                  <a:srgbClr val="FF3300"/>
                </a:solidFill>
                <a:latin typeface="Times New Roman" pitchFamily="18" charset="0"/>
                <a:ea typeface="楷体_GB2312" pitchFamily="49" charset="-122"/>
              </a:rPr>
              <a:t>有足够的能量使旧键</a:t>
            </a:r>
            <a:r>
              <a:rPr kumimoji="1" lang="zh-CN" altLang="en-US" sz="2800" b="1" dirty="0" smtClean="0">
                <a:solidFill>
                  <a:srgbClr val="FF3300"/>
                </a:solidFill>
                <a:latin typeface="Times New Roman" pitchFamily="18" charset="0"/>
                <a:ea typeface="楷体_GB2312" pitchFamily="49" charset="-122"/>
              </a:rPr>
              <a:t>断裂或减弱</a:t>
            </a:r>
            <a:endParaRPr kumimoji="1" lang="zh-CN" altLang="en-US" sz="2800" b="1" dirty="0">
              <a:solidFill>
                <a:srgbClr val="FF3300"/>
              </a:solidFill>
              <a:latin typeface="Times New Roman" pitchFamily="18" charset="0"/>
              <a:ea typeface="楷体_GB2312" pitchFamily="49" charset="-122"/>
            </a:endParaRPr>
          </a:p>
        </p:txBody>
      </p:sp>
      <p:sp>
        <p:nvSpPr>
          <p:cNvPr id="7" name="Rectangle 10"/>
          <p:cNvSpPr>
            <a:spLocks noChangeArrowheads="1"/>
          </p:cNvSpPr>
          <p:nvPr/>
        </p:nvSpPr>
        <p:spPr bwMode="auto">
          <a:xfrm>
            <a:off x="1428729" y="6143625"/>
            <a:ext cx="4572000" cy="519113"/>
          </a:xfrm>
          <a:prstGeom prst="rect">
            <a:avLst/>
          </a:prstGeom>
          <a:solidFill>
            <a:srgbClr val="FFFF99"/>
          </a:solidFill>
          <a:ln w="9525">
            <a:noFill/>
            <a:miter lim="800000"/>
            <a:headEnd/>
            <a:tailEnd/>
          </a:ln>
        </p:spPr>
        <p:txBody>
          <a:bodyPr>
            <a:spAutoFit/>
          </a:bodyPr>
          <a:lstStyle/>
          <a:p>
            <a:r>
              <a:rPr kumimoji="1" lang="en-US" altLang="zh-CN" sz="2800" b="1">
                <a:solidFill>
                  <a:srgbClr val="FF3300"/>
                </a:solidFill>
                <a:latin typeface="Times New Roman" pitchFamily="18" charset="0"/>
                <a:ea typeface="楷体_GB2312" pitchFamily="49" charset="-122"/>
              </a:rPr>
              <a:t>②</a:t>
            </a:r>
            <a:r>
              <a:rPr kumimoji="1" lang="zh-CN" altLang="en-US" sz="2800" b="1">
                <a:solidFill>
                  <a:srgbClr val="FF3300"/>
                </a:solidFill>
                <a:latin typeface="Times New Roman" pitchFamily="18" charset="0"/>
                <a:ea typeface="楷体_GB2312" pitchFamily="49" charset="-122"/>
              </a:rPr>
              <a:t>碰撞时要有合理的取向</a:t>
            </a:r>
          </a:p>
        </p:txBody>
      </p:sp>
    </p:spTree>
    <p:extLst>
      <p:ext uri="{BB962C8B-B14F-4D97-AF65-F5344CB8AC3E}">
        <p14:creationId xmlns:p14="http://schemas.microsoft.com/office/powerpoint/2010/main" val="23320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a:grpSpLocks/>
          </p:cNvGrpSpPr>
          <p:nvPr/>
        </p:nvGrpSpPr>
        <p:grpSpPr bwMode="auto">
          <a:xfrm>
            <a:off x="142906" y="1071546"/>
            <a:ext cx="8858250" cy="523875"/>
            <a:chOff x="142844" y="3929066"/>
            <a:chExt cx="8858312" cy="523220"/>
          </a:xfrm>
          <a:solidFill>
            <a:schemeClr val="tx1"/>
          </a:solidFill>
        </p:grpSpPr>
        <p:cxnSp>
          <p:nvCxnSpPr>
            <p:cNvPr id="4" name="直接箭头连接符 3"/>
            <p:cNvCxnSpPr/>
            <p:nvPr/>
          </p:nvCxnSpPr>
          <p:spPr>
            <a:xfrm flipV="1">
              <a:off x="1214359" y="4214461"/>
              <a:ext cx="642941" cy="6340"/>
            </a:xfrm>
            <a:prstGeom prst="straightConnector1">
              <a:avLst/>
            </a:prstGeom>
            <a:grpFill/>
            <a:ln w="38100">
              <a:tailEnd type="arrow"/>
            </a:ln>
          </p:spPr>
          <p:style>
            <a:lnRef idx="1">
              <a:schemeClr val="accent1"/>
            </a:lnRef>
            <a:fillRef idx="0">
              <a:schemeClr val="accent1"/>
            </a:fillRef>
            <a:effectRef idx="0">
              <a:schemeClr val="accent1"/>
            </a:effectRef>
            <a:fontRef idx="minor">
              <a:schemeClr val="tx1"/>
            </a:fontRef>
          </p:style>
        </p:cxnSp>
        <p:sp>
          <p:nvSpPr>
            <p:cNvPr id="5" name="TextBox 7"/>
            <p:cNvSpPr txBox="1">
              <a:spLocks noChangeArrowheads="1"/>
            </p:cNvSpPr>
            <p:nvPr/>
          </p:nvSpPr>
          <p:spPr bwMode="auto">
            <a:xfrm>
              <a:off x="1857306" y="3929066"/>
              <a:ext cx="1714512" cy="523220"/>
            </a:xfrm>
            <a:prstGeom prst="rect">
              <a:avLst/>
            </a:prstGeom>
            <a:grpFill/>
            <a:ln w="9525">
              <a:noFill/>
              <a:miter lim="800000"/>
              <a:headEnd/>
              <a:tailEnd/>
            </a:ln>
          </p:spPr>
          <p:txBody>
            <a:bodyPr>
              <a:spAutoFit/>
            </a:bodyPr>
            <a:lstStyle/>
            <a:p>
              <a:pPr>
                <a:defRPr/>
              </a:pPr>
              <a:r>
                <a:rPr lang="zh-CN" altLang="en-US" sz="2800" b="1" dirty="0">
                  <a:solidFill>
                    <a:prstClr val="white"/>
                  </a:solidFill>
                </a:rPr>
                <a:t>有效碰撞</a:t>
              </a:r>
            </a:p>
          </p:txBody>
        </p:sp>
        <p:sp>
          <p:nvSpPr>
            <p:cNvPr id="6" name="矩形 8"/>
            <p:cNvSpPr>
              <a:spLocks noChangeArrowheads="1"/>
            </p:cNvSpPr>
            <p:nvPr/>
          </p:nvSpPr>
          <p:spPr bwMode="auto">
            <a:xfrm>
              <a:off x="4143338" y="3929066"/>
              <a:ext cx="2071717" cy="522566"/>
            </a:xfrm>
            <a:prstGeom prst="rect">
              <a:avLst/>
            </a:prstGeom>
            <a:solidFill>
              <a:schemeClr val="tx1"/>
            </a:solidFill>
            <a:ln w="9525">
              <a:noFill/>
              <a:miter lim="800000"/>
              <a:headEnd/>
              <a:tailEnd/>
            </a:ln>
          </p:spPr>
          <p:txBody>
            <a:bodyPr wrap="square">
              <a:spAutoFit/>
            </a:bodyPr>
            <a:lstStyle/>
            <a:p>
              <a:pPr>
                <a:defRPr/>
              </a:pPr>
              <a:r>
                <a:rPr lang="zh-CN" altLang="en-US" sz="2800" b="1" dirty="0" smtClean="0">
                  <a:solidFill>
                    <a:prstClr val="white"/>
                  </a:solidFill>
                  <a:latin typeface="宋体" pitchFamily="2" charset="-122"/>
                  <a:cs typeface="Times New Roman" pitchFamily="18" charset="0"/>
                </a:rPr>
                <a:t>活化分子数</a:t>
              </a:r>
              <a:endParaRPr lang="zh-CN" altLang="en-US" sz="2800" b="1" dirty="0">
                <a:solidFill>
                  <a:prstClr val="white"/>
                </a:solidFill>
              </a:endParaRPr>
            </a:p>
          </p:txBody>
        </p:sp>
        <p:cxnSp>
          <p:nvCxnSpPr>
            <p:cNvPr id="7" name="直接箭头连接符 6"/>
            <p:cNvCxnSpPr/>
            <p:nvPr/>
          </p:nvCxnSpPr>
          <p:spPr>
            <a:xfrm>
              <a:off x="3571830" y="4214459"/>
              <a:ext cx="571508" cy="2"/>
            </a:xfrm>
            <a:prstGeom prst="straightConnector1">
              <a:avLst/>
            </a:prstGeom>
            <a:grpFill/>
            <a:ln w="38100">
              <a:tailEnd type="arrow"/>
            </a:ln>
          </p:spPr>
          <p:style>
            <a:lnRef idx="1">
              <a:schemeClr val="accent1"/>
            </a:lnRef>
            <a:fillRef idx="0">
              <a:schemeClr val="accent1"/>
            </a:fillRef>
            <a:effectRef idx="0">
              <a:schemeClr val="accent1"/>
            </a:effectRef>
            <a:fontRef idx="minor">
              <a:schemeClr val="tx1"/>
            </a:fontRef>
          </p:style>
        </p:cxnSp>
        <p:sp>
          <p:nvSpPr>
            <p:cNvPr id="8" name="矩形 11"/>
            <p:cNvSpPr>
              <a:spLocks noChangeArrowheads="1"/>
            </p:cNvSpPr>
            <p:nvPr/>
          </p:nvSpPr>
          <p:spPr bwMode="auto">
            <a:xfrm>
              <a:off x="6652436" y="3929066"/>
              <a:ext cx="2348720" cy="523220"/>
            </a:xfrm>
            <a:prstGeom prst="rect">
              <a:avLst/>
            </a:prstGeom>
            <a:grpFill/>
            <a:ln w="9525">
              <a:noFill/>
              <a:miter lim="800000"/>
              <a:headEnd/>
              <a:tailEnd/>
            </a:ln>
          </p:spPr>
          <p:txBody>
            <a:bodyPr wrap="none">
              <a:spAutoFit/>
            </a:bodyPr>
            <a:lstStyle/>
            <a:p>
              <a:pPr>
                <a:defRPr/>
              </a:pPr>
              <a:r>
                <a:rPr lang="zh-CN" altLang="en-US" sz="2800" b="1" dirty="0">
                  <a:solidFill>
                    <a:prstClr val="white"/>
                  </a:solidFill>
                </a:rPr>
                <a:t>化学反应速率</a:t>
              </a:r>
            </a:p>
          </p:txBody>
        </p:sp>
        <p:cxnSp>
          <p:nvCxnSpPr>
            <p:cNvPr id="9" name="直接箭头连接符 8"/>
            <p:cNvCxnSpPr>
              <a:stCxn id="6" idx="3"/>
              <a:endCxn id="8" idx="1"/>
            </p:cNvCxnSpPr>
            <p:nvPr/>
          </p:nvCxnSpPr>
          <p:spPr>
            <a:xfrm>
              <a:off x="6215054" y="4190349"/>
              <a:ext cx="437381" cy="328"/>
            </a:xfrm>
            <a:prstGeom prst="straightConnector1">
              <a:avLst/>
            </a:prstGeom>
            <a:grpFill/>
            <a:ln w="38100">
              <a:tailEnd type="arrow"/>
            </a:ln>
          </p:spPr>
          <p:style>
            <a:lnRef idx="1">
              <a:schemeClr val="accent1"/>
            </a:lnRef>
            <a:fillRef idx="0">
              <a:schemeClr val="accent1"/>
            </a:fillRef>
            <a:effectRef idx="0">
              <a:schemeClr val="accent1"/>
            </a:effectRef>
            <a:fontRef idx="minor">
              <a:schemeClr val="tx1"/>
            </a:fontRef>
          </p:style>
        </p:cxnSp>
        <p:sp>
          <p:nvSpPr>
            <p:cNvPr id="3" name="TextBox 4"/>
            <p:cNvSpPr txBox="1">
              <a:spLocks noChangeArrowheads="1"/>
            </p:cNvSpPr>
            <p:nvPr/>
          </p:nvSpPr>
          <p:spPr bwMode="auto">
            <a:xfrm>
              <a:off x="142844" y="3929066"/>
              <a:ext cx="1143008" cy="523220"/>
            </a:xfrm>
            <a:prstGeom prst="rect">
              <a:avLst/>
            </a:prstGeom>
            <a:grpFill/>
            <a:ln w="9525">
              <a:noFill/>
              <a:miter lim="800000"/>
              <a:headEnd/>
              <a:tailEnd/>
            </a:ln>
          </p:spPr>
          <p:txBody>
            <a:bodyPr>
              <a:spAutoFit/>
            </a:bodyPr>
            <a:lstStyle/>
            <a:p>
              <a:pPr>
                <a:defRPr/>
              </a:pPr>
              <a:r>
                <a:rPr lang="zh-CN" altLang="en-US" sz="2800" b="1">
                  <a:solidFill>
                    <a:prstClr val="white"/>
                  </a:solidFill>
                </a:rPr>
                <a:t>碰撞</a:t>
              </a:r>
            </a:p>
          </p:txBody>
        </p:sp>
      </p:grpSp>
      <p:sp>
        <p:nvSpPr>
          <p:cNvPr id="24" name="矩形 23"/>
          <p:cNvSpPr>
            <a:spLocks noChangeArrowheads="1"/>
          </p:cNvSpPr>
          <p:nvPr/>
        </p:nvSpPr>
        <p:spPr bwMode="auto">
          <a:xfrm>
            <a:off x="371475" y="3286125"/>
            <a:ext cx="8486775" cy="523875"/>
          </a:xfrm>
          <a:prstGeom prst="rect">
            <a:avLst/>
          </a:prstGeom>
          <a:noFill/>
          <a:ln w="9525">
            <a:noFill/>
            <a:miter lim="800000"/>
            <a:headEnd/>
            <a:tailEnd/>
          </a:ln>
        </p:spPr>
        <p:txBody>
          <a:bodyPr wrap="none">
            <a:spAutoFit/>
          </a:bodyPr>
          <a:lstStyle/>
          <a:p>
            <a:r>
              <a:rPr lang="zh-CN" altLang="en-US" sz="2800" b="1">
                <a:solidFill>
                  <a:prstClr val="black"/>
                </a:solidFill>
                <a:latin typeface="宋体" pitchFamily="2" charset="-122"/>
                <a:cs typeface="Times New Roman" pitchFamily="18" charset="0"/>
              </a:rPr>
              <a:t>活化分子数 </a:t>
            </a:r>
            <a:r>
              <a:rPr lang="en-US" altLang="zh-CN" sz="2800" b="1">
                <a:solidFill>
                  <a:prstClr val="black"/>
                </a:solidFill>
                <a:latin typeface="宋体" pitchFamily="2" charset="-122"/>
                <a:cs typeface="Times New Roman" pitchFamily="18" charset="0"/>
              </a:rPr>
              <a:t>= </a:t>
            </a:r>
            <a:r>
              <a:rPr lang="zh-CN" altLang="en-US" sz="2800" b="1">
                <a:solidFill>
                  <a:prstClr val="black"/>
                </a:solidFill>
                <a:latin typeface="宋体" pitchFamily="2" charset="-122"/>
                <a:cs typeface="Times New Roman" pitchFamily="18" charset="0"/>
              </a:rPr>
              <a:t>反应物分子数  </a:t>
            </a:r>
            <a:r>
              <a:rPr lang="en-US" altLang="zh-CN" sz="2800" b="1">
                <a:solidFill>
                  <a:prstClr val="black"/>
                </a:solidFill>
                <a:latin typeface="宋体" pitchFamily="2" charset="-122"/>
                <a:cs typeface="Times New Roman" pitchFamily="18" charset="0"/>
              </a:rPr>
              <a:t>×  </a:t>
            </a:r>
            <a:r>
              <a:rPr lang="zh-CN" altLang="en-US" sz="2800" b="1">
                <a:solidFill>
                  <a:prstClr val="black"/>
                </a:solidFill>
                <a:latin typeface="宋体" pitchFamily="2" charset="-122"/>
                <a:cs typeface="Times New Roman" pitchFamily="18" charset="0"/>
              </a:rPr>
              <a:t>活化分子百分数</a:t>
            </a:r>
            <a:endParaRPr lang="zh-CN" altLang="en-US" sz="2800" b="1">
              <a:solidFill>
                <a:prstClr val="black"/>
              </a:solidFill>
            </a:endParaRPr>
          </a:p>
        </p:txBody>
      </p:sp>
      <p:grpSp>
        <p:nvGrpSpPr>
          <p:cNvPr id="10" name="组合 31"/>
          <p:cNvGrpSpPr>
            <a:grpSpLocks/>
          </p:cNvGrpSpPr>
          <p:nvPr/>
        </p:nvGrpSpPr>
        <p:grpSpPr bwMode="auto">
          <a:xfrm>
            <a:off x="3286125" y="3798888"/>
            <a:ext cx="1008063" cy="844550"/>
            <a:chOff x="3786182" y="5228221"/>
            <a:chExt cx="1008609" cy="843985"/>
          </a:xfrm>
        </p:grpSpPr>
        <p:sp>
          <p:nvSpPr>
            <p:cNvPr id="31759" name="矩形 18"/>
            <p:cNvSpPr>
              <a:spLocks noChangeArrowheads="1"/>
            </p:cNvSpPr>
            <p:nvPr/>
          </p:nvSpPr>
          <p:spPr bwMode="auto">
            <a:xfrm>
              <a:off x="3786182" y="5487431"/>
              <a:ext cx="1008609" cy="584775"/>
            </a:xfrm>
            <a:prstGeom prst="rect">
              <a:avLst/>
            </a:prstGeom>
            <a:noFill/>
            <a:ln w="9525">
              <a:noFill/>
              <a:miter lim="800000"/>
              <a:headEnd/>
              <a:tailEnd/>
            </a:ln>
          </p:spPr>
          <p:txBody>
            <a:bodyPr wrap="none">
              <a:spAutoFit/>
            </a:bodyPr>
            <a:lstStyle/>
            <a:p>
              <a:r>
                <a:rPr lang="zh-CN" altLang="en-US" sz="3200" b="1" dirty="0">
                  <a:solidFill>
                    <a:prstClr val="black"/>
                  </a:solidFill>
                </a:rPr>
                <a:t>浓度</a:t>
              </a:r>
              <a:endParaRPr lang="zh-CN" altLang="en-US" sz="3200" dirty="0">
                <a:solidFill>
                  <a:prstClr val="black"/>
                </a:solidFill>
              </a:endParaRPr>
            </a:p>
          </p:txBody>
        </p:sp>
        <p:cxnSp>
          <p:nvCxnSpPr>
            <p:cNvPr id="31760" name="直接箭头连接符 26"/>
            <p:cNvCxnSpPr>
              <a:cxnSpLocks noChangeShapeType="1"/>
            </p:cNvCxnSpPr>
            <p:nvPr/>
          </p:nvCxnSpPr>
          <p:spPr bwMode="auto">
            <a:xfrm rot="16200000" flipV="1">
              <a:off x="4116770" y="5397966"/>
              <a:ext cx="344257" cy="4766"/>
            </a:xfrm>
            <a:prstGeom prst="straightConnector1">
              <a:avLst/>
            </a:prstGeom>
            <a:noFill/>
            <a:ln w="28575" algn="ctr">
              <a:solidFill>
                <a:srgbClr val="FF0000"/>
              </a:solidFill>
              <a:round/>
              <a:headEnd/>
              <a:tailEnd type="arrow" w="med" len="med"/>
            </a:ln>
          </p:spPr>
        </p:cxnSp>
      </p:grpSp>
      <p:grpSp>
        <p:nvGrpSpPr>
          <p:cNvPr id="11" name="组合 32"/>
          <p:cNvGrpSpPr>
            <a:grpSpLocks/>
          </p:cNvGrpSpPr>
          <p:nvPr/>
        </p:nvGrpSpPr>
        <p:grpSpPr bwMode="auto">
          <a:xfrm>
            <a:off x="3286125" y="4786313"/>
            <a:ext cx="2357438" cy="928687"/>
            <a:chOff x="3857620" y="5929329"/>
            <a:chExt cx="2358338" cy="928695"/>
          </a:xfrm>
        </p:grpSpPr>
        <p:sp>
          <p:nvSpPr>
            <p:cNvPr id="31757" name="矩形 20"/>
            <p:cNvSpPr>
              <a:spLocks noChangeArrowheads="1"/>
            </p:cNvSpPr>
            <p:nvPr/>
          </p:nvSpPr>
          <p:spPr bwMode="auto">
            <a:xfrm>
              <a:off x="3857620" y="6273249"/>
              <a:ext cx="2358338" cy="584775"/>
            </a:xfrm>
            <a:prstGeom prst="rect">
              <a:avLst/>
            </a:prstGeom>
            <a:noFill/>
            <a:ln w="9525">
              <a:noFill/>
              <a:miter lim="800000"/>
              <a:headEnd/>
              <a:tailEnd/>
            </a:ln>
          </p:spPr>
          <p:txBody>
            <a:bodyPr wrap="none">
              <a:spAutoFit/>
            </a:bodyPr>
            <a:lstStyle/>
            <a:p>
              <a:r>
                <a:rPr lang="zh-CN" altLang="en-US" sz="3200" b="1">
                  <a:solidFill>
                    <a:prstClr val="black"/>
                  </a:solidFill>
                </a:rPr>
                <a:t>压强 （气）</a:t>
              </a:r>
              <a:endParaRPr lang="zh-CN" altLang="en-US" sz="3200">
                <a:solidFill>
                  <a:prstClr val="black"/>
                </a:solidFill>
              </a:endParaRPr>
            </a:p>
          </p:txBody>
        </p:sp>
        <p:cxnSp>
          <p:nvCxnSpPr>
            <p:cNvPr id="31758" name="直接箭头连接符 29"/>
            <p:cNvCxnSpPr>
              <a:cxnSpLocks noChangeShapeType="1"/>
            </p:cNvCxnSpPr>
            <p:nvPr/>
          </p:nvCxnSpPr>
          <p:spPr bwMode="auto">
            <a:xfrm rot="5400000" flipH="1" flipV="1">
              <a:off x="4212611" y="6069824"/>
              <a:ext cx="285752" cy="4762"/>
            </a:xfrm>
            <a:prstGeom prst="straightConnector1">
              <a:avLst/>
            </a:prstGeom>
            <a:noFill/>
            <a:ln w="28575" algn="ctr">
              <a:solidFill>
                <a:srgbClr val="FF0000"/>
              </a:solidFill>
              <a:round/>
              <a:headEnd/>
              <a:tailEnd type="arrow" w="med" len="med"/>
            </a:ln>
          </p:spPr>
        </p:cxnSp>
      </p:grpSp>
      <p:grpSp>
        <p:nvGrpSpPr>
          <p:cNvPr id="12" name="组合 33"/>
          <p:cNvGrpSpPr>
            <a:grpSpLocks/>
          </p:cNvGrpSpPr>
          <p:nvPr/>
        </p:nvGrpSpPr>
        <p:grpSpPr bwMode="auto">
          <a:xfrm>
            <a:off x="5992813" y="3929063"/>
            <a:ext cx="1008062" cy="1143000"/>
            <a:chOff x="6286512" y="5214950"/>
            <a:chExt cx="1008609" cy="1143008"/>
          </a:xfrm>
        </p:grpSpPr>
        <p:sp>
          <p:nvSpPr>
            <p:cNvPr id="31755" name="矩形 25"/>
            <p:cNvSpPr>
              <a:spLocks noChangeArrowheads="1"/>
            </p:cNvSpPr>
            <p:nvPr/>
          </p:nvSpPr>
          <p:spPr bwMode="auto">
            <a:xfrm>
              <a:off x="6286512" y="5773183"/>
              <a:ext cx="1008609" cy="584775"/>
            </a:xfrm>
            <a:prstGeom prst="rect">
              <a:avLst/>
            </a:prstGeom>
            <a:noFill/>
            <a:ln w="9525">
              <a:noFill/>
              <a:miter lim="800000"/>
              <a:headEnd/>
              <a:tailEnd/>
            </a:ln>
          </p:spPr>
          <p:txBody>
            <a:bodyPr wrap="none">
              <a:spAutoFit/>
            </a:bodyPr>
            <a:lstStyle/>
            <a:p>
              <a:r>
                <a:rPr lang="zh-CN" altLang="en-US" sz="3200" b="1">
                  <a:solidFill>
                    <a:prstClr val="black"/>
                  </a:solidFill>
                </a:rPr>
                <a:t>温度</a:t>
              </a:r>
              <a:endParaRPr lang="zh-CN" altLang="en-US" sz="3200">
                <a:solidFill>
                  <a:prstClr val="black"/>
                </a:solidFill>
              </a:endParaRPr>
            </a:p>
          </p:txBody>
        </p:sp>
        <p:cxnSp>
          <p:nvCxnSpPr>
            <p:cNvPr id="31756" name="直接箭头连接符 32"/>
            <p:cNvCxnSpPr>
              <a:cxnSpLocks noChangeShapeType="1"/>
              <a:stCxn id="31755" idx="0"/>
            </p:cNvCxnSpPr>
            <p:nvPr/>
          </p:nvCxnSpPr>
          <p:spPr bwMode="auto">
            <a:xfrm rot="16200000" flipV="1">
              <a:off x="6509826" y="5491970"/>
              <a:ext cx="558804" cy="4765"/>
            </a:xfrm>
            <a:prstGeom prst="straightConnector1">
              <a:avLst/>
            </a:prstGeom>
            <a:noFill/>
            <a:ln w="28575" algn="ctr">
              <a:solidFill>
                <a:srgbClr val="FF0000"/>
              </a:solidFill>
              <a:round/>
              <a:headEnd/>
              <a:tailEnd type="arrow" w="med" len="med"/>
            </a:ln>
          </p:spPr>
        </p:cxnSp>
      </p:grpSp>
      <p:grpSp>
        <p:nvGrpSpPr>
          <p:cNvPr id="13" name="组合 34"/>
          <p:cNvGrpSpPr>
            <a:grpSpLocks/>
          </p:cNvGrpSpPr>
          <p:nvPr/>
        </p:nvGrpSpPr>
        <p:grpSpPr bwMode="auto">
          <a:xfrm>
            <a:off x="7215188" y="3929063"/>
            <a:ext cx="1420812" cy="1143000"/>
            <a:chOff x="7437698" y="5214950"/>
            <a:chExt cx="1420582" cy="1143008"/>
          </a:xfrm>
        </p:grpSpPr>
        <p:sp>
          <p:nvSpPr>
            <p:cNvPr id="31753" name="矩形 26"/>
            <p:cNvSpPr>
              <a:spLocks noChangeArrowheads="1"/>
            </p:cNvSpPr>
            <p:nvPr/>
          </p:nvSpPr>
          <p:spPr bwMode="auto">
            <a:xfrm>
              <a:off x="7437698" y="5773183"/>
              <a:ext cx="1420582" cy="584775"/>
            </a:xfrm>
            <a:prstGeom prst="rect">
              <a:avLst/>
            </a:prstGeom>
            <a:noFill/>
            <a:ln w="9525">
              <a:noFill/>
              <a:miter lim="800000"/>
              <a:headEnd/>
              <a:tailEnd/>
            </a:ln>
          </p:spPr>
          <p:txBody>
            <a:bodyPr wrap="none">
              <a:spAutoFit/>
            </a:bodyPr>
            <a:lstStyle/>
            <a:p>
              <a:r>
                <a:rPr lang="zh-CN" altLang="en-US" sz="3200" b="1">
                  <a:solidFill>
                    <a:prstClr val="black"/>
                  </a:solidFill>
                </a:rPr>
                <a:t>催化剂</a:t>
              </a:r>
              <a:endParaRPr lang="zh-CN" altLang="en-US" sz="3200">
                <a:solidFill>
                  <a:prstClr val="black"/>
                </a:solidFill>
              </a:endParaRPr>
            </a:p>
          </p:txBody>
        </p:sp>
        <p:cxnSp>
          <p:nvCxnSpPr>
            <p:cNvPr id="31754" name="直接箭头连接符 35"/>
            <p:cNvCxnSpPr>
              <a:cxnSpLocks noChangeShapeType="1"/>
              <a:stCxn id="31753" idx="0"/>
            </p:cNvCxnSpPr>
            <p:nvPr/>
          </p:nvCxnSpPr>
          <p:spPr bwMode="auto">
            <a:xfrm rot="16200000" flipV="1">
              <a:off x="7867000" y="5491970"/>
              <a:ext cx="558804" cy="4762"/>
            </a:xfrm>
            <a:prstGeom prst="straightConnector1">
              <a:avLst/>
            </a:prstGeom>
            <a:noFill/>
            <a:ln w="28575" algn="ctr">
              <a:solidFill>
                <a:srgbClr val="FF0000"/>
              </a:solidFill>
              <a:round/>
              <a:headEnd/>
              <a:tailEnd type="arrow" w="med" len="med"/>
            </a:ln>
          </p:spPr>
        </p:cxnSp>
      </p:grpSp>
      <p:sp>
        <p:nvSpPr>
          <p:cNvPr id="37" name="TextBox 36"/>
          <p:cNvSpPr txBox="1">
            <a:spLocks noChangeArrowheads="1"/>
          </p:cNvSpPr>
          <p:nvPr/>
        </p:nvSpPr>
        <p:spPr bwMode="auto">
          <a:xfrm>
            <a:off x="357188" y="2273300"/>
            <a:ext cx="3643312" cy="584200"/>
          </a:xfrm>
          <a:prstGeom prst="rect">
            <a:avLst/>
          </a:prstGeom>
          <a:noFill/>
          <a:ln w="9525">
            <a:noFill/>
            <a:miter lim="800000"/>
            <a:headEnd/>
            <a:tailEnd/>
          </a:ln>
        </p:spPr>
        <p:txBody>
          <a:bodyPr>
            <a:spAutoFit/>
          </a:bodyPr>
          <a:lstStyle/>
          <a:p>
            <a:r>
              <a:rPr lang="zh-CN" altLang="en-US" sz="3200" b="1">
                <a:solidFill>
                  <a:prstClr val="black"/>
                </a:solidFill>
              </a:rPr>
              <a:t>单位体积中：</a:t>
            </a:r>
          </a:p>
        </p:txBody>
      </p:sp>
    </p:spTree>
    <p:extLst>
      <p:ext uri="{BB962C8B-B14F-4D97-AF65-F5344CB8AC3E}">
        <p14:creationId xmlns:p14="http://schemas.microsoft.com/office/powerpoint/2010/main" val="247451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heckerboard(across)">
                                      <p:cBhvr>
                                        <p:cTn id="7" dur="500"/>
                                        <p:tgtEl>
                                          <p:spTgt spid="3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heckerboard(across)">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357188" y="63500"/>
            <a:ext cx="5176837" cy="936625"/>
          </a:xfrm>
          <a:prstGeom prst="rect">
            <a:avLst/>
          </a:prstGeom>
          <a:noFill/>
          <a:ln w="9525">
            <a:noFill/>
            <a:miter lim="800000"/>
            <a:headEnd/>
            <a:tailEnd/>
          </a:ln>
        </p:spPr>
        <p:txBody>
          <a:bodyPr anchor="ctr"/>
          <a:lstStyle/>
          <a:p>
            <a:pPr algn="ctr"/>
            <a:r>
              <a:rPr lang="zh-CN" altLang="en-US" sz="3200" dirty="0">
                <a:solidFill>
                  <a:srgbClr val="FF0000"/>
                </a:solidFill>
                <a:ea typeface="黑体" pitchFamily="2" charset="-122"/>
              </a:rPr>
              <a:t>浓度对反应速率的影响</a:t>
            </a:r>
          </a:p>
        </p:txBody>
      </p:sp>
      <p:pic>
        <p:nvPicPr>
          <p:cNvPr id="32771" name="Picture 4"/>
          <p:cNvPicPr>
            <a:picLocks noChangeAspect="1" noChangeArrowheads="1"/>
          </p:cNvPicPr>
          <p:nvPr/>
        </p:nvPicPr>
        <p:blipFill>
          <a:blip r:embed="rId2"/>
          <a:srcRect/>
          <a:stretch>
            <a:fillRect/>
          </a:stretch>
        </p:blipFill>
        <p:spPr bwMode="auto">
          <a:xfrm>
            <a:off x="7019925" y="1125538"/>
            <a:ext cx="1562100" cy="333375"/>
          </a:xfrm>
          <a:prstGeom prst="rect">
            <a:avLst/>
          </a:prstGeom>
          <a:noFill/>
          <a:ln w="9525">
            <a:noFill/>
            <a:miter lim="800000"/>
            <a:headEnd/>
            <a:tailEnd/>
          </a:ln>
        </p:spPr>
      </p:pic>
      <p:pic>
        <p:nvPicPr>
          <p:cNvPr id="32772" name="Picture 6"/>
          <p:cNvPicPr>
            <a:picLocks noChangeAspect="1" noChangeArrowheads="1"/>
          </p:cNvPicPr>
          <p:nvPr/>
        </p:nvPicPr>
        <p:blipFill>
          <a:blip r:embed="rId3"/>
          <a:srcRect/>
          <a:stretch>
            <a:fillRect/>
          </a:stretch>
        </p:blipFill>
        <p:spPr bwMode="auto">
          <a:xfrm>
            <a:off x="811213" y="1008063"/>
            <a:ext cx="2395537" cy="2800350"/>
          </a:xfrm>
          <a:prstGeom prst="rect">
            <a:avLst/>
          </a:prstGeom>
          <a:noFill/>
          <a:ln w="9525">
            <a:noFill/>
            <a:miter lim="800000"/>
            <a:headEnd/>
            <a:tailEnd/>
          </a:ln>
        </p:spPr>
      </p:pic>
      <p:grpSp>
        <p:nvGrpSpPr>
          <p:cNvPr id="2" name="Group 8"/>
          <p:cNvGrpSpPr>
            <a:grpSpLocks/>
          </p:cNvGrpSpPr>
          <p:nvPr/>
        </p:nvGrpSpPr>
        <p:grpSpPr bwMode="auto">
          <a:xfrm>
            <a:off x="3838575" y="1000125"/>
            <a:ext cx="2376488" cy="2808288"/>
            <a:chOff x="3198" y="708"/>
            <a:chExt cx="1626" cy="2274"/>
          </a:xfrm>
        </p:grpSpPr>
        <p:pic>
          <p:nvPicPr>
            <p:cNvPr id="32805" name="Picture 9"/>
            <p:cNvPicPr>
              <a:picLocks noChangeAspect="1" noChangeArrowheads="1"/>
            </p:cNvPicPr>
            <p:nvPr/>
          </p:nvPicPr>
          <p:blipFill>
            <a:blip r:embed="rId3"/>
            <a:srcRect/>
            <a:stretch>
              <a:fillRect/>
            </a:stretch>
          </p:blipFill>
          <p:spPr bwMode="auto">
            <a:xfrm>
              <a:off x="3198" y="708"/>
              <a:ext cx="1626" cy="2274"/>
            </a:xfrm>
            <a:prstGeom prst="rect">
              <a:avLst/>
            </a:prstGeom>
            <a:noFill/>
            <a:ln w="9525">
              <a:noFill/>
              <a:miter lim="800000"/>
              <a:headEnd/>
              <a:tailEnd/>
            </a:ln>
          </p:spPr>
        </p:pic>
        <p:pic>
          <p:nvPicPr>
            <p:cNvPr id="32806" name="Picture 10"/>
            <p:cNvPicPr>
              <a:picLocks noChangeAspect="1" noChangeArrowheads="1"/>
            </p:cNvPicPr>
            <p:nvPr/>
          </p:nvPicPr>
          <p:blipFill>
            <a:blip r:embed="rId4"/>
            <a:srcRect/>
            <a:stretch>
              <a:fillRect/>
            </a:stretch>
          </p:blipFill>
          <p:spPr bwMode="auto">
            <a:xfrm>
              <a:off x="3243" y="753"/>
              <a:ext cx="1512" cy="2184"/>
            </a:xfrm>
            <a:prstGeom prst="rect">
              <a:avLst/>
            </a:prstGeom>
            <a:noFill/>
            <a:ln w="9525">
              <a:noFill/>
              <a:miter lim="800000"/>
              <a:headEnd/>
              <a:tailEnd/>
            </a:ln>
          </p:spPr>
        </p:pic>
      </p:grpSp>
      <p:graphicFrame>
        <p:nvGraphicFramePr>
          <p:cNvPr id="11"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 name="Text Box 34"/>
          <p:cNvSpPr txBox="1">
            <a:spLocks noChangeArrowheads="1"/>
          </p:cNvSpPr>
          <p:nvPr/>
        </p:nvSpPr>
        <p:spPr bwMode="auto">
          <a:xfrm>
            <a:off x="2071688"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3"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4"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5"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16" name="Text Box 35"/>
          <p:cNvSpPr txBox="1">
            <a:spLocks noChangeArrowheads="1"/>
          </p:cNvSpPr>
          <p:nvPr/>
        </p:nvSpPr>
        <p:spPr bwMode="auto">
          <a:xfrm>
            <a:off x="35718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Tree>
    <p:extLst>
      <p:ext uri="{BB962C8B-B14F-4D97-AF65-F5344CB8AC3E}">
        <p14:creationId xmlns:p14="http://schemas.microsoft.com/office/powerpoint/2010/main" val="5280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a:srcRect/>
          <a:stretch>
            <a:fillRect/>
          </a:stretch>
        </p:blipFill>
        <p:spPr bwMode="auto">
          <a:xfrm>
            <a:off x="1187450" y="1000125"/>
            <a:ext cx="2305050" cy="2952750"/>
          </a:xfrm>
          <a:prstGeom prst="rect">
            <a:avLst/>
          </a:prstGeom>
          <a:noFill/>
          <a:ln w="9525">
            <a:noFill/>
            <a:miter lim="800000"/>
            <a:headEnd/>
            <a:tailEnd/>
          </a:ln>
        </p:spPr>
      </p:pic>
      <p:pic>
        <p:nvPicPr>
          <p:cNvPr id="33795" name="Picture 4"/>
          <p:cNvPicPr>
            <a:picLocks noChangeAspect="1" noChangeArrowheads="1"/>
          </p:cNvPicPr>
          <p:nvPr/>
        </p:nvPicPr>
        <p:blipFill>
          <a:blip r:embed="rId3"/>
          <a:srcRect/>
          <a:stretch>
            <a:fillRect/>
          </a:stretch>
        </p:blipFill>
        <p:spPr bwMode="auto">
          <a:xfrm>
            <a:off x="6934200" y="1155700"/>
            <a:ext cx="1562100" cy="333375"/>
          </a:xfrm>
          <a:prstGeom prst="rect">
            <a:avLst/>
          </a:prstGeom>
          <a:noFill/>
          <a:ln w="9525">
            <a:noFill/>
            <a:miter lim="800000"/>
            <a:headEnd/>
            <a:tailEnd/>
          </a:ln>
        </p:spPr>
      </p:pic>
      <p:grpSp>
        <p:nvGrpSpPr>
          <p:cNvPr id="2" name="Group 5"/>
          <p:cNvGrpSpPr>
            <a:grpSpLocks/>
          </p:cNvGrpSpPr>
          <p:nvPr/>
        </p:nvGrpSpPr>
        <p:grpSpPr bwMode="auto">
          <a:xfrm>
            <a:off x="4000500" y="1000125"/>
            <a:ext cx="2427288" cy="2955925"/>
            <a:chOff x="2835" y="1303"/>
            <a:chExt cx="1633" cy="2263"/>
          </a:xfrm>
          <a:noFill/>
        </p:grpSpPr>
        <p:pic>
          <p:nvPicPr>
            <p:cNvPr id="33830" name="Picture 6"/>
            <p:cNvPicPr>
              <a:picLocks noChangeAspect="1" noChangeArrowheads="1"/>
            </p:cNvPicPr>
            <p:nvPr/>
          </p:nvPicPr>
          <p:blipFill>
            <a:blip r:embed="rId2"/>
            <a:srcRect/>
            <a:stretch>
              <a:fillRect/>
            </a:stretch>
          </p:blipFill>
          <p:spPr bwMode="auto">
            <a:xfrm>
              <a:off x="2835" y="1304"/>
              <a:ext cx="1614" cy="2262"/>
            </a:xfrm>
            <a:prstGeom prst="rect">
              <a:avLst/>
            </a:prstGeom>
            <a:grpFill/>
            <a:ln w="9525">
              <a:noFill/>
              <a:miter lim="800000"/>
              <a:headEnd/>
              <a:tailEnd/>
            </a:ln>
          </p:spPr>
        </p:pic>
        <p:pic>
          <p:nvPicPr>
            <p:cNvPr id="33831" name="Picture 7"/>
            <p:cNvPicPr>
              <a:picLocks noChangeAspect="1" noChangeArrowheads="1"/>
            </p:cNvPicPr>
            <p:nvPr/>
          </p:nvPicPr>
          <p:blipFill>
            <a:blip r:embed="rId4"/>
            <a:srcRect/>
            <a:stretch>
              <a:fillRect/>
            </a:stretch>
          </p:blipFill>
          <p:spPr bwMode="auto">
            <a:xfrm>
              <a:off x="2842" y="1303"/>
              <a:ext cx="1626" cy="2256"/>
            </a:xfrm>
            <a:prstGeom prst="rect">
              <a:avLst/>
            </a:prstGeom>
            <a:grpFill/>
            <a:ln w="9525">
              <a:noFill/>
              <a:miter lim="800000"/>
              <a:headEnd/>
              <a:tailEnd/>
            </a:ln>
          </p:spPr>
        </p:pic>
      </p:grpSp>
      <p:sp>
        <p:nvSpPr>
          <p:cNvPr id="20" name="Line 8"/>
          <p:cNvSpPr>
            <a:spLocks noChangeShapeType="1"/>
          </p:cNvSpPr>
          <p:nvPr/>
        </p:nvSpPr>
        <p:spPr bwMode="auto">
          <a:xfrm>
            <a:off x="1258888" y="2728913"/>
            <a:ext cx="2160587" cy="15875"/>
          </a:xfrm>
          <a:prstGeom prst="line">
            <a:avLst/>
          </a:prstGeom>
          <a:noFill/>
          <a:ln w="63500">
            <a:solidFill>
              <a:srgbClr val="000000"/>
            </a:solidFill>
            <a:round/>
            <a:headEnd/>
            <a:tailEnd/>
          </a:ln>
        </p:spPr>
        <p:txBody>
          <a:bodyPr/>
          <a:lstStyle/>
          <a:p>
            <a:endParaRPr lang="zh-CN" altLang="en-US">
              <a:solidFill>
                <a:srgbClr val="FF0000"/>
              </a:solidFill>
            </a:endParaRPr>
          </a:p>
        </p:txBody>
      </p:sp>
      <p:sp>
        <p:nvSpPr>
          <p:cNvPr id="33798" name="Rectangle 9"/>
          <p:cNvSpPr>
            <a:spLocks noChangeArrowheads="1"/>
          </p:cNvSpPr>
          <p:nvPr/>
        </p:nvSpPr>
        <p:spPr bwMode="auto">
          <a:xfrm>
            <a:off x="323850" y="71438"/>
            <a:ext cx="5176838" cy="936625"/>
          </a:xfrm>
          <a:prstGeom prst="rect">
            <a:avLst/>
          </a:prstGeom>
          <a:noFill/>
          <a:ln w="9525">
            <a:noFill/>
            <a:miter lim="800000"/>
            <a:headEnd/>
            <a:tailEnd/>
          </a:ln>
        </p:spPr>
        <p:txBody>
          <a:bodyPr anchor="ctr"/>
          <a:lstStyle/>
          <a:p>
            <a:pPr algn="ctr"/>
            <a:r>
              <a:rPr lang="zh-CN" altLang="en-US" sz="3200" dirty="0">
                <a:solidFill>
                  <a:srgbClr val="FF0000"/>
                </a:solidFill>
                <a:ea typeface="黑体" pitchFamily="2" charset="-122"/>
              </a:rPr>
              <a:t>压强对反应速率的影响</a:t>
            </a:r>
          </a:p>
        </p:txBody>
      </p:sp>
      <p:graphicFrame>
        <p:nvGraphicFramePr>
          <p:cNvPr id="27"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8" name="Text Box 34"/>
          <p:cNvSpPr txBox="1">
            <a:spLocks noChangeArrowheads="1"/>
          </p:cNvSpPr>
          <p:nvPr/>
        </p:nvSpPr>
        <p:spPr bwMode="auto">
          <a:xfrm>
            <a:off x="2071688"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29"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30"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31"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32" name="Text Box 35"/>
          <p:cNvSpPr txBox="1">
            <a:spLocks noChangeArrowheads="1"/>
          </p:cNvSpPr>
          <p:nvPr/>
        </p:nvSpPr>
        <p:spPr bwMode="auto">
          <a:xfrm>
            <a:off x="35718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Tree>
    <p:extLst>
      <p:ext uri="{BB962C8B-B14F-4D97-AF65-F5344CB8AC3E}">
        <p14:creationId xmlns:p14="http://schemas.microsoft.com/office/powerpoint/2010/main" val="48290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dissolve">
                                      <p:cBhvr>
                                        <p:cTn id="25" dur="500"/>
                                        <p:tgtEl>
                                          <p:spTgt spid="3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p:bldP spid="29" grpId="0"/>
      <p:bldP spid="30" grpId="0"/>
      <p:bldP spid="31" grpId="0"/>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23850" y="214313"/>
            <a:ext cx="5176838" cy="936625"/>
          </a:xfrm>
          <a:prstGeom prst="rect">
            <a:avLst/>
          </a:prstGeom>
          <a:noFill/>
          <a:ln w="9525">
            <a:noFill/>
            <a:miter lim="800000"/>
            <a:headEnd/>
            <a:tailEnd/>
          </a:ln>
        </p:spPr>
        <p:txBody>
          <a:bodyPr anchor="ctr"/>
          <a:lstStyle/>
          <a:p>
            <a:pPr algn="ctr"/>
            <a:r>
              <a:rPr lang="zh-CN" altLang="en-US" sz="3200" dirty="0">
                <a:solidFill>
                  <a:srgbClr val="FF0000"/>
                </a:solidFill>
                <a:ea typeface="黑体" pitchFamily="2" charset="-122"/>
              </a:rPr>
              <a:t>温度对反应速率的影响</a:t>
            </a:r>
          </a:p>
        </p:txBody>
      </p:sp>
      <p:pic>
        <p:nvPicPr>
          <p:cNvPr id="34819" name="Picture 3"/>
          <p:cNvPicPr>
            <a:picLocks noChangeAspect="1" noChangeArrowheads="1"/>
          </p:cNvPicPr>
          <p:nvPr/>
        </p:nvPicPr>
        <p:blipFill>
          <a:blip r:embed="rId2"/>
          <a:srcRect/>
          <a:stretch>
            <a:fillRect/>
          </a:stretch>
        </p:blipFill>
        <p:spPr bwMode="auto">
          <a:xfrm>
            <a:off x="714375" y="1214438"/>
            <a:ext cx="2209800" cy="2663825"/>
          </a:xfrm>
          <a:prstGeom prst="rect">
            <a:avLst/>
          </a:prstGeom>
          <a:noFill/>
          <a:ln w="9525">
            <a:noFill/>
            <a:miter lim="800000"/>
            <a:headEnd/>
            <a:tailEnd/>
          </a:ln>
        </p:spPr>
      </p:pic>
      <p:pic>
        <p:nvPicPr>
          <p:cNvPr id="5" name="Picture 5"/>
          <p:cNvPicPr>
            <a:picLocks noChangeAspect="1" noChangeArrowheads="1"/>
          </p:cNvPicPr>
          <p:nvPr/>
        </p:nvPicPr>
        <p:blipFill>
          <a:blip r:embed="rId3"/>
          <a:srcRect/>
          <a:stretch>
            <a:fillRect/>
          </a:stretch>
        </p:blipFill>
        <p:spPr bwMode="auto">
          <a:xfrm>
            <a:off x="3286125" y="1214438"/>
            <a:ext cx="2209800" cy="2673350"/>
          </a:xfrm>
          <a:prstGeom prst="rect">
            <a:avLst/>
          </a:prstGeom>
          <a:noFill/>
          <a:ln w="9525">
            <a:noFill/>
            <a:miter lim="800000"/>
            <a:headEnd/>
            <a:tailEnd/>
          </a:ln>
        </p:spPr>
      </p:pic>
      <p:pic>
        <p:nvPicPr>
          <p:cNvPr id="34821" name="Picture 6"/>
          <p:cNvPicPr>
            <a:picLocks noChangeAspect="1" noChangeArrowheads="1"/>
          </p:cNvPicPr>
          <p:nvPr/>
        </p:nvPicPr>
        <p:blipFill>
          <a:blip r:embed="rId4"/>
          <a:srcRect/>
          <a:stretch>
            <a:fillRect/>
          </a:stretch>
        </p:blipFill>
        <p:spPr bwMode="auto">
          <a:xfrm>
            <a:off x="7164388" y="790575"/>
            <a:ext cx="1562100" cy="333375"/>
          </a:xfrm>
          <a:prstGeom prst="rect">
            <a:avLst/>
          </a:prstGeom>
          <a:noFill/>
          <a:ln w="9525">
            <a:noFill/>
            <a:miter lim="800000"/>
            <a:headEnd/>
            <a:tailEnd/>
          </a:ln>
        </p:spPr>
      </p:pic>
      <p:graphicFrame>
        <p:nvGraphicFramePr>
          <p:cNvPr id="8"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 name="Text Box 34"/>
          <p:cNvSpPr txBox="1">
            <a:spLocks noChangeArrowheads="1"/>
          </p:cNvSpPr>
          <p:nvPr/>
        </p:nvSpPr>
        <p:spPr bwMode="auto">
          <a:xfrm>
            <a:off x="350043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0"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1"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12"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13" name="Text Box 35"/>
          <p:cNvSpPr txBox="1">
            <a:spLocks noChangeArrowheads="1"/>
          </p:cNvSpPr>
          <p:nvPr/>
        </p:nvSpPr>
        <p:spPr bwMode="auto">
          <a:xfrm>
            <a:off x="207168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
        <p:nvSpPr>
          <p:cNvPr id="14" name="矩形 13"/>
          <p:cNvSpPr>
            <a:spLocks noChangeArrowheads="1"/>
          </p:cNvSpPr>
          <p:nvPr/>
        </p:nvSpPr>
        <p:spPr bwMode="auto">
          <a:xfrm>
            <a:off x="5786438" y="1857375"/>
            <a:ext cx="3214687" cy="1816100"/>
          </a:xfrm>
          <a:prstGeom prst="rect">
            <a:avLst/>
          </a:prstGeom>
          <a:noFill/>
          <a:ln w="9525">
            <a:solidFill>
              <a:schemeClr val="bg2"/>
            </a:solidFill>
            <a:miter lim="800000"/>
            <a:headEnd/>
            <a:tailEnd/>
          </a:ln>
        </p:spPr>
        <p:txBody>
          <a:bodyPr>
            <a:spAutoFit/>
          </a:bodyPr>
          <a:lstStyle/>
          <a:p>
            <a:r>
              <a:rPr lang="zh-CN" altLang="en-US" sz="2800" b="1" dirty="0">
                <a:solidFill>
                  <a:prstClr val="black"/>
                </a:solidFill>
                <a:latin typeface="宋体" pitchFamily="2" charset="-122"/>
                <a:cs typeface="Times New Roman" pitchFamily="18" charset="0"/>
              </a:rPr>
              <a:t>通常情况下，温度每升高</a:t>
            </a:r>
            <a:r>
              <a:rPr lang="en-US" altLang="zh-CN" sz="2800" b="1" dirty="0">
                <a:solidFill>
                  <a:prstClr val="black"/>
                </a:solidFill>
                <a:latin typeface="宋体" pitchFamily="2" charset="-122"/>
                <a:cs typeface="Times New Roman" pitchFamily="18" charset="0"/>
              </a:rPr>
              <a:t>10</a:t>
            </a:r>
            <a:r>
              <a:rPr lang="zh-CN" altLang="en-US" sz="2800" b="1" dirty="0">
                <a:solidFill>
                  <a:prstClr val="black"/>
                </a:solidFill>
                <a:latin typeface="宋体" pitchFamily="2" charset="-122"/>
                <a:cs typeface="Times New Roman" pitchFamily="18" charset="0"/>
              </a:rPr>
              <a:t>度，化学反应的速率增大到原来的</a:t>
            </a:r>
            <a:r>
              <a:rPr lang="en-US" altLang="zh-CN" sz="2800" b="1" u="sng" dirty="0">
                <a:solidFill>
                  <a:srgbClr val="FF0000"/>
                </a:solidFill>
                <a:latin typeface="宋体" pitchFamily="2" charset="-122"/>
                <a:cs typeface="Times New Roman" pitchFamily="18" charset="0"/>
              </a:rPr>
              <a:t>2</a:t>
            </a:r>
            <a:r>
              <a:rPr lang="zh-CN" altLang="en-US" sz="2800" b="1" u="sng" dirty="0">
                <a:solidFill>
                  <a:srgbClr val="FF0000"/>
                </a:solidFill>
                <a:latin typeface="宋体" pitchFamily="2" charset="-122"/>
                <a:cs typeface="Times New Roman" pitchFamily="18" charset="0"/>
              </a:rPr>
              <a:t>至</a:t>
            </a:r>
            <a:r>
              <a:rPr lang="en-US" altLang="zh-CN" sz="2800" b="1" u="sng" dirty="0">
                <a:solidFill>
                  <a:srgbClr val="FF0000"/>
                </a:solidFill>
                <a:latin typeface="宋体" pitchFamily="2" charset="-122"/>
                <a:cs typeface="Times New Roman" pitchFamily="18" charset="0"/>
              </a:rPr>
              <a:t>4</a:t>
            </a:r>
            <a:r>
              <a:rPr lang="zh-CN" altLang="en-US" sz="2800" b="1" u="sng" dirty="0">
                <a:solidFill>
                  <a:srgbClr val="FF0000"/>
                </a:solidFill>
                <a:latin typeface="宋体" pitchFamily="2" charset="-122"/>
                <a:cs typeface="Times New Roman" pitchFamily="18" charset="0"/>
              </a:rPr>
              <a:t>倍</a:t>
            </a:r>
            <a:r>
              <a:rPr lang="zh-CN" altLang="en-US" sz="2800" b="1" dirty="0">
                <a:solidFill>
                  <a:prstClr val="black"/>
                </a:solidFill>
                <a:latin typeface="宋体" pitchFamily="2" charset="-122"/>
                <a:cs typeface="Times New Roman" pitchFamily="18" charset="0"/>
              </a:rPr>
              <a:t>。</a:t>
            </a:r>
            <a:endParaRPr lang="zh-CN" altLang="en-US" sz="2800" dirty="0">
              <a:solidFill>
                <a:prstClr val="black"/>
              </a:solidFill>
            </a:endParaRPr>
          </a:p>
        </p:txBody>
      </p:sp>
      <p:pic>
        <p:nvPicPr>
          <p:cNvPr id="15" name="Picture 4" descr="未命名"/>
          <p:cNvPicPr>
            <a:picLocks noChangeAspect="1" noChangeArrowheads="1"/>
          </p:cNvPicPr>
          <p:nvPr/>
        </p:nvPicPr>
        <p:blipFill>
          <a:blip r:embed="rId5"/>
          <a:srcRect/>
          <a:stretch>
            <a:fillRect/>
          </a:stretch>
        </p:blipFill>
        <p:spPr bwMode="auto">
          <a:xfrm>
            <a:off x="1928813" y="2716213"/>
            <a:ext cx="4495800" cy="1427162"/>
          </a:xfrm>
          <a:prstGeom prst="rect">
            <a:avLst/>
          </a:prstGeom>
          <a:noFill/>
          <a:ln w="9525">
            <a:noFill/>
            <a:miter lim="800000"/>
            <a:headEnd/>
            <a:tailEnd/>
          </a:ln>
        </p:spPr>
      </p:pic>
    </p:spTree>
    <p:extLst>
      <p:ext uri="{BB962C8B-B14F-4D97-AF65-F5344CB8AC3E}">
        <p14:creationId xmlns:p14="http://schemas.microsoft.com/office/powerpoint/2010/main" val="366476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2023t004"/>
          <p:cNvPicPr>
            <a:picLocks noChangeAspect="1" noChangeArrowheads="1"/>
          </p:cNvPicPr>
          <p:nvPr/>
        </p:nvPicPr>
        <p:blipFill>
          <a:blip r:embed="rId2"/>
          <a:srcRect b="11594"/>
          <a:stretch>
            <a:fillRect/>
          </a:stretch>
        </p:blipFill>
        <p:spPr bwMode="auto">
          <a:xfrm>
            <a:off x="3643313" y="223838"/>
            <a:ext cx="5311775" cy="3490912"/>
          </a:xfrm>
          <a:prstGeom prst="rect">
            <a:avLst/>
          </a:prstGeom>
          <a:noFill/>
          <a:ln w="9525">
            <a:noFill/>
            <a:miter lim="800000"/>
            <a:headEnd/>
            <a:tailEnd/>
          </a:ln>
        </p:spPr>
      </p:pic>
      <p:graphicFrame>
        <p:nvGraphicFramePr>
          <p:cNvPr id="3" name="Group 11"/>
          <p:cNvGraphicFramePr>
            <a:graphicFrameLocks noGrp="1"/>
          </p:cNvGraphicFramePr>
          <p:nvPr/>
        </p:nvGraphicFramePr>
        <p:xfrm>
          <a:off x="357188" y="4143375"/>
          <a:ext cx="8572559" cy="2286016"/>
        </p:xfrm>
        <a:graphic>
          <a:graphicData uri="http://schemas.openxmlformats.org/drawingml/2006/table">
            <a:tbl>
              <a:tblPr/>
              <a:tblGrid>
                <a:gridCol w="1607366"/>
                <a:gridCol w="1250154"/>
                <a:gridCol w="1665144"/>
                <a:gridCol w="1906800"/>
                <a:gridCol w="1071526"/>
                <a:gridCol w="1071569"/>
              </a:tblGrid>
              <a:tr h="6099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   影响</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en-US" sz="2400" b="1" i="0" u="none" strike="noStrike" cap="none" normalizeH="0" baseline="0" dirty="0" smtClean="0">
                        <a:ln>
                          <a:noFill/>
                        </a:ln>
                        <a:solidFill>
                          <a:schemeClr val="tx1"/>
                        </a:solidFill>
                        <a:effectLst/>
                        <a:latin typeface="黑体" pitchFamily="49" charset="-122"/>
                        <a:ea typeface="黑体"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外因</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smtClean="0">
                          <a:ln>
                            <a:noFill/>
                          </a:ln>
                          <a:solidFill>
                            <a:srgbClr val="FF0000"/>
                          </a:solidFill>
                          <a:effectLst/>
                          <a:latin typeface="黑体" pitchFamily="49" charset="-122"/>
                          <a:ea typeface="黑体" pitchFamily="49" charset="-122"/>
                        </a:rPr>
                        <a:t>单位体积内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有效碰撞几率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49" charset="-122"/>
                          <a:ea typeface="黑体" pitchFamily="49" charset="-122"/>
                        </a:rPr>
                        <a:t>化学反应速率</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3328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分子总数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活化分子数百分数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rPr>
                        <a:t>活化分子数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tr>
              <a:tr h="642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49" charset="-122"/>
                          <a:ea typeface="黑体" pitchFamily="49" charset="-122"/>
                        </a:rPr>
                        <a:t>增大浓度</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dirty="0" smtClean="0">
                        <a:ln>
                          <a:noFill/>
                        </a:ln>
                        <a:solidFill>
                          <a:schemeClr val="tx1"/>
                        </a:solidFill>
                        <a:effectLst/>
                        <a:latin typeface="黑体" pitchFamily="49" charset="-122"/>
                        <a:ea typeface="黑体"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Text Box 34"/>
          <p:cNvSpPr txBox="1">
            <a:spLocks noChangeArrowheads="1"/>
          </p:cNvSpPr>
          <p:nvPr/>
        </p:nvSpPr>
        <p:spPr bwMode="auto">
          <a:xfrm>
            <a:off x="350043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5" name="Text Box 35"/>
          <p:cNvSpPr txBox="1">
            <a:spLocks noChangeArrowheads="1"/>
          </p:cNvSpPr>
          <p:nvPr/>
        </p:nvSpPr>
        <p:spPr bwMode="auto">
          <a:xfrm>
            <a:off x="528637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6" name="Text Box 36"/>
          <p:cNvSpPr txBox="1">
            <a:spLocks noChangeArrowheads="1"/>
          </p:cNvSpPr>
          <p:nvPr/>
        </p:nvSpPr>
        <p:spPr bwMode="auto">
          <a:xfrm>
            <a:off x="6850063" y="583882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增加</a:t>
            </a:r>
          </a:p>
        </p:txBody>
      </p:sp>
      <p:sp>
        <p:nvSpPr>
          <p:cNvPr id="7" name="Text Box 37"/>
          <p:cNvSpPr txBox="1">
            <a:spLocks noChangeArrowheads="1"/>
          </p:cNvSpPr>
          <p:nvPr/>
        </p:nvSpPr>
        <p:spPr bwMode="auto">
          <a:xfrm>
            <a:off x="7921625" y="5838825"/>
            <a:ext cx="1008063"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加快</a:t>
            </a:r>
          </a:p>
        </p:txBody>
      </p:sp>
      <p:sp>
        <p:nvSpPr>
          <p:cNvPr id="8" name="Text Box 35"/>
          <p:cNvSpPr txBox="1">
            <a:spLocks noChangeArrowheads="1"/>
          </p:cNvSpPr>
          <p:nvPr/>
        </p:nvSpPr>
        <p:spPr bwMode="auto">
          <a:xfrm>
            <a:off x="2071688" y="5857875"/>
            <a:ext cx="1008062" cy="519113"/>
          </a:xfrm>
          <a:prstGeom prst="rect">
            <a:avLst/>
          </a:prstGeom>
          <a:noFill/>
          <a:ln w="9525">
            <a:noFill/>
            <a:miter lim="800000"/>
            <a:headEnd/>
            <a:tailEnd/>
          </a:ln>
        </p:spPr>
        <p:txBody>
          <a:bodyPr>
            <a:spAutoFit/>
          </a:bodyPr>
          <a:lstStyle/>
          <a:p>
            <a:pPr eaLnBrk="0" hangingPunct="0">
              <a:defRPr/>
            </a:pPr>
            <a:r>
              <a:rPr lang="zh-CN" altLang="en-US" sz="2800" b="1" dirty="0">
                <a:solidFill>
                  <a:srgbClr val="FF0000"/>
                </a:solidFill>
                <a:latin typeface="Times New Roman" pitchFamily="18" charset="0"/>
              </a:rPr>
              <a:t>不变</a:t>
            </a:r>
          </a:p>
        </p:txBody>
      </p:sp>
      <p:sp>
        <p:nvSpPr>
          <p:cNvPr id="35874" name="Rectangle 24"/>
          <p:cNvSpPr>
            <a:spLocks noChangeArrowheads="1"/>
          </p:cNvSpPr>
          <p:nvPr/>
        </p:nvSpPr>
        <p:spPr bwMode="auto">
          <a:xfrm>
            <a:off x="323850" y="428625"/>
            <a:ext cx="2819400" cy="2643188"/>
          </a:xfrm>
          <a:prstGeom prst="rect">
            <a:avLst/>
          </a:prstGeom>
          <a:noFill/>
          <a:ln w="9525">
            <a:noFill/>
            <a:miter lim="800000"/>
            <a:headEnd/>
            <a:tailEnd/>
          </a:ln>
        </p:spPr>
        <p:txBody>
          <a:bodyPr anchor="ctr"/>
          <a:lstStyle/>
          <a:p>
            <a:pPr>
              <a:spcAft>
                <a:spcPts val="2000"/>
              </a:spcAft>
            </a:pPr>
            <a:r>
              <a:rPr lang="zh-CN" altLang="en-US" sz="3200" b="1" dirty="0">
                <a:solidFill>
                  <a:srgbClr val="FF0000"/>
                </a:solidFill>
              </a:rPr>
              <a:t>催化剂对反应速率的影响</a:t>
            </a:r>
            <a:endParaRPr lang="en-US" altLang="zh-CN" sz="3200" b="1" dirty="0">
              <a:solidFill>
                <a:srgbClr val="FF0000"/>
              </a:solidFill>
            </a:endParaRPr>
          </a:p>
          <a:p>
            <a:pPr>
              <a:spcAft>
                <a:spcPts val="2000"/>
              </a:spcAft>
            </a:pPr>
            <a:r>
              <a:rPr lang="en-US" altLang="zh-CN" sz="3200" b="1" dirty="0">
                <a:solidFill>
                  <a:prstClr val="black"/>
                </a:solidFill>
              </a:rPr>
              <a:t>——</a:t>
            </a:r>
            <a:r>
              <a:rPr lang="zh-CN" altLang="en-US" sz="3200" b="1" dirty="0">
                <a:solidFill>
                  <a:prstClr val="black"/>
                </a:solidFill>
              </a:rPr>
              <a:t>通过减低反应的活化能</a:t>
            </a:r>
          </a:p>
        </p:txBody>
      </p:sp>
    </p:spTree>
    <p:extLst>
      <p:ext uri="{BB962C8B-B14F-4D97-AF65-F5344CB8AC3E}">
        <p14:creationId xmlns:p14="http://schemas.microsoft.com/office/powerpoint/2010/main" val="41284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1512888" y="214313"/>
            <a:ext cx="4916487" cy="519112"/>
          </a:xfrm>
          <a:prstGeom prst="rect">
            <a:avLst/>
          </a:prstGeom>
          <a:solidFill>
            <a:schemeClr val="bg1">
              <a:lumMod val="95000"/>
            </a:schemeClr>
          </a:solidFill>
          <a:ln w="9525">
            <a:noFill/>
            <a:miter lim="800000"/>
            <a:headEnd/>
            <a:tailEnd/>
          </a:ln>
          <a:effectLst/>
        </p:spPr>
        <p:txBody>
          <a:bodyPr>
            <a:spAutoFit/>
          </a:bodyPr>
          <a:lstStyle/>
          <a:p>
            <a:pPr>
              <a:defRPr/>
            </a:pPr>
            <a:r>
              <a:rPr lang="en-US" altLang="zh-CN" b="1">
                <a:solidFill>
                  <a:srgbClr val="CC3300"/>
                </a:solidFill>
              </a:rPr>
              <a:t>☆  </a:t>
            </a:r>
            <a:r>
              <a:rPr lang="zh-CN" altLang="en-US" sz="2800" b="1">
                <a:solidFill>
                  <a:srgbClr val="FF0000"/>
                </a:solidFill>
              </a:rPr>
              <a:t>如何减慢化学反应速率？</a:t>
            </a:r>
          </a:p>
        </p:txBody>
      </p:sp>
      <p:sp>
        <p:nvSpPr>
          <p:cNvPr id="14" name="Text Box 3"/>
          <p:cNvSpPr txBox="1">
            <a:spLocks noChangeArrowheads="1"/>
          </p:cNvSpPr>
          <p:nvPr/>
        </p:nvSpPr>
        <p:spPr bwMode="auto">
          <a:xfrm>
            <a:off x="285720" y="862013"/>
            <a:ext cx="8177239" cy="946150"/>
          </a:xfrm>
          <a:prstGeom prst="rect">
            <a:avLst/>
          </a:prstGeom>
          <a:noFill/>
          <a:ln w="9525">
            <a:noFill/>
            <a:miter lim="800000"/>
            <a:headEnd/>
            <a:tailEnd/>
          </a:ln>
        </p:spPr>
        <p:txBody>
          <a:bodyPr wrap="square">
            <a:spAutoFit/>
          </a:bodyPr>
          <a:lstStyle/>
          <a:p>
            <a:r>
              <a:rPr lang="zh-CN" altLang="en-US" sz="2800" b="1" dirty="0"/>
              <a:t>对于   </a:t>
            </a:r>
            <a:r>
              <a:rPr lang="en-US" altLang="zh-CN" sz="2800" b="1" dirty="0"/>
              <a:t>Zn+H</a:t>
            </a:r>
            <a:r>
              <a:rPr lang="en-US" altLang="zh-CN" sz="2800" b="1" baseline="-25000" dirty="0"/>
              <a:t>2</a:t>
            </a:r>
            <a:r>
              <a:rPr lang="en-US" altLang="zh-CN" sz="2800" b="1" dirty="0"/>
              <a:t>SO</a:t>
            </a:r>
            <a:r>
              <a:rPr lang="en-US" altLang="zh-CN" sz="2800" b="1" baseline="-25000" dirty="0"/>
              <a:t>4</a:t>
            </a:r>
            <a:r>
              <a:rPr lang="en-US" altLang="zh-CN" sz="2800" b="1" dirty="0"/>
              <a:t>=ZnSO</a:t>
            </a:r>
            <a:r>
              <a:rPr lang="en-US" altLang="zh-CN" sz="2800" b="1" baseline="-25000" dirty="0"/>
              <a:t>4</a:t>
            </a:r>
            <a:r>
              <a:rPr lang="en-US" altLang="zh-CN" sz="2800" b="1" dirty="0"/>
              <a:t>+H</a:t>
            </a:r>
            <a:r>
              <a:rPr lang="en-US" altLang="zh-CN" sz="2800" b="1" baseline="-25000" dirty="0"/>
              <a:t>2</a:t>
            </a:r>
            <a:r>
              <a:rPr lang="en-US" altLang="zh-CN" sz="2800" b="1" dirty="0"/>
              <a:t>↑</a:t>
            </a:r>
            <a:r>
              <a:rPr lang="zh-CN" altLang="en-US" sz="2800" b="1" dirty="0"/>
              <a:t>，为减慢反应速率 且</a:t>
            </a:r>
          </a:p>
          <a:p>
            <a:r>
              <a:rPr lang="en-US" altLang="zh-CN" sz="2800" b="1" dirty="0"/>
              <a:t>H</a:t>
            </a:r>
            <a:r>
              <a:rPr lang="en-US" altLang="zh-CN" sz="2800" b="1" baseline="-25000" dirty="0"/>
              <a:t>2</a:t>
            </a:r>
            <a:r>
              <a:rPr lang="zh-CN" altLang="en-US" sz="2800" b="1" dirty="0"/>
              <a:t>量不变，可采取哪些措施？</a:t>
            </a:r>
          </a:p>
        </p:txBody>
      </p:sp>
      <p:sp>
        <p:nvSpPr>
          <p:cNvPr id="17" name="Rectangle 6"/>
          <p:cNvSpPr>
            <a:spLocks noChangeArrowheads="1"/>
          </p:cNvSpPr>
          <p:nvPr/>
        </p:nvSpPr>
        <p:spPr bwMode="auto">
          <a:xfrm>
            <a:off x="714348" y="1944707"/>
            <a:ext cx="6034100" cy="3108543"/>
          </a:xfrm>
          <a:prstGeom prst="rect">
            <a:avLst/>
          </a:prstGeom>
          <a:solidFill>
            <a:srgbClr val="FFFFFF"/>
          </a:solidFill>
          <a:ln w="9525">
            <a:noFill/>
            <a:miter lim="800000"/>
            <a:headEnd/>
            <a:tailEnd/>
          </a:ln>
        </p:spPr>
        <p:txBody>
          <a:bodyPr wrap="square">
            <a:spAutoFit/>
          </a:bodyPr>
          <a:lstStyle/>
          <a:p>
            <a:r>
              <a:rPr lang="en-US" altLang="zh-CN" sz="2800" b="1" dirty="0">
                <a:solidFill>
                  <a:srgbClr val="000099"/>
                </a:solidFill>
              </a:rPr>
              <a:t>A.</a:t>
            </a:r>
            <a:r>
              <a:rPr lang="zh-CN" altLang="en-US" sz="2800" b="1" dirty="0">
                <a:solidFill>
                  <a:srgbClr val="000099"/>
                </a:solidFill>
              </a:rPr>
              <a:t>加入少量水</a:t>
            </a:r>
          </a:p>
          <a:p>
            <a:endParaRPr lang="zh-CN" altLang="en-US" sz="2800" b="1" dirty="0">
              <a:solidFill>
                <a:srgbClr val="000099"/>
              </a:solidFill>
            </a:endParaRPr>
          </a:p>
          <a:p>
            <a:r>
              <a:rPr lang="en-US" altLang="zh-CN" sz="2800" b="1" dirty="0">
                <a:solidFill>
                  <a:srgbClr val="000099"/>
                </a:solidFill>
              </a:rPr>
              <a:t>B.</a:t>
            </a:r>
            <a:r>
              <a:rPr lang="zh-CN" altLang="en-US" sz="2800" b="1" dirty="0">
                <a:solidFill>
                  <a:srgbClr val="000099"/>
                </a:solidFill>
              </a:rPr>
              <a:t>加入</a:t>
            </a:r>
            <a:r>
              <a:rPr lang="en-US" altLang="zh-CN" sz="2800" b="1" dirty="0">
                <a:solidFill>
                  <a:srgbClr val="000099"/>
                </a:solidFill>
              </a:rPr>
              <a:t>CH</a:t>
            </a:r>
            <a:r>
              <a:rPr lang="en-US" altLang="zh-CN" sz="2800" b="1" baseline="-25000" dirty="0">
                <a:solidFill>
                  <a:srgbClr val="000099"/>
                </a:solidFill>
              </a:rPr>
              <a:t>3</a:t>
            </a:r>
            <a:r>
              <a:rPr lang="en-US" altLang="zh-CN" sz="2800" b="1" dirty="0">
                <a:solidFill>
                  <a:srgbClr val="000099"/>
                </a:solidFill>
              </a:rPr>
              <a:t>COONa</a:t>
            </a:r>
            <a:r>
              <a:rPr lang="zh-CN" altLang="en-US" sz="2800" b="1" dirty="0">
                <a:solidFill>
                  <a:srgbClr val="000099"/>
                </a:solidFill>
              </a:rPr>
              <a:t>固体或</a:t>
            </a:r>
            <a:r>
              <a:rPr lang="en-US" altLang="zh-CN" sz="2800" b="1" dirty="0">
                <a:solidFill>
                  <a:srgbClr val="000099"/>
                </a:solidFill>
              </a:rPr>
              <a:t>Na</a:t>
            </a:r>
            <a:r>
              <a:rPr lang="en-US" altLang="zh-CN" sz="2800" b="1" baseline="-25000" dirty="0">
                <a:solidFill>
                  <a:srgbClr val="000099"/>
                </a:solidFill>
              </a:rPr>
              <a:t>2</a:t>
            </a:r>
            <a:r>
              <a:rPr lang="en-US" altLang="zh-CN" sz="2800" b="1" dirty="0">
                <a:solidFill>
                  <a:srgbClr val="000099"/>
                </a:solidFill>
              </a:rPr>
              <a:t>CO</a:t>
            </a:r>
            <a:r>
              <a:rPr lang="en-US" altLang="zh-CN" sz="2800" b="1" baseline="-25000" dirty="0">
                <a:solidFill>
                  <a:srgbClr val="000099"/>
                </a:solidFill>
              </a:rPr>
              <a:t>3</a:t>
            </a:r>
            <a:r>
              <a:rPr lang="zh-CN" altLang="en-US" sz="2800" b="1" dirty="0">
                <a:solidFill>
                  <a:srgbClr val="000099"/>
                </a:solidFill>
              </a:rPr>
              <a:t>固体</a:t>
            </a:r>
          </a:p>
          <a:p>
            <a:endParaRPr lang="zh-CN" altLang="en-US" sz="2800" b="1" dirty="0">
              <a:solidFill>
                <a:srgbClr val="000099"/>
              </a:solidFill>
            </a:endParaRPr>
          </a:p>
          <a:p>
            <a:r>
              <a:rPr lang="en-US" altLang="zh-CN" sz="2800" b="1" dirty="0">
                <a:solidFill>
                  <a:srgbClr val="000099"/>
                </a:solidFill>
              </a:rPr>
              <a:t>C.</a:t>
            </a:r>
            <a:r>
              <a:rPr lang="zh-CN" altLang="en-US" sz="2800" b="1" dirty="0">
                <a:solidFill>
                  <a:srgbClr val="000099"/>
                </a:solidFill>
              </a:rPr>
              <a:t>加入</a:t>
            </a:r>
            <a:r>
              <a:rPr lang="en-US" altLang="zh-CN" sz="2800" b="1" dirty="0" err="1">
                <a:solidFill>
                  <a:srgbClr val="000099"/>
                </a:solidFill>
              </a:rPr>
              <a:t>NaCl</a:t>
            </a:r>
            <a:r>
              <a:rPr lang="zh-CN" altLang="en-US" sz="2800" b="1" dirty="0">
                <a:solidFill>
                  <a:srgbClr val="000099"/>
                </a:solidFill>
              </a:rPr>
              <a:t>溶液或</a:t>
            </a:r>
            <a:r>
              <a:rPr lang="en-US" altLang="zh-CN" sz="2800" b="1" dirty="0">
                <a:solidFill>
                  <a:srgbClr val="000099"/>
                </a:solidFill>
              </a:rPr>
              <a:t>BaCl</a:t>
            </a:r>
            <a:r>
              <a:rPr lang="en-US" altLang="zh-CN" sz="2800" b="1" baseline="-25000" dirty="0">
                <a:solidFill>
                  <a:srgbClr val="000099"/>
                </a:solidFill>
              </a:rPr>
              <a:t>2</a:t>
            </a:r>
            <a:r>
              <a:rPr lang="zh-CN" altLang="en-US" sz="2800" b="1" dirty="0">
                <a:solidFill>
                  <a:srgbClr val="000099"/>
                </a:solidFill>
              </a:rPr>
              <a:t>溶液</a:t>
            </a:r>
          </a:p>
          <a:p>
            <a:endParaRPr lang="zh-CN" altLang="en-US" sz="2800" b="1" dirty="0">
              <a:solidFill>
                <a:srgbClr val="000099"/>
              </a:solidFill>
            </a:endParaRPr>
          </a:p>
          <a:p>
            <a:r>
              <a:rPr lang="en-US" altLang="zh-CN" sz="2800" b="1" dirty="0">
                <a:solidFill>
                  <a:srgbClr val="000099"/>
                </a:solidFill>
              </a:rPr>
              <a:t>D.</a:t>
            </a:r>
            <a:r>
              <a:rPr lang="zh-CN" altLang="en-US" sz="2800" b="1" dirty="0">
                <a:solidFill>
                  <a:srgbClr val="000099"/>
                </a:solidFill>
              </a:rPr>
              <a:t>加入</a:t>
            </a:r>
            <a:r>
              <a:rPr lang="en-US" altLang="zh-CN" sz="2800" b="1" dirty="0">
                <a:solidFill>
                  <a:srgbClr val="000099"/>
                </a:solidFill>
              </a:rPr>
              <a:t>KNO</a:t>
            </a:r>
            <a:r>
              <a:rPr lang="en-US" altLang="zh-CN" sz="2800" b="1" baseline="-25000" dirty="0">
                <a:solidFill>
                  <a:srgbClr val="000099"/>
                </a:solidFill>
              </a:rPr>
              <a:t>3</a:t>
            </a:r>
            <a:r>
              <a:rPr lang="zh-CN" altLang="en-US" sz="2800" b="1" dirty="0" smtClean="0">
                <a:solidFill>
                  <a:srgbClr val="000099"/>
                </a:solidFill>
              </a:rPr>
              <a:t>溶液</a:t>
            </a:r>
            <a:endParaRPr lang="en-US" altLang="zh-CN" sz="2800" b="1" dirty="0">
              <a:solidFill>
                <a:srgbClr val="000099"/>
              </a:solidFill>
            </a:endParaRPr>
          </a:p>
        </p:txBody>
      </p:sp>
      <p:sp>
        <p:nvSpPr>
          <p:cNvPr id="18" name="Text Box 7"/>
          <p:cNvSpPr txBox="1">
            <a:spLocks noChangeArrowheads="1"/>
          </p:cNvSpPr>
          <p:nvPr/>
        </p:nvSpPr>
        <p:spPr bwMode="auto">
          <a:xfrm>
            <a:off x="2841598" y="1835156"/>
            <a:ext cx="692150" cy="701675"/>
          </a:xfrm>
          <a:prstGeom prst="rect">
            <a:avLst/>
          </a:prstGeom>
          <a:noFill/>
          <a:ln w="9525">
            <a:noFill/>
            <a:miter lim="800000"/>
            <a:headEnd/>
            <a:tailEnd/>
          </a:ln>
        </p:spPr>
        <p:txBody>
          <a:bodyPr wrap="none">
            <a:spAutoFit/>
          </a:bodyPr>
          <a:lstStyle/>
          <a:p>
            <a:r>
              <a:rPr lang="en-US" altLang="zh-CN" sz="4000" b="1">
                <a:solidFill>
                  <a:srgbClr val="CC3300"/>
                </a:solidFill>
              </a:rPr>
              <a:t>√</a:t>
            </a:r>
          </a:p>
        </p:txBody>
      </p:sp>
      <p:sp>
        <p:nvSpPr>
          <p:cNvPr id="19" name="Text Box 8"/>
          <p:cNvSpPr txBox="1">
            <a:spLocks noChangeArrowheads="1"/>
          </p:cNvSpPr>
          <p:nvPr/>
        </p:nvSpPr>
        <p:spPr bwMode="auto">
          <a:xfrm>
            <a:off x="2586011" y="2701931"/>
            <a:ext cx="692150" cy="701675"/>
          </a:xfrm>
          <a:prstGeom prst="rect">
            <a:avLst/>
          </a:prstGeom>
          <a:noFill/>
          <a:ln w="9525">
            <a:noFill/>
            <a:miter lim="800000"/>
            <a:headEnd/>
            <a:tailEnd/>
          </a:ln>
        </p:spPr>
        <p:txBody>
          <a:bodyPr>
            <a:spAutoFit/>
          </a:bodyPr>
          <a:lstStyle/>
          <a:p>
            <a:r>
              <a:rPr lang="en-US" altLang="zh-CN" sz="4000" b="1">
                <a:solidFill>
                  <a:srgbClr val="CC3300"/>
                </a:solidFill>
              </a:rPr>
              <a:t>√</a:t>
            </a:r>
          </a:p>
        </p:txBody>
      </p:sp>
      <p:sp>
        <p:nvSpPr>
          <p:cNvPr id="20" name="Text Box 9"/>
          <p:cNvSpPr txBox="1">
            <a:spLocks noChangeArrowheads="1"/>
          </p:cNvSpPr>
          <p:nvPr/>
        </p:nvSpPr>
        <p:spPr bwMode="auto">
          <a:xfrm>
            <a:off x="1938311" y="3565531"/>
            <a:ext cx="692150" cy="701675"/>
          </a:xfrm>
          <a:prstGeom prst="rect">
            <a:avLst/>
          </a:prstGeom>
          <a:noFill/>
          <a:ln w="9525">
            <a:noFill/>
            <a:miter lim="800000"/>
            <a:headEnd/>
            <a:tailEnd/>
          </a:ln>
        </p:spPr>
        <p:txBody>
          <a:bodyPr wrap="none">
            <a:spAutoFit/>
          </a:bodyPr>
          <a:lstStyle/>
          <a:p>
            <a:r>
              <a:rPr lang="en-US" altLang="zh-CN" sz="4000" b="1">
                <a:solidFill>
                  <a:srgbClr val="CC3300"/>
                </a:solidFill>
              </a:rPr>
              <a:t>√</a:t>
            </a:r>
          </a:p>
        </p:txBody>
      </p:sp>
      <p:sp>
        <p:nvSpPr>
          <p:cNvPr id="21" name="Text Box 10"/>
          <p:cNvSpPr txBox="1">
            <a:spLocks noChangeArrowheads="1"/>
          </p:cNvSpPr>
          <p:nvPr/>
        </p:nvSpPr>
        <p:spPr bwMode="auto">
          <a:xfrm>
            <a:off x="2747920" y="4381512"/>
            <a:ext cx="742950" cy="762000"/>
          </a:xfrm>
          <a:prstGeom prst="rect">
            <a:avLst/>
          </a:prstGeom>
          <a:noFill/>
          <a:ln w="9525">
            <a:noFill/>
            <a:miter lim="800000"/>
            <a:headEnd/>
            <a:tailEnd/>
          </a:ln>
        </p:spPr>
        <p:txBody>
          <a:bodyPr wrap="none">
            <a:spAutoFit/>
          </a:bodyPr>
          <a:lstStyle/>
          <a:p>
            <a:r>
              <a:rPr lang="en-US" altLang="zh-CN" sz="4400" b="1" dirty="0">
                <a:solidFill>
                  <a:srgbClr val="CC3300"/>
                </a:solidFill>
              </a:rPr>
              <a:t>×</a:t>
            </a:r>
          </a:p>
        </p:txBody>
      </p:sp>
      <p:sp>
        <p:nvSpPr>
          <p:cNvPr id="22" name="Text Box 11"/>
          <p:cNvSpPr txBox="1">
            <a:spLocks noChangeArrowheads="1"/>
          </p:cNvSpPr>
          <p:nvPr/>
        </p:nvSpPr>
        <p:spPr bwMode="auto">
          <a:xfrm>
            <a:off x="3954436" y="3565531"/>
            <a:ext cx="692150" cy="701675"/>
          </a:xfrm>
          <a:prstGeom prst="rect">
            <a:avLst/>
          </a:prstGeom>
          <a:noFill/>
          <a:ln w="9525">
            <a:noFill/>
            <a:miter lim="800000"/>
            <a:headEnd/>
            <a:tailEnd/>
          </a:ln>
        </p:spPr>
        <p:txBody>
          <a:bodyPr wrap="none">
            <a:spAutoFit/>
          </a:bodyPr>
          <a:lstStyle/>
          <a:p>
            <a:r>
              <a:rPr lang="en-US" altLang="zh-CN" sz="4000" b="1">
                <a:solidFill>
                  <a:srgbClr val="CC3300"/>
                </a:solidFill>
              </a:rPr>
              <a:t>√</a:t>
            </a:r>
          </a:p>
        </p:txBody>
      </p:sp>
      <p:sp>
        <p:nvSpPr>
          <p:cNvPr id="23" name="Text Box 12"/>
          <p:cNvSpPr txBox="1">
            <a:spLocks noChangeArrowheads="1"/>
          </p:cNvSpPr>
          <p:nvPr/>
        </p:nvSpPr>
        <p:spPr bwMode="auto">
          <a:xfrm>
            <a:off x="5249836" y="2628906"/>
            <a:ext cx="742950" cy="762000"/>
          </a:xfrm>
          <a:prstGeom prst="rect">
            <a:avLst/>
          </a:prstGeom>
          <a:noFill/>
          <a:ln w="9525">
            <a:noFill/>
            <a:miter lim="800000"/>
            <a:headEnd/>
            <a:tailEnd/>
          </a:ln>
        </p:spPr>
        <p:txBody>
          <a:bodyPr wrap="none">
            <a:spAutoFit/>
          </a:bodyPr>
          <a:lstStyle/>
          <a:p>
            <a:r>
              <a:rPr lang="en-US" altLang="zh-CN" sz="4400" b="1">
                <a:solidFill>
                  <a:srgbClr val="CC3300"/>
                </a:solidFill>
              </a:rPr>
              <a:t>×</a:t>
            </a:r>
          </a:p>
        </p:txBody>
      </p:sp>
      <p:sp>
        <p:nvSpPr>
          <p:cNvPr id="24" name="Rectangle 4"/>
          <p:cNvSpPr>
            <a:spLocks noChangeArrowheads="1"/>
          </p:cNvSpPr>
          <p:nvPr/>
        </p:nvSpPr>
        <p:spPr bwMode="auto">
          <a:xfrm>
            <a:off x="642911" y="5286388"/>
            <a:ext cx="6840537" cy="519112"/>
          </a:xfrm>
          <a:prstGeom prst="rect">
            <a:avLst/>
          </a:prstGeom>
          <a:noFill/>
          <a:ln w="9525">
            <a:noFill/>
            <a:miter lim="800000"/>
            <a:headEnd/>
            <a:tailEnd/>
          </a:ln>
        </p:spPr>
        <p:txBody>
          <a:bodyPr>
            <a:spAutoFit/>
          </a:bodyPr>
          <a:lstStyle/>
          <a:p>
            <a:r>
              <a:rPr lang="en-US" altLang="zh-CN" sz="2800" b="1" dirty="0">
                <a:solidFill>
                  <a:srgbClr val="FF0000"/>
                </a:solidFill>
              </a:rPr>
              <a:t>1.</a:t>
            </a:r>
            <a:r>
              <a:rPr lang="zh-CN" altLang="en-US" sz="2800" b="1" dirty="0">
                <a:solidFill>
                  <a:srgbClr val="FF0000"/>
                </a:solidFill>
              </a:rPr>
              <a:t>加水或加某些盐溶液稀释浓度</a:t>
            </a:r>
          </a:p>
        </p:txBody>
      </p:sp>
      <p:sp>
        <p:nvSpPr>
          <p:cNvPr id="25" name="Rectangle 5"/>
          <p:cNvSpPr>
            <a:spLocks noChangeArrowheads="1"/>
          </p:cNvSpPr>
          <p:nvPr/>
        </p:nvSpPr>
        <p:spPr bwMode="auto">
          <a:xfrm>
            <a:off x="642910" y="5834738"/>
            <a:ext cx="6340490" cy="523220"/>
          </a:xfrm>
          <a:prstGeom prst="rect">
            <a:avLst/>
          </a:prstGeom>
          <a:noFill/>
          <a:ln w="9525">
            <a:noFill/>
            <a:miter lim="800000"/>
            <a:headEnd/>
            <a:tailEnd/>
          </a:ln>
        </p:spPr>
        <p:txBody>
          <a:bodyPr wrap="square">
            <a:spAutoFit/>
          </a:bodyPr>
          <a:lstStyle/>
          <a:p>
            <a:r>
              <a:rPr lang="en-US" altLang="zh-CN" sz="2800" b="1" dirty="0">
                <a:solidFill>
                  <a:srgbClr val="FF0000"/>
                </a:solidFill>
              </a:rPr>
              <a:t>2.</a:t>
            </a:r>
            <a:r>
              <a:rPr lang="zh-CN" altLang="en-US" sz="2800" b="1" dirty="0">
                <a:solidFill>
                  <a:srgbClr val="FF0000"/>
                </a:solidFill>
              </a:rPr>
              <a:t>使其生成</a:t>
            </a:r>
            <a:r>
              <a:rPr lang="zh-CN" altLang="en-US" sz="2800" b="1" dirty="0" smtClean="0">
                <a:solidFill>
                  <a:srgbClr val="FF0000"/>
                </a:solidFill>
              </a:rPr>
              <a:t>难电离又不会分解的弱酸</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ox(i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ox(i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ox(in)">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ox(i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P spid="18" grpId="0"/>
      <p:bldP spid="19" grpId="0"/>
      <p:bldP spid="20" grpId="0"/>
      <p:bldP spid="21" grpId="0"/>
      <p:bldP spid="22" grpId="0"/>
      <p:bldP spid="23" grpId="0"/>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1"/>
          <p:cNvSpPr>
            <a:spLocks noChangeArrowheads="1"/>
          </p:cNvSpPr>
          <p:nvPr/>
        </p:nvSpPr>
        <p:spPr bwMode="auto">
          <a:xfrm>
            <a:off x="642938" y="357188"/>
            <a:ext cx="8001000" cy="954087"/>
          </a:xfrm>
          <a:prstGeom prst="rect">
            <a:avLst/>
          </a:prstGeom>
          <a:solidFill>
            <a:srgbClr val="FFFFFF"/>
          </a:solidFill>
          <a:ln w="9525">
            <a:noFill/>
            <a:miter lim="800000"/>
            <a:headEnd/>
            <a:tailEnd/>
          </a:ln>
        </p:spPr>
        <p:txBody>
          <a:bodyPr>
            <a:spAutoFit/>
          </a:bodyPr>
          <a:lstStyle/>
          <a:p>
            <a:r>
              <a:rPr lang="zh-CN" altLang="en-US" sz="2800" b="1">
                <a:solidFill>
                  <a:srgbClr val="000066"/>
                </a:solidFill>
              </a:rPr>
              <a:t>通常情况下，温度每升高或降低</a:t>
            </a:r>
            <a:r>
              <a:rPr lang="en-US" altLang="zh-CN" sz="2800" b="1">
                <a:solidFill>
                  <a:srgbClr val="000066"/>
                </a:solidFill>
              </a:rPr>
              <a:t>10 </a:t>
            </a:r>
            <a:r>
              <a:rPr lang="ar-SA" altLang="zh-CN" sz="2800" b="1">
                <a:solidFill>
                  <a:srgbClr val="000066"/>
                </a:solidFill>
              </a:rPr>
              <a:t>ْ</a:t>
            </a:r>
            <a:r>
              <a:rPr lang="en-US" altLang="zh-CN" sz="2800" b="1">
                <a:solidFill>
                  <a:srgbClr val="000066"/>
                </a:solidFill>
              </a:rPr>
              <a:t> C</a:t>
            </a:r>
            <a:r>
              <a:rPr lang="zh-CN" altLang="en-US" sz="2800" b="1">
                <a:solidFill>
                  <a:srgbClr val="000066"/>
                </a:solidFill>
              </a:rPr>
              <a:t>，反应速率增大到原来的</a:t>
            </a:r>
            <a:r>
              <a:rPr lang="en-US" altLang="zh-CN" sz="2800" b="1">
                <a:solidFill>
                  <a:srgbClr val="000066"/>
                </a:solidFill>
              </a:rPr>
              <a:t>2 ~ 4</a:t>
            </a:r>
            <a:r>
              <a:rPr lang="zh-CN" altLang="en-US" sz="2800" b="1">
                <a:solidFill>
                  <a:srgbClr val="000066"/>
                </a:solidFill>
              </a:rPr>
              <a:t>倍。</a:t>
            </a:r>
          </a:p>
        </p:txBody>
      </p:sp>
      <p:sp>
        <p:nvSpPr>
          <p:cNvPr id="4" name="Rectangle 23"/>
          <p:cNvSpPr>
            <a:spLocks noChangeArrowheads="1"/>
          </p:cNvSpPr>
          <p:nvPr/>
        </p:nvSpPr>
        <p:spPr bwMode="auto">
          <a:xfrm>
            <a:off x="228600" y="1571625"/>
            <a:ext cx="8915400" cy="2227263"/>
          </a:xfrm>
          <a:prstGeom prst="rect">
            <a:avLst/>
          </a:prstGeom>
          <a:noFill/>
          <a:ln w="9525">
            <a:noFill/>
            <a:miter lim="800000"/>
            <a:headEnd/>
            <a:tailEnd/>
          </a:ln>
        </p:spPr>
        <p:txBody>
          <a:bodyPr>
            <a:spAutoFit/>
          </a:bodyPr>
          <a:lstStyle/>
          <a:p>
            <a:r>
              <a:rPr kumimoji="1" lang="zh-CN" altLang="en-US" sz="2800" b="1" dirty="0"/>
              <a:t>探讨：</a:t>
            </a:r>
          </a:p>
          <a:p>
            <a:r>
              <a:rPr kumimoji="1" lang="zh-CN" altLang="en-US" sz="2800" b="1" dirty="0"/>
              <a:t>已知</a:t>
            </a:r>
            <a:r>
              <a:rPr kumimoji="1" lang="en-US" altLang="zh-CN" sz="2800" b="1" dirty="0"/>
              <a:t>Na</a:t>
            </a:r>
            <a:r>
              <a:rPr kumimoji="1" lang="en-US" altLang="zh-CN" sz="2800" b="1" baseline="-25000" dirty="0"/>
              <a:t>2</a:t>
            </a:r>
            <a:r>
              <a:rPr kumimoji="1" lang="en-US" altLang="zh-CN" sz="2800" b="1" dirty="0"/>
              <a:t>S</a:t>
            </a:r>
            <a:r>
              <a:rPr kumimoji="1" lang="en-US" altLang="zh-CN" sz="2800" b="1" baseline="-25000" dirty="0"/>
              <a:t>2</a:t>
            </a:r>
            <a:r>
              <a:rPr kumimoji="1" lang="en-US" altLang="zh-CN" sz="2800" b="1" dirty="0"/>
              <a:t>O</a:t>
            </a:r>
            <a:r>
              <a:rPr kumimoji="1" lang="en-US" altLang="zh-CN" sz="2800" b="1" baseline="-25000" dirty="0"/>
              <a:t>3</a:t>
            </a:r>
            <a:r>
              <a:rPr kumimoji="1" lang="en-US" altLang="zh-CN" sz="2800" b="1" dirty="0"/>
              <a:t>+H</a:t>
            </a:r>
            <a:r>
              <a:rPr kumimoji="1" lang="en-US" altLang="zh-CN" sz="2800" b="1" baseline="-25000" dirty="0"/>
              <a:t>2</a:t>
            </a:r>
            <a:r>
              <a:rPr kumimoji="1" lang="en-US" altLang="zh-CN" sz="2800" b="1" dirty="0"/>
              <a:t>SO</a:t>
            </a:r>
            <a:r>
              <a:rPr kumimoji="1" lang="en-US" altLang="zh-CN" sz="2800" b="1" baseline="-25000" dirty="0"/>
              <a:t>4</a:t>
            </a:r>
            <a:r>
              <a:rPr kumimoji="1" lang="en-US" altLang="zh-CN" sz="2800" b="1" dirty="0"/>
              <a:t>=Na</a:t>
            </a:r>
            <a:r>
              <a:rPr kumimoji="1" lang="en-US" altLang="zh-CN" sz="2800" b="1" baseline="-25000" dirty="0"/>
              <a:t>2</a:t>
            </a:r>
            <a:r>
              <a:rPr kumimoji="1" lang="en-US" altLang="zh-CN" sz="2800" b="1" dirty="0"/>
              <a:t>SO</a:t>
            </a:r>
            <a:r>
              <a:rPr kumimoji="1" lang="en-US" altLang="zh-CN" sz="2800" b="1" baseline="-25000" dirty="0"/>
              <a:t>4 </a:t>
            </a:r>
            <a:r>
              <a:rPr kumimoji="1" lang="en-US" altLang="zh-CN" sz="2800" b="1" dirty="0"/>
              <a:t>+</a:t>
            </a:r>
            <a:r>
              <a:rPr kumimoji="1" lang="en-US" altLang="zh-CN" dirty="0"/>
              <a:t> </a:t>
            </a:r>
            <a:r>
              <a:rPr kumimoji="1" lang="en-US" altLang="zh-CN" sz="2800" b="1" dirty="0"/>
              <a:t>SO</a:t>
            </a:r>
            <a:r>
              <a:rPr kumimoji="1" lang="en-US" altLang="zh-CN" sz="2800" b="1" baseline="-25000" dirty="0"/>
              <a:t>2 </a:t>
            </a:r>
            <a:r>
              <a:rPr kumimoji="1" lang="en-US" altLang="zh-CN" sz="2800" b="1" dirty="0">
                <a:sym typeface="Wingdings 3" pitchFamily="18" charset="2"/>
              </a:rPr>
              <a:t></a:t>
            </a:r>
            <a:r>
              <a:rPr kumimoji="1" lang="en-US" altLang="zh-CN" sz="2800" b="1" dirty="0"/>
              <a:t>+S </a:t>
            </a:r>
            <a:r>
              <a:rPr kumimoji="1" lang="en-US" altLang="zh-CN" sz="2800" b="1" dirty="0">
                <a:sym typeface="Wingdings 3" pitchFamily="18" charset="2"/>
              </a:rPr>
              <a:t></a:t>
            </a:r>
            <a:r>
              <a:rPr kumimoji="1" lang="en-US" altLang="zh-CN" sz="2800" b="1" dirty="0"/>
              <a:t> </a:t>
            </a:r>
            <a:r>
              <a:rPr kumimoji="1" lang="zh-CN" altLang="en-US" sz="2800" b="1" dirty="0"/>
              <a:t>＋</a:t>
            </a:r>
            <a:r>
              <a:rPr kumimoji="1" lang="en-US" altLang="zh-CN" sz="2800" b="1" dirty="0"/>
              <a:t>H</a:t>
            </a:r>
            <a:r>
              <a:rPr kumimoji="1" lang="en-US" altLang="zh-CN" sz="2800" b="1" baseline="-25000" dirty="0"/>
              <a:t>2</a:t>
            </a:r>
            <a:r>
              <a:rPr kumimoji="1" lang="en-US" altLang="zh-CN" sz="2800" b="1" dirty="0"/>
              <a:t>O</a:t>
            </a:r>
            <a:endParaRPr kumimoji="1" lang="en-US" altLang="zh-CN" sz="2800" b="1" baseline="-25000" dirty="0"/>
          </a:p>
          <a:p>
            <a:r>
              <a:rPr kumimoji="1" lang="zh-CN" altLang="en-US" sz="2800" b="1" dirty="0"/>
              <a:t>反应温度每升高</a:t>
            </a:r>
            <a:r>
              <a:rPr kumimoji="1" lang="en-US" altLang="zh-CN" sz="2800" b="1" dirty="0"/>
              <a:t>10 </a:t>
            </a:r>
            <a:r>
              <a:rPr kumimoji="1" lang="en-US" altLang="zh-CN" sz="2800" b="1" dirty="0">
                <a:sym typeface="Symbol" pitchFamily="18" charset="2"/>
              </a:rPr>
              <a:t></a:t>
            </a:r>
            <a:r>
              <a:rPr kumimoji="1" lang="en-US" altLang="zh-CN" sz="2800" b="1" dirty="0"/>
              <a:t>C </a:t>
            </a:r>
            <a:r>
              <a:rPr kumimoji="1" lang="zh-CN" altLang="en-US" sz="2800" b="1" dirty="0"/>
              <a:t>，反应速率大约为原来的</a:t>
            </a:r>
            <a:r>
              <a:rPr kumimoji="1" lang="en-US" altLang="zh-CN" sz="2800" b="1" dirty="0"/>
              <a:t>3</a:t>
            </a:r>
            <a:r>
              <a:rPr kumimoji="1" lang="zh-CN" altLang="en-US" sz="2800" b="1" dirty="0"/>
              <a:t>倍。</a:t>
            </a:r>
          </a:p>
          <a:p>
            <a:r>
              <a:rPr kumimoji="1" lang="zh-CN" altLang="en-US" sz="2800" b="1" dirty="0"/>
              <a:t>当反应温度为</a:t>
            </a:r>
            <a:r>
              <a:rPr kumimoji="1" lang="en-US" altLang="zh-CN" sz="2800" b="1" dirty="0"/>
              <a:t>20</a:t>
            </a:r>
            <a:r>
              <a:rPr kumimoji="1" lang="en-US" altLang="zh-CN" sz="2800" b="1" dirty="0">
                <a:sym typeface="Symbol" pitchFamily="18" charset="2"/>
              </a:rPr>
              <a:t></a:t>
            </a:r>
            <a:r>
              <a:rPr kumimoji="1" lang="en-US" altLang="zh-CN" sz="2800" b="1" dirty="0"/>
              <a:t>C </a:t>
            </a:r>
            <a:r>
              <a:rPr kumimoji="1" lang="zh-CN" altLang="en-US" sz="2800" b="1" dirty="0"/>
              <a:t>时，沉淀析出时间需</a:t>
            </a:r>
            <a:r>
              <a:rPr kumimoji="1" lang="en-US" altLang="zh-CN" sz="2800" b="1" dirty="0"/>
              <a:t>54s,</a:t>
            </a:r>
          </a:p>
          <a:p>
            <a:r>
              <a:rPr kumimoji="1" lang="zh-CN" altLang="en-US" sz="2800" b="1" dirty="0"/>
              <a:t>升高到</a:t>
            </a:r>
            <a:r>
              <a:rPr kumimoji="1" lang="en-US" altLang="zh-CN" sz="2800" b="1" dirty="0"/>
              <a:t>50</a:t>
            </a:r>
            <a:r>
              <a:rPr kumimoji="1" lang="en-US" altLang="zh-CN" sz="2800" b="1" dirty="0">
                <a:sym typeface="Symbol" pitchFamily="18" charset="2"/>
              </a:rPr>
              <a:t>c</a:t>
            </a:r>
            <a:r>
              <a:rPr kumimoji="1" lang="zh-CN" altLang="en-US" sz="2800" b="1" dirty="0"/>
              <a:t>时沉淀析出时间需多长？</a:t>
            </a:r>
          </a:p>
        </p:txBody>
      </p:sp>
      <p:grpSp>
        <p:nvGrpSpPr>
          <p:cNvPr id="2" name="Group 36"/>
          <p:cNvGrpSpPr>
            <a:grpSpLocks/>
          </p:cNvGrpSpPr>
          <p:nvPr/>
        </p:nvGrpSpPr>
        <p:grpSpPr bwMode="auto">
          <a:xfrm>
            <a:off x="1285875" y="4630753"/>
            <a:ext cx="4572000" cy="1012825"/>
            <a:chOff x="504" y="3456"/>
            <a:chExt cx="2880" cy="638"/>
          </a:xfrm>
        </p:grpSpPr>
        <p:sp>
          <p:nvSpPr>
            <p:cNvPr id="20490" name="Rectangle 25"/>
            <p:cNvSpPr>
              <a:spLocks noChangeArrowheads="1"/>
            </p:cNvSpPr>
            <p:nvPr/>
          </p:nvSpPr>
          <p:spPr bwMode="auto">
            <a:xfrm>
              <a:off x="504" y="3591"/>
              <a:ext cx="1043" cy="453"/>
            </a:xfrm>
            <a:prstGeom prst="rect">
              <a:avLst/>
            </a:prstGeom>
            <a:noFill/>
            <a:ln w="9525">
              <a:noFill/>
              <a:miter lim="800000"/>
              <a:headEnd/>
              <a:tailEnd/>
            </a:ln>
          </p:spPr>
          <p:txBody>
            <a:bodyPr wrap="none" anchor="ctr"/>
            <a:lstStyle/>
            <a:p>
              <a:pPr algn="ctr">
                <a:lnSpc>
                  <a:spcPct val="150000"/>
                </a:lnSpc>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2</a:t>
              </a:r>
              <a:endParaRPr kumimoji="1" lang="en-US" altLang="zh-CN" sz="2800" b="1" dirty="0">
                <a:solidFill>
                  <a:srgbClr val="FF0000"/>
                </a:solidFill>
                <a:latin typeface="Times New Roman" pitchFamily="18" charset="0"/>
              </a:endParaRPr>
            </a:p>
            <a:p>
              <a:pPr algn="ctr">
                <a:lnSpc>
                  <a:spcPct val="150000"/>
                </a:lnSpc>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1</a:t>
              </a:r>
              <a:endParaRPr kumimoji="1" lang="en-US" altLang="zh-CN" sz="2800" b="1" baseline="30000" dirty="0">
                <a:solidFill>
                  <a:srgbClr val="FF0000"/>
                </a:solidFill>
                <a:latin typeface="Times New Roman" pitchFamily="18" charset="0"/>
              </a:endParaRPr>
            </a:p>
          </p:txBody>
        </p:sp>
        <p:sp>
          <p:nvSpPr>
            <p:cNvPr id="20491" name="Text Box 27"/>
            <p:cNvSpPr txBox="1">
              <a:spLocks noChangeArrowheads="1"/>
            </p:cNvSpPr>
            <p:nvPr/>
          </p:nvSpPr>
          <p:spPr bwMode="auto">
            <a:xfrm>
              <a:off x="1353" y="3681"/>
              <a:ext cx="816" cy="407"/>
            </a:xfrm>
            <a:prstGeom prst="rect">
              <a:avLst/>
            </a:prstGeom>
            <a:noFill/>
            <a:ln w="9525">
              <a:noFill/>
              <a:miter lim="800000"/>
              <a:headEnd/>
              <a:tailEnd/>
            </a:ln>
          </p:spPr>
          <p:txBody>
            <a:bodyPr>
              <a:spAutoFit/>
            </a:bodyPr>
            <a:lstStyle/>
            <a:p>
              <a:r>
                <a:rPr kumimoji="1" lang="en-US" altLang="zh-CN" sz="3600" dirty="0">
                  <a:solidFill>
                    <a:srgbClr val="FF0000"/>
                  </a:solidFill>
                  <a:latin typeface="Times New Roman" pitchFamily="18" charset="0"/>
                </a:rPr>
                <a:t>=   3</a:t>
              </a:r>
            </a:p>
          </p:txBody>
        </p:sp>
        <p:grpSp>
          <p:nvGrpSpPr>
            <p:cNvPr id="3" name="Group 28"/>
            <p:cNvGrpSpPr>
              <a:grpSpLocks/>
            </p:cNvGrpSpPr>
            <p:nvPr/>
          </p:nvGrpSpPr>
          <p:grpSpPr bwMode="auto">
            <a:xfrm>
              <a:off x="1920" y="3456"/>
              <a:ext cx="512" cy="520"/>
              <a:chOff x="2459" y="707"/>
              <a:chExt cx="512" cy="520"/>
            </a:xfrm>
          </p:grpSpPr>
          <p:grpSp>
            <p:nvGrpSpPr>
              <p:cNvPr id="5" name="Group 29"/>
              <p:cNvGrpSpPr>
                <a:grpSpLocks/>
              </p:cNvGrpSpPr>
              <p:nvPr/>
            </p:nvGrpSpPr>
            <p:grpSpPr bwMode="auto">
              <a:xfrm>
                <a:off x="2459" y="707"/>
                <a:ext cx="512" cy="274"/>
                <a:chOff x="2459" y="707"/>
                <a:chExt cx="512" cy="274"/>
              </a:xfrm>
            </p:grpSpPr>
            <p:sp>
              <p:nvSpPr>
                <p:cNvPr id="20497" name="Text Box 30"/>
                <p:cNvSpPr txBox="1">
                  <a:spLocks noChangeArrowheads="1"/>
                </p:cNvSpPr>
                <p:nvPr/>
              </p:nvSpPr>
              <p:spPr bwMode="auto">
                <a:xfrm>
                  <a:off x="2459" y="707"/>
                  <a:ext cx="489" cy="250"/>
                </a:xfrm>
                <a:prstGeom prst="rect">
                  <a:avLst/>
                </a:prstGeom>
                <a:noFill/>
                <a:ln w="9525">
                  <a:noFill/>
                  <a:miter lim="800000"/>
                  <a:headEnd/>
                  <a:tailEnd/>
                </a:ln>
              </p:spPr>
              <p:txBody>
                <a:bodyPr wrap="none">
                  <a:spAutoFit/>
                </a:bodyPr>
                <a:lstStyle/>
                <a:p>
                  <a:r>
                    <a:rPr kumimoji="1" lang="en-US" altLang="zh-CN" sz="2000" b="1" dirty="0">
                      <a:solidFill>
                        <a:srgbClr val="FF0000"/>
                      </a:solidFill>
                      <a:latin typeface="Times New Roman" pitchFamily="18" charset="0"/>
                    </a:rPr>
                    <a:t>50-20</a:t>
                  </a:r>
                  <a:endParaRPr kumimoji="1" lang="en-US" altLang="zh-CN" sz="2000" b="1" baseline="-25000" dirty="0">
                    <a:solidFill>
                      <a:srgbClr val="FF0000"/>
                    </a:solidFill>
                    <a:latin typeface="Times New Roman" pitchFamily="18" charset="0"/>
                  </a:endParaRPr>
                </a:p>
              </p:txBody>
            </p:sp>
            <p:sp>
              <p:nvSpPr>
                <p:cNvPr id="20498" name="Line 31"/>
                <p:cNvSpPr>
                  <a:spLocks noChangeShapeType="1"/>
                </p:cNvSpPr>
                <p:nvPr/>
              </p:nvSpPr>
              <p:spPr bwMode="auto">
                <a:xfrm>
                  <a:off x="2517" y="981"/>
                  <a:ext cx="454" cy="0"/>
                </a:xfrm>
                <a:prstGeom prst="line">
                  <a:avLst/>
                </a:prstGeom>
                <a:noFill/>
                <a:ln w="38100">
                  <a:solidFill>
                    <a:srgbClr val="FF0000"/>
                  </a:solidFill>
                  <a:round/>
                  <a:headEnd/>
                  <a:tailEnd/>
                </a:ln>
              </p:spPr>
              <p:txBody>
                <a:bodyPr/>
                <a:lstStyle/>
                <a:p>
                  <a:endParaRPr lang="zh-CN" altLang="en-US"/>
                </a:p>
              </p:txBody>
            </p:sp>
          </p:grpSp>
          <p:sp>
            <p:nvSpPr>
              <p:cNvPr id="20496" name="Text Box 32"/>
              <p:cNvSpPr txBox="1">
                <a:spLocks noChangeArrowheads="1"/>
              </p:cNvSpPr>
              <p:nvPr/>
            </p:nvSpPr>
            <p:spPr bwMode="auto">
              <a:xfrm>
                <a:off x="2562" y="977"/>
                <a:ext cx="276" cy="250"/>
              </a:xfrm>
              <a:prstGeom prst="rect">
                <a:avLst/>
              </a:prstGeom>
              <a:noFill/>
              <a:ln w="9525">
                <a:noFill/>
                <a:miter lim="800000"/>
                <a:headEnd/>
                <a:tailEnd/>
              </a:ln>
            </p:spPr>
            <p:txBody>
              <a:bodyPr wrap="none">
                <a:spAutoFit/>
              </a:bodyPr>
              <a:lstStyle/>
              <a:p>
                <a:r>
                  <a:rPr kumimoji="1" lang="en-US" altLang="zh-CN" sz="2000" b="1">
                    <a:solidFill>
                      <a:srgbClr val="FF0000"/>
                    </a:solidFill>
                    <a:latin typeface="Times New Roman" pitchFamily="18" charset="0"/>
                  </a:rPr>
                  <a:t>10</a:t>
                </a:r>
              </a:p>
            </p:txBody>
          </p:sp>
        </p:grpSp>
        <p:sp>
          <p:nvSpPr>
            <p:cNvPr id="20493" name="Line 33"/>
            <p:cNvSpPr>
              <a:spLocks noChangeShapeType="1"/>
            </p:cNvSpPr>
            <p:nvPr/>
          </p:nvSpPr>
          <p:spPr bwMode="auto">
            <a:xfrm>
              <a:off x="729" y="3869"/>
              <a:ext cx="499" cy="0"/>
            </a:xfrm>
            <a:prstGeom prst="line">
              <a:avLst/>
            </a:prstGeom>
            <a:noFill/>
            <a:ln w="38100">
              <a:solidFill>
                <a:srgbClr val="FF0000"/>
              </a:solidFill>
              <a:round/>
              <a:headEnd/>
              <a:tailEnd/>
            </a:ln>
          </p:spPr>
          <p:txBody>
            <a:bodyPr/>
            <a:lstStyle/>
            <a:p>
              <a:endParaRPr lang="zh-CN" altLang="en-US"/>
            </a:p>
          </p:txBody>
        </p:sp>
        <p:sp>
          <p:nvSpPr>
            <p:cNvPr id="20494" name="Text Box 35"/>
            <p:cNvSpPr txBox="1">
              <a:spLocks noChangeArrowheads="1"/>
            </p:cNvSpPr>
            <p:nvPr/>
          </p:nvSpPr>
          <p:spPr bwMode="auto">
            <a:xfrm>
              <a:off x="2496" y="3726"/>
              <a:ext cx="888" cy="368"/>
            </a:xfrm>
            <a:prstGeom prst="rect">
              <a:avLst/>
            </a:prstGeom>
            <a:noFill/>
            <a:ln w="9525">
              <a:noFill/>
              <a:miter lim="800000"/>
              <a:headEnd/>
              <a:tailEnd/>
            </a:ln>
          </p:spPr>
          <p:txBody>
            <a:bodyPr wrap="square">
              <a:spAutoFit/>
            </a:bodyPr>
            <a:lstStyle/>
            <a:p>
              <a:r>
                <a:rPr kumimoji="1" lang="en-US" altLang="zh-CN" sz="3200" dirty="0">
                  <a:solidFill>
                    <a:srgbClr val="FF0000"/>
                  </a:solidFill>
                  <a:latin typeface="Times New Roman" pitchFamily="18" charset="0"/>
                </a:rPr>
                <a:t>=   27</a:t>
              </a:r>
            </a:p>
          </p:txBody>
        </p:sp>
      </p:grpSp>
      <p:sp>
        <p:nvSpPr>
          <p:cNvPr id="44" name="Text Box 54"/>
          <p:cNvSpPr txBox="1">
            <a:spLocks noChangeArrowheads="1"/>
          </p:cNvSpPr>
          <p:nvPr/>
        </p:nvSpPr>
        <p:spPr bwMode="auto">
          <a:xfrm>
            <a:off x="2667008" y="6000768"/>
            <a:ext cx="30480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latin typeface="Times New Roman" pitchFamily="18" charset="0"/>
                <a:cs typeface="Times New Roman" pitchFamily="18" charset="0"/>
              </a:rPr>
              <a:t>t</a:t>
            </a:r>
            <a:r>
              <a:rPr lang="en-US" altLang="zh-CN" sz="2800" b="1" baseline="-25000" dirty="0">
                <a:solidFill>
                  <a:srgbClr val="FF0000"/>
                </a:solidFill>
                <a:latin typeface="Times New Roman" pitchFamily="18" charset="0"/>
                <a:cs typeface="Times New Roman" pitchFamily="18" charset="0"/>
              </a:rPr>
              <a:t>2</a:t>
            </a:r>
            <a:r>
              <a:rPr lang="en-US" altLang="zh-CN" sz="2800" b="1" dirty="0">
                <a:solidFill>
                  <a:srgbClr val="FF0000"/>
                </a:solidFill>
                <a:latin typeface="Times New Roman" pitchFamily="18" charset="0"/>
                <a:cs typeface="Times New Roman" pitchFamily="18" charset="0"/>
              </a:rPr>
              <a:t>= 54/27=2 </a:t>
            </a:r>
            <a:r>
              <a:rPr lang="en-US" altLang="zh-CN" b="1" dirty="0">
                <a:solidFill>
                  <a:srgbClr val="FF0000"/>
                </a:solidFill>
                <a:latin typeface="Times New Roman" pitchFamily="18" charset="0"/>
                <a:cs typeface="Times New Roman" pitchFamily="18" charset="0"/>
              </a:rPr>
              <a:t>S</a:t>
            </a:r>
            <a:endParaRPr lang="en-US" altLang="zh-CN" sz="2800" b="1" dirty="0">
              <a:solidFill>
                <a:srgbClr val="FF0000"/>
              </a:solidFill>
              <a:latin typeface="Times New Roman" pitchFamily="18" charset="0"/>
              <a:cs typeface="Times New Roman" pitchFamily="18" charset="0"/>
            </a:endParaRPr>
          </a:p>
        </p:txBody>
      </p:sp>
      <p:grpSp>
        <p:nvGrpSpPr>
          <p:cNvPr id="6" name="组合 46"/>
          <p:cNvGrpSpPr>
            <a:grpSpLocks/>
          </p:cNvGrpSpPr>
          <p:nvPr/>
        </p:nvGrpSpPr>
        <p:grpSpPr bwMode="auto">
          <a:xfrm>
            <a:off x="754058" y="3786190"/>
            <a:ext cx="3103562" cy="719138"/>
            <a:chOff x="642910" y="3857628"/>
            <a:chExt cx="3103563" cy="719138"/>
          </a:xfrm>
        </p:grpSpPr>
        <p:grpSp>
          <p:nvGrpSpPr>
            <p:cNvPr id="7" name="Group 53"/>
            <p:cNvGrpSpPr>
              <a:grpSpLocks/>
            </p:cNvGrpSpPr>
            <p:nvPr/>
          </p:nvGrpSpPr>
          <p:grpSpPr bwMode="auto">
            <a:xfrm>
              <a:off x="642910" y="3857628"/>
              <a:ext cx="3103563" cy="719138"/>
              <a:chOff x="3408" y="3648"/>
              <a:chExt cx="1955" cy="453"/>
            </a:xfrm>
            <a:noFill/>
          </p:grpSpPr>
          <p:grpSp>
            <p:nvGrpSpPr>
              <p:cNvPr id="8" name="Group 47"/>
              <p:cNvGrpSpPr>
                <a:grpSpLocks/>
              </p:cNvGrpSpPr>
              <p:nvPr/>
            </p:nvGrpSpPr>
            <p:grpSpPr bwMode="auto">
              <a:xfrm>
                <a:off x="3408" y="3648"/>
                <a:ext cx="1104" cy="453"/>
                <a:chOff x="3408" y="3648"/>
                <a:chExt cx="1043" cy="453"/>
              </a:xfrm>
              <a:grpFill/>
            </p:grpSpPr>
            <p:sp>
              <p:nvSpPr>
                <p:cNvPr id="42" name="Rectangle 38"/>
                <p:cNvSpPr>
                  <a:spLocks noChangeArrowheads="1"/>
                </p:cNvSpPr>
                <p:nvPr/>
              </p:nvSpPr>
              <p:spPr bwMode="auto">
                <a:xfrm>
                  <a:off x="3408" y="3648"/>
                  <a:ext cx="1043" cy="453"/>
                </a:xfrm>
                <a:prstGeom prst="rect">
                  <a:avLst/>
                </a:prstGeom>
                <a:grpFill/>
                <a:ln w="9525">
                  <a:noFill/>
                  <a:miter lim="800000"/>
                  <a:headEnd/>
                  <a:tailEnd/>
                </a:ln>
                <a:effectLst/>
              </p:spPr>
              <p:txBody>
                <a:bodyPr wrap="none" anchor="ctr"/>
                <a:lstStyle/>
                <a:p>
                  <a:pPr algn="ctr">
                    <a:defRPr/>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2</a:t>
                  </a:r>
                  <a:endParaRPr kumimoji="1" lang="en-US" altLang="zh-CN" sz="2800" b="1" dirty="0">
                    <a:solidFill>
                      <a:srgbClr val="FF0000"/>
                    </a:solidFill>
                    <a:latin typeface="Times New Roman" pitchFamily="18" charset="0"/>
                  </a:endParaRPr>
                </a:p>
                <a:p>
                  <a:pPr algn="ctr">
                    <a:defRPr/>
                  </a:pPr>
                  <a:r>
                    <a:rPr kumimoji="1" lang="en-US" altLang="zh-CN" sz="2800" b="1" dirty="0">
                      <a:solidFill>
                        <a:srgbClr val="FF0000"/>
                      </a:solidFill>
                      <a:latin typeface="Times New Roman" pitchFamily="18" charset="0"/>
                    </a:rPr>
                    <a:t>V</a:t>
                  </a:r>
                  <a:r>
                    <a:rPr kumimoji="1" lang="en-US" altLang="zh-CN" sz="2800" b="1" baseline="-25000" dirty="0">
                      <a:solidFill>
                        <a:srgbClr val="FF0000"/>
                      </a:solidFill>
                      <a:latin typeface="Times New Roman" pitchFamily="18" charset="0"/>
                    </a:rPr>
                    <a:t>1</a:t>
                  </a:r>
                  <a:endParaRPr kumimoji="1" lang="en-US" altLang="zh-CN" sz="2800" b="1" baseline="30000" dirty="0">
                    <a:solidFill>
                      <a:srgbClr val="FF0000"/>
                    </a:solidFill>
                    <a:latin typeface="Times New Roman" pitchFamily="18" charset="0"/>
                  </a:endParaRPr>
                </a:p>
              </p:txBody>
            </p:sp>
            <p:sp>
              <p:nvSpPr>
                <p:cNvPr id="43" name="Line 45"/>
                <p:cNvSpPr>
                  <a:spLocks noChangeShapeType="1"/>
                </p:cNvSpPr>
                <p:nvPr/>
              </p:nvSpPr>
              <p:spPr bwMode="auto">
                <a:xfrm>
                  <a:off x="3648" y="3888"/>
                  <a:ext cx="499" cy="0"/>
                </a:xfrm>
                <a:prstGeom prst="line">
                  <a:avLst/>
                </a:prstGeom>
                <a:grpFill/>
                <a:ln w="38100">
                  <a:noFill/>
                  <a:round/>
                  <a:headEnd/>
                  <a:tailEnd/>
                </a:ln>
                <a:effectLst/>
              </p:spPr>
              <p:txBody>
                <a:bodyPr/>
                <a:lstStyle/>
                <a:p>
                  <a:pPr>
                    <a:defRPr/>
                  </a:pPr>
                  <a:endParaRPr lang="zh-CN" altLang="en-US" sz="3200">
                    <a:solidFill>
                      <a:srgbClr val="FF0000"/>
                    </a:solidFill>
                  </a:endParaRPr>
                </a:p>
              </p:txBody>
            </p:sp>
          </p:grpSp>
          <p:grpSp>
            <p:nvGrpSpPr>
              <p:cNvPr id="9" name="Group 48"/>
              <p:cNvGrpSpPr>
                <a:grpSpLocks/>
              </p:cNvGrpSpPr>
              <p:nvPr/>
            </p:nvGrpSpPr>
            <p:grpSpPr bwMode="auto">
              <a:xfrm>
                <a:off x="4320" y="3693"/>
                <a:ext cx="1043" cy="408"/>
                <a:chOff x="3408" y="3693"/>
                <a:chExt cx="1043" cy="408"/>
              </a:xfrm>
              <a:grpFill/>
            </p:grpSpPr>
            <p:sp>
              <p:nvSpPr>
                <p:cNvPr id="40" name="Rectangle 49"/>
                <p:cNvSpPr>
                  <a:spLocks noChangeArrowheads="1"/>
                </p:cNvSpPr>
                <p:nvPr/>
              </p:nvSpPr>
              <p:spPr bwMode="auto">
                <a:xfrm>
                  <a:off x="3408" y="3693"/>
                  <a:ext cx="1043" cy="408"/>
                </a:xfrm>
                <a:prstGeom prst="rect">
                  <a:avLst/>
                </a:prstGeom>
                <a:grpFill/>
                <a:ln w="9525">
                  <a:noFill/>
                  <a:miter lim="800000"/>
                  <a:headEnd/>
                  <a:tailEnd/>
                </a:ln>
                <a:effectLst/>
              </p:spPr>
              <p:txBody>
                <a:bodyPr wrap="none" anchor="ctr"/>
                <a:lstStyle/>
                <a:p>
                  <a:pPr algn="ctr">
                    <a:defRPr/>
                  </a:pPr>
                  <a:r>
                    <a:rPr kumimoji="1" lang="en-US" altLang="zh-CN" sz="2800" b="1" dirty="0">
                      <a:solidFill>
                        <a:srgbClr val="FF0000"/>
                      </a:solidFill>
                      <a:latin typeface="Times New Roman" pitchFamily="18" charset="0"/>
                    </a:rPr>
                    <a:t>t</a:t>
                  </a:r>
                  <a:r>
                    <a:rPr kumimoji="1" lang="en-US" altLang="zh-CN" sz="2800" b="1" baseline="-25000" dirty="0">
                      <a:solidFill>
                        <a:srgbClr val="FF0000"/>
                      </a:solidFill>
                      <a:latin typeface="Times New Roman" pitchFamily="18" charset="0"/>
                    </a:rPr>
                    <a:t>1</a:t>
                  </a:r>
                  <a:endParaRPr kumimoji="1" lang="en-US" altLang="zh-CN" sz="2800" b="1" dirty="0">
                    <a:solidFill>
                      <a:srgbClr val="FF0000"/>
                    </a:solidFill>
                    <a:latin typeface="Times New Roman" pitchFamily="18" charset="0"/>
                  </a:endParaRPr>
                </a:p>
                <a:p>
                  <a:pPr algn="ctr">
                    <a:defRPr/>
                  </a:pPr>
                  <a:r>
                    <a:rPr kumimoji="1" lang="en-US" altLang="zh-CN" sz="2800" b="1" dirty="0">
                      <a:solidFill>
                        <a:srgbClr val="FF0000"/>
                      </a:solidFill>
                      <a:latin typeface="Times New Roman" pitchFamily="18" charset="0"/>
                    </a:rPr>
                    <a:t>t</a:t>
                  </a:r>
                  <a:r>
                    <a:rPr kumimoji="1" lang="en-US" altLang="zh-CN" sz="2800" b="1" baseline="-25000" dirty="0">
                      <a:solidFill>
                        <a:srgbClr val="FF0000"/>
                      </a:solidFill>
                      <a:latin typeface="Times New Roman" pitchFamily="18" charset="0"/>
                    </a:rPr>
                    <a:t>2</a:t>
                  </a:r>
                  <a:endParaRPr kumimoji="1" lang="en-US" altLang="zh-CN" sz="2800" b="1" baseline="30000" dirty="0">
                    <a:solidFill>
                      <a:srgbClr val="FF0000"/>
                    </a:solidFill>
                    <a:latin typeface="Times New Roman" pitchFamily="18" charset="0"/>
                  </a:endParaRPr>
                </a:p>
              </p:txBody>
            </p:sp>
            <p:sp>
              <p:nvSpPr>
                <p:cNvPr id="41" name="Line 50"/>
                <p:cNvSpPr>
                  <a:spLocks noChangeShapeType="1"/>
                </p:cNvSpPr>
                <p:nvPr/>
              </p:nvSpPr>
              <p:spPr bwMode="auto">
                <a:xfrm>
                  <a:off x="3648" y="3888"/>
                  <a:ext cx="499" cy="0"/>
                </a:xfrm>
                <a:prstGeom prst="line">
                  <a:avLst/>
                </a:prstGeom>
                <a:grpFill/>
                <a:ln w="38100">
                  <a:noFill/>
                  <a:round/>
                  <a:headEnd/>
                  <a:tailEnd/>
                </a:ln>
                <a:effectLst/>
              </p:spPr>
              <p:txBody>
                <a:bodyPr/>
                <a:lstStyle/>
                <a:p>
                  <a:pPr>
                    <a:defRPr/>
                  </a:pPr>
                  <a:endParaRPr lang="zh-CN" altLang="en-US" sz="3200">
                    <a:solidFill>
                      <a:srgbClr val="FF0000"/>
                    </a:solidFill>
                  </a:endParaRPr>
                </a:p>
              </p:txBody>
            </p:sp>
          </p:grpSp>
          <p:sp>
            <p:nvSpPr>
              <p:cNvPr id="38" name="Line 51"/>
              <p:cNvSpPr>
                <a:spLocks noChangeShapeType="1"/>
              </p:cNvSpPr>
              <p:nvPr/>
            </p:nvSpPr>
            <p:spPr bwMode="auto">
              <a:xfrm>
                <a:off x="4608" y="3888"/>
                <a:ext cx="432" cy="0"/>
              </a:xfrm>
              <a:prstGeom prst="line">
                <a:avLst/>
              </a:prstGeom>
              <a:grpFill/>
              <a:ln w="38100">
                <a:noFill/>
                <a:round/>
                <a:headEnd/>
                <a:tailEnd/>
              </a:ln>
              <a:effectLst/>
            </p:spPr>
            <p:txBody>
              <a:bodyPr/>
              <a:lstStyle/>
              <a:p>
                <a:pPr>
                  <a:defRPr/>
                </a:pPr>
                <a:endParaRPr lang="zh-CN" altLang="en-US" sz="3200">
                  <a:solidFill>
                    <a:srgbClr val="FF0000"/>
                  </a:solidFill>
                </a:endParaRPr>
              </a:p>
            </p:txBody>
          </p:sp>
          <p:sp>
            <p:nvSpPr>
              <p:cNvPr id="39" name="Text Box 52"/>
              <p:cNvSpPr txBox="1">
                <a:spLocks noChangeArrowheads="1"/>
              </p:cNvSpPr>
              <p:nvPr/>
            </p:nvSpPr>
            <p:spPr bwMode="auto">
              <a:xfrm>
                <a:off x="4214" y="3767"/>
                <a:ext cx="200" cy="231"/>
              </a:xfrm>
              <a:prstGeom prst="rect">
                <a:avLst/>
              </a:prstGeom>
              <a:grpFill/>
              <a:ln w="9525">
                <a:noFill/>
                <a:miter lim="800000"/>
                <a:headEnd/>
                <a:tailEnd/>
              </a:ln>
              <a:effectLst/>
            </p:spPr>
            <p:txBody>
              <a:bodyPr wrap="none">
                <a:spAutoFit/>
              </a:bodyPr>
              <a:lstStyle/>
              <a:p>
                <a:pPr>
                  <a:defRPr/>
                </a:pPr>
                <a:r>
                  <a:rPr lang="en-US" altLang="zh-CN">
                    <a:solidFill>
                      <a:srgbClr val="FF0000"/>
                    </a:solidFill>
                  </a:rPr>
                  <a:t>=</a:t>
                </a:r>
              </a:p>
            </p:txBody>
          </p:sp>
        </p:grpSp>
        <p:sp>
          <p:nvSpPr>
            <p:cNvPr id="20488" name="Line 51"/>
            <p:cNvSpPr>
              <a:spLocks noChangeShapeType="1"/>
            </p:cNvSpPr>
            <p:nvPr/>
          </p:nvSpPr>
          <p:spPr bwMode="auto">
            <a:xfrm>
              <a:off x="1142976" y="4286256"/>
              <a:ext cx="685800" cy="0"/>
            </a:xfrm>
            <a:prstGeom prst="line">
              <a:avLst/>
            </a:prstGeom>
            <a:noFill/>
            <a:ln w="38100">
              <a:solidFill>
                <a:srgbClr val="FF3300"/>
              </a:solidFill>
              <a:round/>
              <a:headEnd/>
              <a:tailEnd/>
            </a:ln>
          </p:spPr>
          <p:txBody>
            <a:bodyPr/>
            <a:lstStyle/>
            <a:p>
              <a:endParaRPr lang="zh-CN" altLang="en-US"/>
            </a:p>
          </p:txBody>
        </p:sp>
        <p:sp>
          <p:nvSpPr>
            <p:cNvPr id="20489" name="Line 51"/>
            <p:cNvSpPr>
              <a:spLocks noChangeShapeType="1"/>
            </p:cNvSpPr>
            <p:nvPr/>
          </p:nvSpPr>
          <p:spPr bwMode="auto">
            <a:xfrm>
              <a:off x="2500298" y="4286256"/>
              <a:ext cx="685800" cy="0"/>
            </a:xfrm>
            <a:prstGeom prst="line">
              <a:avLst/>
            </a:prstGeom>
            <a:noFill/>
            <a:ln w="38100">
              <a:solidFill>
                <a:srgbClr val="FF330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ou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linds(horizontal)">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10"/>
          <p:cNvPicPr>
            <a:picLocks noChangeAspect="1" noChangeArrowheads="1"/>
          </p:cNvPicPr>
          <p:nvPr/>
        </p:nvPicPr>
        <p:blipFill>
          <a:blip r:embed="rId2"/>
          <a:srcRect/>
          <a:stretch>
            <a:fillRect/>
          </a:stretch>
        </p:blipFill>
        <p:spPr bwMode="auto">
          <a:xfrm>
            <a:off x="457200" y="304800"/>
            <a:ext cx="4686300" cy="6324600"/>
          </a:xfrm>
          <a:prstGeom prst="rect">
            <a:avLst/>
          </a:prstGeom>
          <a:noFill/>
          <a:ln w="9525">
            <a:noFill/>
            <a:miter lim="800000"/>
            <a:headEnd/>
            <a:tailEnd/>
          </a:ln>
        </p:spPr>
      </p:pic>
      <p:pic>
        <p:nvPicPr>
          <p:cNvPr id="18435" name="Picture 3" descr="11"/>
          <p:cNvPicPr>
            <a:picLocks noChangeAspect="1" noChangeArrowheads="1"/>
          </p:cNvPicPr>
          <p:nvPr/>
        </p:nvPicPr>
        <p:blipFill>
          <a:blip r:embed="rId3"/>
          <a:srcRect/>
          <a:stretch>
            <a:fillRect/>
          </a:stretch>
        </p:blipFill>
        <p:spPr bwMode="auto">
          <a:xfrm>
            <a:off x="5715000" y="304800"/>
            <a:ext cx="2667000" cy="3352800"/>
          </a:xfrm>
          <a:prstGeom prst="rect">
            <a:avLst/>
          </a:prstGeom>
          <a:noFill/>
          <a:ln w="9525">
            <a:noFill/>
            <a:miter lim="800000"/>
            <a:headEnd/>
            <a:tailEnd/>
          </a:ln>
        </p:spPr>
      </p:pic>
      <p:pic>
        <p:nvPicPr>
          <p:cNvPr id="18436" name="Picture 4" descr="12"/>
          <p:cNvPicPr>
            <a:picLocks noChangeAspect="1" noChangeArrowheads="1"/>
          </p:cNvPicPr>
          <p:nvPr/>
        </p:nvPicPr>
        <p:blipFill>
          <a:blip r:embed="rId4"/>
          <a:srcRect/>
          <a:stretch>
            <a:fillRect/>
          </a:stretch>
        </p:blipFill>
        <p:spPr bwMode="auto">
          <a:xfrm>
            <a:off x="5334000" y="3429000"/>
            <a:ext cx="3076575" cy="3200400"/>
          </a:xfrm>
          <a:prstGeom prst="rect">
            <a:avLst/>
          </a:prstGeom>
          <a:noFill/>
          <a:ln w="9525">
            <a:noFill/>
            <a:miter lim="800000"/>
            <a:headEnd/>
            <a:tailEnd/>
          </a:ln>
        </p:spPr>
      </p:pic>
      <p:sp>
        <p:nvSpPr>
          <p:cNvPr id="18437" name="Text Box 5"/>
          <p:cNvSpPr txBox="1">
            <a:spLocks noChangeArrowheads="1"/>
          </p:cNvSpPr>
          <p:nvPr/>
        </p:nvSpPr>
        <p:spPr bwMode="auto">
          <a:xfrm>
            <a:off x="5089525" y="609600"/>
            <a:ext cx="549275" cy="2971800"/>
          </a:xfrm>
          <a:prstGeom prst="rect">
            <a:avLst/>
          </a:prstGeom>
          <a:noFill/>
          <a:ln w="9525">
            <a:noFill/>
            <a:miter lim="800000"/>
            <a:headEnd/>
            <a:tailEnd/>
          </a:ln>
        </p:spPr>
        <p:txBody>
          <a:bodyPr vert="eaVert">
            <a:spAutoFit/>
          </a:bodyPr>
          <a:lstStyle/>
          <a:p>
            <a:pPr eaLnBrk="0" hangingPunct="0">
              <a:spcBef>
                <a:spcPct val="50000"/>
              </a:spcBef>
            </a:pPr>
            <a:endParaRPr kumimoji="1" lang="zh-CN" altLang="en-US" sz="2400">
              <a:latin typeface="Times New Roman" pitchFamily="18" charset="0"/>
              <a:ea typeface="黑体" pitchFamily="2" charset="-122"/>
            </a:endParaRPr>
          </a:p>
        </p:txBody>
      </p:sp>
      <p:sp>
        <p:nvSpPr>
          <p:cNvPr id="43014" name="Text Box 6"/>
          <p:cNvSpPr txBox="1">
            <a:spLocks noChangeArrowheads="1"/>
          </p:cNvSpPr>
          <p:nvPr/>
        </p:nvSpPr>
        <p:spPr bwMode="auto">
          <a:xfrm>
            <a:off x="5105400" y="304800"/>
            <a:ext cx="671513" cy="4876800"/>
          </a:xfrm>
          <a:prstGeom prst="rect">
            <a:avLst/>
          </a:prstGeom>
          <a:noFill/>
          <a:ln w="9525">
            <a:noFill/>
            <a:miter lim="800000"/>
            <a:headEnd/>
            <a:tailEnd/>
          </a:ln>
        </p:spPr>
        <p:txBody>
          <a:bodyPr vert="eaVert">
            <a:spAutoFit/>
          </a:bodyPr>
          <a:lstStyle/>
          <a:p>
            <a:pPr eaLnBrk="0" hangingPunct="0">
              <a:spcBef>
                <a:spcPct val="50000"/>
              </a:spcBef>
            </a:pPr>
            <a:r>
              <a:rPr kumimoji="1" lang="zh-CN" altLang="en-US" sz="3200" b="1" dirty="0">
                <a:solidFill>
                  <a:srgbClr val="E40C3F"/>
                </a:solidFill>
                <a:latin typeface="Times New Roman" pitchFamily="18" charset="0"/>
                <a:ea typeface="黑体" pitchFamily="2" charset="-122"/>
              </a:rPr>
              <a:t>这些化学变化有何差异？</a:t>
            </a:r>
          </a:p>
        </p:txBody>
      </p:sp>
      <p:sp>
        <p:nvSpPr>
          <p:cNvPr id="18439" name="Text Box 7"/>
          <p:cNvSpPr txBox="1">
            <a:spLocks noChangeArrowheads="1"/>
          </p:cNvSpPr>
          <p:nvPr/>
        </p:nvSpPr>
        <p:spPr bwMode="auto">
          <a:xfrm>
            <a:off x="4052888" y="685800"/>
            <a:ext cx="671512" cy="1219200"/>
          </a:xfrm>
          <a:prstGeom prst="rect">
            <a:avLst/>
          </a:prstGeom>
          <a:noFill/>
          <a:ln w="9525">
            <a:noFill/>
            <a:miter lim="800000"/>
            <a:headEnd/>
            <a:tailEnd/>
          </a:ln>
        </p:spPr>
        <p:txBody>
          <a:bodyPr vert="eaVert">
            <a:spAutoFit/>
          </a:bodyPr>
          <a:lstStyle/>
          <a:p>
            <a:pPr eaLnBrk="0" hangingPunct="0">
              <a:spcBef>
                <a:spcPct val="50000"/>
              </a:spcBef>
            </a:pPr>
            <a:r>
              <a:rPr kumimoji="1" lang="zh-CN" altLang="en-US" sz="3200" b="1">
                <a:solidFill>
                  <a:srgbClr val="FF0000"/>
                </a:solidFill>
                <a:latin typeface="Times New Roman" pitchFamily="18" charset="0"/>
                <a:ea typeface="黑体" pitchFamily="2" charset="-122"/>
              </a:rPr>
              <a:t>爆炸</a:t>
            </a:r>
          </a:p>
        </p:txBody>
      </p:sp>
      <p:sp>
        <p:nvSpPr>
          <p:cNvPr id="18440" name="Text Box 8"/>
          <p:cNvSpPr txBox="1">
            <a:spLocks noChangeArrowheads="1"/>
          </p:cNvSpPr>
          <p:nvPr/>
        </p:nvSpPr>
        <p:spPr bwMode="auto">
          <a:xfrm>
            <a:off x="6172200" y="2590800"/>
            <a:ext cx="1905000" cy="457200"/>
          </a:xfrm>
          <a:prstGeom prst="rect">
            <a:avLst/>
          </a:prstGeom>
          <a:noFill/>
          <a:ln w="9525">
            <a:noFill/>
            <a:miter lim="800000"/>
            <a:headEnd/>
            <a:tailEnd/>
          </a:ln>
        </p:spPr>
        <p:txBody>
          <a:bodyPr>
            <a:spAutoFit/>
          </a:bodyPr>
          <a:lstStyle/>
          <a:p>
            <a:pPr eaLnBrk="0" hangingPunct="0">
              <a:spcBef>
                <a:spcPct val="50000"/>
              </a:spcBef>
            </a:pPr>
            <a:r>
              <a:rPr kumimoji="1" lang="zh-CN" altLang="en-US" sz="2400" b="1">
                <a:solidFill>
                  <a:srgbClr val="FFFF00"/>
                </a:solidFill>
                <a:latin typeface="Times New Roman" pitchFamily="18" charset="0"/>
                <a:ea typeface="黑体" pitchFamily="2" charset="-122"/>
              </a:rPr>
              <a:t>牛奶腐坏</a:t>
            </a:r>
          </a:p>
        </p:txBody>
      </p:sp>
      <p:sp>
        <p:nvSpPr>
          <p:cNvPr id="18441" name="Text Box 9"/>
          <p:cNvSpPr txBox="1">
            <a:spLocks noChangeArrowheads="1"/>
          </p:cNvSpPr>
          <p:nvPr/>
        </p:nvSpPr>
        <p:spPr bwMode="auto">
          <a:xfrm>
            <a:off x="6934200" y="6172200"/>
            <a:ext cx="1447800" cy="457200"/>
          </a:xfrm>
          <a:prstGeom prst="rect">
            <a:avLst/>
          </a:prstGeom>
          <a:noFill/>
          <a:ln w="9525">
            <a:noFill/>
            <a:miter lim="800000"/>
            <a:headEnd/>
            <a:tailEnd/>
          </a:ln>
        </p:spPr>
        <p:txBody>
          <a:bodyPr>
            <a:spAutoFit/>
          </a:bodyPr>
          <a:lstStyle/>
          <a:p>
            <a:pPr eaLnBrk="0" hangingPunct="0">
              <a:spcBef>
                <a:spcPct val="50000"/>
              </a:spcBef>
            </a:pPr>
            <a:r>
              <a:rPr kumimoji="1" lang="zh-CN" altLang="en-US" sz="2400" b="1">
                <a:solidFill>
                  <a:srgbClr val="0000FF"/>
                </a:solidFill>
                <a:latin typeface="Times New Roman" pitchFamily="18" charset="0"/>
                <a:ea typeface="黑体" pitchFamily="2" charset="-122"/>
              </a:rPr>
              <a:t>铁棒生锈</a:t>
            </a:r>
          </a:p>
        </p:txBody>
      </p:sp>
      <p:sp>
        <p:nvSpPr>
          <p:cNvPr id="18442" name="Text Box 10"/>
          <p:cNvSpPr txBox="1">
            <a:spLocks noChangeArrowheads="1"/>
          </p:cNvSpPr>
          <p:nvPr/>
        </p:nvSpPr>
        <p:spPr bwMode="auto">
          <a:xfrm>
            <a:off x="2133600" y="6096000"/>
            <a:ext cx="1447800" cy="457200"/>
          </a:xfrm>
          <a:prstGeom prst="rect">
            <a:avLst/>
          </a:prstGeom>
          <a:noFill/>
          <a:ln w="9525">
            <a:noFill/>
            <a:miter lim="800000"/>
            <a:headEnd/>
            <a:tailEnd/>
          </a:ln>
        </p:spPr>
        <p:txBody>
          <a:bodyPr>
            <a:spAutoFit/>
          </a:bodyPr>
          <a:lstStyle/>
          <a:p>
            <a:pPr eaLnBrk="0" hangingPunct="0">
              <a:spcBef>
                <a:spcPct val="50000"/>
              </a:spcBef>
            </a:pPr>
            <a:r>
              <a:rPr kumimoji="1" lang="zh-CN" altLang="en-US" sz="2400" b="1">
                <a:solidFill>
                  <a:srgbClr val="0C0600"/>
                </a:solidFill>
                <a:latin typeface="Times New Roman" pitchFamily="18" charset="0"/>
                <a:ea typeface="黑体" pitchFamily="2" charset="-122"/>
              </a:rPr>
              <a:t>溶洞形成</a:t>
            </a:r>
          </a:p>
        </p:txBody>
      </p:sp>
      <p:sp>
        <p:nvSpPr>
          <p:cNvPr id="18443" name="Line 11"/>
          <p:cNvSpPr>
            <a:spLocks noChangeShapeType="1"/>
          </p:cNvSpPr>
          <p:nvPr/>
        </p:nvSpPr>
        <p:spPr bwMode="auto">
          <a:xfrm>
            <a:off x="4343400" y="1524000"/>
            <a:ext cx="0" cy="533400"/>
          </a:xfrm>
          <a:prstGeom prst="line">
            <a:avLst/>
          </a:prstGeom>
          <a:noFill/>
          <a:ln w="28575">
            <a:solidFill>
              <a:srgbClr val="FFFF00"/>
            </a:solidFill>
            <a:round/>
            <a:headEnd/>
            <a:tailEnd type="triangle" w="med" len="med"/>
          </a:ln>
        </p:spPr>
        <p:txBody>
          <a:bodyPr/>
          <a:lstStyle/>
          <a:p>
            <a:endParaRPr lang="zh-CN" altLang="en-US"/>
          </a:p>
        </p:txBody>
      </p:sp>
      <p:sp>
        <p:nvSpPr>
          <p:cNvPr id="43020" name="Text Box 12"/>
          <p:cNvSpPr txBox="1">
            <a:spLocks noChangeArrowheads="1"/>
          </p:cNvSpPr>
          <p:nvPr/>
        </p:nvSpPr>
        <p:spPr bwMode="auto">
          <a:xfrm>
            <a:off x="3962400" y="2133600"/>
            <a:ext cx="914400" cy="519113"/>
          </a:xfrm>
          <a:prstGeom prst="rect">
            <a:avLst/>
          </a:prstGeom>
          <a:solidFill>
            <a:srgbClr val="080400"/>
          </a:solidFill>
          <a:ln w="9525">
            <a:noFill/>
            <a:miter lim="800000"/>
            <a:headEnd/>
            <a:tailEnd/>
          </a:ln>
        </p:spPr>
        <p:txBody>
          <a:bodyPr>
            <a:spAutoFit/>
          </a:bodyPr>
          <a:lstStyle/>
          <a:p>
            <a:pPr eaLnBrk="0" hangingPunct="0">
              <a:spcBef>
                <a:spcPct val="50000"/>
              </a:spcBef>
            </a:pPr>
            <a:r>
              <a:rPr kumimoji="1" lang="zh-CN" altLang="en-US" sz="2800" b="1">
                <a:solidFill>
                  <a:schemeClr val="bg1"/>
                </a:solidFill>
                <a:latin typeface="Times New Roman" pitchFamily="18" charset="0"/>
                <a:ea typeface="黑体" pitchFamily="2" charset="-122"/>
              </a:rPr>
              <a:t>很快</a:t>
            </a:r>
          </a:p>
        </p:txBody>
      </p:sp>
      <p:sp>
        <p:nvSpPr>
          <p:cNvPr id="18445" name="Line 13"/>
          <p:cNvSpPr>
            <a:spLocks noChangeShapeType="1"/>
          </p:cNvSpPr>
          <p:nvPr/>
        </p:nvSpPr>
        <p:spPr bwMode="auto">
          <a:xfrm>
            <a:off x="7620000" y="2819400"/>
            <a:ext cx="381000" cy="0"/>
          </a:xfrm>
          <a:prstGeom prst="line">
            <a:avLst/>
          </a:prstGeom>
          <a:noFill/>
          <a:ln w="28575">
            <a:solidFill>
              <a:schemeClr val="bg1"/>
            </a:solidFill>
            <a:round/>
            <a:headEnd/>
            <a:tailEnd type="triangle" w="med" len="med"/>
          </a:ln>
        </p:spPr>
        <p:txBody>
          <a:bodyPr/>
          <a:lstStyle/>
          <a:p>
            <a:endParaRPr lang="zh-CN" altLang="en-US"/>
          </a:p>
        </p:txBody>
      </p:sp>
      <p:sp>
        <p:nvSpPr>
          <p:cNvPr id="43022" name="Text Box 14"/>
          <p:cNvSpPr txBox="1">
            <a:spLocks noChangeArrowheads="1"/>
          </p:cNvSpPr>
          <p:nvPr/>
        </p:nvSpPr>
        <p:spPr bwMode="auto">
          <a:xfrm>
            <a:off x="8153400" y="2667000"/>
            <a:ext cx="990600" cy="457200"/>
          </a:xfrm>
          <a:prstGeom prst="rect">
            <a:avLst/>
          </a:prstGeom>
          <a:noFill/>
          <a:ln w="9525">
            <a:noFill/>
            <a:miter lim="800000"/>
            <a:headEnd/>
            <a:tailEnd/>
          </a:ln>
        </p:spPr>
        <p:txBody>
          <a:bodyPr>
            <a:spAutoFit/>
          </a:bodyPr>
          <a:lstStyle/>
          <a:p>
            <a:pPr eaLnBrk="0" hangingPunct="0">
              <a:spcBef>
                <a:spcPct val="50000"/>
              </a:spcBef>
            </a:pPr>
            <a:r>
              <a:rPr kumimoji="1" lang="zh-CN" altLang="en-US" sz="2400" b="1">
                <a:solidFill>
                  <a:srgbClr val="FF0000"/>
                </a:solidFill>
                <a:latin typeface="Times New Roman" pitchFamily="18" charset="0"/>
                <a:ea typeface="黑体" pitchFamily="2" charset="-122"/>
              </a:rPr>
              <a:t>  较快</a:t>
            </a:r>
          </a:p>
        </p:txBody>
      </p:sp>
      <p:sp>
        <p:nvSpPr>
          <p:cNvPr id="18447" name="Line 15"/>
          <p:cNvSpPr>
            <a:spLocks noChangeShapeType="1"/>
          </p:cNvSpPr>
          <p:nvPr/>
        </p:nvSpPr>
        <p:spPr bwMode="auto">
          <a:xfrm flipV="1">
            <a:off x="7543800" y="5181600"/>
            <a:ext cx="0" cy="990600"/>
          </a:xfrm>
          <a:prstGeom prst="line">
            <a:avLst/>
          </a:prstGeom>
          <a:noFill/>
          <a:ln w="28575">
            <a:solidFill>
              <a:srgbClr val="0AE219"/>
            </a:solidFill>
            <a:round/>
            <a:headEnd/>
            <a:tailEnd type="triangle" w="med" len="med"/>
          </a:ln>
        </p:spPr>
        <p:txBody>
          <a:bodyPr/>
          <a:lstStyle/>
          <a:p>
            <a:endParaRPr lang="zh-CN" altLang="en-US"/>
          </a:p>
        </p:txBody>
      </p:sp>
      <p:sp>
        <p:nvSpPr>
          <p:cNvPr id="43024" name="Text Box 16"/>
          <p:cNvSpPr txBox="1">
            <a:spLocks noChangeArrowheads="1"/>
          </p:cNvSpPr>
          <p:nvPr/>
        </p:nvSpPr>
        <p:spPr bwMode="auto">
          <a:xfrm>
            <a:off x="7239000" y="4648200"/>
            <a:ext cx="990600" cy="466725"/>
          </a:xfrm>
          <a:prstGeom prst="rect">
            <a:avLst/>
          </a:prstGeom>
          <a:solidFill>
            <a:srgbClr val="FFFF00"/>
          </a:solidFill>
          <a:ln w="9525">
            <a:solidFill>
              <a:srgbClr val="FFFF00"/>
            </a:solidFill>
            <a:miter lim="800000"/>
            <a:headEnd/>
            <a:tailEnd/>
          </a:ln>
        </p:spPr>
        <p:txBody>
          <a:bodyPr>
            <a:spAutoFit/>
          </a:bodyPr>
          <a:lstStyle/>
          <a:p>
            <a:pPr eaLnBrk="0" hangingPunct="0">
              <a:spcBef>
                <a:spcPct val="50000"/>
              </a:spcBef>
            </a:pPr>
            <a:r>
              <a:rPr kumimoji="1" lang="zh-CN" altLang="en-US" sz="2400" b="1">
                <a:solidFill>
                  <a:srgbClr val="FF0000"/>
                </a:solidFill>
                <a:latin typeface="Times New Roman" pitchFamily="18" charset="0"/>
                <a:ea typeface="黑体" pitchFamily="2" charset="-122"/>
              </a:rPr>
              <a:t>较慢</a:t>
            </a:r>
          </a:p>
        </p:txBody>
      </p:sp>
      <p:sp>
        <p:nvSpPr>
          <p:cNvPr id="18449" name="Line 17"/>
          <p:cNvSpPr>
            <a:spLocks noChangeShapeType="1"/>
          </p:cNvSpPr>
          <p:nvPr/>
        </p:nvSpPr>
        <p:spPr bwMode="auto">
          <a:xfrm flipV="1">
            <a:off x="2743200" y="5410200"/>
            <a:ext cx="0" cy="762000"/>
          </a:xfrm>
          <a:prstGeom prst="line">
            <a:avLst/>
          </a:prstGeom>
          <a:noFill/>
          <a:ln w="28575">
            <a:solidFill>
              <a:srgbClr val="0000FF"/>
            </a:solidFill>
            <a:round/>
            <a:headEnd/>
            <a:tailEnd type="triangle" w="med" len="med"/>
          </a:ln>
        </p:spPr>
        <p:txBody>
          <a:bodyPr/>
          <a:lstStyle/>
          <a:p>
            <a:endParaRPr lang="zh-CN" altLang="en-US"/>
          </a:p>
        </p:txBody>
      </p:sp>
      <p:sp>
        <p:nvSpPr>
          <p:cNvPr id="43026" name="Text Box 18"/>
          <p:cNvSpPr txBox="1">
            <a:spLocks noChangeArrowheads="1"/>
          </p:cNvSpPr>
          <p:nvPr/>
        </p:nvSpPr>
        <p:spPr bwMode="auto">
          <a:xfrm>
            <a:off x="2438400" y="4953000"/>
            <a:ext cx="990600" cy="457200"/>
          </a:xfrm>
          <a:prstGeom prst="rect">
            <a:avLst/>
          </a:prstGeom>
          <a:solidFill>
            <a:srgbClr val="0AE219"/>
          </a:solidFill>
          <a:ln w="9525">
            <a:noFill/>
            <a:miter lim="800000"/>
            <a:headEnd/>
            <a:tailEnd/>
          </a:ln>
        </p:spPr>
        <p:txBody>
          <a:bodyPr>
            <a:spAutoFit/>
          </a:bodyPr>
          <a:lstStyle/>
          <a:p>
            <a:pPr eaLnBrk="0" hangingPunct="0">
              <a:spcBef>
                <a:spcPct val="50000"/>
              </a:spcBef>
            </a:pPr>
            <a:r>
              <a:rPr kumimoji="1" lang="zh-CN" altLang="en-US" sz="2400" b="1">
                <a:solidFill>
                  <a:srgbClr val="FF0000"/>
                </a:solidFill>
                <a:latin typeface="Times New Roman" pitchFamily="18" charset="0"/>
                <a:ea typeface="黑体" pitchFamily="2" charset="-122"/>
              </a:rPr>
              <a:t>很慢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wipe(up)">
                                      <p:cBhvr>
                                        <p:cTn id="7" dur="500"/>
                                        <p:tgtEl>
                                          <p:spTgt spid="430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0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0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3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P spid="43020" grpId="0" animBg="1" autoUpdateAnimBg="0"/>
      <p:bldP spid="43022" grpId="0" autoUpdateAnimBg="0"/>
      <p:bldP spid="43024" grpId="0" animBg="1" autoUpdateAnimBg="0"/>
      <p:bldP spid="43026"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a:xfrm>
            <a:off x="363565" y="412750"/>
            <a:ext cx="8137525" cy="5373688"/>
          </a:xfrm>
        </p:spPr>
        <p:txBody>
          <a:bodyPr/>
          <a:lstStyle/>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1</a:t>
            </a:r>
            <a:r>
              <a:rPr lang="zh-CN" altLang="en-US"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ea typeface="方正书宋_GBK" pitchFamily="65" charset="-122"/>
                <a:cs typeface="Times New Roman" pitchFamily="18" charset="0"/>
              </a:rPr>
              <a:t>下列</a:t>
            </a:r>
            <a:r>
              <a:rPr lang="zh-CN" altLang="en-US" sz="2400" b="1" dirty="0" smtClean="0">
                <a:solidFill>
                  <a:srgbClr val="000000"/>
                </a:solidFill>
                <a:latin typeface="Times New Roman" pitchFamily="18" charset="0"/>
                <a:cs typeface="Times New Roman" pitchFamily="18" charset="0"/>
              </a:rPr>
              <a:t>有关化学反应速率的说法中，正确的是</a:t>
            </a:r>
            <a:r>
              <a:rPr lang="en-US" altLang="zh-CN" sz="2400" b="1" dirty="0" smtClean="0">
                <a:solidFill>
                  <a:srgbClr val="000000"/>
                </a:solidFill>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a:t>
            </a: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A</a:t>
            </a:r>
            <a:r>
              <a:rPr lang="zh-CN" altLang="en-US" sz="2400" b="1" dirty="0" smtClean="0">
                <a:solidFill>
                  <a:srgbClr val="000000"/>
                </a:solidFill>
                <a:latin typeface="Times New Roman" pitchFamily="18" charset="0"/>
                <a:cs typeface="Times New Roman" pitchFamily="18" charset="0"/>
              </a:rPr>
              <a:t>．</a:t>
            </a:r>
            <a:r>
              <a:rPr lang="en-US" altLang="zh-CN" sz="2400" b="1" dirty="0" smtClean="0">
                <a:solidFill>
                  <a:srgbClr val="000000"/>
                </a:solidFill>
                <a:latin typeface="Times New Roman" pitchFamily="18" charset="0"/>
                <a:cs typeface="Times New Roman" pitchFamily="18" charset="0"/>
              </a:rPr>
              <a:t>100 </a:t>
            </a:r>
            <a:r>
              <a:rPr lang="en-US" altLang="zh-CN" sz="2400" b="1" dirty="0" err="1" smtClean="0">
                <a:solidFill>
                  <a:srgbClr val="000000"/>
                </a:solidFill>
                <a:latin typeface="Times New Roman" pitchFamily="18" charset="0"/>
                <a:cs typeface="Times New Roman" pitchFamily="18" charset="0"/>
              </a:rPr>
              <a:t>mL</a:t>
            </a:r>
            <a:r>
              <a:rPr lang="en-US" altLang="zh-CN" sz="2400" b="1" dirty="0" smtClean="0">
                <a:solidFill>
                  <a:srgbClr val="000000"/>
                </a:solidFill>
                <a:latin typeface="Times New Roman" pitchFamily="18" charset="0"/>
                <a:cs typeface="Times New Roman" pitchFamily="18" charset="0"/>
              </a:rPr>
              <a:t> 2 mol/L</a:t>
            </a:r>
            <a:r>
              <a:rPr lang="zh-CN" altLang="en-US" sz="2400" b="1" dirty="0" smtClean="0">
                <a:solidFill>
                  <a:srgbClr val="000000"/>
                </a:solidFill>
                <a:latin typeface="Times New Roman" pitchFamily="18" charset="0"/>
                <a:cs typeface="Times New Roman" pitchFamily="18" charset="0"/>
              </a:rPr>
              <a:t>的盐酸与锌反应时，加入适量的氯化钠溶液，生成的速率不变</a:t>
            </a: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B</a:t>
            </a:r>
            <a:r>
              <a:rPr lang="zh-CN" altLang="en-US" sz="2400" b="1" dirty="0" smtClean="0">
                <a:solidFill>
                  <a:srgbClr val="000000"/>
                </a:solidFill>
                <a:latin typeface="Times New Roman" pitchFamily="18" charset="0"/>
                <a:cs typeface="Times New Roman" pitchFamily="18" charset="0"/>
              </a:rPr>
              <a:t>．用铁片和稀硫酸反应制取氢气时，改用铁片和浓硫酸可以加快产生氢气的速率</a:t>
            </a:r>
            <a:endParaRPr lang="en-US" altLang="zh-CN" sz="2400" b="1" dirty="0" smtClean="0">
              <a:solidFill>
                <a:srgbClr val="000000"/>
              </a:solidFill>
              <a:latin typeface="Times New Roman" pitchFamily="18" charset="0"/>
              <a:cs typeface="Times New Roman" pitchFamily="18" charset="0"/>
            </a:endParaRP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C</a:t>
            </a:r>
            <a:r>
              <a:rPr lang="zh-CN" altLang="en-US" sz="2400" b="1" dirty="0" smtClean="0">
                <a:solidFill>
                  <a:srgbClr val="000000"/>
                </a:solidFill>
                <a:latin typeface="Times New Roman" pitchFamily="18" charset="0"/>
                <a:cs typeface="Times New Roman" pitchFamily="18" charset="0"/>
              </a:rPr>
              <a:t>．二氧化硫的催化氧化是一个放热反应，所以升高温度反应速率减慢</a:t>
            </a:r>
          </a:p>
          <a:p>
            <a:pPr algn="just" eaLnBrk="1" hangingPunct="1">
              <a:lnSpc>
                <a:spcPct val="150000"/>
              </a:lnSpc>
              <a:buNone/>
            </a:pPr>
            <a:r>
              <a:rPr lang="en-US" altLang="zh-CN" sz="2400" b="1" dirty="0" smtClean="0">
                <a:solidFill>
                  <a:srgbClr val="000000"/>
                </a:solidFill>
                <a:latin typeface="Times New Roman" pitchFamily="18" charset="0"/>
                <a:cs typeface="Times New Roman" pitchFamily="18" charset="0"/>
              </a:rPr>
              <a:t>	D</a:t>
            </a:r>
            <a:r>
              <a:rPr lang="zh-CN" altLang="en-US" sz="2400" b="1" dirty="0" smtClean="0">
                <a:solidFill>
                  <a:srgbClr val="000000"/>
                </a:solidFill>
                <a:latin typeface="Times New Roman" pitchFamily="18" charset="0"/>
                <a:cs typeface="Times New Roman" pitchFamily="18" charset="0"/>
              </a:rPr>
              <a:t>．汽车尾气中的</a:t>
            </a:r>
            <a:r>
              <a:rPr lang="en-US" altLang="zh-CN" sz="2400" b="1" dirty="0" smtClean="0">
                <a:solidFill>
                  <a:srgbClr val="000000"/>
                </a:solidFill>
                <a:latin typeface="Times New Roman" pitchFamily="18" charset="0"/>
                <a:cs typeface="Times New Roman" pitchFamily="18" charset="0"/>
              </a:rPr>
              <a:t>CO</a:t>
            </a:r>
            <a:r>
              <a:rPr lang="zh-CN" altLang="en-US" sz="2400" b="1" dirty="0" smtClean="0">
                <a:solidFill>
                  <a:srgbClr val="000000"/>
                </a:solidFill>
                <a:latin typeface="Times New Roman" pitchFamily="18" charset="0"/>
                <a:cs typeface="Times New Roman" pitchFamily="18" charset="0"/>
              </a:rPr>
              <a:t>和</a:t>
            </a:r>
            <a:r>
              <a:rPr lang="en-US" altLang="zh-CN" sz="2400" b="1" dirty="0" smtClean="0">
                <a:solidFill>
                  <a:srgbClr val="000000"/>
                </a:solidFill>
                <a:latin typeface="Times New Roman" pitchFamily="18" charset="0"/>
                <a:cs typeface="Times New Roman" pitchFamily="18" charset="0"/>
              </a:rPr>
              <a:t>NO</a:t>
            </a:r>
            <a:r>
              <a:rPr lang="zh-CN" altLang="en-US" sz="2400" b="1" dirty="0" smtClean="0">
                <a:solidFill>
                  <a:srgbClr val="000000"/>
                </a:solidFill>
                <a:latin typeface="Times New Roman" pitchFamily="18" charset="0"/>
                <a:cs typeface="Times New Roman" pitchFamily="18" charset="0"/>
              </a:rPr>
              <a:t>可以缓慢反应生成</a:t>
            </a:r>
            <a:r>
              <a:rPr lang="en-US" altLang="zh-CN" sz="2400" b="1" dirty="0" smtClean="0">
                <a:solidFill>
                  <a:srgbClr val="000000"/>
                </a:solidFill>
                <a:latin typeface="Times New Roman" pitchFamily="18" charset="0"/>
                <a:cs typeface="Times New Roman" pitchFamily="18" charset="0"/>
              </a:rPr>
              <a:t>N</a:t>
            </a:r>
            <a:r>
              <a:rPr lang="en-US" altLang="zh-CN" sz="2400" b="1" baseline="-30000"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和</a:t>
            </a:r>
            <a:r>
              <a:rPr lang="en-US" altLang="zh-CN" sz="2400" b="1" dirty="0" smtClean="0">
                <a:solidFill>
                  <a:srgbClr val="000000"/>
                </a:solidFill>
                <a:latin typeface="Times New Roman" pitchFamily="18" charset="0"/>
                <a:cs typeface="Times New Roman" pitchFamily="18" charset="0"/>
              </a:rPr>
              <a:t>CO</a:t>
            </a:r>
            <a:r>
              <a:rPr lang="en-US" altLang="zh-CN" sz="2400" b="1" baseline="-30000" dirty="0" smtClean="0">
                <a:solidFill>
                  <a:srgbClr val="000000"/>
                </a:solidFill>
                <a:latin typeface="Times New Roman" pitchFamily="18" charset="0"/>
                <a:cs typeface="Times New Roman" pitchFamily="18" charset="0"/>
              </a:rPr>
              <a:t>2</a:t>
            </a:r>
            <a:r>
              <a:rPr lang="zh-CN" altLang="en-US" sz="2400" b="1" dirty="0" smtClean="0">
                <a:solidFill>
                  <a:srgbClr val="000000"/>
                </a:solidFill>
                <a:latin typeface="Times New Roman" pitchFamily="18" charset="0"/>
                <a:cs typeface="Times New Roman" pitchFamily="18" charset="0"/>
              </a:rPr>
              <a:t>，减小压强，反应速率减慢</a:t>
            </a:r>
          </a:p>
        </p:txBody>
      </p:sp>
      <p:sp>
        <p:nvSpPr>
          <p:cNvPr id="4" name="矩形 3"/>
          <p:cNvSpPr>
            <a:spLocks noChangeArrowheads="1"/>
          </p:cNvSpPr>
          <p:nvPr/>
        </p:nvSpPr>
        <p:spPr bwMode="auto">
          <a:xfrm>
            <a:off x="1401763" y="5929313"/>
            <a:ext cx="1527175" cy="523875"/>
          </a:xfrm>
          <a:prstGeom prst="rect">
            <a:avLst/>
          </a:prstGeom>
          <a:noFill/>
          <a:ln w="9525">
            <a:noFill/>
            <a:miter lim="800000"/>
            <a:headEnd/>
            <a:tailEnd/>
          </a:ln>
        </p:spPr>
        <p:txBody>
          <a:bodyPr wrap="none">
            <a:spAutoFit/>
          </a:bodyPr>
          <a:lstStyle/>
          <a:p>
            <a:r>
              <a:rPr lang="zh-CN" altLang="en-US" sz="2800" b="1">
                <a:solidFill>
                  <a:srgbClr val="FF0000"/>
                </a:solidFill>
                <a:latin typeface="Times New Roman" pitchFamily="18" charset="0"/>
                <a:cs typeface="Times New Roman" pitchFamily="18" charset="0"/>
              </a:rPr>
              <a:t>答案：</a:t>
            </a:r>
            <a:r>
              <a:rPr lang="en-US" altLang="zh-CN" sz="2800" b="1">
                <a:solidFill>
                  <a:srgbClr val="FF0000"/>
                </a:solidFill>
                <a:latin typeface="Times New Roman" pitchFamily="18" charset="0"/>
                <a:cs typeface="Times New Roman" pitchFamily="18" charset="0"/>
              </a:rPr>
              <a:t>D</a:t>
            </a:r>
            <a:endParaRPr lang="zh-CN" altLang="en-US" sz="2800">
              <a:solidFill>
                <a:srgbClr val="FF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矩形 2"/>
          <p:cNvSpPr>
            <a:spLocks noGrp="1" noChangeArrowheads="1"/>
          </p:cNvSpPr>
          <p:nvPr>
            <p:ph idx="4294967295"/>
          </p:nvPr>
        </p:nvSpPr>
        <p:spPr>
          <a:xfrm>
            <a:off x="438176" y="231764"/>
            <a:ext cx="7848600" cy="1625600"/>
          </a:xfrm>
        </p:spPr>
        <p:txBody>
          <a:bodyPr/>
          <a:lstStyle/>
          <a:p>
            <a:pPr eaLnBrk="1" hangingPunct="1">
              <a:buFont typeface="Arial" pitchFamily="34" charset="0"/>
              <a:buNone/>
            </a:pPr>
            <a:r>
              <a:rPr lang="en-US" altLang="zh-CN" sz="2400" b="1" dirty="0" smtClean="0"/>
              <a:t>2. </a:t>
            </a:r>
            <a:r>
              <a:rPr lang="zh-CN" altLang="en-US" sz="2400" b="1" dirty="0" smtClean="0">
                <a:solidFill>
                  <a:srgbClr val="000000"/>
                </a:solidFill>
                <a:cs typeface="Times New Roman" pitchFamily="18" charset="0"/>
              </a:rPr>
              <a:t>一定温度下，向容积为</a:t>
            </a:r>
            <a:r>
              <a:rPr lang="en-US" altLang="zh-CN" sz="2400" b="1" dirty="0" smtClean="0">
                <a:solidFill>
                  <a:srgbClr val="000000"/>
                </a:solidFill>
                <a:cs typeface="Times New Roman" pitchFamily="18" charset="0"/>
              </a:rPr>
              <a:t>2 L</a:t>
            </a:r>
            <a:r>
              <a:rPr lang="zh-CN" altLang="en-US" sz="2400" b="1" dirty="0" smtClean="0">
                <a:solidFill>
                  <a:srgbClr val="000000"/>
                </a:solidFill>
                <a:cs typeface="Times New Roman" pitchFamily="18" charset="0"/>
              </a:rPr>
              <a:t>的密闭容器通入两种气体发生化学反应，反应中各物质的物质的量变化如图所示，对该反应的推断合理的是			</a:t>
            </a:r>
            <a:r>
              <a:rPr lang="en-US" altLang="zh-CN" sz="2400" b="1" dirty="0" smtClean="0">
                <a:solidFill>
                  <a:srgbClr val="000000"/>
                </a:solidFill>
                <a:cs typeface="Times New Roman" pitchFamily="18" charset="0"/>
              </a:rPr>
              <a:t>(</a:t>
            </a:r>
            <a:r>
              <a:rPr lang="zh-CN" altLang="en-US" sz="2400" b="1" dirty="0" smtClean="0">
                <a:solidFill>
                  <a:srgbClr val="000000"/>
                </a:solidFill>
                <a:cs typeface="Times New Roman" pitchFamily="18" charset="0"/>
              </a:rPr>
              <a:t>　　</a:t>
            </a:r>
            <a:r>
              <a:rPr lang="en-US" altLang="zh-CN" sz="2400" b="1" dirty="0" smtClean="0">
                <a:solidFill>
                  <a:srgbClr val="000000"/>
                </a:solidFill>
                <a:cs typeface="Times New Roman" pitchFamily="18" charset="0"/>
              </a:rPr>
              <a:t>)</a:t>
            </a:r>
          </a:p>
        </p:txBody>
      </p:sp>
      <p:pic>
        <p:nvPicPr>
          <p:cNvPr id="21507" name="图片 3" descr="AA23"/>
          <p:cNvPicPr>
            <a:picLocks noChangeAspect="1" noChangeArrowheads="1"/>
          </p:cNvPicPr>
          <p:nvPr/>
        </p:nvPicPr>
        <p:blipFill>
          <a:blip r:embed="rId2"/>
          <a:srcRect/>
          <a:stretch>
            <a:fillRect/>
          </a:stretch>
        </p:blipFill>
        <p:spPr bwMode="auto">
          <a:xfrm>
            <a:off x="2357438" y="1428736"/>
            <a:ext cx="3802386" cy="2714644"/>
          </a:xfrm>
          <a:prstGeom prst="rect">
            <a:avLst/>
          </a:prstGeom>
          <a:noFill/>
          <a:ln w="9525">
            <a:noFill/>
            <a:miter lim="800000"/>
            <a:headEnd/>
            <a:tailEnd/>
          </a:ln>
        </p:spPr>
      </p:pic>
      <p:sp>
        <p:nvSpPr>
          <p:cNvPr id="4" name="矩形 2"/>
          <p:cNvSpPr txBox="1">
            <a:spLocks noChangeArrowheads="1"/>
          </p:cNvSpPr>
          <p:nvPr/>
        </p:nvSpPr>
        <p:spPr bwMode="auto">
          <a:xfrm>
            <a:off x="611188" y="4122738"/>
            <a:ext cx="7848600" cy="2735262"/>
          </a:xfrm>
          <a:prstGeom prst="rect">
            <a:avLst/>
          </a:prstGeom>
          <a:noFill/>
          <a:ln w="9525">
            <a:noFill/>
            <a:miter lim="800000"/>
            <a:headEnd/>
            <a:tailEnd/>
          </a:ln>
        </p:spPr>
        <p:txBody>
          <a:bodyPr/>
          <a:lstStyle/>
          <a:p>
            <a:pPr marL="342900" indent="-342900">
              <a:lnSpc>
                <a:spcPct val="120000"/>
              </a:lnSpc>
              <a:spcBef>
                <a:spcPct val="20000"/>
              </a:spcBef>
              <a:buFont typeface="Arial" pitchFamily="34" charset="0"/>
              <a:buNone/>
              <a:defRPr/>
            </a:pPr>
            <a:r>
              <a:rPr lang="en-US" altLang="zh-CN" sz="2400" b="1" dirty="0">
                <a:solidFill>
                  <a:srgbClr val="000000"/>
                </a:solidFill>
                <a:latin typeface="+mn-lt"/>
                <a:ea typeface="+mn-ea"/>
                <a:cs typeface="Times New Roman" pitchFamily="18" charset="0"/>
              </a:rPr>
              <a:t>A</a:t>
            </a:r>
            <a:r>
              <a:rPr lang="zh-CN" altLang="en-US" sz="2400" b="1" dirty="0">
                <a:solidFill>
                  <a:srgbClr val="000000"/>
                </a:solidFill>
                <a:latin typeface="+mn-lt"/>
                <a:ea typeface="+mn-ea"/>
                <a:cs typeface="Times New Roman" pitchFamily="18" charset="0"/>
              </a:rPr>
              <a:t>．该反应的化学方程式为</a:t>
            </a:r>
            <a:r>
              <a:rPr lang="en-US" altLang="zh-CN" sz="2400" b="1" dirty="0">
                <a:solidFill>
                  <a:srgbClr val="000000"/>
                </a:solidFill>
                <a:latin typeface="+mn-lt"/>
                <a:ea typeface="+mn-ea"/>
                <a:cs typeface="Times New Roman" pitchFamily="18" charset="0"/>
              </a:rPr>
              <a:t>3B</a:t>
            </a:r>
            <a:r>
              <a:rPr lang="zh-CN" altLang="en-US" sz="2400" b="1" dirty="0">
                <a:solidFill>
                  <a:srgbClr val="000000"/>
                </a:solidFill>
                <a:latin typeface="+mn-lt"/>
                <a:ea typeface="+mn-ea"/>
                <a:cs typeface="Times New Roman" pitchFamily="18" charset="0"/>
              </a:rPr>
              <a:t>＋</a:t>
            </a:r>
            <a:r>
              <a:rPr lang="en-US" altLang="zh-CN" sz="2400" b="1" dirty="0">
                <a:solidFill>
                  <a:srgbClr val="000000"/>
                </a:solidFill>
                <a:latin typeface="+mn-lt"/>
                <a:ea typeface="+mn-ea"/>
                <a:cs typeface="Times New Roman" pitchFamily="18" charset="0"/>
              </a:rPr>
              <a:t>4D6A</a:t>
            </a:r>
            <a:r>
              <a:rPr lang="zh-CN" altLang="en-US" sz="2400" b="1" dirty="0">
                <a:solidFill>
                  <a:srgbClr val="000000"/>
                </a:solidFill>
                <a:latin typeface="+mn-lt"/>
                <a:ea typeface="+mn-ea"/>
                <a:cs typeface="Times New Roman" pitchFamily="18" charset="0"/>
              </a:rPr>
              <a:t>＋</a:t>
            </a:r>
            <a:r>
              <a:rPr lang="en-US" altLang="zh-CN" sz="2400" b="1" dirty="0">
                <a:solidFill>
                  <a:srgbClr val="000000"/>
                </a:solidFill>
                <a:latin typeface="+mn-lt"/>
                <a:ea typeface="+mn-ea"/>
                <a:cs typeface="Times New Roman" pitchFamily="18" charset="0"/>
              </a:rPr>
              <a:t>2C</a:t>
            </a:r>
          </a:p>
          <a:p>
            <a:pPr marL="342900" indent="-342900">
              <a:lnSpc>
                <a:spcPct val="120000"/>
              </a:lnSpc>
              <a:spcBef>
                <a:spcPct val="20000"/>
              </a:spcBef>
              <a:buFont typeface="Arial" pitchFamily="34" charset="0"/>
              <a:buNone/>
              <a:defRPr/>
            </a:pPr>
            <a:r>
              <a:rPr lang="en-US" altLang="zh-CN" sz="2400" b="1" dirty="0">
                <a:solidFill>
                  <a:srgbClr val="000000"/>
                </a:solidFill>
                <a:latin typeface="+mn-lt"/>
                <a:ea typeface="+mn-ea"/>
                <a:cs typeface="Times New Roman" pitchFamily="18" charset="0"/>
              </a:rPr>
              <a:t>B</a:t>
            </a:r>
            <a:r>
              <a:rPr lang="zh-CN" altLang="en-US" sz="2400" b="1" dirty="0">
                <a:solidFill>
                  <a:srgbClr val="000000"/>
                </a:solidFill>
                <a:latin typeface="+mn-lt"/>
                <a:ea typeface="+mn-ea"/>
                <a:cs typeface="Times New Roman" pitchFamily="18" charset="0"/>
              </a:rPr>
              <a:t>．反应进行到</a:t>
            </a:r>
            <a:r>
              <a:rPr lang="en-US" altLang="zh-CN" sz="2400" b="1" dirty="0">
                <a:solidFill>
                  <a:srgbClr val="000000"/>
                </a:solidFill>
                <a:latin typeface="+mn-lt"/>
                <a:ea typeface="+mn-ea"/>
                <a:cs typeface="Times New Roman" pitchFamily="18" charset="0"/>
              </a:rPr>
              <a:t>1 s </a:t>
            </a:r>
            <a:r>
              <a:rPr lang="zh-CN" altLang="en-US" sz="2400" b="1" dirty="0">
                <a:solidFill>
                  <a:srgbClr val="000000"/>
                </a:solidFill>
                <a:latin typeface="+mn-lt"/>
                <a:ea typeface="+mn-ea"/>
                <a:cs typeface="Times New Roman" pitchFamily="18" charset="0"/>
              </a:rPr>
              <a:t>时，</a:t>
            </a:r>
            <a:r>
              <a:rPr lang="en-US" altLang="zh-CN" sz="2400" b="1" dirty="0">
                <a:solidFill>
                  <a:srgbClr val="000000"/>
                </a:solidFill>
                <a:latin typeface="+mn-lt"/>
                <a:ea typeface="+mn-ea"/>
                <a:cs typeface="Times New Roman" pitchFamily="18" charset="0"/>
              </a:rPr>
              <a:t>υ(A)</a:t>
            </a:r>
            <a:r>
              <a:rPr lang="zh-CN" altLang="en-US" sz="2400" b="1" dirty="0">
                <a:solidFill>
                  <a:srgbClr val="000000"/>
                </a:solidFill>
                <a:latin typeface="+mn-lt"/>
                <a:ea typeface="+mn-ea"/>
                <a:cs typeface="Times New Roman" pitchFamily="18" charset="0"/>
              </a:rPr>
              <a:t>＝</a:t>
            </a:r>
            <a:r>
              <a:rPr lang="en-US" altLang="zh-CN" sz="2400" b="1" dirty="0">
                <a:solidFill>
                  <a:srgbClr val="000000"/>
                </a:solidFill>
                <a:latin typeface="+mn-lt"/>
                <a:ea typeface="+mn-ea"/>
                <a:cs typeface="Times New Roman" pitchFamily="18" charset="0"/>
              </a:rPr>
              <a:t>υ(D)</a:t>
            </a:r>
          </a:p>
          <a:p>
            <a:pPr marL="342900" indent="-342900">
              <a:lnSpc>
                <a:spcPct val="120000"/>
              </a:lnSpc>
              <a:spcBef>
                <a:spcPct val="20000"/>
              </a:spcBef>
              <a:buFont typeface="Arial" pitchFamily="34" charset="0"/>
              <a:buNone/>
              <a:defRPr/>
            </a:pPr>
            <a:r>
              <a:rPr lang="en-US" altLang="zh-CN" sz="2400" b="1" dirty="0">
                <a:solidFill>
                  <a:srgbClr val="000000"/>
                </a:solidFill>
                <a:latin typeface="+mn-lt"/>
                <a:ea typeface="+mn-ea"/>
                <a:cs typeface="Times New Roman" pitchFamily="18" charset="0"/>
              </a:rPr>
              <a:t>C</a:t>
            </a:r>
            <a:r>
              <a:rPr lang="zh-CN" altLang="en-US" sz="2400" b="1" dirty="0">
                <a:solidFill>
                  <a:srgbClr val="000000"/>
                </a:solidFill>
                <a:latin typeface="+mn-lt"/>
                <a:ea typeface="+mn-ea"/>
                <a:cs typeface="Times New Roman" pitchFamily="18" charset="0"/>
              </a:rPr>
              <a:t>．反应进行到</a:t>
            </a:r>
            <a:r>
              <a:rPr lang="en-US" altLang="zh-CN" sz="2400" b="1" dirty="0">
                <a:solidFill>
                  <a:srgbClr val="000000"/>
                </a:solidFill>
                <a:latin typeface="+mn-lt"/>
                <a:ea typeface="+mn-ea"/>
                <a:cs typeface="Times New Roman" pitchFamily="18" charset="0"/>
              </a:rPr>
              <a:t>6 s</a:t>
            </a:r>
            <a:r>
              <a:rPr lang="zh-CN" altLang="en-US" sz="2400" b="1" dirty="0">
                <a:solidFill>
                  <a:srgbClr val="000000"/>
                </a:solidFill>
                <a:latin typeface="+mn-lt"/>
                <a:ea typeface="+mn-ea"/>
                <a:cs typeface="Times New Roman" pitchFamily="18" charset="0"/>
              </a:rPr>
              <a:t>时，</a:t>
            </a:r>
            <a:r>
              <a:rPr lang="en-US" altLang="zh-CN" sz="2400" b="1" dirty="0">
                <a:solidFill>
                  <a:srgbClr val="000000"/>
                </a:solidFill>
                <a:latin typeface="+mn-lt"/>
                <a:ea typeface="+mn-ea"/>
                <a:cs typeface="Times New Roman" pitchFamily="18" charset="0"/>
              </a:rPr>
              <a:t>B</a:t>
            </a:r>
            <a:r>
              <a:rPr lang="zh-CN" altLang="en-US" sz="2400" b="1" dirty="0">
                <a:solidFill>
                  <a:srgbClr val="000000"/>
                </a:solidFill>
                <a:latin typeface="+mn-lt"/>
                <a:ea typeface="+mn-ea"/>
                <a:cs typeface="Times New Roman" pitchFamily="18" charset="0"/>
              </a:rPr>
              <a:t>的平均反应速率为</a:t>
            </a:r>
            <a:r>
              <a:rPr lang="en-US" altLang="zh-CN" sz="2400" b="1" dirty="0">
                <a:solidFill>
                  <a:srgbClr val="000000"/>
                </a:solidFill>
                <a:latin typeface="+mn-lt"/>
                <a:ea typeface="+mn-ea"/>
                <a:cs typeface="Times New Roman" pitchFamily="18" charset="0"/>
              </a:rPr>
              <a:t>0.05 mol/(L</a:t>
            </a:r>
            <a:r>
              <a:rPr lang="en-US" altLang="zh-CN" sz="2400" b="1" dirty="0">
                <a:solidFill>
                  <a:srgbClr val="000000"/>
                </a:solidFill>
                <a:latin typeface="Courier New" pitchFamily="49" charset="0"/>
                <a:ea typeface="+mn-ea"/>
                <a:cs typeface="Times New Roman" pitchFamily="18" charset="0"/>
              </a:rPr>
              <a:t>·</a:t>
            </a:r>
            <a:r>
              <a:rPr lang="en-US" altLang="zh-CN" sz="2400" b="1" dirty="0">
                <a:solidFill>
                  <a:srgbClr val="000000"/>
                </a:solidFill>
                <a:latin typeface="+mn-lt"/>
                <a:ea typeface="+mn-ea"/>
                <a:cs typeface="Times New Roman" pitchFamily="18" charset="0"/>
              </a:rPr>
              <a:t>s)</a:t>
            </a:r>
          </a:p>
          <a:p>
            <a:pPr marL="342900" indent="-342900">
              <a:lnSpc>
                <a:spcPct val="120000"/>
              </a:lnSpc>
              <a:spcBef>
                <a:spcPct val="20000"/>
              </a:spcBef>
              <a:buFont typeface="Arial" pitchFamily="34" charset="0"/>
              <a:buNone/>
              <a:defRPr/>
            </a:pPr>
            <a:r>
              <a:rPr lang="en-US" altLang="zh-CN" sz="2400" b="1" dirty="0">
                <a:solidFill>
                  <a:srgbClr val="000000"/>
                </a:solidFill>
                <a:latin typeface="+mn-lt"/>
                <a:ea typeface="+mn-ea"/>
                <a:cs typeface="Times New Roman" pitchFamily="18" charset="0"/>
              </a:rPr>
              <a:t>D</a:t>
            </a:r>
            <a:r>
              <a:rPr lang="zh-CN" altLang="en-US" sz="2400" b="1" dirty="0">
                <a:solidFill>
                  <a:srgbClr val="000000"/>
                </a:solidFill>
                <a:latin typeface="+mn-lt"/>
                <a:ea typeface="+mn-ea"/>
                <a:cs typeface="Times New Roman" pitchFamily="18" charset="0"/>
              </a:rPr>
              <a:t>．反应进行到</a:t>
            </a:r>
            <a:r>
              <a:rPr lang="en-US" altLang="zh-CN" sz="2400" b="1" dirty="0">
                <a:solidFill>
                  <a:srgbClr val="000000"/>
                </a:solidFill>
                <a:latin typeface="+mn-lt"/>
                <a:ea typeface="+mn-ea"/>
                <a:cs typeface="Times New Roman" pitchFamily="18" charset="0"/>
              </a:rPr>
              <a:t>6 s</a:t>
            </a:r>
            <a:r>
              <a:rPr lang="zh-CN" altLang="en-US" sz="2400" b="1" dirty="0">
                <a:solidFill>
                  <a:srgbClr val="000000"/>
                </a:solidFill>
                <a:latin typeface="+mn-lt"/>
                <a:ea typeface="+mn-ea"/>
                <a:cs typeface="Times New Roman" pitchFamily="18" charset="0"/>
              </a:rPr>
              <a:t>时，各物质的反应速率相等</a:t>
            </a:r>
            <a:endParaRPr lang="zh-CN" altLang="en-US" sz="2400" b="1" dirty="0">
              <a:solidFill>
                <a:srgbClr val="FF0000"/>
              </a:solidFill>
              <a:latin typeface="+mn-lt"/>
              <a:ea typeface="黑体" pitchFamily="2" charset="-122"/>
              <a:cs typeface="Times New Roman" pitchFamily="18" charset="0"/>
            </a:endParaRPr>
          </a:p>
          <a:p>
            <a:pPr marL="342900" indent="-342900">
              <a:lnSpc>
                <a:spcPct val="120000"/>
              </a:lnSpc>
              <a:spcBef>
                <a:spcPct val="20000"/>
              </a:spcBef>
              <a:buFont typeface="Arial" pitchFamily="34" charset="0"/>
              <a:buNone/>
              <a:defRPr/>
            </a:pPr>
            <a:r>
              <a:rPr lang="zh-CN" altLang="en-US" sz="2400" b="1" dirty="0">
                <a:solidFill>
                  <a:srgbClr val="FF0000"/>
                </a:solidFill>
                <a:latin typeface="+mn-lt"/>
                <a:ea typeface="黑体" pitchFamily="2" charset="-122"/>
                <a:cs typeface="Times New Roman" pitchFamily="18" charset="0"/>
              </a:rPr>
              <a:t>答案：</a:t>
            </a:r>
            <a:r>
              <a:rPr lang="en-US" altLang="zh-CN" sz="2400" b="1" dirty="0">
                <a:solidFill>
                  <a:srgbClr val="FF0000"/>
                </a:solidFill>
                <a:latin typeface="+mn-lt"/>
                <a:ea typeface="+mn-ea"/>
                <a:cs typeface="Times New Roman" pitchFamily="18" charset="0"/>
              </a:rPr>
              <a:t>C</a:t>
            </a:r>
          </a:p>
        </p:txBody>
      </p:sp>
      <p:pic>
        <p:nvPicPr>
          <p:cNvPr id="21509" name="图片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286375" y="4237038"/>
            <a:ext cx="574675" cy="263525"/>
          </a:xfrm>
          <a:prstGeom prst="rect">
            <a:avLst/>
          </a:prstGeom>
          <a:noFill/>
          <a:ln w="9525" algn="ctr">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linds(horizontal)">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1285859"/>
            <a:ext cx="8677616" cy="46585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1715" y="71414"/>
            <a:ext cx="8432251" cy="4757385"/>
          </a:xfrm>
          <a:prstGeom prst="rect">
            <a:avLst/>
          </a:prstGeom>
          <a:noFill/>
          <a:ln w="9525">
            <a:noFill/>
            <a:miter lim="800000"/>
            <a:headEnd/>
            <a:tailEnd/>
          </a:ln>
          <a:effectLst/>
        </p:spPr>
      </p:pic>
      <p:pic>
        <p:nvPicPr>
          <p:cNvPr id="3" name="图片 2"/>
          <p:cNvPicPr/>
          <p:nvPr/>
        </p:nvPicPr>
        <p:blipFill>
          <a:blip r:embed="rId3"/>
          <a:srcRect/>
          <a:stretch>
            <a:fillRect/>
          </a:stretch>
        </p:blipFill>
        <p:spPr bwMode="auto">
          <a:xfrm>
            <a:off x="3874130" y="1048221"/>
            <a:ext cx="4412646" cy="3595225"/>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5715008" y="571480"/>
            <a:ext cx="312560" cy="165473"/>
          </a:xfrm>
          <a:prstGeom prst="rect">
            <a:avLst/>
          </a:prstGeom>
          <a:noFill/>
          <a:ln w="9525">
            <a:noFill/>
            <a:miter lim="800000"/>
            <a:headEnd/>
            <a:tailEnd/>
          </a:ln>
          <a:effectLst/>
        </p:spPr>
      </p:pic>
      <p:sp>
        <p:nvSpPr>
          <p:cNvPr id="5" name="矩形 4"/>
          <p:cNvSpPr/>
          <p:nvPr/>
        </p:nvSpPr>
        <p:spPr>
          <a:xfrm>
            <a:off x="71406" y="4786322"/>
            <a:ext cx="8858280" cy="1938992"/>
          </a:xfrm>
          <a:prstGeom prst="rect">
            <a:avLst/>
          </a:prstGeom>
        </p:spPr>
        <p:txBody>
          <a:bodyPr wrap="square">
            <a:spAutoFit/>
          </a:bodyPr>
          <a:lstStyle/>
          <a:p>
            <a:r>
              <a:rPr lang="zh-CN" altLang="en-US" sz="2400" b="1" dirty="0" smtClean="0">
                <a:solidFill>
                  <a:srgbClr val="FF0000"/>
                </a:solidFill>
              </a:rPr>
              <a:t>由于锌和盐酸的反应是放热反应，反应开始一段时间内（前</a:t>
            </a:r>
            <a:r>
              <a:rPr lang="en-US" sz="2400" b="1" dirty="0" smtClean="0">
                <a:solidFill>
                  <a:srgbClr val="FF0000"/>
                </a:solidFill>
              </a:rPr>
              <a:t>4</a:t>
            </a:r>
            <a:r>
              <a:rPr lang="zh-CN" altLang="en-US" sz="2400" b="1" dirty="0" smtClean="0">
                <a:solidFill>
                  <a:srgbClr val="FF0000"/>
                </a:solidFill>
              </a:rPr>
              <a:t>分钟以内），虽然盐酸浓度逐渐减小，但反应放热使温度逐渐升高，且温度影响起决定性作用，加快反应速率。 反应到一定程度时（</a:t>
            </a:r>
            <a:r>
              <a:rPr lang="en-US" sz="2400" b="1" dirty="0" smtClean="0">
                <a:solidFill>
                  <a:srgbClr val="FF0000"/>
                </a:solidFill>
              </a:rPr>
              <a:t>4</a:t>
            </a:r>
            <a:r>
              <a:rPr lang="zh-CN" altLang="en-US" sz="2400" b="1" dirty="0" smtClean="0">
                <a:solidFill>
                  <a:srgbClr val="FF0000"/>
                </a:solidFill>
              </a:rPr>
              <a:t>分钟之后），反应温度不再呈增大趋势，盐酸（</a:t>
            </a:r>
            <a:r>
              <a:rPr lang="en-US" sz="2400" b="1" dirty="0" smtClean="0">
                <a:solidFill>
                  <a:srgbClr val="FF0000"/>
                </a:solidFill>
              </a:rPr>
              <a:t>H</a:t>
            </a:r>
            <a:r>
              <a:rPr lang="en-US" sz="2400" b="1" baseline="30000" dirty="0" smtClean="0">
                <a:solidFill>
                  <a:srgbClr val="FF0000"/>
                </a:solidFill>
              </a:rPr>
              <a:t>+</a:t>
            </a:r>
            <a:r>
              <a:rPr lang="zh-CN" altLang="en-US" sz="2400" b="1" dirty="0" smtClean="0">
                <a:solidFill>
                  <a:srgbClr val="FF0000"/>
                </a:solidFill>
              </a:rPr>
              <a:t>）浓度不断减小，且浓度因素起决定性作用，反应速率减慢。</a:t>
            </a:r>
            <a:endParaRPr lang="zh-CN" altLang="en-US" sz="2400" b="1" dirty="0">
              <a:solidFill>
                <a:srgbClr val="FF0000"/>
              </a:solidFill>
            </a:endParaRPr>
          </a:p>
        </p:txBody>
      </p:sp>
      <p:sp>
        <p:nvSpPr>
          <p:cNvPr id="6" name="矩形 5"/>
          <p:cNvSpPr/>
          <p:nvPr/>
        </p:nvSpPr>
        <p:spPr>
          <a:xfrm>
            <a:off x="1643042" y="4000504"/>
            <a:ext cx="1832553" cy="584775"/>
          </a:xfrm>
          <a:prstGeom prst="rect">
            <a:avLst/>
          </a:prstGeom>
        </p:spPr>
        <p:txBody>
          <a:bodyPr wrap="none">
            <a:spAutoFit/>
          </a:bodyPr>
          <a:lstStyle/>
          <a:p>
            <a:r>
              <a:rPr lang="zh-CN" altLang="en-US" sz="3200" b="1" dirty="0" smtClean="0">
                <a:solidFill>
                  <a:srgbClr val="FF0000"/>
                </a:solidFill>
              </a:rPr>
              <a:t>为什么？</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271490" y="144463"/>
            <a:ext cx="8229600" cy="1570037"/>
          </a:xfrm>
        </p:spPr>
        <p:txBody>
          <a:bodyPr/>
          <a:lstStyle/>
          <a:p>
            <a:pPr eaLnBrk="1" hangingPunct="1">
              <a:lnSpc>
                <a:spcPct val="100000"/>
              </a:lnSpc>
              <a:buNone/>
            </a:pPr>
            <a:r>
              <a:rPr lang="en-US" altLang="zh-CN" sz="2400" b="1" dirty="0" smtClean="0">
                <a:solidFill>
                  <a:srgbClr val="000000"/>
                </a:solidFill>
                <a:latin typeface="+mn-ea"/>
                <a:cs typeface="Times New Roman" pitchFamily="18" charset="0"/>
              </a:rPr>
              <a:t>  【</a:t>
            </a:r>
            <a:r>
              <a:rPr lang="zh-CN" altLang="en-US" sz="2400" b="1" dirty="0" smtClean="0">
                <a:solidFill>
                  <a:srgbClr val="000000"/>
                </a:solidFill>
                <a:latin typeface="+mn-ea"/>
                <a:cs typeface="Times New Roman" pitchFamily="18" charset="0"/>
              </a:rPr>
              <a:t>例</a:t>
            </a:r>
            <a:r>
              <a:rPr lang="en-US" altLang="zh-CN" sz="2400" b="1" dirty="0" smtClean="0">
                <a:solidFill>
                  <a:srgbClr val="000000"/>
                </a:solidFill>
                <a:latin typeface="+mn-ea"/>
                <a:cs typeface="Times New Roman" pitchFamily="18" charset="0"/>
              </a:rPr>
              <a:t>2】 “</a:t>
            </a:r>
            <a:r>
              <a:rPr lang="zh-CN" altLang="en-US" sz="2400" b="1" dirty="0" smtClean="0">
                <a:solidFill>
                  <a:srgbClr val="000000"/>
                </a:solidFill>
                <a:latin typeface="+mn-ea"/>
                <a:cs typeface="Times New Roman" pitchFamily="18" charset="0"/>
              </a:rPr>
              <a:t>碘钟”实验中，                                                 的反应速率可以用</a:t>
            </a:r>
            <a:r>
              <a:rPr lang="en-US" altLang="zh-CN" sz="2400" b="1" dirty="0" smtClean="0">
                <a:solidFill>
                  <a:srgbClr val="000000"/>
                </a:solidFill>
                <a:latin typeface="+mn-ea"/>
                <a:cs typeface="Times New Roman" pitchFamily="18" charset="0"/>
              </a:rPr>
              <a:t>I</a:t>
            </a:r>
            <a:r>
              <a:rPr lang="zh-CN" altLang="en-US" sz="2400" b="1" dirty="0" smtClean="0">
                <a:solidFill>
                  <a:srgbClr val="000000"/>
                </a:solidFill>
                <a:latin typeface="+mn-ea"/>
                <a:cs typeface="Times New Roman" pitchFamily="18" charset="0"/>
              </a:rPr>
              <a:t>与加入的淀粉溶液显蓝色的时间</a:t>
            </a:r>
            <a:r>
              <a:rPr lang="en-US" altLang="zh-CN" sz="2400" b="1" i="1" dirty="0" smtClean="0">
                <a:solidFill>
                  <a:srgbClr val="000000"/>
                </a:solidFill>
                <a:latin typeface="+mn-ea"/>
                <a:cs typeface="Times New Roman" pitchFamily="18" charset="0"/>
              </a:rPr>
              <a:t>t</a:t>
            </a:r>
            <a:r>
              <a:rPr lang="zh-CN" altLang="en-US" sz="2400" b="1" dirty="0" smtClean="0">
                <a:solidFill>
                  <a:srgbClr val="000000"/>
                </a:solidFill>
                <a:latin typeface="+mn-ea"/>
                <a:cs typeface="Times New Roman" pitchFamily="18" charset="0"/>
              </a:rPr>
              <a:t>来度量，</a:t>
            </a:r>
            <a:r>
              <a:rPr lang="en-US" altLang="zh-CN" sz="2400" b="1" i="1" dirty="0" smtClean="0">
                <a:solidFill>
                  <a:srgbClr val="000000"/>
                </a:solidFill>
                <a:latin typeface="+mn-ea"/>
                <a:cs typeface="Times New Roman" pitchFamily="18" charset="0"/>
              </a:rPr>
              <a:t>t</a:t>
            </a:r>
            <a:r>
              <a:rPr lang="zh-CN" altLang="en-US" sz="2400" b="1" dirty="0" smtClean="0">
                <a:solidFill>
                  <a:srgbClr val="000000"/>
                </a:solidFill>
                <a:latin typeface="+mn-ea"/>
                <a:cs typeface="Times New Roman" pitchFamily="18" charset="0"/>
              </a:rPr>
              <a:t>越小，反应速率越大。某探究性学习小组在</a:t>
            </a:r>
            <a:r>
              <a:rPr lang="en-US" altLang="zh-CN" sz="2400" b="1" dirty="0" smtClean="0">
                <a:solidFill>
                  <a:srgbClr val="000000"/>
                </a:solidFill>
                <a:latin typeface="+mn-ea"/>
                <a:cs typeface="Times New Roman" pitchFamily="18" charset="0"/>
              </a:rPr>
              <a:t>20℃</a:t>
            </a:r>
            <a:r>
              <a:rPr lang="zh-CN" altLang="en-US" sz="2400" b="1" dirty="0" smtClean="0">
                <a:solidFill>
                  <a:srgbClr val="000000"/>
                </a:solidFill>
                <a:latin typeface="+mn-ea"/>
                <a:cs typeface="Times New Roman" pitchFamily="18" charset="0"/>
              </a:rPr>
              <a:t>进行实验，得到的数据如下表：</a:t>
            </a:r>
          </a:p>
        </p:txBody>
      </p:sp>
      <p:graphicFrame>
        <p:nvGraphicFramePr>
          <p:cNvPr id="30779" name="Group 59"/>
          <p:cNvGraphicFramePr>
            <a:graphicFrameLocks noGrp="1"/>
          </p:cNvGraphicFramePr>
          <p:nvPr/>
        </p:nvGraphicFramePr>
        <p:xfrm>
          <a:off x="357188" y="1785938"/>
          <a:ext cx="8286810" cy="1828800"/>
        </p:xfrm>
        <a:graphic>
          <a:graphicData uri="http://schemas.openxmlformats.org/drawingml/2006/table">
            <a:tbl>
              <a:tblPr/>
              <a:tblGrid>
                <a:gridCol w="2857520"/>
                <a:gridCol w="1085858"/>
                <a:gridCol w="1085858"/>
                <a:gridCol w="1085858"/>
                <a:gridCol w="1085858"/>
                <a:gridCol w="1085858"/>
              </a:tblGrid>
              <a:tr h="414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实验编号</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①</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②</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③</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④</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⑤</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a:t>
                      </a:r>
                      <a:r>
                        <a:rPr kumimoji="0" lang="zh-CN" altLang="en-US"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mol</a:t>
                      </a:r>
                      <a:r>
                        <a:rPr kumimoji="0" lang="en-US" altLang="zh-CN" sz="2400" b="1" i="0" u="none" strike="noStrike" cap="none" normalizeH="0" baseline="0" dirty="0" err="1" smtClean="0">
                          <a:ln>
                            <a:noFill/>
                          </a:ln>
                          <a:solidFill>
                            <a:schemeClr val="tx1"/>
                          </a:solidFill>
                          <a:effectLst/>
                          <a:latin typeface="Courier New"/>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L</a:t>
                      </a:r>
                      <a:r>
                        <a:rPr kumimoji="0" lang="zh-CN" altLang="en-US"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0.080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0.080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0.160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0.120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88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pt-BR"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t>
                      </a:r>
                      <a:r>
                        <a:rPr kumimoji="0" lang="pt-B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pt-BR"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pt-B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pt-BR"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8</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pt-B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)/mol</a:t>
                      </a:r>
                      <a:r>
                        <a:rPr kumimoji="0" lang="pt-BR" altLang="zh-CN" sz="2400" b="1" i="0" u="none" strike="noStrike" cap="none" normalizeH="0" baseline="0" dirty="0" smtClean="0">
                          <a:ln>
                            <a:noFill/>
                          </a:ln>
                          <a:solidFill>
                            <a:schemeClr val="tx1"/>
                          </a:solidFill>
                          <a:effectLst/>
                          <a:latin typeface="Courier New"/>
                          <a:ea typeface="宋体" pitchFamily="2" charset="-122"/>
                          <a:cs typeface="Times New Roman" pitchFamily="18" charset="0"/>
                        </a:rPr>
                        <a:t>·</a:t>
                      </a:r>
                      <a:r>
                        <a:rPr kumimoji="0" lang="pt-B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a:t>
                      </a:r>
                      <a:r>
                        <a:rPr kumimoji="0" lang="zh-CN" altLang="pt-BR"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a:t>
                      </a:r>
                      <a:r>
                        <a:rPr kumimoji="0" lang="pt-BR"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pt-BR"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0.040</a:t>
                      </a:r>
                      <a:endParaRPr kumimoji="0" lang="pt-BR"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0.040</a:t>
                      </a:r>
                      <a:endParaRPr kumimoji="0" lang="pt-BR"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0.080</a:t>
                      </a:r>
                      <a:endParaRPr kumimoji="0" lang="pt-BR"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0.020</a:t>
                      </a:r>
                      <a:endParaRPr kumimoji="0" lang="pt-BR"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0.040</a:t>
                      </a:r>
                      <a:endParaRPr kumimoji="0" lang="pt-BR"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88.0</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44.0</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22.0</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44.0</a:t>
                      </a:r>
                      <a:endParaRPr kumimoji="0" lang="en-US" altLang="zh-CN" sz="2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4616" name="Picture 41"/>
          <p:cNvPicPr>
            <a:picLocks noChangeAspect="1" noChangeArrowheads="1"/>
          </p:cNvPicPr>
          <p:nvPr/>
        </p:nvPicPr>
        <p:blipFill>
          <a:blip r:embed="rId2"/>
          <a:srcRect/>
          <a:stretch>
            <a:fillRect/>
          </a:stretch>
        </p:blipFill>
        <p:spPr bwMode="auto">
          <a:xfrm>
            <a:off x="4271990" y="179388"/>
            <a:ext cx="3643313" cy="368300"/>
          </a:xfrm>
          <a:prstGeom prst="rect">
            <a:avLst/>
          </a:prstGeom>
          <a:noFill/>
          <a:ln w="9525">
            <a:noFill/>
            <a:miter lim="800000"/>
            <a:headEnd/>
            <a:tailEnd/>
          </a:ln>
        </p:spPr>
      </p:pic>
      <p:sp>
        <p:nvSpPr>
          <p:cNvPr id="24617" name="Rectangle 2"/>
          <p:cNvSpPr txBox="1">
            <a:spLocks noChangeArrowheads="1"/>
          </p:cNvSpPr>
          <p:nvPr/>
        </p:nvSpPr>
        <p:spPr bwMode="auto">
          <a:xfrm>
            <a:off x="214313" y="3741738"/>
            <a:ext cx="8748712" cy="2973387"/>
          </a:xfrm>
          <a:prstGeom prst="rect">
            <a:avLst/>
          </a:prstGeom>
          <a:noFill/>
          <a:ln w="9525">
            <a:noFill/>
            <a:miter lim="800000"/>
            <a:headEnd/>
            <a:tailEnd/>
          </a:ln>
        </p:spPr>
        <p:txBody>
          <a:bodyPr>
            <a:spAutoFit/>
          </a:bodyPr>
          <a:lstStyle/>
          <a:p>
            <a:pPr marL="342900" indent="-342900" latinLnBrk="1">
              <a:spcBef>
                <a:spcPct val="20000"/>
              </a:spcBef>
            </a:pPr>
            <a:r>
              <a:rPr lang="en-US" altLang="zh-CN" sz="2400" b="1">
                <a:solidFill>
                  <a:srgbClr val="000000"/>
                </a:solidFill>
                <a:latin typeface="Times New Roman" pitchFamily="18" charset="0"/>
                <a:cs typeface="Times New Roman" pitchFamily="18" charset="0"/>
              </a:rPr>
              <a:t>	</a:t>
            </a:r>
            <a:r>
              <a:rPr lang="zh-CN" altLang="en-US" sz="2400" b="1">
                <a:solidFill>
                  <a:srgbClr val="000000"/>
                </a:solidFill>
                <a:latin typeface="Times New Roman" pitchFamily="18" charset="0"/>
                <a:cs typeface="Times New Roman" pitchFamily="18" charset="0"/>
              </a:rPr>
              <a:t>请回答下列问题：</a:t>
            </a:r>
            <a:r>
              <a:rPr lang="en-US" altLang="zh-CN" sz="2400" b="1">
                <a:solidFill>
                  <a:srgbClr val="000000"/>
                </a:solidFill>
                <a:latin typeface="Times New Roman" pitchFamily="18" charset="0"/>
                <a:cs typeface="Times New Roman" pitchFamily="18" charset="0"/>
              </a:rPr>
              <a:t>(1)</a:t>
            </a:r>
            <a:r>
              <a:rPr lang="zh-CN" altLang="en-US" sz="2400" b="1">
                <a:solidFill>
                  <a:srgbClr val="000000"/>
                </a:solidFill>
                <a:latin typeface="Times New Roman" pitchFamily="18" charset="0"/>
                <a:cs typeface="Times New Roman" pitchFamily="18" charset="0"/>
              </a:rPr>
              <a:t>该实验的目的是</a:t>
            </a:r>
            <a:r>
              <a:rPr lang="en-US" altLang="zh-CN" sz="2400" b="1">
                <a:solidFill>
                  <a:srgbClr val="000000"/>
                </a:solidFill>
                <a:latin typeface="Times New Roman" pitchFamily="18" charset="0"/>
                <a:cs typeface="Times New Roman" pitchFamily="18" charset="0"/>
              </a:rPr>
              <a:t>__________________</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(2)</a:t>
            </a:r>
            <a:r>
              <a:rPr lang="zh-CN" altLang="en-US" sz="2400" b="1">
                <a:solidFill>
                  <a:srgbClr val="000000"/>
                </a:solidFill>
                <a:latin typeface="Times New Roman" pitchFamily="18" charset="0"/>
                <a:cs typeface="Times New Roman" pitchFamily="18" charset="0"/>
              </a:rPr>
              <a:t>显色时间</a:t>
            </a:r>
            <a:r>
              <a:rPr lang="en-US" altLang="zh-CN" sz="2400" b="1" i="1">
                <a:solidFill>
                  <a:srgbClr val="000000"/>
                </a:solidFill>
                <a:latin typeface="Times New Roman" pitchFamily="18" charset="0"/>
                <a:cs typeface="Times New Roman" pitchFamily="18" charset="0"/>
              </a:rPr>
              <a:t>t</a:t>
            </a:r>
            <a:r>
              <a:rPr lang="en-US" altLang="zh-CN" sz="2400" b="1" baseline="-30000">
                <a:solidFill>
                  <a:srgbClr val="000000"/>
                </a:solidFill>
                <a:latin typeface="Times New Roman" pitchFamily="18" charset="0"/>
                <a:cs typeface="Times New Roman" pitchFamily="18" charset="0"/>
              </a:rPr>
              <a:t>2</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________</a:t>
            </a:r>
            <a:r>
              <a:rPr lang="zh-CN" altLang="en-US" sz="2400" b="1">
                <a:solidFill>
                  <a:srgbClr val="000000"/>
                </a:solidFill>
                <a:latin typeface="Times New Roman" pitchFamily="18" charset="0"/>
                <a:cs typeface="Times New Roman" pitchFamily="18" charset="0"/>
              </a:rPr>
              <a:t>。</a:t>
            </a:r>
          </a:p>
          <a:p>
            <a:pPr marL="342900" indent="-342900" latinLnBrk="1">
              <a:spcBef>
                <a:spcPct val="20000"/>
              </a:spcBef>
            </a:pPr>
            <a:r>
              <a:rPr lang="zh-CN" altLang="en-US" sz="2400" b="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(3)</a:t>
            </a:r>
            <a:r>
              <a:rPr lang="zh-CN" altLang="en-US" sz="2400" b="1">
                <a:solidFill>
                  <a:srgbClr val="000000"/>
                </a:solidFill>
                <a:latin typeface="Times New Roman" pitchFamily="18" charset="0"/>
                <a:cs typeface="Times New Roman" pitchFamily="18" charset="0"/>
              </a:rPr>
              <a:t>温度对该反应的反应速率的影响符合一般规律，若在</a:t>
            </a:r>
            <a:r>
              <a:rPr lang="en-US" altLang="zh-CN" sz="2400" b="1">
                <a:solidFill>
                  <a:srgbClr val="000000"/>
                </a:solidFill>
                <a:latin typeface="Times New Roman" pitchFamily="18" charset="0"/>
                <a:cs typeface="Times New Roman" pitchFamily="18" charset="0"/>
              </a:rPr>
              <a:t>40</a:t>
            </a:r>
            <a:r>
              <a:rPr lang="en-US" altLang="zh-CN" sz="2400" b="1">
                <a:solidFill>
                  <a:srgbClr val="000000"/>
                </a:solidFill>
                <a:latin typeface="宋体" pitchFamily="2" charset="-122"/>
                <a:cs typeface="Times New Roman" pitchFamily="18" charset="0"/>
              </a:rPr>
              <a:t>℃</a:t>
            </a:r>
            <a:r>
              <a:rPr lang="zh-CN" altLang="en-US" sz="2400" b="1">
                <a:solidFill>
                  <a:srgbClr val="000000"/>
                </a:solidFill>
                <a:latin typeface="Times New Roman" pitchFamily="18" charset="0"/>
                <a:cs typeface="Times New Roman" pitchFamily="18" charset="0"/>
              </a:rPr>
              <a:t>下进行编号</a:t>
            </a:r>
            <a:r>
              <a:rPr lang="zh-CN" altLang="en-US" sz="2400" b="1">
                <a:solidFill>
                  <a:srgbClr val="000000"/>
                </a:solidFill>
                <a:latin typeface="宋体" pitchFamily="2" charset="-122"/>
                <a:cs typeface="Times New Roman" pitchFamily="18" charset="0"/>
              </a:rPr>
              <a:t>③</a:t>
            </a:r>
            <a:r>
              <a:rPr lang="zh-CN" altLang="en-US" sz="2400" b="1">
                <a:solidFill>
                  <a:srgbClr val="000000"/>
                </a:solidFill>
                <a:latin typeface="Times New Roman" pitchFamily="18" charset="0"/>
                <a:cs typeface="Times New Roman" pitchFamily="18" charset="0"/>
              </a:rPr>
              <a:t>对应浓度的实验，显色时间</a:t>
            </a:r>
            <a:r>
              <a:rPr lang="en-US" altLang="zh-CN" sz="2400" b="1" i="1">
                <a:solidFill>
                  <a:srgbClr val="000000"/>
                </a:solidFill>
                <a:latin typeface="Times New Roman" pitchFamily="18" charset="0"/>
                <a:cs typeface="Times New Roman" pitchFamily="18" charset="0"/>
              </a:rPr>
              <a:t>t</a:t>
            </a:r>
            <a:r>
              <a:rPr lang="en-US" altLang="zh-CN" sz="2400" b="1" baseline="-30000">
                <a:solidFill>
                  <a:srgbClr val="000000"/>
                </a:solidFill>
                <a:latin typeface="Times New Roman" pitchFamily="18" charset="0"/>
                <a:cs typeface="Times New Roman" pitchFamily="18" charset="0"/>
              </a:rPr>
              <a:t>2</a:t>
            </a:r>
            <a:r>
              <a:rPr lang="zh-CN" altLang="en-US" sz="2400" b="1">
                <a:solidFill>
                  <a:srgbClr val="000000"/>
                </a:solidFill>
                <a:latin typeface="Times New Roman" pitchFamily="18" charset="0"/>
                <a:cs typeface="Times New Roman" pitchFamily="18" charset="0"/>
              </a:rPr>
              <a:t>的范围为</a:t>
            </a:r>
            <a:r>
              <a:rPr lang="en-US" altLang="zh-CN" sz="2400" b="1">
                <a:solidFill>
                  <a:srgbClr val="000000"/>
                </a:solidFill>
                <a:latin typeface="Times New Roman" pitchFamily="18" charset="0"/>
                <a:cs typeface="Times New Roman" pitchFamily="18" charset="0"/>
              </a:rPr>
              <a:t>(       )</a:t>
            </a:r>
          </a:p>
          <a:p>
            <a:pPr marL="342900" indent="-342900" latinLnBrk="1">
              <a:spcBef>
                <a:spcPct val="20000"/>
              </a:spcBef>
            </a:pPr>
            <a:r>
              <a:rPr lang="en-US" altLang="zh-CN" sz="2400" b="1">
                <a:solidFill>
                  <a:srgbClr val="000000"/>
                </a:solidFill>
                <a:latin typeface="Times New Roman" pitchFamily="18" charset="0"/>
                <a:cs typeface="Times New Roman" pitchFamily="18" charset="0"/>
              </a:rPr>
              <a:t>		A</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&lt;22.0 s</a:t>
            </a:r>
            <a:r>
              <a:rPr lang="zh-CN" altLang="en-US" sz="2400" b="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B</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22.0 s</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44.0 s       </a:t>
            </a:r>
          </a:p>
          <a:p>
            <a:pPr marL="342900" indent="-342900" latinLnBrk="1">
              <a:spcBef>
                <a:spcPct val="20000"/>
              </a:spcBef>
            </a:pPr>
            <a:r>
              <a:rPr lang="en-US" altLang="zh-CN" sz="2400" b="1">
                <a:solidFill>
                  <a:srgbClr val="000000"/>
                </a:solidFill>
                <a:latin typeface="Times New Roman" pitchFamily="18" charset="0"/>
                <a:cs typeface="Times New Roman" pitchFamily="18" charset="0"/>
              </a:rPr>
              <a:t>		C</a:t>
            </a:r>
            <a:r>
              <a:rPr lang="zh-CN" altLang="en-US" sz="2400" b="1">
                <a:solidFill>
                  <a:srgbClr val="000000"/>
                </a:solidFill>
                <a:latin typeface="Times New Roman" pitchFamily="18" charset="0"/>
                <a:cs typeface="Times New Roman" pitchFamily="18" charset="0"/>
              </a:rPr>
              <a:t>．</a:t>
            </a:r>
            <a:r>
              <a:rPr lang="en-US" altLang="zh-CN" sz="2400" b="1">
                <a:solidFill>
                  <a:srgbClr val="000000"/>
                </a:solidFill>
                <a:latin typeface="Times New Roman" pitchFamily="18" charset="0"/>
                <a:cs typeface="Times New Roman" pitchFamily="18" charset="0"/>
              </a:rPr>
              <a:t>&gt;44.0 s      D</a:t>
            </a:r>
            <a:r>
              <a:rPr lang="zh-CN" altLang="en-US" sz="2400" b="1">
                <a:solidFill>
                  <a:srgbClr val="000000"/>
                </a:solidFill>
                <a:latin typeface="Times New Roman" pitchFamily="18" charset="0"/>
                <a:cs typeface="Times New Roman" pitchFamily="18" charset="0"/>
              </a:rPr>
              <a:t>．数据不足，无法判断</a:t>
            </a:r>
          </a:p>
          <a:p>
            <a:pPr marL="342900" indent="-342900" latinLnBrk="1">
              <a:spcBef>
                <a:spcPct val="20000"/>
              </a:spcBef>
            </a:pPr>
            <a:r>
              <a:rPr lang="zh-CN" altLang="en-US" sz="2400" b="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(4)</a:t>
            </a:r>
            <a:r>
              <a:rPr lang="zh-CN" altLang="en-US" sz="2400" b="1">
                <a:solidFill>
                  <a:srgbClr val="000000"/>
                </a:solidFill>
                <a:latin typeface="Times New Roman" pitchFamily="18" charset="0"/>
                <a:cs typeface="Times New Roman" pitchFamily="18" charset="0"/>
              </a:rPr>
              <a:t>通过分析比较上表数据，得到的结论是</a:t>
            </a:r>
            <a:r>
              <a:rPr lang="en-US" altLang="zh-CN" sz="2400" b="1">
                <a:solidFill>
                  <a:srgbClr val="000000"/>
                </a:solidFill>
                <a:latin typeface="Times New Roman" pitchFamily="18" charset="0"/>
                <a:cs typeface="Times New Roman" pitchFamily="18" charset="0"/>
              </a:rPr>
              <a:t>______________</a:t>
            </a:r>
            <a:r>
              <a:rPr lang="zh-CN" altLang="en-US" sz="2400" b="1">
                <a:solidFill>
                  <a:srgbClr val="000000"/>
                </a:solidFill>
                <a:latin typeface="Times New Roman" pitchFamily="18" charset="0"/>
                <a:cs typeface="Times New Roman" pitchFamily="18" charset="0"/>
              </a:rPr>
              <a:t>。</a:t>
            </a:r>
            <a:endParaRPr lang="zh-CN" altLang="en-US" sz="2400" b="1">
              <a:solidFill>
                <a:srgbClr val="00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clrChange>
              <a:clrFrom>
                <a:srgbClr val="FFFFFF"/>
              </a:clrFrom>
              <a:clrTo>
                <a:srgbClr val="FFFFFF">
                  <a:alpha val="0"/>
                </a:srgbClr>
              </a:clrTo>
            </a:clrChange>
            <a:grayscl/>
          </a:blip>
          <a:srcRect/>
          <a:stretch>
            <a:fillRect/>
          </a:stretch>
        </p:blipFill>
        <p:spPr bwMode="auto">
          <a:xfrm>
            <a:off x="1331913" y="460375"/>
            <a:ext cx="5743575" cy="2924175"/>
          </a:xfrm>
          <a:prstGeom prst="rect">
            <a:avLst/>
          </a:prstGeom>
          <a:noFill/>
          <a:ln w="9525">
            <a:noFill/>
            <a:miter lim="800000"/>
            <a:headEnd/>
            <a:tailEnd/>
          </a:ln>
        </p:spPr>
      </p:pic>
      <p:sp>
        <p:nvSpPr>
          <p:cNvPr id="33795" name="Rectangle 3"/>
          <p:cNvSpPr>
            <a:spLocks noGrp="1" noChangeArrowheads="1"/>
          </p:cNvSpPr>
          <p:nvPr>
            <p:ph type="body" idx="4294967295"/>
          </p:nvPr>
        </p:nvSpPr>
        <p:spPr>
          <a:xfrm>
            <a:off x="922362" y="3286124"/>
            <a:ext cx="7435852" cy="3143272"/>
          </a:xfrm>
          <a:noFill/>
        </p:spPr>
        <p:txBody>
          <a:bodyPr>
            <a:normAutofit/>
          </a:bodyPr>
          <a:lstStyle/>
          <a:p>
            <a:pPr marL="0" indent="0" eaLnBrk="1" hangingPunct="1">
              <a:lnSpc>
                <a:spcPct val="150000"/>
              </a:lnSpc>
              <a:buNone/>
            </a:pPr>
            <a:r>
              <a:rPr lang="zh-CN" altLang="en-US" sz="2400" b="1" dirty="0" smtClean="0">
                <a:solidFill>
                  <a:srgbClr val="FF0000"/>
                </a:solidFill>
                <a:latin typeface="Times New Roman" pitchFamily="18" charset="0"/>
                <a:ea typeface="黑体" pitchFamily="2" charset="-122"/>
                <a:cs typeface="Times New Roman" pitchFamily="18" charset="0"/>
              </a:rPr>
              <a:t>答案</a:t>
            </a:r>
          </a:p>
          <a:p>
            <a:pPr marL="0" indent="0">
              <a:lnSpc>
                <a:spcPct val="150000"/>
              </a:lnSpc>
              <a:buNone/>
            </a:pPr>
            <a:r>
              <a:rPr lang="en-US" altLang="zh-CN" sz="2400" b="1" dirty="0" smtClean="0">
                <a:solidFill>
                  <a:srgbClr val="FF0000"/>
                </a:solidFill>
                <a:latin typeface="Times New Roman" pitchFamily="18" charset="0"/>
                <a:ea typeface="黑体" pitchFamily="2" charset="-122"/>
                <a:cs typeface="Times New Roman" pitchFamily="18" charset="0"/>
              </a:rPr>
              <a:t>(1)</a:t>
            </a:r>
            <a:r>
              <a:rPr lang="zh-CN" altLang="en-US" sz="2400" b="1" dirty="0" smtClean="0">
                <a:solidFill>
                  <a:srgbClr val="FF0000"/>
                </a:solidFill>
                <a:latin typeface="Times New Roman" pitchFamily="18" charset="0"/>
                <a:ea typeface="方正书宋_GBK" pitchFamily="65" charset="-122"/>
                <a:cs typeface="Times New Roman" pitchFamily="18" charset="0"/>
              </a:rPr>
              <a:t>研</a:t>
            </a:r>
            <a:r>
              <a:rPr lang="zh-CN" altLang="en-US" sz="2400" b="1" dirty="0" smtClean="0">
                <a:solidFill>
                  <a:srgbClr val="FF0000"/>
                </a:solidFill>
                <a:latin typeface="Times New Roman" pitchFamily="18" charset="0"/>
                <a:cs typeface="Times New Roman" pitchFamily="18" charset="0"/>
              </a:rPr>
              <a:t>究反应物</a:t>
            </a:r>
            <a:r>
              <a:rPr lang="en-US" altLang="zh-CN" sz="2400" b="1" dirty="0" smtClean="0">
                <a:solidFill>
                  <a:srgbClr val="FF0000"/>
                </a:solidFill>
                <a:latin typeface="Times New Roman" pitchFamily="18" charset="0"/>
                <a:ea typeface="黑体" pitchFamily="2" charset="-122"/>
              </a:rPr>
              <a:t>I</a:t>
            </a:r>
            <a:r>
              <a:rPr lang="zh-CN" altLang="en-US" sz="2400" b="1" baseline="30000" dirty="0" smtClean="0">
                <a:solidFill>
                  <a:srgbClr val="FF0000"/>
                </a:solidFill>
                <a:latin typeface="Times New Roman" pitchFamily="18" charset="0"/>
                <a:ea typeface="黑体" pitchFamily="2" charset="-122"/>
              </a:rPr>
              <a:t>－</a:t>
            </a:r>
            <a:r>
              <a:rPr lang="zh-CN" altLang="en-US" sz="2400" b="1" dirty="0" smtClean="0">
                <a:solidFill>
                  <a:srgbClr val="FF0000"/>
                </a:solidFill>
                <a:latin typeface="Times New Roman" pitchFamily="18" charset="0"/>
                <a:cs typeface="Times New Roman" pitchFamily="18" charset="0"/>
              </a:rPr>
              <a:t>与</a:t>
            </a:r>
            <a:r>
              <a:rPr lang="en-US" altLang="zh-CN" sz="2400" b="1" dirty="0" smtClean="0">
                <a:solidFill>
                  <a:srgbClr val="FF0000"/>
                </a:solidFill>
                <a:latin typeface="Times New Roman" pitchFamily="18" charset="0"/>
                <a:ea typeface="黑体" pitchFamily="2" charset="-122"/>
              </a:rPr>
              <a:t>S</a:t>
            </a:r>
            <a:r>
              <a:rPr lang="en-US" altLang="zh-CN" sz="2400" b="1" baseline="-30000" dirty="0" smtClean="0">
                <a:solidFill>
                  <a:srgbClr val="FF0000"/>
                </a:solidFill>
                <a:latin typeface="Times New Roman" pitchFamily="18" charset="0"/>
                <a:ea typeface="黑体" pitchFamily="2" charset="-122"/>
              </a:rPr>
              <a:t>2</a:t>
            </a:r>
            <a:r>
              <a:rPr lang="en-US" altLang="zh-CN" sz="2400" b="1" dirty="0" smtClean="0">
                <a:solidFill>
                  <a:srgbClr val="FF0000"/>
                </a:solidFill>
                <a:latin typeface="Times New Roman" pitchFamily="18" charset="0"/>
                <a:ea typeface="黑体" pitchFamily="2" charset="-122"/>
              </a:rPr>
              <a:t>O</a:t>
            </a:r>
            <a:r>
              <a:rPr lang="en-US" altLang="zh-CN" sz="2400" b="1" baseline="-30000" dirty="0" smtClean="0">
                <a:solidFill>
                  <a:srgbClr val="FF0000"/>
                </a:solidFill>
                <a:latin typeface="Times New Roman" pitchFamily="18" charset="0"/>
                <a:ea typeface="黑体" pitchFamily="2" charset="-122"/>
              </a:rPr>
              <a:t>8</a:t>
            </a:r>
            <a:r>
              <a:rPr lang="en-US" altLang="zh-CN" sz="2400" b="1" baseline="30000" dirty="0" smtClean="0">
                <a:solidFill>
                  <a:srgbClr val="FF0000"/>
                </a:solidFill>
                <a:latin typeface="Times New Roman" pitchFamily="18" charset="0"/>
                <a:ea typeface="黑体" pitchFamily="2" charset="-122"/>
              </a:rPr>
              <a:t>2</a:t>
            </a:r>
            <a:r>
              <a:rPr lang="zh-CN" altLang="en-US" sz="2400" b="1" baseline="30000" dirty="0" smtClean="0">
                <a:solidFill>
                  <a:srgbClr val="FF0000"/>
                </a:solidFill>
                <a:latin typeface="Times New Roman" pitchFamily="18" charset="0"/>
                <a:ea typeface="黑体" pitchFamily="2" charset="-122"/>
              </a:rPr>
              <a:t>－</a:t>
            </a:r>
            <a:r>
              <a:rPr lang="en-US" altLang="zh-CN" sz="2400" b="1" dirty="0" smtClean="0">
                <a:solidFill>
                  <a:srgbClr val="FF0000"/>
                </a:solidFill>
                <a:latin typeface="Times New Roman" pitchFamily="18" charset="0"/>
                <a:ea typeface="黑体" pitchFamily="2" charset="-122"/>
              </a:rPr>
              <a:t> </a:t>
            </a:r>
            <a:r>
              <a:rPr lang="zh-CN" altLang="en-US" sz="2400" b="1" dirty="0" smtClean="0">
                <a:solidFill>
                  <a:srgbClr val="FF0000"/>
                </a:solidFill>
                <a:latin typeface="Times New Roman" pitchFamily="18" charset="0"/>
                <a:cs typeface="Times New Roman" pitchFamily="18" charset="0"/>
              </a:rPr>
              <a:t>的浓度对反应速率的影响</a:t>
            </a:r>
          </a:p>
          <a:p>
            <a:pPr marL="0" indent="0" eaLnBrk="1" hangingPunct="1">
              <a:lnSpc>
                <a:spcPct val="150000"/>
              </a:lnSpc>
              <a:buNone/>
            </a:pPr>
            <a:r>
              <a:rPr lang="en-US" altLang="zh-CN" sz="2400" b="1" dirty="0" smtClean="0">
                <a:solidFill>
                  <a:srgbClr val="FF0000"/>
                </a:solidFill>
                <a:latin typeface="Times New Roman" pitchFamily="18" charset="0"/>
                <a:ea typeface="黑体" pitchFamily="2" charset="-122"/>
              </a:rPr>
              <a:t>(2)29.3 s</a:t>
            </a:r>
            <a:r>
              <a:rPr lang="zh-CN" altLang="en-US" sz="2400" b="1" dirty="0" smtClean="0">
                <a:solidFill>
                  <a:srgbClr val="FF0000"/>
                </a:solidFill>
                <a:latin typeface="Times New Roman" pitchFamily="18" charset="0"/>
                <a:ea typeface="黑体" pitchFamily="2" charset="-122"/>
              </a:rPr>
              <a:t>　</a:t>
            </a:r>
            <a:r>
              <a:rPr lang="en-US" altLang="zh-CN" sz="2400" b="1" dirty="0" smtClean="0">
                <a:solidFill>
                  <a:srgbClr val="FF0000"/>
                </a:solidFill>
                <a:latin typeface="Times New Roman" pitchFamily="18" charset="0"/>
                <a:ea typeface="黑体" pitchFamily="2" charset="-122"/>
              </a:rPr>
              <a:t>(3)A</a:t>
            </a:r>
          </a:p>
          <a:p>
            <a:pPr marL="0" indent="0" eaLnBrk="1" hangingPunct="1">
              <a:lnSpc>
                <a:spcPct val="150000"/>
              </a:lnSpc>
              <a:buNone/>
            </a:pPr>
            <a:r>
              <a:rPr lang="en-US" altLang="zh-CN" sz="2400" b="1" dirty="0" smtClean="0">
                <a:solidFill>
                  <a:srgbClr val="FF0000"/>
                </a:solidFill>
                <a:latin typeface="Times New Roman" pitchFamily="18" charset="0"/>
                <a:ea typeface="黑体" pitchFamily="2" charset="-122"/>
              </a:rPr>
              <a:t>(4)</a:t>
            </a:r>
            <a:r>
              <a:rPr lang="zh-CN" altLang="en-US" sz="2400" b="1" dirty="0" smtClean="0">
                <a:solidFill>
                  <a:srgbClr val="FF0000"/>
                </a:solidFill>
                <a:latin typeface="Times New Roman" pitchFamily="18" charset="0"/>
                <a:cs typeface="Times New Roman" pitchFamily="18" charset="0"/>
              </a:rPr>
              <a:t>反应速率与反应物起始浓度乘积成正比</a:t>
            </a:r>
            <a:r>
              <a:rPr lang="en-US" altLang="zh-CN" sz="2400" b="1" dirty="0" smtClean="0">
                <a:solidFill>
                  <a:srgbClr val="FF0000"/>
                </a:solidFill>
                <a:latin typeface="Times New Roman" pitchFamily="18" charset="0"/>
                <a:cs typeface="Times New Roman" pitchFamily="18" charset="0"/>
              </a:rPr>
              <a:t>(</a:t>
            </a:r>
            <a:r>
              <a:rPr lang="zh-CN" altLang="en-US" sz="2400" b="1" dirty="0" smtClean="0">
                <a:solidFill>
                  <a:srgbClr val="FF0000"/>
                </a:solidFill>
                <a:latin typeface="Times New Roman" pitchFamily="18" charset="0"/>
                <a:cs typeface="Times New Roman" pitchFamily="18" charset="0"/>
              </a:rPr>
              <a:t>或显色时间与反应物起始浓度乘积成反比</a:t>
            </a:r>
            <a:r>
              <a:rPr lang="en-US" altLang="zh-CN" sz="2400" b="1" dirty="0" smtClean="0">
                <a:solidFill>
                  <a:srgbClr val="FF0000"/>
                </a:solidFill>
                <a:latin typeface="Times New Roman" pitchFamily="18" charset="0"/>
                <a:cs typeface="Times New Roman" pitchFamily="18" charset="0"/>
              </a:rPr>
              <a:t>)</a:t>
            </a:r>
            <a:r>
              <a:rPr lang="en-US" altLang="zh-CN" sz="2400" b="1" dirty="0" smtClean="0">
                <a:solidFill>
                  <a:srgbClr val="FF0000"/>
                </a:solidFill>
                <a:ea typeface="黑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0" dur="500"/>
                                        <p:tgtEl>
                                          <p:spTgt spid="337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3" dur="500"/>
                                        <p:tgtEl>
                                          <p:spTgt spid="3379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6"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Image4.jpg"/>
          <p:cNvPicPr>
            <a:picLocks noChangeAspect="1"/>
          </p:cNvPicPr>
          <p:nvPr/>
        </p:nvPicPr>
        <p:blipFill>
          <a:blip r:embed="rId2"/>
          <a:srcRect/>
          <a:stretch>
            <a:fillRect/>
          </a:stretch>
        </p:blipFill>
        <p:spPr bwMode="auto">
          <a:xfrm>
            <a:off x="785813" y="0"/>
            <a:ext cx="7358062" cy="6815138"/>
          </a:xfrm>
          <a:prstGeom prst="rect">
            <a:avLst/>
          </a:prstGeom>
          <a:noFill/>
          <a:ln w="9525">
            <a:noFill/>
            <a:miter lim="800000"/>
            <a:headEnd/>
            <a:tailEnd/>
          </a:ln>
        </p:spPr>
      </p:pic>
      <p:sp>
        <p:nvSpPr>
          <p:cNvPr id="3" name="矩形 2"/>
          <p:cNvSpPr/>
          <p:nvPr/>
        </p:nvSpPr>
        <p:spPr>
          <a:xfrm>
            <a:off x="3643313" y="3929063"/>
            <a:ext cx="357187" cy="285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bg1">
                  <a:lumMod val="95000"/>
                </a:schemeClr>
              </a:solidFill>
            </a:endParaRPr>
          </a:p>
        </p:txBody>
      </p:sp>
      <p:sp>
        <p:nvSpPr>
          <p:cNvPr id="4" name="矩形 3"/>
          <p:cNvSpPr>
            <a:spLocks noChangeArrowheads="1"/>
          </p:cNvSpPr>
          <p:nvPr/>
        </p:nvSpPr>
        <p:spPr bwMode="auto">
          <a:xfrm>
            <a:off x="6089650" y="3741738"/>
            <a:ext cx="554038" cy="830262"/>
          </a:xfrm>
          <a:prstGeom prst="rect">
            <a:avLst/>
          </a:prstGeom>
          <a:noFill/>
          <a:ln w="9525">
            <a:noFill/>
            <a:miter lim="800000"/>
            <a:headEnd/>
            <a:tailEnd/>
          </a:ln>
        </p:spPr>
        <p:txBody>
          <a:bodyPr wrap="none">
            <a:spAutoFit/>
          </a:bodyPr>
          <a:lstStyle/>
          <a:p>
            <a:r>
              <a:rPr lang="zh-CN" altLang="en-US" sz="4800">
                <a:solidFill>
                  <a:srgbClr val="FF0000"/>
                </a:solidFill>
                <a:latin typeface="Arial Unicode MS" pitchFamily="34" charset="-122"/>
                <a:ea typeface="Arial Unicode MS" pitchFamily="34" charset="-122"/>
                <a:cs typeface="Arial Unicode MS" pitchFamily="34" charset="-122"/>
              </a:rPr>
              <a:t>√</a:t>
            </a:r>
          </a:p>
        </p:txBody>
      </p:sp>
      <p:sp>
        <p:nvSpPr>
          <p:cNvPr id="5" name="矩形 4"/>
          <p:cNvSpPr>
            <a:spLocks noChangeArrowheads="1"/>
          </p:cNvSpPr>
          <p:nvPr/>
        </p:nvSpPr>
        <p:spPr bwMode="auto">
          <a:xfrm>
            <a:off x="5732463" y="4143375"/>
            <a:ext cx="554037" cy="830263"/>
          </a:xfrm>
          <a:prstGeom prst="rect">
            <a:avLst/>
          </a:prstGeom>
          <a:noFill/>
          <a:ln w="9525">
            <a:noFill/>
            <a:miter lim="800000"/>
            <a:headEnd/>
            <a:tailEnd/>
          </a:ln>
        </p:spPr>
        <p:txBody>
          <a:bodyPr wrap="none">
            <a:spAutoFit/>
          </a:bodyPr>
          <a:lstStyle/>
          <a:p>
            <a:r>
              <a:rPr lang="zh-CN" altLang="en-US" sz="4800">
                <a:solidFill>
                  <a:srgbClr val="FF0000"/>
                </a:solidFill>
                <a:latin typeface="Arial Unicode MS" pitchFamily="34" charset="-122"/>
                <a:ea typeface="Arial Unicode MS" pitchFamily="34" charset="-122"/>
                <a:cs typeface="Arial Unicode MS" pitchFamily="34" charset="-122"/>
              </a:rPr>
              <a:t>√</a:t>
            </a:r>
          </a:p>
        </p:txBody>
      </p:sp>
      <p:sp>
        <p:nvSpPr>
          <p:cNvPr id="6" name="矩形 5"/>
          <p:cNvSpPr>
            <a:spLocks noChangeArrowheads="1"/>
          </p:cNvSpPr>
          <p:nvPr/>
        </p:nvSpPr>
        <p:spPr bwMode="auto">
          <a:xfrm>
            <a:off x="5661025" y="4956175"/>
            <a:ext cx="554038" cy="830263"/>
          </a:xfrm>
          <a:prstGeom prst="rect">
            <a:avLst/>
          </a:prstGeom>
          <a:noFill/>
          <a:ln w="9525">
            <a:noFill/>
            <a:miter lim="800000"/>
            <a:headEnd/>
            <a:tailEnd/>
          </a:ln>
        </p:spPr>
        <p:txBody>
          <a:bodyPr wrap="none">
            <a:spAutoFit/>
          </a:bodyPr>
          <a:lstStyle/>
          <a:p>
            <a:r>
              <a:rPr lang="zh-CN" altLang="en-US" sz="4800">
                <a:solidFill>
                  <a:srgbClr val="FF0000"/>
                </a:solidFill>
                <a:latin typeface="Arial Unicode MS" pitchFamily="34" charset="-122"/>
                <a:ea typeface="Arial Unicode MS" pitchFamily="34" charset="-122"/>
                <a:cs typeface="Arial Unicode MS" pitchFamily="34" charset="-122"/>
              </a:rPr>
              <a:t>√</a:t>
            </a:r>
          </a:p>
        </p:txBody>
      </p:sp>
      <p:sp>
        <p:nvSpPr>
          <p:cNvPr id="7" name="矩形 6"/>
          <p:cNvSpPr>
            <a:spLocks noChangeArrowheads="1"/>
          </p:cNvSpPr>
          <p:nvPr/>
        </p:nvSpPr>
        <p:spPr bwMode="auto">
          <a:xfrm>
            <a:off x="4929188" y="5741988"/>
            <a:ext cx="554037" cy="830262"/>
          </a:xfrm>
          <a:prstGeom prst="rect">
            <a:avLst/>
          </a:prstGeom>
          <a:noFill/>
          <a:ln w="9525">
            <a:noFill/>
            <a:miter lim="800000"/>
            <a:headEnd/>
            <a:tailEnd/>
          </a:ln>
        </p:spPr>
        <p:txBody>
          <a:bodyPr wrap="none">
            <a:spAutoFit/>
          </a:bodyPr>
          <a:lstStyle/>
          <a:p>
            <a:r>
              <a:rPr lang="zh-CN" altLang="en-US" sz="4800" dirty="0">
                <a:solidFill>
                  <a:srgbClr val="FF0000"/>
                </a:solidFill>
                <a:latin typeface="Arial Unicode MS" pitchFamily="34" charset="-122"/>
                <a:ea typeface="Arial Unicode MS" pitchFamily="34" charset="-122"/>
                <a:cs typeface="Arial Unicode MS" pitchFamily="34" charset="-122"/>
              </a:rPr>
              <a:t>√</a:t>
            </a:r>
          </a:p>
        </p:txBody>
      </p:sp>
      <p:sp>
        <p:nvSpPr>
          <p:cNvPr id="8" name="矩形 7"/>
          <p:cNvSpPr>
            <a:spLocks noChangeArrowheads="1"/>
          </p:cNvSpPr>
          <p:nvPr/>
        </p:nvSpPr>
        <p:spPr bwMode="auto">
          <a:xfrm>
            <a:off x="3500430" y="6027738"/>
            <a:ext cx="554037" cy="830262"/>
          </a:xfrm>
          <a:prstGeom prst="rect">
            <a:avLst/>
          </a:prstGeom>
          <a:noFill/>
          <a:ln w="9525">
            <a:noFill/>
            <a:miter lim="800000"/>
            <a:headEnd/>
            <a:tailEnd/>
          </a:ln>
        </p:spPr>
        <p:txBody>
          <a:bodyPr wrap="none">
            <a:spAutoFit/>
          </a:bodyPr>
          <a:lstStyle/>
          <a:p>
            <a:r>
              <a:rPr lang="zh-CN" altLang="en-US" sz="4800" dirty="0">
                <a:solidFill>
                  <a:srgbClr val="FF0000"/>
                </a:solidFill>
                <a:latin typeface="Arial Unicode MS" pitchFamily="34" charset="-122"/>
                <a:ea typeface="Arial Unicode MS" pitchFamily="34" charset="-122"/>
                <a:cs typeface="Arial Unicode MS"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04049727"/>
              </p:ext>
            </p:extLst>
          </p:nvPr>
        </p:nvGraphicFramePr>
        <p:xfrm>
          <a:off x="928663" y="2945472"/>
          <a:ext cx="6858047" cy="3291840"/>
        </p:xfrm>
        <a:graphic>
          <a:graphicData uri="http://schemas.openxmlformats.org/drawingml/2006/table">
            <a:tbl>
              <a:tblPr/>
              <a:tblGrid>
                <a:gridCol w="988548"/>
                <a:gridCol w="1511781"/>
                <a:gridCol w="1206725"/>
                <a:gridCol w="1359252"/>
                <a:gridCol w="1791741"/>
              </a:tblGrid>
              <a:tr h="439903">
                <a:tc rowSpan="2">
                  <a:txBody>
                    <a:bodyPr/>
                    <a:lstStyle/>
                    <a:p>
                      <a:pPr algn="ctr" fontAlgn="ctr">
                        <a:lnSpc>
                          <a:spcPct val="150000"/>
                        </a:lnSpc>
                        <a:spcAft>
                          <a:spcPts val="0"/>
                        </a:spcAft>
                      </a:pPr>
                      <a:r>
                        <a:rPr lang="zh-CN" sz="2400" b="1" kern="100" dirty="0">
                          <a:latin typeface="Calibri"/>
                          <a:ea typeface="宋体"/>
                          <a:cs typeface="Times New Roman"/>
                        </a:rPr>
                        <a:t>实验</a:t>
                      </a:r>
                    </a:p>
                    <a:p>
                      <a:pPr algn="ctr" fontAlgn="ctr">
                        <a:lnSpc>
                          <a:spcPct val="150000"/>
                        </a:lnSpc>
                        <a:spcAft>
                          <a:spcPts val="0"/>
                        </a:spcAft>
                      </a:pPr>
                      <a:r>
                        <a:rPr lang="zh-CN" sz="2400" b="1" kern="100" dirty="0">
                          <a:latin typeface="Calibri"/>
                          <a:ea typeface="宋体"/>
                          <a:cs typeface="Times New Roman"/>
                        </a:rPr>
                        <a:t>序号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ctr">
                        <a:lnSpc>
                          <a:spcPct val="150000"/>
                        </a:lnSpc>
                        <a:spcAft>
                          <a:spcPts val="0"/>
                        </a:spcAft>
                      </a:pPr>
                      <a:r>
                        <a:rPr lang="zh-CN" sz="2400" b="1" kern="100" dirty="0">
                          <a:latin typeface="Calibri"/>
                          <a:ea typeface="宋体"/>
                          <a:cs typeface="Times New Roman"/>
                        </a:rPr>
                        <a:t>初始浓度</a:t>
                      </a:r>
                      <a:r>
                        <a:rPr lang="en-US" sz="2400" b="1" i="1" kern="100" dirty="0">
                          <a:latin typeface="Calibri"/>
                          <a:ea typeface="宋体"/>
                          <a:cs typeface="Times New Roman"/>
                        </a:rPr>
                        <a:t>c</a:t>
                      </a:r>
                      <a:r>
                        <a:rPr lang="en-US" sz="2400" b="1" kern="100" dirty="0">
                          <a:latin typeface="Calibri"/>
                          <a:ea typeface="宋体"/>
                          <a:cs typeface="Times New Roman"/>
                        </a:rPr>
                        <a:t>/mol·L</a:t>
                      </a:r>
                      <a:r>
                        <a:rPr lang="en-US" sz="2400" b="1" kern="100" baseline="30000" dirty="0">
                          <a:latin typeface="Calibri"/>
                          <a:ea typeface="宋体"/>
                          <a:cs typeface="Times New Roman"/>
                        </a:rPr>
                        <a:t>-1</a:t>
                      </a:r>
                      <a:endParaRPr lang="zh-CN" sz="24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rowSpan="2">
                  <a:txBody>
                    <a:bodyPr/>
                    <a:lstStyle/>
                    <a:p>
                      <a:pPr algn="ctr" fontAlgn="ctr">
                        <a:lnSpc>
                          <a:spcPct val="150000"/>
                        </a:lnSpc>
                        <a:spcAft>
                          <a:spcPts val="0"/>
                        </a:spcAft>
                      </a:pPr>
                      <a:r>
                        <a:rPr lang="zh-CN" sz="2400" b="1" kern="100">
                          <a:latin typeface="Calibri"/>
                          <a:ea typeface="宋体"/>
                          <a:cs typeface="Times New Roman"/>
                        </a:rPr>
                        <a:t>溴颜色消失</a:t>
                      </a:r>
                    </a:p>
                    <a:p>
                      <a:pPr algn="ctr" fontAlgn="ctr">
                        <a:lnSpc>
                          <a:spcPct val="150000"/>
                        </a:lnSpc>
                        <a:spcAft>
                          <a:spcPts val="0"/>
                        </a:spcAft>
                      </a:pPr>
                      <a:r>
                        <a:rPr lang="zh-CN" sz="2400" b="1" kern="100">
                          <a:latin typeface="Calibri"/>
                          <a:ea typeface="宋体"/>
                          <a:cs typeface="Times New Roman"/>
                        </a:rPr>
                        <a:t>所需时间</a:t>
                      </a:r>
                      <a:r>
                        <a:rPr lang="en-US" sz="2400" b="1" i="1" kern="100">
                          <a:latin typeface="Calibri"/>
                          <a:ea typeface="宋体"/>
                          <a:cs typeface="Times New Roman"/>
                        </a:rPr>
                        <a:t>t</a:t>
                      </a:r>
                      <a:r>
                        <a:rPr lang="en-US" sz="2400" b="1" kern="100">
                          <a:latin typeface="Calibri"/>
                          <a:ea typeface="宋体"/>
                          <a:cs typeface="Times New Roman"/>
                        </a:rPr>
                        <a:t>/s</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690">
                <a:tc vMerge="1">
                  <a:txBody>
                    <a:bodyPr/>
                    <a:lstStyle/>
                    <a:p>
                      <a:endParaRPr lang="zh-CN" altLang="en-US"/>
                    </a:p>
                  </a:txBody>
                  <a:tcPr/>
                </a:tc>
                <a:tc>
                  <a:txBody>
                    <a:bodyPr/>
                    <a:lstStyle/>
                    <a:p>
                      <a:pPr algn="ctr" fontAlgn="ctr">
                        <a:lnSpc>
                          <a:spcPct val="150000"/>
                        </a:lnSpc>
                        <a:spcAft>
                          <a:spcPts val="0"/>
                        </a:spcAft>
                      </a:pPr>
                      <a:r>
                        <a:rPr lang="en-US" sz="2400" b="1" kern="100">
                          <a:latin typeface="Calibri"/>
                          <a:ea typeface="宋体"/>
                          <a:cs typeface="Times New Roman"/>
                        </a:rPr>
                        <a:t>CH</a:t>
                      </a:r>
                      <a:r>
                        <a:rPr lang="en-US" sz="2400" b="1" kern="100" baseline="-25000">
                          <a:latin typeface="Calibri"/>
                          <a:ea typeface="宋体"/>
                          <a:cs typeface="Times New Roman"/>
                        </a:rPr>
                        <a:t>3</a:t>
                      </a:r>
                      <a:r>
                        <a:rPr lang="en-US" sz="2400" b="1" kern="100">
                          <a:latin typeface="Calibri"/>
                          <a:ea typeface="宋体"/>
                          <a:cs typeface="Times New Roman"/>
                        </a:rPr>
                        <a:t>COCH</a:t>
                      </a:r>
                      <a:r>
                        <a:rPr lang="en-US" sz="2400" b="1" kern="100" baseline="-25000">
                          <a:latin typeface="Calibri"/>
                          <a:ea typeface="宋体"/>
                          <a:cs typeface="Times New Roman"/>
                        </a:rPr>
                        <a:t>3</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HCl</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Br</a:t>
                      </a:r>
                      <a:r>
                        <a:rPr lang="en-US" sz="2400" b="1" kern="100" baseline="-25000">
                          <a:latin typeface="Calibri"/>
                          <a:ea typeface="宋体"/>
                          <a:cs typeface="Times New Roman"/>
                        </a:rPr>
                        <a:t>2</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439903">
                <a:tc>
                  <a:txBody>
                    <a:bodyPr/>
                    <a:lstStyle/>
                    <a:p>
                      <a:pPr algn="ctr" fontAlgn="ctr">
                        <a:lnSpc>
                          <a:spcPct val="150000"/>
                        </a:lnSpc>
                        <a:spcAft>
                          <a:spcPts val="0"/>
                        </a:spcAft>
                      </a:pPr>
                      <a:r>
                        <a:rPr lang="en-US" sz="2400" b="1" kern="100" dirty="0">
                          <a:latin typeface="Calibri"/>
                          <a:ea typeface="宋体"/>
                          <a:cs typeface="Times New Roman"/>
                        </a:rPr>
                        <a:t>①</a:t>
                      </a:r>
                      <a:endParaRPr lang="zh-CN" sz="24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0.80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dirty="0">
                          <a:latin typeface="Calibri"/>
                          <a:ea typeface="宋体"/>
                          <a:cs typeface="Times New Roman"/>
                        </a:rPr>
                        <a:t>0.20</a:t>
                      </a:r>
                      <a:endParaRPr lang="zh-CN" sz="24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0.0010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dirty="0">
                          <a:latin typeface="Calibri"/>
                          <a:ea typeface="宋体"/>
                          <a:cs typeface="Times New Roman"/>
                        </a:rPr>
                        <a:t>290</a:t>
                      </a:r>
                      <a:endParaRPr lang="zh-CN" sz="24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903">
                <a:tc>
                  <a:txBody>
                    <a:bodyPr/>
                    <a:lstStyle/>
                    <a:p>
                      <a:pPr algn="ctr" fontAlgn="ctr">
                        <a:lnSpc>
                          <a:spcPct val="150000"/>
                        </a:lnSpc>
                        <a:spcAft>
                          <a:spcPts val="0"/>
                        </a:spcAft>
                      </a:pPr>
                      <a:r>
                        <a:rPr lang="en-US" sz="2400" b="1" kern="100">
                          <a:latin typeface="Calibri"/>
                          <a:ea typeface="宋体"/>
                          <a:cs typeface="Times New Roman"/>
                        </a:rPr>
                        <a:t>②</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1.60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0.20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0.0010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145</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903">
                <a:tc>
                  <a:txBody>
                    <a:bodyPr/>
                    <a:lstStyle/>
                    <a:p>
                      <a:pPr algn="ctr" fontAlgn="ctr">
                        <a:lnSpc>
                          <a:spcPct val="150000"/>
                        </a:lnSpc>
                        <a:spcAft>
                          <a:spcPts val="0"/>
                        </a:spcAft>
                      </a:pPr>
                      <a:r>
                        <a:rPr lang="en-US" sz="2400" b="1" kern="100">
                          <a:latin typeface="Calibri"/>
                          <a:ea typeface="宋体"/>
                          <a:cs typeface="Times New Roman"/>
                        </a:rPr>
                        <a:t>③</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0.80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0.40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0.0010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145</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903">
                <a:tc>
                  <a:txBody>
                    <a:bodyPr/>
                    <a:lstStyle/>
                    <a:p>
                      <a:pPr algn="ctr" fontAlgn="ctr">
                        <a:lnSpc>
                          <a:spcPct val="150000"/>
                        </a:lnSpc>
                        <a:spcAft>
                          <a:spcPts val="0"/>
                        </a:spcAft>
                      </a:pPr>
                      <a:r>
                        <a:rPr lang="en-US" sz="2400" b="1" kern="100">
                          <a:latin typeface="Calibri"/>
                          <a:ea typeface="宋体"/>
                          <a:cs typeface="Times New Roman"/>
                        </a:rPr>
                        <a:t>④</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0.80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0.20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a:latin typeface="Calibri"/>
                          <a:ea typeface="宋体"/>
                          <a:cs typeface="Times New Roman"/>
                        </a:rPr>
                        <a:t>0.0020</a:t>
                      </a:r>
                      <a:endParaRPr lang="zh-CN" sz="2400" b="1"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ct val="150000"/>
                        </a:lnSpc>
                        <a:spcAft>
                          <a:spcPts val="0"/>
                        </a:spcAft>
                      </a:pPr>
                      <a:r>
                        <a:rPr lang="en-US" sz="2400" b="1" kern="100" dirty="0">
                          <a:latin typeface="Calibri"/>
                          <a:ea typeface="宋体"/>
                          <a:cs typeface="Times New Roman"/>
                        </a:rPr>
                        <a:t>580</a:t>
                      </a:r>
                      <a:endParaRPr lang="zh-CN" sz="2400" b="1"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5"/>
          <p:cNvSpPr>
            <a:spLocks noChangeArrowheads="1"/>
          </p:cNvSpPr>
          <p:nvPr/>
        </p:nvSpPr>
        <p:spPr bwMode="auto">
          <a:xfrm>
            <a:off x="142844" y="179840"/>
            <a:ext cx="885828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ctr">
              <a:spcBef>
                <a:spcPct val="0"/>
              </a:spcBef>
              <a:spcAft>
                <a:spcPct val="0"/>
              </a:spcAft>
              <a:tabLst>
                <a:tab pos="5273675" algn="r"/>
              </a:tabLst>
            </a:pPr>
            <a:r>
              <a:rPr kumimoji="0" 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某探究小组利用丙酮的溴代反应</a:t>
            </a: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lvl="0" fontAlgn="ctr">
              <a:spcBef>
                <a:spcPct val="0"/>
              </a:spcBef>
              <a:spcAft>
                <a:spcPct val="0"/>
              </a:spcAft>
              <a:tabLst>
                <a:tab pos="5273675" algn="r"/>
              </a:tabLst>
            </a:pPr>
            <a:r>
              <a:rPr kumimoji="0" 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CH</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3</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COCH</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3</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                     </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CH</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3</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COCH</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HBr</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）来研究反应物浓度与反应速率的关系。反应速率</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通过测定溴的颜色消失所需的时间来确定。在一定温度下，获得如下实验数据：</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p>
          <a:p>
            <a:pPr lvl="0" fontAlgn="ctr">
              <a:spcBef>
                <a:spcPct val="0"/>
              </a:spcBef>
              <a:spcAft>
                <a:spcPct val="0"/>
              </a:spcAft>
              <a:tabLst>
                <a:tab pos="5273675" algn="r"/>
              </a:tabLst>
            </a:pP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分析实验数据所得出的结论不正确的是</a:t>
            </a:r>
            <a:r>
              <a:rPr lang="zh-CN" altLang="en-US" sz="2400" b="1" dirty="0" smtClean="0">
                <a:latin typeface="Calibri" pitchFamily="34" charset="0"/>
                <a:ea typeface="宋体" pitchFamily="2" charset="-122"/>
                <a:cs typeface="Times New Roman" pitchFamily="18" charset="0"/>
              </a:rPr>
              <a:t>（         ）</a:t>
            </a:r>
            <a:endParaRPr lang="en-US" altLang="zh-CN" sz="2400" b="1" dirty="0">
              <a:latin typeface="Calibri" pitchFamily="34" charset="0"/>
              <a:ea typeface="宋体" pitchFamily="2" charset="-122"/>
              <a:cs typeface="Times New Roman" pitchFamily="18" charset="0"/>
            </a:endParaRPr>
          </a:p>
          <a:p>
            <a:pPr lvl="0" fontAlgn="base">
              <a:spcBef>
                <a:spcPct val="0"/>
              </a:spcBef>
              <a:spcAft>
                <a:spcPct val="0"/>
              </a:spcAft>
              <a:tabLst>
                <a:tab pos="222250" algn="l"/>
                <a:tab pos="1428750" algn="l"/>
                <a:tab pos="2635250" algn="l"/>
                <a:tab pos="3841750" algn="l"/>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．增大</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(CH</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3</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COCH</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3</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增大	</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．实验②和③的</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相等</a:t>
            </a:r>
            <a:endPar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endParaRPr>
          </a:p>
          <a:p>
            <a:pPr fontAlgn="base">
              <a:spcBef>
                <a:spcPct val="0"/>
              </a:spcBef>
              <a:spcAft>
                <a:spcPct val="0"/>
              </a:spcAft>
              <a:tabLst>
                <a:tab pos="222250" algn="l"/>
                <a:tab pos="1428750" algn="l"/>
                <a:tab pos="2635250" algn="l"/>
                <a:tab pos="3841750" algn="l"/>
              </a:tabLst>
            </a:pP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．增大</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HCl</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增大	</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D</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．增大</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c</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v</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(Br</a:t>
            </a:r>
            <a:r>
              <a:rPr kumimoji="0" lang="en-US" altLang="zh-CN" sz="2400" b="1" i="0" u="none" strike="noStrike" cap="none" normalizeH="0" baseline="-30000" dirty="0" smtClean="0">
                <a:ln>
                  <a:noFill/>
                </a:ln>
                <a:solidFill>
                  <a:schemeClr val="tx1"/>
                </a:solidFill>
                <a:effectLst/>
                <a:latin typeface="Calibri" pitchFamily="34" charset="0"/>
                <a:ea typeface="宋体" pitchFamily="2" charset="-122"/>
                <a:cs typeface="Times New Roman" pitchFamily="18" charset="0"/>
              </a:rPr>
              <a:t>2</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增大</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8" name="Group 9"/>
          <p:cNvGrpSpPr>
            <a:grpSpLocks/>
          </p:cNvGrpSpPr>
          <p:nvPr/>
        </p:nvGrpSpPr>
        <p:grpSpPr bwMode="auto">
          <a:xfrm>
            <a:off x="2571704" y="537006"/>
            <a:ext cx="714380" cy="476973"/>
            <a:chOff x="5181" y="578"/>
            <a:chExt cx="1216" cy="690"/>
          </a:xfrm>
        </p:grpSpPr>
        <p:sp>
          <p:nvSpPr>
            <p:cNvPr id="9" name="Text Box 10"/>
            <p:cNvSpPr txBox="1">
              <a:spLocks noChangeArrowheads="1"/>
            </p:cNvSpPr>
            <p:nvPr/>
          </p:nvSpPr>
          <p:spPr bwMode="auto">
            <a:xfrm>
              <a:off x="5181" y="1043"/>
              <a:ext cx="1215" cy="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smtClean="0">
                  <a:ln>
                    <a:noFill/>
                  </a:ln>
                  <a:solidFill>
                    <a:schemeClr val="tx1"/>
                  </a:solidFill>
                  <a:effectLst/>
                  <a:latin typeface="宋体" pitchFamily="2" charset="-122"/>
                  <a:ea typeface="宋体" pitchFamily="2" charset="-122"/>
                </a:rPr>
                <a:t> </a:t>
              </a: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p:txBody>
        </p:sp>
        <p:sp>
          <p:nvSpPr>
            <p:cNvPr id="10" name="Text Box 12"/>
            <p:cNvSpPr txBox="1">
              <a:spLocks noChangeArrowheads="1"/>
            </p:cNvSpPr>
            <p:nvPr/>
          </p:nvSpPr>
          <p:spPr bwMode="auto">
            <a:xfrm>
              <a:off x="5181" y="767"/>
              <a:ext cx="1210" cy="3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smtClean="0">
                  <a:ln>
                    <a:noFill/>
                  </a:ln>
                  <a:solidFill>
                    <a:schemeClr val="tx1"/>
                  </a:solidFill>
                  <a:effectLst/>
                  <a:latin typeface="Calibri" pitchFamily="34" charset="0"/>
                  <a:ea typeface="宋体" pitchFamily="2" charset="-122"/>
                </a:rPr>
                <a:t> </a:t>
              </a: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p:txBody>
        </p:sp>
        <p:sp>
          <p:nvSpPr>
            <p:cNvPr id="11" name="Text Box 13"/>
            <p:cNvSpPr txBox="1">
              <a:spLocks noChangeArrowheads="1"/>
            </p:cNvSpPr>
            <p:nvPr/>
          </p:nvSpPr>
          <p:spPr bwMode="auto">
            <a:xfrm>
              <a:off x="5181" y="578"/>
              <a:ext cx="1210" cy="3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Calibri" pitchFamily="34" charset="0"/>
                  <a:ea typeface="宋体" pitchFamily="2" charset="-122"/>
                </a:rPr>
                <a:t>HCl</a:t>
              </a: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2" name="Line 14"/>
            <p:cNvSpPr>
              <a:spLocks noChangeShapeType="1"/>
            </p:cNvSpPr>
            <p:nvPr/>
          </p:nvSpPr>
          <p:spPr bwMode="auto">
            <a:xfrm flipV="1">
              <a:off x="5181" y="1032"/>
              <a:ext cx="1216" cy="0"/>
            </a:xfrm>
            <a:prstGeom prst="line">
              <a:avLst/>
            </a:prstGeom>
            <a:noFill/>
            <a:ln w="9525">
              <a:solidFill>
                <a:schemeClr val="tx1"/>
              </a:solidFill>
              <a:round/>
              <a:headEnd/>
              <a:tailEnd type="stealth" w="med" len="lg"/>
            </a:ln>
          </p:spPr>
          <p:txBody>
            <a:bodyPr vert="horz" wrap="square" lIns="91440" tIns="45720" rIns="91440" bIns="45720" numCol="1" anchor="t" anchorCtr="0" compatLnSpc="1">
              <a:prstTxWarp prst="textNoShape">
                <a:avLst/>
              </a:prstTxWarp>
            </a:bodyPr>
            <a:lstStyle/>
            <a:p>
              <a:endParaRPr lang="zh-CN" altLang="en-US" b="1"/>
            </a:p>
          </p:txBody>
        </p:sp>
      </p:grpSp>
      <p:sp>
        <p:nvSpPr>
          <p:cNvPr id="13" name="矩形 12"/>
          <p:cNvSpPr/>
          <p:nvPr/>
        </p:nvSpPr>
        <p:spPr>
          <a:xfrm>
            <a:off x="5857884" y="1571612"/>
            <a:ext cx="442750" cy="584775"/>
          </a:xfrm>
          <a:prstGeom prst="rect">
            <a:avLst/>
          </a:prstGeom>
        </p:spPr>
        <p:txBody>
          <a:bodyPr wrap="none">
            <a:spAutoFit/>
          </a:bodyPr>
          <a:lstStyle/>
          <a:p>
            <a:r>
              <a:rPr lang="en-US" altLang="zh-CN" sz="3200" b="1" dirty="0" smtClean="0">
                <a:ln w="19050">
                  <a:solidFill>
                    <a:schemeClr val="tx2">
                      <a:tint val="1000"/>
                    </a:schemeClr>
                  </a:solidFill>
                  <a:prstDash val="solid"/>
                </a:ln>
                <a:solidFill>
                  <a:srgbClr val="FF0000"/>
                </a:solidFill>
                <a:effectLst>
                  <a:glow rad="101600">
                    <a:schemeClr val="accent4">
                      <a:satMod val="175000"/>
                      <a:alpha val="40000"/>
                    </a:schemeClr>
                  </a:glow>
                  <a:outerShdw blurRad="50800" dist="38100" dir="5400000" algn="t" rotWithShape="0">
                    <a:prstClr val="black">
                      <a:alpha val="40000"/>
                    </a:prstClr>
                  </a:outerShdw>
                </a:effectLst>
              </a:rPr>
              <a:t>D</a:t>
            </a:r>
            <a:endParaRPr lang="zh-CN" altLang="en-US" b="1" dirty="0">
              <a:ln w="19050">
                <a:solidFill>
                  <a:schemeClr val="tx2">
                    <a:tint val="1000"/>
                  </a:schemeClr>
                </a:solidFill>
                <a:prstDash val="solid"/>
              </a:ln>
              <a:solidFill>
                <a:srgbClr val="FF0000"/>
              </a:solidFill>
              <a:effectLst>
                <a:glow rad="101600">
                  <a:schemeClr val="accent4">
                    <a:satMod val="175000"/>
                    <a:alpha val="40000"/>
                  </a:schemeClr>
                </a:glow>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500063" y="1428736"/>
            <a:ext cx="8429625" cy="2308324"/>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latin typeface="Calibri" pitchFamily="34" charset="0"/>
              </a:rPr>
              <a:t>1</a:t>
            </a:r>
            <a:r>
              <a:rPr lang="zh-CN" altLang="en-US" sz="2400" b="1" dirty="0">
                <a:solidFill>
                  <a:srgbClr val="FF0000"/>
                </a:solidFill>
                <a:latin typeface="Calibri" pitchFamily="34" charset="0"/>
              </a:rPr>
              <a:t>．表示方法</a:t>
            </a:r>
            <a:endParaRPr lang="zh-CN" altLang="en-US" sz="2400" dirty="0">
              <a:solidFill>
                <a:srgbClr val="FF0000"/>
              </a:solidFill>
              <a:latin typeface="Calibri" pitchFamily="34" charset="0"/>
            </a:endParaRPr>
          </a:p>
          <a:p>
            <a:pPr>
              <a:lnSpc>
                <a:spcPct val="150000"/>
              </a:lnSpc>
            </a:pPr>
            <a:r>
              <a:rPr lang="zh-CN" altLang="en-US" sz="2400" b="1" dirty="0">
                <a:latin typeface="Calibri" pitchFamily="34" charset="0"/>
              </a:rPr>
              <a:t>       化学反应速率是衡量化学反应进行快慢的物理量，</a:t>
            </a:r>
            <a:r>
              <a:rPr lang="zh-CN" altLang="en-US" sz="2400" b="1" dirty="0" smtClean="0">
                <a:latin typeface="Calibri" pitchFamily="34" charset="0"/>
              </a:rPr>
              <a:t>通常用</a:t>
            </a:r>
            <a:r>
              <a:rPr lang="zh-CN" altLang="en-US" sz="2400" b="1" dirty="0">
                <a:latin typeface="Calibri" pitchFamily="34" charset="0"/>
              </a:rPr>
              <a:t>单位时间内反应</a:t>
            </a:r>
            <a:r>
              <a:rPr lang="zh-CN" altLang="en-US" sz="2400" b="1" dirty="0" smtClean="0">
                <a:latin typeface="Calibri" pitchFamily="34" charset="0"/>
              </a:rPr>
              <a:t>物浓度的减少量或生成物浓度的增加量（均取正值）来表示。</a:t>
            </a:r>
            <a:r>
              <a:rPr lang="zh-CN" altLang="en-US" sz="2400" b="1" dirty="0" smtClean="0">
                <a:solidFill>
                  <a:srgbClr val="FF0000"/>
                </a:solidFill>
                <a:latin typeface="Calibri" pitchFamily="34" charset="0"/>
              </a:rPr>
              <a:t> </a:t>
            </a:r>
            <a:r>
              <a:rPr lang="en-US" altLang="zh-CN" sz="2400" b="1" dirty="0">
                <a:latin typeface="Calibri" pitchFamily="34" charset="0"/>
              </a:rPr>
              <a:t>(</a:t>
            </a:r>
            <a:r>
              <a:rPr lang="zh-CN" altLang="en-US" sz="2400" b="1" dirty="0">
                <a:latin typeface="Calibri" pitchFamily="34" charset="0"/>
              </a:rPr>
              <a:t>常用</a:t>
            </a:r>
            <a:r>
              <a:rPr lang="zh-CN" altLang="en-US" sz="2400" b="1" u="sng" dirty="0">
                <a:latin typeface="Calibri" pitchFamily="34" charset="0"/>
              </a:rPr>
              <a:t>                          </a:t>
            </a:r>
            <a:r>
              <a:rPr lang="zh-CN" altLang="en-US" sz="2400" b="1" u="sng" dirty="0" smtClean="0">
                <a:latin typeface="Calibri" pitchFamily="34" charset="0"/>
              </a:rPr>
              <a:t>     </a:t>
            </a:r>
            <a:r>
              <a:rPr lang="en-US" altLang="zh-CN" sz="2400" b="1" dirty="0" smtClean="0">
                <a:latin typeface="Calibri" pitchFamily="34" charset="0"/>
              </a:rPr>
              <a:t>)</a:t>
            </a:r>
            <a:endParaRPr lang="zh-CN" altLang="en-US" sz="2400" dirty="0">
              <a:latin typeface="Calibri" pitchFamily="34" charset="0"/>
            </a:endParaRPr>
          </a:p>
        </p:txBody>
      </p:sp>
      <p:sp>
        <p:nvSpPr>
          <p:cNvPr id="6" name="矩形 5"/>
          <p:cNvSpPr>
            <a:spLocks noChangeArrowheads="1"/>
          </p:cNvSpPr>
          <p:nvPr/>
        </p:nvSpPr>
        <p:spPr bwMode="auto">
          <a:xfrm>
            <a:off x="3857620" y="3143248"/>
            <a:ext cx="2041525" cy="461962"/>
          </a:xfrm>
          <a:prstGeom prst="rect">
            <a:avLst/>
          </a:prstGeom>
          <a:noFill/>
          <a:ln w="9525">
            <a:noFill/>
            <a:miter lim="800000"/>
            <a:headEnd/>
            <a:tailEnd/>
          </a:ln>
        </p:spPr>
        <p:txBody>
          <a:bodyPr wrap="none">
            <a:spAutoFit/>
          </a:bodyPr>
          <a:lstStyle/>
          <a:p>
            <a:r>
              <a:rPr lang="zh-CN" altLang="en-US" sz="2400" b="1" dirty="0">
                <a:solidFill>
                  <a:srgbClr val="FF0000"/>
                </a:solidFill>
                <a:latin typeface="Calibri" pitchFamily="34" charset="0"/>
              </a:rPr>
              <a:t>物质的量浓度</a:t>
            </a:r>
            <a:endParaRPr lang="zh-CN" altLang="en-US" sz="2400" dirty="0">
              <a:latin typeface="Calibri" pitchFamily="34" charset="0"/>
            </a:endParaRPr>
          </a:p>
        </p:txBody>
      </p:sp>
      <p:pic>
        <p:nvPicPr>
          <p:cNvPr id="8197" name="Picture 2"/>
          <p:cNvPicPr>
            <a:picLocks noChangeAspect="1" noChangeArrowheads="1"/>
          </p:cNvPicPr>
          <p:nvPr/>
        </p:nvPicPr>
        <p:blipFill>
          <a:blip r:embed="rId3"/>
          <a:srcRect l="43478" t="28212" r="1701" b="10659"/>
          <a:stretch>
            <a:fillRect/>
          </a:stretch>
        </p:blipFill>
        <p:spPr bwMode="auto">
          <a:xfrm>
            <a:off x="2500298" y="214290"/>
            <a:ext cx="4143404" cy="928694"/>
          </a:xfrm>
          <a:prstGeom prst="rect">
            <a:avLst/>
          </a:prstGeom>
          <a:noFill/>
          <a:ln w="9525">
            <a:noFill/>
            <a:miter lim="800000"/>
            <a:headEnd/>
            <a:tailEnd/>
          </a:ln>
        </p:spPr>
      </p:pic>
      <p:sp>
        <p:nvSpPr>
          <p:cNvPr id="8199" name="TextBox 7"/>
          <p:cNvSpPr txBox="1">
            <a:spLocks noChangeArrowheads="1"/>
          </p:cNvSpPr>
          <p:nvPr/>
        </p:nvSpPr>
        <p:spPr bwMode="auto">
          <a:xfrm>
            <a:off x="500063" y="3763981"/>
            <a:ext cx="8429625" cy="2308225"/>
          </a:xfrm>
          <a:prstGeom prst="rect">
            <a:avLst/>
          </a:prstGeom>
          <a:noFill/>
          <a:ln w="9525">
            <a:noFill/>
            <a:miter lim="800000"/>
            <a:headEnd/>
            <a:tailEnd/>
          </a:ln>
        </p:spPr>
        <p:txBody>
          <a:bodyPr>
            <a:spAutoFit/>
          </a:bodyPr>
          <a:lstStyle/>
          <a:p>
            <a:pPr>
              <a:lnSpc>
                <a:spcPct val="150000"/>
              </a:lnSpc>
            </a:pPr>
            <a:r>
              <a:rPr lang="en-US" altLang="zh-CN" sz="2400" b="1" dirty="0">
                <a:solidFill>
                  <a:srgbClr val="FF0000"/>
                </a:solidFill>
                <a:latin typeface="Calibri" pitchFamily="34" charset="0"/>
              </a:rPr>
              <a:t>2</a:t>
            </a:r>
            <a:r>
              <a:rPr lang="zh-CN" altLang="en-US" sz="2400" b="1" dirty="0">
                <a:solidFill>
                  <a:srgbClr val="FF0000"/>
                </a:solidFill>
                <a:latin typeface="Calibri" pitchFamily="34" charset="0"/>
              </a:rPr>
              <a:t>．公式</a:t>
            </a:r>
            <a:endParaRPr lang="zh-CN" altLang="en-US" sz="2400" dirty="0">
              <a:solidFill>
                <a:srgbClr val="FF0000"/>
              </a:solidFill>
              <a:latin typeface="Calibri" pitchFamily="34" charset="0"/>
            </a:endParaRPr>
          </a:p>
          <a:p>
            <a:pPr>
              <a:lnSpc>
                <a:spcPct val="150000"/>
              </a:lnSpc>
            </a:pPr>
            <a:r>
              <a:rPr lang="en-US" sz="2400" b="1" i="1" dirty="0">
                <a:latin typeface="Calibri" pitchFamily="34" charset="0"/>
              </a:rPr>
              <a:t>        </a:t>
            </a:r>
            <a:r>
              <a:rPr lang="en-US" altLang="zh-CN" sz="2400" b="1" i="1" dirty="0">
                <a:latin typeface="Calibri" pitchFamily="34" charset="0"/>
              </a:rPr>
              <a:t>v</a:t>
            </a:r>
            <a:r>
              <a:rPr lang="zh-CN" altLang="en-US" sz="2400" b="1" dirty="0">
                <a:latin typeface="Calibri" pitchFamily="34" charset="0"/>
              </a:rPr>
              <a:t>＝           </a:t>
            </a:r>
            <a:r>
              <a:rPr lang="en-US" altLang="zh-CN" sz="2400" b="1" dirty="0">
                <a:latin typeface="Calibri" pitchFamily="34" charset="0"/>
              </a:rPr>
              <a:t>(</a:t>
            </a:r>
            <a:r>
              <a:rPr lang="el-GR" altLang="zh-CN" sz="2400" b="1" dirty="0">
                <a:latin typeface="Calibri" pitchFamily="34" charset="0"/>
              </a:rPr>
              <a:t>Δ</a:t>
            </a:r>
            <a:r>
              <a:rPr lang="en-US" altLang="zh-CN" sz="2400" b="1" dirty="0">
                <a:latin typeface="Calibri" pitchFamily="34" charset="0"/>
              </a:rPr>
              <a:t>c</a:t>
            </a:r>
            <a:r>
              <a:rPr lang="zh-CN" altLang="en-US" sz="2400" b="1" dirty="0">
                <a:latin typeface="Calibri" pitchFamily="34" charset="0"/>
              </a:rPr>
              <a:t>表示</a:t>
            </a:r>
            <a:r>
              <a:rPr lang="zh-CN" altLang="en-US" sz="2400" b="1" u="sng" dirty="0">
                <a:latin typeface="Calibri" pitchFamily="34" charset="0"/>
              </a:rPr>
              <a:t>                             </a:t>
            </a:r>
            <a:r>
              <a:rPr lang="zh-CN" altLang="en-US" sz="2400" b="1" dirty="0">
                <a:latin typeface="Calibri" pitchFamily="34" charset="0"/>
              </a:rPr>
              <a:t>，</a:t>
            </a:r>
            <a:r>
              <a:rPr lang="el-GR" altLang="zh-CN" sz="2400" b="1" dirty="0">
                <a:latin typeface="Calibri" pitchFamily="34" charset="0"/>
              </a:rPr>
              <a:t> Δ</a:t>
            </a:r>
            <a:r>
              <a:rPr lang="en-US" altLang="zh-CN" sz="2400" b="1" dirty="0">
                <a:latin typeface="Calibri" pitchFamily="34" charset="0"/>
              </a:rPr>
              <a:t>t</a:t>
            </a:r>
            <a:r>
              <a:rPr lang="zh-CN" altLang="en-US" sz="2400" b="1" dirty="0">
                <a:latin typeface="Calibri" pitchFamily="34" charset="0"/>
              </a:rPr>
              <a:t>表示</a:t>
            </a:r>
            <a:r>
              <a:rPr lang="zh-CN" altLang="en-US" sz="2400" b="1" u="sng" dirty="0">
                <a:latin typeface="Calibri" pitchFamily="34" charset="0"/>
              </a:rPr>
              <a:t>                         </a:t>
            </a:r>
            <a:r>
              <a:rPr lang="en-US" altLang="zh-CN" sz="2400" b="1" dirty="0">
                <a:latin typeface="Calibri" pitchFamily="34" charset="0"/>
              </a:rPr>
              <a:t>)</a:t>
            </a:r>
            <a:endParaRPr lang="zh-CN" altLang="en-US" sz="2400" dirty="0">
              <a:latin typeface="Calibri" pitchFamily="34" charset="0"/>
            </a:endParaRPr>
          </a:p>
          <a:p>
            <a:pPr>
              <a:lnSpc>
                <a:spcPct val="150000"/>
              </a:lnSpc>
            </a:pPr>
            <a:r>
              <a:rPr lang="en-US" altLang="zh-CN" sz="2400" b="1" dirty="0">
                <a:solidFill>
                  <a:srgbClr val="FF0000"/>
                </a:solidFill>
                <a:latin typeface="Calibri" pitchFamily="34" charset="0"/>
              </a:rPr>
              <a:t>3</a:t>
            </a:r>
            <a:r>
              <a:rPr lang="zh-CN" altLang="en-US" sz="2400" b="1" dirty="0">
                <a:solidFill>
                  <a:srgbClr val="FF0000"/>
                </a:solidFill>
                <a:latin typeface="Calibri" pitchFamily="34" charset="0"/>
              </a:rPr>
              <a:t>．单位</a:t>
            </a:r>
            <a:endParaRPr lang="zh-CN" altLang="en-US" sz="2400" dirty="0">
              <a:solidFill>
                <a:srgbClr val="FF0000"/>
              </a:solidFill>
              <a:latin typeface="Calibri" pitchFamily="34" charset="0"/>
            </a:endParaRPr>
          </a:p>
          <a:p>
            <a:pPr>
              <a:lnSpc>
                <a:spcPct val="150000"/>
              </a:lnSpc>
            </a:pPr>
            <a:r>
              <a:rPr lang="zh-CN" altLang="en-US" sz="2400" b="1" dirty="0">
                <a:latin typeface="Calibri" pitchFamily="34" charset="0"/>
              </a:rPr>
              <a:t>       一般为</a:t>
            </a:r>
            <a:r>
              <a:rPr lang="zh-CN" altLang="en-US" sz="2400" b="1" u="sng" dirty="0">
                <a:latin typeface="Calibri" pitchFamily="34" charset="0"/>
              </a:rPr>
              <a:t>                 </a:t>
            </a:r>
            <a:r>
              <a:rPr lang="zh-CN" altLang="en-US" sz="2400" b="1" u="sng" dirty="0" smtClean="0">
                <a:latin typeface="Calibri" pitchFamily="34" charset="0"/>
              </a:rPr>
              <a:t> </a:t>
            </a:r>
            <a:r>
              <a:rPr lang="zh-CN" altLang="en-US" sz="2400" b="1" dirty="0" smtClean="0">
                <a:latin typeface="Calibri" pitchFamily="34" charset="0"/>
              </a:rPr>
              <a:t>或</a:t>
            </a:r>
            <a:r>
              <a:rPr lang="zh-CN" altLang="en-US" sz="2400" b="1" u="sng" dirty="0" smtClean="0">
                <a:latin typeface="Calibri" pitchFamily="34" charset="0"/>
              </a:rPr>
              <a:t>                       </a:t>
            </a:r>
            <a:r>
              <a:rPr lang="zh-CN" altLang="en-US" sz="2400" b="1" dirty="0">
                <a:latin typeface="Calibri" pitchFamily="34" charset="0"/>
              </a:rPr>
              <a:t>．</a:t>
            </a:r>
            <a:endParaRPr lang="zh-CN" altLang="en-US" sz="2400" dirty="0">
              <a:latin typeface="Calibri" pitchFamily="34" charset="0"/>
            </a:endParaRPr>
          </a:p>
        </p:txBody>
      </p:sp>
      <p:sp>
        <p:nvSpPr>
          <p:cNvPr id="11" name="矩形 10"/>
          <p:cNvSpPr>
            <a:spLocks noChangeArrowheads="1"/>
          </p:cNvSpPr>
          <p:nvPr/>
        </p:nvSpPr>
        <p:spPr bwMode="auto">
          <a:xfrm>
            <a:off x="1974850" y="5494356"/>
            <a:ext cx="1335622"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Calibri" pitchFamily="34" charset="0"/>
              </a:rPr>
              <a:t>mol</a:t>
            </a:r>
            <a:r>
              <a:rPr lang="en-US" altLang="zh-CN" sz="2400" b="1" dirty="0" smtClean="0">
                <a:solidFill>
                  <a:srgbClr val="FF0000"/>
                </a:solidFill>
                <a:latin typeface="Calibri" pitchFamily="34" charset="0"/>
              </a:rPr>
              <a:t>/(L·s)</a:t>
            </a:r>
            <a:endParaRPr lang="zh-CN" altLang="en-US" sz="2400" dirty="0">
              <a:latin typeface="Calibri" pitchFamily="34" charset="0"/>
            </a:endParaRPr>
          </a:p>
        </p:txBody>
      </p:sp>
      <p:sp>
        <p:nvSpPr>
          <p:cNvPr id="12" name="矩形 11"/>
          <p:cNvSpPr>
            <a:spLocks noChangeArrowheads="1"/>
          </p:cNvSpPr>
          <p:nvPr/>
        </p:nvSpPr>
        <p:spPr bwMode="auto">
          <a:xfrm>
            <a:off x="3508375" y="5495944"/>
            <a:ext cx="1702710" cy="461665"/>
          </a:xfrm>
          <a:prstGeom prst="rect">
            <a:avLst/>
          </a:prstGeom>
          <a:noFill/>
          <a:ln w="9525">
            <a:noFill/>
            <a:miter lim="800000"/>
            <a:headEnd/>
            <a:tailEnd/>
          </a:ln>
        </p:spPr>
        <p:txBody>
          <a:bodyPr wrap="none">
            <a:spAutoFit/>
          </a:bodyPr>
          <a:lstStyle/>
          <a:p>
            <a:r>
              <a:rPr lang="en-US" altLang="zh-CN" sz="2400" b="1" dirty="0">
                <a:solidFill>
                  <a:srgbClr val="FF0000"/>
                </a:solidFill>
                <a:latin typeface="Calibri" pitchFamily="34" charset="0"/>
              </a:rPr>
              <a:t>mol</a:t>
            </a:r>
            <a:r>
              <a:rPr lang="en-US" altLang="zh-CN" sz="2400" b="1" dirty="0" smtClean="0">
                <a:solidFill>
                  <a:srgbClr val="FF0000"/>
                </a:solidFill>
                <a:latin typeface="Calibri" pitchFamily="34" charset="0"/>
              </a:rPr>
              <a:t>/(</a:t>
            </a:r>
            <a:r>
              <a:rPr lang="en-US" altLang="zh-CN" sz="2400" b="1" dirty="0" err="1" smtClean="0">
                <a:solidFill>
                  <a:srgbClr val="FF0000"/>
                </a:solidFill>
                <a:latin typeface="Calibri" pitchFamily="34" charset="0"/>
              </a:rPr>
              <a:t>L·min</a:t>
            </a:r>
            <a:r>
              <a:rPr lang="en-US" altLang="zh-CN" sz="2400" b="1" dirty="0" smtClean="0">
                <a:solidFill>
                  <a:srgbClr val="FF0000"/>
                </a:solidFill>
                <a:latin typeface="Calibri" pitchFamily="34" charset="0"/>
              </a:rPr>
              <a:t>)</a:t>
            </a:r>
            <a:endParaRPr lang="zh-CN" altLang="en-US" sz="2400" dirty="0">
              <a:latin typeface="Calibri" pitchFamily="34" charset="0"/>
            </a:endParaRPr>
          </a:p>
        </p:txBody>
      </p:sp>
      <p:pic>
        <p:nvPicPr>
          <p:cNvPr id="8202" name="Picture 8"/>
          <p:cNvPicPr>
            <a:picLocks noChangeAspect="1" noChangeArrowheads="1"/>
          </p:cNvPicPr>
          <p:nvPr/>
        </p:nvPicPr>
        <p:blipFill>
          <a:blip r:embed="rId4"/>
          <a:srcRect/>
          <a:stretch>
            <a:fillRect/>
          </a:stretch>
        </p:blipFill>
        <p:spPr bwMode="auto">
          <a:xfrm>
            <a:off x="1763713" y="4408506"/>
            <a:ext cx="338137" cy="625475"/>
          </a:xfrm>
          <a:prstGeom prst="rect">
            <a:avLst/>
          </a:prstGeom>
          <a:noFill/>
          <a:ln w="9525">
            <a:noFill/>
            <a:miter lim="800000"/>
            <a:headEnd/>
            <a:tailEnd/>
          </a:ln>
        </p:spPr>
      </p:pic>
      <p:sp>
        <p:nvSpPr>
          <p:cNvPr id="14" name="矩形 13"/>
          <p:cNvSpPr>
            <a:spLocks noChangeArrowheads="1"/>
          </p:cNvSpPr>
          <p:nvPr/>
        </p:nvSpPr>
        <p:spPr bwMode="auto">
          <a:xfrm>
            <a:off x="3316288" y="4373581"/>
            <a:ext cx="2041525" cy="461963"/>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浓度的改变量</a:t>
            </a:r>
            <a:endParaRPr lang="zh-CN" altLang="en-US">
              <a:solidFill>
                <a:srgbClr val="FF0000"/>
              </a:solidFill>
            </a:endParaRPr>
          </a:p>
        </p:txBody>
      </p:sp>
      <p:sp>
        <p:nvSpPr>
          <p:cNvPr id="15" name="矩形 14"/>
          <p:cNvSpPr>
            <a:spLocks noChangeArrowheads="1"/>
          </p:cNvSpPr>
          <p:nvPr/>
        </p:nvSpPr>
        <p:spPr bwMode="auto">
          <a:xfrm>
            <a:off x="6572250" y="4373581"/>
            <a:ext cx="1731963" cy="461963"/>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反应的时间</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5"/>
          <p:cNvSpPr txBox="1">
            <a:spLocks noChangeArrowheads="1"/>
          </p:cNvSpPr>
          <p:nvPr/>
        </p:nvSpPr>
        <p:spPr bwMode="auto">
          <a:xfrm>
            <a:off x="285720" y="3000372"/>
            <a:ext cx="8172450" cy="3570208"/>
          </a:xfrm>
          <a:prstGeom prst="rect">
            <a:avLst/>
          </a:prstGeom>
          <a:noFill/>
          <a:ln w="9525">
            <a:noFill/>
            <a:miter lim="800000"/>
            <a:headEnd/>
            <a:tailEnd/>
          </a:ln>
          <a:effectLst/>
        </p:spPr>
        <p:txBody>
          <a:bodyPr>
            <a:spAutoFit/>
          </a:bodyPr>
          <a:lstStyle/>
          <a:p>
            <a:pPr>
              <a:spcAft>
                <a:spcPts val="600"/>
              </a:spcAft>
            </a:pPr>
            <a:r>
              <a:rPr lang="zh-CN" sz="2800" b="1" dirty="0">
                <a:solidFill>
                  <a:srgbClr val="FF0000"/>
                </a:solidFill>
                <a:latin typeface="Times New Roman" pitchFamily="18" charset="0"/>
                <a:ea typeface="宋体" pitchFamily="2" charset="-122"/>
              </a:rPr>
              <a:t>起始物质的量/mol：      0.4     0.8            </a:t>
            </a:r>
            <a:r>
              <a:rPr lang="en-US" altLang="zh-CN" sz="2800" b="1" dirty="0">
                <a:solidFill>
                  <a:srgbClr val="FF0000"/>
                </a:solidFill>
                <a:latin typeface="Times New Roman" pitchFamily="18" charset="0"/>
                <a:ea typeface="宋体" pitchFamily="2" charset="-122"/>
              </a:rPr>
              <a:t>    </a:t>
            </a:r>
            <a:r>
              <a:rPr lang="zh-CN" sz="2800" b="1" dirty="0">
                <a:solidFill>
                  <a:srgbClr val="FF0000"/>
                </a:solidFill>
                <a:latin typeface="Times New Roman" pitchFamily="18" charset="0"/>
                <a:ea typeface="宋体" pitchFamily="2" charset="-122"/>
              </a:rPr>
              <a:t>0</a:t>
            </a:r>
          </a:p>
          <a:p>
            <a:pPr>
              <a:spcAft>
                <a:spcPts val="600"/>
              </a:spcAft>
            </a:pPr>
            <a:r>
              <a:rPr lang="zh-CN" sz="2800" b="1" dirty="0">
                <a:solidFill>
                  <a:srgbClr val="FF0000"/>
                </a:solidFill>
                <a:latin typeface="Times New Roman" pitchFamily="18" charset="0"/>
                <a:ea typeface="宋体" pitchFamily="2" charset="-122"/>
              </a:rPr>
              <a:t>变化的物质的量/mol：  0.06   0.18        </a:t>
            </a:r>
            <a:r>
              <a:rPr lang="en-US" altLang="zh-CN" sz="2800" b="1" dirty="0">
                <a:solidFill>
                  <a:srgbClr val="FF0000"/>
                </a:solidFill>
                <a:latin typeface="Times New Roman" pitchFamily="18" charset="0"/>
                <a:ea typeface="宋体" pitchFamily="2" charset="-122"/>
              </a:rPr>
              <a:t>    </a:t>
            </a:r>
            <a:r>
              <a:rPr lang="zh-CN" sz="2800" b="1" dirty="0">
                <a:solidFill>
                  <a:srgbClr val="FF0000"/>
                </a:solidFill>
                <a:latin typeface="Times New Roman" pitchFamily="18" charset="0"/>
                <a:ea typeface="宋体" pitchFamily="2" charset="-122"/>
              </a:rPr>
              <a:t> 0.12</a:t>
            </a:r>
          </a:p>
          <a:p>
            <a:pPr>
              <a:spcAft>
                <a:spcPts val="600"/>
              </a:spcAft>
            </a:pPr>
            <a:r>
              <a:rPr lang="zh-CN" sz="2800" b="1" dirty="0">
                <a:solidFill>
                  <a:srgbClr val="FF0000"/>
                </a:solidFill>
                <a:latin typeface="Times New Roman" pitchFamily="18" charset="0"/>
                <a:ea typeface="宋体" pitchFamily="2" charset="-122"/>
              </a:rPr>
              <a:t>2min后物质的量/mol：  0.34   0.62       </a:t>
            </a:r>
            <a:r>
              <a:rPr lang="en-US" altLang="zh-CN" sz="2800" b="1" dirty="0">
                <a:solidFill>
                  <a:srgbClr val="FF0000"/>
                </a:solidFill>
                <a:latin typeface="Times New Roman" pitchFamily="18" charset="0"/>
                <a:ea typeface="宋体" pitchFamily="2" charset="-122"/>
              </a:rPr>
              <a:t>    </a:t>
            </a:r>
            <a:r>
              <a:rPr lang="zh-CN" sz="2800" b="1" dirty="0">
                <a:solidFill>
                  <a:srgbClr val="FF0000"/>
                </a:solidFill>
                <a:latin typeface="Times New Roman" pitchFamily="18" charset="0"/>
                <a:ea typeface="宋体" pitchFamily="2" charset="-122"/>
              </a:rPr>
              <a:t> 0.12</a:t>
            </a:r>
          </a:p>
          <a:p>
            <a:pPr algn="ctr">
              <a:spcAft>
                <a:spcPts val="600"/>
              </a:spcAft>
            </a:pPr>
            <a:r>
              <a:rPr lang="zh-CN" sz="2800" b="1" dirty="0">
                <a:solidFill>
                  <a:srgbClr val="FF0000"/>
                </a:solidFill>
                <a:latin typeface="Monotype Corsiva" pitchFamily="66" charset="0"/>
                <a:ea typeface="宋体" pitchFamily="2" charset="-122"/>
              </a:rPr>
              <a:t>V </a:t>
            </a:r>
            <a:r>
              <a:rPr lang="zh-CN" sz="2800" b="1" dirty="0">
                <a:solidFill>
                  <a:srgbClr val="FF0000"/>
                </a:solidFill>
                <a:latin typeface="Times New Roman" pitchFamily="18" charset="0"/>
                <a:ea typeface="宋体" pitchFamily="2" charset="-122"/>
              </a:rPr>
              <a:t>(H</a:t>
            </a:r>
            <a:r>
              <a:rPr lang="zh-CN" sz="2800" b="1" baseline="-25000" dirty="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 = 0.045 mol</a:t>
            </a:r>
            <a:r>
              <a:rPr lang="zh-CN" b="1" dirty="0">
                <a:solidFill>
                  <a:srgbClr val="FF0000"/>
                </a:solidFill>
                <a:latin typeface="Times New Roman" pitchFamily="18" charset="0"/>
                <a:ea typeface="宋体" pitchFamily="2" charset="-122"/>
              </a:rPr>
              <a:t>/</a:t>
            </a:r>
            <a:r>
              <a:rPr lang="zh-CN" sz="2800" b="1" dirty="0">
                <a:solidFill>
                  <a:srgbClr val="FF0000"/>
                </a:solidFill>
                <a:latin typeface="Times New Roman" pitchFamily="18" charset="0"/>
                <a:ea typeface="宋体" pitchFamily="2" charset="-122"/>
              </a:rPr>
              <a:t>(L·min)</a:t>
            </a:r>
          </a:p>
          <a:p>
            <a:pPr algn="ctr">
              <a:spcAft>
                <a:spcPts val="600"/>
              </a:spcAft>
            </a:pPr>
            <a:r>
              <a:rPr lang="zh-CN" sz="2800" b="1" dirty="0">
                <a:solidFill>
                  <a:srgbClr val="FF0000"/>
                </a:solidFill>
                <a:latin typeface="Monotype Corsiva" pitchFamily="66" charset="0"/>
                <a:ea typeface="宋体" pitchFamily="2" charset="-122"/>
              </a:rPr>
              <a:t>V </a:t>
            </a:r>
            <a:r>
              <a:rPr lang="zh-CN" sz="2800" b="1" dirty="0">
                <a:solidFill>
                  <a:srgbClr val="FF0000"/>
                </a:solidFill>
                <a:latin typeface="Times New Roman" pitchFamily="18" charset="0"/>
                <a:ea typeface="宋体" pitchFamily="2" charset="-122"/>
              </a:rPr>
              <a:t>(N</a:t>
            </a:r>
            <a:r>
              <a:rPr lang="zh-CN" sz="2800" b="1" baseline="-25000" dirty="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 = 0.015mol /(L·min)</a:t>
            </a:r>
          </a:p>
          <a:p>
            <a:pPr algn="ctr">
              <a:spcAft>
                <a:spcPts val="600"/>
              </a:spcAft>
            </a:pPr>
            <a:r>
              <a:rPr lang="zh-CN" sz="2800" b="1" dirty="0">
                <a:solidFill>
                  <a:srgbClr val="FF0000"/>
                </a:solidFill>
                <a:latin typeface="Monotype Corsiva" pitchFamily="66" charset="0"/>
                <a:ea typeface="宋体" pitchFamily="2" charset="-122"/>
              </a:rPr>
              <a:t>V </a:t>
            </a:r>
            <a:r>
              <a:rPr lang="zh-CN" sz="2800" b="1" dirty="0">
                <a:solidFill>
                  <a:srgbClr val="FF0000"/>
                </a:solidFill>
                <a:latin typeface="Times New Roman" pitchFamily="18" charset="0"/>
                <a:ea typeface="宋体" pitchFamily="2" charset="-122"/>
              </a:rPr>
              <a:t>(NH</a:t>
            </a:r>
            <a:r>
              <a:rPr lang="zh-CN" sz="2800" b="1" baseline="-25000" dirty="0">
                <a:solidFill>
                  <a:srgbClr val="FF0000"/>
                </a:solidFill>
                <a:latin typeface="Times New Roman" pitchFamily="18" charset="0"/>
                <a:ea typeface="宋体" pitchFamily="2" charset="-122"/>
              </a:rPr>
              <a:t>3</a:t>
            </a:r>
            <a:r>
              <a:rPr lang="zh-CN" sz="2800" b="1" dirty="0">
                <a:solidFill>
                  <a:srgbClr val="FF0000"/>
                </a:solidFill>
                <a:latin typeface="Times New Roman" pitchFamily="18" charset="0"/>
                <a:ea typeface="宋体" pitchFamily="2" charset="-122"/>
              </a:rPr>
              <a:t>) = 0.03mol </a:t>
            </a:r>
            <a:r>
              <a:rPr lang="zh-CN" sz="2400" b="1" dirty="0">
                <a:solidFill>
                  <a:srgbClr val="FF0000"/>
                </a:solidFill>
              </a:rPr>
              <a:t>/</a:t>
            </a:r>
            <a:r>
              <a:rPr lang="zh-CN" sz="2800" b="1" dirty="0">
                <a:solidFill>
                  <a:srgbClr val="FF0000"/>
                </a:solidFill>
                <a:latin typeface="Times New Roman" pitchFamily="18" charset="0"/>
                <a:ea typeface="宋体" pitchFamily="2" charset="-122"/>
              </a:rPr>
              <a:t>(L·min)</a:t>
            </a:r>
          </a:p>
          <a:p>
            <a:pPr algn="ctr">
              <a:spcAft>
                <a:spcPts val="600"/>
              </a:spcAft>
            </a:pPr>
            <a:r>
              <a:rPr lang="zh-CN" sz="2800" b="1" dirty="0">
                <a:solidFill>
                  <a:srgbClr val="FF0000"/>
                </a:solidFill>
                <a:latin typeface="Monotype Corsiva" pitchFamily="66" charset="0"/>
                <a:ea typeface="宋体" pitchFamily="2" charset="-122"/>
              </a:rPr>
              <a:t>        V </a:t>
            </a:r>
            <a:r>
              <a:rPr lang="zh-CN" sz="2800" b="1" dirty="0">
                <a:solidFill>
                  <a:srgbClr val="FF0000"/>
                </a:solidFill>
                <a:latin typeface="Times New Roman" pitchFamily="18" charset="0"/>
                <a:ea typeface="宋体" pitchFamily="2" charset="-122"/>
              </a:rPr>
              <a:t>(N</a:t>
            </a:r>
            <a:r>
              <a:rPr lang="zh-CN" sz="2800" b="1" baseline="-25000" dirty="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 ︰</a:t>
            </a:r>
            <a:r>
              <a:rPr lang="zh-CN" sz="2800" b="1" dirty="0">
                <a:solidFill>
                  <a:srgbClr val="FF0000"/>
                </a:solidFill>
                <a:latin typeface="Monotype Corsiva" pitchFamily="66" charset="0"/>
                <a:ea typeface="宋体" pitchFamily="2" charset="-122"/>
              </a:rPr>
              <a:t>V </a:t>
            </a:r>
            <a:r>
              <a:rPr lang="zh-CN" sz="2800" b="1" dirty="0">
                <a:solidFill>
                  <a:srgbClr val="FF0000"/>
                </a:solidFill>
                <a:latin typeface="Times New Roman" pitchFamily="18" charset="0"/>
                <a:ea typeface="宋体" pitchFamily="2" charset="-122"/>
              </a:rPr>
              <a:t>(H</a:t>
            </a:r>
            <a:r>
              <a:rPr lang="zh-CN" sz="2800" b="1" baseline="-25000" dirty="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 ︰ </a:t>
            </a:r>
            <a:r>
              <a:rPr lang="zh-CN" sz="2800" b="1" dirty="0">
                <a:solidFill>
                  <a:srgbClr val="FF0000"/>
                </a:solidFill>
                <a:latin typeface="Monotype Corsiva" pitchFamily="66" charset="0"/>
                <a:ea typeface="宋体" pitchFamily="2" charset="-122"/>
              </a:rPr>
              <a:t>V </a:t>
            </a:r>
            <a:r>
              <a:rPr lang="zh-CN" sz="2800" b="1" dirty="0">
                <a:solidFill>
                  <a:srgbClr val="FF0000"/>
                </a:solidFill>
                <a:latin typeface="Times New Roman" pitchFamily="18" charset="0"/>
                <a:ea typeface="宋体" pitchFamily="2" charset="-122"/>
              </a:rPr>
              <a:t>(NH</a:t>
            </a:r>
            <a:r>
              <a:rPr lang="zh-CN" sz="2800" b="1" baseline="-25000" dirty="0">
                <a:solidFill>
                  <a:srgbClr val="FF0000"/>
                </a:solidFill>
                <a:latin typeface="Times New Roman" pitchFamily="18" charset="0"/>
                <a:ea typeface="宋体" pitchFamily="2" charset="-122"/>
              </a:rPr>
              <a:t>3</a:t>
            </a:r>
            <a:r>
              <a:rPr lang="zh-CN" sz="2800" b="1" dirty="0">
                <a:solidFill>
                  <a:srgbClr val="FF0000"/>
                </a:solidFill>
                <a:latin typeface="Times New Roman" pitchFamily="18" charset="0"/>
                <a:ea typeface="宋体" pitchFamily="2" charset="-122"/>
              </a:rPr>
              <a:t>) =1 ︰ 3 ︰ </a:t>
            </a:r>
            <a:r>
              <a:rPr lang="zh-CN" sz="2800" b="1" dirty="0" smtClean="0">
                <a:solidFill>
                  <a:srgbClr val="FF0000"/>
                </a:solidFill>
                <a:latin typeface="Times New Roman" pitchFamily="18" charset="0"/>
                <a:ea typeface="宋体" pitchFamily="2" charset="-122"/>
              </a:rPr>
              <a:t>2</a:t>
            </a:r>
            <a:endParaRPr lang="zh-CN" sz="2800" b="1" dirty="0">
              <a:solidFill>
                <a:srgbClr val="FF0000"/>
              </a:solidFill>
              <a:latin typeface="Times New Roman" pitchFamily="18" charset="0"/>
              <a:ea typeface="宋体" pitchFamily="2" charset="-122"/>
            </a:endParaRPr>
          </a:p>
        </p:txBody>
      </p:sp>
      <p:sp>
        <p:nvSpPr>
          <p:cNvPr id="9" name="Rectangle 8"/>
          <p:cNvSpPr>
            <a:spLocks noChangeArrowheads="1"/>
          </p:cNvSpPr>
          <p:nvPr/>
        </p:nvSpPr>
        <p:spPr bwMode="auto">
          <a:xfrm>
            <a:off x="428596" y="214290"/>
            <a:ext cx="8358214" cy="2111347"/>
          </a:xfrm>
          <a:prstGeom prst="rect">
            <a:avLst/>
          </a:prstGeom>
          <a:noFill/>
          <a:ln w="9525">
            <a:noFill/>
            <a:miter lim="800000"/>
            <a:headEnd/>
            <a:tailEnd/>
          </a:ln>
          <a:effectLst/>
        </p:spPr>
        <p:txBody>
          <a:bodyPr wrap="square">
            <a:spAutoFit/>
          </a:bodyPr>
          <a:lstStyle/>
          <a:p>
            <a:pPr>
              <a:spcBef>
                <a:spcPct val="20000"/>
              </a:spcBef>
            </a:pPr>
            <a:r>
              <a:rPr lang="zh-CN" altLang="en-US" sz="3600" b="1" dirty="0" smtClean="0">
                <a:solidFill>
                  <a:schemeClr val="folHlink"/>
                </a:solidFill>
                <a:latin typeface="Times New Roman" pitchFamily="18" charset="0"/>
                <a:ea typeface="宋体" pitchFamily="2" charset="-122"/>
              </a:rPr>
              <a:t>例</a:t>
            </a:r>
            <a:r>
              <a:rPr lang="en-US" altLang="zh-CN" sz="3600" b="1" dirty="0" smtClean="0">
                <a:solidFill>
                  <a:schemeClr val="folHlink"/>
                </a:solidFill>
                <a:latin typeface="Times New Roman" pitchFamily="18" charset="0"/>
                <a:ea typeface="宋体" pitchFamily="2" charset="-122"/>
              </a:rPr>
              <a:t>1</a:t>
            </a:r>
            <a:r>
              <a:rPr lang="zh-CN" altLang="en-US" sz="2800" b="1" dirty="0" smtClean="0">
                <a:latin typeface="Times New Roman" pitchFamily="18" charset="0"/>
                <a:ea typeface="宋体" pitchFamily="2" charset="-122"/>
              </a:rPr>
              <a:t>、</a:t>
            </a:r>
            <a:r>
              <a:rPr lang="zh-CN" altLang="en-US" sz="2800" b="1" dirty="0">
                <a:latin typeface="Times New Roman" pitchFamily="18" charset="0"/>
                <a:ea typeface="宋体" pitchFamily="2" charset="-122"/>
              </a:rPr>
              <a:t>在</a:t>
            </a:r>
            <a:r>
              <a:rPr lang="en-US" altLang="zh-CN" sz="2800" b="1" dirty="0">
                <a:latin typeface="Times New Roman" pitchFamily="18" charset="0"/>
                <a:ea typeface="宋体" pitchFamily="2" charset="-122"/>
              </a:rPr>
              <a:t>2 L</a:t>
            </a:r>
            <a:r>
              <a:rPr lang="zh-CN" altLang="en-US" sz="2800" b="1" dirty="0">
                <a:latin typeface="Times New Roman" pitchFamily="18" charset="0"/>
                <a:ea typeface="宋体" pitchFamily="2" charset="-122"/>
              </a:rPr>
              <a:t>容积不变的容器中，发生 </a:t>
            </a:r>
            <a:r>
              <a:rPr lang="en-US" altLang="zh-CN" sz="2800" b="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2</a:t>
            </a:r>
            <a:r>
              <a:rPr lang="zh-CN" altLang="en-US" sz="2800" b="1" dirty="0">
                <a:latin typeface="Times New Roman" pitchFamily="18" charset="0"/>
                <a:ea typeface="宋体" pitchFamily="2" charset="-122"/>
              </a:rPr>
              <a:t>＋</a:t>
            </a:r>
            <a:r>
              <a:rPr lang="en-US" altLang="zh-CN" sz="2800" b="1" dirty="0">
                <a:latin typeface="Times New Roman" pitchFamily="18" charset="0"/>
                <a:ea typeface="宋体" pitchFamily="2" charset="-122"/>
              </a:rPr>
              <a:t>3H</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         </a:t>
            </a:r>
          </a:p>
          <a:p>
            <a:pPr>
              <a:spcBef>
                <a:spcPct val="20000"/>
              </a:spcBef>
            </a:pPr>
            <a:r>
              <a:rPr lang="en-US" altLang="zh-CN" sz="2800" b="1" dirty="0">
                <a:latin typeface="Times New Roman" pitchFamily="18" charset="0"/>
                <a:ea typeface="宋体" pitchFamily="2" charset="-122"/>
              </a:rPr>
              <a:t>2NH</a:t>
            </a:r>
            <a:r>
              <a:rPr lang="en-US" altLang="zh-CN" sz="2800" b="1" baseline="-25000" dirty="0">
                <a:latin typeface="Times New Roman" pitchFamily="18" charset="0"/>
                <a:ea typeface="宋体" pitchFamily="2" charset="-122"/>
              </a:rPr>
              <a:t>3</a:t>
            </a:r>
            <a:r>
              <a:rPr lang="zh-CN" altLang="en-US" sz="2800" b="1" dirty="0">
                <a:latin typeface="Times New Roman" pitchFamily="18" charset="0"/>
                <a:ea typeface="宋体" pitchFamily="2" charset="-122"/>
              </a:rPr>
              <a:t>的反应。现通入</a:t>
            </a:r>
            <a:r>
              <a:rPr lang="en-US" altLang="zh-CN" sz="2800" b="1" dirty="0">
                <a:latin typeface="Times New Roman" pitchFamily="18" charset="0"/>
                <a:ea typeface="宋体" pitchFamily="2" charset="-122"/>
              </a:rPr>
              <a:t>0.8 mol H</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 </a:t>
            </a:r>
            <a:r>
              <a:rPr lang="zh-CN" altLang="en-US" sz="2800" b="1" dirty="0">
                <a:latin typeface="Times New Roman" pitchFamily="18" charset="0"/>
                <a:ea typeface="宋体" pitchFamily="2" charset="-122"/>
              </a:rPr>
              <a:t>和 </a:t>
            </a:r>
            <a:r>
              <a:rPr lang="en-US" altLang="zh-CN" sz="2800" b="1" dirty="0">
                <a:latin typeface="Times New Roman" pitchFamily="18" charset="0"/>
                <a:ea typeface="宋体" pitchFamily="2" charset="-122"/>
              </a:rPr>
              <a:t>0.4 mol N</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 </a:t>
            </a:r>
            <a:r>
              <a:rPr lang="en-US" altLang="zh-CN" sz="2800" b="1" dirty="0" smtClean="0">
                <a:latin typeface="Times New Roman" pitchFamily="18" charset="0"/>
                <a:ea typeface="宋体" pitchFamily="2" charset="-122"/>
              </a:rPr>
              <a:t>,2 </a:t>
            </a:r>
            <a:r>
              <a:rPr lang="en-US" altLang="zh-CN" sz="2800" b="1" dirty="0">
                <a:latin typeface="Times New Roman" pitchFamily="18" charset="0"/>
                <a:ea typeface="宋体" pitchFamily="2" charset="-122"/>
              </a:rPr>
              <a:t>min </a:t>
            </a:r>
            <a:r>
              <a:rPr lang="zh-CN" altLang="en-US" sz="2800" b="1" dirty="0">
                <a:latin typeface="Times New Roman" pitchFamily="18" charset="0"/>
                <a:ea typeface="宋体" pitchFamily="2" charset="-122"/>
              </a:rPr>
              <a:t>后生成了</a:t>
            </a:r>
            <a:r>
              <a:rPr lang="en-US" altLang="zh-CN" sz="2800" b="1" dirty="0">
                <a:latin typeface="Times New Roman" pitchFamily="18" charset="0"/>
                <a:ea typeface="宋体" pitchFamily="2" charset="-122"/>
              </a:rPr>
              <a:t>0.12 mol NH</a:t>
            </a:r>
            <a:r>
              <a:rPr lang="en-US" altLang="zh-CN" sz="2800" b="1" baseline="-25000" dirty="0">
                <a:latin typeface="Times New Roman" pitchFamily="18" charset="0"/>
                <a:ea typeface="宋体" pitchFamily="2" charset="-122"/>
              </a:rPr>
              <a:t>3</a:t>
            </a:r>
            <a:r>
              <a:rPr lang="en-US" altLang="zh-CN" sz="2800" b="1" dirty="0">
                <a:latin typeface="Times New Roman" pitchFamily="18" charset="0"/>
                <a:ea typeface="宋体" pitchFamily="2" charset="-122"/>
              </a:rPr>
              <a:t> </a:t>
            </a:r>
            <a:r>
              <a:rPr lang="zh-CN" altLang="en-US" sz="2800" b="1" dirty="0">
                <a:latin typeface="Times New Roman" pitchFamily="18" charset="0"/>
                <a:ea typeface="宋体" pitchFamily="2" charset="-122"/>
              </a:rPr>
              <a:t>，求</a:t>
            </a:r>
            <a:r>
              <a:rPr lang="en-US" altLang="zh-CN" sz="2800" b="1" dirty="0">
                <a:latin typeface="Monotype Corsiva" pitchFamily="66" charset="0"/>
                <a:ea typeface="宋体" pitchFamily="2" charset="-122"/>
              </a:rPr>
              <a:t>V </a:t>
            </a:r>
            <a:r>
              <a:rPr lang="en-US" altLang="zh-CN" sz="2800" b="1" dirty="0">
                <a:latin typeface="Times New Roman" pitchFamily="18" charset="0"/>
                <a:ea typeface="宋体" pitchFamily="2" charset="-122"/>
              </a:rPr>
              <a:t>(H</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a:t>
            </a:r>
            <a:r>
              <a:rPr lang="zh-CN" altLang="en-US" sz="2800" b="1" dirty="0">
                <a:latin typeface="Times New Roman" pitchFamily="18" charset="0"/>
                <a:ea typeface="宋体" pitchFamily="2" charset="-122"/>
              </a:rPr>
              <a:t>、 </a:t>
            </a:r>
            <a:r>
              <a:rPr lang="en-US" altLang="zh-CN" sz="2800" b="1" dirty="0">
                <a:latin typeface="Monotype Corsiva" pitchFamily="66" charset="0"/>
                <a:ea typeface="宋体" pitchFamily="2" charset="-122"/>
              </a:rPr>
              <a:t>V </a:t>
            </a:r>
            <a:r>
              <a:rPr lang="en-US" altLang="zh-CN" sz="2800" b="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 </a:t>
            </a:r>
            <a:r>
              <a:rPr lang="zh-CN" altLang="en-US" sz="2800" b="1" dirty="0">
                <a:latin typeface="Times New Roman" pitchFamily="18" charset="0"/>
                <a:ea typeface="宋体" pitchFamily="2" charset="-122"/>
              </a:rPr>
              <a:t>、</a:t>
            </a:r>
          </a:p>
          <a:p>
            <a:pPr>
              <a:spcBef>
                <a:spcPct val="20000"/>
              </a:spcBef>
            </a:pPr>
            <a:r>
              <a:rPr lang="en-US" altLang="zh-CN" sz="2800" b="1" dirty="0">
                <a:latin typeface="Monotype Corsiva" pitchFamily="66" charset="0"/>
                <a:ea typeface="宋体" pitchFamily="2" charset="-122"/>
              </a:rPr>
              <a:t>V </a:t>
            </a:r>
            <a:r>
              <a:rPr lang="en-US" altLang="zh-CN" sz="2800" b="1" dirty="0">
                <a:latin typeface="Times New Roman" pitchFamily="18" charset="0"/>
                <a:ea typeface="宋体" pitchFamily="2" charset="-122"/>
              </a:rPr>
              <a:t>(NH</a:t>
            </a:r>
            <a:r>
              <a:rPr lang="en-US" altLang="zh-CN" sz="2800" b="1" baseline="-25000" dirty="0">
                <a:latin typeface="Times New Roman" pitchFamily="18" charset="0"/>
                <a:ea typeface="宋体" pitchFamily="2" charset="-122"/>
              </a:rPr>
              <a:t>3</a:t>
            </a:r>
            <a:r>
              <a:rPr lang="en-US" altLang="zh-CN" sz="2800" b="1" dirty="0">
                <a:latin typeface="Times New Roman" pitchFamily="18" charset="0"/>
                <a:ea typeface="宋体" pitchFamily="2" charset="-122"/>
              </a:rPr>
              <a:t>)</a:t>
            </a:r>
            <a:r>
              <a:rPr lang="zh-CN" altLang="en-US" sz="2800" b="1" dirty="0">
                <a:latin typeface="Times New Roman" pitchFamily="18" charset="0"/>
                <a:ea typeface="宋体" pitchFamily="2" charset="-122"/>
              </a:rPr>
              <a:t>。</a:t>
            </a:r>
          </a:p>
        </p:txBody>
      </p:sp>
      <p:grpSp>
        <p:nvGrpSpPr>
          <p:cNvPr id="14" name="组合 13"/>
          <p:cNvGrpSpPr/>
          <p:nvPr/>
        </p:nvGrpSpPr>
        <p:grpSpPr>
          <a:xfrm>
            <a:off x="7929553" y="503214"/>
            <a:ext cx="571537" cy="211142"/>
            <a:chOff x="7786677" y="503214"/>
            <a:chExt cx="720726" cy="215901"/>
          </a:xfrm>
        </p:grpSpPr>
        <p:sp>
          <p:nvSpPr>
            <p:cNvPr id="10" name="Line 12"/>
            <p:cNvSpPr>
              <a:spLocks noChangeShapeType="1"/>
            </p:cNvSpPr>
            <p:nvPr/>
          </p:nvSpPr>
          <p:spPr bwMode="auto">
            <a:xfrm>
              <a:off x="7786677" y="576239"/>
              <a:ext cx="720725" cy="0"/>
            </a:xfrm>
            <a:prstGeom prst="line">
              <a:avLst/>
            </a:prstGeom>
            <a:noFill/>
            <a:ln w="25400">
              <a:solidFill>
                <a:schemeClr val="tx1"/>
              </a:solidFill>
              <a:round/>
              <a:headEnd/>
              <a:tailEnd/>
            </a:ln>
            <a:effectLst/>
          </p:spPr>
          <p:txBody>
            <a:bodyPr/>
            <a:lstStyle/>
            <a:p>
              <a:endParaRPr lang="zh-CN" altLang="en-US"/>
            </a:p>
          </p:txBody>
        </p:sp>
        <p:sp>
          <p:nvSpPr>
            <p:cNvPr id="11" name="Line 13"/>
            <p:cNvSpPr>
              <a:spLocks noChangeShapeType="1"/>
            </p:cNvSpPr>
            <p:nvPr/>
          </p:nvSpPr>
          <p:spPr bwMode="auto">
            <a:xfrm>
              <a:off x="7786677" y="647677"/>
              <a:ext cx="720725" cy="0"/>
            </a:xfrm>
            <a:prstGeom prst="line">
              <a:avLst/>
            </a:prstGeom>
            <a:noFill/>
            <a:ln w="19050">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flipH="1" flipV="1">
              <a:off x="8435965" y="503214"/>
              <a:ext cx="71438" cy="73025"/>
            </a:xfrm>
            <a:prstGeom prst="line">
              <a:avLst/>
            </a:prstGeom>
            <a:noFill/>
            <a:ln w="19050">
              <a:solidFill>
                <a:schemeClr val="tx1"/>
              </a:solidFill>
              <a:round/>
              <a:headEnd/>
              <a:tailEnd/>
            </a:ln>
            <a:effectLst/>
          </p:spPr>
          <p:txBody>
            <a:bodyPr/>
            <a:lstStyle/>
            <a:p>
              <a:endParaRPr lang="zh-CN" altLang="en-US"/>
            </a:p>
          </p:txBody>
        </p:sp>
        <p:sp>
          <p:nvSpPr>
            <p:cNvPr id="13" name="Line 15"/>
            <p:cNvSpPr>
              <a:spLocks noChangeShapeType="1"/>
            </p:cNvSpPr>
            <p:nvPr/>
          </p:nvSpPr>
          <p:spPr bwMode="auto">
            <a:xfrm>
              <a:off x="7786677" y="647677"/>
              <a:ext cx="73025" cy="71438"/>
            </a:xfrm>
            <a:prstGeom prst="line">
              <a:avLst/>
            </a:prstGeom>
            <a:noFill/>
            <a:ln w="19050">
              <a:solidFill>
                <a:schemeClr val="tx1"/>
              </a:solidFill>
              <a:round/>
              <a:headEnd/>
              <a:tailEnd/>
            </a:ln>
            <a:effectLst/>
          </p:spPr>
          <p:txBody>
            <a:bodyPr/>
            <a:lstStyle/>
            <a:p>
              <a:endParaRPr lang="zh-CN" altLang="en-US"/>
            </a:p>
          </p:txBody>
        </p:sp>
      </p:grpSp>
      <p:grpSp>
        <p:nvGrpSpPr>
          <p:cNvPr id="21" name="组合 20"/>
          <p:cNvGrpSpPr/>
          <p:nvPr/>
        </p:nvGrpSpPr>
        <p:grpSpPr>
          <a:xfrm>
            <a:off x="730272" y="2338383"/>
            <a:ext cx="6985000" cy="519113"/>
            <a:chOff x="730272" y="2338383"/>
            <a:chExt cx="6985000" cy="519113"/>
          </a:xfrm>
        </p:grpSpPr>
        <p:sp>
          <p:nvSpPr>
            <p:cNvPr id="13320" name="Rectangle 8"/>
            <p:cNvSpPr>
              <a:spLocks noChangeArrowheads="1"/>
            </p:cNvSpPr>
            <p:nvPr/>
          </p:nvSpPr>
          <p:spPr bwMode="auto">
            <a:xfrm>
              <a:off x="730272" y="2338383"/>
              <a:ext cx="6985000" cy="519113"/>
            </a:xfrm>
            <a:prstGeom prst="rect">
              <a:avLst/>
            </a:prstGeom>
            <a:noFill/>
            <a:ln w="9525">
              <a:noFill/>
              <a:miter lim="800000"/>
              <a:headEnd/>
              <a:tailEnd/>
            </a:ln>
            <a:effectLst/>
          </p:spPr>
          <p:txBody>
            <a:bodyPr>
              <a:spAutoFit/>
            </a:bodyPr>
            <a:lstStyle/>
            <a:p>
              <a:r>
                <a:rPr lang="zh-CN" sz="2800" b="1" dirty="0">
                  <a:solidFill>
                    <a:srgbClr val="FF0000"/>
                  </a:solidFill>
                  <a:latin typeface="Times New Roman" pitchFamily="18" charset="0"/>
                  <a:ea typeface="宋体" pitchFamily="2" charset="-122"/>
                </a:rPr>
                <a:t>解：                             N</a:t>
              </a:r>
              <a:r>
                <a:rPr lang="zh-CN" sz="2800" b="1" baseline="-25000" dirty="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 +  3H</a:t>
              </a:r>
              <a:r>
                <a:rPr lang="zh-CN" sz="2800" b="1" baseline="-25000" dirty="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          </a:t>
              </a:r>
              <a:r>
                <a:rPr lang="en-US" altLang="zh-CN" sz="2800" b="1" dirty="0">
                  <a:solidFill>
                    <a:srgbClr val="FF0000"/>
                  </a:solidFill>
                  <a:latin typeface="Times New Roman" pitchFamily="18" charset="0"/>
                  <a:ea typeface="宋体" pitchFamily="2" charset="-122"/>
                </a:rPr>
                <a:t> </a:t>
              </a:r>
              <a:r>
                <a:rPr lang="zh-CN" sz="2800" b="1" dirty="0" smtClean="0">
                  <a:solidFill>
                    <a:srgbClr val="FF0000"/>
                  </a:solidFill>
                  <a:latin typeface="Times New Roman" pitchFamily="18" charset="0"/>
                  <a:ea typeface="宋体" pitchFamily="2" charset="-122"/>
                </a:rPr>
                <a:t>2</a:t>
              </a:r>
              <a:r>
                <a:rPr lang="zh-CN" sz="2800" b="1" dirty="0">
                  <a:solidFill>
                    <a:srgbClr val="FF0000"/>
                  </a:solidFill>
                  <a:latin typeface="Times New Roman" pitchFamily="18" charset="0"/>
                  <a:ea typeface="宋体" pitchFamily="2" charset="-122"/>
                </a:rPr>
                <a:t>NH</a:t>
              </a:r>
              <a:r>
                <a:rPr lang="zh-CN" sz="2800" b="1" baseline="-25000" dirty="0">
                  <a:solidFill>
                    <a:srgbClr val="FF0000"/>
                  </a:solidFill>
                  <a:latin typeface="Times New Roman" pitchFamily="18" charset="0"/>
                  <a:ea typeface="宋体" pitchFamily="2" charset="-122"/>
                </a:rPr>
                <a:t>3</a:t>
              </a:r>
            </a:p>
          </p:txBody>
        </p:sp>
        <p:grpSp>
          <p:nvGrpSpPr>
            <p:cNvPr id="16" name="组合 15"/>
            <p:cNvGrpSpPr/>
            <p:nvPr/>
          </p:nvGrpSpPr>
          <p:grpSpPr>
            <a:xfrm>
              <a:off x="5715008" y="2503478"/>
              <a:ext cx="571537" cy="211142"/>
              <a:chOff x="7786677" y="503214"/>
              <a:chExt cx="720726" cy="215901"/>
            </a:xfrm>
          </p:grpSpPr>
          <p:sp>
            <p:nvSpPr>
              <p:cNvPr id="17" name="Line 12"/>
              <p:cNvSpPr>
                <a:spLocks noChangeShapeType="1"/>
              </p:cNvSpPr>
              <p:nvPr/>
            </p:nvSpPr>
            <p:spPr bwMode="auto">
              <a:xfrm>
                <a:off x="7786677" y="576239"/>
                <a:ext cx="720725" cy="0"/>
              </a:xfrm>
              <a:prstGeom prst="line">
                <a:avLst/>
              </a:prstGeom>
              <a:noFill/>
              <a:ln w="25400">
                <a:solidFill>
                  <a:srgbClr val="FF0000"/>
                </a:solidFill>
                <a:round/>
                <a:headEnd/>
                <a:tailEnd/>
              </a:ln>
              <a:effectLst/>
            </p:spPr>
            <p:txBody>
              <a:bodyPr/>
              <a:lstStyle/>
              <a:p>
                <a:endParaRPr lang="zh-CN" altLang="en-US">
                  <a:solidFill>
                    <a:srgbClr val="FF0000"/>
                  </a:solidFill>
                </a:endParaRPr>
              </a:p>
            </p:txBody>
          </p:sp>
          <p:sp>
            <p:nvSpPr>
              <p:cNvPr id="18" name="Line 13"/>
              <p:cNvSpPr>
                <a:spLocks noChangeShapeType="1"/>
              </p:cNvSpPr>
              <p:nvPr/>
            </p:nvSpPr>
            <p:spPr bwMode="auto">
              <a:xfrm>
                <a:off x="7786677" y="647677"/>
                <a:ext cx="720725" cy="0"/>
              </a:xfrm>
              <a:prstGeom prst="line">
                <a:avLst/>
              </a:prstGeom>
              <a:noFill/>
              <a:ln w="19050">
                <a:solidFill>
                  <a:srgbClr val="FF0000"/>
                </a:solidFill>
                <a:round/>
                <a:headEnd/>
                <a:tailEnd/>
              </a:ln>
              <a:effectLst/>
            </p:spPr>
            <p:txBody>
              <a:bodyPr/>
              <a:lstStyle/>
              <a:p>
                <a:endParaRPr lang="zh-CN" altLang="en-US">
                  <a:solidFill>
                    <a:srgbClr val="FF0000"/>
                  </a:solidFill>
                </a:endParaRPr>
              </a:p>
            </p:txBody>
          </p:sp>
          <p:sp>
            <p:nvSpPr>
              <p:cNvPr id="19" name="Line 14"/>
              <p:cNvSpPr>
                <a:spLocks noChangeShapeType="1"/>
              </p:cNvSpPr>
              <p:nvPr/>
            </p:nvSpPr>
            <p:spPr bwMode="auto">
              <a:xfrm flipH="1" flipV="1">
                <a:off x="8435965" y="503214"/>
                <a:ext cx="71438" cy="73025"/>
              </a:xfrm>
              <a:prstGeom prst="line">
                <a:avLst/>
              </a:prstGeom>
              <a:noFill/>
              <a:ln w="19050">
                <a:solidFill>
                  <a:srgbClr val="FF0000"/>
                </a:solidFill>
                <a:round/>
                <a:headEnd/>
                <a:tailEnd/>
              </a:ln>
              <a:effectLst/>
            </p:spPr>
            <p:txBody>
              <a:bodyPr/>
              <a:lstStyle/>
              <a:p>
                <a:endParaRPr lang="zh-CN" altLang="en-US">
                  <a:solidFill>
                    <a:srgbClr val="FF0000"/>
                  </a:solidFill>
                </a:endParaRPr>
              </a:p>
            </p:txBody>
          </p:sp>
          <p:sp>
            <p:nvSpPr>
              <p:cNvPr id="20" name="Line 15"/>
              <p:cNvSpPr>
                <a:spLocks noChangeShapeType="1"/>
              </p:cNvSpPr>
              <p:nvPr/>
            </p:nvSpPr>
            <p:spPr bwMode="auto">
              <a:xfrm>
                <a:off x="7786677" y="647677"/>
                <a:ext cx="73025" cy="71438"/>
              </a:xfrm>
              <a:prstGeom prst="line">
                <a:avLst/>
              </a:prstGeom>
              <a:noFill/>
              <a:ln w="19050">
                <a:solidFill>
                  <a:srgbClr val="FF0000"/>
                </a:solidFill>
                <a:round/>
                <a:headEnd/>
                <a:tailEnd/>
              </a:ln>
              <a:effectLst/>
            </p:spPr>
            <p:txBody>
              <a:bodyPr/>
              <a:lstStyle/>
              <a:p>
                <a:endParaRPr lang="zh-CN" altLang="en-US">
                  <a:solidFill>
                    <a:srgbClr val="FF0000"/>
                  </a:solidFill>
                </a:endParaRPr>
              </a:p>
            </p:txBody>
          </p:sp>
        </p:grpSp>
      </p:grpSp>
      <p:sp>
        <p:nvSpPr>
          <p:cNvPr id="22" name="矩形 21"/>
          <p:cNvSpPr/>
          <p:nvPr/>
        </p:nvSpPr>
        <p:spPr>
          <a:xfrm>
            <a:off x="376349" y="5120358"/>
            <a:ext cx="1266693" cy="523220"/>
          </a:xfrm>
          <a:prstGeom prst="rect">
            <a:avLst/>
          </a:prstGeom>
          <a:ln>
            <a:solidFill>
              <a:srgbClr val="0000FF"/>
            </a:solidFill>
          </a:ln>
        </p:spPr>
        <p:txBody>
          <a:bodyPr wrap="none">
            <a:spAutoFit/>
          </a:bodyPr>
          <a:lstStyle/>
          <a:p>
            <a:r>
              <a:rPr lang="zh-CN" altLang="en-US" sz="2800" b="1" dirty="0" smtClean="0">
                <a:solidFill>
                  <a:srgbClr val="0000FF"/>
                </a:solidFill>
                <a:latin typeface="Times New Roman" pitchFamily="18" charset="0"/>
                <a:ea typeface="宋体" pitchFamily="2" charset="-122"/>
              </a:rPr>
              <a:t>转化率</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1016000" y="827088"/>
            <a:ext cx="184150" cy="366712"/>
          </a:xfrm>
          <a:prstGeom prst="rect">
            <a:avLst/>
          </a:prstGeom>
          <a:noFill/>
          <a:ln w="9525">
            <a:noFill/>
            <a:miter lim="800000"/>
            <a:headEnd/>
            <a:tailEnd/>
          </a:ln>
          <a:effectLst/>
        </p:spPr>
        <p:txBody>
          <a:bodyPr wrap="none">
            <a:spAutoFit/>
          </a:bodyPr>
          <a:lstStyle/>
          <a:p>
            <a:pPr>
              <a:spcBef>
                <a:spcPct val="50000"/>
              </a:spcBef>
            </a:pPr>
            <a:endParaRPr lang="zh-CN" altLang="en-US" sz="1800">
              <a:ea typeface="宋体" pitchFamily="2" charset="-122"/>
            </a:endParaRPr>
          </a:p>
        </p:txBody>
      </p:sp>
      <p:sp>
        <p:nvSpPr>
          <p:cNvPr id="12294" name="Rectangle 6"/>
          <p:cNvSpPr>
            <a:spLocks noChangeArrowheads="1"/>
          </p:cNvSpPr>
          <p:nvPr/>
        </p:nvSpPr>
        <p:spPr bwMode="auto">
          <a:xfrm>
            <a:off x="315941" y="785794"/>
            <a:ext cx="8480207" cy="2854371"/>
          </a:xfrm>
          <a:prstGeom prst="rect">
            <a:avLst/>
          </a:prstGeom>
          <a:noFill/>
          <a:ln w="9525">
            <a:noFill/>
            <a:miter lim="800000"/>
            <a:headEnd/>
            <a:tailEnd/>
          </a:ln>
          <a:effectLst/>
        </p:spPr>
        <p:txBody>
          <a:bodyPr wrap="none">
            <a:spAutoFit/>
          </a:bodyPr>
          <a:lstStyle/>
          <a:p>
            <a:pPr>
              <a:lnSpc>
                <a:spcPct val="150000"/>
              </a:lnSpc>
              <a:spcBef>
                <a:spcPct val="20000"/>
              </a:spcBef>
            </a:pPr>
            <a:r>
              <a:rPr lang="en-US" altLang="zh-CN" sz="2800" b="1" dirty="0">
                <a:latin typeface="Times New Roman" pitchFamily="18" charset="0"/>
                <a:ea typeface="宋体" pitchFamily="2" charset="-122"/>
              </a:rPr>
              <a:t>[</a:t>
            </a:r>
            <a:r>
              <a:rPr lang="zh-CN" altLang="en-US" sz="2800" b="1" dirty="0">
                <a:latin typeface="宋体" pitchFamily="2" charset="-122"/>
                <a:ea typeface="宋体" pitchFamily="2" charset="-122"/>
              </a:rPr>
              <a:t>问题</a:t>
            </a:r>
            <a:r>
              <a:rPr lang="en-US" altLang="zh-CN" sz="2800" b="1" dirty="0">
                <a:latin typeface="Times New Roman" pitchFamily="18" charset="0"/>
                <a:ea typeface="宋体" pitchFamily="2" charset="-122"/>
              </a:rPr>
              <a:t>]</a:t>
            </a:r>
            <a:r>
              <a:rPr lang="zh-CN" altLang="en-US" sz="2800" b="1" dirty="0">
                <a:latin typeface="宋体" pitchFamily="2" charset="-122"/>
                <a:ea typeface="宋体" pitchFamily="2" charset="-122"/>
              </a:rPr>
              <a:t>在一个化学反应中，反应速率既可以用反应物</a:t>
            </a:r>
          </a:p>
          <a:p>
            <a:pPr>
              <a:lnSpc>
                <a:spcPct val="150000"/>
              </a:lnSpc>
              <a:spcBef>
                <a:spcPct val="20000"/>
              </a:spcBef>
            </a:pPr>
            <a:r>
              <a:rPr lang="zh-CN" altLang="en-US" sz="2800" b="1" dirty="0">
                <a:latin typeface="宋体" pitchFamily="2" charset="-122"/>
                <a:ea typeface="宋体" pitchFamily="2" charset="-122"/>
              </a:rPr>
              <a:t>浓度的减少来表示，也可以用生成物浓度的增加来表</a:t>
            </a:r>
          </a:p>
          <a:p>
            <a:pPr>
              <a:lnSpc>
                <a:spcPct val="150000"/>
              </a:lnSpc>
              <a:spcBef>
                <a:spcPct val="20000"/>
              </a:spcBef>
            </a:pPr>
            <a:r>
              <a:rPr lang="zh-CN" altLang="en-US" sz="2800" b="1" dirty="0">
                <a:latin typeface="宋体" pitchFamily="2" charset="-122"/>
                <a:ea typeface="宋体" pitchFamily="2" charset="-122"/>
              </a:rPr>
              <a:t>示。那么同一反应中，用不同物质的浓度变化来表示</a:t>
            </a:r>
          </a:p>
          <a:p>
            <a:pPr>
              <a:lnSpc>
                <a:spcPct val="150000"/>
              </a:lnSpc>
              <a:spcBef>
                <a:spcPct val="20000"/>
              </a:spcBef>
            </a:pPr>
            <a:r>
              <a:rPr lang="zh-CN" altLang="en-US" sz="2800" b="1" dirty="0">
                <a:latin typeface="宋体" pitchFamily="2" charset="-122"/>
                <a:ea typeface="宋体" pitchFamily="2" charset="-122"/>
              </a:rPr>
              <a:t>的反应速率是否相同呢？其大小有什么关系呢？</a:t>
            </a:r>
            <a:r>
              <a:rPr lang="zh-CN" altLang="en-US" sz="2800" b="1" dirty="0">
                <a:latin typeface="Times New Roman" pitchFamily="18" charset="0"/>
                <a:ea typeface="楷体_GB2312" pitchFamily="49" charset="-122"/>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357188" y="136525"/>
            <a:ext cx="8358187" cy="3970338"/>
          </a:xfrm>
          <a:prstGeom prst="rect">
            <a:avLst/>
          </a:prstGeom>
          <a:noFill/>
          <a:ln w="9525">
            <a:noFill/>
            <a:miter lim="800000"/>
            <a:headEnd/>
            <a:tailEnd/>
          </a:ln>
        </p:spPr>
        <p:txBody>
          <a:bodyPr>
            <a:spAutoFit/>
          </a:bodyPr>
          <a:lstStyle/>
          <a:p>
            <a:pPr>
              <a:lnSpc>
                <a:spcPct val="150000"/>
              </a:lnSpc>
            </a:pPr>
            <a:r>
              <a:rPr lang="en-US" altLang="zh-CN" sz="2400" b="1">
                <a:solidFill>
                  <a:srgbClr val="FF0000"/>
                </a:solidFill>
                <a:latin typeface="Calibri" pitchFamily="34" charset="0"/>
              </a:rPr>
              <a:t>4</a:t>
            </a:r>
            <a:r>
              <a:rPr lang="zh-CN" altLang="en-US" sz="2400" b="1">
                <a:solidFill>
                  <a:srgbClr val="FF0000"/>
                </a:solidFill>
                <a:latin typeface="Calibri" pitchFamily="34" charset="0"/>
              </a:rPr>
              <a:t>．特点</a:t>
            </a:r>
            <a:endParaRPr lang="zh-CN" altLang="en-US" sz="2400">
              <a:solidFill>
                <a:srgbClr val="FF0000"/>
              </a:solidFill>
              <a:latin typeface="Calibri" pitchFamily="34" charset="0"/>
            </a:endParaRPr>
          </a:p>
          <a:p>
            <a:pPr>
              <a:lnSpc>
                <a:spcPct val="150000"/>
              </a:lnSpc>
            </a:pPr>
            <a:r>
              <a:rPr lang="en-US" altLang="zh-CN" sz="2400" b="1">
                <a:latin typeface="Calibri" pitchFamily="34" charset="0"/>
              </a:rPr>
              <a:t>(1)</a:t>
            </a:r>
            <a:r>
              <a:rPr lang="zh-CN" altLang="en-US" sz="2400" b="1">
                <a:latin typeface="Calibri" pitchFamily="34" charset="0"/>
              </a:rPr>
              <a:t>计算化学反应速率时，是用单位时间内</a:t>
            </a:r>
            <a:endParaRPr lang="en-US" altLang="zh-CN" sz="2400" b="1">
              <a:latin typeface="Calibri" pitchFamily="34" charset="0"/>
            </a:endParaRPr>
          </a:p>
          <a:p>
            <a:pPr>
              <a:lnSpc>
                <a:spcPct val="150000"/>
              </a:lnSpc>
            </a:pPr>
            <a:r>
              <a:rPr lang="zh-CN" altLang="en-US" sz="2400" b="1">
                <a:latin typeface="Calibri" pitchFamily="34" charset="0"/>
              </a:rPr>
              <a:t>     </a:t>
            </a:r>
            <a:r>
              <a:rPr lang="zh-CN" altLang="en-US" sz="2400" b="1" u="sng">
                <a:latin typeface="Calibri" pitchFamily="34" charset="0"/>
              </a:rPr>
              <a:t>                                  </a:t>
            </a:r>
            <a:r>
              <a:rPr lang="zh-CN" altLang="en-US" sz="2400" b="1">
                <a:latin typeface="Calibri" pitchFamily="34" charset="0"/>
              </a:rPr>
              <a:t>变 化量来表示，一般不用</a:t>
            </a:r>
            <a:r>
              <a:rPr lang="zh-CN" altLang="en-US" sz="2400" b="1" u="sng">
                <a:latin typeface="Calibri" pitchFamily="34" charset="0"/>
              </a:rPr>
              <a:t>                     </a:t>
            </a:r>
            <a:r>
              <a:rPr lang="zh-CN" altLang="en-US" sz="2400" b="1">
                <a:latin typeface="Calibri" pitchFamily="34" charset="0"/>
              </a:rPr>
              <a:t>的   </a:t>
            </a:r>
            <a:endParaRPr lang="en-US" altLang="zh-CN" sz="2400" b="1">
              <a:latin typeface="Calibri" pitchFamily="34" charset="0"/>
            </a:endParaRPr>
          </a:p>
          <a:p>
            <a:pPr>
              <a:lnSpc>
                <a:spcPct val="150000"/>
              </a:lnSpc>
            </a:pPr>
            <a:r>
              <a:rPr lang="en-US" altLang="zh-CN" sz="2400" b="1">
                <a:latin typeface="Calibri" pitchFamily="34" charset="0"/>
              </a:rPr>
              <a:t>      </a:t>
            </a:r>
            <a:r>
              <a:rPr lang="zh-CN" altLang="en-US" sz="2400" b="1">
                <a:latin typeface="Calibri" pitchFamily="34" charset="0"/>
              </a:rPr>
              <a:t>变化量来表示．</a:t>
            </a:r>
            <a:endParaRPr lang="zh-CN" altLang="en-US" sz="2400">
              <a:latin typeface="Calibri" pitchFamily="34" charset="0"/>
            </a:endParaRPr>
          </a:p>
          <a:p>
            <a:pPr>
              <a:lnSpc>
                <a:spcPct val="150000"/>
              </a:lnSpc>
            </a:pPr>
            <a:r>
              <a:rPr lang="en-US" altLang="zh-CN" sz="2400" b="1">
                <a:latin typeface="Calibri" pitchFamily="34" charset="0"/>
              </a:rPr>
              <a:t>(2)</a:t>
            </a:r>
            <a:r>
              <a:rPr lang="zh-CN" altLang="en-US" sz="2400" b="1">
                <a:latin typeface="Calibri" pitchFamily="34" charset="0"/>
              </a:rPr>
              <a:t>化学反应速率一般是在一段时间内的</a:t>
            </a:r>
            <a:r>
              <a:rPr lang="zh-CN" altLang="en-US" sz="2400" b="1" u="sng">
                <a:latin typeface="Calibri" pitchFamily="34" charset="0"/>
              </a:rPr>
              <a:t>         </a:t>
            </a:r>
            <a:r>
              <a:rPr lang="zh-CN" altLang="en-US" sz="2400" b="1">
                <a:latin typeface="Calibri" pitchFamily="34" charset="0"/>
              </a:rPr>
              <a:t>速率，且取</a:t>
            </a:r>
            <a:r>
              <a:rPr lang="zh-CN" altLang="en-US" sz="2400" b="1" u="sng">
                <a:latin typeface="Calibri" pitchFamily="34" charset="0"/>
              </a:rPr>
              <a:t>     </a:t>
            </a:r>
            <a:r>
              <a:rPr lang="zh-CN" altLang="en-US" sz="2400" b="1">
                <a:latin typeface="Calibri" pitchFamily="34" charset="0"/>
              </a:rPr>
              <a:t>值</a:t>
            </a:r>
            <a:endParaRPr lang="zh-CN" altLang="en-US" sz="2400">
              <a:latin typeface="Calibri" pitchFamily="34" charset="0"/>
            </a:endParaRPr>
          </a:p>
          <a:p>
            <a:pPr>
              <a:lnSpc>
                <a:spcPct val="150000"/>
              </a:lnSpc>
            </a:pPr>
            <a:r>
              <a:rPr lang="en-US" altLang="zh-CN" sz="2400" b="1">
                <a:latin typeface="Calibri" pitchFamily="34" charset="0"/>
              </a:rPr>
              <a:t>(3)</a:t>
            </a:r>
            <a:r>
              <a:rPr lang="zh-CN" altLang="en-US" sz="2400" b="1">
                <a:latin typeface="Calibri" pitchFamily="34" charset="0"/>
              </a:rPr>
              <a:t>固体或纯液体</a:t>
            </a:r>
            <a:r>
              <a:rPr lang="en-US" altLang="zh-CN" sz="2400" b="1">
                <a:latin typeface="Calibri" pitchFamily="34" charset="0"/>
              </a:rPr>
              <a:t>(</a:t>
            </a:r>
            <a:r>
              <a:rPr lang="zh-CN" altLang="en-US" sz="2400" b="1">
                <a:latin typeface="Calibri" pitchFamily="34" charset="0"/>
              </a:rPr>
              <a:t>不是溶液</a:t>
            </a:r>
            <a:r>
              <a:rPr lang="en-US" altLang="zh-CN" sz="2400" b="1">
                <a:latin typeface="Calibri" pitchFamily="34" charset="0"/>
              </a:rPr>
              <a:t>)</a:t>
            </a:r>
            <a:r>
              <a:rPr lang="zh-CN" altLang="en-US" sz="2400" b="1">
                <a:latin typeface="Calibri" pitchFamily="34" charset="0"/>
              </a:rPr>
              <a:t>，其浓度可视为常数，因此</a:t>
            </a:r>
            <a:endParaRPr lang="en-US" altLang="zh-CN" sz="2400" b="1">
              <a:latin typeface="Calibri" pitchFamily="34" charset="0"/>
            </a:endParaRPr>
          </a:p>
          <a:p>
            <a:pPr>
              <a:lnSpc>
                <a:spcPct val="150000"/>
              </a:lnSpc>
            </a:pPr>
            <a:r>
              <a:rPr lang="zh-CN" altLang="en-US" sz="2400" b="1">
                <a:latin typeface="Calibri" pitchFamily="34" charset="0"/>
              </a:rPr>
              <a:t>     </a:t>
            </a:r>
            <a:r>
              <a:rPr lang="zh-CN" altLang="en-US" sz="2400" b="1" u="sng">
                <a:latin typeface="Calibri" pitchFamily="34" charset="0"/>
              </a:rPr>
              <a:t>          </a:t>
            </a:r>
            <a:r>
              <a:rPr lang="zh-CN" altLang="en-US" sz="2400" b="1">
                <a:latin typeface="Calibri" pitchFamily="34" charset="0"/>
              </a:rPr>
              <a:t>固体或纯液体表示化学反应速率．</a:t>
            </a:r>
            <a:endParaRPr lang="zh-CN" altLang="en-US" sz="2400">
              <a:latin typeface="Calibri" pitchFamily="34" charset="0"/>
            </a:endParaRPr>
          </a:p>
        </p:txBody>
      </p:sp>
      <p:sp>
        <p:nvSpPr>
          <p:cNvPr id="3" name="矩形 2"/>
          <p:cNvSpPr>
            <a:spLocks noChangeArrowheads="1"/>
          </p:cNvSpPr>
          <p:nvPr/>
        </p:nvSpPr>
        <p:spPr bwMode="auto">
          <a:xfrm>
            <a:off x="792163" y="1303338"/>
            <a:ext cx="2351087" cy="461962"/>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物质的量浓度的</a:t>
            </a:r>
            <a:endParaRPr lang="zh-CN" altLang="en-US" sz="2400">
              <a:latin typeface="Calibri" pitchFamily="34" charset="0"/>
            </a:endParaRPr>
          </a:p>
        </p:txBody>
      </p:sp>
      <p:sp>
        <p:nvSpPr>
          <p:cNvPr id="4" name="矩形 3"/>
          <p:cNvSpPr>
            <a:spLocks noChangeArrowheads="1"/>
          </p:cNvSpPr>
          <p:nvPr/>
        </p:nvSpPr>
        <p:spPr bwMode="auto">
          <a:xfrm>
            <a:off x="6572250" y="1303338"/>
            <a:ext cx="1422400" cy="461962"/>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物质的量</a:t>
            </a:r>
            <a:endParaRPr lang="zh-CN" altLang="en-US" sz="2400">
              <a:latin typeface="Calibri" pitchFamily="34" charset="0"/>
            </a:endParaRPr>
          </a:p>
        </p:txBody>
      </p:sp>
      <p:sp>
        <p:nvSpPr>
          <p:cNvPr id="5" name="矩形 4"/>
          <p:cNvSpPr>
            <a:spLocks noChangeArrowheads="1"/>
          </p:cNvSpPr>
          <p:nvPr/>
        </p:nvSpPr>
        <p:spPr bwMode="auto">
          <a:xfrm>
            <a:off x="5572125" y="2422525"/>
            <a:ext cx="803275" cy="461963"/>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平均</a:t>
            </a:r>
            <a:endParaRPr lang="zh-CN" altLang="en-US" sz="2400">
              <a:latin typeface="Calibri" pitchFamily="34" charset="0"/>
            </a:endParaRPr>
          </a:p>
        </p:txBody>
      </p:sp>
      <p:sp>
        <p:nvSpPr>
          <p:cNvPr id="6" name="矩形 5"/>
          <p:cNvSpPr>
            <a:spLocks noChangeArrowheads="1"/>
          </p:cNvSpPr>
          <p:nvPr/>
        </p:nvSpPr>
        <p:spPr bwMode="auto">
          <a:xfrm>
            <a:off x="7793038" y="2395538"/>
            <a:ext cx="493712" cy="461962"/>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正</a:t>
            </a:r>
            <a:endParaRPr lang="zh-CN" altLang="en-US" sz="2400">
              <a:latin typeface="Calibri" pitchFamily="34" charset="0"/>
            </a:endParaRPr>
          </a:p>
        </p:txBody>
      </p:sp>
      <p:sp>
        <p:nvSpPr>
          <p:cNvPr id="7" name="矩形 6"/>
          <p:cNvSpPr>
            <a:spLocks noChangeArrowheads="1"/>
          </p:cNvSpPr>
          <p:nvPr/>
        </p:nvSpPr>
        <p:spPr bwMode="auto">
          <a:xfrm>
            <a:off x="696913" y="3500438"/>
            <a:ext cx="803275" cy="461962"/>
          </a:xfrm>
          <a:prstGeom prst="rect">
            <a:avLst/>
          </a:prstGeom>
          <a:noFill/>
          <a:ln w="9525">
            <a:noFill/>
            <a:miter lim="800000"/>
            <a:headEnd/>
            <a:tailEnd/>
          </a:ln>
        </p:spPr>
        <p:txBody>
          <a:bodyPr wrap="none">
            <a:spAutoFit/>
          </a:bodyPr>
          <a:lstStyle/>
          <a:p>
            <a:r>
              <a:rPr lang="zh-CN" altLang="en-US" sz="2400" b="1">
                <a:solidFill>
                  <a:srgbClr val="FF0000"/>
                </a:solidFill>
                <a:latin typeface="Calibri" pitchFamily="34" charset="0"/>
              </a:rPr>
              <a:t>不用</a:t>
            </a:r>
            <a:endParaRPr lang="zh-CN" altLang="en-US" sz="2400">
              <a:latin typeface="Calibri" pitchFamily="34" charset="0"/>
            </a:endParaRPr>
          </a:p>
        </p:txBody>
      </p:sp>
      <p:sp>
        <p:nvSpPr>
          <p:cNvPr id="8" name="TextBox 7"/>
          <p:cNvSpPr txBox="1">
            <a:spLocks noChangeArrowheads="1"/>
          </p:cNvSpPr>
          <p:nvPr/>
        </p:nvSpPr>
        <p:spPr bwMode="auto">
          <a:xfrm>
            <a:off x="357188" y="4071938"/>
            <a:ext cx="8286750" cy="2678112"/>
          </a:xfrm>
          <a:prstGeom prst="rect">
            <a:avLst/>
          </a:prstGeom>
          <a:noFill/>
          <a:ln w="9525">
            <a:noFill/>
            <a:miter lim="800000"/>
            <a:headEnd/>
            <a:tailEnd/>
          </a:ln>
        </p:spPr>
        <p:txBody>
          <a:bodyPr>
            <a:spAutoFit/>
          </a:bodyPr>
          <a:lstStyle/>
          <a:p>
            <a:r>
              <a:rPr lang="en-US" altLang="zh-CN" sz="2400" b="1" dirty="0">
                <a:latin typeface="Calibri" pitchFamily="34" charset="0"/>
              </a:rPr>
              <a:t>(4)</a:t>
            </a:r>
            <a:r>
              <a:rPr lang="zh-CN" altLang="en-US" sz="2400" b="1" dirty="0">
                <a:latin typeface="Calibri" pitchFamily="34" charset="0"/>
              </a:rPr>
              <a:t>对某一具体的化学反应来说，用不同物质的浓度变化来表示化学反应速率时，</a:t>
            </a:r>
            <a:r>
              <a:rPr lang="zh-CN" altLang="en-US" sz="2400" b="1" dirty="0">
                <a:solidFill>
                  <a:srgbClr val="FF0000"/>
                </a:solidFill>
                <a:latin typeface="Calibri" pitchFamily="34" charset="0"/>
              </a:rPr>
              <a:t>数值往往不同，但意义相同，其数值之比等于化学方程式中化学计量数之比</a:t>
            </a:r>
            <a:r>
              <a:rPr lang="zh-CN" altLang="en-US" sz="2400" b="1" dirty="0">
                <a:latin typeface="Calibri" pitchFamily="34" charset="0"/>
              </a:rPr>
              <a:t>，如对于反应</a:t>
            </a:r>
            <a:endParaRPr lang="en-US" altLang="zh-CN" sz="2400" b="1" dirty="0">
              <a:latin typeface="Calibri" pitchFamily="34" charset="0"/>
            </a:endParaRPr>
          </a:p>
          <a:p>
            <a:r>
              <a:rPr lang="en-US" altLang="zh-CN" sz="2400" b="1" i="1" dirty="0">
                <a:latin typeface="Calibri" pitchFamily="34" charset="0"/>
              </a:rPr>
              <a:t>	</a:t>
            </a:r>
            <a:r>
              <a:rPr lang="en-US" altLang="zh-CN" sz="2400" b="1" i="1" dirty="0" err="1">
                <a:latin typeface="Calibri" pitchFamily="34" charset="0"/>
              </a:rPr>
              <a:t>a</a:t>
            </a:r>
            <a:r>
              <a:rPr lang="en-US" altLang="zh-CN" sz="2400" b="1" dirty="0" err="1">
                <a:latin typeface="Calibri" pitchFamily="34" charset="0"/>
              </a:rPr>
              <a:t>A</a:t>
            </a:r>
            <a:r>
              <a:rPr lang="zh-CN" altLang="en-US" sz="2400" b="1" dirty="0">
                <a:latin typeface="Calibri" pitchFamily="34" charset="0"/>
              </a:rPr>
              <a:t>＋ </a:t>
            </a:r>
            <a:r>
              <a:rPr lang="en-US" sz="2400" b="1" i="1" dirty="0">
                <a:latin typeface="Calibri" pitchFamily="34" charset="0"/>
              </a:rPr>
              <a:t> </a:t>
            </a:r>
            <a:r>
              <a:rPr lang="en-US" altLang="zh-CN" sz="2400" b="1" i="1" dirty="0" err="1">
                <a:latin typeface="Calibri" pitchFamily="34" charset="0"/>
              </a:rPr>
              <a:t>b</a:t>
            </a:r>
            <a:r>
              <a:rPr lang="en-US" altLang="zh-CN" sz="2400" b="1" dirty="0" err="1">
                <a:latin typeface="Calibri" pitchFamily="34" charset="0"/>
              </a:rPr>
              <a:t>B</a:t>
            </a:r>
            <a:r>
              <a:rPr lang="en-US" altLang="zh-CN" sz="2400" b="1" dirty="0">
                <a:latin typeface="Calibri" pitchFamily="34" charset="0"/>
              </a:rPr>
              <a:t> </a:t>
            </a:r>
            <a:r>
              <a:rPr lang="en-US" altLang="zh-CN" sz="2400" b="1" dirty="0">
                <a:latin typeface="EU-B2X" pitchFamily="65" charset="-122"/>
                <a:ea typeface="EU-B2X" pitchFamily="65" charset="-122"/>
              </a:rPr>
              <a:t>=== </a:t>
            </a:r>
            <a:r>
              <a:rPr lang="en-US" altLang="zh-CN" sz="2400" b="1" i="1" dirty="0" err="1">
                <a:latin typeface="Calibri" pitchFamily="34" charset="0"/>
              </a:rPr>
              <a:t>d</a:t>
            </a:r>
            <a:r>
              <a:rPr lang="en-US" altLang="zh-CN" sz="2400" b="1" dirty="0" err="1">
                <a:latin typeface="Calibri" pitchFamily="34" charset="0"/>
              </a:rPr>
              <a:t>D</a:t>
            </a:r>
            <a:r>
              <a:rPr lang="zh-CN" altLang="en-US" sz="2400" b="1" dirty="0">
                <a:latin typeface="Calibri" pitchFamily="34" charset="0"/>
              </a:rPr>
              <a:t>＋</a:t>
            </a:r>
            <a:r>
              <a:rPr lang="en-US" altLang="zh-CN" sz="2400" b="1" i="1" dirty="0" err="1">
                <a:latin typeface="Calibri" pitchFamily="34" charset="0"/>
              </a:rPr>
              <a:t>e</a:t>
            </a:r>
            <a:r>
              <a:rPr lang="en-US" altLang="zh-CN" sz="2400" b="1" dirty="0" err="1">
                <a:latin typeface="Calibri" pitchFamily="34" charset="0"/>
              </a:rPr>
              <a:t>E</a:t>
            </a:r>
            <a:endParaRPr lang="zh-CN" altLang="en-US" sz="2400" dirty="0">
              <a:latin typeface="Calibri" pitchFamily="34" charset="0"/>
            </a:endParaRPr>
          </a:p>
          <a:p>
            <a:r>
              <a:rPr lang="en-US" altLang="zh-CN" sz="2400" b="1" i="1" dirty="0">
                <a:latin typeface="Calibri" pitchFamily="34" charset="0"/>
              </a:rPr>
              <a:t>   v</a:t>
            </a:r>
            <a:r>
              <a:rPr lang="en-US" altLang="zh-CN" sz="2400" b="1" dirty="0">
                <a:latin typeface="Calibri" pitchFamily="34" charset="0"/>
              </a:rPr>
              <a:t>(A)∶</a:t>
            </a:r>
            <a:r>
              <a:rPr lang="en-US" altLang="zh-CN" sz="2400" b="1" i="1" dirty="0">
                <a:latin typeface="Calibri" pitchFamily="34" charset="0"/>
              </a:rPr>
              <a:t>v</a:t>
            </a:r>
            <a:r>
              <a:rPr lang="en-US" altLang="zh-CN" sz="2400" b="1" dirty="0">
                <a:latin typeface="Calibri" pitchFamily="34" charset="0"/>
              </a:rPr>
              <a:t>(B)∶</a:t>
            </a:r>
            <a:r>
              <a:rPr lang="en-US" altLang="zh-CN" sz="2400" b="1" i="1" dirty="0">
                <a:latin typeface="Calibri" pitchFamily="34" charset="0"/>
              </a:rPr>
              <a:t>v</a:t>
            </a:r>
            <a:r>
              <a:rPr lang="en-US" altLang="zh-CN" sz="2400" b="1" dirty="0">
                <a:latin typeface="Calibri" pitchFamily="34" charset="0"/>
              </a:rPr>
              <a:t>(D)∶</a:t>
            </a:r>
            <a:r>
              <a:rPr lang="en-US" altLang="zh-CN" sz="2400" b="1" i="1" dirty="0">
                <a:latin typeface="Calibri" pitchFamily="34" charset="0"/>
              </a:rPr>
              <a:t>v</a:t>
            </a:r>
            <a:r>
              <a:rPr lang="en-US" altLang="zh-CN" sz="2400" b="1" dirty="0">
                <a:latin typeface="Calibri" pitchFamily="34" charset="0"/>
              </a:rPr>
              <a:t>(E)</a:t>
            </a:r>
            <a:r>
              <a:rPr lang="zh-CN" altLang="en-US" sz="2400" b="1" dirty="0">
                <a:latin typeface="Calibri" pitchFamily="34" charset="0"/>
              </a:rPr>
              <a:t>＝</a:t>
            </a:r>
            <a:r>
              <a:rPr lang="en-US" altLang="zh-CN" sz="2400" b="1" i="1" dirty="0" err="1">
                <a:latin typeface="Calibri" pitchFamily="34" charset="0"/>
              </a:rPr>
              <a:t>a</a:t>
            </a:r>
            <a:r>
              <a:rPr lang="en-US" altLang="zh-CN" sz="2400" b="1" dirty="0" err="1">
                <a:latin typeface="Calibri" pitchFamily="34" charset="0"/>
              </a:rPr>
              <a:t>∶</a:t>
            </a:r>
            <a:r>
              <a:rPr lang="en-US" altLang="zh-CN" sz="2400" b="1" i="1" dirty="0" err="1">
                <a:latin typeface="Calibri" pitchFamily="34" charset="0"/>
              </a:rPr>
              <a:t>b</a:t>
            </a:r>
            <a:r>
              <a:rPr lang="en-US" altLang="zh-CN" sz="2400" b="1" dirty="0" err="1">
                <a:latin typeface="Calibri" pitchFamily="34" charset="0"/>
              </a:rPr>
              <a:t>∶</a:t>
            </a:r>
            <a:r>
              <a:rPr lang="en-US" altLang="zh-CN" sz="2400" b="1" i="1" dirty="0" err="1">
                <a:latin typeface="Calibri" pitchFamily="34" charset="0"/>
              </a:rPr>
              <a:t>d</a:t>
            </a:r>
            <a:r>
              <a:rPr lang="en-US" altLang="zh-CN" sz="2400" b="1" dirty="0" err="1">
                <a:latin typeface="Calibri" pitchFamily="34" charset="0"/>
              </a:rPr>
              <a:t>∶</a:t>
            </a:r>
            <a:r>
              <a:rPr lang="en-US" altLang="zh-CN" sz="2400" b="1" i="1" dirty="0" err="1">
                <a:latin typeface="Calibri" pitchFamily="34" charset="0"/>
              </a:rPr>
              <a:t>e</a:t>
            </a:r>
            <a:r>
              <a:rPr lang="zh-CN" altLang="en-US" sz="2400" b="1" dirty="0">
                <a:latin typeface="Calibri" pitchFamily="34" charset="0"/>
              </a:rPr>
              <a:t>，</a:t>
            </a:r>
            <a:endParaRPr lang="zh-CN" altLang="en-US" sz="2400" dirty="0">
              <a:latin typeface="Calibri" pitchFamily="34" charset="0"/>
            </a:endParaRPr>
          </a:p>
          <a:p>
            <a:r>
              <a:rPr lang="zh-CN" altLang="en-US" sz="2400" b="1" dirty="0">
                <a:latin typeface="Calibri" pitchFamily="34" charset="0"/>
              </a:rPr>
              <a:t>   或                                                      </a:t>
            </a:r>
            <a:r>
              <a:rPr lang="en-US" altLang="zh-CN" sz="2400" b="1" dirty="0">
                <a:latin typeface="Calibri" pitchFamily="34" charset="0"/>
              </a:rPr>
              <a:t>.</a:t>
            </a:r>
            <a:endParaRPr lang="zh-CN" altLang="en-US" sz="2400" dirty="0">
              <a:latin typeface="Calibri" pitchFamily="34" charset="0"/>
            </a:endParaRPr>
          </a:p>
          <a:p>
            <a:endParaRPr lang="zh-CN" altLang="en-US" sz="2400" dirty="0">
              <a:latin typeface="Calibri" pitchFamily="34" charset="0"/>
            </a:endParaRPr>
          </a:p>
        </p:txBody>
      </p:sp>
      <p:pic>
        <p:nvPicPr>
          <p:cNvPr id="9"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63" y="6024585"/>
            <a:ext cx="3409950" cy="619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8136904" cy="5755422"/>
          </a:xfrm>
          <a:prstGeom prst="rect">
            <a:avLst/>
          </a:prstGeom>
        </p:spPr>
        <p:txBody>
          <a:bodyPr wrap="square">
            <a:spAutoFit/>
          </a:bodyPr>
          <a:lstStyle/>
          <a:p>
            <a:pPr algn="ctr"/>
            <a:r>
              <a:rPr lang="zh-CN" altLang="zh-CN" sz="3200" b="1" dirty="0">
                <a:solidFill>
                  <a:srgbClr val="FF0000"/>
                </a:solidFill>
                <a:latin typeface="Times New Roman" panose="02020603050405020304" pitchFamily="18" charset="0"/>
                <a:cs typeface="Times New Roman" panose="02020603050405020304" pitchFamily="18" charset="0"/>
              </a:rPr>
              <a:t>反应速率大小</a:t>
            </a:r>
            <a:r>
              <a:rPr lang="en-US" altLang="zh-CN" sz="3200" b="1" dirty="0">
                <a:solidFill>
                  <a:srgbClr val="FF0000"/>
                </a:solidFill>
                <a:latin typeface="Times New Roman" panose="02020603050405020304" pitchFamily="18" charset="0"/>
                <a:cs typeface="Times New Roman" panose="02020603050405020304" pitchFamily="18" charset="0"/>
              </a:rPr>
              <a:t>(</a:t>
            </a:r>
            <a:r>
              <a:rPr lang="zh-CN" altLang="zh-CN" sz="3200" b="1" dirty="0">
                <a:solidFill>
                  <a:srgbClr val="FF0000"/>
                </a:solidFill>
                <a:latin typeface="Times New Roman" panose="02020603050405020304" pitchFamily="18" charset="0"/>
                <a:cs typeface="Times New Roman" panose="02020603050405020304" pitchFamily="18" charset="0"/>
              </a:rPr>
              <a:t>或快慢</a:t>
            </a:r>
            <a:r>
              <a:rPr lang="en-US" altLang="zh-CN" sz="3200" b="1" dirty="0">
                <a:solidFill>
                  <a:srgbClr val="FF0000"/>
                </a:solidFill>
                <a:latin typeface="Times New Roman" panose="02020603050405020304" pitchFamily="18" charset="0"/>
                <a:cs typeface="Times New Roman" panose="02020603050405020304" pitchFamily="18" charset="0"/>
              </a:rPr>
              <a:t>)</a:t>
            </a:r>
            <a:r>
              <a:rPr lang="zh-CN" altLang="zh-CN" sz="3200" b="1" dirty="0">
                <a:solidFill>
                  <a:srgbClr val="FF0000"/>
                </a:solidFill>
                <a:latin typeface="Times New Roman" panose="02020603050405020304" pitchFamily="18" charset="0"/>
                <a:cs typeface="Times New Roman" panose="02020603050405020304" pitchFamily="18" charset="0"/>
              </a:rPr>
              <a:t>比较方法</a:t>
            </a:r>
          </a:p>
          <a:p>
            <a:r>
              <a:rPr lang="zh-CN" altLang="zh-CN" sz="2800" b="1" dirty="0">
                <a:latin typeface="Times New Roman" panose="02020603050405020304" pitchFamily="18" charset="0"/>
                <a:cs typeface="Times New Roman" panose="02020603050405020304" pitchFamily="18" charset="0"/>
              </a:rPr>
              <a:t>同一反应的化学反应速率用不同物质表示时数值可能不同，比较化学反应速率的快慢不能只看数值大小，而要进行一定的转化。</a:t>
            </a:r>
          </a:p>
          <a:p>
            <a:r>
              <a:rPr lang="en-US" altLang="zh-CN" sz="2800" b="1" dirty="0">
                <a:solidFill>
                  <a:srgbClr val="FF0000"/>
                </a:solidFill>
                <a:latin typeface="Times New Roman" panose="02020603050405020304" pitchFamily="18" charset="0"/>
                <a:cs typeface="Times New Roman" panose="02020603050405020304" pitchFamily="18" charset="0"/>
              </a:rPr>
              <a:t>(1)</a:t>
            </a:r>
            <a:r>
              <a:rPr lang="zh-CN" altLang="zh-CN" sz="2800" b="1" dirty="0">
                <a:solidFill>
                  <a:srgbClr val="FF0000"/>
                </a:solidFill>
                <a:latin typeface="Times New Roman" panose="02020603050405020304" pitchFamily="18" charset="0"/>
                <a:cs typeface="Times New Roman" panose="02020603050405020304" pitchFamily="18" charset="0"/>
              </a:rPr>
              <a:t>归一法</a:t>
            </a:r>
          </a:p>
          <a:p>
            <a:r>
              <a:rPr lang="zh-CN" altLang="zh-CN" sz="2800" b="1" dirty="0">
                <a:latin typeface="Times New Roman" panose="02020603050405020304" pitchFamily="18" charset="0"/>
                <a:cs typeface="Times New Roman" panose="02020603050405020304" pitchFamily="18" charset="0"/>
              </a:rPr>
              <a:t>将同一反应中的不同物质的反应速率转化成同一种物质的反应速率，再进行比较。</a:t>
            </a:r>
          </a:p>
          <a:p>
            <a:r>
              <a:rPr lang="en-US" altLang="zh-CN" sz="2800" b="1" dirty="0">
                <a:solidFill>
                  <a:srgbClr val="FF0000"/>
                </a:solidFill>
                <a:latin typeface="Times New Roman" panose="02020603050405020304" pitchFamily="18" charset="0"/>
                <a:cs typeface="Times New Roman" panose="02020603050405020304" pitchFamily="18" charset="0"/>
              </a:rPr>
              <a:t>(2)</a:t>
            </a:r>
            <a:r>
              <a:rPr lang="zh-CN" altLang="zh-CN" sz="2800" b="1" dirty="0">
                <a:solidFill>
                  <a:srgbClr val="FF0000"/>
                </a:solidFill>
                <a:latin typeface="Times New Roman" panose="02020603050405020304" pitchFamily="18" charset="0"/>
                <a:cs typeface="Times New Roman" panose="02020603050405020304" pitchFamily="18" charset="0"/>
              </a:rPr>
              <a:t>比值法</a:t>
            </a:r>
          </a:p>
          <a:p>
            <a:r>
              <a:rPr lang="zh-CN" altLang="zh-CN" sz="2800" b="1" dirty="0">
                <a:latin typeface="Times New Roman" panose="02020603050405020304" pitchFamily="18" charset="0"/>
                <a:cs typeface="Times New Roman" panose="02020603050405020304" pitchFamily="18" charset="0"/>
              </a:rPr>
              <a:t>用各物质的量表示的反应速率除以对应各物质的化学计量数，然后再对求出的数值进行大小排序，数值大的反应速率快。如反应</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A</a:t>
            </a:r>
            <a:r>
              <a:rPr lang="zh-CN"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err="1" smtClean="0">
                <a:latin typeface="Times New Roman" panose="02020603050405020304" pitchFamily="18" charset="0"/>
                <a:cs typeface="Times New Roman" panose="02020603050405020304" pitchFamily="18" charset="0"/>
              </a:rPr>
              <a:t>p</a:t>
            </a:r>
            <a:r>
              <a:rPr lang="en-US" altLang="zh-CN" sz="2800" b="1" dirty="0" err="1" smtClean="0">
                <a:latin typeface="Times New Roman" panose="02020603050405020304" pitchFamily="18" charset="0"/>
                <a:cs typeface="Times New Roman" panose="02020603050405020304" pitchFamily="18" charset="0"/>
              </a:rPr>
              <a:t>C</a:t>
            </a:r>
            <a:r>
              <a:rPr lang="zh-CN"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q</a:t>
            </a:r>
            <a:r>
              <a:rPr lang="en-US" altLang="zh-CN" sz="2800" b="1" dirty="0" err="1">
                <a:latin typeface="Times New Roman" panose="02020603050405020304" pitchFamily="18" charset="0"/>
                <a:cs typeface="Times New Roman" panose="02020603050405020304" pitchFamily="18" charset="0"/>
              </a:rPr>
              <a:t>D</a:t>
            </a:r>
            <a:r>
              <a:rPr lang="zh-CN" altLang="zh-CN" sz="2800" b="1" dirty="0">
                <a:latin typeface="Times New Roman" panose="02020603050405020304" pitchFamily="18" charset="0"/>
                <a:cs typeface="Times New Roman" panose="02020603050405020304" pitchFamily="18" charset="0"/>
              </a:rPr>
              <a:t>，若</a:t>
            </a:r>
            <a:r>
              <a:rPr lang="en-US" altLang="zh-CN" sz="2800" b="1" i="1" dirty="0">
                <a:latin typeface="Times New Roman" panose="02020603050405020304" pitchFamily="18" charset="0"/>
                <a:cs typeface="Times New Roman" panose="02020603050405020304" pitchFamily="18" charset="0"/>
              </a:rPr>
              <a:t>v</a:t>
            </a:r>
            <a:r>
              <a:rPr lang="en-US" altLang="zh-CN" sz="2800" b="1" dirty="0">
                <a:latin typeface="Times New Roman" panose="02020603050405020304" pitchFamily="18" charset="0"/>
                <a:cs typeface="Times New Roman" panose="02020603050405020304" pitchFamily="18" charset="0"/>
              </a:rPr>
              <a:t>(A)/</a:t>
            </a:r>
            <a:r>
              <a:rPr lang="en-US" altLang="zh-CN" sz="2800" b="1" i="1" dirty="0">
                <a:latin typeface="Times New Roman" panose="02020603050405020304" pitchFamily="18" charset="0"/>
                <a:cs typeface="Times New Roman" panose="02020603050405020304" pitchFamily="18" charset="0"/>
              </a:rPr>
              <a:t>m</a:t>
            </a:r>
            <a:r>
              <a:rPr lang="en-US" altLang="zh-CN" sz="2800" b="1" dirty="0">
                <a:latin typeface="Times New Roman" panose="02020603050405020304" pitchFamily="18" charset="0"/>
                <a:cs typeface="Times New Roman" panose="02020603050405020304" pitchFamily="18" charset="0"/>
              </a:rPr>
              <a:t>&gt;</a:t>
            </a:r>
            <a:r>
              <a:rPr lang="en-US" altLang="zh-CN" sz="2800" b="1" i="1" dirty="0">
                <a:latin typeface="Times New Roman" panose="02020603050405020304" pitchFamily="18" charset="0"/>
                <a:cs typeface="Times New Roman" panose="02020603050405020304" pitchFamily="18" charset="0"/>
              </a:rPr>
              <a:t>v</a:t>
            </a:r>
            <a:r>
              <a:rPr lang="en-US" altLang="zh-CN" sz="2800" b="1" dirty="0">
                <a:latin typeface="Times New Roman" panose="02020603050405020304" pitchFamily="18" charset="0"/>
                <a:cs typeface="Times New Roman" panose="02020603050405020304" pitchFamily="18" charset="0"/>
              </a:rPr>
              <a:t>(B)/</a:t>
            </a:r>
            <a:r>
              <a:rPr lang="en-US" altLang="zh-CN" sz="2800" b="1" i="1" dirty="0">
                <a:latin typeface="Times New Roman" panose="02020603050405020304" pitchFamily="18" charset="0"/>
                <a:cs typeface="Times New Roman" panose="02020603050405020304" pitchFamily="18" charset="0"/>
              </a:rPr>
              <a:t>n</a:t>
            </a:r>
            <a:r>
              <a:rPr lang="zh-CN" altLang="zh-CN" sz="2800" b="1" dirty="0">
                <a:latin typeface="Times New Roman" panose="02020603050405020304" pitchFamily="18" charset="0"/>
                <a:cs typeface="Times New Roman" panose="02020603050405020304" pitchFamily="18" charset="0"/>
              </a:rPr>
              <a:t>，</a:t>
            </a:r>
            <a:r>
              <a:rPr lang="zh-CN" altLang="zh-CN" sz="2800" b="1" dirty="0" smtClean="0">
                <a:latin typeface="Times New Roman" panose="02020603050405020304" pitchFamily="18" charset="0"/>
                <a:cs typeface="Times New Roman" panose="02020603050405020304" pitchFamily="18" charset="0"/>
              </a:rPr>
              <a:t>则</a:t>
            </a:r>
            <a:r>
              <a:rPr lang="zh-CN" altLang="en-US" sz="2800" b="1" dirty="0" smtClean="0">
                <a:latin typeface="Times New Roman" panose="02020603050405020304" pitchFamily="18" charset="0"/>
                <a:cs typeface="Times New Roman" panose="02020603050405020304" pitchFamily="18" charset="0"/>
              </a:rPr>
              <a:t>以</a:t>
            </a:r>
            <a:r>
              <a:rPr lang="en-US" altLang="zh-CN" sz="2800" b="1" dirty="0" smtClean="0">
                <a:latin typeface="Times New Roman" panose="02020603050405020304" pitchFamily="18" charset="0"/>
                <a:cs typeface="Times New Roman" panose="02020603050405020304" pitchFamily="18" charset="0"/>
              </a:rPr>
              <a:t>A</a:t>
            </a:r>
            <a:r>
              <a:rPr lang="zh-CN" altLang="en-US" sz="2800" b="1" dirty="0" smtClean="0">
                <a:latin typeface="Times New Roman" panose="02020603050405020304" pitchFamily="18" charset="0"/>
                <a:cs typeface="Times New Roman" panose="02020603050405020304" pitchFamily="18" charset="0"/>
              </a:rPr>
              <a:t>表示的</a:t>
            </a:r>
            <a:r>
              <a:rPr lang="zh-CN" altLang="zh-CN" sz="2800" b="1" dirty="0" smtClean="0">
                <a:latin typeface="Times New Roman" panose="02020603050405020304" pitchFamily="18" charset="0"/>
                <a:cs typeface="Times New Roman" panose="02020603050405020304" pitchFamily="18" charset="0"/>
              </a:rPr>
              <a:t>反应速率</a:t>
            </a:r>
            <a:r>
              <a:rPr lang="zh-CN" altLang="en-US" sz="2800" b="1" dirty="0" smtClean="0">
                <a:latin typeface="Times New Roman" panose="02020603050405020304" pitchFamily="18" charset="0"/>
                <a:cs typeface="Times New Roman" panose="02020603050405020304" pitchFamily="18" charset="0"/>
              </a:rPr>
              <a:t>更快</a:t>
            </a:r>
            <a:r>
              <a:rPr lang="zh-CN" altLang="zh-CN" sz="2800" b="1" dirty="0" smtClean="0">
                <a:latin typeface="Times New Roman" panose="02020603050405020304" pitchFamily="18" charset="0"/>
                <a:cs typeface="Times New Roman" panose="02020603050405020304" pitchFamily="18" charset="0"/>
              </a:rPr>
              <a:t>。</a:t>
            </a:r>
            <a:endParaRPr lang="zh-CN" altLang="zh-CN" sz="2800" b="1" dirty="0">
              <a:latin typeface="Times New Roman" panose="02020603050405020304" pitchFamily="18" charset="0"/>
              <a:cs typeface="Times New Roman" panose="02020603050405020304" pitchFamily="18" charset="0"/>
            </a:endParaRPr>
          </a:p>
          <a:p>
            <a:r>
              <a:rPr lang="en-US" altLang="zh-CN" sz="2800" b="1" dirty="0">
                <a:solidFill>
                  <a:srgbClr val="FF0000"/>
                </a:solidFill>
                <a:latin typeface="Times New Roman" panose="02020603050405020304" pitchFamily="18" charset="0"/>
                <a:cs typeface="Times New Roman" panose="02020603050405020304" pitchFamily="18" charset="0"/>
              </a:rPr>
              <a:t>(3)</a:t>
            </a:r>
            <a:r>
              <a:rPr lang="zh-CN" altLang="zh-CN" sz="2800" b="1" dirty="0">
                <a:solidFill>
                  <a:srgbClr val="FF0000"/>
                </a:solidFill>
                <a:latin typeface="Times New Roman" panose="02020603050405020304" pitchFamily="18" charset="0"/>
                <a:cs typeface="Times New Roman" panose="02020603050405020304" pitchFamily="18" charset="0"/>
              </a:rPr>
              <a:t>注意单位是否</a:t>
            </a:r>
            <a:r>
              <a:rPr lang="zh-CN" altLang="zh-CN" sz="2800" b="1" dirty="0" smtClean="0">
                <a:solidFill>
                  <a:srgbClr val="FF0000"/>
                </a:solidFill>
                <a:latin typeface="Times New Roman" panose="02020603050405020304" pitchFamily="18" charset="0"/>
                <a:cs typeface="Times New Roman" panose="02020603050405020304" pitchFamily="18" charset="0"/>
              </a:rPr>
              <a:t>统一</a:t>
            </a:r>
            <a:r>
              <a:rPr lang="zh-CN" altLang="en-US" sz="2800" b="1" dirty="0" smtClean="0">
                <a:solidFill>
                  <a:srgbClr val="FF0000"/>
                </a:solidFill>
                <a:latin typeface="Times New Roman" panose="02020603050405020304" pitchFamily="18" charset="0"/>
                <a:cs typeface="Times New Roman" panose="02020603050405020304" pitchFamily="18" charset="0"/>
              </a:rPr>
              <a:t>，以及是否有固体物质</a:t>
            </a:r>
            <a:r>
              <a:rPr lang="zh-CN"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zh-CN" sz="2800" b="1" dirty="0">
              <a:solidFill>
                <a:srgbClr val="FF0000"/>
              </a:solidFill>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28184" y="4941168"/>
            <a:ext cx="604837" cy="179387"/>
          </a:xfrm>
          <a:prstGeom prst="rect">
            <a:avLst/>
          </a:prstGeom>
          <a:noFill/>
          <a:ln w="9525">
            <a:noFill/>
            <a:miter lim="800000"/>
            <a:headEnd/>
            <a:tailEnd/>
          </a:ln>
        </p:spPr>
      </p:pic>
    </p:spTree>
    <p:extLst>
      <p:ext uri="{BB962C8B-B14F-4D97-AF65-F5344CB8AC3E}">
        <p14:creationId xmlns:p14="http://schemas.microsoft.com/office/powerpoint/2010/main" val="283164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
          <p:cNvGrpSpPr>
            <a:grpSpLocks/>
          </p:cNvGrpSpPr>
          <p:nvPr/>
        </p:nvGrpSpPr>
        <p:grpSpPr bwMode="auto">
          <a:xfrm>
            <a:off x="395288" y="1214445"/>
            <a:ext cx="8229600" cy="3286125"/>
            <a:chOff x="395288" y="642918"/>
            <a:chExt cx="8229600" cy="3286148"/>
          </a:xfrm>
        </p:grpSpPr>
        <p:sp>
          <p:nvSpPr>
            <p:cNvPr id="2" name="Rectangle 2"/>
            <p:cNvSpPr txBox="1">
              <a:spLocks noChangeArrowheads="1"/>
            </p:cNvSpPr>
            <p:nvPr/>
          </p:nvSpPr>
          <p:spPr>
            <a:xfrm>
              <a:off x="395288" y="642918"/>
              <a:ext cx="8229600" cy="3286148"/>
            </a:xfrm>
            <a:prstGeom prst="rect">
              <a:avLst/>
            </a:prstGeom>
          </p:spPr>
          <p:txBody>
            <a:bodyPr/>
            <a:lstStyle/>
            <a:p>
              <a:pPr marL="342900" indent="-342900" eaLnBrk="0" hangingPunct="0">
                <a:lnSpc>
                  <a:spcPct val="150000"/>
                </a:lnSpc>
                <a:spcBef>
                  <a:spcPct val="20000"/>
                </a:spcBef>
                <a:defRPr/>
              </a:pPr>
              <a:r>
                <a:rPr lang="en-US" altLang="zh-CN" sz="2400" b="1" dirty="0" smtClean="0">
                  <a:solidFill>
                    <a:srgbClr val="000000"/>
                  </a:solidFill>
                  <a:latin typeface="Times New Roman" pitchFamily="18" charset="0"/>
                  <a:ea typeface="黑体" pitchFamily="2" charset="-122"/>
                  <a:cs typeface="Times New Roman" pitchFamily="18" charset="0"/>
                </a:rPr>
                <a:t>【</a:t>
              </a:r>
              <a:r>
                <a:rPr lang="zh-CN" altLang="en-US" sz="2400" b="1" dirty="0" smtClean="0">
                  <a:solidFill>
                    <a:srgbClr val="000000"/>
                  </a:solidFill>
                  <a:latin typeface="Times New Roman" pitchFamily="18" charset="0"/>
                  <a:ea typeface="黑体" pitchFamily="2" charset="-122"/>
                  <a:cs typeface="Times New Roman" pitchFamily="18" charset="0"/>
                </a:rPr>
                <a:t>例</a:t>
              </a:r>
              <a:r>
                <a:rPr lang="en-US" altLang="zh-CN" sz="2400" b="1" dirty="0" smtClean="0">
                  <a:solidFill>
                    <a:srgbClr val="000000"/>
                  </a:solidFill>
                  <a:latin typeface="Times New Roman" pitchFamily="18" charset="0"/>
                  <a:ea typeface="黑体" pitchFamily="2" charset="-122"/>
                  <a:cs typeface="Times New Roman" pitchFamily="18" charset="0"/>
                </a:rPr>
                <a:t>3】 </a:t>
              </a:r>
              <a:r>
                <a:rPr lang="zh-CN" altLang="en-US" sz="2400" b="1" dirty="0">
                  <a:solidFill>
                    <a:srgbClr val="000000"/>
                  </a:solidFill>
                  <a:latin typeface="Times New Roman" pitchFamily="18" charset="0"/>
                  <a:ea typeface="方正书宋_GBK" pitchFamily="65" charset="-122"/>
                  <a:cs typeface="Times New Roman" pitchFamily="18" charset="0"/>
                </a:rPr>
                <a:t>反</a:t>
              </a:r>
              <a:r>
                <a:rPr lang="zh-CN" altLang="en-US" sz="2400" b="1" dirty="0">
                  <a:solidFill>
                    <a:srgbClr val="000000"/>
                  </a:solidFill>
                  <a:latin typeface="Times New Roman" pitchFamily="18" charset="0"/>
                  <a:ea typeface="+mn-ea"/>
                  <a:cs typeface="Times New Roman" pitchFamily="18" charset="0"/>
                </a:rPr>
                <a:t>应</a:t>
              </a:r>
              <a:r>
                <a:rPr lang="en-US" altLang="zh-CN" sz="2400" b="1" dirty="0">
                  <a:solidFill>
                    <a:srgbClr val="000000"/>
                  </a:solidFill>
                  <a:latin typeface="Times New Roman" pitchFamily="18" charset="0"/>
                  <a:ea typeface="+mn-ea"/>
                  <a:cs typeface="Times New Roman" pitchFamily="18" charset="0"/>
                </a:rPr>
                <a:t>A</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3B</a:t>
              </a:r>
              <a:r>
                <a:rPr lang="en-US" altLang="zh-CN" sz="2400" b="1" dirty="0">
                  <a:solidFill>
                    <a:srgbClr val="000000"/>
                  </a:solidFill>
                  <a:latin typeface="ZBFH" charset="0"/>
                  <a:ea typeface="+mn-ea"/>
                </a:rPr>
                <a:t> </a:t>
              </a:r>
              <a:r>
                <a:rPr lang="en-US" altLang="zh-CN" sz="2400" b="1" dirty="0">
                  <a:solidFill>
                    <a:srgbClr val="000000"/>
                  </a:solidFill>
                  <a:latin typeface="Times New Roman" pitchFamily="18" charset="0"/>
                  <a:ea typeface="+mn-ea"/>
                  <a:cs typeface="Times New Roman" pitchFamily="18" charset="0"/>
                </a:rPr>
                <a:t>2C</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2D</a:t>
              </a:r>
              <a:r>
                <a:rPr lang="zh-CN" altLang="en-US" sz="2400" b="1" dirty="0">
                  <a:solidFill>
                    <a:srgbClr val="000000"/>
                  </a:solidFill>
                  <a:latin typeface="Times New Roman" pitchFamily="18" charset="0"/>
                  <a:ea typeface="+mn-ea"/>
                  <a:cs typeface="Times New Roman" pitchFamily="18" charset="0"/>
                </a:rPr>
                <a:t>在四种不同情况下的反应速率分别为</a:t>
              </a:r>
              <a:endParaRPr lang="zh-CN" altLang="en-US" sz="2400" b="1" dirty="0">
                <a:solidFill>
                  <a:srgbClr val="000000"/>
                </a:solidFill>
                <a:latin typeface="+mn-lt"/>
                <a:ea typeface="+mn-ea"/>
                <a:cs typeface="Times New Roman" pitchFamily="18" charset="0"/>
              </a:endParaRPr>
            </a:p>
            <a:p>
              <a:pPr marL="342900" indent="-342900" eaLnBrk="0" hangingPunct="0">
                <a:lnSpc>
                  <a:spcPct val="150000"/>
                </a:lnSpc>
                <a:spcBef>
                  <a:spcPct val="20000"/>
                </a:spcBef>
                <a:defRPr/>
              </a:pPr>
              <a:r>
                <a:rPr lang="zh-CN" altLang="en-US" sz="2400" b="1" dirty="0">
                  <a:solidFill>
                    <a:srgbClr val="000000"/>
                  </a:solidFill>
                  <a:latin typeface="+mn-lt"/>
                  <a:ea typeface="+mn-ea"/>
                  <a:cs typeface="Times New Roman" pitchFamily="18" charset="0"/>
                </a:rPr>
                <a:t>	①</a:t>
              </a:r>
              <a:r>
                <a:rPr lang="en-US" altLang="zh-CN" sz="2400" b="1" i="1" dirty="0">
                  <a:solidFill>
                    <a:srgbClr val="000000"/>
                  </a:solidFill>
                  <a:latin typeface="Book Antiqua" pitchFamily="18" charset="0"/>
                  <a:ea typeface="+mn-ea"/>
                  <a:cs typeface="Times New Roman" pitchFamily="18" charset="0"/>
                </a:rPr>
                <a:t>v</a:t>
              </a:r>
              <a:r>
                <a:rPr lang="en-US" altLang="zh-CN" sz="2400" b="1" dirty="0">
                  <a:solidFill>
                    <a:srgbClr val="000000"/>
                  </a:solidFill>
                  <a:latin typeface="Times New Roman" pitchFamily="18" charset="0"/>
                  <a:ea typeface="+mn-ea"/>
                  <a:cs typeface="Times New Roman" pitchFamily="18" charset="0"/>
                </a:rPr>
                <a:t>(A)</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0.15 mol/(L</a:t>
              </a:r>
              <a:r>
                <a:rPr lang="en-US" altLang="zh-CN" sz="2400" b="1" dirty="0">
                  <a:solidFill>
                    <a:srgbClr val="000000"/>
                  </a:solidFill>
                  <a:latin typeface="Courier New"/>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s)</a:t>
              </a:r>
              <a:r>
                <a:rPr lang="zh-CN" altLang="en-US" sz="2400" b="1" dirty="0">
                  <a:solidFill>
                    <a:srgbClr val="000000"/>
                  </a:solidFill>
                  <a:latin typeface="Times New Roman" pitchFamily="18" charset="0"/>
                  <a:ea typeface="+mn-ea"/>
                  <a:cs typeface="Times New Roman" pitchFamily="18" charset="0"/>
                </a:rPr>
                <a:t>；    </a:t>
              </a:r>
              <a:r>
                <a:rPr lang="zh-CN" altLang="en-US" sz="2400" b="1" dirty="0">
                  <a:solidFill>
                    <a:srgbClr val="000000"/>
                  </a:solidFill>
                  <a:latin typeface="+mn-lt"/>
                  <a:ea typeface="+mn-ea"/>
                  <a:cs typeface="Times New Roman" pitchFamily="18" charset="0"/>
                </a:rPr>
                <a:t>②</a:t>
              </a:r>
              <a:r>
                <a:rPr lang="en-US" altLang="zh-CN" sz="2400" b="1" i="1" dirty="0">
                  <a:solidFill>
                    <a:srgbClr val="000000"/>
                  </a:solidFill>
                  <a:latin typeface="Book Antiqua" pitchFamily="18" charset="0"/>
                  <a:ea typeface="+mn-ea"/>
                  <a:cs typeface="Times New Roman" pitchFamily="18" charset="0"/>
                </a:rPr>
                <a:t>v</a:t>
              </a:r>
              <a:r>
                <a:rPr lang="en-US" altLang="zh-CN" sz="2400" b="1" dirty="0">
                  <a:solidFill>
                    <a:srgbClr val="000000"/>
                  </a:solidFill>
                  <a:latin typeface="Times New Roman" pitchFamily="18" charset="0"/>
                  <a:ea typeface="+mn-ea"/>
                  <a:cs typeface="Times New Roman" pitchFamily="18" charset="0"/>
                </a:rPr>
                <a:t>(B)</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2.4 mol/(</a:t>
              </a:r>
              <a:r>
                <a:rPr lang="en-US" altLang="zh-CN" sz="2400" b="1" dirty="0" err="1">
                  <a:solidFill>
                    <a:srgbClr val="000000"/>
                  </a:solidFill>
                  <a:latin typeface="Times New Roman" pitchFamily="18" charset="0"/>
                  <a:ea typeface="+mn-ea"/>
                  <a:cs typeface="Times New Roman" pitchFamily="18" charset="0"/>
                </a:rPr>
                <a:t>L</a:t>
              </a:r>
              <a:r>
                <a:rPr lang="en-US" altLang="zh-CN" sz="2400" b="1" dirty="0" err="1">
                  <a:solidFill>
                    <a:srgbClr val="000000"/>
                  </a:solidFill>
                  <a:latin typeface="Courier New"/>
                  <a:ea typeface="+mn-ea"/>
                  <a:cs typeface="Times New Roman" pitchFamily="18" charset="0"/>
                </a:rPr>
                <a:t>·</a:t>
              </a:r>
              <a:r>
                <a:rPr lang="en-US" altLang="zh-CN" sz="2400" b="1" dirty="0" err="1">
                  <a:solidFill>
                    <a:srgbClr val="000000"/>
                  </a:solidFill>
                  <a:latin typeface="Times New Roman" pitchFamily="18" charset="0"/>
                  <a:ea typeface="+mn-ea"/>
                  <a:cs typeface="Times New Roman" pitchFamily="18" charset="0"/>
                </a:rPr>
                <a:t>min</a:t>
              </a:r>
              <a:r>
                <a:rPr lang="en-US" altLang="zh-CN" sz="2400" b="1" dirty="0">
                  <a:solidFill>
                    <a:srgbClr val="000000"/>
                  </a:solidFill>
                  <a:latin typeface="Times New Roman" pitchFamily="18" charset="0"/>
                  <a:ea typeface="+mn-ea"/>
                  <a:cs typeface="Times New Roman" pitchFamily="18" charset="0"/>
                </a:rPr>
                <a:t>)</a:t>
              </a:r>
              <a:r>
                <a:rPr lang="zh-CN" altLang="en-US" sz="2400" b="1" dirty="0">
                  <a:solidFill>
                    <a:srgbClr val="000000"/>
                  </a:solidFill>
                  <a:latin typeface="Times New Roman" pitchFamily="18" charset="0"/>
                  <a:ea typeface="+mn-ea"/>
                  <a:cs typeface="Times New Roman" pitchFamily="18" charset="0"/>
                </a:rPr>
                <a:t>；</a:t>
              </a:r>
              <a:endParaRPr lang="zh-CN" altLang="en-US" sz="2400" b="1" dirty="0">
                <a:solidFill>
                  <a:srgbClr val="000000"/>
                </a:solidFill>
                <a:latin typeface="+mn-lt"/>
                <a:ea typeface="+mn-ea"/>
                <a:cs typeface="Times New Roman" pitchFamily="18" charset="0"/>
              </a:endParaRPr>
            </a:p>
            <a:p>
              <a:pPr marL="342900" indent="-342900" eaLnBrk="0" hangingPunct="0">
                <a:lnSpc>
                  <a:spcPct val="150000"/>
                </a:lnSpc>
                <a:spcBef>
                  <a:spcPct val="20000"/>
                </a:spcBef>
                <a:defRPr/>
              </a:pPr>
              <a:r>
                <a:rPr lang="zh-CN" altLang="en-US" sz="2400" b="1" dirty="0">
                  <a:solidFill>
                    <a:srgbClr val="000000"/>
                  </a:solidFill>
                  <a:latin typeface="+mn-lt"/>
                  <a:ea typeface="+mn-ea"/>
                  <a:cs typeface="Times New Roman" pitchFamily="18" charset="0"/>
                </a:rPr>
                <a:t>	③</a:t>
              </a:r>
              <a:r>
                <a:rPr lang="en-US" altLang="zh-CN" sz="2400" b="1" i="1" dirty="0">
                  <a:solidFill>
                    <a:srgbClr val="000000"/>
                  </a:solidFill>
                  <a:latin typeface="Book Antiqua" pitchFamily="18" charset="0"/>
                  <a:ea typeface="+mn-ea"/>
                  <a:cs typeface="Times New Roman" pitchFamily="18" charset="0"/>
                </a:rPr>
                <a:t>v</a:t>
              </a:r>
              <a:r>
                <a:rPr lang="en-US" altLang="zh-CN" sz="2400" b="1" dirty="0">
                  <a:solidFill>
                    <a:srgbClr val="000000"/>
                  </a:solidFill>
                  <a:latin typeface="Times New Roman" pitchFamily="18" charset="0"/>
                  <a:ea typeface="+mn-ea"/>
                  <a:cs typeface="Times New Roman" pitchFamily="18" charset="0"/>
                </a:rPr>
                <a:t>(C)</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0.4 mol/(L</a:t>
              </a:r>
              <a:r>
                <a:rPr lang="en-US" altLang="zh-CN" sz="2400" b="1" dirty="0">
                  <a:solidFill>
                    <a:srgbClr val="000000"/>
                  </a:solidFill>
                  <a:latin typeface="Courier New"/>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s)</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	     </a:t>
              </a:r>
              <a:r>
                <a:rPr lang="zh-CN" altLang="en-US" sz="2400" b="1" dirty="0">
                  <a:solidFill>
                    <a:srgbClr val="000000"/>
                  </a:solidFill>
                  <a:latin typeface="+mn-lt"/>
                  <a:ea typeface="+mn-ea"/>
                  <a:cs typeface="Times New Roman" pitchFamily="18" charset="0"/>
                </a:rPr>
                <a:t>④</a:t>
              </a:r>
              <a:r>
                <a:rPr lang="en-US" altLang="zh-CN" sz="2400" b="1" i="1" dirty="0">
                  <a:solidFill>
                    <a:srgbClr val="000000"/>
                  </a:solidFill>
                  <a:latin typeface="Book Antiqua" pitchFamily="18" charset="0"/>
                  <a:ea typeface="+mn-ea"/>
                  <a:cs typeface="Times New Roman" pitchFamily="18" charset="0"/>
                </a:rPr>
                <a:t>v</a:t>
              </a:r>
              <a:r>
                <a:rPr lang="en-US" altLang="zh-CN" sz="2400" b="1" dirty="0">
                  <a:solidFill>
                    <a:srgbClr val="000000"/>
                  </a:solidFill>
                  <a:latin typeface="Times New Roman" pitchFamily="18" charset="0"/>
                  <a:ea typeface="+mn-ea"/>
                  <a:cs typeface="Times New Roman" pitchFamily="18" charset="0"/>
                </a:rPr>
                <a:t>(D)</a:t>
              </a:r>
              <a:r>
                <a:rPr lang="zh-CN" altLang="en-US" sz="2400" b="1" dirty="0">
                  <a:solidFill>
                    <a:srgbClr val="000000"/>
                  </a:solidFill>
                  <a:latin typeface="Times New Roman" pitchFamily="18" charset="0"/>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0.45 mol/(L</a:t>
              </a:r>
              <a:r>
                <a:rPr lang="en-US" altLang="zh-CN" sz="2400" b="1" dirty="0">
                  <a:solidFill>
                    <a:srgbClr val="000000"/>
                  </a:solidFill>
                  <a:latin typeface="Courier New"/>
                  <a:ea typeface="+mn-ea"/>
                  <a:cs typeface="Times New Roman" pitchFamily="18" charset="0"/>
                </a:rPr>
                <a:t>·</a:t>
              </a:r>
              <a:r>
                <a:rPr lang="en-US" altLang="zh-CN" sz="2400" b="1" dirty="0">
                  <a:solidFill>
                    <a:srgbClr val="000000"/>
                  </a:solidFill>
                  <a:latin typeface="Times New Roman" pitchFamily="18" charset="0"/>
                  <a:ea typeface="+mn-ea"/>
                  <a:cs typeface="Times New Roman" pitchFamily="18" charset="0"/>
                </a:rPr>
                <a:t>s)</a:t>
              </a:r>
              <a:r>
                <a:rPr lang="zh-CN" altLang="en-US" sz="2400" b="1" dirty="0">
                  <a:solidFill>
                    <a:srgbClr val="000000"/>
                  </a:solidFill>
                  <a:latin typeface="Times New Roman" pitchFamily="18" charset="0"/>
                  <a:ea typeface="+mn-ea"/>
                  <a:cs typeface="Times New Roman" pitchFamily="18" charset="0"/>
                </a:rPr>
                <a:t>。</a:t>
              </a:r>
            </a:p>
            <a:p>
              <a:pPr marL="342900" indent="-342900" eaLnBrk="0" hangingPunct="0">
                <a:lnSpc>
                  <a:spcPct val="150000"/>
                </a:lnSpc>
                <a:spcBef>
                  <a:spcPct val="20000"/>
                </a:spcBef>
                <a:defRPr/>
              </a:pPr>
              <a:r>
                <a:rPr lang="zh-CN" altLang="en-US" sz="2400" b="1" dirty="0">
                  <a:solidFill>
                    <a:srgbClr val="000000"/>
                  </a:solidFill>
                  <a:latin typeface="Times New Roman" pitchFamily="18" charset="0"/>
                  <a:ea typeface="+mn-ea"/>
                  <a:cs typeface="Times New Roman" pitchFamily="18" charset="0"/>
                </a:rPr>
                <a:t>	该反应进行的快慢顺序为</a:t>
              </a:r>
              <a:r>
                <a:rPr lang="en-US" altLang="zh-CN" sz="2400" b="1" dirty="0">
                  <a:solidFill>
                    <a:srgbClr val="000000"/>
                  </a:solidFill>
                  <a:latin typeface="Times New Roman" pitchFamily="18" charset="0"/>
                  <a:ea typeface="+mn-ea"/>
                  <a:cs typeface="Times New Roman" pitchFamily="18" charset="0"/>
                </a:rPr>
                <a:t>________</a:t>
              </a:r>
              <a:r>
                <a:rPr lang="zh-CN" altLang="en-US" sz="2400" b="1" dirty="0">
                  <a:solidFill>
                    <a:srgbClr val="000000"/>
                  </a:solidFill>
                  <a:latin typeface="Times New Roman" pitchFamily="18" charset="0"/>
                  <a:ea typeface="+mn-ea"/>
                  <a:cs typeface="Times New Roman" pitchFamily="18" charset="0"/>
                </a:rPr>
                <a:t>。</a:t>
              </a:r>
            </a:p>
          </p:txBody>
        </p:sp>
        <p:pic>
          <p:nvPicPr>
            <p:cNvPr id="11269"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181345" y="892158"/>
              <a:ext cx="604837" cy="179388"/>
            </a:xfrm>
            <a:prstGeom prst="rect">
              <a:avLst/>
            </a:prstGeom>
            <a:noFill/>
            <a:ln w="9525">
              <a:noFill/>
              <a:miter lim="800000"/>
              <a:headEnd/>
              <a:tailEnd/>
            </a:ln>
          </p:spPr>
        </p:pic>
      </p:grpSp>
      <p:sp>
        <p:nvSpPr>
          <p:cNvPr id="4" name="矩形 3"/>
          <p:cNvSpPr>
            <a:spLocks noChangeArrowheads="1"/>
          </p:cNvSpPr>
          <p:nvPr/>
        </p:nvSpPr>
        <p:spPr bwMode="auto">
          <a:xfrm>
            <a:off x="2543176" y="4500563"/>
            <a:ext cx="2243138" cy="523875"/>
          </a:xfrm>
          <a:prstGeom prst="rect">
            <a:avLst/>
          </a:prstGeom>
          <a:noFill/>
          <a:ln w="9525">
            <a:noFill/>
            <a:miter lim="800000"/>
            <a:headEnd/>
            <a:tailEnd/>
          </a:ln>
        </p:spPr>
        <p:txBody>
          <a:bodyPr wrap="none">
            <a:spAutoFit/>
          </a:bodyPr>
          <a:lstStyle/>
          <a:p>
            <a:r>
              <a:rPr lang="zh-CN" altLang="en-US" sz="2800" b="1" dirty="0">
                <a:solidFill>
                  <a:srgbClr val="FF0000"/>
                </a:solidFill>
                <a:cs typeface="Times New Roman" pitchFamily="18" charset="0"/>
              </a:rPr>
              <a:t>④</a:t>
            </a:r>
            <a:r>
              <a:rPr lang="en-US" altLang="zh-CN" sz="2800" b="1" dirty="0">
                <a:solidFill>
                  <a:srgbClr val="FF0000"/>
                </a:solidFill>
                <a:latin typeface="Times New Roman" pitchFamily="18" charset="0"/>
                <a:cs typeface="Times New Roman" pitchFamily="18" charset="0"/>
              </a:rPr>
              <a:t>&gt;</a:t>
            </a:r>
            <a:r>
              <a:rPr lang="en-US" altLang="zh-CN" sz="2800" b="1" dirty="0">
                <a:solidFill>
                  <a:srgbClr val="FF0000"/>
                </a:solidFill>
                <a:cs typeface="Times New Roman" pitchFamily="18" charset="0"/>
              </a:rPr>
              <a:t>③</a:t>
            </a:r>
            <a:r>
              <a:rPr lang="en-US" altLang="zh-CN" sz="2800" b="1" dirty="0">
                <a:solidFill>
                  <a:srgbClr val="FF0000"/>
                </a:solidFill>
                <a:latin typeface="Times New Roman" pitchFamily="18" charset="0"/>
                <a:cs typeface="Times New Roman" pitchFamily="18" charset="0"/>
              </a:rPr>
              <a:t>&gt;</a:t>
            </a:r>
            <a:r>
              <a:rPr lang="en-US" altLang="zh-CN" sz="2800" b="1" dirty="0">
                <a:solidFill>
                  <a:srgbClr val="FF0000"/>
                </a:solidFill>
                <a:cs typeface="Times New Roman" pitchFamily="18" charset="0"/>
              </a:rPr>
              <a:t>①</a:t>
            </a:r>
            <a:r>
              <a:rPr lang="en-US" altLang="zh-CN" sz="2800" b="1" dirty="0">
                <a:solidFill>
                  <a:srgbClr val="FF0000"/>
                </a:solidFill>
                <a:latin typeface="Times New Roman" pitchFamily="18" charset="0"/>
                <a:cs typeface="Times New Roman" pitchFamily="18" charset="0"/>
              </a:rPr>
              <a:t>&gt;</a:t>
            </a:r>
            <a:r>
              <a:rPr lang="zh-CN" altLang="en-US" sz="2800" b="1" dirty="0">
                <a:solidFill>
                  <a:srgbClr val="FF0000"/>
                </a:solidFill>
                <a:cs typeface="Times New Roman" pitchFamily="18" charset="0"/>
              </a:rPr>
              <a:t>②</a:t>
            </a:r>
            <a:endParaRPr lang="zh-CN" altLang="en-US" sz="2800" dirty="0">
              <a:solidFill>
                <a:srgbClr val="FF0000"/>
              </a:solidFill>
            </a:endParaRPr>
          </a:p>
        </p:txBody>
      </p:sp>
      <p:sp>
        <p:nvSpPr>
          <p:cNvPr id="6" name="Text Box 3"/>
          <p:cNvSpPr txBox="1">
            <a:spLocks noChangeArrowheads="1"/>
          </p:cNvSpPr>
          <p:nvPr/>
        </p:nvSpPr>
        <p:spPr bwMode="auto">
          <a:xfrm>
            <a:off x="1643042" y="214290"/>
            <a:ext cx="6318250" cy="708025"/>
          </a:xfrm>
          <a:prstGeom prst="rect">
            <a:avLst/>
          </a:prstGeom>
          <a:noFill/>
          <a:ln w="9525">
            <a:noFill/>
            <a:miter lim="800000"/>
            <a:headEnd/>
            <a:tailEnd/>
          </a:ln>
        </p:spPr>
        <p:txBody>
          <a:bodyPr>
            <a:spAutoFit/>
          </a:bodyPr>
          <a:lstStyle/>
          <a:p>
            <a:pPr>
              <a:spcBef>
                <a:spcPct val="50000"/>
              </a:spcBef>
            </a:pPr>
            <a:r>
              <a:rPr kumimoji="1" lang="zh-CN" altLang="en-US" sz="4000" b="1" dirty="0">
                <a:solidFill>
                  <a:srgbClr val="0000FF"/>
                </a:solidFill>
                <a:latin typeface="隶书" pitchFamily="49" charset="-122"/>
                <a:ea typeface="隶书" pitchFamily="49" charset="-122"/>
              </a:rPr>
              <a:t>练习</a:t>
            </a:r>
            <a:r>
              <a:rPr kumimoji="1" lang="en-US" altLang="zh-CN" sz="4000" b="1" dirty="0">
                <a:solidFill>
                  <a:srgbClr val="0000FF"/>
                </a:solidFill>
                <a:latin typeface="Times New Roman" pitchFamily="18" charset="0"/>
                <a:ea typeface="隶书" pitchFamily="49" charset="-122"/>
              </a:rPr>
              <a:t>—</a:t>
            </a:r>
            <a:r>
              <a:rPr kumimoji="1" lang="zh-CN" altLang="en-US" sz="4000" b="1" dirty="0">
                <a:solidFill>
                  <a:srgbClr val="0000FF"/>
                </a:solidFill>
                <a:latin typeface="Times New Roman" pitchFamily="18" charset="0"/>
                <a:ea typeface="隶书" pitchFamily="49" charset="-122"/>
              </a:rPr>
              <a:t>比较化学反应速率</a:t>
            </a:r>
            <a:endParaRPr kumimoji="1" lang="zh-CN" altLang="en-US" sz="4000" b="1" dirty="0">
              <a:solidFill>
                <a:srgbClr val="0000FF"/>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269</TotalTime>
  <Words>2574</Words>
  <Application>Microsoft Office PowerPoint</Application>
  <PresentationFormat>全屏显示(4:3)</PresentationFormat>
  <Paragraphs>421</Paragraphs>
  <Slides>37</Slides>
  <Notes>1</Notes>
  <HiddenSlides>2</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DELL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朱思敏</dc:creator>
  <cp:lastModifiedBy>USER</cp:lastModifiedBy>
  <cp:revision>27</cp:revision>
  <dcterms:created xsi:type="dcterms:W3CDTF">2013-04-25T04:20:57Z</dcterms:created>
  <dcterms:modified xsi:type="dcterms:W3CDTF">2016-09-23T06:01:20Z</dcterms:modified>
</cp:coreProperties>
</file>