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340" r:id="rId2"/>
    <p:sldId id="341" r:id="rId3"/>
    <p:sldId id="342" r:id="rId4"/>
    <p:sldId id="343" r:id="rId5"/>
    <p:sldId id="350" r:id="rId6"/>
    <p:sldId id="344" r:id="rId7"/>
    <p:sldId id="345" r:id="rId8"/>
    <p:sldId id="346" r:id="rId9"/>
    <p:sldId id="347" r:id="rId10"/>
    <p:sldId id="348" r:id="rId11"/>
    <p:sldId id="349" r:id="rId12"/>
    <p:sldId id="261" r:id="rId13"/>
    <p:sldId id="262" r:id="rId14"/>
    <p:sldId id="337" r:id="rId15"/>
    <p:sldId id="270" r:id="rId16"/>
    <p:sldId id="351" r:id="rId17"/>
    <p:sldId id="353" r:id="rId18"/>
    <p:sldId id="354" r:id="rId19"/>
    <p:sldId id="356" r:id="rId20"/>
    <p:sldId id="263" r:id="rId21"/>
    <p:sldId id="264" r:id="rId22"/>
    <p:sldId id="265" r:id="rId23"/>
    <p:sldId id="266" r:id="rId24"/>
    <p:sldId id="267" r:id="rId25"/>
    <p:sldId id="268" r:id="rId26"/>
    <p:sldId id="271" r:id="rId27"/>
    <p:sldId id="269" r:id="rId28"/>
    <p:sldId id="272" r:id="rId29"/>
    <p:sldId id="273" r:id="rId30"/>
    <p:sldId id="274" r:id="rId31"/>
    <p:sldId id="275" r:id="rId32"/>
    <p:sldId id="328" r:id="rId33"/>
    <p:sldId id="315" r:id="rId34"/>
    <p:sldId id="327" r:id="rId35"/>
    <p:sldId id="316" r:id="rId36"/>
    <p:sldId id="321" r:id="rId37"/>
    <p:sldId id="276" r:id="rId38"/>
    <p:sldId id="322" r:id="rId39"/>
    <p:sldId id="323" r:id="rId40"/>
    <p:sldId id="324" r:id="rId41"/>
    <p:sldId id="329" r:id="rId42"/>
    <p:sldId id="330" r:id="rId43"/>
    <p:sldId id="325" r:id="rId44"/>
    <p:sldId id="314" r:id="rId45"/>
    <p:sldId id="317" r:id="rId46"/>
    <p:sldId id="318" r:id="rId47"/>
    <p:sldId id="319" r:id="rId48"/>
    <p:sldId id="320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339" r:id="rId66"/>
    <p:sldId id="293" r:id="rId67"/>
    <p:sldId id="294" r:id="rId68"/>
    <p:sldId id="295" r:id="rId69"/>
    <p:sldId id="297" r:id="rId70"/>
    <p:sldId id="334" r:id="rId71"/>
    <p:sldId id="298" r:id="rId72"/>
    <p:sldId id="301" r:id="rId73"/>
    <p:sldId id="302" r:id="rId74"/>
    <p:sldId id="303" r:id="rId75"/>
    <p:sldId id="305" r:id="rId76"/>
    <p:sldId id="307" r:id="rId77"/>
    <p:sldId id="308" r:id="rId78"/>
    <p:sldId id="310" r:id="rId79"/>
    <p:sldId id="335" r:id="rId80"/>
    <p:sldId id="332" r:id="rId81"/>
    <p:sldId id="312" r:id="rId82"/>
    <p:sldId id="313" r:id="rId83"/>
    <p:sldId id="331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12" autoAdjust="0"/>
  </p:normalViewPr>
  <p:slideViewPr>
    <p:cSldViewPr>
      <p:cViewPr varScale="1">
        <p:scale>
          <a:sx n="112" d="100"/>
          <a:sy n="112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8F72-09D9-4818-933C-1D18490101FC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1A10-9B0F-4423-B018-2F833F2046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5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双向性；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双同性；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共存性。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常见的可逆反应有哪些？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1A10-9B0F-4423-B018-2F833F2046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7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讲好全等平衡，其他通过理解虚拟过程的方法解决，不详细讲解。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1A10-9B0F-4423-B018-2F833F20466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1A10-9B0F-4423-B018-2F833F20466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C7D690-C785-4E15-9872-FBDDA1398C68}" type="datetimeFigureOut">
              <a:rPr lang="zh-CN" altLang="en-US" smtClean="0"/>
              <a:pPr/>
              <a:t>2016-9-28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89F011A-8F30-4B1D-946B-98EAC66AB87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&#23450;&#21521;&#29190;&#30772;.avi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40.png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ic_223055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43" y="430191"/>
            <a:ext cx="2987675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89293" y="116730"/>
            <a:ext cx="6011863" cy="640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炼铁高炉尾气之谜</a:t>
            </a:r>
          </a:p>
          <a:p>
            <a:pPr latinLnBrk="1"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高炉炼铁的主要反应是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焦炭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空气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)==CO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放出热量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····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焦炭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==2CO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吸收热量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·········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  <a:p>
            <a:pPr latinLnBrk="1">
              <a:lnSpc>
                <a:spcPct val="140000"/>
              </a:lnSpc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kumimoji="1" lang="en-US" altLang="zh-CN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+3CO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==2Fe+3CO</a:t>
            </a:r>
            <a:r>
              <a:rPr kumimoji="1"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atinLnBrk="1">
              <a:lnSpc>
                <a:spcPct val="140000"/>
              </a:lnSpc>
            </a:pP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炼制１吨生铁所需焦炭的实际用量远高于按照化学方程式计算所需的量，且从高炉中出来的气体中含有没有利用的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气体，开始，炼铁工程师们认为是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与铁矿石接触不充分之故，于是设法增加高炉的高度，然而高炉增高后，高炉尾气中的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比例竟没有改变，这是什么原因呢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4" name="Group 48"/>
          <p:cNvGraphicFramePr>
            <a:graphicFrameLocks noGrp="1"/>
          </p:cNvGraphicFramePr>
          <p:nvPr/>
        </p:nvGraphicFramePr>
        <p:xfrm>
          <a:off x="357188" y="500063"/>
          <a:ext cx="8501122" cy="5181600"/>
        </p:xfrm>
        <a:graphic>
          <a:graphicData uri="http://schemas.openxmlformats.org/drawingml/2006/table">
            <a:tbl>
              <a:tblPr/>
              <a:tblGrid>
                <a:gridCol w="1731710"/>
                <a:gridCol w="5483528"/>
                <a:gridCol w="1285884"/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　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压强不再变化，当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　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压强不再变化，当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混合气体的平均相对分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子质量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一定，当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一定，当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　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任何化学反应都伴随着能量变化，在其他条件不变的情况下，体系温度一定时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气体的密度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密度一定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颜　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反应体系内有色物质的颜色不变，就是有色物质的浓度不变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715250" y="571500"/>
            <a:ext cx="1000125" cy="121442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72" y="1928802"/>
            <a:ext cx="1000125" cy="121442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72" y="3286124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272" y="4143380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72" y="4929198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"/>
            <a:ext cx="8715375" cy="6186488"/>
          </a:xfrm>
        </p:spPr>
        <p:txBody>
          <a:bodyPr>
            <a:normAutofit/>
          </a:bodyPr>
          <a:lstStyle/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定条件下可逆反应：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</a:rPr>
              <a:t>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2NO(g)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，在体积固定的密闭容器中，达到平衡状态的标志是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单位时间内生成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的同时生成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单位时间内生成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的同时生成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NO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表示的反应速率的比为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的状态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④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混合气体的颜色不再改变的状态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混合气体的密度不再改变的状态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混合气体的压强不再改变的状态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混合气体的平均相对分子质量不再改变的状态</a:t>
            </a: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①④⑥⑦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②③⑤⑦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①③④⑤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．全部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1513" y="428625"/>
            <a:ext cx="5349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808413" y="5929313"/>
            <a:ext cx="13350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答案：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5750" y="1023938"/>
            <a:ext cx="88582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.  </a:t>
            </a:r>
            <a:r>
              <a:rPr lang="zh-CN" sz="2800" b="1" dirty="0"/>
              <a:t>在一定的温度下，固定容器中发生可逆反应：</a:t>
            </a:r>
            <a:endParaRPr lang="en-US" altLang="zh-CN" sz="2800" b="1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A(g)+ 3B(g)          2C(g)</a:t>
            </a:r>
            <a:r>
              <a:rPr lang="zh-CN" sz="2800" b="1" dirty="0"/>
              <a:t>达到平衡的标志是（              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A.  C</a:t>
            </a:r>
            <a:r>
              <a:rPr lang="zh-CN" sz="2800" b="1" dirty="0"/>
              <a:t>的生成速率与</a:t>
            </a:r>
            <a:r>
              <a:rPr lang="zh-CN" altLang="zh-CN" sz="2800" b="1" dirty="0"/>
              <a:t>C</a:t>
            </a:r>
            <a:r>
              <a:rPr lang="zh-CN" sz="2800" b="1" dirty="0"/>
              <a:t>的分解速率相等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B.  </a:t>
            </a:r>
            <a:r>
              <a:rPr lang="zh-CN" sz="2800" b="1" dirty="0"/>
              <a:t>单位时间生成</a:t>
            </a:r>
            <a:r>
              <a:rPr lang="zh-CN" altLang="zh-CN" sz="2800" b="1" dirty="0"/>
              <a:t>n molA</a:t>
            </a:r>
            <a:r>
              <a:rPr lang="zh-CN" sz="2800" b="1" dirty="0"/>
              <a:t>，同时生成</a:t>
            </a:r>
            <a:r>
              <a:rPr lang="zh-CN" altLang="zh-CN" sz="2800" b="1" dirty="0"/>
              <a:t>3n molB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C.  A</a:t>
            </a:r>
            <a:r>
              <a:rPr lang="zh-CN" sz="2800" b="1" dirty="0"/>
              <a:t>、</a:t>
            </a:r>
            <a:r>
              <a:rPr lang="zh-CN" altLang="zh-CN" sz="2800" b="1" dirty="0"/>
              <a:t>B</a:t>
            </a:r>
            <a:r>
              <a:rPr lang="zh-CN" sz="2800" b="1" dirty="0"/>
              <a:t>、</a:t>
            </a:r>
            <a:r>
              <a:rPr lang="zh-CN" altLang="zh-CN" sz="2800" b="1" dirty="0"/>
              <a:t>C</a:t>
            </a:r>
            <a:r>
              <a:rPr lang="zh-CN" sz="2800" b="1" dirty="0"/>
              <a:t>的物质的量浓度保持不变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D.  A</a:t>
            </a:r>
            <a:r>
              <a:rPr lang="zh-CN" sz="2800" b="1" dirty="0"/>
              <a:t>、</a:t>
            </a:r>
            <a:r>
              <a:rPr lang="zh-CN" altLang="zh-CN" sz="2800" b="1" dirty="0"/>
              <a:t>B</a:t>
            </a:r>
            <a:r>
              <a:rPr lang="zh-CN" sz="2800" b="1" dirty="0"/>
              <a:t>、</a:t>
            </a:r>
            <a:r>
              <a:rPr lang="zh-CN" altLang="zh-CN" sz="2800" b="1" dirty="0"/>
              <a:t>C</a:t>
            </a:r>
            <a:r>
              <a:rPr lang="zh-CN" sz="2800" b="1" dirty="0"/>
              <a:t>的分子数之比为</a:t>
            </a:r>
            <a:r>
              <a:rPr lang="zh-CN" altLang="zh-CN" sz="2800" b="1" dirty="0"/>
              <a:t>1 </a:t>
            </a:r>
            <a:r>
              <a:rPr lang="zh-CN" sz="2800" b="1" dirty="0"/>
              <a:t>：</a:t>
            </a:r>
            <a:r>
              <a:rPr lang="zh-CN" altLang="zh-CN" sz="2800" b="1" dirty="0"/>
              <a:t>3 </a:t>
            </a:r>
            <a:r>
              <a:rPr lang="zh-CN" sz="2800" b="1" dirty="0"/>
              <a:t>：</a:t>
            </a:r>
            <a:r>
              <a:rPr lang="zh-CN" altLang="zh-CN" sz="2800" b="1" dirty="0"/>
              <a:t>2 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E.  </a:t>
            </a:r>
            <a:r>
              <a:rPr lang="zh-CN" sz="2800" b="1" dirty="0"/>
              <a:t>容器中气体的密度保持不变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F.  </a:t>
            </a:r>
            <a:r>
              <a:rPr lang="zh-CN" sz="2800" b="1" dirty="0"/>
              <a:t>混合气体的平均摩尔质量保持不变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G.  </a:t>
            </a:r>
            <a:r>
              <a:rPr lang="zh-CN" sz="2800" b="1" dirty="0"/>
              <a:t>容器中气体的总压强保持不变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3739" y="1563688"/>
            <a:ext cx="1514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a typeface="Gungsuh" pitchFamily="18" charset="-127"/>
              </a:rPr>
              <a:t>ACF</a:t>
            </a:r>
            <a:r>
              <a:rPr lang="en-US" altLang="zh-CN" sz="3200" b="1" dirty="0">
                <a:solidFill>
                  <a:srgbClr val="FF0000"/>
                </a:solidFill>
              </a:rPr>
              <a:t>G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071670" y="1785938"/>
            <a:ext cx="642937" cy="214312"/>
            <a:chOff x="7643834" y="428603"/>
            <a:chExt cx="642942" cy="214315"/>
          </a:xfrm>
        </p:grpSpPr>
        <p:cxnSp>
          <p:nvCxnSpPr>
            <p:cNvPr id="53253" name="直接连接符 19"/>
            <p:cNvCxnSpPr>
              <a:cxnSpLocks noChangeShapeType="1"/>
            </p:cNvCxnSpPr>
            <p:nvPr/>
          </p:nvCxnSpPr>
          <p:spPr bwMode="auto">
            <a:xfrm>
              <a:off x="7643834" y="500042"/>
              <a:ext cx="642942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4" name="直接连接符 20"/>
            <p:cNvCxnSpPr>
              <a:cxnSpLocks noChangeShapeType="1"/>
            </p:cNvCxnSpPr>
            <p:nvPr/>
          </p:nvCxnSpPr>
          <p:spPr bwMode="auto">
            <a:xfrm>
              <a:off x="7643834" y="571481"/>
              <a:ext cx="642942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5" name="直接连接符 21"/>
            <p:cNvCxnSpPr>
              <a:cxnSpLocks noChangeShapeType="1"/>
            </p:cNvCxnSpPr>
            <p:nvPr/>
          </p:nvCxnSpPr>
          <p:spPr bwMode="auto">
            <a:xfrm rot="10800000">
              <a:off x="8072462" y="428603"/>
              <a:ext cx="214314" cy="7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6" name="直接连接符 22"/>
            <p:cNvCxnSpPr>
              <a:cxnSpLocks noChangeShapeType="1"/>
            </p:cNvCxnSpPr>
            <p:nvPr/>
          </p:nvCxnSpPr>
          <p:spPr bwMode="auto">
            <a:xfrm rot="10800000">
              <a:off x="7643834" y="571480"/>
              <a:ext cx="214314" cy="7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50" y="741363"/>
            <a:ext cx="864393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 smtClean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sz="2800" b="1" dirty="0">
                <a:latin typeface="宋体" pitchFamily="2" charset="-122"/>
                <a:cs typeface="Times New Roman" pitchFamily="18" charset="0"/>
              </a:rPr>
              <a:t>在一定温度下的定容密闭容器中，当下列物理量不再改变时，表明反应：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A(s)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＋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2B(g)== C(g)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＋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D(g). 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已达平衡的是                 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(       )</a:t>
            </a:r>
            <a:endParaRPr lang="en-US" altLang="zh-CN" sz="2800" b="1" dirty="0"/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．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混合气体的压强                             </a:t>
            </a:r>
            <a:endParaRPr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．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混合气体的密度  </a:t>
            </a:r>
            <a:endParaRPr lang="zh-CN" altLang="en-US" sz="2800" b="1" dirty="0"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cs typeface="Times New Roman" pitchFamily="18" charset="0"/>
              </a:rPr>
              <a:t>C</a:t>
            </a:r>
            <a:r>
              <a:rPr lang="zh-CN" altLang="en-US" sz="2800" b="1" dirty="0">
                <a:cs typeface="Times New Roman" pitchFamily="18" charset="0"/>
              </a:rPr>
              <a:t>．混合气体的相对分子质量                     </a:t>
            </a:r>
            <a:endParaRPr lang="en-US" altLang="zh-CN" sz="2800" b="1" dirty="0"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cs typeface="Times New Roman" pitchFamily="18" charset="0"/>
              </a:rPr>
              <a:t>D</a:t>
            </a:r>
            <a:r>
              <a:rPr lang="zh-CN" altLang="en-US" sz="2800" b="1" dirty="0">
                <a:cs typeface="Times New Roman" pitchFamily="18" charset="0"/>
              </a:rPr>
              <a:t>．气体的总物质的量</a:t>
            </a:r>
            <a:r>
              <a:rPr lang="zh-CN" altLang="en-US" sz="2800" b="1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857884" y="2143116"/>
            <a:ext cx="92869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BC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1)“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逆向相等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反应速率必须一个是正反应的速率，一个是逆反应的速率，且经过换算后同一种物质的消耗速率和生成速率相等。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(2)“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变量不变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如果一个量是随反应进行而改变的，当不变时为平衡状态；一个随反应的进行保持不变的量，不能作为是否达到平衡状态的判断依据。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根据正、逆反应速率来判断可逆反应是否达到平衡时，要注意用同一种物质表示的正、逆反应速率相等，不同种物质正、逆反应速率之比等于化学计量数之比。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②根据压强是否变化来判断可逆反应是否达到平衡时，要注意两点：一是容器的容积是否可变；二是反应前后气体的体积是否变化。</a:t>
            </a:r>
          </a:p>
        </p:txBody>
      </p:sp>
    </p:spTree>
    <p:extLst>
      <p:ext uri="{BB962C8B-B14F-4D97-AF65-F5344CB8AC3E}">
        <p14:creationId xmlns:p14="http://schemas.microsoft.com/office/powerpoint/2010/main" val="12247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214290"/>
            <a:ext cx="80010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第三节</a:t>
            </a:r>
            <a:r>
              <a:rPr lang="en-US" altLang="zh-CN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</a:t>
            </a:r>
          </a:p>
        </p:txBody>
      </p:sp>
      <p:sp>
        <p:nvSpPr>
          <p:cNvPr id="60419" name="Text Box 13"/>
          <p:cNvSpPr txBox="1">
            <a:spLocks noChangeArrowheads="1"/>
          </p:cNvSpPr>
          <p:nvPr/>
        </p:nvSpPr>
        <p:spPr bwMode="auto">
          <a:xfrm>
            <a:off x="1857375" y="1143000"/>
            <a:ext cx="5724525" cy="646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化学平衡移动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5750" y="4975225"/>
            <a:ext cx="2071688" cy="4000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V(</a:t>
            </a:r>
            <a:r>
              <a:rPr lang="zh-CN" altLang="en-US" sz="2000" b="1"/>
              <a:t>正</a:t>
            </a:r>
            <a:r>
              <a:rPr lang="en-US" altLang="zh-CN" sz="2000" b="1"/>
              <a:t>)= V(</a:t>
            </a:r>
            <a:r>
              <a:rPr lang="zh-CN" altLang="en-US" sz="2000" b="1"/>
              <a:t>逆</a:t>
            </a:r>
            <a:r>
              <a:rPr lang="en-US" altLang="zh-CN" sz="2000" b="1"/>
              <a:t>) ≠0</a:t>
            </a:r>
            <a:endParaRPr lang="zh-CN" altLang="en-US" sz="20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5750" y="5618163"/>
            <a:ext cx="1987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旧化学平衡</a:t>
            </a:r>
            <a:endParaRPr lang="zh-CN" altLang="en-US" sz="28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4313" y="3910013"/>
            <a:ext cx="1422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一定条件</a:t>
            </a:r>
            <a:endParaRPr lang="en-US" altLang="zh-CN" sz="2400" b="1"/>
          </a:p>
          <a:p>
            <a:r>
              <a:rPr lang="zh-CN" altLang="en-US" sz="2400" b="1"/>
              <a:t>可逆反应</a:t>
            </a:r>
            <a:endParaRPr lang="zh-CN" altLang="en-US" sz="2400"/>
          </a:p>
        </p:txBody>
      </p:sp>
      <p:cxnSp>
        <p:nvCxnSpPr>
          <p:cNvPr id="10" name="直接箭头连接符 9"/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2357438" y="5175250"/>
            <a:ext cx="1357312" cy="12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0" y="4559300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改变条件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14750" y="4987925"/>
            <a:ext cx="1643063" cy="4000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V(</a:t>
            </a:r>
            <a:r>
              <a:rPr lang="zh-CN" altLang="en-US" sz="2000" b="1" dirty="0">
                <a:solidFill>
                  <a:srgbClr val="FF0000"/>
                </a:solidFill>
              </a:rPr>
              <a:t>正</a:t>
            </a:r>
            <a:r>
              <a:rPr lang="en-US" altLang="zh-CN" sz="2000" b="1" dirty="0">
                <a:solidFill>
                  <a:srgbClr val="FF0000"/>
                </a:solidFill>
              </a:rPr>
              <a:t>) ≠V(</a:t>
            </a:r>
            <a:r>
              <a:rPr lang="zh-CN" altLang="en-US" sz="2000" b="1" dirty="0">
                <a:solidFill>
                  <a:srgbClr val="FF0000"/>
                </a:solidFill>
              </a:rPr>
              <a:t>逆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cxnSpLocks noChangeShapeType="1"/>
            <a:stCxn id="12" idx="3"/>
          </p:cNvCxnSpPr>
          <p:nvPr/>
        </p:nvCxnSpPr>
        <p:spPr bwMode="auto">
          <a:xfrm>
            <a:off x="5357813" y="5187950"/>
            <a:ext cx="1214437" cy="142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572250" y="4987925"/>
            <a:ext cx="2357438" cy="4000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V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’ 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(</a:t>
            </a:r>
            <a:r>
              <a:rPr lang="zh-CN" altLang="en-US" sz="20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正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)= V’(</a:t>
            </a:r>
            <a:r>
              <a:rPr lang="zh-CN" altLang="en-US" sz="20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逆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) ≠0</a:t>
            </a:r>
            <a:endParaRPr lang="zh-CN" altLang="en-US" sz="2000" b="1" dirty="0">
              <a:solidFill>
                <a:schemeClr val="tx2">
                  <a:lumMod val="90000"/>
                </a:schemeClr>
              </a:solidFill>
              <a:latin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86375" y="4559300"/>
            <a:ext cx="178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</a:rPr>
              <a:t>一段时间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27825" y="5630863"/>
            <a:ext cx="1987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新化学平衡</a:t>
            </a:r>
            <a:endParaRPr lang="zh-CN" altLang="en-US" sz="280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000375" y="5988050"/>
            <a:ext cx="2655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化学平衡移动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  <a:stCxn id="8" idx="3"/>
          </p:cNvCxnSpPr>
          <p:nvPr/>
        </p:nvCxnSpPr>
        <p:spPr bwMode="auto">
          <a:xfrm>
            <a:off x="2273300" y="5878513"/>
            <a:ext cx="4370388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2875" y="1916113"/>
            <a:ext cx="6786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</a:rPr>
              <a:t>思考</a:t>
            </a:r>
            <a:r>
              <a:rPr lang="en-US" altLang="zh-CN" sz="3200" b="1" dirty="0">
                <a:solidFill>
                  <a:srgbClr val="FF0000"/>
                </a:solidFill>
              </a:rPr>
              <a:t>】</a:t>
            </a:r>
            <a:r>
              <a:rPr lang="zh-CN" altLang="en-US" sz="3200" b="1" dirty="0"/>
              <a:t>什么是化学平衡移动？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0063" y="2636838"/>
            <a:ext cx="750093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	</a:t>
            </a:r>
            <a:r>
              <a:rPr lang="zh-CN" altLang="en-US" sz="3200" b="1"/>
              <a:t>在可逆反应中，</a:t>
            </a:r>
            <a:r>
              <a:rPr lang="zh-CN" altLang="en-US" sz="3200" b="1" u="sng"/>
              <a:t>旧化学平衡破坏</a:t>
            </a:r>
            <a:r>
              <a:rPr lang="zh-CN" altLang="en-US" sz="3200" b="1"/>
              <a:t>，在新的条件下</a:t>
            </a:r>
            <a:r>
              <a:rPr lang="zh-CN" altLang="en-US" sz="3200" b="1" u="sng"/>
              <a:t>建立新平衡的过程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12" grpId="0" animBg="1"/>
      <p:bldP spid="14" grpId="0" animBg="1"/>
      <p:bldP spid="15" grpId="0"/>
      <p:bldP spid="16" grpId="0"/>
      <p:bldP spid="17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895970" y="116632"/>
            <a:ext cx="78200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外界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条件对化学平衡的影响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浓度对化学平衡的影响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。实验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Ⅰ</a:t>
            </a:r>
          </a:p>
        </p:txBody>
      </p:sp>
      <p:graphicFrame>
        <p:nvGraphicFramePr>
          <p:cNvPr id="67798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93223"/>
              </p:ext>
            </p:extLst>
          </p:nvPr>
        </p:nvGraphicFramePr>
        <p:xfrm>
          <a:off x="4644008" y="1412776"/>
          <a:ext cx="622300" cy="4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412776"/>
                        <a:ext cx="622300" cy="41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8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38404"/>
              </p:ext>
            </p:extLst>
          </p:nvPr>
        </p:nvGraphicFramePr>
        <p:xfrm>
          <a:off x="2267744" y="1345977"/>
          <a:ext cx="723900" cy="42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5" imgW="723600" imgH="355320" progId="Equation.DSMT4">
                  <p:embed/>
                </p:oleObj>
              </mc:Choice>
              <mc:Fallback>
                <p:oleObj name="Equation" r:id="rId5" imgW="723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345977"/>
                        <a:ext cx="723900" cy="42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8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00872"/>
              </p:ext>
            </p:extLst>
          </p:nvPr>
        </p:nvGraphicFramePr>
        <p:xfrm>
          <a:off x="5804521" y="1417985"/>
          <a:ext cx="647700" cy="42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7" imgW="647640" imgH="355320" progId="Equation.DSMT4">
                  <p:embed/>
                </p:oleObj>
              </mc:Choice>
              <mc:Fallback>
                <p:oleObj name="Equation" r:id="rId7" imgW="647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521" y="1417985"/>
                        <a:ext cx="647700" cy="42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87" name="Text Box 99"/>
          <p:cNvSpPr txBox="1">
            <a:spLocks noChangeArrowheads="1"/>
          </p:cNvSpPr>
          <p:nvPr/>
        </p:nvSpPr>
        <p:spPr bwMode="auto">
          <a:xfrm>
            <a:off x="2555776" y="3625860"/>
            <a:ext cx="189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橙色加深</a:t>
            </a:r>
          </a:p>
        </p:txBody>
      </p:sp>
      <p:sp>
        <p:nvSpPr>
          <p:cNvPr id="677988" name="Text Box 100"/>
          <p:cNvSpPr txBox="1">
            <a:spLocks noChangeArrowheads="1"/>
          </p:cNvSpPr>
          <p:nvPr/>
        </p:nvSpPr>
        <p:spPr bwMode="auto">
          <a:xfrm>
            <a:off x="6300192" y="3625860"/>
            <a:ext cx="189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黄色加深</a:t>
            </a:r>
          </a:p>
        </p:txBody>
      </p:sp>
      <p:graphicFrame>
        <p:nvGraphicFramePr>
          <p:cNvPr id="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59578"/>
              </p:ext>
            </p:extLst>
          </p:nvPr>
        </p:nvGraphicFramePr>
        <p:xfrm>
          <a:off x="323528" y="4365104"/>
          <a:ext cx="8568952" cy="1421700"/>
        </p:xfrm>
        <a:graphic>
          <a:graphicData uri="http://schemas.openxmlformats.org/drawingml/2006/table">
            <a:tbl>
              <a:tblPr/>
              <a:tblGrid>
                <a:gridCol w="1080120"/>
                <a:gridCol w="3423771"/>
                <a:gridCol w="4065061"/>
              </a:tblGrid>
              <a:tr h="1421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实验结论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增大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橙色加深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移动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增大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黄色加深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即减小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08709" y="4797152"/>
            <a:ext cx="181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逆反应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624933" y="5157192"/>
            <a:ext cx="181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正反应</a:t>
            </a:r>
          </a:p>
        </p:txBody>
      </p:sp>
      <p:graphicFrame>
        <p:nvGraphicFramePr>
          <p:cNvPr id="67798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65035"/>
              </p:ext>
            </p:extLst>
          </p:nvPr>
        </p:nvGraphicFramePr>
        <p:xfrm>
          <a:off x="323528" y="1124744"/>
          <a:ext cx="8568952" cy="3254622"/>
        </p:xfrm>
        <a:graphic>
          <a:graphicData uri="http://schemas.openxmlformats.org/drawingml/2006/table">
            <a:tbl>
              <a:tblPr/>
              <a:tblGrid>
                <a:gridCol w="1119643"/>
                <a:gridCol w="3509891"/>
                <a:gridCol w="3939418"/>
              </a:tblGrid>
              <a:tr h="725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实验原理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(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橙色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)+H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      2     (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黄色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)+2H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24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实验步骤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取两支试管各加入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 mL 0.1 mol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Cr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58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向上述其中一支试管中滴加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滴浓硫酸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向另一支试管中滴加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 mol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NaOH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87" grpId="0" autoUpdateAnimBg="0"/>
      <p:bldP spid="677988" grpId="0" autoUpdateAnimBg="0"/>
      <p:bldP spid="10" grpId="0" autoUpdateAnimBg="0"/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107504" y="476672"/>
            <a:ext cx="5040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实验</a:t>
            </a:r>
            <a:r>
              <a:rPr lang="en-US" altLang="zh-CN" sz="2400" b="1" dirty="0"/>
              <a:t>Ⅱ</a:t>
            </a:r>
          </a:p>
        </p:txBody>
      </p:sp>
      <p:graphicFrame>
        <p:nvGraphicFramePr>
          <p:cNvPr id="67904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77499"/>
              </p:ext>
            </p:extLst>
          </p:nvPr>
        </p:nvGraphicFramePr>
        <p:xfrm>
          <a:off x="971600" y="476672"/>
          <a:ext cx="7616825" cy="6060134"/>
        </p:xfrm>
        <a:graphic>
          <a:graphicData uri="http://schemas.openxmlformats.org/drawingml/2006/table">
            <a:tbl>
              <a:tblPr/>
              <a:tblGrid>
                <a:gridCol w="1017588"/>
                <a:gridCol w="3355975"/>
                <a:gridCol w="3243262"/>
              </a:tblGrid>
              <a:tr h="995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实验原理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Fe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+3SCN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Fe(SCN)</a:t>
                      </a:r>
                      <a:r>
                        <a:rPr kumimoji="0" lang="en-US" altLang="zh-CN" sz="2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红色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7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向盛有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 mL 0.005 mol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FeCl</a:t>
                      </a:r>
                      <a:r>
                        <a:rPr kumimoji="0" lang="en-US" altLang="zh-CN" sz="2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溶液的试管中加入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 mL 0.01 mol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KSCN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将溶液分别置于两支试管中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溶液显红色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1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向其中一支试管中滴加饱和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FeCl</a:t>
                      </a:r>
                      <a:r>
                        <a:rPr kumimoji="0" lang="en-US" altLang="zh-CN" sz="2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振荡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向另一支试管中滴加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mol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KSCN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滴加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0.01 mol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NaOH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____________________________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9041" name="Text Box 129"/>
          <p:cNvSpPr txBox="1">
            <a:spLocks noChangeArrowheads="1"/>
          </p:cNvSpPr>
          <p:nvPr/>
        </p:nvSpPr>
        <p:spPr bwMode="auto">
          <a:xfrm>
            <a:off x="3131840" y="4849996"/>
            <a:ext cx="1762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红色加深</a:t>
            </a:r>
          </a:p>
        </p:txBody>
      </p:sp>
      <p:sp>
        <p:nvSpPr>
          <p:cNvPr id="679042" name="Text Box 130"/>
          <p:cNvSpPr txBox="1">
            <a:spLocks noChangeArrowheads="1"/>
          </p:cNvSpPr>
          <p:nvPr/>
        </p:nvSpPr>
        <p:spPr bwMode="auto">
          <a:xfrm>
            <a:off x="6367513" y="4849996"/>
            <a:ext cx="1762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红色加深</a:t>
            </a:r>
          </a:p>
        </p:txBody>
      </p:sp>
      <p:sp>
        <p:nvSpPr>
          <p:cNvPr id="679043" name="Text Box 131"/>
          <p:cNvSpPr txBox="1">
            <a:spLocks noChangeArrowheads="1"/>
          </p:cNvSpPr>
          <p:nvPr/>
        </p:nvSpPr>
        <p:spPr bwMode="auto">
          <a:xfrm>
            <a:off x="2613072" y="5930116"/>
            <a:ext cx="535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产生红褐色沉淀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溶液红色变浅</a:t>
            </a:r>
          </a:p>
        </p:txBody>
      </p:sp>
      <p:graphicFrame>
        <p:nvGraphicFramePr>
          <p:cNvPr id="679044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25878"/>
              </p:ext>
            </p:extLst>
          </p:nvPr>
        </p:nvGraphicFramePr>
        <p:xfrm>
          <a:off x="4632372" y="852060"/>
          <a:ext cx="622300" cy="4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72" y="852060"/>
                        <a:ext cx="622300" cy="41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1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041" grpId="0" autoUpdateAnimBg="0"/>
      <p:bldP spid="679042" grpId="0" autoUpdateAnimBg="0"/>
      <p:bldP spid="6790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2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9904"/>
              </p:ext>
            </p:extLst>
          </p:nvPr>
        </p:nvGraphicFramePr>
        <p:xfrm>
          <a:off x="611560" y="620688"/>
          <a:ext cx="7896225" cy="3168352"/>
        </p:xfrm>
        <a:graphic>
          <a:graphicData uri="http://schemas.openxmlformats.org/drawingml/2006/table">
            <a:tbl>
              <a:tblPr/>
              <a:tblGrid>
                <a:gridCol w="487362"/>
                <a:gridCol w="7408863"/>
              </a:tblGrid>
              <a:tr h="31683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实验结论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+3SCN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Fe(SCN)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的化学平衡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分别增大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c(Fe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c(SCN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化学平衡均向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滴加</a:t>
                      </a:r>
                      <a:r>
                        <a:rPr kumimoji="0" lang="en-US" altLang="zh-CN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NaOH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溶液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由于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3OH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3+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====Fe(OH)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↓,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减小了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Fe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3+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的浓度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即化学平衡向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62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8048"/>
              </p:ext>
            </p:extLst>
          </p:nvPr>
        </p:nvGraphicFramePr>
        <p:xfrm>
          <a:off x="3089644" y="1124744"/>
          <a:ext cx="622300" cy="4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644" y="1124744"/>
                        <a:ext cx="622300" cy="411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88" name="Text Box 32"/>
          <p:cNvSpPr txBox="1">
            <a:spLocks noChangeArrowheads="1"/>
          </p:cNvSpPr>
          <p:nvPr/>
        </p:nvSpPr>
        <p:spPr bwMode="auto">
          <a:xfrm>
            <a:off x="5940152" y="1628800"/>
            <a:ext cx="161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正反应</a:t>
            </a:r>
          </a:p>
        </p:txBody>
      </p:sp>
      <p:sp>
        <p:nvSpPr>
          <p:cNvPr id="736289" name="Text Box 33"/>
          <p:cNvSpPr txBox="1">
            <a:spLocks noChangeArrowheads="1"/>
          </p:cNvSpPr>
          <p:nvPr/>
        </p:nvSpPr>
        <p:spPr bwMode="auto">
          <a:xfrm>
            <a:off x="5652120" y="2996952"/>
            <a:ext cx="161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逆反应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4133398"/>
            <a:ext cx="81105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其他条件不变的情况下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增大反应物的浓度或减小生成物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的浓度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都可以使平衡向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_______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方向移动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;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增大生成物的浓度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或减小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反应物的浓度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都可以使平衡向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_______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方向移动。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580112" y="4579674"/>
            <a:ext cx="15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正反应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47664" y="5426383"/>
            <a:ext cx="15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cs typeface="Times New Roman" pitchFamily="18" charset="0"/>
              </a:rPr>
              <a:t>逆反应</a:t>
            </a:r>
          </a:p>
        </p:txBody>
      </p:sp>
    </p:spTree>
    <p:extLst>
      <p:ext uri="{BB962C8B-B14F-4D97-AF65-F5344CB8AC3E}">
        <p14:creationId xmlns:p14="http://schemas.microsoft.com/office/powerpoint/2010/main" val="22418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8" grpId="0" autoUpdateAnimBg="0"/>
      <p:bldP spid="736289" grpId="0" autoUpdateAnimBg="0"/>
      <p:bldP spid="6" grpId="0"/>
      <p:bldP spid="7" grpId="0" autoUpdateAnimBg="0"/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827584" y="97468"/>
            <a:ext cx="4790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(2)</a:t>
            </a:r>
            <a:r>
              <a:rPr lang="zh-CN" altLang="en-US" sz="2800" b="1" dirty="0"/>
              <a:t>温度对化学平衡的</a:t>
            </a:r>
            <a:r>
              <a:rPr lang="zh-CN" altLang="en-US" sz="2800" b="1" dirty="0" smtClean="0"/>
              <a:t>影响</a:t>
            </a:r>
            <a:endParaRPr lang="zh-CN" altLang="en-US" sz="2800" b="1" dirty="0"/>
          </a:p>
        </p:txBody>
      </p:sp>
      <p:graphicFrame>
        <p:nvGraphicFramePr>
          <p:cNvPr id="68001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46864"/>
              </p:ext>
            </p:extLst>
          </p:nvPr>
        </p:nvGraphicFramePr>
        <p:xfrm>
          <a:off x="395536" y="749596"/>
          <a:ext cx="8352928" cy="5703740"/>
        </p:xfrm>
        <a:graphic>
          <a:graphicData uri="http://schemas.openxmlformats.org/drawingml/2006/table">
            <a:tbl>
              <a:tblPr/>
              <a:tblGrid>
                <a:gridCol w="864096"/>
                <a:gridCol w="7488832"/>
              </a:tblGrid>
              <a:tr h="841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实验原理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　      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Δ</a:t>
                      </a: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=-56.9 kJ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U-BZ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mol</a:t>
                      </a:r>
                      <a:r>
                        <a:rPr kumimoji="0" lang="en-US" altLang="zh-CN" sz="2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2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实验装置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实验现象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热水中红棕色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_____;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冰水中红棕色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实验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结论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体系受热颜色加深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c(NO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)_____,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即平衡向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体系被冷却时颜色变浅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c(NO</a:t>
                      </a:r>
                      <a:r>
                        <a:rPr kumimoji="0" lang="en-US" altLang="zh-CN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)_____,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即平衡向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_________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方向移动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54879" marB="5487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79939" name="Image013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4808"/>
          <a:stretch/>
        </p:blipFill>
        <p:spPr bwMode="auto">
          <a:xfrm>
            <a:off x="2915816" y="1700808"/>
            <a:ext cx="2808312" cy="18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0006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2619375" cy="68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0009" name="Text Box 73"/>
          <p:cNvSpPr txBox="1">
            <a:spLocks noChangeArrowheads="1"/>
          </p:cNvSpPr>
          <p:nvPr/>
        </p:nvSpPr>
        <p:spPr bwMode="auto">
          <a:xfrm>
            <a:off x="2843783" y="3844723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加深</a:t>
            </a:r>
          </a:p>
        </p:txBody>
      </p:sp>
      <p:sp>
        <p:nvSpPr>
          <p:cNvPr id="680010" name="Text Box 74"/>
          <p:cNvSpPr txBox="1">
            <a:spLocks noChangeArrowheads="1"/>
          </p:cNvSpPr>
          <p:nvPr/>
        </p:nvSpPr>
        <p:spPr bwMode="auto">
          <a:xfrm>
            <a:off x="5868144" y="3844723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变浅</a:t>
            </a:r>
          </a:p>
        </p:txBody>
      </p:sp>
      <p:sp>
        <p:nvSpPr>
          <p:cNvPr id="680011" name="Text Box 75"/>
          <p:cNvSpPr txBox="1">
            <a:spLocks noChangeArrowheads="1"/>
          </p:cNvSpPr>
          <p:nvPr/>
        </p:nvSpPr>
        <p:spPr bwMode="auto">
          <a:xfrm>
            <a:off x="5724128" y="4797152"/>
            <a:ext cx="10600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增大</a:t>
            </a:r>
          </a:p>
        </p:txBody>
      </p:sp>
      <p:sp>
        <p:nvSpPr>
          <p:cNvPr id="680012" name="Text Box 76"/>
          <p:cNvSpPr txBox="1">
            <a:spLocks noChangeArrowheads="1"/>
          </p:cNvSpPr>
          <p:nvPr/>
        </p:nvSpPr>
        <p:spPr bwMode="auto">
          <a:xfrm>
            <a:off x="1115616" y="5245570"/>
            <a:ext cx="20133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吸热反应</a:t>
            </a:r>
          </a:p>
        </p:txBody>
      </p:sp>
      <p:sp>
        <p:nvSpPr>
          <p:cNvPr id="680013" name="Text Box 77"/>
          <p:cNvSpPr txBox="1">
            <a:spLocks noChangeArrowheads="1"/>
          </p:cNvSpPr>
          <p:nvPr/>
        </p:nvSpPr>
        <p:spPr bwMode="auto">
          <a:xfrm>
            <a:off x="2199145" y="5775647"/>
            <a:ext cx="1004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减小</a:t>
            </a:r>
          </a:p>
        </p:txBody>
      </p:sp>
      <p:sp>
        <p:nvSpPr>
          <p:cNvPr id="680014" name="Text Box 78"/>
          <p:cNvSpPr txBox="1">
            <a:spLocks noChangeArrowheads="1"/>
          </p:cNvSpPr>
          <p:nvPr/>
        </p:nvSpPr>
        <p:spPr bwMode="auto">
          <a:xfrm>
            <a:off x="4290169" y="5767617"/>
            <a:ext cx="2298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放热反应</a:t>
            </a:r>
          </a:p>
        </p:txBody>
      </p:sp>
    </p:spTree>
    <p:extLst>
      <p:ext uri="{BB962C8B-B14F-4D97-AF65-F5344CB8AC3E}">
        <p14:creationId xmlns:p14="http://schemas.microsoft.com/office/powerpoint/2010/main" val="4628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009" grpId="0" autoUpdateAnimBg="0"/>
      <p:bldP spid="680010" grpId="0" autoUpdateAnimBg="0"/>
      <p:bldP spid="680011" grpId="0" autoUpdateAnimBg="0"/>
      <p:bldP spid="680012" grpId="0" autoUpdateAnimBg="0"/>
      <p:bldP spid="680013" grpId="0" autoUpdateAnimBg="0"/>
      <p:bldP spid="6800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9425" y="1149373"/>
            <a:ext cx="8421688" cy="5180013"/>
            <a:chOff x="302" y="436"/>
            <a:chExt cx="5305" cy="326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2" y="436"/>
              <a:ext cx="5183" cy="2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n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宋体" pitchFamily="2" charset="-122"/>
                </a:rPr>
                <a:t>  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可逆反应</a:t>
              </a:r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的定义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宋体" pitchFamily="2" charset="-122"/>
                </a:rPr>
                <a:t>：</a:t>
              </a:r>
              <a:endParaRPr lang="zh-CN" altLang="en-US" sz="24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宋体" pitchFamily="2" charset="-122"/>
                </a:rPr>
                <a:t>概念：在相同的条件下，既可以向正方向进行，又可以向逆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宋体" pitchFamily="2" charset="-122"/>
                </a:rPr>
                <a:t>      方向进行的化学反应。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宋体" pitchFamily="2" charset="-122"/>
                </a:rPr>
                <a:t>     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宋体" pitchFamily="2" charset="-122"/>
                </a:rPr>
                <a:t>      对于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 pitchFamily="2" charset="-122"/>
                </a:rPr>
                <a:t>可逆反应：</a:t>
              </a:r>
              <a:r>
                <a:rPr lang="en-US" altLang="zh-CN" sz="2400" b="1" dirty="0">
                  <a:solidFill>
                    <a:prstClr val="black"/>
                  </a:solidFill>
                  <a:latin typeface="宋体" pitchFamily="2" charset="-122"/>
                </a:rPr>
                <a:t>A + B     C  +  D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latin typeface="宋体" pitchFamily="2" charset="-122"/>
                </a:rPr>
                <a:t>            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 pitchFamily="2" charset="-122"/>
                </a:rPr>
                <a:t>一般将从左至右的反应方向称为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itchFamily="2" charset="-122"/>
                </a:rPr>
                <a:t>正反应方向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宋体" pitchFamily="2" charset="-122"/>
                </a:rPr>
                <a:t>                将从右至左的反应方向称为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itchFamily="2" charset="-122"/>
                </a:rPr>
                <a:t>逆反应方向</a:t>
              </a:r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424" y="1661"/>
              <a:ext cx="272" cy="112"/>
              <a:chOff x="1610" y="2795"/>
              <a:chExt cx="272" cy="112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1610" y="284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791" y="2795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610" y="286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610" y="2862"/>
                <a:ext cx="9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6" name="Picture 14" descr="Notepad%20Work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5" y="2547"/>
              <a:ext cx="115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751155" y="349233"/>
            <a:ext cx="3106729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一、可逆反应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425" y="4941168"/>
            <a:ext cx="6592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注意：</a:t>
            </a:r>
            <a:r>
              <a:rPr lang="zh-CN" altLang="zh-CN" sz="2400" b="1" dirty="0" smtClean="0"/>
              <a:t>可逆反应</a:t>
            </a:r>
            <a:r>
              <a:rPr lang="zh-CN" altLang="zh-CN" sz="2400" b="1" dirty="0"/>
              <a:t>不等同于可逆过程。可逆过程包括物理变化和化学变化，而可逆反应属于化学变化。</a:t>
            </a:r>
          </a:p>
        </p:txBody>
      </p:sp>
    </p:spTree>
    <p:extLst>
      <p:ext uri="{BB962C8B-B14F-4D97-AF65-F5344CB8AC3E}">
        <p14:creationId xmlns:p14="http://schemas.microsoft.com/office/powerpoint/2010/main" val="41407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、浓度（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66602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66604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605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606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607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476625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66590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6591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6592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6659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5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6596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9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659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66599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V(</a:t>
                  </a:r>
                  <a:r>
                    <a:rPr lang="zh-CN" altLang="en-US" b="1" dirty="0"/>
                    <a:t>正</a:t>
                  </a:r>
                  <a:r>
                    <a:rPr lang="en-US" altLang="zh-CN" b="1" dirty="0"/>
                    <a:t>)</a:t>
                  </a:r>
                  <a:endParaRPr lang="zh-CN" altLang="en-US" b="1" dirty="0"/>
                </a:p>
              </p:txBody>
            </p:sp>
            <p:sp>
              <p:nvSpPr>
                <p:cNvPr id="6660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6601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6589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4784725"/>
            <a:ext cx="2295525" cy="1428750"/>
            <a:chOff x="3348039" y="5072074"/>
            <a:chExt cx="2295531" cy="1428760"/>
          </a:xfrm>
        </p:grpSpPr>
        <p:sp>
          <p:nvSpPr>
            <p:cNvPr id="66580" name="Line 16"/>
            <p:cNvSpPr>
              <a:spLocks noChangeShapeType="1"/>
            </p:cNvSpPr>
            <p:nvPr/>
          </p:nvSpPr>
          <p:spPr bwMode="auto">
            <a:xfrm>
              <a:off x="33480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Freeform 17"/>
            <p:cNvSpPr>
              <a:spLocks/>
            </p:cNvSpPr>
            <p:nvPr/>
          </p:nvSpPr>
          <p:spPr bwMode="auto">
            <a:xfrm>
              <a:off x="3348039" y="5416189"/>
              <a:ext cx="951535" cy="519202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6582" name="Freeform 18"/>
            <p:cNvSpPr>
              <a:spLocks/>
            </p:cNvSpPr>
            <p:nvPr/>
          </p:nvSpPr>
          <p:spPr bwMode="auto">
            <a:xfrm>
              <a:off x="3348039" y="5936345"/>
              <a:ext cx="895998" cy="389402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6583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6584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6585" name="Line 26"/>
            <p:cNvSpPr>
              <a:spLocks noChangeShapeType="1"/>
            </p:cNvSpPr>
            <p:nvPr/>
          </p:nvSpPr>
          <p:spPr bwMode="auto">
            <a:xfrm flipV="1">
              <a:off x="4299574" y="5935391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6587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5" y="4821238"/>
            <a:ext cx="2786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672137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52"/>
          <p:cNvGrpSpPr>
            <a:grpSpLocks/>
          </p:cNvGrpSpPr>
          <p:nvPr/>
        </p:nvGrpSpPr>
        <p:grpSpPr bwMode="auto">
          <a:xfrm>
            <a:off x="3817938" y="3478213"/>
            <a:ext cx="2952750" cy="2735262"/>
            <a:chOff x="3286116" y="3765572"/>
            <a:chExt cx="2952750" cy="2735262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66573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6574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6575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6576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6577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6579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 =</a:t>
                </a:r>
                <a:endParaRPr lang="zh-CN" altLang="en-US" b="1"/>
              </a:p>
            </p:txBody>
          </p:sp>
        </p:grpSp>
        <p:cxnSp>
          <p:nvCxnSpPr>
            <p:cNvPr id="144" name="直接连接符 143"/>
            <p:cNvCxnSpPr>
              <a:stCxn id="66575" idx="1"/>
            </p:cNvCxnSpPr>
            <p:nvPr/>
          </p:nvCxnSpPr>
          <p:spPr>
            <a:xfrm rot="10800000" flipV="1">
              <a:off x="3286116" y="3951309"/>
              <a:ext cx="1587" cy="25495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69" name="矩形 161"/>
          <p:cNvSpPr>
            <a:spLocks noChangeArrowheads="1"/>
          </p:cNvSpPr>
          <p:nvPr/>
        </p:nvSpPr>
        <p:spPr bwMode="auto">
          <a:xfrm>
            <a:off x="285750" y="2119313"/>
            <a:ext cx="8858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）反应物浓度增加 </a:t>
            </a:r>
            <a:r>
              <a:rPr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产物浓度减小，平衡正向移动</a:t>
            </a:r>
            <a:endParaRPr lang="zh-CN" altLang="en-US" sz="2800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5357818" y="3214686"/>
            <a:ext cx="571504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2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、浓度（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67626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6954"/>
              <a:ext cx="642928" cy="285669"/>
              <a:chOff x="2643174" y="714357"/>
              <a:chExt cx="428627" cy="214285"/>
            </a:xfrm>
          </p:grpSpPr>
          <p:cxnSp>
            <p:nvCxnSpPr>
              <p:cNvPr id="67628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629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630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631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476625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67614" name="Freeform 6"/>
              <p:cNvSpPr>
                <a:spLocks/>
              </p:cNvSpPr>
              <p:nvPr/>
            </p:nvSpPr>
            <p:spPr bwMode="auto">
              <a:xfrm>
                <a:off x="249" y="2036"/>
                <a:ext cx="771" cy="762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109849 h 499"/>
                  <a:gd name="T4" fmla="*/ 8616 w 635"/>
                  <a:gd name="T5" fmla="*/ 198586 h 499"/>
                  <a:gd name="T6" fmla="*/ 17187 w 635"/>
                  <a:gd name="T7" fmla="*/ 242179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7615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7616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6761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9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7620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762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67623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7624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7625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7613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4784725"/>
            <a:ext cx="2295525" cy="1428750"/>
            <a:chOff x="3348039" y="5072074"/>
            <a:chExt cx="2295531" cy="1428760"/>
          </a:xfrm>
        </p:grpSpPr>
        <p:sp>
          <p:nvSpPr>
            <p:cNvPr id="67604" name="Line 16"/>
            <p:cNvSpPr>
              <a:spLocks noChangeShapeType="1"/>
            </p:cNvSpPr>
            <p:nvPr/>
          </p:nvSpPr>
          <p:spPr bwMode="auto">
            <a:xfrm>
              <a:off x="33480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Freeform 17"/>
            <p:cNvSpPr>
              <a:spLocks/>
            </p:cNvSpPr>
            <p:nvPr/>
          </p:nvSpPr>
          <p:spPr bwMode="auto">
            <a:xfrm>
              <a:off x="3348039" y="5416189"/>
              <a:ext cx="951535" cy="519202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606" name="Freeform 18"/>
            <p:cNvSpPr>
              <a:spLocks/>
            </p:cNvSpPr>
            <p:nvPr/>
          </p:nvSpPr>
          <p:spPr bwMode="auto">
            <a:xfrm>
              <a:off x="3348039" y="5936345"/>
              <a:ext cx="895998" cy="389402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607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58702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7608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58702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7609" name="Line 26"/>
            <p:cNvSpPr>
              <a:spLocks noChangeShapeType="1"/>
            </p:cNvSpPr>
            <p:nvPr/>
          </p:nvSpPr>
          <p:spPr bwMode="auto">
            <a:xfrm flipV="1">
              <a:off x="4299574" y="5935391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7611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 rot="5400000" flipH="1" flipV="1">
            <a:off x="-504825" y="4821238"/>
            <a:ext cx="2786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1490663" y="5672137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52"/>
          <p:cNvGrpSpPr>
            <a:grpSpLocks/>
          </p:cNvGrpSpPr>
          <p:nvPr/>
        </p:nvGrpSpPr>
        <p:grpSpPr bwMode="auto">
          <a:xfrm>
            <a:off x="3817938" y="3478213"/>
            <a:ext cx="2952750" cy="2735262"/>
            <a:chOff x="3286117" y="3765574"/>
            <a:chExt cx="2952751" cy="2735259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67597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7598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7599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7600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7601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2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7603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 =</a:t>
                </a:r>
                <a:endParaRPr lang="zh-CN" altLang="en-US" b="1"/>
              </a:p>
            </p:txBody>
          </p:sp>
        </p:grpSp>
        <p:cxnSp>
          <p:nvCxnSpPr>
            <p:cNvPr id="39" name="直接连接符 38"/>
            <p:cNvCxnSpPr>
              <a:stCxn id="67599" idx="1"/>
            </p:cNvCxnSpPr>
            <p:nvPr/>
          </p:nvCxnSpPr>
          <p:spPr>
            <a:xfrm rot="10800000" flipV="1">
              <a:off x="3286117" y="3949724"/>
              <a:ext cx="1587" cy="25511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3" name="矩形 46"/>
          <p:cNvSpPr>
            <a:spLocks noChangeArrowheads="1"/>
          </p:cNvSpPr>
          <p:nvPr/>
        </p:nvSpPr>
        <p:spPr bwMode="auto">
          <a:xfrm>
            <a:off x="285750" y="2119313"/>
            <a:ext cx="8858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）反应物浓度减小 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产物浓度增加，平衡逆向移动</a:t>
            </a:r>
            <a:endParaRPr lang="zh-CN" altLang="en-US" sz="2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10800000">
            <a:off x="5429256" y="3214686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1"/>
          <p:cNvSpPr>
            <a:spLocks noChangeArrowheads="1"/>
          </p:cNvSpPr>
          <p:nvPr/>
        </p:nvSpPr>
        <p:spPr bwMode="auto">
          <a:xfrm>
            <a:off x="500063" y="1071563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、温度（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1000125" y="344488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mA(g)+nB(g) </a:t>
            </a:r>
            <a:r>
              <a:rPr lang="en-US" altLang="zh-CN" sz="3200" b="1">
                <a:latin typeface="宋体" pitchFamily="2" charset="-122"/>
                <a:cs typeface="Times New Roman" pitchFamily="18" charset="0"/>
                <a:sym typeface="Wingdings 3" pitchFamily="18" charset="2"/>
              </a:rPr>
              <a:t> 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latin typeface="宋体" pitchFamily="2" charset="-122"/>
              </a:rPr>
              <a:t>pC(g)+qD(g)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500438" y="485775"/>
            <a:ext cx="642937" cy="285750"/>
            <a:chOff x="2643174" y="714357"/>
            <a:chExt cx="428627" cy="214285"/>
          </a:xfrm>
        </p:grpSpPr>
        <p:cxnSp>
          <p:nvCxnSpPr>
            <p:cNvPr id="68642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3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4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5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23925" y="3878263"/>
            <a:ext cx="6577013" cy="2622550"/>
            <a:chOff x="247" y="1299"/>
            <a:chExt cx="4143" cy="1652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652"/>
              <a:chOff x="234" y="1752"/>
              <a:chExt cx="4143" cy="1655"/>
            </a:xfrm>
          </p:grpSpPr>
          <p:sp>
            <p:nvSpPr>
              <p:cNvPr id="68630" name="Freeform 6"/>
              <p:cNvSpPr>
                <a:spLocks/>
              </p:cNvSpPr>
              <p:nvPr/>
            </p:nvSpPr>
            <p:spPr bwMode="auto">
              <a:xfrm>
                <a:off x="249" y="2254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8631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32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854"/>
                <a:chOff x="249" y="2553"/>
                <a:chExt cx="4128" cy="854"/>
              </a:xfrm>
            </p:grpSpPr>
            <p:sp>
              <p:nvSpPr>
                <p:cNvPr id="686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240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5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408"/>
                </a:xfrm>
                <a:custGeom>
                  <a:avLst/>
                  <a:gdLst>
                    <a:gd name="T0" fmla="*/ 0 w 726"/>
                    <a:gd name="T1" fmla="*/ 408 h 408"/>
                    <a:gd name="T2" fmla="*/ 182 w 726"/>
                    <a:gd name="T3" fmla="*/ 181 h 408"/>
                    <a:gd name="T4" fmla="*/ 454 w 726"/>
                    <a:gd name="T5" fmla="*/ 45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6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86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68639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864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8641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8629" name="Rectangle 59"/>
            <p:cNvSpPr>
              <a:spLocks noChangeArrowheads="1"/>
            </p:cNvSpPr>
            <p:nvPr/>
          </p:nvSpPr>
          <p:spPr bwMode="auto">
            <a:xfrm>
              <a:off x="4145" y="2469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rot="16200000" flipV="1">
            <a:off x="-469106" y="4822031"/>
            <a:ext cx="2790825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1743076" y="5857875"/>
            <a:ext cx="685800" cy="28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2"/>
          <p:cNvGrpSpPr>
            <a:grpSpLocks/>
          </p:cNvGrpSpPr>
          <p:nvPr/>
        </p:nvGrpSpPr>
        <p:grpSpPr bwMode="auto">
          <a:xfrm>
            <a:off x="3889375" y="3665538"/>
            <a:ext cx="2952750" cy="2549525"/>
            <a:chOff x="3286116" y="3694134"/>
            <a:chExt cx="2952752" cy="2549524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68621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8622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8623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24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25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6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8627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 =</a:t>
                </a:r>
                <a:endParaRPr lang="zh-CN" altLang="en-US" b="1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rot="10800000" flipV="1">
              <a:off x="3286116" y="3694134"/>
              <a:ext cx="1588" cy="254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7" name="矩形 45"/>
          <p:cNvSpPr>
            <a:spLocks noChangeArrowheads="1"/>
          </p:cNvSpPr>
          <p:nvPr/>
        </p:nvSpPr>
        <p:spPr bwMode="auto">
          <a:xfrm>
            <a:off x="857250" y="1785938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）升高温度，平衡朝吸热方向移动；</a:t>
            </a:r>
            <a:endParaRPr lang="en-US" altLang="zh-CN" sz="2800" b="1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此时为逆向移动，即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0800000">
            <a:off x="7358082" y="3357562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500063" y="1071563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、温度（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35" name="Rectangle 7"/>
          <p:cNvSpPr>
            <a:spLocks noChangeArrowheads="1"/>
          </p:cNvSpPr>
          <p:nvPr/>
        </p:nvSpPr>
        <p:spPr bwMode="auto">
          <a:xfrm>
            <a:off x="1000125" y="344488"/>
            <a:ext cx="778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mA(g)+nB(g) </a:t>
            </a:r>
            <a:r>
              <a:rPr lang="en-US" altLang="zh-CN" sz="3200" b="1">
                <a:latin typeface="宋体" pitchFamily="2" charset="-122"/>
                <a:cs typeface="Times New Roman" pitchFamily="18" charset="0"/>
                <a:sym typeface="Wingdings 3" pitchFamily="18" charset="2"/>
              </a:rPr>
              <a:t> 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latin typeface="宋体" pitchFamily="2" charset="-122"/>
              </a:rPr>
              <a:t>pC(g)+qD(g)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3500438" y="485775"/>
            <a:ext cx="642937" cy="285750"/>
            <a:chOff x="2643174" y="714357"/>
            <a:chExt cx="428627" cy="214285"/>
          </a:xfrm>
        </p:grpSpPr>
        <p:cxnSp>
          <p:nvCxnSpPr>
            <p:cNvPr id="69665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6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7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8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066800" y="3302000"/>
            <a:ext cx="6577013" cy="3055938"/>
            <a:chOff x="247" y="1299"/>
            <a:chExt cx="4143" cy="1925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880"/>
              <a:chOff x="234" y="1752"/>
              <a:chExt cx="4143" cy="1883"/>
            </a:xfrm>
          </p:grpSpPr>
          <p:sp>
            <p:nvSpPr>
              <p:cNvPr id="69653" name="Freeform 6"/>
              <p:cNvSpPr>
                <a:spLocks/>
              </p:cNvSpPr>
              <p:nvPr/>
            </p:nvSpPr>
            <p:spPr bwMode="auto">
              <a:xfrm>
                <a:off x="249" y="2280"/>
                <a:ext cx="753" cy="679"/>
              </a:xfrm>
              <a:custGeom>
                <a:avLst/>
                <a:gdLst>
                  <a:gd name="T0" fmla="*/ 0 w 635"/>
                  <a:gd name="T1" fmla="*/ 0 h 499"/>
                  <a:gd name="T2" fmla="*/ 1776 w 635"/>
                  <a:gd name="T3" fmla="*/ 21895 h 499"/>
                  <a:gd name="T4" fmla="*/ 6184 w 635"/>
                  <a:gd name="T5" fmla="*/ 39534 h 499"/>
                  <a:gd name="T6" fmla="*/ 12348 w 635"/>
                  <a:gd name="T7" fmla="*/ 48185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9654" name="Rectangle 9"/>
              <p:cNvSpPr>
                <a:spLocks noChangeArrowheads="1"/>
              </p:cNvSpPr>
              <p:nvPr/>
            </p:nvSpPr>
            <p:spPr bwMode="auto">
              <a:xfrm>
                <a:off x="320" y="2365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69655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49" y="2556"/>
                <a:ext cx="4128" cy="1079"/>
                <a:chOff x="249" y="2556"/>
                <a:chExt cx="4128" cy="1079"/>
              </a:xfrm>
            </p:grpSpPr>
            <p:sp>
              <p:nvSpPr>
                <p:cNvPr id="6965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632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58" name="Freeform 7"/>
                <p:cNvSpPr>
                  <a:spLocks/>
                </p:cNvSpPr>
                <p:nvPr/>
              </p:nvSpPr>
              <p:spPr bwMode="auto">
                <a:xfrm>
                  <a:off x="249" y="2959"/>
                  <a:ext cx="708" cy="676"/>
                </a:xfrm>
                <a:custGeom>
                  <a:avLst/>
                  <a:gdLst>
                    <a:gd name="T0" fmla="*/ 0 w 726"/>
                    <a:gd name="T1" fmla="*/ 479448 h 408"/>
                    <a:gd name="T2" fmla="*/ 129 w 726"/>
                    <a:gd name="T3" fmla="*/ 212691 h 408"/>
                    <a:gd name="T4" fmla="*/ 320 w 726"/>
                    <a:gd name="T5" fmla="*/ 53001 h 408"/>
                    <a:gd name="T6" fmla="*/ 511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9" name="Line 8"/>
                <p:cNvSpPr>
                  <a:spLocks noChangeShapeType="1"/>
                </p:cNvSpPr>
                <p:nvPr/>
              </p:nvSpPr>
              <p:spPr bwMode="auto">
                <a:xfrm>
                  <a:off x="975" y="2959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60" name="Rectangle 10"/>
                <p:cNvSpPr>
                  <a:spLocks noChangeArrowheads="1"/>
                </p:cNvSpPr>
                <p:nvPr/>
              </p:nvSpPr>
              <p:spPr bwMode="auto">
                <a:xfrm>
                  <a:off x="372" y="3222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96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69662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726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96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726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6966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9652" name="Rectangle 59"/>
            <p:cNvSpPr>
              <a:spLocks noChangeArrowheads="1"/>
            </p:cNvSpPr>
            <p:nvPr/>
          </p:nvSpPr>
          <p:spPr bwMode="auto">
            <a:xfrm>
              <a:off x="4145" y="2933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6" name="组合 35"/>
          <p:cNvGrpSpPr>
            <a:grpSpLocks/>
          </p:cNvGrpSpPr>
          <p:nvPr/>
        </p:nvGrpSpPr>
        <p:grpSpPr bwMode="auto">
          <a:xfrm>
            <a:off x="4000500" y="4895850"/>
            <a:ext cx="2201863" cy="1428750"/>
            <a:chOff x="3325788" y="5072074"/>
            <a:chExt cx="2201254" cy="1428760"/>
          </a:xfrm>
        </p:grpSpPr>
        <p:sp>
          <p:nvSpPr>
            <p:cNvPr id="69643" name="Line 16"/>
            <p:cNvSpPr>
              <a:spLocks noChangeShapeType="1"/>
            </p:cNvSpPr>
            <p:nvPr/>
          </p:nvSpPr>
          <p:spPr bwMode="auto">
            <a:xfrm>
              <a:off x="3348039" y="5072074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Freeform 17"/>
            <p:cNvSpPr>
              <a:spLocks/>
            </p:cNvSpPr>
            <p:nvPr/>
          </p:nvSpPr>
          <p:spPr bwMode="auto">
            <a:xfrm>
              <a:off x="3325788" y="5534014"/>
              <a:ext cx="902348" cy="401376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645" name="Freeform 18"/>
            <p:cNvSpPr>
              <a:spLocks/>
            </p:cNvSpPr>
            <p:nvPr/>
          </p:nvSpPr>
          <p:spPr bwMode="auto">
            <a:xfrm>
              <a:off x="3325788" y="5936345"/>
              <a:ext cx="846811" cy="312055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646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9647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9648" name="Line 26"/>
            <p:cNvSpPr>
              <a:spLocks noChangeShapeType="1"/>
            </p:cNvSpPr>
            <p:nvPr/>
          </p:nvSpPr>
          <p:spPr bwMode="auto">
            <a:xfrm flipV="1">
              <a:off x="4183046" y="5935391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69650" name="Rectangle 29"/>
            <p:cNvSpPr>
              <a:spLocks noChangeArrowheads="1"/>
            </p:cNvSpPr>
            <p:nvPr/>
          </p:nvSpPr>
          <p:spPr bwMode="auto">
            <a:xfrm>
              <a:off x="4152709" y="5589892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rot="5400000" flipH="1" flipV="1">
            <a:off x="-430213" y="4786313"/>
            <a:ext cx="30019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704976" y="5745162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1" name="矩形 45"/>
          <p:cNvSpPr>
            <a:spLocks noChangeArrowheads="1"/>
          </p:cNvSpPr>
          <p:nvPr/>
        </p:nvSpPr>
        <p:spPr bwMode="auto">
          <a:xfrm>
            <a:off x="857250" y="1785938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）降低温度，平衡朝放热方向移动；</a:t>
            </a:r>
            <a:endParaRPr lang="en-US" altLang="zh-CN" sz="2800" b="1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此时为正向移动，即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6715140" y="3355974"/>
            <a:ext cx="642942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、压强（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0690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069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069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2488" y="3690938"/>
            <a:ext cx="6577012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0678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679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80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068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3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4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5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06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0687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068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0689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0677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52"/>
          <p:cNvGrpSpPr>
            <a:grpSpLocks/>
          </p:cNvGrpSpPr>
          <p:nvPr/>
        </p:nvGrpSpPr>
        <p:grpSpPr bwMode="auto">
          <a:xfrm>
            <a:off x="3786188" y="3500438"/>
            <a:ext cx="2984500" cy="2928937"/>
            <a:chOff x="3254350" y="3765574"/>
            <a:chExt cx="2984518" cy="2928955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286117" y="3765574"/>
              <a:ext cx="2952751" cy="1655763"/>
              <a:chOff x="2109" y="1390"/>
              <a:chExt cx="1860" cy="1043"/>
            </a:xfrm>
          </p:grpSpPr>
          <p:sp>
            <p:nvSpPr>
              <p:cNvPr id="70669" name="Freeform 17"/>
              <p:cNvSpPr>
                <a:spLocks/>
              </p:cNvSpPr>
              <p:nvPr/>
            </p:nvSpPr>
            <p:spPr bwMode="auto">
              <a:xfrm>
                <a:off x="2109" y="1480"/>
                <a:ext cx="771" cy="544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978 h 499"/>
                  <a:gd name="T4" fmla="*/ 8616 w 635"/>
                  <a:gd name="T5" fmla="*/ 1779 h 499"/>
                  <a:gd name="T6" fmla="*/ 17187 w 635"/>
                  <a:gd name="T7" fmla="*/ 2163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670" name="Freeform 18"/>
              <p:cNvSpPr>
                <a:spLocks/>
              </p:cNvSpPr>
              <p:nvPr/>
            </p:nvSpPr>
            <p:spPr bwMode="auto">
              <a:xfrm>
                <a:off x="2109" y="2025"/>
                <a:ext cx="726" cy="408"/>
              </a:xfrm>
              <a:custGeom>
                <a:avLst/>
                <a:gdLst>
                  <a:gd name="T0" fmla="*/ 0 w 726"/>
                  <a:gd name="T1" fmla="*/ 408 h 408"/>
                  <a:gd name="T2" fmla="*/ 182 w 726"/>
                  <a:gd name="T3" fmla="*/ 181 h 408"/>
                  <a:gd name="T4" fmla="*/ 454 w 726"/>
                  <a:gd name="T5" fmla="*/ 45 h 408"/>
                  <a:gd name="T6" fmla="*/ 726 w 726"/>
                  <a:gd name="T7" fmla="*/ 0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6"/>
                  <a:gd name="T13" fmla="*/ 0 h 408"/>
                  <a:gd name="T14" fmla="*/ 726 w 726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6" h="408">
                    <a:moveTo>
                      <a:pt x="0" y="408"/>
                    </a:moveTo>
                    <a:cubicBezTo>
                      <a:pt x="53" y="324"/>
                      <a:pt x="106" y="241"/>
                      <a:pt x="182" y="181"/>
                    </a:cubicBezTo>
                    <a:cubicBezTo>
                      <a:pt x="258" y="121"/>
                      <a:pt x="363" y="75"/>
                      <a:pt x="454" y="45"/>
                    </a:cubicBezTo>
                    <a:cubicBezTo>
                      <a:pt x="545" y="15"/>
                      <a:pt x="635" y="7"/>
                      <a:pt x="72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671" name="Rectangle 19"/>
              <p:cNvSpPr>
                <a:spLocks noChangeArrowheads="1"/>
              </p:cNvSpPr>
              <p:nvPr/>
            </p:nvSpPr>
            <p:spPr bwMode="auto">
              <a:xfrm>
                <a:off x="2109" y="1390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72" name="Rectangle 25"/>
              <p:cNvSpPr>
                <a:spLocks noChangeArrowheads="1"/>
              </p:cNvSpPr>
              <p:nvPr/>
            </p:nvSpPr>
            <p:spPr bwMode="auto">
              <a:xfrm>
                <a:off x="2245" y="2145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73" name="Line 26"/>
              <p:cNvSpPr>
                <a:spLocks noChangeShapeType="1"/>
              </p:cNvSpPr>
              <p:nvPr/>
            </p:nvSpPr>
            <p:spPr bwMode="auto">
              <a:xfrm flipV="1">
                <a:off x="2880" y="2024"/>
                <a:ext cx="10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4" name="Rectangle 28"/>
              <p:cNvSpPr>
                <a:spLocks noChangeArrowheads="1"/>
              </p:cNvSpPr>
              <p:nvPr/>
            </p:nvSpPr>
            <p:spPr bwMode="auto">
              <a:xfrm>
                <a:off x="3304" y="1654"/>
                <a:ext cx="4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逆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0675" name="Rectangle 29"/>
              <p:cNvSpPr>
                <a:spLocks noChangeArrowheads="1"/>
              </p:cNvSpPr>
              <p:nvPr/>
            </p:nvSpPr>
            <p:spPr bwMode="auto">
              <a:xfrm>
                <a:off x="2761" y="1662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V’(</a:t>
                </a:r>
                <a:r>
                  <a:rPr lang="zh-CN" altLang="en-US" b="1"/>
                  <a:t>正</a:t>
                </a:r>
                <a:r>
                  <a:rPr lang="en-US" altLang="zh-CN" b="1"/>
                  <a:t>) =</a:t>
                </a:r>
                <a:endParaRPr lang="zh-CN" altLang="en-US" b="1"/>
              </a:p>
            </p:txBody>
          </p:sp>
        </p:grpSp>
        <p:cxnSp>
          <p:nvCxnSpPr>
            <p:cNvPr id="144" name="直接连接符 143"/>
            <p:cNvCxnSpPr/>
            <p:nvPr/>
          </p:nvCxnSpPr>
          <p:spPr>
            <a:xfrm rot="5400000">
              <a:off x="1842260" y="5249101"/>
              <a:ext cx="2857518" cy="333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64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）增加压强，所有物质浓度都增加，正、逆反应速率均加大。此时平衡正向移动，即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5357818" y="3498850"/>
            <a:ext cx="571504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6" name="矩形 47"/>
          <p:cNvSpPr>
            <a:spLocks noChangeArrowheads="1"/>
          </p:cNvSpPr>
          <p:nvPr/>
        </p:nvSpPr>
        <p:spPr bwMode="auto">
          <a:xfrm>
            <a:off x="5357813" y="1214438"/>
            <a:ext cx="2460930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若</a:t>
            </a:r>
            <a:r>
              <a:rPr lang="en-US" altLang="zh-CN" sz="2800" b="1">
                <a:solidFill>
                  <a:srgbClr val="FF0000"/>
                </a:solidFill>
              </a:rPr>
              <a:t>m + n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p + q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、压强（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1713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1715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6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7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8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0938"/>
            <a:ext cx="6577013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1701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1702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17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6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1700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）减小压强，所有物质浓度都减小，正、逆反应速率均减小。此时平衡逆向移动，即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endParaRPr lang="zh-CN" altLang="en-US" sz="2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rot="10800000" flipV="1">
            <a:off x="5214942" y="3498850"/>
            <a:ext cx="714380" cy="1588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9" name="矩形 47"/>
          <p:cNvSpPr>
            <a:spLocks noChangeArrowheads="1"/>
          </p:cNvSpPr>
          <p:nvPr/>
        </p:nvSpPr>
        <p:spPr bwMode="auto">
          <a:xfrm>
            <a:off x="5357813" y="1214438"/>
            <a:ext cx="2460930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若</a:t>
            </a:r>
            <a:r>
              <a:rPr lang="en-US" altLang="zh-CN" sz="2800" b="1">
                <a:solidFill>
                  <a:srgbClr val="FF0000"/>
                </a:solidFill>
              </a:rPr>
              <a:t>m + n</a:t>
            </a:r>
            <a:r>
              <a:rPr lang="zh-CN" altLang="en-US" sz="2800" b="1">
                <a:solidFill>
                  <a:srgbClr val="FF0000"/>
                </a:solidFill>
              </a:rPr>
              <a:t>＞</a:t>
            </a:r>
            <a:r>
              <a:rPr lang="en-US" altLang="zh-CN" sz="2800" b="1">
                <a:solidFill>
                  <a:srgbClr val="FF0000"/>
                </a:solidFill>
              </a:rPr>
              <a:t>p + q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808413" y="5000625"/>
            <a:ext cx="2251075" cy="1428750"/>
            <a:chOff x="3348039" y="4929186"/>
            <a:chExt cx="2250441" cy="1428760"/>
          </a:xfrm>
        </p:grpSpPr>
        <p:sp>
          <p:nvSpPr>
            <p:cNvPr id="71691" name="Line 16"/>
            <p:cNvSpPr>
              <a:spLocks noChangeShapeType="1"/>
            </p:cNvSpPr>
            <p:nvPr/>
          </p:nvSpPr>
          <p:spPr bwMode="auto">
            <a:xfrm>
              <a:off x="3348039" y="4929186"/>
              <a:ext cx="0" cy="142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7"/>
            <p:cNvSpPr>
              <a:spLocks/>
            </p:cNvSpPr>
            <p:nvPr/>
          </p:nvSpPr>
          <p:spPr bwMode="auto">
            <a:xfrm>
              <a:off x="3348039" y="5429256"/>
              <a:ext cx="951535" cy="434696"/>
            </a:xfrm>
            <a:custGeom>
              <a:avLst/>
              <a:gdLst>
                <a:gd name="T0" fmla="*/ 0 w 635"/>
                <a:gd name="T1" fmla="*/ 0 h 499"/>
                <a:gd name="T2" fmla="*/ 2147483647 w 635"/>
                <a:gd name="T3" fmla="*/ 2147483647 h 499"/>
                <a:gd name="T4" fmla="*/ 2147483647 w 635"/>
                <a:gd name="T5" fmla="*/ 2147483647 h 499"/>
                <a:gd name="T6" fmla="*/ 2147483647 w 635"/>
                <a:gd name="T7" fmla="*/ 2147483647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0" y="0"/>
                  </a:moveTo>
                  <a:cubicBezTo>
                    <a:pt x="19" y="79"/>
                    <a:pt x="38" y="159"/>
                    <a:pt x="91" y="227"/>
                  </a:cubicBezTo>
                  <a:cubicBezTo>
                    <a:pt x="144" y="295"/>
                    <a:pt x="227" y="364"/>
                    <a:pt x="318" y="409"/>
                  </a:cubicBezTo>
                  <a:cubicBezTo>
                    <a:pt x="409" y="454"/>
                    <a:pt x="522" y="476"/>
                    <a:pt x="635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693" name="Freeform 18"/>
            <p:cNvSpPr>
              <a:spLocks/>
            </p:cNvSpPr>
            <p:nvPr/>
          </p:nvSpPr>
          <p:spPr bwMode="auto">
            <a:xfrm>
              <a:off x="3348039" y="5890098"/>
              <a:ext cx="895998" cy="396421"/>
            </a:xfrm>
            <a:custGeom>
              <a:avLst/>
              <a:gdLst>
                <a:gd name="T0" fmla="*/ 0 w 726"/>
                <a:gd name="T1" fmla="*/ 2147483647 h 408"/>
                <a:gd name="T2" fmla="*/ 2147483647 w 726"/>
                <a:gd name="T3" fmla="*/ 2147483647 h 408"/>
                <a:gd name="T4" fmla="*/ 2147483647 w 726"/>
                <a:gd name="T5" fmla="*/ 2147483647 h 408"/>
                <a:gd name="T6" fmla="*/ 2147483647 w 726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408"/>
                <a:gd name="T14" fmla="*/ 726 w 726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408">
                  <a:moveTo>
                    <a:pt x="0" y="408"/>
                  </a:moveTo>
                  <a:cubicBezTo>
                    <a:pt x="53" y="324"/>
                    <a:pt x="106" y="241"/>
                    <a:pt x="182" y="181"/>
                  </a:cubicBezTo>
                  <a:cubicBezTo>
                    <a:pt x="258" y="121"/>
                    <a:pt x="363" y="75"/>
                    <a:pt x="454" y="45"/>
                  </a:cubicBezTo>
                  <a:cubicBezTo>
                    <a:pt x="545" y="15"/>
                    <a:pt x="635" y="7"/>
                    <a:pt x="7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694" name="Rectangle 19"/>
            <p:cNvSpPr>
              <a:spLocks noChangeArrowheads="1"/>
            </p:cNvSpPr>
            <p:nvPr/>
          </p:nvSpPr>
          <p:spPr bwMode="auto">
            <a:xfrm>
              <a:off x="3348039" y="5330291"/>
              <a:ext cx="58702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1695" name="Rectangle 25"/>
            <p:cNvSpPr>
              <a:spLocks noChangeArrowheads="1"/>
            </p:cNvSpPr>
            <p:nvPr/>
          </p:nvSpPr>
          <p:spPr bwMode="auto">
            <a:xfrm>
              <a:off x="3515884" y="6050875"/>
              <a:ext cx="587022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1696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1698" name="Rectangle 29"/>
            <p:cNvSpPr>
              <a:spLocks noChangeArrowheads="1"/>
            </p:cNvSpPr>
            <p:nvPr/>
          </p:nvSpPr>
          <p:spPr bwMode="auto">
            <a:xfrm>
              <a:off x="4177359" y="5572133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>
            <a:spLocks noChangeArrowheads="1"/>
          </p:cNvSpPr>
          <p:nvPr/>
        </p:nvSpPr>
        <p:spPr bwMode="auto">
          <a:xfrm>
            <a:off x="500063" y="1143000"/>
            <a:ext cx="3689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、压强（</a:t>
            </a:r>
            <a:r>
              <a:rPr lang="el-GR" altLang="zh-CN" sz="3200" b="1" dirty="0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1713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1715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6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7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18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0938"/>
            <a:ext cx="6577013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1701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1702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17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6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17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1700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矩形 161"/>
          <p:cNvSpPr>
            <a:spLocks noChangeArrowheads="1"/>
          </p:cNvSpPr>
          <p:nvPr/>
        </p:nvSpPr>
        <p:spPr bwMode="auto">
          <a:xfrm>
            <a:off x="285750" y="1785926"/>
            <a:ext cx="8858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）增大压强，所有物质浓度都增大，正、逆反应速率同等程度地增大。</a:t>
            </a:r>
            <a:endParaRPr lang="zh-CN" altLang="en-US" sz="2800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689" name="矩形 47"/>
          <p:cNvSpPr>
            <a:spLocks noChangeArrowheads="1"/>
          </p:cNvSpPr>
          <p:nvPr/>
        </p:nvSpPr>
        <p:spPr bwMode="auto">
          <a:xfrm>
            <a:off x="5357813" y="1214438"/>
            <a:ext cx="2443298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</a:rPr>
              <a:t>m +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 = p </a:t>
            </a:r>
            <a:r>
              <a:rPr lang="en-US" altLang="zh-CN" sz="2800" b="1" dirty="0">
                <a:solidFill>
                  <a:srgbClr val="FF0000"/>
                </a:solidFill>
              </a:rPr>
              <a:t>+ 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161"/>
          <p:cNvSpPr>
            <a:spLocks noChangeArrowheads="1"/>
          </p:cNvSpPr>
          <p:nvPr/>
        </p:nvSpPr>
        <p:spPr bwMode="auto">
          <a:xfrm>
            <a:off x="285720" y="2714620"/>
            <a:ext cx="8858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）减小</a:t>
            </a:r>
            <a:r>
              <a:rPr lang="zh-CN" altLang="en-US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压强，所有物质浓度都减小，正、逆反应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速率同等程度地减小。</a:t>
            </a:r>
            <a:endParaRPr lang="zh-CN" altLang="en-US" sz="2800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0" name="组合 35"/>
          <p:cNvGrpSpPr>
            <a:grpSpLocks/>
          </p:cNvGrpSpPr>
          <p:nvPr/>
        </p:nvGrpSpPr>
        <p:grpSpPr bwMode="auto">
          <a:xfrm>
            <a:off x="3714750" y="4643438"/>
            <a:ext cx="1420813" cy="1785937"/>
            <a:chOff x="4177359" y="5572133"/>
            <a:chExt cx="1421121" cy="1785963"/>
          </a:xfrm>
        </p:grpSpPr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276467" y="5572144"/>
              <a:ext cx="45706" cy="1785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/>
                <a:t>V’(</a:t>
              </a:r>
              <a:r>
                <a:rPr lang="zh-CN" altLang="en-US" sz="1200" b="1" dirty="0"/>
                <a:t>逆</a:t>
              </a:r>
              <a:r>
                <a:rPr lang="en-US" altLang="zh-CN" sz="1200" b="1" dirty="0"/>
                <a:t>)</a:t>
              </a:r>
              <a:endParaRPr lang="zh-CN" altLang="en-US" sz="1200" b="1" dirty="0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4177359" y="5572133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  <p:grpSp>
        <p:nvGrpSpPr>
          <p:cNvPr id="45" name="组合 35"/>
          <p:cNvGrpSpPr>
            <a:grpSpLocks/>
          </p:cNvGrpSpPr>
          <p:nvPr/>
        </p:nvGrpSpPr>
        <p:grpSpPr bwMode="auto">
          <a:xfrm>
            <a:off x="3722691" y="4643446"/>
            <a:ext cx="1420813" cy="1785926"/>
            <a:chOff x="4177359" y="4571974"/>
            <a:chExt cx="1421121" cy="1785952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4276467" y="4571974"/>
              <a:ext cx="45706" cy="17859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V’(</a:t>
              </a:r>
              <a:r>
                <a:rPr lang="zh-CN" altLang="en-US" sz="1200" b="1">
                  <a:solidFill>
                    <a:srgbClr val="0000FF"/>
                  </a:solidFill>
                </a:rPr>
                <a:t>逆</a:t>
              </a:r>
              <a:r>
                <a:rPr lang="en-US" altLang="zh-CN" sz="1200" b="1">
                  <a:solidFill>
                    <a:srgbClr val="0000FF"/>
                  </a:solidFill>
                </a:rPr>
                <a:t>)</a:t>
              </a:r>
              <a:endParaRPr lang="zh-CN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4177359" y="5572134"/>
              <a:ext cx="681232" cy="277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V’(</a:t>
              </a:r>
              <a:r>
                <a:rPr lang="zh-CN" altLang="en-US" sz="1200" b="1">
                  <a:solidFill>
                    <a:srgbClr val="0000FF"/>
                  </a:solidFill>
                </a:rPr>
                <a:t>正</a:t>
              </a:r>
              <a:r>
                <a:rPr lang="en-US" altLang="zh-CN" sz="1200" b="1">
                  <a:solidFill>
                    <a:srgbClr val="0000FF"/>
                  </a:solidFill>
                </a:rPr>
                <a:t>) =</a:t>
              </a:r>
              <a:endParaRPr lang="zh-CN" altLang="en-US" sz="12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1"/>
          <p:cNvSpPr>
            <a:spLocks noChangeArrowheads="1"/>
          </p:cNvSpPr>
          <p:nvPr/>
        </p:nvSpPr>
        <p:spPr bwMode="auto">
          <a:xfrm>
            <a:off x="500063" y="1143000"/>
            <a:ext cx="41005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、催化剂（</a:t>
            </a:r>
            <a:r>
              <a:rPr lang="el-GR" altLang="zh-CN" sz="3200" b="1">
                <a:solidFill>
                  <a:srgbClr val="FF0000"/>
                </a:solidFill>
                <a:latin typeface="宋体" pitchFamily="2" charset="-122"/>
              </a:rPr>
              <a:t>ν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-t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图）</a:t>
            </a:r>
            <a:endParaRPr lang="zh-CN" altLang="en-US" sz="320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571625" y="344488"/>
            <a:ext cx="6286500" cy="584200"/>
            <a:chOff x="1571632" y="214290"/>
            <a:chExt cx="6286516" cy="584775"/>
          </a:xfrm>
        </p:grpSpPr>
        <p:sp>
          <p:nvSpPr>
            <p:cNvPr id="72731" name="Rectangle 7"/>
            <p:cNvSpPr>
              <a:spLocks noChangeArrowheads="1"/>
            </p:cNvSpPr>
            <p:nvPr/>
          </p:nvSpPr>
          <p:spPr bwMode="auto">
            <a:xfrm>
              <a:off x="1571632" y="214290"/>
              <a:ext cx="62865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3200" b="1">
                  <a:latin typeface="宋体" pitchFamily="2" charset="-122"/>
                  <a:cs typeface="Times New Roman" pitchFamily="18" charset="0"/>
                </a:rPr>
                <a:t>mA(g)+nB(g) </a:t>
              </a:r>
              <a:r>
                <a:rPr lang="en-US" altLang="zh-CN" sz="3200" b="1">
                  <a:latin typeface="宋体" pitchFamily="2" charset="-122"/>
                  <a:cs typeface="Times New Roman" pitchFamily="18" charset="0"/>
                  <a:sym typeface="Wingdings 3" pitchFamily="18" charset="2"/>
                </a:rPr>
                <a:t> 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3200" b="1">
                  <a:latin typeface="宋体" pitchFamily="2" charset="-122"/>
                </a:rPr>
                <a:t>pC(g)+qD(g)</a:t>
              </a:r>
            </a:p>
          </p:txBody>
        </p:sp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4071934" y="357166"/>
              <a:ext cx="642928" cy="285733"/>
              <a:chOff x="2643174" y="714357"/>
              <a:chExt cx="428627" cy="214285"/>
            </a:xfrm>
          </p:grpSpPr>
          <p:cxnSp>
            <p:nvCxnSpPr>
              <p:cNvPr id="72733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734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735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2736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3690938"/>
            <a:ext cx="6577013" cy="2736850"/>
            <a:chOff x="247" y="1298"/>
            <a:chExt cx="4143" cy="172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7" y="1299"/>
              <a:ext cx="4143" cy="1725"/>
              <a:chOff x="234" y="1752"/>
              <a:chExt cx="4143" cy="1728"/>
            </a:xfrm>
          </p:grpSpPr>
          <p:sp>
            <p:nvSpPr>
              <p:cNvPr id="72719" name="Freeform 6"/>
              <p:cNvSpPr>
                <a:spLocks/>
              </p:cNvSpPr>
              <p:nvPr/>
            </p:nvSpPr>
            <p:spPr bwMode="auto">
              <a:xfrm>
                <a:off x="249" y="2082"/>
                <a:ext cx="771" cy="716"/>
              </a:xfrm>
              <a:custGeom>
                <a:avLst/>
                <a:gdLst>
                  <a:gd name="T0" fmla="*/ 0 w 635"/>
                  <a:gd name="T1" fmla="*/ 0 h 499"/>
                  <a:gd name="T2" fmla="*/ 2465 w 635"/>
                  <a:gd name="T3" fmla="*/ 45932 h 499"/>
                  <a:gd name="T4" fmla="*/ 8616 w 635"/>
                  <a:gd name="T5" fmla="*/ 83103 h 499"/>
                  <a:gd name="T6" fmla="*/ 17187 w 635"/>
                  <a:gd name="T7" fmla="*/ 101306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0" y="0"/>
                    </a:moveTo>
                    <a:cubicBezTo>
                      <a:pt x="19" y="79"/>
                      <a:pt x="38" y="159"/>
                      <a:pt x="91" y="227"/>
                    </a:cubicBezTo>
                    <a:cubicBezTo>
                      <a:pt x="144" y="295"/>
                      <a:pt x="227" y="364"/>
                      <a:pt x="318" y="409"/>
                    </a:cubicBezTo>
                    <a:cubicBezTo>
                      <a:pt x="409" y="454"/>
                      <a:pt x="522" y="476"/>
                      <a:pt x="635" y="49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720" name="Rectangle 9"/>
              <p:cNvSpPr>
                <a:spLocks noChangeArrowheads="1"/>
              </p:cNvSpPr>
              <p:nvPr/>
            </p:nvSpPr>
            <p:spPr bwMode="auto">
              <a:xfrm>
                <a:off x="249" y="2224"/>
                <a:ext cx="4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V(</a:t>
                </a:r>
                <a:r>
                  <a:rPr lang="zh-CN" altLang="en-US" b="1"/>
                  <a:t>正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72721" name="Rectangle 11"/>
              <p:cNvSpPr>
                <a:spLocks noChangeArrowheads="1"/>
              </p:cNvSpPr>
              <p:nvPr/>
            </p:nvSpPr>
            <p:spPr bwMode="auto">
              <a:xfrm>
                <a:off x="234" y="1752"/>
                <a:ext cx="24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V</a:t>
                </a:r>
                <a:endParaRPr lang="zh-CN" altLang="en-US" sz="2400" b="1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9" y="2553"/>
                <a:ext cx="4128" cy="927"/>
                <a:chOff x="249" y="2553"/>
                <a:chExt cx="4128" cy="927"/>
              </a:xfrm>
            </p:grpSpPr>
            <p:sp>
              <p:nvSpPr>
                <p:cNvPr id="7272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49" y="3477"/>
                  <a:ext cx="4128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4" name="Freeform 7"/>
                <p:cNvSpPr>
                  <a:spLocks/>
                </p:cNvSpPr>
                <p:nvPr/>
              </p:nvSpPr>
              <p:spPr bwMode="auto">
                <a:xfrm>
                  <a:off x="249" y="2798"/>
                  <a:ext cx="726" cy="681"/>
                </a:xfrm>
                <a:custGeom>
                  <a:avLst/>
                  <a:gdLst>
                    <a:gd name="T0" fmla="*/ 0 w 726"/>
                    <a:gd name="T1" fmla="*/ 531696 h 408"/>
                    <a:gd name="T2" fmla="*/ 182 w 726"/>
                    <a:gd name="T3" fmla="*/ 235611 h 408"/>
                    <a:gd name="T4" fmla="*/ 454 w 726"/>
                    <a:gd name="T5" fmla="*/ 58624 h 408"/>
                    <a:gd name="T6" fmla="*/ 726 w 726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408"/>
                    <a:gd name="T14" fmla="*/ 726 w 726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408">
                      <a:moveTo>
                        <a:pt x="0" y="408"/>
                      </a:moveTo>
                      <a:cubicBezTo>
                        <a:pt x="53" y="324"/>
                        <a:pt x="106" y="241"/>
                        <a:pt x="182" y="181"/>
                      </a:cubicBezTo>
                      <a:cubicBezTo>
                        <a:pt x="258" y="121"/>
                        <a:pt x="363" y="75"/>
                        <a:pt x="454" y="45"/>
                      </a:cubicBezTo>
                      <a:cubicBezTo>
                        <a:pt x="545" y="15"/>
                        <a:pt x="635" y="7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5" name="Line 8"/>
                <p:cNvSpPr>
                  <a:spLocks noChangeShapeType="1"/>
                </p:cNvSpPr>
                <p:nvPr/>
              </p:nvSpPr>
              <p:spPr bwMode="auto">
                <a:xfrm>
                  <a:off x="975" y="279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2889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27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73" y="3115"/>
                  <a:ext cx="544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/>
                    <a:t>     </a:t>
                  </a:r>
                </a:p>
              </p:txBody>
            </p:sp>
            <p:sp>
              <p:nvSpPr>
                <p:cNvPr id="72728" name="Rectangle 14"/>
                <p:cNvSpPr>
                  <a:spLocks noChangeArrowheads="1"/>
                </p:cNvSpPr>
                <p:nvPr/>
              </p:nvSpPr>
              <p:spPr bwMode="auto">
                <a:xfrm>
                  <a:off x="954" y="2555"/>
                  <a:ext cx="45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V(</a:t>
                  </a:r>
                  <a:r>
                    <a:rPr lang="zh-CN" altLang="en-US" b="1"/>
                    <a:t>正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272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17" y="2553"/>
                  <a:ext cx="58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= V(</a:t>
                  </a:r>
                  <a:r>
                    <a:rPr lang="zh-CN" altLang="en-US" b="1"/>
                    <a:t>逆</a:t>
                  </a:r>
                  <a:r>
                    <a:rPr lang="en-US" altLang="zh-CN" b="1"/>
                    <a:t>)</a:t>
                  </a:r>
                  <a:endParaRPr lang="zh-CN" altLang="en-US" b="1"/>
                </a:p>
              </p:txBody>
            </p:sp>
            <p:sp>
              <p:nvSpPr>
                <p:cNvPr id="7273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79" y="2556"/>
                  <a:ext cx="11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72718" name="Rectangle 59"/>
            <p:cNvSpPr>
              <a:spLocks noChangeArrowheads="1"/>
            </p:cNvSpPr>
            <p:nvPr/>
          </p:nvSpPr>
          <p:spPr bwMode="auto">
            <a:xfrm>
              <a:off x="4145" y="2731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</a:t>
              </a: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H="1" flipV="1">
            <a:off x="-504824" y="5035550"/>
            <a:ext cx="2786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1490663" y="5886450"/>
            <a:ext cx="1079500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1" name="矩形 161"/>
          <p:cNvSpPr>
            <a:spLocks noChangeArrowheads="1"/>
          </p:cNvSpPr>
          <p:nvPr/>
        </p:nvSpPr>
        <p:spPr bwMode="auto">
          <a:xfrm>
            <a:off x="285750" y="2071688"/>
            <a:ext cx="8858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同等程度地影响正、逆反应速率，即</a:t>
            </a:r>
            <a:r>
              <a:rPr lang="en-US" altLang="zh-CN" sz="2800" b="1">
                <a:solidFill>
                  <a:srgbClr val="FF0000"/>
                </a:solidFill>
              </a:rPr>
              <a:t>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en-US" altLang="zh-CN" sz="2800" b="1">
                <a:solidFill>
                  <a:srgbClr val="FF0000"/>
                </a:solidFill>
              </a:rPr>
              <a:t>)  = V’(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，平衡不移动</a:t>
            </a:r>
            <a:endParaRPr lang="zh-CN" altLang="en-US" sz="28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3714750" y="4643438"/>
            <a:ext cx="1420813" cy="1785937"/>
            <a:chOff x="4177359" y="5572133"/>
            <a:chExt cx="1421121" cy="1785963"/>
          </a:xfrm>
        </p:grpSpPr>
        <p:sp>
          <p:nvSpPr>
            <p:cNvPr id="72713" name="Line 16"/>
            <p:cNvSpPr>
              <a:spLocks noChangeShapeType="1"/>
            </p:cNvSpPr>
            <p:nvPr/>
          </p:nvSpPr>
          <p:spPr bwMode="auto">
            <a:xfrm>
              <a:off x="4276467" y="5572144"/>
              <a:ext cx="45706" cy="1785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4" name="Line 26"/>
            <p:cNvSpPr>
              <a:spLocks noChangeShapeType="1"/>
            </p:cNvSpPr>
            <p:nvPr/>
          </p:nvSpPr>
          <p:spPr bwMode="auto">
            <a:xfrm flipV="1">
              <a:off x="4254484" y="5857887"/>
              <a:ext cx="134399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Rectangle 28"/>
            <p:cNvSpPr>
              <a:spLocks noChangeArrowheads="1"/>
            </p:cNvSpPr>
            <p:nvPr/>
          </p:nvSpPr>
          <p:spPr bwMode="auto">
            <a:xfrm>
              <a:off x="4714876" y="5582257"/>
              <a:ext cx="58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逆</a:t>
              </a:r>
              <a:r>
                <a:rPr lang="en-US" altLang="zh-CN" sz="1200" b="1"/>
                <a:t>)</a:t>
              </a:r>
              <a:endParaRPr lang="zh-CN" altLang="en-US" sz="1200" b="1"/>
            </a:p>
          </p:txBody>
        </p:sp>
        <p:sp>
          <p:nvSpPr>
            <p:cNvPr id="72716" name="Rectangle 29"/>
            <p:cNvSpPr>
              <a:spLocks noChangeArrowheads="1"/>
            </p:cNvSpPr>
            <p:nvPr/>
          </p:nvSpPr>
          <p:spPr bwMode="auto">
            <a:xfrm>
              <a:off x="4177359" y="5572133"/>
              <a:ext cx="7200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V’(</a:t>
              </a:r>
              <a:r>
                <a:rPr lang="zh-CN" altLang="en-US" sz="1200" b="1"/>
                <a:t>正</a:t>
              </a:r>
              <a:r>
                <a:rPr lang="en-US" altLang="zh-CN" sz="1200" b="1"/>
                <a:t>) =</a:t>
              </a:r>
              <a:endParaRPr lang="zh-C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500034" y="857232"/>
            <a:ext cx="8001056" cy="507831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、增大反应物的浓度，</a:t>
            </a:r>
            <a:endParaRPr lang="en-US" altLang="zh-CN" sz="36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平衡朝</a:t>
            </a:r>
            <a:r>
              <a:rPr lang="zh-CN" altLang="en-US" sz="3600" b="1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反应方向移动；</a:t>
            </a:r>
            <a:endParaRPr lang="en-US" altLang="zh-CN" sz="36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、升高温度，平衡朝</a:t>
            </a:r>
            <a:r>
              <a:rPr lang="zh-CN" altLang="en-US" sz="3600" b="1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3600" b="1" dirty="0" smtClean="0">
                <a:latin typeface="仿宋_GB2312" pitchFamily="49" charset="-122"/>
                <a:ea typeface="仿宋_GB2312" pitchFamily="49" charset="-122"/>
              </a:rPr>
              <a:t>方向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移动；</a:t>
            </a:r>
            <a:endParaRPr lang="en-US" altLang="zh-CN" sz="36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、增大压强（压缩气体体积），</a:t>
            </a:r>
            <a:endParaRPr lang="en-US" altLang="zh-CN" sz="36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平衡朝</a:t>
            </a:r>
            <a:r>
              <a:rPr lang="zh-CN" altLang="en-US" sz="3600" b="1" u="sng" dirty="0">
                <a:latin typeface="仿宋_GB2312" pitchFamily="49" charset="-122"/>
                <a:ea typeface="仿宋_GB2312" pitchFamily="49" charset="-122"/>
              </a:rPr>
              <a:t>               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的方向移动；</a:t>
            </a:r>
            <a:endParaRPr lang="en-US" altLang="zh-CN" sz="36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、加催化剂，平衡</a:t>
            </a:r>
            <a:r>
              <a:rPr lang="zh-CN" altLang="en-US" sz="3600" b="1" u="sng" dirty="0">
                <a:latin typeface="仿宋_GB2312" pitchFamily="49" charset="-122"/>
                <a:ea typeface="仿宋_GB2312" pitchFamily="49" charset="-122"/>
              </a:rPr>
              <a:t>         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562708"/>
            <a:ext cx="6572296" cy="17947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一、化学平衡移动原理</a:t>
            </a:r>
            <a:endParaRPr lang="en-US" altLang="zh-CN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勒夏特列原理</a:t>
            </a:r>
            <a:r>
              <a:rPr lang="en-US" altLang="zh-C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矩形 4"/>
          <p:cNvSpPr>
            <a:spLocks noChangeArrowheads="1"/>
          </p:cNvSpPr>
          <p:nvPr/>
        </p:nvSpPr>
        <p:spPr bwMode="auto">
          <a:xfrm>
            <a:off x="785838" y="2928934"/>
            <a:ext cx="73580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宋体" pitchFamily="2" charset="-122"/>
              </a:rPr>
              <a:t>	</a:t>
            </a:r>
            <a:r>
              <a:rPr lang="zh-CN" altLang="en-US" sz="3200" b="1" dirty="0">
                <a:latin typeface="宋体" pitchFamily="2" charset="-122"/>
              </a:rPr>
              <a:t>改变化学平衡的一个条件，平衡就会向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减弱</a:t>
            </a:r>
            <a:r>
              <a:rPr lang="zh-CN" altLang="en-US" sz="3200" b="1" dirty="0">
                <a:latin typeface="宋体" pitchFamily="2" charset="-122"/>
              </a:rPr>
              <a:t>这种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改变</a:t>
            </a:r>
            <a:r>
              <a:rPr lang="zh-CN" altLang="en-US" sz="3200" b="1" dirty="0">
                <a:latin typeface="宋体" pitchFamily="2" charset="-122"/>
              </a:rPr>
              <a:t>的方向移动</a:t>
            </a:r>
          </a:p>
        </p:txBody>
      </p:sp>
      <p:sp>
        <p:nvSpPr>
          <p:cNvPr id="4" name="矩形 3"/>
          <p:cNvSpPr/>
          <p:nvPr/>
        </p:nvSpPr>
        <p:spPr>
          <a:xfrm>
            <a:off x="2285984" y="4929198"/>
            <a:ext cx="4000528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101600">
                    <a:srgbClr val="E4EFF4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减弱改变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84188" y="827104"/>
          <a:ext cx="7993062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Document" r:id="rId4" imgW="8326831" imgH="5167579" progId="Word.Document.8">
                  <p:embed/>
                </p:oleObj>
              </mc:Choice>
              <mc:Fallback>
                <p:oleObj name="Document" r:id="rId4" imgW="8326831" imgH="5167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827104"/>
                        <a:ext cx="7993062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900113" y="1109947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同时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003800" y="1871641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</a:rPr>
              <a:t>相同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16688" y="1871641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</a:rPr>
              <a:t>不同</a:t>
            </a:r>
          </a:p>
        </p:txBody>
      </p:sp>
      <p:sp>
        <p:nvSpPr>
          <p:cNvPr id="6" name="矩形 5"/>
          <p:cNvSpPr/>
          <p:nvPr/>
        </p:nvSpPr>
        <p:spPr>
          <a:xfrm>
            <a:off x="357158" y="191136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宋体"/>
                <a:cs typeface="Times New Roman"/>
              </a:rPr>
              <a:t>  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cs typeface="Times New Roman"/>
              </a:rPr>
              <a:t>可逆反应的特点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4667652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140" algn="just">
              <a:spcAft>
                <a:spcPts val="120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事实上，几乎所有的反应均有一定的可逆性。有些化学反应在同一条件下可逆程度很小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逆反应倾向很小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，如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zh-CN" altLang="en-US" sz="24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zh-CN" altLang="en-US" sz="24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↓等，在通常意义下不把它们称为可逆反应。</a:t>
            </a:r>
            <a:endParaRPr lang="en-US" altLang="zh-CN" sz="2400" b="1" kern="1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>
            <a:spLocks noChangeArrowheads="1"/>
          </p:cNvSpPr>
          <p:nvPr/>
        </p:nvSpPr>
        <p:spPr bwMode="auto">
          <a:xfrm>
            <a:off x="500034" y="142875"/>
            <a:ext cx="8215370" cy="572464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增大某反应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物的浓度，平衡为了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阻碍该反应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物浓度的增大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，朝</a:t>
            </a:r>
            <a:r>
              <a:rPr lang="zh-CN" altLang="en-US" sz="2800" b="1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zh-CN" altLang="en-US" sz="2800" b="1" u="sng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反应方向移动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；但最终该反应物的浓度还是增大了。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、升高温度，平衡为了阻碍温度的升高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，朝</a:t>
            </a:r>
            <a:r>
              <a:rPr lang="zh-CN" altLang="en-US" sz="2800" b="1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吸热</a:t>
            </a:r>
            <a:r>
              <a:rPr lang="zh-CN" altLang="en-US" sz="2800" b="1" u="sng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反应方向移动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；但最终体系的温度还是升高了。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、增大压强（压缩气体体积），单位体积内气体分子数增加，平衡为了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阻碍压强的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增加，平衡就朝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气体体积减小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的方向移动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；增大压强造成所有物质的浓度增大，不管平衡怎么移动，最终所有物质的浓度还是增大了。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、加催化剂，同等程度地改变正、逆反应速率，平衡不移动。</a:t>
            </a:r>
          </a:p>
        </p:txBody>
      </p:sp>
      <p:sp>
        <p:nvSpPr>
          <p:cNvPr id="3" name="矩形 2"/>
          <p:cNvSpPr/>
          <p:nvPr/>
        </p:nvSpPr>
        <p:spPr>
          <a:xfrm>
            <a:off x="2571737" y="5877272"/>
            <a:ext cx="3643337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减弱改变</a:t>
            </a:r>
            <a:endParaRPr lang="zh-CN" altLang="en-US" sz="4000" dirty="0">
              <a:solidFill>
                <a:srgbClr val="0000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9388" y="357188"/>
            <a:ext cx="85359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）一般情况下，增大压强（压缩体积），平衡朝气体体积减小的方向移动。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2875" y="1747838"/>
            <a:ext cx="85359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）若容器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恒温恒压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充入不反应气体，此时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体积增大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，单位体积内气体分子数减小，平衡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朝气体体积数增大的方向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移动。其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结果是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相当于减小压强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2875" y="3859213"/>
            <a:ext cx="853598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）若容器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恒温恒容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充入不反应气体，体积不变，浓度不变，平衡不移动。</a:t>
            </a:r>
          </a:p>
        </p:txBody>
      </p:sp>
      <p:pic>
        <p:nvPicPr>
          <p:cNvPr id="65542" name="图片 3" descr="2.jpg"/>
          <p:cNvPicPr>
            <a:picLocks noChangeAspect="1"/>
          </p:cNvPicPr>
          <p:nvPr/>
        </p:nvPicPr>
        <p:blipFill>
          <a:blip r:embed="rId2"/>
          <a:srcRect l="70692" r="2197" b="88029"/>
          <a:stretch>
            <a:fillRect/>
          </a:stretch>
        </p:blipFill>
        <p:spPr bwMode="auto">
          <a:xfrm>
            <a:off x="5786446" y="4857772"/>
            <a:ext cx="264318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4"/>
          <p:cNvSpPr txBox="1">
            <a:spLocks noChangeArrowheads="1"/>
          </p:cNvSpPr>
          <p:nvPr/>
        </p:nvSpPr>
        <p:spPr bwMode="auto">
          <a:xfrm>
            <a:off x="285750" y="31750"/>
            <a:ext cx="86439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(2009·</a:t>
            </a:r>
            <a:r>
              <a:rPr lang="zh-CN" altLang="en-US" sz="2400" b="1">
                <a:latin typeface="Calibri" pitchFamily="34" charset="0"/>
              </a:rPr>
              <a:t>四川高考</a:t>
            </a:r>
            <a:r>
              <a:rPr lang="en-US" altLang="zh-CN" sz="2400" b="1">
                <a:latin typeface="Calibri" pitchFamily="34" charset="0"/>
              </a:rPr>
              <a:t>)</a:t>
            </a:r>
            <a:r>
              <a:rPr lang="zh-CN" altLang="en-US" sz="2400" b="1">
                <a:latin typeface="Calibri" pitchFamily="34" charset="0"/>
              </a:rPr>
              <a:t>在一体积可变的密闭容器中，加入一定量的</a:t>
            </a:r>
            <a:r>
              <a:rPr lang="en-US" altLang="zh-CN" sz="2400" b="1">
                <a:latin typeface="Calibri" pitchFamily="34" charset="0"/>
              </a:rPr>
              <a:t>X</a:t>
            </a:r>
            <a:r>
              <a:rPr lang="zh-CN" altLang="en-US" sz="2400" b="1">
                <a:latin typeface="Calibri" pitchFamily="34" charset="0"/>
              </a:rPr>
              <a:t>、</a:t>
            </a:r>
            <a:r>
              <a:rPr lang="en-US" altLang="zh-CN" sz="2400" b="1">
                <a:latin typeface="Calibri" pitchFamily="34" charset="0"/>
              </a:rPr>
              <a:t>Y</a:t>
            </a:r>
            <a:r>
              <a:rPr lang="zh-CN" altLang="en-US" sz="2400" b="1">
                <a:latin typeface="Calibri" pitchFamily="34" charset="0"/>
              </a:rPr>
              <a:t>，发生反应</a:t>
            </a:r>
            <a:r>
              <a:rPr lang="en-US" altLang="zh-CN" sz="2400" b="1" i="1">
                <a:latin typeface="Calibri" pitchFamily="34" charset="0"/>
              </a:rPr>
              <a:t>m</a:t>
            </a:r>
            <a:r>
              <a:rPr lang="en-US" altLang="zh-CN" sz="2400" b="1">
                <a:latin typeface="Calibri" pitchFamily="34" charset="0"/>
              </a:rPr>
              <a:t>X(g)         </a:t>
            </a:r>
            <a:r>
              <a:rPr lang="en-US" altLang="zh-CN" sz="2400" b="1" i="1">
                <a:latin typeface="Calibri" pitchFamily="34" charset="0"/>
              </a:rPr>
              <a:t>n</a:t>
            </a:r>
            <a:r>
              <a:rPr lang="en-US" altLang="zh-CN" sz="2400" b="1">
                <a:latin typeface="Calibri" pitchFamily="34" charset="0"/>
              </a:rPr>
              <a:t>Y(g)</a:t>
            </a:r>
            <a:r>
              <a:rPr lang="zh-CN" altLang="en-US" sz="2400" b="1">
                <a:latin typeface="Calibri" pitchFamily="34" charset="0"/>
              </a:rPr>
              <a:t>　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＝</a:t>
            </a:r>
            <a:r>
              <a:rPr lang="en-US" altLang="zh-CN" sz="2400" b="1" i="1">
                <a:latin typeface="Calibri" pitchFamily="34" charset="0"/>
              </a:rPr>
              <a:t>Q</a:t>
            </a:r>
            <a:r>
              <a:rPr lang="en-US" altLang="zh-CN" sz="2400" b="1">
                <a:latin typeface="Calibri" pitchFamily="34" charset="0"/>
              </a:rPr>
              <a:t> kJ/mol.</a:t>
            </a:r>
            <a:r>
              <a:rPr lang="zh-CN" altLang="en-US" sz="2400" b="1">
                <a:latin typeface="Calibri" pitchFamily="34" charset="0"/>
              </a:rPr>
              <a:t>反应达到平衡时，</a:t>
            </a:r>
            <a:r>
              <a:rPr lang="en-US" altLang="zh-CN" sz="2400" b="1">
                <a:latin typeface="Calibri" pitchFamily="34" charset="0"/>
              </a:rPr>
              <a:t>Y</a:t>
            </a:r>
            <a:r>
              <a:rPr lang="zh-CN" altLang="en-US" sz="2400" b="1">
                <a:latin typeface="Calibri" pitchFamily="34" charset="0"/>
              </a:rPr>
              <a:t>的物质的量浓度与温度、气体体积的关系如下表所示：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75" y="869950"/>
            <a:ext cx="6048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813" y="1831975"/>
          <a:ext cx="7643812" cy="2383161"/>
        </p:xfrm>
        <a:graphic>
          <a:graphicData uri="http://schemas.openxmlformats.org/drawingml/2006/table">
            <a:tbl>
              <a:tblPr/>
              <a:tblGrid>
                <a:gridCol w="4298950"/>
                <a:gridCol w="1130300"/>
                <a:gridCol w="928687"/>
                <a:gridCol w="1285875"/>
              </a:tblGrid>
              <a:tr h="107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PAPANNEW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PAPANNEW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PAPANNEW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0.75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0.53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200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1.20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0.90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0.63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300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1.30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0.70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7" name="矩形 6"/>
          <p:cNvSpPr>
            <a:spLocks noChangeArrowheads="1"/>
          </p:cNvSpPr>
          <p:nvPr/>
        </p:nvSpPr>
        <p:spPr bwMode="auto">
          <a:xfrm>
            <a:off x="785813" y="2403475"/>
            <a:ext cx="12684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IPAPANNEW"/>
                <a:cs typeface="Times New Roman" pitchFamily="18" charset="0"/>
              </a:rPr>
              <a:t>温度</a:t>
            </a:r>
            <a:r>
              <a:rPr lang="en-US" altLang="zh-CN" sz="2400" b="1">
                <a:latin typeface="IPAPANNEW"/>
                <a:cs typeface="Times New Roman" pitchFamily="18" charset="0"/>
              </a:rPr>
              <a:t>/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℃</a:t>
            </a:r>
            <a:endParaRPr lang="zh-CN" altLang="en-US" sz="2400">
              <a:latin typeface="宋体" pitchFamily="2" charset="-122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50" y="1760538"/>
            <a:ext cx="142875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IPAPANNEW"/>
                <a:ea typeface="Times New Roman"/>
                <a:cs typeface="Times New Roman"/>
              </a:rPr>
              <a:t>c</a:t>
            </a:r>
            <a:r>
              <a:rPr lang="en-US" sz="2400" b="1" kern="100" dirty="0">
                <a:latin typeface="IPAPANNEW"/>
                <a:ea typeface="Times New Roman"/>
                <a:cs typeface="Times New Roman"/>
              </a:rPr>
              <a:t> (Y)/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00" dirty="0">
                <a:latin typeface="Times New Roman"/>
                <a:ea typeface="Times New Roman"/>
                <a:cs typeface="Courier New"/>
              </a:rPr>
              <a:t>mol</a:t>
            </a:r>
            <a:r>
              <a:rPr lang="en-US" sz="2400" b="1" kern="100" dirty="0">
                <a:latin typeface="IPAPANNEW"/>
                <a:ea typeface="Times New Roman"/>
                <a:cs typeface="Times New Roman"/>
              </a:rPr>
              <a:t>/L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39969" name="矩形 8"/>
          <p:cNvSpPr>
            <a:spLocks noChangeArrowheads="1"/>
          </p:cNvSpPr>
          <p:nvPr/>
        </p:nvSpPr>
        <p:spPr bwMode="auto">
          <a:xfrm>
            <a:off x="3357563" y="1903413"/>
            <a:ext cx="173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气体体积</a:t>
            </a:r>
            <a:r>
              <a:rPr lang="en-US" altLang="zh-CN" sz="2400" b="1">
                <a:latin typeface="IPAPANNEW"/>
                <a:cs typeface="Times New Roman" pitchFamily="18" charset="0"/>
              </a:rPr>
              <a:t>/L</a:t>
            </a:r>
            <a:endParaRPr lang="zh-CN" altLang="en-US" sz="2400">
              <a:latin typeface="Calibri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14625" y="1831975"/>
            <a:ext cx="2357438" cy="107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5813" y="2403475"/>
            <a:ext cx="4286250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72" name="TextBox 11"/>
          <p:cNvSpPr txBox="1">
            <a:spLocks noChangeArrowheads="1"/>
          </p:cNvSpPr>
          <p:nvPr/>
        </p:nvSpPr>
        <p:spPr bwMode="auto">
          <a:xfrm>
            <a:off x="785813" y="4335463"/>
            <a:ext cx="72151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Calibri" pitchFamily="34" charset="0"/>
              </a:rPr>
              <a:t>　下列说法正确的是                                           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　　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A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m</a:t>
            </a:r>
            <a:r>
              <a:rPr lang="en-US" altLang="zh-CN" sz="2400" b="1">
                <a:latin typeface="Calibri" pitchFamily="34" charset="0"/>
              </a:rPr>
              <a:t>&gt;</a:t>
            </a:r>
            <a:r>
              <a:rPr lang="en-US" altLang="zh-CN" sz="2400" b="1" i="1">
                <a:latin typeface="Calibri" pitchFamily="34" charset="0"/>
              </a:rPr>
              <a:t>n	</a:t>
            </a:r>
            <a:r>
              <a:rPr lang="en-US" altLang="zh-CN" sz="2400" b="1">
                <a:latin typeface="Calibri" pitchFamily="34" charset="0"/>
              </a:rPr>
              <a:t>B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Q</a:t>
            </a:r>
            <a:r>
              <a:rPr lang="en-US" altLang="zh-CN" sz="2400" b="1">
                <a:latin typeface="Calibri" pitchFamily="34" charset="0"/>
              </a:rPr>
              <a:t>&lt;0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C</a:t>
            </a:r>
            <a:r>
              <a:rPr lang="zh-CN" altLang="en-US" sz="2400" b="1">
                <a:latin typeface="Calibri" pitchFamily="34" charset="0"/>
              </a:rPr>
              <a:t>．温度不变，压强增大，</a:t>
            </a:r>
            <a:r>
              <a:rPr lang="en-US" altLang="zh-CN" sz="2400" b="1">
                <a:latin typeface="Calibri" pitchFamily="34" charset="0"/>
              </a:rPr>
              <a:t>Y</a:t>
            </a:r>
            <a:r>
              <a:rPr lang="zh-CN" altLang="en-US" sz="2400" b="1">
                <a:latin typeface="Calibri" pitchFamily="34" charset="0"/>
              </a:rPr>
              <a:t>的质量分数减少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D</a:t>
            </a:r>
            <a:r>
              <a:rPr lang="zh-CN" altLang="en-US" sz="2400" b="1">
                <a:latin typeface="Calibri" pitchFamily="34" charset="0"/>
              </a:rPr>
              <a:t>．体积不变，温度升高，平衡向逆反应方向移动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86563" y="4500563"/>
            <a:ext cx="347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571500" y="168275"/>
            <a:ext cx="7929563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．对于反应</a:t>
            </a:r>
            <a:r>
              <a:rPr lang="en-US" altLang="zh-CN" sz="2400" b="1">
                <a:latin typeface="Calibri" pitchFamily="34" charset="0"/>
              </a:rPr>
              <a:t>2SO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</a:t>
            </a:r>
            <a:r>
              <a:rPr lang="zh-CN" altLang="en-US" sz="2400" b="1">
                <a:latin typeface="Calibri" pitchFamily="34" charset="0"/>
              </a:rPr>
              <a:t>＋</a:t>
            </a:r>
            <a:r>
              <a:rPr lang="en-US" altLang="zh-CN" sz="2400" b="1">
                <a:latin typeface="Calibri" pitchFamily="34" charset="0"/>
              </a:rPr>
              <a:t>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 2SO</a:t>
            </a:r>
            <a:r>
              <a:rPr lang="en-US" altLang="zh-CN" sz="2400" b="1" baseline="-25000">
                <a:latin typeface="Calibri" pitchFamily="34" charset="0"/>
              </a:rPr>
              <a:t>3</a:t>
            </a:r>
            <a:r>
              <a:rPr lang="en-US" altLang="zh-CN" sz="2400" b="1">
                <a:latin typeface="Calibri" pitchFamily="34" charset="0"/>
              </a:rPr>
              <a:t>(g)</a:t>
            </a:r>
            <a:r>
              <a:rPr lang="zh-CN" altLang="en-US" sz="2400" b="1">
                <a:latin typeface="Calibri" pitchFamily="34" charset="0"/>
              </a:rPr>
              <a:t>，能增大正反应速    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>
                <a:latin typeface="Calibri" pitchFamily="34" charset="0"/>
              </a:rPr>
              <a:t>        </a:t>
            </a:r>
            <a:r>
              <a:rPr lang="zh-CN" altLang="en-US" sz="2400" b="1">
                <a:latin typeface="Calibri" pitchFamily="34" charset="0"/>
              </a:rPr>
              <a:t>率的措施是                                                                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　　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>
                <a:latin typeface="Calibri" pitchFamily="34" charset="0"/>
              </a:rPr>
              <a:t>        A</a:t>
            </a:r>
            <a:r>
              <a:rPr lang="zh-CN" altLang="en-US" sz="2400" b="1">
                <a:latin typeface="Calibri" pitchFamily="34" charset="0"/>
              </a:rPr>
              <a:t>．通入大量</a:t>
            </a:r>
            <a:r>
              <a:rPr lang="en-US" altLang="zh-CN" sz="2400" b="1">
                <a:latin typeface="Calibri" pitchFamily="34" charset="0"/>
              </a:rPr>
              <a:t>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                   B</a:t>
            </a:r>
            <a:r>
              <a:rPr lang="zh-CN" altLang="en-US" sz="2400" b="1">
                <a:latin typeface="Calibri" pitchFamily="34" charset="0"/>
              </a:rPr>
              <a:t>．增大容器容积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>
                <a:latin typeface="Calibri" pitchFamily="34" charset="0"/>
              </a:rPr>
              <a:t>        </a:t>
            </a:r>
            <a:r>
              <a:rPr lang="en-US" altLang="zh-CN" sz="2400" b="1">
                <a:latin typeface="Calibri" pitchFamily="34" charset="0"/>
              </a:rPr>
              <a:t>C</a:t>
            </a:r>
            <a:r>
              <a:rPr lang="zh-CN" altLang="en-US" sz="2400" b="1">
                <a:latin typeface="Calibri" pitchFamily="34" charset="0"/>
              </a:rPr>
              <a:t>．移去部分</a:t>
            </a:r>
            <a:r>
              <a:rPr lang="en-US" altLang="zh-CN" sz="2400" b="1">
                <a:latin typeface="Calibri" pitchFamily="34" charset="0"/>
              </a:rPr>
              <a:t>SO</a:t>
            </a:r>
            <a:r>
              <a:rPr lang="en-US" altLang="zh-CN" sz="2400" b="1" baseline="-25000">
                <a:latin typeface="Calibri" pitchFamily="34" charset="0"/>
              </a:rPr>
              <a:t>3</a:t>
            </a:r>
            <a:r>
              <a:rPr lang="en-US" altLang="zh-CN" sz="2400" b="1">
                <a:latin typeface="Calibri" pitchFamily="34" charset="0"/>
              </a:rPr>
              <a:t>                D</a:t>
            </a:r>
            <a:r>
              <a:rPr lang="zh-CN" altLang="en-US" sz="2400" b="1">
                <a:latin typeface="Calibri" pitchFamily="34" charset="0"/>
              </a:rPr>
              <a:t>．降低体系温度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8" y="596900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2938" y="3327400"/>
            <a:ext cx="80010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解析：</a:t>
            </a:r>
            <a:r>
              <a:rPr lang="zh-CN" altLang="en-US" sz="2400" b="1">
                <a:latin typeface="Calibri" pitchFamily="34" charset="0"/>
              </a:rPr>
              <a:t>影响化学反应速率的因素主要有催化剂、温度、浓度和压强，在反应</a:t>
            </a:r>
            <a:r>
              <a:rPr lang="en-US" altLang="zh-CN" sz="2400" b="1">
                <a:latin typeface="Calibri" pitchFamily="34" charset="0"/>
              </a:rPr>
              <a:t>2SO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</a:t>
            </a:r>
            <a:r>
              <a:rPr lang="zh-CN" altLang="en-US" sz="2400" b="1">
                <a:latin typeface="Calibri" pitchFamily="34" charset="0"/>
              </a:rPr>
              <a:t>＋</a:t>
            </a:r>
            <a:r>
              <a:rPr lang="en-US" altLang="zh-CN" sz="2400" b="1">
                <a:latin typeface="Calibri" pitchFamily="34" charset="0"/>
              </a:rPr>
              <a:t>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  2SO</a:t>
            </a:r>
            <a:r>
              <a:rPr lang="en-US" altLang="zh-CN" sz="2400" b="1" baseline="-25000">
                <a:latin typeface="Calibri" pitchFamily="34" charset="0"/>
              </a:rPr>
              <a:t>3</a:t>
            </a:r>
            <a:r>
              <a:rPr lang="en-US" altLang="zh-CN" sz="2400" b="1">
                <a:latin typeface="Calibri" pitchFamily="34" charset="0"/>
              </a:rPr>
              <a:t>(g)</a:t>
            </a:r>
            <a:r>
              <a:rPr lang="zh-CN" altLang="en-US" sz="2400" b="1">
                <a:latin typeface="Calibri" pitchFamily="34" charset="0"/>
              </a:rPr>
              <a:t>中，增大反应物的浓度，正反应速率加快；增大容器容积、移去部分</a:t>
            </a:r>
            <a:r>
              <a:rPr lang="en-US" altLang="zh-CN" sz="2400" b="1">
                <a:latin typeface="Calibri" pitchFamily="34" charset="0"/>
              </a:rPr>
              <a:t>SO</a:t>
            </a:r>
            <a:r>
              <a:rPr lang="en-US" altLang="zh-CN" sz="2400" b="1" baseline="-25000">
                <a:latin typeface="Calibri" pitchFamily="34" charset="0"/>
              </a:rPr>
              <a:t>3</a:t>
            </a:r>
            <a:r>
              <a:rPr lang="zh-CN" altLang="en-US" sz="2400" b="1">
                <a:latin typeface="Calibri" pitchFamily="34" charset="0"/>
              </a:rPr>
              <a:t>、降低体系温度都可以导致正反应速率减小．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4146550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5786438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>
                <a:latin typeface="Calibri" pitchFamily="34" charset="0"/>
              </a:rPr>
              <a:t>A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857250" y="357188"/>
            <a:ext cx="7572375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．对于平衡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 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(aq)</a:t>
            </a:r>
            <a:r>
              <a:rPr lang="zh-CN" altLang="en-US" sz="2400" b="1">
                <a:latin typeface="Calibri" pitchFamily="34" charset="0"/>
              </a:rPr>
              <a:t>　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＝－</a:t>
            </a:r>
            <a:r>
              <a:rPr lang="en-US" altLang="zh-CN" sz="2400" b="1">
                <a:latin typeface="Calibri" pitchFamily="34" charset="0"/>
              </a:rPr>
              <a:t>19.75 kJ/mol</a:t>
            </a:r>
            <a:r>
              <a:rPr lang="zh-CN" altLang="en-US" sz="2400" b="1">
                <a:latin typeface="Calibri" pitchFamily="34" charset="0"/>
              </a:rPr>
              <a:t>，   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为增大二氧化碳气体在水中的溶解度，应采用的方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法是                                                                                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　　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A</a:t>
            </a:r>
            <a:r>
              <a:rPr lang="zh-CN" altLang="en-US" sz="2400" b="1">
                <a:latin typeface="Calibri" pitchFamily="34" charset="0"/>
              </a:rPr>
              <a:t>．升温增压　　　　　　　　</a:t>
            </a:r>
            <a:r>
              <a:rPr lang="en-US" altLang="zh-CN" sz="2400" b="1">
                <a:latin typeface="Calibri" pitchFamily="34" charset="0"/>
              </a:rPr>
              <a:t>B</a:t>
            </a:r>
            <a:r>
              <a:rPr lang="zh-CN" altLang="en-US" sz="2400" b="1">
                <a:latin typeface="Calibri" pitchFamily="34" charset="0"/>
              </a:rPr>
              <a:t>．降温减压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Calibri" pitchFamily="34" charset="0"/>
              </a:rPr>
              <a:t>     </a:t>
            </a:r>
            <a:r>
              <a:rPr lang="en-US" altLang="zh-CN" sz="2400" b="1">
                <a:latin typeface="Calibri" pitchFamily="34" charset="0"/>
              </a:rPr>
              <a:t>C</a:t>
            </a:r>
            <a:r>
              <a:rPr lang="zh-CN" altLang="en-US" sz="2400" b="1">
                <a:latin typeface="Calibri" pitchFamily="34" charset="0"/>
              </a:rPr>
              <a:t>．升温减压</a:t>
            </a:r>
            <a:r>
              <a:rPr lang="en-US" sz="2400" b="1">
                <a:latin typeface="Calibri" pitchFamily="34" charset="0"/>
              </a:rPr>
              <a:t>                                     </a:t>
            </a:r>
            <a:r>
              <a:rPr lang="en-US" altLang="zh-CN" sz="2400" b="1">
                <a:latin typeface="Calibri" pitchFamily="34" charset="0"/>
              </a:rPr>
              <a:t>D</a:t>
            </a:r>
            <a:r>
              <a:rPr lang="zh-CN" altLang="en-US" sz="2400" b="1">
                <a:latin typeface="Calibri" pitchFamily="34" charset="0"/>
              </a:rPr>
              <a:t>．降温增压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8" y="642938"/>
            <a:ext cx="60483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3286125"/>
            <a:ext cx="80010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解析：</a:t>
            </a:r>
            <a:r>
              <a:rPr lang="zh-CN" altLang="en-US" sz="2400" b="1">
                <a:latin typeface="Calibri" pitchFamily="34" charset="0"/>
              </a:rPr>
              <a:t>由反应：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(aq)</a:t>
            </a:r>
            <a:r>
              <a:rPr lang="zh-CN" altLang="en-US" sz="2400" b="1">
                <a:latin typeface="Calibri" pitchFamily="34" charset="0"/>
              </a:rPr>
              <a:t>　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＝－</a:t>
            </a:r>
            <a:r>
              <a:rPr lang="en-US" altLang="zh-CN" sz="2400" b="1">
                <a:latin typeface="Calibri" pitchFamily="34" charset="0"/>
              </a:rPr>
              <a:t>19.75 kJ/mol</a:t>
            </a:r>
            <a:r>
              <a:rPr lang="zh-CN" altLang="en-US" sz="2400" b="1">
                <a:latin typeface="Calibri" pitchFamily="34" charset="0"/>
              </a:rPr>
              <a:t>可知，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溶解是气体体积减小且放热的过程，根据化学平衡移动原理，为增大</a:t>
            </a:r>
            <a:r>
              <a:rPr lang="en-US" altLang="zh-CN" sz="2400" b="1">
                <a:latin typeface="Calibri" pitchFamily="34" charset="0"/>
              </a:rPr>
              <a:t>CO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气体在水中的溶解度，应采取的措施是降温、增压．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5800725"/>
            <a:ext cx="80010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>
                <a:latin typeface="Calibri" pitchFamily="34" charset="0"/>
              </a:rPr>
              <a:t>D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2850" y="3571875"/>
            <a:ext cx="6048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500063" y="571500"/>
            <a:ext cx="8001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．现将</a:t>
            </a:r>
            <a:r>
              <a:rPr lang="en-US" altLang="zh-CN" sz="2400" b="1">
                <a:latin typeface="Calibri" pitchFamily="34" charset="0"/>
              </a:rPr>
              <a:t>0.4 mol A</a:t>
            </a:r>
            <a:r>
              <a:rPr lang="zh-CN" altLang="en-US" sz="2400" b="1">
                <a:latin typeface="Calibri" pitchFamily="34" charset="0"/>
              </a:rPr>
              <a:t>气体和</a:t>
            </a:r>
            <a:r>
              <a:rPr lang="en-US" altLang="zh-CN" sz="2400" b="1">
                <a:latin typeface="Calibri" pitchFamily="34" charset="0"/>
              </a:rPr>
              <a:t>0.2 mol B</a:t>
            </a:r>
            <a:r>
              <a:rPr lang="zh-CN" altLang="en-US" sz="2400" b="1">
                <a:latin typeface="Calibri" pitchFamily="34" charset="0"/>
              </a:rPr>
              <a:t>气体充入</a:t>
            </a:r>
            <a:r>
              <a:rPr lang="en-US" altLang="zh-CN" sz="2400" b="1">
                <a:latin typeface="Calibri" pitchFamily="34" charset="0"/>
              </a:rPr>
              <a:t>10 L</a:t>
            </a:r>
            <a:r>
              <a:rPr lang="zh-CN" altLang="en-US" sz="2400" b="1">
                <a:latin typeface="Calibri" pitchFamily="34" charset="0"/>
              </a:rPr>
              <a:t>的密闭容器  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</a:t>
            </a:r>
            <a:r>
              <a:rPr lang="zh-CN" altLang="en-US" sz="2400" b="1">
                <a:latin typeface="Calibri" pitchFamily="34" charset="0"/>
              </a:rPr>
              <a:t>中，在一定条件下使其发生反应生成气体</a:t>
            </a:r>
            <a:r>
              <a:rPr lang="en-US" altLang="zh-CN" sz="2400" b="1">
                <a:latin typeface="Calibri" pitchFamily="34" charset="0"/>
              </a:rPr>
              <a:t>C</a:t>
            </a:r>
            <a:r>
              <a:rPr lang="zh-CN" altLang="en-US" sz="2400" b="1">
                <a:latin typeface="Calibri" pitchFamily="34" charset="0"/>
              </a:rPr>
              <a:t>，其物质的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</a:t>
            </a:r>
            <a:r>
              <a:rPr lang="zh-CN" altLang="en-US" sz="2400" b="1">
                <a:latin typeface="Calibri" pitchFamily="34" charset="0"/>
              </a:rPr>
              <a:t>量的变化如图：据图中曲线变化情况分析，</a:t>
            </a:r>
            <a:r>
              <a:rPr lang="en-US" altLang="zh-CN" sz="2400" b="1">
                <a:latin typeface="Calibri" pitchFamily="34" charset="0"/>
              </a:rPr>
              <a:t>t1</a:t>
            </a:r>
            <a:r>
              <a:rPr lang="zh-CN" altLang="en-US" sz="2400" b="1">
                <a:latin typeface="Calibri" pitchFamily="34" charset="0"/>
              </a:rPr>
              <a:t>时刻改变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</a:t>
            </a:r>
            <a:r>
              <a:rPr lang="zh-CN" altLang="en-US" sz="2400" b="1">
                <a:latin typeface="Calibri" pitchFamily="34" charset="0"/>
              </a:rPr>
              <a:t>的反应条件可能是（     ）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A</a:t>
            </a:r>
            <a:r>
              <a:rPr lang="zh-CN" altLang="en-US" sz="2400" b="1">
                <a:latin typeface="Calibri" pitchFamily="34" charset="0"/>
              </a:rPr>
              <a:t>．加入了催化剂</a:t>
            </a:r>
            <a:r>
              <a:rPr lang="en-US" sz="2400" b="1">
                <a:latin typeface="Calibri" pitchFamily="34" charset="0"/>
              </a:rPr>
              <a:t>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B</a:t>
            </a:r>
            <a:r>
              <a:rPr lang="zh-CN" altLang="en-US" sz="2400" b="1">
                <a:latin typeface="Calibri" pitchFamily="34" charset="0"/>
              </a:rPr>
              <a:t>．降低了反应温度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C</a:t>
            </a:r>
            <a:r>
              <a:rPr lang="zh-CN" altLang="en-US" sz="2400" b="1">
                <a:latin typeface="Calibri" pitchFamily="34" charset="0"/>
              </a:rPr>
              <a:t>．向容器中充入了</a:t>
            </a:r>
            <a:r>
              <a:rPr lang="en-US" altLang="zh-CN" sz="2400" b="1">
                <a:latin typeface="Calibri" pitchFamily="34" charset="0"/>
              </a:rPr>
              <a:t>C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 D</a:t>
            </a:r>
            <a:r>
              <a:rPr lang="zh-CN" altLang="en-US" sz="2400" b="1">
                <a:latin typeface="Calibri" pitchFamily="34" charset="0"/>
              </a:rPr>
              <a:t>．缩小了容器体积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2428875"/>
            <a:ext cx="328136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88" y="5395913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D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233369"/>
            <a:ext cx="8477250" cy="4195763"/>
          </a:xfrm>
        </p:spPr>
        <p:txBody>
          <a:bodyPr>
            <a:normAutofit lnSpcReduction="10000"/>
          </a:bodyPr>
          <a:lstStyle/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对于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X(s)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2Y(g)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2Z(g)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，下列叙述不正确的是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．达到平衡时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zh-CN" altLang="en-US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(Y)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zh-CN" altLang="en-US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．平衡后，若再充入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的转化率增大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．平衡后，若增大压强，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的体积分数增大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．平衡后，若保持温度和容器内压强不变，充入氦气，平衡不移动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r="1949"/>
          <a:stretch>
            <a:fillRect/>
          </a:stretch>
        </p:blipFill>
        <p:spPr bwMode="auto">
          <a:xfrm>
            <a:off x="5572125" y="46353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775" y="4168775"/>
            <a:ext cx="82296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解析：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latin typeface="Book Antiqua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lang="zh-CN" altLang="en-US" sz="2000" b="1" baseline="-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正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(Y)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＝</a:t>
            </a:r>
            <a:r>
              <a:rPr lang="en-US" altLang="zh-CN" sz="2000" b="1" i="1">
                <a:solidFill>
                  <a:srgbClr val="000000"/>
                </a:solidFill>
                <a:latin typeface="Book Antiqua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lang="zh-CN" altLang="en-US" sz="2000" b="1" baseline="-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逆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(Z)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，说明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的反应量等于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的反应量，反应处于平衡状态。选项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，再次充入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时，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的浓度增大，有利于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的转化，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的转化率增大。选项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，增加压强平衡不移动，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的体积分数不变。选项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，恒温恒压下，充入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He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，平衡不移动。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285750" y="246063"/>
            <a:ext cx="8643938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altLang="en-US" sz="2800" b="1" dirty="0"/>
              <a:t>已建立化学平衡的某可逆反应，当条件改变使化学平衡向正反应方向移动时，下列叙述正确的是</a:t>
            </a:r>
            <a:r>
              <a:rPr lang="en-US" sz="2800" b="1" dirty="0"/>
              <a:t> </a:t>
            </a:r>
            <a:r>
              <a:rPr lang="en-US" altLang="zh-CN" sz="2800" b="1" dirty="0"/>
              <a:t>(      )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①生成物的质量分数一定增加，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②任一生成物总量一定增加，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③反应物的转化率一定增大，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④反应物的浓度一定降低，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⑤正反应速率一定大于逆反应速率，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⑥一定使用催化剂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A</a:t>
            </a:r>
            <a:r>
              <a:rPr lang="zh-CN" altLang="en-US" sz="2800" b="1" dirty="0"/>
              <a:t>．①②③</a:t>
            </a:r>
            <a:r>
              <a:rPr lang="en-US" sz="2800" b="1" dirty="0"/>
              <a:t>   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．③④⑤</a:t>
            </a:r>
            <a:r>
              <a:rPr lang="en-US" sz="2800" b="1" dirty="0"/>
              <a:t>      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．②⑤</a:t>
            </a:r>
            <a:r>
              <a:rPr lang="en-US" sz="2800" b="1" dirty="0"/>
              <a:t>       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．④⑥</a:t>
            </a:r>
          </a:p>
        </p:txBody>
      </p:sp>
      <p:sp>
        <p:nvSpPr>
          <p:cNvPr id="4" name="矩形 3"/>
          <p:cNvSpPr/>
          <p:nvPr/>
        </p:nvSpPr>
        <p:spPr>
          <a:xfrm>
            <a:off x="7572396" y="1000108"/>
            <a:ext cx="92869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357313" y="1038212"/>
            <a:ext cx="6215062" cy="461962"/>
            <a:chOff x="714375" y="1762125"/>
            <a:chExt cx="6215079" cy="461665"/>
          </a:xfrm>
        </p:grpSpPr>
        <p:sp>
          <p:nvSpPr>
            <p:cNvPr id="12298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Calibri" pitchFamily="34" charset="0"/>
                </a:rPr>
                <a:t>对于反应</a:t>
              </a:r>
              <a:r>
                <a:rPr lang="en-US" altLang="zh-CN" sz="2400" b="1" i="1" dirty="0" err="1">
                  <a:latin typeface="Calibri" pitchFamily="34" charset="0"/>
                </a:rPr>
                <a:t>m</a:t>
              </a:r>
              <a:r>
                <a:rPr lang="en-US" altLang="zh-CN" sz="2400" b="1" dirty="0" err="1">
                  <a:latin typeface="Calibri" pitchFamily="34" charset="0"/>
                </a:rPr>
                <a:t>A</a:t>
              </a:r>
              <a:r>
                <a:rPr lang="en-US" altLang="zh-CN" sz="2400" b="1" dirty="0">
                  <a:latin typeface="Calibri" pitchFamily="34" charset="0"/>
                </a:rPr>
                <a:t>(g)</a:t>
              </a:r>
              <a:r>
                <a:rPr lang="zh-CN" altLang="en-US" sz="2400" b="1" dirty="0">
                  <a:latin typeface="Calibri" pitchFamily="34" charset="0"/>
                </a:rPr>
                <a:t>＋</a:t>
              </a:r>
              <a:r>
                <a:rPr lang="en-US" altLang="zh-CN" sz="2400" b="1" i="1" dirty="0" err="1">
                  <a:latin typeface="Calibri" pitchFamily="34" charset="0"/>
                </a:rPr>
                <a:t>n</a:t>
              </a:r>
              <a:r>
                <a:rPr lang="en-US" altLang="zh-CN" sz="2400" b="1" dirty="0" err="1">
                  <a:latin typeface="Calibri" pitchFamily="34" charset="0"/>
                </a:rPr>
                <a:t>B</a:t>
              </a:r>
              <a:r>
                <a:rPr lang="en-US" altLang="zh-CN" sz="2400" b="1" dirty="0">
                  <a:latin typeface="Calibri" pitchFamily="34" charset="0"/>
                </a:rPr>
                <a:t>(g)  </a:t>
              </a:r>
              <a:r>
                <a:rPr lang="en-US" altLang="zh-CN" sz="2400" b="1" i="1" dirty="0" err="1">
                  <a:latin typeface="Calibri" pitchFamily="34" charset="0"/>
                </a:rPr>
                <a:t>p</a:t>
              </a:r>
              <a:r>
                <a:rPr lang="en-US" altLang="zh-CN" sz="2400" b="1" dirty="0" err="1">
                  <a:latin typeface="Calibri" pitchFamily="34" charset="0"/>
                </a:rPr>
                <a:t>C</a:t>
              </a:r>
              <a:r>
                <a:rPr lang="en-US" altLang="zh-CN" sz="2400" b="1" dirty="0">
                  <a:latin typeface="Calibri" pitchFamily="34" charset="0"/>
                </a:rPr>
                <a:t>(g)</a:t>
              </a:r>
              <a:r>
                <a:rPr lang="zh-CN" altLang="en-US" sz="2400" b="1" dirty="0">
                  <a:latin typeface="Calibri" pitchFamily="34" charset="0"/>
                </a:rPr>
                <a:t>＋</a:t>
              </a:r>
              <a:r>
                <a:rPr lang="en-US" altLang="zh-CN" sz="2400" b="1" i="1" dirty="0" err="1">
                  <a:latin typeface="Calibri" pitchFamily="34" charset="0"/>
                </a:rPr>
                <a:t>q</a:t>
              </a:r>
              <a:r>
                <a:rPr lang="en-US" altLang="zh-CN" sz="2400" b="1" dirty="0" err="1">
                  <a:latin typeface="Calibri" pitchFamily="34" charset="0"/>
                </a:rPr>
                <a:t>D</a:t>
              </a:r>
              <a:r>
                <a:rPr lang="en-US" altLang="zh-CN" sz="2400" b="1" dirty="0">
                  <a:latin typeface="Calibri" pitchFamily="34" charset="0"/>
                </a:rPr>
                <a:t>(g)</a:t>
              </a:r>
              <a:endParaRPr lang="zh-CN" altLang="en-US" sz="2400" dirty="0">
                <a:latin typeface="Calibri" pitchFamily="34" charset="0"/>
              </a:endParaRPr>
            </a:p>
          </p:txBody>
        </p:sp>
        <p:pic>
          <p:nvPicPr>
            <p:cNvPr id="1229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7620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571500" y="1538278"/>
            <a:ext cx="1673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①</a:t>
            </a:r>
            <a:r>
              <a:rPr lang="en-US" altLang="zh-CN" sz="2400" b="1" i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－</a:t>
            </a:r>
            <a:r>
              <a:rPr lang="en-US" altLang="zh-CN" sz="2400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图象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2000250"/>
            <a:ext cx="620395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857375" y="3786188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86375" y="3786188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43042" y="4143380"/>
            <a:ext cx="2786062" cy="221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2125" y="6000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2976" y="-24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专题一、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化学平衡图像问题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785813" y="142875"/>
            <a:ext cx="2500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②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t-P/T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图象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714375"/>
            <a:ext cx="58578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4000500"/>
            <a:ext cx="60912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785813" y="3324225"/>
            <a:ext cx="4434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③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c-p(T)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图象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恒温图、恒压图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0313" y="2500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29250" y="2571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28875" y="5929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2125" y="5929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643188" y="142875"/>
            <a:ext cx="6215062" cy="461963"/>
            <a:chOff x="714375" y="1762125"/>
            <a:chExt cx="6215079" cy="461665"/>
          </a:xfrm>
        </p:grpSpPr>
        <p:sp>
          <p:nvSpPr>
            <p:cNvPr id="13323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Calibri" pitchFamily="34" charset="0"/>
                </a:rPr>
                <a:t>对于反应</a:t>
              </a:r>
              <a:r>
                <a:rPr lang="en-US" altLang="zh-CN" sz="2400" b="1" i="1">
                  <a:latin typeface="Calibri" pitchFamily="34" charset="0"/>
                </a:rPr>
                <a:t>m</a:t>
              </a:r>
              <a:r>
                <a:rPr lang="en-US" altLang="zh-CN" sz="2400" b="1">
                  <a:latin typeface="Calibri" pitchFamily="34" charset="0"/>
                </a:rPr>
                <a:t>A(g)</a:t>
              </a:r>
              <a:r>
                <a:rPr lang="zh-CN" altLang="en-US" sz="2400" b="1">
                  <a:latin typeface="Calibri" pitchFamily="34" charset="0"/>
                </a:rPr>
                <a:t>＋</a:t>
              </a:r>
              <a:r>
                <a:rPr lang="en-US" altLang="zh-CN" sz="2400" b="1" i="1">
                  <a:latin typeface="Calibri" pitchFamily="34" charset="0"/>
                </a:rPr>
                <a:t>n</a:t>
              </a:r>
              <a:r>
                <a:rPr lang="en-US" altLang="zh-CN" sz="2400" b="1">
                  <a:latin typeface="Calibri" pitchFamily="34" charset="0"/>
                </a:rPr>
                <a:t>B(g)  </a:t>
              </a:r>
              <a:r>
                <a:rPr lang="en-US" altLang="zh-CN" sz="2400" b="1" i="1">
                  <a:latin typeface="Calibri" pitchFamily="34" charset="0"/>
                </a:rPr>
                <a:t>p</a:t>
              </a:r>
              <a:r>
                <a:rPr lang="en-US" altLang="zh-CN" sz="2400" b="1">
                  <a:latin typeface="Calibri" pitchFamily="34" charset="0"/>
                </a:rPr>
                <a:t>C(g)</a:t>
              </a:r>
              <a:r>
                <a:rPr lang="zh-CN" altLang="en-US" sz="2400" b="1">
                  <a:latin typeface="Calibri" pitchFamily="34" charset="0"/>
                </a:rPr>
                <a:t>＋</a:t>
              </a:r>
              <a:r>
                <a:rPr lang="en-US" altLang="zh-CN" sz="2400" b="1" i="1">
                  <a:latin typeface="Calibri" pitchFamily="34" charset="0"/>
                </a:rPr>
                <a:t>q</a:t>
              </a:r>
              <a:r>
                <a:rPr lang="en-US" altLang="zh-CN" sz="2400" b="1">
                  <a:latin typeface="Calibri" pitchFamily="34" charset="0"/>
                </a:rPr>
                <a:t>D(g)</a:t>
              </a:r>
              <a:endParaRPr lang="zh-CN" altLang="en-US" sz="2400">
                <a:latin typeface="Calibri" pitchFamily="34" charset="0"/>
              </a:endParaRPr>
            </a:p>
          </p:txBody>
        </p:sp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7620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10544"/>
          <a:stretch>
            <a:fillRect/>
          </a:stretch>
        </p:blipFill>
        <p:spPr bwMode="auto">
          <a:xfrm>
            <a:off x="6680061" y="2000240"/>
            <a:ext cx="246393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57200" y="344571"/>
            <a:ext cx="804389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b="1" dirty="0">
                <a:solidFill>
                  <a:prstClr val="black"/>
                </a:solidFill>
                <a:latin typeface="宋体" pitchFamily="2" charset="-122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请你思考：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结合各物质的物质的量浓度的变化，以及浓度对化学反应速率的影响，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分析一下在可逆反应中正、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逆两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方向的化学反应速率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的变化情况。</a:t>
            </a:r>
            <a:endParaRPr lang="zh-CN" altLang="en-US" sz="2400" b="1" dirty="0">
              <a:solidFill>
                <a:prstClr val="black"/>
              </a:solidFill>
              <a:latin typeface="宋体" pitchFamily="2" charset="-122"/>
            </a:endParaRPr>
          </a:p>
        </p:txBody>
      </p:sp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1691680" y="2689825"/>
            <a:ext cx="4536504" cy="2611368"/>
            <a:chOff x="4548189" y="2785743"/>
            <a:chExt cx="3667149" cy="1682633"/>
          </a:xfrm>
        </p:grpSpPr>
        <p:grpSp>
          <p:nvGrpSpPr>
            <p:cNvPr id="4" name="组合 46"/>
            <p:cNvGrpSpPr>
              <a:grpSpLocks/>
            </p:cNvGrpSpPr>
            <p:nvPr/>
          </p:nvGrpSpPr>
          <p:grpSpPr bwMode="auto">
            <a:xfrm>
              <a:off x="4548189" y="2785743"/>
              <a:ext cx="3667149" cy="1676065"/>
              <a:chOff x="4572000" y="1928802"/>
              <a:chExt cx="4071966" cy="2033301"/>
            </a:xfrm>
          </p:grpSpPr>
          <p:cxnSp>
            <p:nvCxnSpPr>
              <p:cNvPr id="17" name="直接箭头连接符 9"/>
              <p:cNvCxnSpPr>
                <a:cxnSpLocks noChangeShapeType="1"/>
              </p:cNvCxnSpPr>
              <p:nvPr/>
            </p:nvCxnSpPr>
            <p:spPr bwMode="auto">
              <a:xfrm>
                <a:off x="4572794" y="3927478"/>
                <a:ext cx="4071172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8" name="直接箭头连接符 1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79819" y="3034503"/>
                <a:ext cx="1785950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9" name="TextBox 34"/>
              <p:cNvSpPr txBox="1">
                <a:spLocks noChangeArrowheads="1"/>
              </p:cNvSpPr>
              <p:nvPr/>
            </p:nvSpPr>
            <p:spPr bwMode="auto">
              <a:xfrm>
                <a:off x="4643438" y="1928802"/>
                <a:ext cx="242889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V(mol/(L.s))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TextBox 45"/>
              <p:cNvSpPr txBox="1">
                <a:spLocks noChangeArrowheads="1"/>
              </p:cNvSpPr>
              <p:nvPr/>
            </p:nvSpPr>
            <p:spPr bwMode="auto">
              <a:xfrm>
                <a:off x="7643834" y="3500438"/>
                <a:ext cx="8572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</a:rPr>
                  <a:t>t (s)</a:t>
                </a:r>
                <a:endParaRPr kumimoji="1" lang="zh-CN" alt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组合 55"/>
            <p:cNvGrpSpPr>
              <a:grpSpLocks/>
            </p:cNvGrpSpPr>
            <p:nvPr/>
          </p:nvGrpSpPr>
          <p:grpSpPr bwMode="auto">
            <a:xfrm>
              <a:off x="4571999" y="3071730"/>
              <a:ext cx="2928959" cy="1396646"/>
              <a:chOff x="4571999" y="2428787"/>
              <a:chExt cx="2928959" cy="1521613"/>
            </a:xfrm>
          </p:grpSpPr>
          <p:grpSp>
            <p:nvGrpSpPr>
              <p:cNvPr id="6" name="组合 52"/>
              <p:cNvGrpSpPr>
                <a:grpSpLocks/>
              </p:cNvGrpSpPr>
              <p:nvPr/>
            </p:nvGrpSpPr>
            <p:grpSpPr bwMode="auto">
              <a:xfrm>
                <a:off x="4571999" y="2428787"/>
                <a:ext cx="2643207" cy="1521613"/>
                <a:chOff x="4571999" y="2428787"/>
                <a:chExt cx="2643207" cy="1521613"/>
              </a:xfrm>
            </p:grpSpPr>
            <p:sp>
              <p:nvSpPr>
                <p:cNvPr id="9" name="任意多边形 37"/>
                <p:cNvSpPr>
                  <a:spLocks noChangeArrowheads="1"/>
                </p:cNvSpPr>
                <p:nvPr/>
              </p:nvSpPr>
              <p:spPr bwMode="auto">
                <a:xfrm>
                  <a:off x="4571999" y="3141613"/>
                  <a:ext cx="714382" cy="770629"/>
                </a:xfrm>
                <a:custGeom>
                  <a:avLst/>
                  <a:gdLst>
                    <a:gd name="T0" fmla="*/ 0 w 706056"/>
                    <a:gd name="T1" fmla="*/ 603813 h 603813"/>
                    <a:gd name="T2" fmla="*/ 162046 w 706056"/>
                    <a:gd name="T3" fmla="*/ 291297 h 603813"/>
                    <a:gd name="T4" fmla="*/ 462987 w 706056"/>
                    <a:gd name="T5" fmla="*/ 48228 h 603813"/>
                    <a:gd name="T6" fmla="*/ 706056 w 706056"/>
                    <a:gd name="T7" fmla="*/ 1929 h 6038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6056"/>
                    <a:gd name="T13" fmla="*/ 0 h 603813"/>
                    <a:gd name="T14" fmla="*/ 706056 w 706056"/>
                    <a:gd name="T15" fmla="*/ 603813 h 6038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6056" h="603813">
                      <a:moveTo>
                        <a:pt x="0" y="603813"/>
                      </a:moveTo>
                      <a:cubicBezTo>
                        <a:pt x="42441" y="493854"/>
                        <a:pt x="84882" y="383895"/>
                        <a:pt x="162046" y="291297"/>
                      </a:cubicBezTo>
                      <a:cubicBezTo>
                        <a:pt x="239211" y="198700"/>
                        <a:pt x="372319" y="96456"/>
                        <a:pt x="462987" y="48228"/>
                      </a:cubicBezTo>
                      <a:cubicBezTo>
                        <a:pt x="553655" y="0"/>
                        <a:pt x="629855" y="964"/>
                        <a:pt x="706056" y="1929"/>
                      </a:cubicBezTo>
                    </a:path>
                  </a:pathLst>
                </a:cu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kumimoji="1" lang="zh-CN" altLang="en-US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0" name="组合 51"/>
                <p:cNvGrpSpPr>
                  <a:grpSpLocks/>
                </p:cNvGrpSpPr>
                <p:nvPr/>
              </p:nvGrpSpPr>
              <p:grpSpPr bwMode="auto">
                <a:xfrm>
                  <a:off x="4572002" y="2428787"/>
                  <a:ext cx="2643204" cy="1521613"/>
                  <a:chOff x="4572002" y="2407453"/>
                  <a:chExt cx="2643204" cy="1521613"/>
                </a:xfrm>
              </p:grpSpPr>
              <p:cxnSp>
                <p:nvCxnSpPr>
                  <p:cNvPr id="11" name="直接连接符 44"/>
                  <p:cNvCxnSpPr>
                    <a:cxnSpLocks noChangeShapeType="1"/>
                    <a:stCxn id="9" idx="3"/>
                  </p:cNvCxnSpPr>
                  <p:nvPr/>
                </p:nvCxnSpPr>
                <p:spPr bwMode="auto">
                  <a:xfrm>
                    <a:off x="5286380" y="3122741"/>
                    <a:ext cx="0" cy="806325"/>
                  </a:xfrm>
                  <a:prstGeom prst="line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prstDash val="sysDash"/>
                    <a:round/>
                    <a:headEnd/>
                    <a:tailEnd/>
                  </a:ln>
                </p:spPr>
              </p:cxnSp>
              <p:grpSp>
                <p:nvGrpSpPr>
                  <p:cNvPr id="12" name="组合 50"/>
                  <p:cNvGrpSpPr>
                    <a:grpSpLocks/>
                  </p:cNvGrpSpPr>
                  <p:nvPr/>
                </p:nvGrpSpPr>
                <p:grpSpPr bwMode="auto">
                  <a:xfrm>
                    <a:off x="4572002" y="2407453"/>
                    <a:ext cx="2643204" cy="1450175"/>
                    <a:chOff x="4572002" y="2407453"/>
                    <a:chExt cx="2643204" cy="1450175"/>
                  </a:xfrm>
                </p:grpSpPr>
                <p:sp>
                  <p:nvSpPr>
                    <p:cNvPr id="13" name="任意多边形 12"/>
                    <p:cNvSpPr/>
                    <p:nvPr/>
                  </p:nvSpPr>
                  <p:spPr bwMode="auto">
                    <a:xfrm>
                      <a:off x="4572002" y="2407453"/>
                      <a:ext cx="710216" cy="711238"/>
                    </a:xfrm>
                    <a:custGeom>
                      <a:avLst/>
                      <a:gdLst>
                        <a:gd name="connsiteX0" fmla="*/ 0 w 775504"/>
                        <a:gd name="connsiteY0" fmla="*/ 0 h 775504"/>
                        <a:gd name="connsiteX1" fmla="*/ 196770 w 775504"/>
                        <a:gd name="connsiteY1" fmla="*/ 393539 h 775504"/>
                        <a:gd name="connsiteX2" fmla="*/ 520861 w 775504"/>
                        <a:gd name="connsiteY2" fmla="*/ 706056 h 775504"/>
                        <a:gd name="connsiteX3" fmla="*/ 775504 w 775504"/>
                        <a:gd name="connsiteY3" fmla="*/ 775504 h 7755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75504" h="775504">
                          <a:moveTo>
                            <a:pt x="0" y="0"/>
                          </a:moveTo>
                          <a:cubicBezTo>
                            <a:pt x="54980" y="137931"/>
                            <a:pt x="109960" y="275863"/>
                            <a:pt x="196770" y="393539"/>
                          </a:cubicBezTo>
                          <a:cubicBezTo>
                            <a:pt x="283580" y="511215"/>
                            <a:pt x="424405" y="642395"/>
                            <a:pt x="520861" y="706056"/>
                          </a:cubicBezTo>
                          <a:cubicBezTo>
                            <a:pt x="617317" y="769717"/>
                            <a:pt x="696410" y="772610"/>
                            <a:pt x="775504" y="775504"/>
                          </a:cubicBez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kumimoji="1" lang="zh-CN" altLang="en-US" sz="240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cxnSp>
                  <p:nvCxnSpPr>
                    <p:cNvPr id="14" name="直接连接符 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86380" y="3118691"/>
                      <a:ext cx="1928826" cy="1588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5" name="Text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3438" y="2500306"/>
                      <a:ext cx="92869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V(</a:t>
                      </a:r>
                      <a:r>
                        <a:rPr kumimoji="1" lang="zh-CN" altLang="en-US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正</a:t>
                      </a:r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)</a:t>
                      </a:r>
                      <a:endParaRPr kumimoji="1" lang="zh-CN" altLang="en-US" sz="240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6" name="Text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4876" y="3395963"/>
                      <a:ext cx="92869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V(</a:t>
                      </a:r>
                      <a:r>
                        <a:rPr kumimoji="1" lang="zh-CN" altLang="en-US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逆</a:t>
                      </a:r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)</a:t>
                      </a:r>
                      <a:endParaRPr kumimoji="1" lang="zh-CN" altLang="en-US" sz="240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7" name="矩形 53"/>
              <p:cNvSpPr>
                <a:spLocks noChangeArrowheads="1"/>
              </p:cNvSpPr>
              <p:nvPr/>
            </p:nvSpPr>
            <p:spPr bwMode="auto">
              <a:xfrm>
                <a:off x="5460086" y="2787764"/>
                <a:ext cx="154080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kumimoji="1" lang="zh-CN" altLang="en-US" sz="2400" b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正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=V</a:t>
                </a:r>
                <a:r>
                  <a:rPr kumimoji="1" lang="zh-CN" altLang="en-US" sz="2400" b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逆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≠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矩形 54"/>
              <p:cNvSpPr>
                <a:spLocks noChangeArrowheads="1"/>
              </p:cNvSpPr>
              <p:nvPr/>
            </p:nvSpPr>
            <p:spPr bwMode="auto">
              <a:xfrm>
                <a:off x="5460015" y="3185447"/>
                <a:ext cx="204094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化学平衡状态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0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85813" y="928688"/>
            <a:ext cx="2786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④其他图象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604963"/>
            <a:ext cx="76263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625" y="3892550"/>
            <a:ext cx="31432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Calibri" pitchFamily="34" charset="0"/>
              </a:rPr>
              <a:t>2C(g)     2A(g)+3B(g)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00188" y="3917950"/>
            <a:ext cx="2500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</a:rPr>
              <a:t>是在</a:t>
            </a: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</a:rPr>
              <a:t>的基础上加入正催化剂</a:t>
            </a:r>
            <a:endParaRPr lang="en-US" altLang="zh-CN" sz="2400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3" y="4319588"/>
            <a:ext cx="619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1500" y="500042"/>
            <a:ext cx="79295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alibri" pitchFamily="34" charset="0"/>
              </a:rPr>
              <a:t>1</a:t>
            </a:r>
            <a:r>
              <a:rPr lang="zh-CN" altLang="en-US" sz="2400" b="1" dirty="0" smtClean="0">
                <a:latin typeface="Calibri" pitchFamily="34" charset="0"/>
              </a:rPr>
              <a:t>．</a:t>
            </a:r>
            <a:r>
              <a:rPr lang="zh-CN" altLang="en-US" sz="2400" b="1" dirty="0">
                <a:latin typeface="Calibri" pitchFamily="34" charset="0"/>
              </a:rPr>
              <a:t>密闭容器中发生如下反应：</a:t>
            </a:r>
            <a:r>
              <a:rPr lang="en-US" altLang="zh-CN" sz="2400" b="1" dirty="0">
                <a:latin typeface="Calibri" pitchFamily="34" charset="0"/>
              </a:rPr>
              <a:t>A(g)</a:t>
            </a:r>
            <a:r>
              <a:rPr lang="zh-CN" altLang="en-US" sz="2400" b="1" dirty="0">
                <a:latin typeface="Calibri" pitchFamily="34" charset="0"/>
              </a:rPr>
              <a:t>＋</a:t>
            </a:r>
            <a:r>
              <a:rPr lang="en-US" altLang="zh-CN" sz="2400" b="1" dirty="0">
                <a:latin typeface="Calibri" pitchFamily="34" charset="0"/>
              </a:rPr>
              <a:t>3B(g)     2C(g)</a:t>
            </a:r>
            <a:r>
              <a:rPr lang="zh-CN" altLang="en-US" sz="2400" b="1" dirty="0">
                <a:latin typeface="Calibri" pitchFamily="34" charset="0"/>
              </a:rPr>
              <a:t>　      </a:t>
            </a:r>
            <a:endParaRPr lang="en-US" altLang="zh-CN" sz="2400" b="1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itchFamily="34" charset="0"/>
              </a:rPr>
              <a:t>       </a:t>
            </a:r>
            <a:r>
              <a:rPr lang="en-US" altLang="zh-CN" sz="2400" b="1" dirty="0">
                <a:latin typeface="Calibri" pitchFamily="34" charset="0"/>
              </a:rPr>
              <a:t>Δ</a:t>
            </a:r>
            <a:r>
              <a:rPr lang="en-US" altLang="zh-CN" sz="2400" b="1" i="1" dirty="0">
                <a:latin typeface="Calibri" pitchFamily="34" charset="0"/>
              </a:rPr>
              <a:t>H</a:t>
            </a:r>
            <a:r>
              <a:rPr lang="zh-CN" altLang="en-US" sz="2400" b="1" dirty="0">
                <a:latin typeface="Calibri" pitchFamily="34" charset="0"/>
              </a:rPr>
              <a:t>＜</a:t>
            </a:r>
            <a:r>
              <a:rPr lang="en-US" altLang="zh-CN" sz="2400" b="1" dirty="0">
                <a:latin typeface="Calibri" pitchFamily="34" charset="0"/>
              </a:rPr>
              <a:t>0</a:t>
            </a:r>
            <a:r>
              <a:rPr lang="zh-CN" altLang="en-US" sz="2400" b="1" dirty="0">
                <a:latin typeface="Calibri" pitchFamily="34" charset="0"/>
              </a:rPr>
              <a:t>，根据下列速率</a:t>
            </a:r>
            <a:r>
              <a:rPr lang="en-US" altLang="zh-CN" sz="2400" b="1" dirty="0">
                <a:latin typeface="Calibri" pitchFamily="34" charset="0"/>
              </a:rPr>
              <a:t>—</a:t>
            </a:r>
            <a:r>
              <a:rPr lang="zh-CN" altLang="en-US" sz="2400" b="1" dirty="0">
                <a:latin typeface="Calibri" pitchFamily="34" charset="0"/>
              </a:rPr>
              <a:t>时间图象，回答下列问题：</a:t>
            </a:r>
            <a:endParaRPr lang="zh-CN" altLang="en-US" sz="2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Calibri" pitchFamily="34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38" y="769917"/>
            <a:ext cx="5953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1857364"/>
            <a:ext cx="6305550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29080" y="5357826"/>
            <a:ext cx="4528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1.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时外界改变的条件？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何时间段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的体积分数最大？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3.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何时反应速率最快？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2938" y="547699"/>
            <a:ext cx="76438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4</a:t>
            </a:r>
            <a:r>
              <a:rPr lang="zh-CN" altLang="en-US" sz="2400" b="1">
                <a:latin typeface="Calibri" pitchFamily="34" charset="0"/>
              </a:rPr>
              <a:t>．在密闭容器中进行如下反应：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Calibri" pitchFamily="34" charset="0"/>
              </a:rPr>
              <a:t>       </a:t>
            </a:r>
            <a:r>
              <a:rPr lang="en-US" altLang="zh-CN" sz="2400" b="1">
                <a:latin typeface="Calibri" pitchFamily="34" charset="0"/>
              </a:rPr>
              <a:t>H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</a:t>
            </a:r>
            <a:r>
              <a:rPr lang="zh-CN" altLang="en-US" sz="2400" b="1">
                <a:latin typeface="Calibri" pitchFamily="34" charset="0"/>
              </a:rPr>
              <a:t>＋</a:t>
            </a:r>
            <a:r>
              <a:rPr lang="en-US" altLang="zh-CN" sz="2400" b="1">
                <a:latin typeface="Calibri" pitchFamily="34" charset="0"/>
              </a:rPr>
              <a:t>I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   2HI(g)</a:t>
            </a:r>
            <a:r>
              <a:rPr lang="zh-CN" altLang="en-US" sz="2400" b="1">
                <a:latin typeface="Calibri" pitchFamily="34" charset="0"/>
              </a:rPr>
              <a:t>，在温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度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和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时，产物的量与反应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时间的关系如右图所示．符合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图示的正确判断是                   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　　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A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>
                <a:latin typeface="Calibri" pitchFamily="34" charset="0"/>
              </a:rPr>
              <a:t>0         B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>
                <a:latin typeface="Calibri" pitchFamily="34" charset="0"/>
              </a:rPr>
              <a:t>0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C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>
                <a:latin typeface="Calibri" pitchFamily="34" charset="0"/>
              </a:rPr>
              <a:t>0          D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>
                <a:latin typeface="Calibri" pitchFamily="34" charset="0"/>
              </a:rPr>
              <a:t>0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838" y="904887"/>
            <a:ext cx="2371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3688" y="1404949"/>
            <a:ext cx="595312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1" y="4872038"/>
            <a:ext cx="24288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 dirty="0">
                <a:latin typeface="Calibri" pitchFamily="34" charset="0"/>
              </a:rPr>
              <a:t>D</a:t>
            </a:r>
            <a:endParaRPr lang="zh-CN" altLang="en-US" sz="2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55560"/>
            <a:ext cx="7681913" cy="11303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2AB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下图中正确的是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	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429250" y="3921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 r="48996"/>
          <a:stretch>
            <a:fillRect/>
          </a:stretch>
        </p:blipFill>
        <p:spPr bwMode="auto">
          <a:xfrm>
            <a:off x="1143000" y="1211265"/>
            <a:ext cx="68580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 l="54727"/>
          <a:stretch>
            <a:fillRect/>
          </a:stretch>
        </p:blipFill>
        <p:spPr bwMode="auto">
          <a:xfrm>
            <a:off x="1214438" y="3786208"/>
            <a:ext cx="608171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1813" y="78581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>
              <a:solidFill>
                <a:srgbClr val="FF0000"/>
              </a:solidFill>
              <a:ea typeface="方正书宋_GBK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15900" y="500042"/>
            <a:ext cx="8610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练习</a:t>
            </a:r>
            <a:r>
              <a:rPr lang="en-US" altLang="zh-CN" sz="2800" b="1">
                <a:latin typeface="Times New Roman" pitchFamily="18" charset="0"/>
              </a:rPr>
              <a:t>.   </a:t>
            </a:r>
            <a:r>
              <a:rPr lang="zh-CN" altLang="en-US" sz="2800" b="1">
                <a:latin typeface="Times New Roman" pitchFamily="18" charset="0"/>
              </a:rPr>
              <a:t>在某容积一定的密闭容器，可逆反应</a:t>
            </a:r>
          </a:p>
          <a:p>
            <a:r>
              <a:rPr lang="en-US" altLang="zh-CN" sz="2800" b="1">
                <a:latin typeface="Times New Roman" pitchFamily="18" charset="0"/>
              </a:rPr>
              <a:t>A(g)</a:t>
            </a:r>
            <a:r>
              <a:rPr lang="zh-CN" altLang="en-US" sz="2800" b="1">
                <a:latin typeface="Times New Roman" pitchFamily="18" charset="0"/>
              </a:rPr>
              <a:t>＋</a:t>
            </a:r>
            <a:r>
              <a:rPr lang="en-US" altLang="zh-CN" sz="2800" b="1">
                <a:latin typeface="Times New Roman" pitchFamily="18" charset="0"/>
              </a:rPr>
              <a:t>B(g)       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C(g)  △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&lt; 0</a:t>
            </a:r>
            <a:r>
              <a:rPr lang="zh-CN" altLang="en-US" sz="2800" b="1">
                <a:latin typeface="Times New Roman" pitchFamily="18" charset="0"/>
              </a:rPr>
              <a:t>，符合下列图像（</a:t>
            </a:r>
            <a:r>
              <a:rPr lang="en-US" altLang="zh-CN" sz="2800" b="1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）所示关系，由此推断对图（</a:t>
            </a:r>
            <a:r>
              <a:rPr lang="en-US" altLang="zh-CN" sz="2800" b="1">
                <a:latin typeface="Times New Roman" pitchFamily="18" charset="0"/>
              </a:rPr>
              <a:t>II</a:t>
            </a:r>
            <a:r>
              <a:rPr lang="zh-CN" altLang="en-US" sz="2800" b="1">
                <a:latin typeface="Times New Roman" pitchFamily="18" charset="0"/>
              </a:rPr>
              <a:t>）的正确说法是（         ）</a:t>
            </a:r>
          </a:p>
          <a:p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＞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轴表示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的转化率</a:t>
            </a:r>
          </a:p>
          <a:p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＜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轴表示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的百分含量</a:t>
            </a:r>
          </a:p>
          <a:p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＞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轴表示混合气体的密度</a:t>
            </a:r>
          </a:p>
          <a:p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D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＞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轴表示混合气体的平均摩尔质量</a:t>
            </a: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928688" y="3717905"/>
          <a:ext cx="6786562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位图图像" r:id="rId3" imgW="3734124" imgH="1340952" progId="PBrush">
                  <p:embed/>
                </p:oleObj>
              </mc:Choice>
              <mc:Fallback>
                <p:oleObj name="位图图像" r:id="rId3" imgW="3734124" imgH="1340952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17905"/>
                        <a:ext cx="6786562" cy="2640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29500" y="1285855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AD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54200" y="1071529"/>
            <a:ext cx="7604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879486"/>
            <a:ext cx="8572560" cy="4264026"/>
          </a:xfrm>
        </p:spPr>
        <p:txBody>
          <a:bodyPr>
            <a:normAutofit/>
          </a:bodyPr>
          <a:lstStyle/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．温度和压强的影响</a:t>
            </a: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温度或压强改变后，若能引起平衡向正反应方向移动，则反应物的转化率一定增大。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．反应物用量的影响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若反应物只有一种，如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ea typeface="方正书宋_GBK" pitchFamily="65" charset="-122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的量，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的浓度增大，平衡正向移动，此种情况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相当于加压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的转化率与气态物质的化学计	量数有关：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5072084"/>
            <a:ext cx="38147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000628" y="3571876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214414" y="71414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专题二、平衡移动与转化率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3372" y="2455127"/>
            <a:ext cx="3714776" cy="83099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加反应物平衡肯定正移，</a:t>
            </a:r>
            <a:endParaRPr lang="en-US" altLang="zh-CN" sz="2400" b="1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但转化率的变化则不一定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79" y="642918"/>
            <a:ext cx="8696325" cy="4048125"/>
          </a:xfrm>
        </p:spPr>
        <p:txBody>
          <a:bodyPr>
            <a:normAutofit lnSpcReduction="10000"/>
          </a:bodyPr>
          <a:lstStyle/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反应物不止一种，如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若只增加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的量，平衡向正反应方向移动，则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的转化率减小，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的转化率增大。若只减少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的量，平衡向逆反应方向移动，则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的转化率减小。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若反应物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的物质的量同倍数的增加，平衡向正反应方向移动，此种情况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相当于加压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，反应物的转化率与气态物质化学计量数有关。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4605338"/>
            <a:ext cx="4340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6019829" y="928668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643438" y="2285992"/>
            <a:ext cx="2071702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加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1000 mol A</a:t>
            </a: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5766" y="320675"/>
            <a:ext cx="8458200" cy="4892675"/>
          </a:xfrm>
        </p:spPr>
        <p:txBody>
          <a:bodyPr/>
          <a:lstStyle/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    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2HI(g)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    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2NO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    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在一定条件下，达到化学平衡时，反应物的转化率均是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。若保持各反应的温度和容器的体积都不改变，分别再加入一定量的各自的反应物，则转化率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．均不变  		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．均增大 		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不变，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3517900" y="60642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1873250" y="1214438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051050" y="186690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72250" y="3429000"/>
            <a:ext cx="4079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29" y="155575"/>
            <a:ext cx="8596313" cy="34163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在一容积固定不变的容器内进行，反应达到平衡后。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以下填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若将反应改为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，容器体积固定不变，且起始时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的物质的量之比为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214563" y="44767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4714875" y="26273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429000"/>
            <a:ext cx="900112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①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平衡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的转化率之比是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③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若同时同等倍数地增大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填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的转化率同时增大。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4313" y="5999185"/>
            <a:ext cx="82867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ts val="43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不变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增大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减小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图片 3" descr="Image1.jpg"/>
          <p:cNvPicPr>
            <a:picLocks noChangeAspect="1"/>
          </p:cNvPicPr>
          <p:nvPr/>
        </p:nvPicPr>
        <p:blipFill>
          <a:blip r:embed="rId2"/>
          <a:srcRect l="2344" t="1253" b="1102"/>
          <a:stretch>
            <a:fillRect/>
          </a:stretch>
        </p:blipFill>
        <p:spPr bwMode="auto">
          <a:xfrm>
            <a:off x="0" y="1152525"/>
            <a:ext cx="9144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85786" y="142852"/>
            <a:ext cx="80010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第三节</a:t>
            </a:r>
            <a:r>
              <a:rPr lang="en-US" altLang="zh-CN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</a:t>
            </a:r>
          </a:p>
        </p:txBody>
      </p:sp>
      <p:sp>
        <p:nvSpPr>
          <p:cNvPr id="82948" name="Text Box 13"/>
          <p:cNvSpPr txBox="1">
            <a:spLocks noChangeArrowheads="1"/>
          </p:cNvSpPr>
          <p:nvPr/>
        </p:nvSpPr>
        <p:spPr bwMode="auto">
          <a:xfrm>
            <a:off x="1071563" y="1639888"/>
            <a:ext cx="5724525" cy="646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化学平衡常数 </a:t>
            </a:r>
          </a:p>
        </p:txBody>
      </p:sp>
      <p:sp>
        <p:nvSpPr>
          <p:cNvPr id="5" name="矩形 4"/>
          <p:cNvSpPr/>
          <p:nvPr/>
        </p:nvSpPr>
        <p:spPr>
          <a:xfrm>
            <a:off x="7786710" y="1285860"/>
            <a:ext cx="1357290" cy="857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14290"/>
            <a:ext cx="80010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第三节</a:t>
            </a:r>
            <a:r>
              <a:rPr lang="en-US" altLang="zh-CN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857375" y="1357313"/>
            <a:ext cx="57245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化学平衡状态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2844" y="2348880"/>
            <a:ext cx="9001156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化学平衡的定义：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    在一定的条件下，可逆反应的正反应速率与逆反应速率相等，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    混合物中各组分的浓度不变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    此时化学反应达到了限度，处于一种动态平衡的状态。</a:t>
            </a:r>
          </a:p>
        </p:txBody>
      </p:sp>
    </p:spTree>
    <p:extLst>
      <p:ext uri="{BB962C8B-B14F-4D97-AF65-F5344CB8AC3E}">
        <p14:creationId xmlns:p14="http://schemas.microsoft.com/office/powerpoint/2010/main" val="23794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488" y="270197"/>
            <a:ext cx="3571900" cy="8713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化学平衡常数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28625" y="1214438"/>
            <a:ext cx="82089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一定温度下，生成物浓度的系数次方的乘积与反应物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浓度的系数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次方的乘积之比为化学平衡常数</a:t>
            </a: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2643188" y="4410075"/>
          <a:ext cx="31686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410075"/>
                        <a:ext cx="316865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1214438" y="3619500"/>
            <a:ext cx="7358062" cy="523875"/>
            <a:chOff x="1357290" y="2523460"/>
            <a:chExt cx="7358114" cy="523220"/>
          </a:xfrm>
        </p:grpSpPr>
        <p:sp>
          <p:nvSpPr>
            <p:cNvPr id="3080" name="矩形 41"/>
            <p:cNvSpPr>
              <a:spLocks noChangeArrowheads="1"/>
            </p:cNvSpPr>
            <p:nvPr/>
          </p:nvSpPr>
          <p:spPr bwMode="auto">
            <a:xfrm>
              <a:off x="1357290" y="2523460"/>
              <a:ext cx="73581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对于  </a:t>
              </a:r>
              <a:r>
                <a:rPr kumimoji="1" lang="en-US" altLang="zh-CN" sz="2800" b="1" i="1">
                  <a:latin typeface="Times New Roman" pitchFamily="18" charset="0"/>
                </a:rPr>
                <a:t>a </a:t>
              </a:r>
              <a:r>
                <a:rPr kumimoji="1" lang="en-US" altLang="zh-CN" sz="2800" b="1">
                  <a:latin typeface="Times New Roman" pitchFamily="18" charset="0"/>
                </a:rPr>
                <a:t>A(g)+</a:t>
              </a:r>
              <a:r>
                <a:rPr kumimoji="1" lang="en-US" altLang="zh-CN" sz="2800" b="1" i="1">
                  <a:latin typeface="Times New Roman" pitchFamily="18" charset="0"/>
                </a:rPr>
                <a:t>b </a:t>
              </a:r>
              <a:r>
                <a:rPr kumimoji="1" lang="en-US" altLang="zh-CN" sz="2800" b="1">
                  <a:latin typeface="Times New Roman" pitchFamily="18" charset="0"/>
                </a:rPr>
                <a:t>B(g)           </a:t>
              </a:r>
              <a:r>
                <a:rPr kumimoji="1" lang="en-US" altLang="zh-CN" sz="2800" b="1" i="1">
                  <a:latin typeface="Times New Roman" pitchFamily="18" charset="0"/>
                </a:rPr>
                <a:t>c </a:t>
              </a:r>
              <a:r>
                <a:rPr kumimoji="1" lang="en-US" altLang="zh-CN" sz="2800" b="1">
                  <a:latin typeface="Times New Roman" pitchFamily="18" charset="0"/>
                </a:rPr>
                <a:t>C(g)+</a:t>
              </a:r>
              <a:r>
                <a:rPr kumimoji="1" lang="en-US" altLang="zh-CN" sz="2800" b="1" i="1">
                  <a:latin typeface="Times New Roman" pitchFamily="18" charset="0"/>
                </a:rPr>
                <a:t>d </a:t>
              </a:r>
              <a:r>
                <a:rPr kumimoji="1" lang="en-US" altLang="zh-CN" sz="2800" b="1">
                  <a:latin typeface="Times New Roman" pitchFamily="18" charset="0"/>
                </a:rPr>
                <a:t>D(g)</a:t>
              </a:r>
              <a:endParaRPr lang="zh-CN" altLang="en-US" sz="2800"/>
            </a:p>
          </p:txBody>
        </p:sp>
        <p:grpSp>
          <p:nvGrpSpPr>
            <p:cNvPr id="5" name="组合 36"/>
            <p:cNvGrpSpPr>
              <a:grpSpLocks/>
            </p:cNvGrpSpPr>
            <p:nvPr/>
          </p:nvGrpSpPr>
          <p:grpSpPr bwMode="auto">
            <a:xfrm>
              <a:off x="4572005" y="2643182"/>
              <a:ext cx="642937" cy="285750"/>
              <a:chOff x="2643174" y="714357"/>
              <a:chExt cx="428627" cy="214285"/>
            </a:xfrm>
          </p:grpSpPr>
          <p:cxnSp>
            <p:nvCxnSpPr>
              <p:cNvPr id="308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577850" y="5838825"/>
            <a:ext cx="820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其中</a:t>
            </a:r>
            <a:r>
              <a:rPr kumimoji="1" lang="en-US" altLang="zh-CN" sz="2800" b="1" i="1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为各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组分平衡时的浓度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，温度一定，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K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为定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值</a:t>
            </a:r>
            <a:endParaRPr kumimoji="1"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39750" y="2714625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一、表达式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116013" y="1357292"/>
            <a:ext cx="770413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>
                <a:latin typeface="Times New Roman" pitchFamily="18" charset="0"/>
              </a:rPr>
              <a:t>K</a:t>
            </a:r>
            <a:r>
              <a:rPr kumimoji="1" lang="zh-CN" altLang="en-US" sz="2600" b="1">
                <a:latin typeface="Times New Roman" pitchFamily="18" charset="0"/>
              </a:rPr>
              <a:t>值的大小，表示在一定温度下，反应达到平衡时该反应进行的程度（反应的限度）。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42976" y="2659042"/>
            <a:ext cx="7602564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值越大，正反应程度增大</a:t>
            </a:r>
            <a:r>
              <a:rPr kumimoji="1" lang="zh-CN" altLang="en-US" sz="2600" b="1" dirty="0" smtClean="0">
                <a:latin typeface="Times New Roman" pitchFamily="18" charset="0"/>
              </a:rPr>
              <a:t>，反应物转化率</a:t>
            </a:r>
            <a:r>
              <a:rPr kumimoji="1" lang="zh-CN" altLang="en-US" sz="2600" b="1" dirty="0">
                <a:latin typeface="Times New Roman" pitchFamily="18" charset="0"/>
              </a:rPr>
              <a:t>越高；反之则转化率越低。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58851" y="5222554"/>
            <a:ext cx="76851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 smtClean="0">
                <a:latin typeface="Times New Roman" pitchFamily="18" charset="0"/>
              </a:rPr>
              <a:t>一般来说，</a:t>
            </a:r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latin typeface="Times New Roman" pitchFamily="18" charset="0"/>
              </a:rPr>
              <a:t>值大于</a:t>
            </a:r>
            <a:r>
              <a:rPr kumimoji="1" lang="en-US" altLang="zh-CN" sz="2600" b="1" dirty="0" smtClean="0">
                <a:latin typeface="Times New Roman" pitchFamily="18" charset="0"/>
              </a:rPr>
              <a:t>10</a:t>
            </a:r>
            <a:r>
              <a:rPr kumimoji="1" lang="en-US" altLang="zh-CN" sz="2600" b="1" baseline="30000" dirty="0" smtClean="0">
                <a:latin typeface="Times New Roman" pitchFamily="18" charset="0"/>
              </a:rPr>
              <a:t>5</a:t>
            </a:r>
            <a:r>
              <a:rPr kumimoji="1" lang="zh-CN" altLang="en-US" sz="2600" b="1" dirty="0" smtClean="0">
                <a:latin typeface="Times New Roman" pitchFamily="18" charset="0"/>
              </a:rPr>
              <a:t>时，该反应基本上反应完全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39750" y="500042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二、意义</a:t>
            </a:r>
          </a:p>
        </p:txBody>
      </p:sp>
      <p:graphicFrame>
        <p:nvGraphicFramePr>
          <p:cNvPr id="120839" name="Object 2"/>
          <p:cNvGraphicFramePr>
            <a:graphicFrameLocks noChangeAspect="1"/>
          </p:cNvGraphicFramePr>
          <p:nvPr/>
        </p:nvGraphicFramePr>
        <p:xfrm>
          <a:off x="1500188" y="3875079"/>
          <a:ext cx="66325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875079"/>
                        <a:ext cx="663257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  <p:bldP spid="1208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633730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三、使用平衡常数应注意的问题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55650" y="1266804"/>
            <a:ext cx="727233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1</a:t>
            </a:r>
            <a:r>
              <a:rPr kumimoji="1" lang="zh-CN" altLang="en-US" sz="2600" b="1" dirty="0" smtClean="0">
                <a:latin typeface="Times New Roman" pitchFamily="18" charset="0"/>
              </a:rPr>
              <a:t>）对于给定的可逆反应，</a:t>
            </a:r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latin typeface="Times New Roman" pitchFamily="18" charset="0"/>
              </a:rPr>
              <a:t>只受温度的影响，</a:t>
            </a:r>
            <a:endParaRPr kumimoji="1" lang="en-US" altLang="zh-CN" sz="2600" b="1" dirty="0" smtClean="0">
              <a:latin typeface="Times New Roman" pitchFamily="18" charset="0"/>
            </a:endParaRPr>
          </a:p>
          <a:p>
            <a:r>
              <a:rPr kumimoji="1" lang="en-US" altLang="zh-CN" sz="2600" b="1" dirty="0">
                <a:latin typeface="Times New Roman" pitchFamily="18" charset="0"/>
              </a:rPr>
              <a:t> </a:t>
            </a:r>
            <a:r>
              <a:rPr kumimoji="1" lang="en-US" altLang="zh-CN" sz="2600" b="1" dirty="0" smtClean="0">
                <a:latin typeface="Times New Roman" pitchFamily="18" charset="0"/>
              </a:rPr>
              <a:t>         </a:t>
            </a:r>
            <a:r>
              <a:rPr kumimoji="1" lang="zh-CN" altLang="en-US" sz="2600" b="1" dirty="0" smtClean="0">
                <a:latin typeface="Times New Roman" pitchFamily="18" charset="0"/>
              </a:rPr>
              <a:t>与其他因素无关。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55650" y="2328861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2</a:t>
            </a:r>
            <a:r>
              <a:rPr kumimoji="1" lang="zh-CN" altLang="en-US" sz="2600" b="1" dirty="0">
                <a:latin typeface="Times New Roman" pitchFamily="18" charset="0"/>
              </a:rPr>
              <a:t>）平衡常数表示反应进行的程度，不表示反</a:t>
            </a:r>
          </a:p>
          <a:p>
            <a:r>
              <a:rPr kumimoji="1" lang="zh-CN" altLang="en-US" sz="2600" b="1" dirty="0">
                <a:latin typeface="Times New Roman" pitchFamily="18" charset="0"/>
              </a:rPr>
              <a:t>          应的快慢，即速率大，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值不一定大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55650" y="3328993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3</a:t>
            </a:r>
            <a:r>
              <a:rPr kumimoji="1" lang="zh-CN" altLang="en-US" sz="2600" b="1" dirty="0">
                <a:latin typeface="Times New Roman" pitchFamily="18" charset="0"/>
              </a:rPr>
              <a:t>）在进行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值的计算时，固体不作考虑，表达</a:t>
            </a:r>
          </a:p>
          <a:p>
            <a:r>
              <a:rPr kumimoji="1" lang="zh-CN" altLang="en-US" sz="2600" b="1" dirty="0">
                <a:latin typeface="Times New Roman" pitchFamily="18" charset="0"/>
              </a:rPr>
              <a:t>          式中不需表达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6050" y="4286256"/>
            <a:ext cx="7487197" cy="776287"/>
            <a:chOff x="406" y="2568"/>
            <a:chExt cx="4674" cy="489"/>
          </a:xfrm>
        </p:grpSpPr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902" y="2707"/>
              <a:ext cx="19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Fe</a:t>
              </a:r>
              <a:r>
                <a:rPr lang="en-US" altLang="zh-CN" sz="2800" b="1" baseline="-25000" dirty="0"/>
                <a:t>3</a:t>
              </a:r>
              <a:r>
                <a:rPr lang="en-US" altLang="zh-CN" sz="2800" b="1" dirty="0"/>
                <a:t>O</a:t>
              </a:r>
              <a:r>
                <a:rPr lang="en-US" altLang="zh-CN" sz="2800" b="1" baseline="-25000" dirty="0"/>
                <a:t>4</a:t>
              </a:r>
              <a:r>
                <a:rPr lang="en-US" altLang="zh-CN" sz="2800" b="1" dirty="0"/>
                <a:t>(s) + 4H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(g)</a:t>
              </a:r>
              <a:r>
                <a:rPr lang="en-US" altLang="zh-CN" sz="2800" b="1" dirty="0">
                  <a:solidFill>
                    <a:srgbClr val="3333CC"/>
                  </a:solidFill>
                </a:rPr>
                <a:t> </a:t>
              </a:r>
            </a:p>
          </p:txBody>
        </p:sp>
        <p:pic>
          <p:nvPicPr>
            <p:cNvPr id="5131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545" y="2750"/>
              <a:ext cx="6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2589" y="256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</a:rPr>
                <a:t>高温</a:t>
              </a:r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3169" y="2704"/>
              <a:ext cx="19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3Fe(s) + 4H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O(g) </a:t>
              </a:r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406" y="2658"/>
              <a:ext cx="6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/>
                <a:t>如：</a:t>
              </a:r>
            </a:p>
          </p:txBody>
        </p:sp>
      </p:grpSp>
      <p:graphicFrame>
        <p:nvGraphicFramePr>
          <p:cNvPr id="121869" name="Object 2"/>
          <p:cNvGraphicFramePr>
            <a:graphicFrameLocks noChangeAspect="1"/>
          </p:cNvGraphicFramePr>
          <p:nvPr/>
        </p:nvGraphicFramePr>
        <p:xfrm>
          <a:off x="3595697" y="5214950"/>
          <a:ext cx="22621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876240" imgH="457200" progId="Equation.DSMT4">
                  <p:embed/>
                </p:oleObj>
              </mc:Choice>
              <mc:Fallback>
                <p:oleObj name="Equation" r:id="rId4" imgW="8762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7" y="5214950"/>
                        <a:ext cx="22621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352559" y="5410213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一定温度下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  <p:bldP spid="1218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750" y="1149360"/>
            <a:ext cx="7272338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4</a:t>
            </a:r>
            <a:r>
              <a:rPr kumimoji="1" lang="zh-CN" altLang="en-US" sz="2600" b="1" dirty="0">
                <a:latin typeface="Times New Roman" pitchFamily="18" charset="0"/>
              </a:rPr>
              <a:t>）在进行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值的计算时，稀溶液中的</a:t>
            </a:r>
            <a:r>
              <a:rPr kumimoji="1" lang="en-US" altLang="zh-CN" sz="2600" b="1" dirty="0">
                <a:latin typeface="Times New Roman" pitchFamily="18" charset="0"/>
              </a:rPr>
              <a:t>H</a:t>
            </a:r>
            <a:r>
              <a:rPr kumimoji="1" lang="en-US" altLang="zh-CN" sz="2600" b="1" baseline="-25000" dirty="0">
                <a:latin typeface="Times New Roman" pitchFamily="18" charset="0"/>
              </a:rPr>
              <a:t>2</a:t>
            </a:r>
            <a:r>
              <a:rPr kumimoji="1" lang="en-US" altLang="zh-CN" sz="2600" b="1" dirty="0">
                <a:latin typeface="Times New Roman" pitchFamily="18" charset="0"/>
              </a:rPr>
              <a:t>O</a:t>
            </a:r>
            <a:r>
              <a:rPr kumimoji="1" lang="zh-CN" altLang="en-US" sz="2600" b="1" dirty="0">
                <a:latin typeface="Times New Roman" pitchFamily="18" charset="0"/>
              </a:rPr>
              <a:t>的浓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Times New Roman" pitchFamily="18" charset="0"/>
              </a:rPr>
              <a:t>          度可不</a:t>
            </a:r>
            <a:r>
              <a:rPr kumimoji="1" lang="zh-CN" altLang="en-US" sz="2600" b="1" dirty="0" smtClean="0">
                <a:latin typeface="Times New Roman" pitchFamily="18" charset="0"/>
              </a:rPr>
              <a:t>表达（纯液体）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4738" y="2597164"/>
            <a:ext cx="6359525" cy="617538"/>
            <a:chOff x="396" y="1842"/>
            <a:chExt cx="4006" cy="389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926" y="1891"/>
              <a:ext cx="15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Cr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O</a:t>
              </a:r>
              <a:r>
                <a:rPr lang="en-US" altLang="zh-CN" sz="2800" b="1" baseline="-25000" dirty="0"/>
                <a:t>7</a:t>
              </a:r>
              <a:r>
                <a:rPr lang="en-US" altLang="zh-CN" sz="2800" b="1" baseline="30000" dirty="0"/>
                <a:t>2-</a:t>
              </a:r>
              <a:r>
                <a:rPr lang="en-US" altLang="zh-CN" sz="2800" b="1" dirty="0"/>
                <a:t> + H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O</a:t>
              </a:r>
              <a:r>
                <a:rPr lang="en-US" altLang="zh-CN" sz="2800" b="1" dirty="0">
                  <a:solidFill>
                    <a:srgbClr val="3333CC"/>
                  </a:solidFill>
                </a:rPr>
                <a:t> </a:t>
              </a:r>
            </a:p>
          </p:txBody>
        </p:sp>
        <p:pic>
          <p:nvPicPr>
            <p:cNvPr id="6152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245" y="1932"/>
              <a:ext cx="5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824" y="1842"/>
              <a:ext cx="15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2CrO</a:t>
              </a:r>
              <a:r>
                <a:rPr lang="en-US" altLang="zh-CN" sz="2800" b="1" baseline="-25000" dirty="0"/>
                <a:t>4</a:t>
              </a:r>
              <a:r>
                <a:rPr lang="en-US" altLang="zh-CN" sz="2800" b="1" baseline="30000" dirty="0"/>
                <a:t>2-</a:t>
              </a:r>
              <a:r>
                <a:rPr lang="en-US" altLang="zh-CN" sz="2800" b="1" dirty="0"/>
                <a:t>  + 2H</a:t>
              </a:r>
              <a:r>
                <a:rPr lang="en-US" altLang="zh-CN" sz="2800" b="1" baseline="30000" dirty="0"/>
                <a:t>+</a:t>
              </a: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396" y="1866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/>
                <a:t>如：</a:t>
              </a:r>
            </a:p>
          </p:txBody>
        </p:sp>
      </p:grpSp>
      <p:graphicFrame>
        <p:nvGraphicFramePr>
          <p:cNvPr id="122889" name="Object 2"/>
          <p:cNvGraphicFramePr>
            <a:graphicFrameLocks noChangeAspect="1"/>
          </p:cNvGraphicFramePr>
          <p:nvPr/>
        </p:nvGraphicFramePr>
        <p:xfrm>
          <a:off x="2938436" y="3765562"/>
          <a:ext cx="4318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36" y="3765562"/>
                        <a:ext cx="4318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85786" y="3908437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一定温度下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539750" y="785794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latin typeface="Times New Roman" pitchFamily="18" charset="0"/>
              </a:rPr>
              <a:t>（</a:t>
            </a:r>
            <a:r>
              <a:rPr kumimoji="1" lang="en-US" altLang="zh-CN" sz="2600" b="1">
                <a:latin typeface="Times New Roman" pitchFamily="18" charset="0"/>
              </a:rPr>
              <a:t>5</a:t>
            </a:r>
            <a:r>
              <a:rPr kumimoji="1" lang="zh-CN" altLang="en-US" sz="2600" b="1">
                <a:latin typeface="Times New Roman" pitchFamily="18" charset="0"/>
              </a:rPr>
              <a:t>）平衡常数的表达式与方程式的书写有关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54100" y="2228832"/>
            <a:ext cx="3403600" cy="519112"/>
            <a:chOff x="1156" y="1570"/>
            <a:chExt cx="2144" cy="327"/>
          </a:xfrm>
        </p:grpSpPr>
        <p:sp>
          <p:nvSpPr>
            <p:cNvPr id="7184" name="Rectangle 4"/>
            <p:cNvSpPr>
              <a:spLocks noChangeArrowheads="1"/>
            </p:cNvSpPr>
            <p:nvPr/>
          </p:nvSpPr>
          <p:spPr bwMode="auto">
            <a:xfrm>
              <a:off x="1156" y="1570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N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+3H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            2NH</a:t>
              </a:r>
              <a:r>
                <a:rPr lang="en-US" altLang="zh-CN" sz="2800" b="1" baseline="-25000"/>
                <a:t>3</a:t>
              </a:r>
            </a:p>
          </p:txBody>
        </p:sp>
        <p:pic>
          <p:nvPicPr>
            <p:cNvPr id="7185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1932" y="1616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01713" y="3159107"/>
            <a:ext cx="3403600" cy="519112"/>
            <a:chOff x="2608" y="2160"/>
            <a:chExt cx="2144" cy="327"/>
          </a:xfrm>
        </p:grpSpPr>
        <p:sp>
          <p:nvSpPr>
            <p:cNvPr id="7182" name="Rectangle 7"/>
            <p:cNvSpPr>
              <a:spLocks noChangeArrowheads="1"/>
            </p:cNvSpPr>
            <p:nvPr/>
          </p:nvSpPr>
          <p:spPr bwMode="auto">
            <a:xfrm>
              <a:off x="2608" y="2160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2NH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            N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+3H</a:t>
              </a:r>
              <a:r>
                <a:rPr lang="en-US" altLang="zh-CN" sz="2800" b="1" baseline="-25000"/>
                <a:t>2</a:t>
              </a:r>
            </a:p>
          </p:txBody>
        </p:sp>
        <p:pic>
          <p:nvPicPr>
            <p:cNvPr id="7183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3192" y="2219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57250" y="4167169"/>
            <a:ext cx="3997325" cy="519113"/>
            <a:chOff x="884" y="2962"/>
            <a:chExt cx="2518" cy="327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884" y="2962"/>
              <a:ext cx="25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1/2N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+3/2H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            NH</a:t>
              </a:r>
              <a:r>
                <a:rPr lang="en-US" altLang="zh-CN" sz="2800" b="1" baseline="-25000"/>
                <a:t>3</a:t>
              </a:r>
            </a:p>
          </p:txBody>
        </p:sp>
        <p:pic>
          <p:nvPicPr>
            <p:cNvPr id="7181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189" y="3022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23916" name="Object 2"/>
          <p:cNvGraphicFramePr>
            <a:graphicFrameLocks noChangeAspect="1"/>
          </p:cNvGraphicFramePr>
          <p:nvPr/>
        </p:nvGraphicFramePr>
        <p:xfrm>
          <a:off x="5224463" y="1643044"/>
          <a:ext cx="29606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643044"/>
                        <a:ext cx="2960687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3"/>
          <p:cNvGraphicFramePr>
            <a:graphicFrameLocks noChangeAspect="1"/>
          </p:cNvGraphicFramePr>
          <p:nvPr/>
        </p:nvGraphicFramePr>
        <p:xfrm>
          <a:off x="5168900" y="2928919"/>
          <a:ext cx="2974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1257120" imgH="457200" progId="Equation.DSMT4">
                  <p:embed/>
                </p:oleObj>
              </mc:Choice>
              <mc:Fallback>
                <p:oleObj name="Equation" r:id="rId6" imgW="125712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928919"/>
                        <a:ext cx="29749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4"/>
          <p:cNvGraphicFramePr>
            <a:graphicFrameLocks noChangeAspect="1"/>
          </p:cNvGraphicFramePr>
          <p:nvPr/>
        </p:nvGraphicFramePr>
        <p:xfrm>
          <a:off x="5143500" y="4214794"/>
          <a:ext cx="3384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214794"/>
                        <a:ext cx="33845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2193927" y="5554681"/>
            <a:ext cx="3235329" cy="588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1/K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250825" y="1481119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某温度下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animBg="1"/>
      <p:bldP spid="1239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39750" y="1000108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latin typeface="Times New Roman" pitchFamily="18" charset="0"/>
              </a:rPr>
              <a:t>（</a:t>
            </a:r>
            <a:r>
              <a:rPr kumimoji="1" lang="en-US" altLang="zh-CN" sz="2600" b="1">
                <a:latin typeface="Times New Roman" pitchFamily="18" charset="0"/>
              </a:rPr>
              <a:t>6</a:t>
            </a:r>
            <a:r>
              <a:rPr kumimoji="1" lang="zh-CN" altLang="en-US" sz="2600" b="1">
                <a:latin typeface="Times New Roman" pitchFamily="18" charset="0"/>
              </a:rPr>
              <a:t>）利用</a:t>
            </a:r>
            <a:r>
              <a:rPr kumimoji="1" lang="en-US" altLang="zh-CN" sz="2600" b="1">
                <a:latin typeface="Times New Roman" pitchFamily="18" charset="0"/>
              </a:rPr>
              <a:t>K</a:t>
            </a:r>
            <a:r>
              <a:rPr kumimoji="1" lang="zh-CN" altLang="en-US" sz="2600" b="1">
                <a:latin typeface="Times New Roman" pitchFamily="18" charset="0"/>
              </a:rPr>
              <a:t>值可判断某状态是否处于平衡状态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23850" y="1658921"/>
            <a:ext cx="876141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/>
              <a:t>如某温度下，可逆反应</a:t>
            </a:r>
            <a:r>
              <a:rPr kumimoji="1" lang="en-US" altLang="zh-CN" sz="2400" b="1" i="1"/>
              <a:t>a </a:t>
            </a:r>
            <a:r>
              <a:rPr kumimoji="1" lang="en-US" altLang="zh-CN" sz="2400" b="1"/>
              <a:t>A(g) + </a:t>
            </a:r>
            <a:r>
              <a:rPr kumimoji="1" lang="en-US" altLang="zh-CN" sz="2400" b="1" i="1"/>
              <a:t>b </a:t>
            </a:r>
            <a:r>
              <a:rPr kumimoji="1" lang="en-US" altLang="zh-CN" sz="2400" b="1"/>
              <a:t>B(g)           </a:t>
            </a:r>
            <a:r>
              <a:rPr kumimoji="1" lang="en-US" altLang="zh-CN" sz="2400" b="1" i="1"/>
              <a:t>c</a:t>
            </a:r>
            <a:r>
              <a:rPr kumimoji="1" lang="en-US" altLang="zh-CN" sz="2400" b="1"/>
              <a:t> C(g) + </a:t>
            </a:r>
            <a:r>
              <a:rPr kumimoji="1" lang="en-US" altLang="zh-CN" sz="2400" b="1" i="1"/>
              <a:t>d </a:t>
            </a:r>
            <a:r>
              <a:rPr kumimoji="1" lang="en-US" altLang="zh-CN" sz="2400" b="1"/>
              <a:t>D(g)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/>
              <a:t>平衡常数为</a:t>
            </a:r>
            <a:r>
              <a:rPr kumimoji="1" lang="en-US" altLang="zh-CN" sz="2400" b="1"/>
              <a:t>K</a:t>
            </a:r>
            <a:r>
              <a:rPr kumimoji="1" lang="zh-CN" altLang="en-US" sz="2400" b="1"/>
              <a:t>，若某时刻时，反应物和生成物的浓度关系如下：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5286380" y="1854175"/>
            <a:ext cx="715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4934" name="Object 2"/>
          <p:cNvGraphicFramePr>
            <a:graphicFrameLocks noChangeAspect="1"/>
          </p:cNvGraphicFramePr>
          <p:nvPr/>
        </p:nvGraphicFramePr>
        <p:xfrm>
          <a:off x="2882900" y="2887646"/>
          <a:ext cx="2946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1180800" imgH="444240" progId="Equation.DSMT4">
                  <p:embed/>
                </p:oleObj>
              </mc:Choice>
              <mc:Fallback>
                <p:oleObj name="Equation" r:id="rId4" imgW="11808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887646"/>
                        <a:ext cx="29464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143000" y="4868846"/>
            <a:ext cx="6165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</a:rPr>
              <a:t>＜</a:t>
            </a:r>
            <a:r>
              <a:rPr lang="en-US" altLang="zh-CN" sz="2400" b="1" dirty="0">
                <a:solidFill>
                  <a:srgbClr val="FF0000"/>
                </a:solidFill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反应向正方向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正＞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160463" y="4317983"/>
            <a:ext cx="6075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，反应</a:t>
            </a:r>
            <a:r>
              <a:rPr lang="zh-CN" altLang="en-US" sz="2400" b="1" dirty="0">
                <a:solidFill>
                  <a:srgbClr val="FF0000"/>
                </a:solidFill>
              </a:rPr>
              <a:t>处于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平衡状态，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160463" y="5397483"/>
            <a:ext cx="5976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</a:rPr>
              <a:t>＞</a:t>
            </a:r>
            <a:r>
              <a:rPr lang="en-US" altLang="zh-CN" sz="2400" b="1" dirty="0">
                <a:solidFill>
                  <a:srgbClr val="FF0000"/>
                </a:solidFill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反应向逆方向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95288" y="3838558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5" grpId="0"/>
      <p:bldP spid="124936" grpId="0"/>
      <p:bldP spid="124937" grpId="0"/>
      <p:bldP spid="1249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750" y="642938"/>
            <a:ext cx="4318002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四、平衡常数的应用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55650" y="1481138"/>
            <a:ext cx="73168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1</a:t>
            </a:r>
            <a:r>
              <a:rPr kumimoji="1" lang="zh-CN" altLang="en-US" sz="2600" b="1" dirty="0" smtClean="0">
                <a:latin typeface="Times New Roman" pitchFamily="18" charset="0"/>
              </a:rPr>
              <a:t>）从定量的角度解释浓度、压强对化学平衡</a:t>
            </a:r>
            <a:endParaRPr kumimoji="1" lang="en-US" altLang="zh-CN" sz="2600" b="1" dirty="0" smtClean="0">
              <a:latin typeface="Times New Roman" pitchFamily="18" charset="0"/>
            </a:endParaRPr>
          </a:p>
          <a:p>
            <a:r>
              <a:rPr kumimoji="1" lang="zh-CN" altLang="en-US" sz="2600" b="1" dirty="0" smtClean="0">
                <a:latin typeface="Times New Roman" pitchFamily="18" charset="0"/>
              </a:rPr>
              <a:t>          移动的影响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650" y="2501907"/>
            <a:ext cx="745968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2</a:t>
            </a:r>
            <a:r>
              <a:rPr kumimoji="1" lang="zh-CN" altLang="en-US" sz="2600" b="1" dirty="0" smtClean="0">
                <a:latin typeface="Times New Roman" pitchFamily="18" charset="0"/>
              </a:rPr>
              <a:t>）判断反应是放热反应还是吸热反应</a:t>
            </a:r>
            <a:endParaRPr kumimoji="1" lang="zh-CN" altLang="en-US" sz="2600" b="1" dirty="0">
              <a:latin typeface="Times New Roman" pitchFamily="18" charset="0"/>
            </a:endParaRPr>
          </a:p>
          <a:p>
            <a:r>
              <a:rPr kumimoji="1" lang="zh-CN" altLang="en-US" sz="2600" b="1" dirty="0" smtClean="0">
                <a:latin typeface="Times New Roman" pitchFamily="18" charset="0"/>
              </a:rPr>
              <a:t>          升高温度，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latin typeface="Times New Roman" pitchFamily="18" charset="0"/>
              </a:rPr>
              <a:t>值增大，则正反应为吸热反应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650" y="3543307"/>
            <a:ext cx="753112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3</a:t>
            </a:r>
            <a:r>
              <a:rPr kumimoji="1" lang="zh-CN" altLang="en-US" sz="2600" b="1" dirty="0" smtClean="0">
                <a:latin typeface="Times New Roman" pitchFamily="18" charset="0"/>
              </a:rPr>
              <a:t>）根据平衡状态时各组分的物质的量浓度，可</a:t>
            </a:r>
            <a:endParaRPr kumimoji="1" lang="en-US" altLang="zh-CN" sz="2600" b="1" dirty="0" smtClean="0">
              <a:latin typeface="Times New Roman" pitchFamily="18" charset="0"/>
            </a:endParaRPr>
          </a:p>
          <a:p>
            <a:r>
              <a:rPr kumimoji="1" lang="en-US" altLang="zh-CN" sz="2600" b="1" dirty="0">
                <a:latin typeface="Times New Roman" pitchFamily="18" charset="0"/>
              </a:rPr>
              <a:t> </a:t>
            </a:r>
            <a:r>
              <a:rPr kumimoji="1" lang="en-US" altLang="zh-CN" sz="2600" b="1" dirty="0" smtClean="0">
                <a:latin typeface="Times New Roman" pitchFamily="18" charset="0"/>
              </a:rPr>
              <a:t>         </a:t>
            </a:r>
            <a:r>
              <a:rPr kumimoji="1" lang="zh-CN" altLang="en-US" sz="2600" b="1" dirty="0" smtClean="0">
                <a:latin typeface="Times New Roman" pitchFamily="18" charset="0"/>
              </a:rPr>
              <a:t>计算该温度的平衡常数，从而判断反应温度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4348" y="4643446"/>
            <a:ext cx="753112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 smtClean="0">
                <a:latin typeface="Times New Roman" pitchFamily="18" charset="0"/>
              </a:rPr>
              <a:t>（</a:t>
            </a:r>
            <a:r>
              <a:rPr kumimoji="1" lang="en-US" altLang="zh-CN" sz="2600" b="1" dirty="0" smtClean="0">
                <a:latin typeface="Times New Roman" pitchFamily="18" charset="0"/>
              </a:rPr>
              <a:t>4</a:t>
            </a:r>
            <a:r>
              <a:rPr kumimoji="1" lang="zh-CN" altLang="en-US" sz="2600" b="1" dirty="0" smtClean="0">
                <a:latin typeface="Times New Roman" pitchFamily="18" charset="0"/>
              </a:rPr>
              <a:t>）用“三段式”分析法计算平衡浓度、物质的</a:t>
            </a:r>
            <a:endParaRPr kumimoji="1" lang="en-US" altLang="zh-CN" sz="2600" b="1" dirty="0" smtClean="0">
              <a:latin typeface="Times New Roman" pitchFamily="18" charset="0"/>
            </a:endParaRPr>
          </a:p>
          <a:p>
            <a:r>
              <a:rPr kumimoji="1" lang="en-US" altLang="zh-CN" sz="2600" b="1" dirty="0">
                <a:latin typeface="Times New Roman" pitchFamily="18" charset="0"/>
              </a:rPr>
              <a:t> </a:t>
            </a:r>
            <a:r>
              <a:rPr kumimoji="1" lang="en-US" altLang="zh-CN" sz="2600" b="1" dirty="0" smtClean="0">
                <a:latin typeface="Times New Roman" pitchFamily="18" charset="0"/>
              </a:rPr>
              <a:t>         </a:t>
            </a:r>
            <a:r>
              <a:rPr kumimoji="1" lang="zh-CN" altLang="en-US" sz="2600" b="1" dirty="0" smtClean="0">
                <a:latin typeface="Times New Roman" pitchFamily="18" charset="0"/>
              </a:rPr>
              <a:t>量分数、转化率等等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" descr="Image11.jpg"/>
          <p:cNvPicPr>
            <a:picLocks noChangeAspect="1"/>
          </p:cNvPicPr>
          <p:nvPr/>
        </p:nvPicPr>
        <p:blipFill>
          <a:blip r:embed="rId2"/>
          <a:srcRect b="40625"/>
          <a:stretch>
            <a:fillRect/>
          </a:stretch>
        </p:blipFill>
        <p:spPr bwMode="auto">
          <a:xfrm>
            <a:off x="11081" y="71414"/>
            <a:ext cx="9061513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6551613" y="642918"/>
            <a:ext cx="2306667" cy="138499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用此题解释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极限转化法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和等效平衡</a:t>
            </a:r>
            <a:endParaRPr lang="en-US" altLang="zh-CN" sz="2800" b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1" descr="Image11.jpg"/>
          <p:cNvPicPr>
            <a:picLocks noChangeAspect="1"/>
          </p:cNvPicPr>
          <p:nvPr/>
        </p:nvPicPr>
        <p:blipFill>
          <a:blip r:embed="rId2"/>
          <a:srcRect t="59375"/>
          <a:stretch>
            <a:fillRect/>
          </a:stretch>
        </p:blipFill>
        <p:spPr bwMode="auto">
          <a:xfrm>
            <a:off x="0" y="149225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1000" y="625475"/>
            <a:ext cx="836771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600" b="1">
                <a:latin typeface="Times New Roman" pitchFamily="18" charset="0"/>
              </a:rPr>
              <a:t>例：高炉炼铁中发生的基本反应如下</a:t>
            </a:r>
            <a:r>
              <a:rPr kumimoji="1" lang="en-US" altLang="zh-CN" sz="2600" b="1">
                <a:latin typeface="Times New Roman" pitchFamily="18" charset="0"/>
              </a:rPr>
              <a:t>: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FeO(s)+CO(g)       Fe(s)+CO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(g)  </a:t>
            </a:r>
            <a:r>
              <a:rPr kumimoji="1" lang="zh-CN" altLang="en-US" sz="26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2600" b="1">
                <a:latin typeface="Times New Roman" pitchFamily="18" charset="0"/>
              </a:rPr>
              <a:t>其平衡常数可表达为</a:t>
            </a:r>
            <a:r>
              <a:rPr kumimoji="1" lang="en-US" altLang="zh-CN" sz="2600" b="1">
                <a:latin typeface="Times New Roman" pitchFamily="18" charset="0"/>
              </a:rPr>
              <a:t>: K=c(CO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)/c(CO)</a:t>
            </a:r>
            <a:r>
              <a:rPr kumimoji="1" lang="zh-CN" altLang="en-US" sz="2600" b="1">
                <a:latin typeface="Times New Roman" pitchFamily="18" charset="0"/>
              </a:rPr>
              <a:t>，已知</a:t>
            </a:r>
            <a:r>
              <a:rPr kumimoji="1" lang="en-US" altLang="zh-CN" sz="2600" b="1">
                <a:latin typeface="Times New Roman" pitchFamily="18" charset="0"/>
              </a:rPr>
              <a:t>1100℃</a:t>
            </a:r>
            <a:r>
              <a:rPr kumimoji="1" lang="zh-CN" altLang="en-US" sz="2600" b="1">
                <a:latin typeface="Times New Roman" pitchFamily="18" charset="0"/>
              </a:rPr>
              <a:t>，</a:t>
            </a:r>
            <a:r>
              <a:rPr kumimoji="1" lang="en-US" altLang="zh-CN" sz="2600" b="1">
                <a:latin typeface="Times New Roman" pitchFamily="18" charset="0"/>
              </a:rPr>
              <a:t>K=0.263</a:t>
            </a:r>
            <a:endParaRPr kumimoji="1"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    (1)</a:t>
            </a:r>
            <a:r>
              <a:rPr kumimoji="1" lang="zh-CN" altLang="en-US" sz="2600" b="1">
                <a:latin typeface="Times New Roman" pitchFamily="18" charset="0"/>
              </a:rPr>
              <a:t>温度升高，高炉内</a:t>
            </a:r>
            <a:r>
              <a:rPr kumimoji="1" lang="en-US" altLang="zh-CN" sz="2600" b="1">
                <a:latin typeface="Times New Roman" pitchFamily="18" charset="0"/>
              </a:rPr>
              <a:t>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zh-CN" altLang="en-US" sz="2600" b="1">
                <a:latin typeface="Times New Roman" pitchFamily="18" charset="0"/>
              </a:rPr>
              <a:t>和</a:t>
            </a:r>
            <a:r>
              <a:rPr kumimoji="1" lang="en-US" altLang="zh-CN" sz="2600" b="1">
                <a:latin typeface="Times New Roman" pitchFamily="18" charset="0"/>
              </a:rPr>
              <a:t>CO</a:t>
            </a:r>
            <a:r>
              <a:rPr kumimoji="1" lang="zh-CN" altLang="en-US" sz="2600" b="1">
                <a:latin typeface="Times New Roman" pitchFamily="18" charset="0"/>
              </a:rPr>
              <a:t>的体积比值</a:t>
            </a:r>
            <a:r>
              <a:rPr kumimoji="1" lang="en-US" altLang="zh-CN" sz="2600" b="1">
                <a:latin typeface="Times New Roman" pitchFamily="18" charset="0"/>
              </a:rPr>
              <a:t>________</a:t>
            </a:r>
            <a:r>
              <a:rPr kumimoji="1" lang="zh-CN" altLang="en-US" sz="2600" b="1">
                <a:latin typeface="Times New Roman" pitchFamily="18" charset="0"/>
              </a:rPr>
              <a:t>，平衡常数</a:t>
            </a:r>
            <a:r>
              <a:rPr kumimoji="1" lang="en-US" altLang="zh-CN" sz="2600" b="1">
                <a:latin typeface="Times New Roman" pitchFamily="18" charset="0"/>
              </a:rPr>
              <a:t>K</a:t>
            </a:r>
            <a:r>
              <a:rPr kumimoji="1" lang="zh-CN" altLang="en-US" sz="2600" b="1">
                <a:latin typeface="Times New Roman" pitchFamily="18" charset="0"/>
              </a:rPr>
              <a:t>值</a:t>
            </a:r>
            <a:r>
              <a:rPr kumimoji="1" lang="en-US" altLang="zh-CN" sz="2600" b="1">
                <a:latin typeface="Times New Roman" pitchFamily="18" charset="0"/>
              </a:rPr>
              <a:t>________(</a:t>
            </a:r>
            <a:r>
              <a:rPr kumimoji="1" lang="zh-CN" altLang="en-US" sz="2600" b="1">
                <a:latin typeface="Times New Roman" pitchFamily="18" charset="0"/>
              </a:rPr>
              <a:t>填“增大”“减小”或“不变”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  <a:endParaRPr kumimoji="1"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    (2)1100℃</a:t>
            </a:r>
            <a:r>
              <a:rPr kumimoji="1" lang="zh-CN" altLang="en-US" sz="2600" b="1">
                <a:latin typeface="Times New Roman" pitchFamily="18" charset="0"/>
              </a:rPr>
              <a:t>时，测得高炉中</a:t>
            </a:r>
            <a:r>
              <a:rPr kumimoji="1" lang="en-US" altLang="zh-CN" sz="2600" b="1">
                <a:latin typeface="Times New Roman" pitchFamily="18" charset="0"/>
              </a:rPr>
              <a:t>c(CO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)=0.025mol/L</a:t>
            </a:r>
            <a:r>
              <a:rPr kumimoji="1" lang="zh-CN" altLang="en-US" sz="2600" b="1">
                <a:latin typeface="Times New Roman" pitchFamily="18" charset="0"/>
              </a:rPr>
              <a:t>，</a:t>
            </a:r>
            <a:r>
              <a:rPr kumimoji="1" lang="en-US" altLang="zh-CN" sz="2600" b="1">
                <a:latin typeface="Times New Roman" pitchFamily="18" charset="0"/>
              </a:rPr>
              <a:t>c(CO)=0.1mol/L</a:t>
            </a:r>
            <a:r>
              <a:rPr kumimoji="1" lang="zh-CN" altLang="en-US" sz="2600" b="1">
                <a:latin typeface="Times New Roman" pitchFamily="18" charset="0"/>
              </a:rPr>
              <a:t>，在这种情况下该反应是否处于平衡状态</a:t>
            </a:r>
            <a:r>
              <a:rPr kumimoji="1" lang="en-US" altLang="zh-CN" sz="2600" b="1">
                <a:latin typeface="Times New Roman" pitchFamily="18" charset="0"/>
              </a:rPr>
              <a:t>_______(</a:t>
            </a:r>
            <a:r>
              <a:rPr kumimoji="1" lang="zh-CN" altLang="en-US" sz="2600" b="1">
                <a:latin typeface="Times New Roman" pitchFamily="18" charset="0"/>
              </a:rPr>
              <a:t>填“是”或“否”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  <a:r>
              <a:rPr kumimoji="1" lang="zh-CN" altLang="en-US" sz="2600" b="1">
                <a:latin typeface="Times New Roman" pitchFamily="18" charset="0"/>
              </a:rPr>
              <a:t>，此时化学反应速率是     </a:t>
            </a:r>
            <a:r>
              <a:rPr kumimoji="1" lang="en-US" altLang="zh-CN" sz="2600" b="1">
                <a:latin typeface="Times New Roman" pitchFamily="18" charset="0"/>
              </a:rPr>
              <a:t>V</a:t>
            </a:r>
            <a:r>
              <a:rPr kumimoji="1" lang="zh-CN" altLang="en-US" sz="2600" b="1" baseline="-30000">
                <a:latin typeface="Times New Roman" pitchFamily="18" charset="0"/>
              </a:rPr>
              <a:t>正</a:t>
            </a:r>
            <a:r>
              <a:rPr kumimoji="1" lang="en-US" altLang="zh-CN" sz="2600" b="1">
                <a:latin typeface="Times New Roman" pitchFamily="18" charset="0"/>
              </a:rPr>
              <a:t>______V</a:t>
            </a:r>
            <a:r>
              <a:rPr kumimoji="1" lang="zh-CN" altLang="en-US" sz="2600" b="1" baseline="-30000">
                <a:latin typeface="Times New Roman" pitchFamily="18" charset="0"/>
              </a:rPr>
              <a:t>逆</a:t>
            </a:r>
            <a:r>
              <a:rPr kumimoji="1" lang="zh-CN" altLang="en-US" sz="2600" b="1">
                <a:latin typeface="Times New Roman" pitchFamily="18" charset="0"/>
              </a:rPr>
              <a:t>，其原因是</a:t>
            </a:r>
            <a:endParaRPr kumimoji="1" lang="en-US" altLang="zh-CN" sz="2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u="sng">
                <a:latin typeface="Times New Roman" pitchFamily="18" charset="0"/>
              </a:rPr>
              <a:t>                                                                         </a:t>
            </a:r>
            <a:r>
              <a:rPr kumimoji="1" lang="zh-CN" altLang="en-US" sz="2600" b="1">
                <a:latin typeface="Times New Roman" pitchFamily="18" charset="0"/>
              </a:rPr>
              <a:t>。</a:t>
            </a:r>
          </a:p>
        </p:txBody>
      </p:sp>
      <p:pic>
        <p:nvPicPr>
          <p:cNvPr id="71683" name="Picture 3" descr="j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1357298"/>
            <a:ext cx="55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215188" y="225742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增大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714625" y="2614613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增大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16013" y="4043363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否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71563" y="44291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大于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857250" y="4872038"/>
            <a:ext cx="557212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c(CO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)/c(CO)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0.25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＜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0.263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，说明不是平衡状态，且向正反应方向进行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58" grpId="0"/>
      <p:bldP spid="125959" grpId="0"/>
      <p:bldP spid="1259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928662" y="44624"/>
            <a:ext cx="7072312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化学平衡的特点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逆：研究对象必须是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反应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动：化学平衡是一种</a:t>
            </a:r>
            <a:r>
              <a:rPr lang="zh-CN" alt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等：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定：反应物和生成物的</a:t>
            </a:r>
            <a:r>
              <a:rPr lang="zh-CN" alt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保持不变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⑤变：条件改变，平衡状态 </a:t>
            </a:r>
            <a:r>
              <a:rPr lang="zh-CN" alt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改变，新条件下建立新的平衡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135115" y="98072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动态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12096" y="1844824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浓度或质量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97387" y="232372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可能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928787" y="1454869"/>
            <a:ext cx="253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正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＝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逆</a:t>
            </a:r>
            <a:r>
              <a:rPr lang="en-US" altLang="zh-CN" sz="2400" b="1" dirty="0">
                <a:solidFill>
                  <a:srgbClr val="FF0000"/>
                </a:solidFill>
              </a:rPr>
              <a:t>)≠0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28765" y="548680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可逆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3356992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(1)</a:t>
            </a:r>
            <a:r>
              <a:rPr lang="zh-CN" altLang="zh-CN" sz="2400" b="1" dirty="0">
                <a:solidFill>
                  <a:srgbClr val="FF0000"/>
                </a:solidFill>
              </a:rPr>
              <a:t>化学反应的平衡状态可以从正反应方向建立，也可以从逆反应方向建立。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(2)</a:t>
            </a:r>
            <a:r>
              <a:rPr lang="zh-CN" altLang="zh-CN" sz="2400" b="1" dirty="0">
                <a:solidFill>
                  <a:srgbClr val="FF0000"/>
                </a:solidFill>
              </a:rPr>
              <a:t>化学反应达到化学平衡状态的正、逆反应速率相等，是指同一物质的消耗速率和生成速率相等，若用不同物质表示时，反应速率不一定相等。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(3)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化学反应</a:t>
            </a:r>
            <a:r>
              <a:rPr lang="zh-CN" altLang="zh-CN" sz="2400" b="1" dirty="0">
                <a:solidFill>
                  <a:srgbClr val="FF0000"/>
                </a:solidFill>
              </a:rPr>
              <a:t>达平衡状态时，各组分的浓度、百分含量保持不变，但不一定相等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(4)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影响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化学反应速率的外因会同时影响正、逆反应速率，由于影响的程度不一样，所以导致平衡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移动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1" descr="Image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75"/>
            <a:ext cx="9144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572000" y="4857750"/>
            <a:ext cx="15001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786188" y="3571875"/>
            <a:ext cx="1500187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714500" y="4070350"/>
            <a:ext cx="10715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28875" y="4500563"/>
            <a:ext cx="20002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4313" y="4929188"/>
            <a:ext cx="2857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43563" y="4000500"/>
            <a:ext cx="428625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270197"/>
            <a:ext cx="757242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专题三、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等效平衡 </a:t>
            </a:r>
            <a:r>
              <a:rPr lang="en-US" altLang="zh-C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&amp; 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解题思想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28625" y="1785938"/>
            <a:ext cx="8715375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一定条件下，对同一可逆反应，只是起始时加入的物质的物质的量不同，而达到化学平衡时，</a:t>
            </a:r>
            <a:r>
              <a:rPr lang="zh-CN" altLang="en-US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任何相同组分的体积分数</a:t>
            </a:r>
            <a:r>
              <a:rPr lang="en-US" altLang="zh-CN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或物质的量分数</a:t>
            </a:r>
            <a:r>
              <a:rPr lang="en-US" altLang="zh-CN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均相同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，这样的平衡互称为等效平衡。</a:t>
            </a:r>
            <a:endParaRPr lang="en-US" altLang="zh-CN" sz="3200" b="1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等效平衡的建立与途径无关，与外界条件和物质用量有关。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85750" y="1266825"/>
            <a:ext cx="4268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）什么是等效平衡？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85750" y="5191125"/>
            <a:ext cx="6286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）化学平衡的解题思想有哪些？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71500" y="5773738"/>
            <a:ext cx="5072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极限转化法、虚拟过程法</a:t>
            </a: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42852"/>
            <a:ext cx="6000792" cy="793487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、恒温恒容下的等效平衡</a:t>
            </a:r>
          </a:p>
        </p:txBody>
      </p:sp>
      <p:sp>
        <p:nvSpPr>
          <p:cNvPr id="3" name="矩形 2"/>
          <p:cNvSpPr/>
          <p:nvPr/>
        </p:nvSpPr>
        <p:spPr>
          <a:xfrm>
            <a:off x="785786" y="1000108"/>
            <a:ext cx="7215238" cy="830997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2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）气体分子数改变的情况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57250" y="2000250"/>
            <a:ext cx="1928813" cy="1860550"/>
            <a:chOff x="928662" y="2068290"/>
            <a:chExt cx="1928112" cy="1860776"/>
          </a:xfrm>
        </p:grpSpPr>
        <p:sp>
          <p:nvSpPr>
            <p:cNvPr id="5" name="矩形 4"/>
            <p:cNvSpPr/>
            <p:nvPr/>
          </p:nvSpPr>
          <p:spPr>
            <a:xfrm>
              <a:off x="928662" y="2785927"/>
              <a:ext cx="1928112" cy="1143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4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N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71604" y="2068290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甲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786188" y="2000250"/>
            <a:ext cx="1928812" cy="1857375"/>
            <a:chOff x="3357555" y="2643182"/>
            <a:chExt cx="1928112" cy="1857386"/>
          </a:xfrm>
        </p:grpSpPr>
        <p:sp>
          <p:nvSpPr>
            <p:cNvPr id="8" name="矩形 7"/>
            <p:cNvSpPr/>
            <p:nvPr/>
          </p:nvSpPr>
          <p:spPr>
            <a:xfrm>
              <a:off x="3357555" y="3357561"/>
              <a:ext cx="1928112" cy="1143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NH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3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00497" y="2643182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乙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572250" y="2000250"/>
            <a:ext cx="1928813" cy="1857375"/>
            <a:chOff x="3357555" y="2643182"/>
            <a:chExt cx="1928112" cy="1857386"/>
          </a:xfrm>
        </p:grpSpPr>
        <p:sp>
          <p:nvSpPr>
            <p:cNvPr id="11" name="矩形 10"/>
            <p:cNvSpPr/>
            <p:nvPr/>
          </p:nvSpPr>
          <p:spPr>
            <a:xfrm>
              <a:off x="3357555" y="3357561"/>
              <a:ext cx="1928112" cy="1143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8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N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00497" y="2643182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丙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000875" y="1820859"/>
            <a:ext cx="10001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×</a:t>
            </a:r>
            <a:endParaRPr lang="zh-CN" altLang="en-US" sz="6600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71500" y="4214813"/>
            <a:ext cx="8001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判断方法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    使用极限转化法后，与原始加入量相同即为等效平衡（全等平衡）。此时，两个平衡的各物质的百分含量相同，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也相同。</a:t>
            </a:r>
            <a:endParaRPr kumimoji="1" lang="zh-CN" altLang="en-US" sz="32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628" y="4214818"/>
            <a:ext cx="3480440" cy="58477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>
                    <a:lumMod val="75000"/>
                  </a:srgbClr>
                </a:solidFill>
                <a:effectLst>
                  <a:glow rad="101600">
                    <a:srgbClr val="E4EFF4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用平衡常数来证明</a:t>
            </a:r>
            <a:endParaRPr lang="zh-CN" altLang="en-US" sz="32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42852"/>
            <a:ext cx="6000792" cy="92333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恒温恒容下的等效平衡</a:t>
            </a:r>
          </a:p>
        </p:txBody>
      </p:sp>
      <p:sp>
        <p:nvSpPr>
          <p:cNvPr id="3" name="矩形 2"/>
          <p:cNvSpPr/>
          <p:nvPr/>
        </p:nvSpPr>
        <p:spPr>
          <a:xfrm>
            <a:off x="785786" y="1000108"/>
            <a:ext cx="7929618" cy="830997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2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）气体分子数不变的情况（</a:t>
            </a:r>
            <a:r>
              <a:rPr lang="zh-CN" altLang="en-US" sz="32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等体积反应</a:t>
            </a:r>
            <a:r>
              <a:rPr lang="zh-CN" altLang="en-US" sz="32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572250" y="2286000"/>
            <a:ext cx="1930400" cy="2143125"/>
            <a:chOff x="6572264" y="1714488"/>
            <a:chExt cx="1930414" cy="2143140"/>
          </a:xfrm>
        </p:grpSpPr>
        <p:sp>
          <p:nvSpPr>
            <p:cNvPr id="5" name="矩形 4"/>
            <p:cNvSpPr/>
            <p:nvPr/>
          </p:nvSpPr>
          <p:spPr>
            <a:xfrm>
              <a:off x="6572264" y="2786059"/>
              <a:ext cx="1928827" cy="10715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 I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72264" y="1714488"/>
              <a:ext cx="1928827" cy="1071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 I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573852" y="2787646"/>
              <a:ext cx="1928826" cy="1588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785813" y="2571750"/>
            <a:ext cx="1928812" cy="1860550"/>
            <a:chOff x="928662" y="2068290"/>
            <a:chExt cx="1928112" cy="1860776"/>
          </a:xfrm>
        </p:grpSpPr>
        <p:sp>
          <p:nvSpPr>
            <p:cNvPr id="14" name="矩形 13"/>
            <p:cNvSpPr/>
            <p:nvPr/>
          </p:nvSpPr>
          <p:spPr>
            <a:xfrm>
              <a:off x="928662" y="2785927"/>
              <a:ext cx="1928112" cy="1143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 I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1604" y="2068290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甲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8" name="组合 26"/>
          <p:cNvGrpSpPr>
            <a:grpSpLocks/>
          </p:cNvGrpSpPr>
          <p:nvPr/>
        </p:nvGrpSpPr>
        <p:grpSpPr bwMode="auto">
          <a:xfrm>
            <a:off x="3357563" y="2571750"/>
            <a:ext cx="1928812" cy="1857375"/>
            <a:chOff x="3357555" y="2643182"/>
            <a:chExt cx="1928112" cy="1857386"/>
          </a:xfrm>
        </p:grpSpPr>
        <p:sp>
          <p:nvSpPr>
            <p:cNvPr id="19" name="矩形 18"/>
            <p:cNvSpPr/>
            <p:nvPr/>
          </p:nvSpPr>
          <p:spPr>
            <a:xfrm>
              <a:off x="3357555" y="3357561"/>
              <a:ext cx="1928112" cy="1143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H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4 mol    I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00497" y="2643182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乙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26" name="左右箭头 25"/>
          <p:cNvSpPr/>
          <p:nvPr/>
        </p:nvSpPr>
        <p:spPr>
          <a:xfrm>
            <a:off x="5572125" y="3643313"/>
            <a:ext cx="785813" cy="28575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28728" y="1772655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>
                    <a:lumMod val="75000"/>
                  </a:srgbClr>
                </a:solidFill>
                <a:effectLst>
                  <a:glow rad="101600">
                    <a:srgbClr val="E4EFF4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特点：压缩时平衡不移动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71500" y="4572000"/>
            <a:ext cx="8001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判断方法</a:t>
            </a:r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:</a:t>
            </a:r>
          </a:p>
          <a:p>
            <a:pPr>
              <a:spcBef>
                <a:spcPts val="1000"/>
              </a:spcBef>
            </a:pP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    使用极限转化法后，与原始加入量的比值相同即为等效平衡。此时两个平衡的各物质的百分含量相同，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均成比例改变。</a:t>
            </a:r>
            <a:endParaRPr kumimoji="1"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48216"/>
            <a:ext cx="6000792" cy="793487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、恒温恒压下的等效平衡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71500" y="4214813"/>
            <a:ext cx="8001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判断方法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    使用极限转化法后，与原始加入量的比值相同即为等效平衡。此时两个平衡的各物质的百分含量相同，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相同，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成比例改变。</a:t>
            </a:r>
            <a:endParaRPr kumimoji="1" lang="zh-CN" altLang="en-US" sz="3200" b="1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6570663" y="1289050"/>
            <a:ext cx="1931987" cy="2568575"/>
            <a:chOff x="6570890" y="1288972"/>
            <a:chExt cx="1931788" cy="2568656"/>
          </a:xfrm>
        </p:grpSpPr>
        <p:sp>
          <p:nvSpPr>
            <p:cNvPr id="19" name="矩形 18"/>
            <p:cNvSpPr/>
            <p:nvPr/>
          </p:nvSpPr>
          <p:spPr>
            <a:xfrm>
              <a:off x="6572477" y="2786032"/>
              <a:ext cx="1928614" cy="107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SO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 O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72477" y="1714435"/>
              <a:ext cx="1928614" cy="1071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1 mol   SO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 O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16200000" flipH="1">
              <a:off x="6358952" y="1500910"/>
              <a:ext cx="425463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8289153" y="1500910"/>
              <a:ext cx="425463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574065" y="2787619"/>
              <a:ext cx="1928613" cy="1588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7439163" y="1357237"/>
              <a:ext cx="257149" cy="35719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55"/>
          <p:cNvGrpSpPr>
            <a:grpSpLocks/>
          </p:cNvGrpSpPr>
          <p:nvPr/>
        </p:nvGrpSpPr>
        <p:grpSpPr bwMode="auto">
          <a:xfrm>
            <a:off x="785813" y="1571625"/>
            <a:ext cx="1928812" cy="2286000"/>
            <a:chOff x="928662" y="1571612"/>
            <a:chExt cx="1928826" cy="2286016"/>
          </a:xfrm>
        </p:grpSpPr>
        <p:grpSp>
          <p:nvGrpSpPr>
            <p:cNvPr id="6" name="组合 29"/>
            <p:cNvGrpSpPr>
              <a:grpSpLocks/>
            </p:cNvGrpSpPr>
            <p:nvPr/>
          </p:nvGrpSpPr>
          <p:grpSpPr bwMode="auto">
            <a:xfrm>
              <a:off x="928662" y="2214554"/>
              <a:ext cx="1928826" cy="1643074"/>
              <a:chOff x="1142976" y="2214554"/>
              <a:chExt cx="2143934" cy="16430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142976" y="2786059"/>
                <a:ext cx="2143934" cy="10715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342900" indent="-342900">
                  <a:lnSpc>
                    <a:spcPct val="150000"/>
                  </a:lnSpc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   1 mol   SO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   2 mol    O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</a:rPr>
                  <a:t>2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rot="5400000" flipH="1" flipV="1">
                <a:off x="3000277" y="2501011"/>
                <a:ext cx="571504" cy="17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858107" y="2499424"/>
                <a:ext cx="571504" cy="17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072896" y="2428868"/>
                <a:ext cx="285858" cy="35719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571604" y="1571612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甲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3357563" y="1285875"/>
            <a:ext cx="1930400" cy="2571750"/>
            <a:chOff x="3428991" y="1285860"/>
            <a:chExt cx="1930201" cy="2571768"/>
          </a:xfrm>
        </p:grpSpPr>
        <p:sp>
          <p:nvSpPr>
            <p:cNvPr id="47" name="矩形 46"/>
            <p:cNvSpPr/>
            <p:nvPr/>
          </p:nvSpPr>
          <p:spPr>
            <a:xfrm>
              <a:off x="3428991" y="1714488"/>
              <a:ext cx="1928613" cy="214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2 mol   SO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4 mol    O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265517" y="1357299"/>
              <a:ext cx="257148" cy="35718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rot="16200000" flipH="1">
              <a:off x="3217058" y="1497793"/>
              <a:ext cx="425453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5145672" y="1497793"/>
              <a:ext cx="425453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4071934" y="1857364"/>
              <a:ext cx="647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乙</a:t>
              </a:r>
              <a:endParaRPr lang="zh-CN" altLang="en-US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57" name="左右箭头 56"/>
          <p:cNvSpPr/>
          <p:nvPr/>
        </p:nvSpPr>
        <p:spPr>
          <a:xfrm>
            <a:off x="5572125" y="2643188"/>
            <a:ext cx="785813" cy="28575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80744"/>
              </p:ext>
            </p:extLst>
          </p:nvPr>
        </p:nvGraphicFramePr>
        <p:xfrm>
          <a:off x="251520" y="188640"/>
          <a:ext cx="8712968" cy="5547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2348"/>
                <a:gridCol w="2085156"/>
                <a:gridCol w="2006992"/>
                <a:gridCol w="2232248"/>
                <a:gridCol w="2016224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条件</a:t>
                      </a:r>
                      <a:endParaRPr lang="zh-CN" sz="28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恒温、恒容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恒温、恒压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反应的特点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任何可逆反应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反应前后气体分子数相等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任何可逆反应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起始投料</a:t>
                      </a:r>
                      <a:endParaRPr lang="zh-CN" sz="28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换算为化学方程式同一边物质；其</a:t>
                      </a:r>
                      <a:r>
                        <a:rPr lang="en-US" sz="2800" b="1" kern="100">
                          <a:effectLst/>
                        </a:rPr>
                        <a:t>“</a:t>
                      </a:r>
                      <a:r>
                        <a:rPr lang="zh-CN" sz="2800" b="1" kern="100">
                          <a:effectLst/>
                        </a:rPr>
                        <a:t>量</a:t>
                      </a:r>
                      <a:r>
                        <a:rPr lang="en-US" sz="2800" b="1" kern="100">
                          <a:effectLst/>
                        </a:rPr>
                        <a:t>”</a:t>
                      </a:r>
                      <a:r>
                        <a:rPr lang="zh-CN" sz="2800" b="1" u="sng" kern="100">
                          <a:effectLst/>
                        </a:rPr>
                        <a:t>相同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换算为化学方程式同一边物质；其</a:t>
                      </a:r>
                      <a:r>
                        <a:rPr lang="en-US" sz="2800" b="1" kern="100" dirty="0">
                          <a:effectLst/>
                        </a:rPr>
                        <a:t>“</a:t>
                      </a:r>
                      <a:r>
                        <a:rPr lang="zh-CN" sz="2800" b="1" kern="100" dirty="0">
                          <a:effectLst/>
                        </a:rPr>
                        <a:t>量</a:t>
                      </a:r>
                      <a:r>
                        <a:rPr lang="en-US" sz="2800" b="1" kern="100" dirty="0">
                          <a:effectLst/>
                        </a:rPr>
                        <a:t>”</a:t>
                      </a:r>
                      <a:r>
                        <a:rPr lang="zh-CN" sz="2800" b="1" kern="100" dirty="0">
                          <a:effectLst/>
                        </a:rPr>
                        <a:t>符合</a:t>
                      </a:r>
                      <a:r>
                        <a:rPr lang="zh-CN" sz="2800" b="1" u="sng" kern="100" dirty="0">
                          <a:effectLst/>
                        </a:rPr>
                        <a:t>同一比例</a:t>
                      </a:r>
                      <a:endParaRPr lang="zh-CN" sz="28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换算为化学方程式同一边物质；其</a:t>
                      </a:r>
                      <a:r>
                        <a:rPr lang="en-US" sz="2800" b="1" kern="100">
                          <a:effectLst/>
                        </a:rPr>
                        <a:t>“</a:t>
                      </a:r>
                      <a:r>
                        <a:rPr lang="zh-CN" sz="2800" b="1" kern="100">
                          <a:effectLst/>
                        </a:rPr>
                        <a:t>量</a:t>
                      </a:r>
                      <a:r>
                        <a:rPr lang="en-US" sz="2800" b="1" kern="100">
                          <a:effectLst/>
                        </a:rPr>
                        <a:t>”</a:t>
                      </a:r>
                      <a:r>
                        <a:rPr lang="zh-CN" sz="2800" b="1" kern="100">
                          <a:effectLst/>
                        </a:rPr>
                        <a:t>符合</a:t>
                      </a:r>
                      <a:r>
                        <a:rPr lang="zh-CN" sz="2800" b="1" u="sng" kern="100">
                          <a:effectLst/>
                        </a:rPr>
                        <a:t>同一比例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平衡特点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质量分数</a:t>
                      </a:r>
                      <a:r>
                        <a:rPr lang="en-US" sz="2800" b="1" kern="100">
                          <a:effectLst/>
                        </a:rPr>
                        <a:t>(w%)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相同</a:t>
                      </a:r>
                      <a:endParaRPr lang="zh-CN" sz="28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相同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相同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浓度</a:t>
                      </a:r>
                      <a:r>
                        <a:rPr lang="en-US" sz="2800" b="1" kern="100">
                          <a:effectLst/>
                        </a:rPr>
                        <a:t>(c)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相同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成比例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相同</a:t>
                      </a:r>
                      <a:r>
                        <a:rPr lang="en-US" sz="2800" b="1" kern="100">
                          <a:effectLst/>
                        </a:rPr>
                        <a:t>(</a:t>
                      </a:r>
                      <a:r>
                        <a:rPr lang="zh-CN" sz="2800" b="1" kern="100">
                          <a:effectLst/>
                        </a:rPr>
                        <a:t>气体</a:t>
                      </a:r>
                      <a:r>
                        <a:rPr lang="en-US" sz="2800" b="1" kern="100">
                          <a:effectLst/>
                        </a:rPr>
                        <a:t>)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物质的量</a:t>
                      </a:r>
                      <a:r>
                        <a:rPr lang="en-US" sz="2800" b="1" kern="100">
                          <a:effectLst/>
                        </a:rPr>
                        <a:t>(n)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相同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成比例</a:t>
                      </a:r>
                      <a:endParaRPr lang="zh-CN" sz="28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成比例</a:t>
                      </a:r>
                      <a:endParaRPr lang="zh-CN" sz="28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39552" y="5805264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恒温</a:t>
            </a:r>
            <a:r>
              <a:rPr lang="zh-CN" altLang="zh-CN" sz="2800" b="1" dirty="0">
                <a:solidFill>
                  <a:srgbClr val="FF0000"/>
                </a:solidFill>
              </a:rPr>
              <a:t>恒容条件下，气体体积有变化，极端折算定量加，其他情况定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比例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857500" y="428625"/>
            <a:ext cx="3357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等效平衡小结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8017" y="1428750"/>
          <a:ext cx="7964511" cy="4357719"/>
        </p:xfrm>
        <a:graphic>
          <a:graphicData uri="http://schemas.openxmlformats.org/drawingml/2006/table">
            <a:tbl>
              <a:tblPr/>
              <a:tblGrid>
                <a:gridCol w="1820843"/>
                <a:gridCol w="2461916"/>
                <a:gridCol w="3681752"/>
              </a:tblGrid>
              <a:tr h="79433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条件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等效条件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结果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794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恒温恒容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投料换算成相同物质表示时</a:t>
                      </a:r>
                      <a:r>
                        <a:rPr kumimoji="0" lang="zh-CN" alt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量相同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两次平衡时各组分百分量、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均相同 （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全等平衡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794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恒温恒容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等体积反应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投料换算成相同物质表示时</a:t>
                      </a:r>
                      <a:r>
                        <a:rPr kumimoji="0" lang="zh-CN" alt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等比例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两次平衡时各组分百分量相同，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同比例变化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794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恒温恒压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投料换算成相同物质表示时</a:t>
                      </a:r>
                      <a:r>
                        <a:rPr kumimoji="0" lang="zh-CN" alt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等比例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两次平衡时各组分百分量、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相同，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同比例变化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85750" y="1000108"/>
            <a:ext cx="8501063" cy="4168775"/>
            <a:chOff x="285720" y="2857496"/>
            <a:chExt cx="8501122" cy="416874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>
            <a:xfrm>
              <a:off x="285720" y="2857496"/>
              <a:ext cx="8501122" cy="4168749"/>
            </a:xfrm>
            <a:prstGeom prst="rect">
              <a:avLst/>
            </a:prstGeom>
            <a:noFill/>
            <a:ln/>
          </p:spPr>
          <p:txBody>
            <a:bodyPr/>
            <a:lstStyle/>
            <a:p>
              <a:pPr eaLnBrk="0" hangingPunct="0"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latin typeface="+mn-lt"/>
                  <a:ea typeface="+mn-ea"/>
                </a:rPr>
                <a:t>1.</a:t>
              </a:r>
              <a:r>
                <a:rPr kumimoji="1" lang="zh-CN" altLang="en-US" sz="2800" b="1" dirty="0">
                  <a:latin typeface="+mn-lt"/>
                  <a:ea typeface="+mn-ea"/>
                </a:rPr>
                <a:t>在一个固定体积的密闭容器中，加入</a:t>
              </a:r>
              <a:r>
                <a:rPr kumimoji="1" lang="en-US" altLang="zh-CN" sz="2800" b="1" dirty="0">
                  <a:latin typeface="+mn-lt"/>
                  <a:ea typeface="+mn-ea"/>
                </a:rPr>
                <a:t>2molA</a:t>
              </a:r>
              <a:r>
                <a:rPr kumimoji="1" lang="zh-CN" altLang="en-US" sz="2800" b="1" dirty="0">
                  <a:latin typeface="+mn-lt"/>
                  <a:ea typeface="+mn-ea"/>
                </a:rPr>
                <a:t>和</a:t>
              </a:r>
              <a:r>
                <a:rPr kumimoji="1" lang="en-US" altLang="zh-CN" sz="2800" b="1" dirty="0">
                  <a:latin typeface="+mn-lt"/>
                  <a:ea typeface="+mn-ea"/>
                </a:rPr>
                <a:t>1molB</a:t>
              </a:r>
              <a:r>
                <a:rPr kumimoji="1" lang="zh-CN" altLang="en-US" sz="2800" b="1" dirty="0">
                  <a:latin typeface="+mn-lt"/>
                  <a:ea typeface="+mn-ea"/>
                </a:rPr>
                <a:t>，发生反应：</a:t>
              </a:r>
              <a:r>
                <a:rPr kumimoji="1" lang="en-US" altLang="zh-CN" sz="2800" b="1" dirty="0">
                  <a:latin typeface="+mn-lt"/>
                  <a:ea typeface="+mn-ea"/>
                </a:rPr>
                <a:t>2A(</a:t>
              </a:r>
              <a:r>
                <a:rPr kumimoji="1" lang="zh-CN" altLang="en-US" sz="2800" b="1" dirty="0">
                  <a:latin typeface="+mn-lt"/>
                  <a:ea typeface="+mn-ea"/>
                </a:rPr>
                <a:t>气</a:t>
              </a:r>
              <a:r>
                <a:rPr kumimoji="1" lang="en-US" altLang="zh-CN" sz="2800" b="1" dirty="0">
                  <a:latin typeface="+mn-lt"/>
                  <a:ea typeface="+mn-ea"/>
                </a:rPr>
                <a:t>) + B(</a:t>
              </a:r>
              <a:r>
                <a:rPr kumimoji="1" lang="zh-CN" altLang="en-US" sz="2800" b="1" dirty="0">
                  <a:latin typeface="+mn-lt"/>
                  <a:ea typeface="+mn-ea"/>
                </a:rPr>
                <a:t>气</a:t>
              </a:r>
              <a:r>
                <a:rPr kumimoji="1" lang="en-US" altLang="zh-CN" sz="2800" b="1" dirty="0">
                  <a:latin typeface="+mn-lt"/>
                  <a:ea typeface="+mn-ea"/>
                </a:rPr>
                <a:t>)        3C(</a:t>
              </a:r>
              <a:r>
                <a:rPr kumimoji="1" lang="zh-CN" altLang="en-US" sz="2800" b="1" dirty="0">
                  <a:latin typeface="+mn-lt"/>
                  <a:ea typeface="+mn-ea"/>
                </a:rPr>
                <a:t>气</a:t>
              </a:r>
              <a:r>
                <a:rPr kumimoji="1" lang="en-US" altLang="zh-CN" sz="2800" b="1" dirty="0">
                  <a:latin typeface="+mn-lt"/>
                  <a:ea typeface="+mn-ea"/>
                </a:rPr>
                <a:t>) + D(</a:t>
              </a:r>
              <a:r>
                <a:rPr kumimoji="1" lang="zh-CN" altLang="en-US" sz="2800" b="1" dirty="0">
                  <a:latin typeface="+mn-lt"/>
                  <a:ea typeface="+mn-ea"/>
                </a:rPr>
                <a:t>气</a:t>
              </a:r>
              <a:r>
                <a:rPr kumimoji="1" lang="en-US" altLang="zh-CN" sz="2800" b="1" dirty="0">
                  <a:latin typeface="+mn-lt"/>
                  <a:ea typeface="+mn-ea"/>
                </a:rPr>
                <a:t>) </a:t>
              </a:r>
            </a:p>
            <a:p>
              <a:pPr eaLnBrk="0" hangingPunct="0"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latin typeface="+mn-lt"/>
                  <a:ea typeface="+mn-ea"/>
                </a:rPr>
                <a:t>  </a:t>
              </a:r>
              <a:r>
                <a:rPr kumimoji="1" lang="zh-CN" altLang="en-US" sz="2800" b="1" dirty="0">
                  <a:latin typeface="+mn-lt"/>
                  <a:ea typeface="+mn-ea"/>
                </a:rPr>
                <a:t>达到平衡时，</a:t>
              </a:r>
              <a:r>
                <a:rPr kumimoji="1" lang="en-US" altLang="zh-CN" sz="2800" b="1" dirty="0">
                  <a:latin typeface="+mn-lt"/>
                  <a:ea typeface="+mn-ea"/>
                </a:rPr>
                <a:t>C</a:t>
              </a:r>
              <a:r>
                <a:rPr kumimoji="1" lang="zh-CN" altLang="en-US" sz="2800" b="1" dirty="0">
                  <a:latin typeface="+mn-lt"/>
                  <a:ea typeface="+mn-ea"/>
                </a:rPr>
                <a:t>的浓度为</a:t>
              </a:r>
              <a:r>
                <a:rPr kumimoji="1" lang="en-US" altLang="zh-CN" sz="2800" b="1" dirty="0">
                  <a:latin typeface="+mn-lt"/>
                  <a:ea typeface="+mn-ea"/>
                </a:rPr>
                <a:t>W mol/L</a:t>
              </a:r>
              <a:r>
                <a:rPr kumimoji="1" lang="zh-CN" altLang="en-US" sz="2800" b="1" dirty="0">
                  <a:latin typeface="+mn-lt"/>
                  <a:ea typeface="+mn-ea"/>
                </a:rPr>
                <a:t>，若维持容器体积和温度不变，按下列四种配比作为起始物质，达到平衡后，</a:t>
              </a:r>
              <a:r>
                <a:rPr kumimoji="1" lang="en-US" altLang="zh-CN" sz="2800" b="1" dirty="0">
                  <a:latin typeface="+mn-lt"/>
                  <a:ea typeface="+mn-ea"/>
                </a:rPr>
                <a:t>C</a:t>
              </a:r>
              <a:r>
                <a:rPr kumimoji="1" lang="zh-CN" altLang="en-US" sz="2800" b="1" dirty="0">
                  <a:latin typeface="+mn-lt"/>
                  <a:ea typeface="+mn-ea"/>
                </a:rPr>
                <a:t>的浓度仍为</a:t>
              </a:r>
              <a:r>
                <a:rPr kumimoji="1" lang="en-US" altLang="zh-CN" sz="2800" b="1" dirty="0">
                  <a:latin typeface="+mn-lt"/>
                  <a:ea typeface="+mn-ea"/>
                </a:rPr>
                <a:t>W mol/L</a:t>
              </a:r>
              <a:r>
                <a:rPr kumimoji="1" lang="zh-CN" altLang="en-US" sz="2800" b="1" dirty="0">
                  <a:latin typeface="+mn-lt"/>
                  <a:ea typeface="+mn-ea"/>
                </a:rPr>
                <a:t>的是（       ）</a:t>
              </a:r>
            </a:p>
            <a:p>
              <a:pPr eaLnBrk="0" hangingPunct="0"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kumimoji="1" lang="zh-CN" altLang="en-US" sz="2800" b="1" dirty="0">
                  <a:latin typeface="+mn-lt"/>
                  <a:ea typeface="+mn-ea"/>
                </a:rPr>
                <a:t>    </a:t>
              </a:r>
              <a:r>
                <a:rPr kumimoji="1" lang="en-US" altLang="zh-CN" sz="2800" b="1" dirty="0">
                  <a:latin typeface="+mn-lt"/>
                  <a:ea typeface="+mn-ea"/>
                </a:rPr>
                <a:t>A.  4molA+2molB      </a:t>
              </a:r>
            </a:p>
            <a:p>
              <a:pPr eaLnBrk="0" hangingPunct="0"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latin typeface="+mn-lt"/>
                  <a:ea typeface="+mn-ea"/>
                </a:rPr>
                <a:t>    B.  2molA+1molB+3molC+1molD</a:t>
              </a:r>
            </a:p>
            <a:p>
              <a:pPr eaLnBrk="0" hangingPunct="0"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latin typeface="+mn-lt"/>
                  <a:ea typeface="+mn-ea"/>
                </a:rPr>
                <a:t>    C.  3molC+1molD+1molB           </a:t>
              </a:r>
            </a:p>
            <a:p>
              <a:pPr eaLnBrk="0" hangingPunct="0"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latin typeface="+mn-lt"/>
                  <a:ea typeface="+mn-ea"/>
                </a:rPr>
                <a:t>    D.  3molC+1molD</a:t>
              </a: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714876" y="3498852"/>
              <a:ext cx="503238" cy="144462"/>
              <a:chOff x="5544" y="4632"/>
              <a:chExt cx="564" cy="204"/>
            </a:xfrm>
          </p:grpSpPr>
          <p:sp>
            <p:nvSpPr>
              <p:cNvPr id="79881" name="Freeform 4"/>
              <p:cNvSpPr>
                <a:spLocks/>
              </p:cNvSpPr>
              <p:nvPr/>
            </p:nvSpPr>
            <p:spPr bwMode="auto">
              <a:xfrm>
                <a:off x="5544" y="4632"/>
                <a:ext cx="564" cy="72"/>
              </a:xfrm>
              <a:custGeom>
                <a:avLst/>
                <a:gdLst>
                  <a:gd name="T0" fmla="*/ 0 w 564"/>
                  <a:gd name="T1" fmla="*/ 72 h 72"/>
                  <a:gd name="T2" fmla="*/ 564 w 564"/>
                  <a:gd name="T3" fmla="*/ 72 h 72"/>
                  <a:gd name="T4" fmla="*/ 432 w 564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564"/>
                  <a:gd name="T10" fmla="*/ 0 h 72"/>
                  <a:gd name="T11" fmla="*/ 564 w 564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4" h="72">
                    <a:moveTo>
                      <a:pt x="0" y="72"/>
                    </a:moveTo>
                    <a:lnTo>
                      <a:pt x="564" y="72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2" name="Freeform 5"/>
              <p:cNvSpPr>
                <a:spLocks/>
              </p:cNvSpPr>
              <p:nvPr/>
            </p:nvSpPr>
            <p:spPr bwMode="auto">
              <a:xfrm>
                <a:off x="5556" y="4764"/>
                <a:ext cx="552" cy="72"/>
              </a:xfrm>
              <a:custGeom>
                <a:avLst/>
                <a:gdLst>
                  <a:gd name="T0" fmla="*/ 84 w 552"/>
                  <a:gd name="T1" fmla="*/ 72 h 72"/>
                  <a:gd name="T2" fmla="*/ 0 w 552"/>
                  <a:gd name="T3" fmla="*/ 0 h 72"/>
                  <a:gd name="T4" fmla="*/ 552 w 552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552"/>
                  <a:gd name="T10" fmla="*/ 0 h 72"/>
                  <a:gd name="T11" fmla="*/ 552 w 55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2" h="72">
                    <a:moveTo>
                      <a:pt x="84" y="72"/>
                    </a:moveTo>
                    <a:lnTo>
                      <a:pt x="0" y="0"/>
                    </a:lnTo>
                    <a:lnTo>
                      <a:pt x="55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737225" y="2668546"/>
            <a:ext cx="763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85750" y="1143000"/>
            <a:ext cx="8569325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05</a:t>
            </a:r>
            <a:r>
              <a:rPr lang="zh-CN" altLang="en-US" sz="2800" b="1" dirty="0"/>
              <a:t>江苏）．一定温度下，在恒容密闭容器中发生如下反应：</a:t>
            </a:r>
            <a:r>
              <a:rPr lang="en-US" altLang="zh-CN" sz="2800" b="1" dirty="0"/>
              <a:t>2A(g) + B(g)      </a:t>
            </a:r>
            <a:r>
              <a:rPr lang="en-US" altLang="zh-CN" sz="2800" b="1" dirty="0" smtClean="0"/>
              <a:t>  3C(g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，若反应开始时充入</a:t>
            </a:r>
            <a:r>
              <a:rPr lang="en-US" altLang="zh-CN" sz="2800" b="1" dirty="0"/>
              <a:t>2 mol 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2 mol B</a:t>
            </a:r>
            <a:r>
              <a:rPr lang="zh-CN" altLang="en-US" sz="2800" b="1" dirty="0"/>
              <a:t>，达平衡后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的体积分数为</a:t>
            </a:r>
            <a:r>
              <a:rPr lang="en-US" altLang="zh-CN" sz="2800" b="1" dirty="0"/>
              <a:t>a %</a:t>
            </a:r>
            <a:r>
              <a:rPr lang="zh-CN" altLang="en-US" sz="2800" b="1" dirty="0"/>
              <a:t>。其他条件不变时，若按下列四种配比作为起始物质，平衡后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的体积分数大于</a:t>
            </a:r>
            <a:r>
              <a:rPr lang="en-US" altLang="zh-CN" sz="2800" b="1" dirty="0"/>
              <a:t>a %</a:t>
            </a:r>
            <a:r>
              <a:rPr lang="zh-CN" altLang="en-US" sz="2800" b="1" dirty="0"/>
              <a:t>的是</a:t>
            </a:r>
          </a:p>
          <a:p>
            <a:r>
              <a:rPr lang="zh-CN" altLang="en-US" sz="2800" b="1" dirty="0"/>
              <a:t>    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2 mol C                       </a:t>
            </a:r>
          </a:p>
          <a:p>
            <a:r>
              <a:rPr lang="en-US" altLang="zh-CN" sz="2800" b="1" dirty="0"/>
              <a:t>     B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2 mol 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1 mol 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 mol He</a:t>
            </a:r>
            <a:r>
              <a:rPr lang="zh-CN" altLang="en-US" sz="2800" b="1" dirty="0"/>
              <a:t>（不参加反应）</a:t>
            </a:r>
          </a:p>
          <a:p>
            <a:r>
              <a:rPr lang="zh-CN" altLang="en-US" sz="2800" b="1" dirty="0"/>
              <a:t>     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1 mol 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 mol C             </a:t>
            </a:r>
          </a:p>
          <a:p>
            <a:r>
              <a:rPr lang="en-US" altLang="zh-CN" sz="2800" b="1" dirty="0"/>
              <a:t>     D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2 mol 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3 mol 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3 mol 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68" y="1738313"/>
            <a:ext cx="503238" cy="182562"/>
            <a:chOff x="9571" y="7035"/>
            <a:chExt cx="720" cy="2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71" y="7035"/>
              <a:ext cx="720" cy="72"/>
              <a:chOff x="16947" y="10890"/>
              <a:chExt cx="720" cy="72"/>
            </a:xfrm>
          </p:grpSpPr>
          <p:sp>
            <p:nvSpPr>
              <p:cNvPr id="80905" name="Line 5"/>
              <p:cNvSpPr>
                <a:spLocks noChangeShapeType="1"/>
              </p:cNvSpPr>
              <p:nvPr/>
            </p:nvSpPr>
            <p:spPr bwMode="auto">
              <a:xfrm>
                <a:off x="16947" y="1096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6" name="Line 6"/>
              <p:cNvSpPr>
                <a:spLocks noChangeShapeType="1"/>
              </p:cNvSpPr>
              <p:nvPr/>
            </p:nvSpPr>
            <p:spPr bwMode="auto">
              <a:xfrm>
                <a:off x="17554" y="10890"/>
                <a:ext cx="102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 flipV="1">
              <a:off x="9571" y="7167"/>
              <a:ext cx="720" cy="72"/>
              <a:chOff x="16947" y="10890"/>
              <a:chExt cx="720" cy="72"/>
            </a:xfrm>
          </p:grpSpPr>
          <p:sp>
            <p:nvSpPr>
              <p:cNvPr id="80903" name="Line 8"/>
              <p:cNvSpPr>
                <a:spLocks noChangeShapeType="1"/>
              </p:cNvSpPr>
              <p:nvPr/>
            </p:nvSpPr>
            <p:spPr bwMode="auto">
              <a:xfrm>
                <a:off x="16947" y="1096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4" name="Line 9"/>
              <p:cNvSpPr>
                <a:spLocks noChangeShapeType="1"/>
              </p:cNvSpPr>
              <p:nvPr/>
            </p:nvSpPr>
            <p:spPr bwMode="auto">
              <a:xfrm>
                <a:off x="17554" y="10890"/>
                <a:ext cx="102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4815195" y="2844225"/>
            <a:ext cx="7569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ChangeArrowheads="1"/>
          </p:cNvSpPr>
          <p:nvPr/>
        </p:nvSpPr>
        <p:spPr bwMode="auto">
          <a:xfrm>
            <a:off x="357188" y="1103313"/>
            <a:ext cx="8501062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1 mol 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气体跟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mol Y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气体在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体积可变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的密闭容器中发生如下反应：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） 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+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 a 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Y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）    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Z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）</a:t>
            </a:r>
            <a:endParaRPr lang="zh-CN" altLang="en-US" sz="2800" dirty="0"/>
          </a:p>
          <a:p>
            <a:pPr eaLnBrk="0" hangingPunct="0"/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反应达到平衡后，测得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的转化率为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50%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。而且，在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同温同压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下还测得反应前混合气体的密度是反应后混合气体密度的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3/4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，则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的数值可能是  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     )</a:t>
            </a:r>
            <a:endParaRPr lang="en-US" altLang="zh-CN" sz="2800" dirty="0"/>
          </a:p>
          <a:p>
            <a:pPr eaLnBrk="0" hangingPunct="0"/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	A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．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=1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=1      B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．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=2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=3      </a:t>
            </a:r>
          </a:p>
          <a:p>
            <a:pPr eaLnBrk="0" hangingPunct="0"/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	C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．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=3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=2      D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．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=2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=5</a:t>
            </a:r>
            <a:endParaRPr lang="en-US" altLang="zh-CN" sz="2800" dirty="0"/>
          </a:p>
        </p:txBody>
      </p:sp>
      <p:sp>
        <p:nvSpPr>
          <p:cNvPr id="105475" name="Text Box 13"/>
          <p:cNvSpPr txBox="1">
            <a:spLocks noChangeArrowheads="1"/>
          </p:cNvSpPr>
          <p:nvPr/>
        </p:nvSpPr>
        <p:spPr bwMode="auto">
          <a:xfrm>
            <a:off x="1857375" y="285750"/>
            <a:ext cx="5214938" cy="6461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Calibri" pitchFamily="34" charset="0"/>
              </a:rPr>
              <a:t>恒</a:t>
            </a:r>
            <a:r>
              <a:rPr lang="en-US" altLang="zh-CN" sz="3600" b="1">
                <a:latin typeface="Calibri" pitchFamily="34" charset="0"/>
              </a:rPr>
              <a:t>T</a:t>
            </a:r>
            <a:r>
              <a:rPr lang="zh-CN" altLang="en-US" sz="3600" b="1">
                <a:latin typeface="Calibri" pitchFamily="34" charset="0"/>
              </a:rPr>
              <a:t>、</a:t>
            </a:r>
            <a:r>
              <a:rPr lang="en-US" altLang="zh-CN" sz="3600" b="1">
                <a:latin typeface="Calibri" pitchFamily="34" charset="0"/>
              </a:rPr>
              <a:t>P</a:t>
            </a:r>
            <a:r>
              <a:rPr lang="zh-CN" altLang="en-US" sz="3600" b="1">
                <a:latin typeface="Calibri" pitchFamily="34" charset="0"/>
              </a:rPr>
              <a:t>时，密度的变化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6000750" y="1714500"/>
            <a:ext cx="428625" cy="214313"/>
            <a:chOff x="2643174" y="714357"/>
            <a:chExt cx="428627" cy="214285"/>
          </a:xfrm>
        </p:grpSpPr>
        <p:cxnSp>
          <p:nvCxnSpPr>
            <p:cNvPr id="105480" name="直接连接符 8"/>
            <p:cNvCxnSpPr>
              <a:cxnSpLocks noChangeShapeType="1"/>
            </p:cNvCxnSpPr>
            <p:nvPr/>
          </p:nvCxnSpPr>
          <p:spPr bwMode="auto">
            <a:xfrm>
              <a:off x="2643174" y="785786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81" name="直接连接符 9"/>
            <p:cNvCxnSpPr>
              <a:cxnSpLocks noChangeShapeType="1"/>
            </p:cNvCxnSpPr>
            <p:nvPr/>
          </p:nvCxnSpPr>
          <p:spPr bwMode="auto">
            <a:xfrm>
              <a:off x="2643174" y="857215"/>
              <a:ext cx="428627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82" name="直接连接符 10"/>
            <p:cNvCxnSpPr>
              <a:cxnSpLocks noChangeShapeType="1"/>
            </p:cNvCxnSpPr>
            <p:nvPr/>
          </p:nvCxnSpPr>
          <p:spPr bwMode="auto">
            <a:xfrm rot="10800000">
              <a:off x="2928925" y="714357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83" name="直接连接符 11"/>
            <p:cNvCxnSpPr>
              <a:cxnSpLocks noChangeShapeType="1"/>
            </p:cNvCxnSpPr>
            <p:nvPr/>
          </p:nvCxnSpPr>
          <p:spPr bwMode="auto">
            <a:xfrm rot="10800000">
              <a:off x="2643174" y="857214"/>
              <a:ext cx="142876" cy="714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" name="矩形 9"/>
          <p:cNvSpPr/>
          <p:nvPr/>
        </p:nvSpPr>
        <p:spPr>
          <a:xfrm>
            <a:off x="6858016" y="2786058"/>
            <a:ext cx="7441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 C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5478" name="Text Box 13"/>
          <p:cNvSpPr txBox="1">
            <a:spLocks noChangeArrowheads="1"/>
          </p:cNvSpPr>
          <p:nvPr/>
        </p:nvSpPr>
        <p:spPr bwMode="auto">
          <a:xfrm>
            <a:off x="1857375" y="4640263"/>
            <a:ext cx="5214938" cy="6461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Calibri" pitchFamily="34" charset="0"/>
              </a:rPr>
              <a:t>恒</a:t>
            </a:r>
            <a:r>
              <a:rPr lang="en-US" altLang="zh-CN" sz="3600" b="1">
                <a:latin typeface="Calibri" pitchFamily="34" charset="0"/>
              </a:rPr>
              <a:t>T</a:t>
            </a:r>
            <a:r>
              <a:rPr lang="zh-CN" altLang="en-US" sz="3600" b="1">
                <a:latin typeface="Calibri" pitchFamily="34" charset="0"/>
              </a:rPr>
              <a:t>、</a:t>
            </a:r>
            <a:r>
              <a:rPr lang="en-US" altLang="zh-CN" sz="3600" b="1">
                <a:latin typeface="Calibri" pitchFamily="34" charset="0"/>
              </a:rPr>
              <a:t>V</a:t>
            </a:r>
            <a:r>
              <a:rPr lang="zh-CN" altLang="en-US" sz="3600" b="1">
                <a:latin typeface="Calibri" pitchFamily="34" charset="0"/>
              </a:rPr>
              <a:t>时，压强的变化</a:t>
            </a:r>
          </a:p>
        </p:txBody>
      </p:sp>
      <p:sp>
        <p:nvSpPr>
          <p:cNvPr id="105479" name="矩形 11"/>
          <p:cNvSpPr>
            <a:spLocks noChangeArrowheads="1"/>
          </p:cNvSpPr>
          <p:nvPr/>
        </p:nvSpPr>
        <p:spPr bwMode="auto">
          <a:xfrm>
            <a:off x="357188" y="5330825"/>
            <a:ext cx="8358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宋体" pitchFamily="2" charset="-122"/>
                <a:cs typeface="Times New Roman" pitchFamily="18" charset="0"/>
              </a:rPr>
              <a:t>…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固定容积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中</a:t>
            </a:r>
            <a:r>
              <a:rPr lang="en-US" altLang="zh-CN" sz="2800">
                <a:latin typeface="宋体" pitchFamily="2" charset="-122"/>
                <a:cs typeface="Times New Roman" pitchFamily="18" charset="0"/>
              </a:rPr>
              <a:t>…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同温同容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下还测得反应前混合气体的压强是反应后混合气体压强的</a:t>
            </a:r>
            <a:r>
              <a:rPr lang="en-US" altLang="zh-CN" sz="2800">
                <a:latin typeface="宋体" pitchFamily="2" charset="-122"/>
                <a:cs typeface="Times New Roman" pitchFamily="18" charset="0"/>
              </a:rPr>
              <a:t>3/4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，则</a:t>
            </a:r>
            <a:r>
              <a:rPr lang="en-US" altLang="zh-CN" sz="2800" i="1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i="1">
                <a:latin typeface="宋体" pitchFamily="2" charset="-122"/>
                <a:cs typeface="Times New Roman" pitchFamily="18" charset="0"/>
              </a:rPr>
              <a:t>b</a:t>
            </a:r>
            <a:r>
              <a:rPr lang="zh-CN" altLang="en-US" sz="2800">
                <a:latin typeface="宋体" pitchFamily="2" charset="-122"/>
                <a:cs typeface="Times New Roman" pitchFamily="18" charset="0"/>
              </a:rPr>
              <a:t>的数值可能是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844853"/>
            <a:ext cx="8391525" cy="24399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等速标志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</a:rPr>
              <a:t>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</a:rPr>
              <a:t>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（本质特征）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</a:rPr>
              <a:t>   ① 同一种物质：该物质的生成速率等于消耗速率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</a:rPr>
              <a:t>   ② 不同的物质：速率之比等于方程式中各物质的计量数之比，但必须是不同方向的速率。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188640"/>
            <a:ext cx="350046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化学平衡的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</a:p>
        </p:txBody>
      </p: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571534" y="3345183"/>
            <a:ext cx="8286746" cy="2751522"/>
            <a:chOff x="-285722" y="3786190"/>
            <a:chExt cx="8286766" cy="2751907"/>
          </a:xfrm>
        </p:grpSpPr>
        <p:sp>
          <p:nvSpPr>
            <p:cNvPr id="44034" name="Rectangle 2"/>
            <p:cNvSpPr>
              <a:spLocks noChangeArrowheads="1"/>
            </p:cNvSpPr>
            <p:nvPr/>
          </p:nvSpPr>
          <p:spPr bwMode="auto">
            <a:xfrm>
              <a:off x="-285722" y="3786190"/>
              <a:ext cx="8286766" cy="275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例题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下列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可以证明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+3H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    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2NH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已达到平衡状态的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是</a:t>
              </a:r>
              <a:endParaRPr lang="zh-CN" altLang="en-US" sz="4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A.  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N≡N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键断裂的同时，有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H—H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键断裂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B.  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N≡N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键断裂的同时，有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H—H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键形成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C.  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）＝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D. 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）＝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逆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E. 2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）＝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逆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组合 7"/>
            <p:cNvGrpSpPr>
              <a:grpSpLocks/>
            </p:cNvGrpSpPr>
            <p:nvPr/>
          </p:nvGrpSpPr>
          <p:grpSpPr bwMode="auto">
            <a:xfrm>
              <a:off x="3286116" y="3929066"/>
              <a:ext cx="428628" cy="214315"/>
              <a:chOff x="7643834" y="428603"/>
              <a:chExt cx="642942" cy="214315"/>
            </a:xfrm>
          </p:grpSpPr>
          <p:cxnSp>
            <p:nvCxnSpPr>
              <p:cNvPr id="54280" name="直接连接符 8"/>
              <p:cNvCxnSpPr>
                <a:cxnSpLocks noChangeShapeType="1"/>
              </p:cNvCxnSpPr>
              <p:nvPr/>
            </p:nvCxnSpPr>
            <p:spPr bwMode="auto">
              <a:xfrm>
                <a:off x="7643834" y="500042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1" name="直接连接符 9"/>
              <p:cNvCxnSpPr>
                <a:cxnSpLocks noChangeShapeType="1"/>
              </p:cNvCxnSpPr>
              <p:nvPr/>
            </p:nvCxnSpPr>
            <p:spPr bwMode="auto">
              <a:xfrm>
                <a:off x="7643834" y="571481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2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8072462" y="428603"/>
                <a:ext cx="214314" cy="7143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3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7643834" y="571480"/>
                <a:ext cx="214314" cy="7143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5" name="矩形 14"/>
          <p:cNvSpPr/>
          <p:nvPr/>
        </p:nvSpPr>
        <p:spPr>
          <a:xfrm>
            <a:off x="8001086" y="3345183"/>
            <a:ext cx="928694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260447"/>
            <a:ext cx="6786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1791</a:t>
            </a:r>
            <a:r>
              <a:rPr lang="zh-CN" altLang="en-US" sz="2800" b="1" dirty="0" smtClean="0"/>
              <a:t>年科学家首次发现钛铁矿（</a:t>
            </a:r>
            <a:r>
              <a:rPr lang="en-US" altLang="zh-CN" sz="2800" b="1" dirty="0" smtClean="0"/>
              <a:t>FeTiO</a:t>
            </a:r>
            <a:r>
              <a:rPr lang="en-US" altLang="zh-CN" sz="2800" b="1" baseline="-25000" dirty="0" smtClean="0"/>
              <a:t>3</a:t>
            </a:r>
            <a:r>
              <a:rPr lang="zh-CN" altLang="en-US" sz="2800" b="1" dirty="0" smtClean="0"/>
              <a:t>），</a:t>
            </a:r>
            <a:r>
              <a:rPr lang="en-US" altLang="zh-CN" sz="2800" b="1" dirty="0" smtClean="0"/>
              <a:t>1795</a:t>
            </a:r>
            <a:r>
              <a:rPr lang="zh-CN" altLang="en-US" sz="2800" b="1" dirty="0" smtClean="0"/>
              <a:t>年人们又在金红石矿物（</a:t>
            </a:r>
            <a:r>
              <a:rPr lang="en-US" altLang="zh-CN" sz="2800" b="1" dirty="0" smtClean="0"/>
              <a:t>TiO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）中发现了金属钛，而首次制取纯净的钛却在</a:t>
            </a:r>
            <a:r>
              <a:rPr lang="en-US" altLang="zh-CN" sz="2800" b="1" dirty="0" smtClean="0"/>
              <a:t>1910</a:t>
            </a:r>
            <a:r>
              <a:rPr lang="zh-CN" altLang="en-US" sz="2800" b="1" dirty="0" smtClean="0"/>
              <a:t>年，从</a:t>
            </a:r>
            <a:r>
              <a:rPr lang="en-US" altLang="zh-CN" sz="2800" b="1" dirty="0" smtClean="0"/>
              <a:t>Ti</a:t>
            </a:r>
            <a:r>
              <a:rPr lang="zh-CN" altLang="en-US" sz="2800" b="1" dirty="0" smtClean="0"/>
              <a:t>元素的发现到</a:t>
            </a:r>
            <a:r>
              <a:rPr lang="en-US" altLang="zh-CN" sz="2800" b="1" dirty="0" smtClean="0"/>
              <a:t>Ti</a:t>
            </a:r>
            <a:r>
              <a:rPr lang="zh-CN" altLang="en-US" sz="2800" b="1" dirty="0" smtClean="0"/>
              <a:t>单质的制备，为什么经历了这么长的时间？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3760777"/>
            <a:ext cx="678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最初科学家设计了如下的反应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TiO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(s) + 2Cl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(g)  == TiCl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(l) + O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(g)</a:t>
            </a:r>
          </a:p>
          <a:p>
            <a:r>
              <a:rPr lang="en-US" altLang="zh-CN" sz="2800" b="1" dirty="0" smtClean="0"/>
              <a:t>TiCl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(l) + 2Mg(s)  == Ti(s)  + 2MgCl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5332413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但第一步反应就难住了，因为该反应在任何温度下都不能发生。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00035" y="214290"/>
            <a:ext cx="835824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spc="3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E4EFF4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第四节 化学反应进行的方向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2005101205518497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42976" y="500042"/>
            <a:ext cx="6715172" cy="224676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汽车尾气中的主要污染物是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，是大气污染物。人们提出通过以下反应来处理汽车尾气以减轻污染。</a:t>
            </a:r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NO(g)+2CO(g)=N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(g)+2CO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(g)，</a:t>
            </a:r>
          </a:p>
          <a:p>
            <a:r>
              <a:rPr lang="zh-CN" altLang="en-US" sz="2800" b="1" dirty="0" smtClean="0"/>
              <a:t>这个方案是否可行？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76" y="3064754"/>
            <a:ext cx="6715172" cy="138499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举例说说生活中我们见过的一些自发过程，就是在一定条件（温度）下不需外力作用就能自动进行的过程。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 txBox="1">
            <a:spLocks noChangeArrowheads="1"/>
          </p:cNvSpPr>
          <p:nvPr/>
        </p:nvSpPr>
        <p:spPr bwMode="auto">
          <a:xfrm>
            <a:off x="242888" y="2317768"/>
            <a:ext cx="8901112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0"/>
              </a:spcBef>
              <a:buClr>
                <a:srgbClr val="FFCC00"/>
              </a:buClr>
              <a:buSzPct val="120000"/>
            </a:pPr>
            <a:r>
              <a:rPr lang="en-US" altLang="zh-CN" sz="2400">
                <a:latin typeface="Tahoma" pitchFamily="34" charset="0"/>
              </a:rPr>
              <a:t> 1. C</a:t>
            </a:r>
            <a:r>
              <a:rPr lang="en-US" altLang="zh-CN" sz="2400" baseline="-25000">
                <a:latin typeface="Tahoma" pitchFamily="34" charset="0"/>
              </a:rPr>
              <a:t>3</a:t>
            </a:r>
            <a:r>
              <a:rPr lang="en-US" altLang="zh-CN" sz="2400">
                <a:latin typeface="Tahoma" pitchFamily="34" charset="0"/>
              </a:rPr>
              <a:t>H</a:t>
            </a:r>
            <a:r>
              <a:rPr lang="en-US" altLang="zh-CN" sz="2400" baseline="-25000">
                <a:latin typeface="Tahoma" pitchFamily="34" charset="0"/>
              </a:rPr>
              <a:t>8</a:t>
            </a:r>
            <a:r>
              <a:rPr lang="en-US" altLang="zh-CN" sz="2400">
                <a:latin typeface="Tahoma" pitchFamily="34" charset="0"/>
              </a:rPr>
              <a:t>(g)+5O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(g)=3CO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(g)+4H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O</a:t>
            </a:r>
            <a:r>
              <a:rPr lang="zh-CN" altLang="en-US" sz="2400">
                <a:latin typeface="Tahoma" pitchFamily="34" charset="0"/>
              </a:rPr>
              <a:t>（</a:t>
            </a:r>
            <a:r>
              <a:rPr lang="en-US" altLang="zh-CN" sz="2400">
                <a:latin typeface="Tahoma" pitchFamily="34" charset="0"/>
              </a:rPr>
              <a:t>l</a:t>
            </a:r>
            <a:r>
              <a:rPr lang="zh-CN" altLang="en-US" sz="2400">
                <a:latin typeface="Tahoma" pitchFamily="34" charset="0"/>
              </a:rPr>
              <a:t>）</a:t>
            </a:r>
            <a:r>
              <a:rPr lang="en-US" altLang="zh-CN" sz="2400">
                <a:latin typeface="Tahoma" pitchFamily="34" charset="0"/>
              </a:rPr>
              <a:t>△H=</a:t>
            </a:r>
            <a:r>
              <a:rPr lang="en-US" altLang="zh-CN" sz="2800">
                <a:latin typeface="Tahoma" pitchFamily="34" charset="0"/>
              </a:rPr>
              <a:t>-</a:t>
            </a:r>
            <a:r>
              <a:rPr lang="en-US" altLang="zh-CN" sz="2400">
                <a:latin typeface="Tahoma" pitchFamily="34" charset="0"/>
              </a:rPr>
              <a:t>2217.5 kJ/mol</a:t>
            </a:r>
          </a:p>
          <a:p>
            <a:pPr>
              <a:spcBef>
                <a:spcPts val="1000"/>
              </a:spcBef>
              <a:buClr>
                <a:srgbClr val="FFCC00"/>
              </a:buClr>
              <a:buSzPct val="120000"/>
            </a:pPr>
            <a:r>
              <a:rPr lang="en-US" altLang="zh-CN" sz="2400">
                <a:latin typeface="Tahoma" pitchFamily="34" charset="0"/>
              </a:rPr>
              <a:t> 2. 2Na(s)+Cl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=2NaCl(s)   			△H=</a:t>
            </a:r>
            <a:r>
              <a:rPr lang="en-US" altLang="zh-CN" sz="2800">
                <a:latin typeface="Tahoma" pitchFamily="34" charset="0"/>
              </a:rPr>
              <a:t>-</a:t>
            </a:r>
            <a:r>
              <a:rPr lang="en-US" altLang="zh-CN" sz="2400">
                <a:latin typeface="Tahoma" pitchFamily="34" charset="0"/>
              </a:rPr>
              <a:t>2217822 kJ/mol</a:t>
            </a:r>
          </a:p>
          <a:p>
            <a:pPr>
              <a:spcBef>
                <a:spcPts val="1000"/>
              </a:spcBef>
              <a:buClr>
                <a:srgbClr val="FFCC00"/>
              </a:buClr>
              <a:buSzPct val="120000"/>
            </a:pPr>
            <a:r>
              <a:rPr lang="en-US" altLang="zh-CN" sz="2400">
                <a:latin typeface="Tahoma" pitchFamily="34" charset="0"/>
              </a:rPr>
              <a:t> 3. 4Fe(s)+3O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(g)=2Fe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O</a:t>
            </a:r>
            <a:r>
              <a:rPr lang="en-US" altLang="zh-CN" sz="2400" baseline="-25000">
                <a:latin typeface="Tahoma" pitchFamily="34" charset="0"/>
              </a:rPr>
              <a:t>3</a:t>
            </a:r>
            <a:r>
              <a:rPr lang="en-US" altLang="zh-CN" sz="2400">
                <a:latin typeface="Tahoma" pitchFamily="34" charset="0"/>
              </a:rPr>
              <a:t>(s) 		△H=</a:t>
            </a:r>
            <a:r>
              <a:rPr lang="en-US" altLang="zh-CN" sz="2800">
                <a:latin typeface="Tahoma" pitchFamily="34" charset="0"/>
              </a:rPr>
              <a:t>-</a:t>
            </a:r>
            <a:r>
              <a:rPr lang="en-US" altLang="zh-CN" sz="2400">
                <a:latin typeface="Tahoma" pitchFamily="34" charset="0"/>
              </a:rPr>
              <a:t>1648.4kJ/mol</a:t>
            </a:r>
          </a:p>
          <a:p>
            <a:pPr>
              <a:spcBef>
                <a:spcPts val="1000"/>
              </a:spcBef>
              <a:buClr>
                <a:srgbClr val="FFCC00"/>
              </a:buClr>
              <a:buSzPct val="120000"/>
            </a:pPr>
            <a:r>
              <a:rPr lang="en-US" altLang="zh-CN" sz="2400">
                <a:latin typeface="Tahoma" pitchFamily="34" charset="0"/>
              </a:rPr>
              <a:t> 4. H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(g)+F</a:t>
            </a:r>
            <a:r>
              <a:rPr lang="en-US" altLang="zh-CN" sz="2400" baseline="-25000">
                <a:latin typeface="Tahoma" pitchFamily="34" charset="0"/>
              </a:rPr>
              <a:t>2</a:t>
            </a:r>
            <a:r>
              <a:rPr lang="en-US" altLang="zh-CN" sz="2400">
                <a:latin typeface="Tahoma" pitchFamily="34" charset="0"/>
              </a:rPr>
              <a:t>(g)=2HF(g) 			△H=</a:t>
            </a:r>
            <a:r>
              <a:rPr lang="en-US" altLang="zh-CN" sz="2800">
                <a:latin typeface="Tahoma" pitchFamily="34" charset="0"/>
              </a:rPr>
              <a:t>-</a:t>
            </a:r>
            <a:r>
              <a:rPr lang="en-US" altLang="zh-CN" sz="2400">
                <a:latin typeface="Tahoma" pitchFamily="34" charset="0"/>
              </a:rPr>
              <a:t>546.6kJ/mol</a:t>
            </a:r>
          </a:p>
        </p:txBody>
      </p:sp>
      <p:sp>
        <p:nvSpPr>
          <p:cNvPr id="92164" name="WordArt 7"/>
          <p:cNvSpPr>
            <a:spLocks noChangeArrowheads="1" noChangeShapeType="1" noTextEdit="1"/>
          </p:cNvSpPr>
          <p:nvPr/>
        </p:nvSpPr>
        <p:spPr bwMode="auto">
          <a:xfrm>
            <a:off x="604838" y="879493"/>
            <a:ext cx="1943100" cy="1081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7977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latin typeface="宋体"/>
                <a:ea typeface="宋体"/>
              </a:rPr>
              <a:t>讨论</a:t>
            </a:r>
          </a:p>
        </p:txBody>
      </p:sp>
      <p:sp>
        <p:nvSpPr>
          <p:cNvPr id="92165" name="Rectangle 8"/>
          <p:cNvSpPr txBox="1">
            <a:spLocks noChangeArrowheads="1"/>
          </p:cNvSpPr>
          <p:nvPr/>
        </p:nvSpPr>
        <p:spPr bwMode="auto">
          <a:xfrm>
            <a:off x="2857500" y="714393"/>
            <a:ext cx="557212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latin typeface="Tahoma" pitchFamily="34" charset="0"/>
              </a:rPr>
              <a:t>下列反应在一定条件下能够自发进行，它们有哪些共同特征？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4313" y="4786331"/>
            <a:ext cx="8929687" cy="1214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SzPct val="120000"/>
            </a:pPr>
            <a:r>
              <a:rPr kumimoji="1" lang="zh-CN" altLang="en-US" sz="3200" b="1">
                <a:latin typeface="Tahoma" pitchFamily="34" charset="0"/>
              </a:rPr>
              <a:t>这些自发进行的化学反应的</a:t>
            </a:r>
            <a:r>
              <a:rPr lang="zh-CN" altLang="en-US" sz="3200" b="1">
                <a:latin typeface="Tahoma" pitchFamily="34" charset="0"/>
              </a:rPr>
              <a:t>共同特点：</a:t>
            </a:r>
            <a:r>
              <a:rPr lang="en-US" altLang="zh-CN" sz="3200" b="1">
                <a:latin typeface="Tahoma" pitchFamily="34" charset="0"/>
              </a:rPr>
              <a:t>△H</a:t>
            </a:r>
            <a:r>
              <a:rPr lang="zh-CN" altLang="en-US" sz="3200" b="1">
                <a:latin typeface="Tahoma" pitchFamily="34" charset="0"/>
              </a:rPr>
              <a:t>＜</a:t>
            </a:r>
            <a:r>
              <a:rPr lang="en-US" altLang="zh-CN" sz="3200" b="1">
                <a:latin typeface="Tahoma" pitchFamily="34" charset="0"/>
              </a:rPr>
              <a:t>0</a:t>
            </a:r>
          </a:p>
          <a:p>
            <a:pPr>
              <a:buSzPct val="120000"/>
            </a:pPr>
            <a:r>
              <a:rPr lang="zh-CN" altLang="en-US" sz="3200" b="1">
                <a:latin typeface="Tahoma" pitchFamily="34" charset="0"/>
              </a:rPr>
              <a:t>即体系趋向于从高能状态</a:t>
            </a:r>
            <a:r>
              <a:rPr kumimoji="1" lang="zh-CN" altLang="en-US" sz="3200" b="1">
                <a:latin typeface="Tahoma" pitchFamily="34" charset="0"/>
              </a:rPr>
              <a:t>转变为低能状态</a:t>
            </a:r>
            <a:endParaRPr lang="zh-CN" altLang="en-US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1268413"/>
            <a:ext cx="8496300" cy="460851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3000" b="1" dirty="0">
                <a:latin typeface="Calibri"/>
                <a:ea typeface="宋体"/>
              </a:rPr>
              <a:t>能量判据：体系趋向于从高能状态转变为低能状态（</a:t>
            </a:r>
            <a:r>
              <a:rPr lang="en-US" altLang="zh-CN" sz="3000" b="1" dirty="0">
                <a:latin typeface="Calibri"/>
                <a:ea typeface="宋体"/>
              </a:rPr>
              <a:t>△H </a:t>
            </a:r>
            <a:r>
              <a:rPr lang="en-US" altLang="en-US" sz="3000" b="1" dirty="0">
                <a:latin typeface="Calibri"/>
                <a:ea typeface="+mn-ea"/>
              </a:rPr>
              <a:t>＜</a:t>
            </a:r>
            <a:r>
              <a:rPr lang="zh-CN" altLang="en-US" sz="3000" b="1" dirty="0">
                <a:latin typeface="Calibri"/>
                <a:ea typeface="宋体"/>
              </a:rPr>
              <a:t> </a:t>
            </a:r>
            <a:r>
              <a:rPr lang="en-US" altLang="zh-CN" sz="3000" b="1" dirty="0">
                <a:latin typeface="Calibri"/>
                <a:ea typeface="宋体"/>
              </a:rPr>
              <a:t>0</a:t>
            </a:r>
            <a:r>
              <a:rPr lang="zh-CN" altLang="en-US" sz="3000" b="1" dirty="0">
                <a:latin typeface="Calibri"/>
                <a:ea typeface="宋体"/>
              </a:rPr>
              <a:t>）。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3000" b="1" dirty="0">
                <a:latin typeface="Calibri"/>
                <a:ea typeface="宋体"/>
              </a:rPr>
              <a:t>对于化学反应而言，绝大多数的放热反应能自发进行，且放出的热量越多，体系能量降低越多，反应越完全。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defRPr/>
            </a:pPr>
            <a:endParaRPr lang="zh-CN" altLang="en-US" sz="3000" b="1" dirty="0">
              <a:latin typeface="Calibri"/>
              <a:ea typeface="宋体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404813"/>
            <a:ext cx="57594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rgbClr val="CCFFCC"/>
              </a:buClr>
              <a:buSzPct val="120000"/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一、焓判据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71605" y="428625"/>
            <a:ext cx="557216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①放热过程一定能自发进行吗？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42844" y="333375"/>
            <a:ext cx="174623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思考：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928794" y="974773"/>
            <a:ext cx="4643469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2CO(s) == C (s) + CO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(g)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934062" y="1571612"/>
            <a:ext cx="5066830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6C(s) +6H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O(l) == C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(s)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42875" y="4857760"/>
            <a:ext cx="90011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Calibri" pitchFamily="34" charset="0"/>
              </a:rPr>
              <a:t>结论</a:t>
            </a:r>
            <a:r>
              <a:rPr kumimoji="1" lang="zh-CN" altLang="en-US" sz="2800" b="1" dirty="0" smtClean="0">
                <a:latin typeface="Calibri" pitchFamily="34" charset="0"/>
              </a:rPr>
              <a:t>：放热反应不一定自发，但放热过程往往容易</a:t>
            </a:r>
            <a:r>
              <a:rPr lang="zh-CN" altLang="en-US" sz="2800" b="1" dirty="0" smtClean="0">
                <a:latin typeface="Calibri" pitchFamily="34" charset="0"/>
              </a:rPr>
              <a:t>自发</a:t>
            </a:r>
            <a:r>
              <a:rPr lang="zh-CN" altLang="en-US" sz="2800" b="1" dirty="0">
                <a:latin typeface="Calibri" pitchFamily="34" charset="0"/>
              </a:rPr>
              <a:t>进行</a:t>
            </a:r>
            <a:r>
              <a:rPr lang="zh-CN" altLang="en-US" sz="2800" b="1" dirty="0" smtClean="0">
                <a:latin typeface="Calibri" pitchFamily="34" charset="0"/>
              </a:rPr>
              <a:t>，并且吸热反应也可能自发进行。</a:t>
            </a:r>
            <a:endParaRPr lang="en-US" altLang="zh-CN" sz="2800" b="1" dirty="0">
              <a:latin typeface="Calibri" pitchFamily="34" charset="0"/>
            </a:endParaRPr>
          </a:p>
          <a:p>
            <a:endParaRPr lang="en-US" altLang="zh-CN" sz="1200" b="1" dirty="0">
              <a:latin typeface="Calibri" pitchFamily="34" charset="0"/>
            </a:endParaRPr>
          </a:p>
          <a:p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焓变是反应能否自发进行的一个因素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但不是惟一 因素。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571604" y="2428868"/>
            <a:ext cx="64294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②自发进行的一定是放热过程吗？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    或吸热过程是否也可以自发进行吗？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57224" y="3475120"/>
            <a:ext cx="8143931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2NH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Cl(s)+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(s)=2NH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)+BaCl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O(l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62492" y="4118045"/>
            <a:ext cx="8067226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硝酸铵溶于水：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)=NH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+NO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11" grpId="0"/>
      <p:bldP spid="12" grpId="0"/>
      <p:bldP spid="14" grpId="0" autoUpdateAnimBg="0"/>
      <p:bldP spid="15" grpId="0"/>
      <p:bldP spid="16" grpId="0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625" y="428625"/>
            <a:ext cx="38274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rgbClr val="CCFFCC"/>
              </a:buClr>
              <a:buSzPct val="120000"/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二、熵判据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1438" y="1389063"/>
            <a:ext cx="8929687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600" b="1" dirty="0">
                <a:latin typeface="Calibri" pitchFamily="34" charset="0"/>
              </a:rPr>
              <a:t>.</a:t>
            </a:r>
            <a:r>
              <a:rPr lang="zh-CN" altLang="en-US" sz="2600" b="1" dirty="0">
                <a:latin typeface="Calibri" pitchFamily="34" charset="0"/>
              </a:rPr>
              <a:t>研究表明，除焓变外，决定反应能否自发进行的另一因素    </a:t>
            </a:r>
            <a:r>
              <a:rPr lang="en-US" altLang="zh-CN" sz="2600" b="1" dirty="0"/>
              <a:t>——</a:t>
            </a:r>
            <a:r>
              <a:rPr lang="zh-CN" altLang="en-US" sz="2600" b="1" dirty="0">
                <a:latin typeface="Calibri" pitchFamily="34" charset="0"/>
              </a:rPr>
              <a:t>体系的混乱度（熵</a:t>
            </a:r>
            <a:r>
              <a:rPr lang="en-US" altLang="zh-CN" sz="2600" b="1" dirty="0">
                <a:latin typeface="Calibri" pitchFamily="34" charset="0"/>
              </a:rPr>
              <a:t>S</a:t>
            </a:r>
            <a:r>
              <a:rPr lang="zh-CN" altLang="en-US" sz="2600" b="1" dirty="0">
                <a:latin typeface="Calibri" pitchFamily="34" charset="0"/>
              </a:rPr>
              <a:t>）</a:t>
            </a:r>
          </a:p>
          <a:p>
            <a:pPr eaLnBrk="0" hangingPunct="0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600" b="1" dirty="0">
                <a:latin typeface="Calibri" pitchFamily="34" charset="0"/>
              </a:rPr>
              <a:t>.</a:t>
            </a:r>
            <a:r>
              <a:rPr kumimoji="1" lang="zh-CN" altLang="en-US" sz="2600" b="1" dirty="0">
                <a:latin typeface="Calibri" pitchFamily="34" charset="0"/>
              </a:rPr>
              <a:t>熵：衡量一个体系</a:t>
            </a:r>
            <a:r>
              <a:rPr kumimoji="1" lang="zh-CN" altLang="en-US" sz="2600" b="1" u="sng" dirty="0">
                <a:latin typeface="Calibri" pitchFamily="34" charset="0"/>
              </a:rPr>
              <a:t>混乱度</a:t>
            </a:r>
            <a:r>
              <a:rPr kumimoji="1" lang="zh-CN" altLang="en-US" sz="2600" b="1" dirty="0">
                <a:latin typeface="Calibri" pitchFamily="34" charset="0"/>
              </a:rPr>
              <a:t>的物理量叫做熵，用符号</a:t>
            </a:r>
            <a:r>
              <a:rPr kumimoji="1" lang="en-US" altLang="zh-CN" sz="2600" b="1" u="sng" dirty="0">
                <a:latin typeface="Calibri" pitchFamily="34" charset="0"/>
              </a:rPr>
              <a:t>S</a:t>
            </a:r>
            <a:r>
              <a:rPr kumimoji="1" lang="zh-CN" altLang="en-US" sz="2600" b="1" dirty="0">
                <a:latin typeface="Calibri" pitchFamily="34" charset="0"/>
              </a:rPr>
              <a:t>表示。</a:t>
            </a:r>
          </a:p>
          <a:p>
            <a:pPr eaLnBrk="0" hangingPunc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2600" b="1" dirty="0">
                <a:latin typeface="Calibri" pitchFamily="34" charset="0"/>
              </a:rPr>
              <a:t>          对于同一物质：</a:t>
            </a:r>
            <a:r>
              <a:rPr lang="en-US" altLang="zh-CN" sz="2600" b="1" dirty="0">
                <a:latin typeface="Calibri" pitchFamily="34" charset="0"/>
              </a:rPr>
              <a:t>S</a:t>
            </a:r>
            <a:r>
              <a:rPr lang="zh-CN" altLang="en-US" sz="2600" b="1" dirty="0">
                <a:latin typeface="Calibri" pitchFamily="34" charset="0"/>
              </a:rPr>
              <a:t>（</a:t>
            </a:r>
            <a:r>
              <a:rPr lang="en-US" altLang="zh-CN" sz="2600" b="1" dirty="0">
                <a:latin typeface="Calibri" pitchFamily="34" charset="0"/>
              </a:rPr>
              <a:t>g</a:t>
            </a:r>
            <a:r>
              <a:rPr lang="zh-CN" altLang="en-US" sz="2600" b="1" dirty="0">
                <a:latin typeface="Calibri" pitchFamily="34" charset="0"/>
              </a:rPr>
              <a:t>）</a:t>
            </a:r>
            <a:r>
              <a:rPr lang="en-US" altLang="zh-CN" sz="2600" b="1" dirty="0">
                <a:latin typeface="Calibri" pitchFamily="34" charset="0"/>
              </a:rPr>
              <a:t>﹥S</a:t>
            </a:r>
            <a:r>
              <a:rPr lang="zh-CN" altLang="en-US" sz="2600" b="1" dirty="0">
                <a:latin typeface="Calibri" pitchFamily="34" charset="0"/>
              </a:rPr>
              <a:t>（</a:t>
            </a:r>
            <a:r>
              <a:rPr lang="en-US" altLang="zh-CN" sz="2600" b="1" dirty="0">
                <a:latin typeface="Calibri" pitchFamily="34" charset="0"/>
              </a:rPr>
              <a:t>l</a:t>
            </a:r>
            <a:r>
              <a:rPr lang="zh-CN" altLang="en-US" sz="2600" b="1" dirty="0">
                <a:latin typeface="Calibri" pitchFamily="34" charset="0"/>
              </a:rPr>
              <a:t>）</a:t>
            </a:r>
            <a:r>
              <a:rPr lang="en-US" altLang="zh-CN" sz="2600" b="1" dirty="0">
                <a:latin typeface="Calibri" pitchFamily="34" charset="0"/>
              </a:rPr>
              <a:t>﹥S</a:t>
            </a:r>
            <a:r>
              <a:rPr lang="zh-CN" altLang="en-US" sz="2600" b="1" dirty="0">
                <a:latin typeface="Calibri" pitchFamily="34" charset="0"/>
              </a:rPr>
              <a:t>（</a:t>
            </a:r>
            <a:r>
              <a:rPr lang="en-US" altLang="zh-CN" sz="2600" b="1" dirty="0">
                <a:latin typeface="Calibri" pitchFamily="34" charset="0"/>
              </a:rPr>
              <a:t>s</a:t>
            </a:r>
            <a:r>
              <a:rPr lang="zh-CN" altLang="en-US" sz="2600" b="1" dirty="0">
                <a:latin typeface="Calibri" pitchFamily="34" charset="0"/>
              </a:rPr>
              <a:t>）</a:t>
            </a:r>
          </a:p>
          <a:p>
            <a:pPr eaLnBrk="0" hangingPunct="0">
              <a:spcBef>
                <a:spcPts val="1000"/>
              </a:spcBef>
              <a:spcAft>
                <a:spcPts val="1000"/>
              </a:spcAft>
            </a:pPr>
            <a:r>
              <a:rPr kumimoji="1" lang="en-US" altLang="zh-CN" sz="2600" b="1" dirty="0">
                <a:latin typeface="Calibri" pitchFamily="34" charset="0"/>
              </a:rPr>
              <a:t>.</a:t>
            </a:r>
            <a:r>
              <a:rPr kumimoji="1" lang="zh-CN" altLang="en-US" sz="2600" b="1" dirty="0">
                <a:latin typeface="Calibri" pitchFamily="34" charset="0"/>
              </a:rPr>
              <a:t>熵变：反应前后体系</a:t>
            </a:r>
            <a:r>
              <a:rPr kumimoji="1" lang="zh-CN" altLang="en-US" sz="2600" b="1" u="sng" dirty="0">
                <a:latin typeface="Calibri" pitchFamily="34" charset="0"/>
              </a:rPr>
              <a:t>熵的变化</a:t>
            </a:r>
            <a:r>
              <a:rPr kumimoji="1" lang="zh-CN" altLang="en-US" sz="2600" b="1" dirty="0">
                <a:latin typeface="Calibri" pitchFamily="34" charset="0"/>
              </a:rPr>
              <a:t>叫做反应的熵变</a:t>
            </a:r>
            <a:r>
              <a:rPr kumimoji="1" lang="en-US" altLang="zh-CN" sz="2600" b="1" dirty="0">
                <a:latin typeface="Calibri" pitchFamily="34" charset="0"/>
              </a:rPr>
              <a:t>.</a:t>
            </a:r>
            <a:r>
              <a:rPr kumimoji="1" lang="zh-CN" altLang="en-US" sz="2600" b="1" dirty="0">
                <a:latin typeface="Calibri" pitchFamily="34" charset="0"/>
              </a:rPr>
              <a:t>用</a:t>
            </a:r>
            <a:r>
              <a:rPr kumimoji="1" lang="en-US" altLang="zh-CN" sz="2600" b="1" u="sng" dirty="0">
                <a:latin typeface="Calibri" pitchFamily="34" charset="0"/>
              </a:rPr>
              <a:t>△S</a:t>
            </a:r>
            <a:r>
              <a:rPr kumimoji="1" lang="zh-CN" altLang="en-US" sz="2600" b="1" dirty="0">
                <a:latin typeface="Calibri" pitchFamily="34" charset="0"/>
              </a:rPr>
              <a:t>表示。</a:t>
            </a:r>
          </a:p>
          <a:p>
            <a:pPr eaLnBrk="0" hangingPunct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000" b="1" dirty="0" smtClean="0">
                <a:latin typeface="Calibri" pitchFamily="34" charset="0"/>
              </a:rPr>
              <a:t>.</a:t>
            </a:r>
            <a:r>
              <a:rPr lang="zh-CN" altLang="en-US" sz="3000" b="1" dirty="0">
                <a:latin typeface="Calibri" pitchFamily="34" charset="0"/>
              </a:rPr>
              <a:t>熵判据：</a:t>
            </a:r>
            <a:r>
              <a:rPr lang="zh-CN" altLang="en-US" sz="2600" b="1" dirty="0">
                <a:latin typeface="Calibri" pitchFamily="34" charset="0"/>
              </a:rPr>
              <a:t>体系趋向于由有序状态转变为无序状态，即混乱度增加（ </a:t>
            </a:r>
            <a:r>
              <a:rPr lang="en-US" altLang="zh-CN" sz="2600" b="1" dirty="0">
                <a:latin typeface="Calibri" pitchFamily="34" charset="0"/>
              </a:rPr>
              <a:t>△S</a:t>
            </a:r>
            <a:r>
              <a:rPr lang="zh-CN" altLang="en-US" sz="2600" b="1" dirty="0">
                <a:latin typeface="Calibri" pitchFamily="34" charset="0"/>
              </a:rPr>
              <a:t>＞</a:t>
            </a:r>
            <a:r>
              <a:rPr lang="en-US" altLang="zh-CN" sz="2600" b="1" dirty="0">
                <a:latin typeface="Calibri" pitchFamily="34" charset="0"/>
              </a:rPr>
              <a:t>0</a:t>
            </a:r>
            <a:r>
              <a:rPr lang="zh-CN" altLang="en-US" sz="2600" b="1" dirty="0">
                <a:latin typeface="Calibri" pitchFamily="34" charset="0"/>
              </a:rPr>
              <a:t>）。且</a:t>
            </a:r>
            <a:r>
              <a:rPr lang="en-US" altLang="zh-CN" sz="2600" b="1" dirty="0">
                <a:latin typeface="Calibri" pitchFamily="34" charset="0"/>
              </a:rPr>
              <a:t>△S</a:t>
            </a:r>
            <a:r>
              <a:rPr lang="zh-CN" altLang="en-US" sz="2600" b="1" dirty="0">
                <a:latin typeface="Calibri" pitchFamily="34" charset="0"/>
              </a:rPr>
              <a:t>越大，越有利于反应自发进行。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28794" y="4048788"/>
            <a:ext cx="5142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NH</a:t>
            </a:r>
            <a:r>
              <a:rPr kumimoji="1" lang="en-US" altLang="zh-CN" sz="2800" b="1" baseline="-25000" dirty="0"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latin typeface="Times New Roman" pitchFamily="18" charset="0"/>
              </a:rPr>
              <a:t>(g)  +  </a:t>
            </a:r>
            <a:r>
              <a:rPr kumimoji="1" lang="en-US" altLang="zh-CN" sz="2800" b="1" dirty="0" err="1">
                <a:latin typeface="Times New Roman" pitchFamily="18" charset="0"/>
              </a:rPr>
              <a:t>HCl</a:t>
            </a:r>
            <a:r>
              <a:rPr kumimoji="1" lang="en-US" altLang="zh-CN" sz="2800" b="1" dirty="0">
                <a:latin typeface="Times New Roman" pitchFamily="18" charset="0"/>
              </a:rPr>
              <a:t>(g)  </a:t>
            </a:r>
            <a:r>
              <a:rPr kumimoji="1" lang="en-US" altLang="zh-CN" sz="2800" b="1" dirty="0" smtClean="0">
                <a:latin typeface="Times New Roman" pitchFamily="18" charset="0"/>
              </a:rPr>
              <a:t>==</a:t>
            </a:r>
            <a:r>
              <a:rPr kumimoji="1" lang="zh-CN" altLang="en-US" sz="2800" b="1" dirty="0" smtClean="0">
                <a:latin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</a:rPr>
              <a:t>NH</a:t>
            </a:r>
            <a:r>
              <a:rPr kumimoji="1" lang="en-US" altLang="zh-CN" sz="2800" b="1" baseline="-25000" dirty="0">
                <a:latin typeface="Times New Roman" pitchFamily="18" charset="0"/>
              </a:rPr>
              <a:t>4</a:t>
            </a:r>
            <a:r>
              <a:rPr kumimoji="1" lang="en-US" altLang="zh-CN" sz="2800" b="1" dirty="0">
                <a:latin typeface="Times New Roman" pitchFamily="18" charset="0"/>
              </a:rPr>
              <a:t>Cl(s)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71605" y="428625"/>
            <a:ext cx="557216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①熵增过程一定能自发进行吗？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2844" y="333375"/>
            <a:ext cx="174623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思考：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28794" y="974773"/>
            <a:ext cx="5500726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CaCO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(s) ==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(s) + CO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(g)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934062" y="1571612"/>
            <a:ext cx="3566632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O(l) == 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O(g)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71604" y="2428868"/>
            <a:ext cx="69294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②自发进行的一定是熵增过程吗？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    或熵减过程是否也可以自发进行吗？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28794" y="3403665"/>
            <a:ext cx="3566632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O(g) == H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O(l)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42875" y="4857760"/>
            <a:ext cx="90011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Calibri" pitchFamily="34" charset="0"/>
              </a:rPr>
              <a:t>结论</a:t>
            </a:r>
            <a:r>
              <a:rPr kumimoji="1" lang="zh-CN" altLang="en-US" sz="2800" b="1" dirty="0" smtClean="0">
                <a:latin typeface="Calibri" pitchFamily="34" charset="0"/>
              </a:rPr>
              <a:t>：熵增反应不一定自发，但熵增过程往往容易</a:t>
            </a:r>
            <a:r>
              <a:rPr lang="zh-CN" altLang="en-US" sz="2800" b="1" dirty="0" smtClean="0">
                <a:latin typeface="Calibri" pitchFamily="34" charset="0"/>
              </a:rPr>
              <a:t>自发</a:t>
            </a:r>
            <a:r>
              <a:rPr lang="zh-CN" altLang="en-US" sz="2800" b="1" dirty="0">
                <a:latin typeface="Calibri" pitchFamily="34" charset="0"/>
              </a:rPr>
              <a:t>进行</a:t>
            </a:r>
            <a:r>
              <a:rPr lang="zh-CN" altLang="en-US" sz="2800" b="1" dirty="0" smtClean="0">
                <a:latin typeface="Calibri" pitchFamily="34" charset="0"/>
              </a:rPr>
              <a:t>，并且熵减反应也可能自发进行。</a:t>
            </a:r>
            <a:endParaRPr lang="en-US" altLang="zh-CN" sz="2800" b="1" dirty="0">
              <a:latin typeface="Calibri" pitchFamily="34" charset="0"/>
            </a:endParaRPr>
          </a:p>
          <a:p>
            <a:endParaRPr lang="en-US" altLang="zh-CN" sz="1200" b="1" dirty="0">
              <a:latin typeface="Calibri" pitchFamily="34" charset="0"/>
            </a:endParaRPr>
          </a:p>
          <a:p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熵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变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是反应能否自发进行的一个因素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但不是惟一 因素。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 txBox="1">
            <a:spLocks noChangeArrowheads="1"/>
          </p:cNvSpPr>
          <p:nvPr/>
        </p:nvSpPr>
        <p:spPr bwMode="auto">
          <a:xfrm>
            <a:off x="107950" y="260350"/>
            <a:ext cx="8964613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3600" b="1" dirty="0">
                <a:latin typeface="宋体" pitchFamily="2" charset="-122"/>
              </a:rPr>
              <a:t>正确判断一个化学反应是否能够自发进行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347788" y="928688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宋体" pitchFamily="2" charset="-122"/>
              </a:rPr>
              <a:t>必须综合考虑反应的</a:t>
            </a:r>
            <a:r>
              <a:rPr kumimoji="1" lang="zh-CN" altLang="en-US" sz="3200" b="1" u="sng" dirty="0">
                <a:latin typeface="宋体" pitchFamily="2" charset="-122"/>
              </a:rPr>
              <a:t>焓变</a:t>
            </a:r>
            <a:r>
              <a:rPr kumimoji="1" lang="zh-CN" altLang="en-US" sz="3200" b="1" dirty="0">
                <a:latin typeface="宋体" pitchFamily="2" charset="-122"/>
              </a:rPr>
              <a:t>和</a:t>
            </a:r>
            <a:r>
              <a:rPr kumimoji="1" lang="zh-CN" altLang="en-US" sz="3200" b="1" u="sng" dirty="0">
                <a:latin typeface="宋体" pitchFamily="2" charset="-122"/>
              </a:rPr>
              <a:t>熵变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0" y="1571625"/>
            <a:ext cx="754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恒温恒压时用吉布斯自由能来判断反应是否能够自发进行</a:t>
            </a:r>
            <a:r>
              <a:rPr kumimoji="1" lang="zh-CN" altLang="zh-CN" sz="3200" b="1" dirty="0"/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G = </a:t>
            </a:r>
            <a:r>
              <a:rPr kumimoji="1" lang="en-US" altLang="zh-CN" sz="3200" b="1" dirty="0"/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H -T</a:t>
            </a:r>
            <a:r>
              <a:rPr kumimoji="1" lang="en-US" altLang="zh-CN" sz="3200" b="1" dirty="0"/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S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。</a:t>
            </a:r>
            <a:endParaRPr kumimoji="1" lang="en-US" altLang="zh-CN" sz="32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00438" y="2714625"/>
            <a:ext cx="3352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/>
              <a:t>△G </a:t>
            </a:r>
            <a:r>
              <a:rPr kumimoji="1" lang="zh-CN" altLang="en-US" sz="2800" b="1"/>
              <a:t>＜</a:t>
            </a:r>
            <a:r>
              <a:rPr kumimoji="1" lang="en-US" altLang="zh-CN" sz="2800" b="1"/>
              <a:t>0,</a:t>
            </a:r>
            <a:r>
              <a:rPr kumimoji="1" lang="zh-CN" altLang="en-US" sz="2800" b="1"/>
              <a:t>自发进行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3214686"/>
            <a:ext cx="7543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恒温恒压时</a:t>
            </a:r>
          </a:p>
          <a:p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△H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＜</a:t>
            </a:r>
            <a:r>
              <a:rPr kumimoji="1" lang="en-US" altLang="zh-CN" sz="3200" b="1" dirty="0">
                <a:latin typeface="Times New Roman" pitchFamily="18" charset="0"/>
              </a:rPr>
              <a:t>0    </a:t>
            </a:r>
            <a:r>
              <a:rPr kumimoji="1" lang="en-US" altLang="zh-CN" sz="3200" b="1" dirty="0" smtClean="0">
                <a:latin typeface="Times New Roman" pitchFamily="18" charset="0"/>
                <a:ea typeface="仿宋_GB2312" pitchFamily="49" charset="-122"/>
              </a:rPr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＞</a:t>
            </a:r>
            <a:r>
              <a:rPr kumimoji="1" lang="en-US" altLang="zh-CN" sz="3200" b="1" dirty="0">
                <a:latin typeface="Times New Roman" pitchFamily="18" charset="0"/>
              </a:rPr>
              <a:t>0</a:t>
            </a:r>
          </a:p>
          <a:p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△H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＞</a:t>
            </a:r>
            <a:r>
              <a:rPr kumimoji="1" lang="en-US" altLang="zh-CN" sz="3200" b="1" dirty="0">
                <a:latin typeface="Times New Roman" pitchFamily="18" charset="0"/>
              </a:rPr>
              <a:t>0    </a:t>
            </a:r>
            <a:r>
              <a:rPr kumimoji="1" lang="en-US" altLang="zh-CN" sz="3200" b="1" dirty="0" smtClean="0">
                <a:latin typeface="Times New Roman" pitchFamily="18" charset="0"/>
                <a:ea typeface="仿宋_GB2312" pitchFamily="49" charset="-122"/>
              </a:rPr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＜</a:t>
            </a:r>
            <a:r>
              <a:rPr kumimoji="1" lang="en-US" altLang="zh-CN" sz="3200" b="1" dirty="0">
                <a:latin typeface="Times New Roman" pitchFamily="18" charset="0"/>
              </a:rPr>
              <a:t>0</a:t>
            </a:r>
          </a:p>
          <a:p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△H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＜</a:t>
            </a:r>
            <a:r>
              <a:rPr kumimoji="1" lang="en-US" altLang="zh-CN" sz="3200" b="1" dirty="0">
                <a:latin typeface="Times New Roman" pitchFamily="18" charset="0"/>
              </a:rPr>
              <a:t>0    </a:t>
            </a:r>
            <a:r>
              <a:rPr kumimoji="1" lang="en-US" altLang="zh-CN" sz="3200" b="1" dirty="0" smtClean="0">
                <a:latin typeface="Times New Roman" pitchFamily="18" charset="0"/>
                <a:ea typeface="仿宋_GB2312" pitchFamily="49" charset="-122"/>
              </a:rPr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＜</a:t>
            </a:r>
            <a:r>
              <a:rPr kumimoji="1" lang="en-US" altLang="zh-CN" sz="3200" b="1" dirty="0">
                <a:latin typeface="Times New Roman" pitchFamily="18" charset="0"/>
              </a:rPr>
              <a:t>0</a:t>
            </a:r>
          </a:p>
          <a:p>
            <a:endParaRPr kumimoji="1" lang="en-US" altLang="zh-CN" sz="3200" b="1" dirty="0" smtClean="0">
              <a:latin typeface="Times New Roman" pitchFamily="18" charset="0"/>
              <a:ea typeface="仿宋_GB2312" pitchFamily="49" charset="-122"/>
            </a:endParaRPr>
          </a:p>
          <a:p>
            <a:r>
              <a:rPr kumimoji="1" lang="en-US" altLang="zh-CN" sz="3200" b="1" dirty="0" smtClean="0">
                <a:latin typeface="Times New Roman" pitchFamily="18" charset="0"/>
                <a:ea typeface="仿宋_GB2312" pitchFamily="49" charset="-122"/>
              </a:rPr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H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＞</a:t>
            </a:r>
            <a:r>
              <a:rPr kumimoji="1" lang="en-US" altLang="zh-CN" sz="3200" b="1" dirty="0">
                <a:latin typeface="Times New Roman" pitchFamily="18" charset="0"/>
              </a:rPr>
              <a:t>0    </a:t>
            </a:r>
            <a:r>
              <a:rPr kumimoji="1" lang="en-US" altLang="zh-CN" sz="3200" b="1" dirty="0" smtClean="0">
                <a:latin typeface="Times New Roman" pitchFamily="18" charset="0"/>
                <a:ea typeface="仿宋_GB2312" pitchFamily="49" charset="-122"/>
              </a:rPr>
              <a:t>△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＞</a:t>
            </a:r>
            <a:r>
              <a:rPr kumimoji="1" lang="en-US" altLang="zh-CN" sz="3200" b="1" dirty="0">
                <a:latin typeface="Times New Roman" pitchFamily="18" charset="0"/>
              </a:rPr>
              <a:t>0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276732" y="375761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自发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86256" y="421481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非自发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05311" y="4714884"/>
            <a:ext cx="15525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低温自发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302135" y="5715016"/>
            <a:ext cx="162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高温自发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359027" y="5143512"/>
            <a:ext cx="4427815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NH</a:t>
            </a:r>
            <a:r>
              <a:rPr kumimoji="1" lang="en-US" altLang="zh-CN" sz="2400" b="1" baseline="-25000" dirty="0">
                <a:latin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</a:rPr>
              <a:t>(g)  +  </a:t>
            </a:r>
            <a:r>
              <a:rPr kumimoji="1" lang="en-US" altLang="zh-CN" sz="2400" b="1" dirty="0" err="1">
                <a:latin typeface="Times New Roman" pitchFamily="18" charset="0"/>
              </a:rPr>
              <a:t>HCl</a:t>
            </a:r>
            <a:r>
              <a:rPr kumimoji="1" lang="en-US" altLang="zh-CN" sz="2400" b="1" dirty="0">
                <a:latin typeface="Times New Roman" pitchFamily="18" charset="0"/>
              </a:rPr>
              <a:t>(g)  </a:t>
            </a:r>
            <a:r>
              <a:rPr kumimoji="1" lang="en-US" altLang="zh-CN" sz="2400" b="1" dirty="0" smtClean="0">
                <a:latin typeface="Times New Roman" pitchFamily="18" charset="0"/>
              </a:rPr>
              <a:t>==</a:t>
            </a:r>
            <a:r>
              <a:rPr kumimoji="1" lang="zh-CN" altLang="en-US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NH</a:t>
            </a:r>
            <a:r>
              <a:rPr kumimoji="1" lang="en-US" altLang="zh-CN" sz="2400" b="1" baseline="-25000" dirty="0">
                <a:latin typeface="Times New Roman" pitchFamily="18" charset="0"/>
              </a:rPr>
              <a:t>4</a:t>
            </a:r>
            <a:r>
              <a:rPr kumimoji="1" lang="en-US" altLang="zh-CN" sz="2400" b="1" dirty="0">
                <a:latin typeface="Times New Roman" pitchFamily="18" charset="0"/>
              </a:rPr>
              <a:t>Cl(s) </a:t>
            </a:r>
          </a:p>
        </p:txBody>
      </p:sp>
      <p:sp>
        <p:nvSpPr>
          <p:cNvPr id="12" name="矩形 11"/>
          <p:cNvSpPr/>
          <p:nvPr/>
        </p:nvSpPr>
        <p:spPr>
          <a:xfrm>
            <a:off x="4357686" y="6143644"/>
            <a:ext cx="3993401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CaCO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</a:rPr>
              <a:t>(s) ==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CaO</a:t>
            </a:r>
            <a:r>
              <a:rPr kumimoji="1" lang="en-US" altLang="zh-CN" sz="2400" b="1" dirty="0" smtClean="0">
                <a:latin typeface="Times New Roman" pitchFamily="18" charset="0"/>
              </a:rPr>
              <a:t>(s)+CO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</a:rPr>
              <a:t>(g)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utoUpdateAnimBg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152400"/>
            <a:ext cx="5219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latin typeface="Calibri" pitchFamily="34" charset="0"/>
              </a:rPr>
              <a:t>▲需要注意：</a:t>
            </a: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0" y="92868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(</a:t>
            </a:r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)过程的自发性只能用于判断过程的方向，不能确定过程是否一定会发生和过程发生的速率。</a:t>
            </a:r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1901825"/>
            <a:ext cx="9144000" cy="13843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涂有防锈漆和未涂防锈漆的钢制器件，其发生腐蚀过程的自发性是相同的，但只有后者可以实现；又如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装在不同地方的气体等例子。</a:t>
            </a:r>
          </a:p>
        </p:txBody>
      </p:sp>
      <p:sp>
        <p:nvSpPr>
          <p:cNvPr id="100357" name="Text Box 2"/>
          <p:cNvSpPr txBox="1">
            <a:spLocks noChangeArrowheads="1"/>
          </p:cNvSpPr>
          <p:nvPr/>
        </p:nvSpPr>
        <p:spPr bwMode="auto">
          <a:xfrm>
            <a:off x="0" y="3544888"/>
            <a:ext cx="90011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(</a:t>
            </a: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)在讨论过程的方向时，指的是没有外界干扰时体系的性质。如果允许外界对体系施加某种作用，就可能出现相反的结果。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4970463"/>
            <a:ext cx="9144000" cy="18161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如：水泵可以把水从低位升至高位；用高温可使石灰石分解；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高温高压石墨转化为金刚石的例子，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实现后者的先决条件是要向体系中输入能量，该过程的本质仍然是非自发性的。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4" grpId="0" animBg="1"/>
      <p:bldP spid="100357" grpId="0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5750" y="428635"/>
            <a:ext cx="85328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自然界中没有外力作用或人为干预而能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自发进行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的过程称为</a:t>
            </a:r>
            <a:r>
              <a:rPr lang="zh-CN" altLang="en-US" sz="3200" b="1" u="sng" dirty="0">
                <a:latin typeface="仿宋_GB2312" pitchFamily="49" charset="-122"/>
                <a:ea typeface="仿宋_GB2312" pitchFamily="49" charset="-122"/>
              </a:rPr>
              <a:t>自发过程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750" y="1866904"/>
            <a:ext cx="85328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    经验发现，</a:t>
            </a:r>
            <a:r>
              <a:rPr lang="zh-CN" altLang="en-US" sz="3200" b="1" u="sng" dirty="0">
                <a:latin typeface="仿宋_GB2312" pitchFamily="49" charset="-122"/>
                <a:ea typeface="仿宋_GB2312" pitchFamily="49" charset="-122"/>
              </a:rPr>
              <a:t>绝大多数的自发过程都具有对外做功的能力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。比如，水流可以推动水轮机；气体膨胀可以推动活塞；一个自发的化学反应可以形成原电池产生电流等等。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50" y="4279913"/>
            <a:ext cx="85328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200" b="1" u="sng" dirty="0">
                <a:latin typeface="仿宋_GB2312" pitchFamily="49" charset="-122"/>
                <a:ea typeface="仿宋_GB2312" pitchFamily="49" charset="-122"/>
              </a:rPr>
              <a:t>非自发过程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不是不能实现，只是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不能</a:t>
            </a:r>
            <a:r>
              <a:rPr lang="zh-CN" altLang="en-US" sz="3200" b="1" smtClean="0">
                <a:latin typeface="仿宋_GB2312" pitchFamily="49" charset="-122"/>
                <a:ea typeface="仿宋_GB2312" pitchFamily="49" charset="-122"/>
              </a:rPr>
              <a:t>自发进行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，需要外界对它做功才能进行。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1117" y="285736"/>
            <a:ext cx="6562717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宋体"/>
                <a:cs typeface="+mj-cs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  <a:cs typeface="+mj-cs"/>
              </a:rPr>
              <a:t>恒浓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标志：反应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  <a:cs typeface="+mj-cs"/>
              </a:rPr>
              <a:t>混合物中各组成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成分</a:t>
            </a:r>
            <a:endParaRPr lang="en-US" altLang="zh-CN" sz="2800" b="1" dirty="0" smtClean="0">
              <a:solidFill>
                <a:srgbClr val="FF0000"/>
              </a:solidFill>
              <a:latin typeface="宋体"/>
              <a:cs typeface="+mj-cs"/>
            </a:endParaRPr>
          </a:p>
          <a:p>
            <a:pPr eaLnBrk="0" hangingPunct="0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  <a:cs typeface="+mj-cs"/>
              </a:rPr>
              <a:t>含量保持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不变</a:t>
            </a:r>
            <a:endParaRPr lang="zh-CN" altLang="en-US" sz="2800" b="1" dirty="0">
              <a:solidFill>
                <a:srgbClr val="FF0000"/>
              </a:solidFill>
              <a:latin typeface="宋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6579" y="1285860"/>
            <a:ext cx="8250263" cy="394017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① 各组成成分的质量、物质的量、分子数、体积（气体）、物质的量浓度均保持不变。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② 各组成成分的质量分数、物质的量分数、气体的体积分数均保持不变。     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③反应物的转化率、产物的产率保持不变。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④若反应前后的物质都是气体，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且总体积不等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，则气体的总物质的量、总压强（恒温、恒容）、平均摩尔质量、混合气体的密度（恒温、恒压）均保持不变。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12775" y="5207885"/>
            <a:ext cx="7920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判断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/>
              </a:rPr>
              <a:t>：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当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混合气体的总体积、总压强、总物质的量不变时，能否说明反应达到平衡？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88984" y="6110309"/>
            <a:ext cx="5508626" cy="461963"/>
            <a:chOff x="385" y="3884"/>
            <a:chExt cx="3470" cy="291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385" y="3884"/>
              <a:ext cx="3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latin typeface="宋体"/>
                </a:rPr>
                <a:t>特例：</a:t>
              </a:r>
              <a:r>
                <a:rPr lang="en-US" altLang="zh-CN" sz="2400" b="1" dirty="0">
                  <a:solidFill>
                    <a:srgbClr val="FF3300"/>
                  </a:solidFill>
                  <a:latin typeface="宋体"/>
                </a:rPr>
                <a:t>H</a:t>
              </a:r>
              <a:r>
                <a:rPr lang="en-US" altLang="zh-CN" sz="2400" b="1" baseline="-25000" dirty="0">
                  <a:solidFill>
                    <a:srgbClr val="FF3300"/>
                  </a:solidFill>
                  <a:latin typeface="宋体"/>
                </a:rPr>
                <a:t>2</a:t>
              </a:r>
              <a:r>
                <a:rPr lang="en-US" altLang="zh-CN" sz="2400" b="1" dirty="0">
                  <a:solidFill>
                    <a:srgbClr val="FF3300"/>
                  </a:solidFill>
                  <a:latin typeface="宋体"/>
                </a:rPr>
                <a:t> + I</a:t>
              </a:r>
              <a:r>
                <a:rPr lang="en-US" altLang="zh-CN" sz="2400" b="1" baseline="-25000" dirty="0">
                  <a:solidFill>
                    <a:srgbClr val="FF3300"/>
                  </a:solidFill>
                  <a:latin typeface="宋体"/>
                </a:rPr>
                <a:t>2</a:t>
              </a:r>
              <a:r>
                <a:rPr lang="en-US" altLang="zh-CN" sz="2400" b="1" dirty="0">
                  <a:solidFill>
                    <a:srgbClr val="FF3300"/>
                  </a:solidFill>
                  <a:latin typeface="宋体"/>
                </a:rPr>
                <a:t>     2HI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宋体"/>
                </a:rPr>
                <a:t>（等体积反应）</a:t>
              </a:r>
              <a:endParaRPr lang="zh-CN" altLang="en-US" sz="2400" b="1" dirty="0">
                <a:solidFill>
                  <a:srgbClr val="FF3300"/>
                </a:solidFill>
                <a:latin typeface="宋体"/>
              </a:endParaRPr>
            </a:p>
          </p:txBody>
        </p:sp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5" y="3929"/>
              <a:ext cx="40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631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642918"/>
            <a:ext cx="67151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汽车尾气中的主要污染物是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，是大气污染物。人们提出通过以下反应来处理汽车尾气以减轻污染。</a:t>
            </a:r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298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K、101KPa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下，以下反应</a:t>
            </a:r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NO(g)+2CO(g)=N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(g)+2CO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(g)，</a:t>
            </a: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 ＝–113.0 kJ·mol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 ＝–143.5 J·mol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·K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判断此反应的自发性，说明利用此反应能否解决汽车尾气污染的问题。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 txBox="1">
            <a:spLocks noChangeArrowheads="1"/>
          </p:cNvSpPr>
          <p:nvPr/>
        </p:nvSpPr>
        <p:spPr bwMode="auto">
          <a:xfrm>
            <a:off x="0" y="914400"/>
            <a:ext cx="91440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 sz="3200" b="1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Calibri" pitchFamily="34" charset="0"/>
              </a:rPr>
              <a:t>1</a:t>
            </a:r>
            <a:r>
              <a:rPr lang="zh-CN" altLang="en-US" sz="3200" b="1" dirty="0">
                <a:latin typeface="Calibri" pitchFamily="34" charset="0"/>
              </a:rPr>
              <a:t>、25</a:t>
            </a:r>
            <a:r>
              <a:rPr lang="zh-CN" altLang="en-US" sz="3200" b="1" baseline="30000" dirty="0">
                <a:latin typeface="Calibri" pitchFamily="34" charset="0"/>
              </a:rPr>
              <a:t>0</a:t>
            </a:r>
            <a:r>
              <a:rPr lang="en-US" altLang="zh-CN" sz="3200" b="1" dirty="0">
                <a:latin typeface="Calibri" pitchFamily="34" charset="0"/>
              </a:rPr>
              <a:t>C</a:t>
            </a:r>
            <a:r>
              <a:rPr lang="zh-CN" altLang="en-US" sz="3200" b="1" dirty="0">
                <a:latin typeface="Calibri" pitchFamily="34" charset="0"/>
              </a:rPr>
              <a:t>和1.01×10</a:t>
            </a:r>
            <a:r>
              <a:rPr lang="zh-CN" altLang="en-US" sz="3200" b="1" baseline="30000" dirty="0">
                <a:latin typeface="Calibri" pitchFamily="34" charset="0"/>
              </a:rPr>
              <a:t>5</a:t>
            </a:r>
            <a:r>
              <a:rPr lang="en-US" altLang="zh-CN" sz="3200" b="1" dirty="0">
                <a:latin typeface="Calibri" pitchFamily="34" charset="0"/>
              </a:rPr>
              <a:t>Pa</a:t>
            </a:r>
            <a:r>
              <a:rPr lang="zh-CN" altLang="en-US" sz="3200" b="1" dirty="0">
                <a:latin typeface="Calibri" pitchFamily="34" charset="0"/>
              </a:rPr>
              <a:t>时，反应2</a:t>
            </a:r>
            <a:r>
              <a:rPr lang="en-US" altLang="zh-CN" sz="3200" b="1" dirty="0">
                <a:latin typeface="Calibri" pitchFamily="34" charset="0"/>
              </a:rPr>
              <a:t>N</a:t>
            </a:r>
            <a:r>
              <a:rPr lang="en-US" altLang="zh-CN" sz="3200" b="1" baseline="-25000" dirty="0">
                <a:latin typeface="Calibri" pitchFamily="34" charset="0"/>
              </a:rPr>
              <a:t>2</a:t>
            </a:r>
            <a:r>
              <a:rPr lang="en-US" altLang="zh-CN" sz="3200" b="1" dirty="0">
                <a:latin typeface="Calibri" pitchFamily="34" charset="0"/>
              </a:rPr>
              <a:t>O</a:t>
            </a:r>
            <a:r>
              <a:rPr lang="en-US" altLang="zh-CN" sz="3200" b="1" baseline="-25000" dirty="0">
                <a:latin typeface="Calibri" pitchFamily="34" charset="0"/>
              </a:rPr>
              <a:t>5</a:t>
            </a:r>
            <a:r>
              <a:rPr lang="en-US" altLang="zh-CN" sz="3200" b="1" dirty="0">
                <a:latin typeface="Calibri" pitchFamily="34" charset="0"/>
              </a:rPr>
              <a:t>（g）=4NO</a:t>
            </a:r>
            <a:r>
              <a:rPr lang="en-US" altLang="zh-CN" sz="3200" b="1" baseline="-25000" dirty="0">
                <a:latin typeface="Calibri" pitchFamily="34" charset="0"/>
              </a:rPr>
              <a:t>2</a:t>
            </a:r>
            <a:r>
              <a:rPr lang="en-US" altLang="zh-CN" sz="3200" b="1" dirty="0">
                <a:latin typeface="Calibri" pitchFamily="34" charset="0"/>
              </a:rPr>
              <a:t>（g）+O</a:t>
            </a:r>
            <a:r>
              <a:rPr lang="en-US" altLang="zh-CN" sz="3200" b="1" baseline="-25000" dirty="0">
                <a:latin typeface="Calibri" pitchFamily="34" charset="0"/>
              </a:rPr>
              <a:t>2</a:t>
            </a:r>
            <a:r>
              <a:rPr lang="en-US" altLang="zh-CN" sz="3200" b="1" dirty="0">
                <a:latin typeface="Calibri" pitchFamily="34" charset="0"/>
              </a:rPr>
              <a:t>（g）；  △H=＋56.76kJ/mol，</a:t>
            </a:r>
            <a:r>
              <a:rPr lang="zh-CN" altLang="en-US" sz="3200" b="1" dirty="0">
                <a:latin typeface="Calibri" pitchFamily="34" charset="0"/>
              </a:rPr>
              <a:t>自发进行的原因是∶（      ）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Calibri" pitchFamily="34" charset="0"/>
              </a:rPr>
              <a:t>A、</a:t>
            </a:r>
            <a:r>
              <a:rPr lang="zh-CN" altLang="en-US" sz="3200" b="1" dirty="0">
                <a:latin typeface="Calibri" pitchFamily="34" charset="0"/>
              </a:rPr>
              <a:t>是吸热反应；           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Calibri" pitchFamily="34" charset="0"/>
              </a:rPr>
              <a:t>B、</a:t>
            </a:r>
            <a:r>
              <a:rPr lang="zh-CN" altLang="en-US" sz="3200" b="1" dirty="0">
                <a:latin typeface="Calibri" pitchFamily="34" charset="0"/>
              </a:rPr>
              <a:t>是放热反应；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Calibri" pitchFamily="34" charset="0"/>
              </a:rPr>
              <a:t>C、</a:t>
            </a:r>
            <a:r>
              <a:rPr lang="zh-CN" altLang="en-US" sz="3200" b="1" dirty="0">
                <a:latin typeface="Calibri" pitchFamily="34" charset="0"/>
              </a:rPr>
              <a:t>是熵减少的反应；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Calibri" pitchFamily="34" charset="0"/>
              </a:rPr>
              <a:t>D、</a:t>
            </a:r>
            <a:r>
              <a:rPr lang="zh-CN" altLang="en-US" sz="3200" b="1" dirty="0">
                <a:latin typeface="Calibri" pitchFamily="34" charset="0"/>
              </a:rPr>
              <a:t>熵增大效应大于能量效应。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62813" y="2420938"/>
            <a:ext cx="838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>
                <a:solidFill>
                  <a:srgbClr val="FF0066"/>
                </a:solidFill>
                <a:latin typeface="Times New Roman" pitchFamily="18" charset="0"/>
                <a:ea typeface="华文新魏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9"/>
          <p:cNvSpPr txBox="1">
            <a:spLocks noChangeArrowheads="1"/>
          </p:cNvSpPr>
          <p:nvPr/>
        </p:nvSpPr>
        <p:spPr bwMode="auto">
          <a:xfrm>
            <a:off x="152400" y="152400"/>
            <a:ext cx="863444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、以下自发反应可用能量判据来解释的是(        )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A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硝酸铵自发地溶于水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B、2N</a:t>
            </a:r>
            <a:r>
              <a:rPr kumimoji="1"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)===4NO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(g)+O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(g)；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H=+56.7kJ/mol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、(NH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)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(s)=NH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HCO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(s)+NH</a:t>
            </a:r>
            <a:r>
              <a:rPr kumimoji="1"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(g);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H=+74.9 kJ/mol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D、2H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)+O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(g)=2H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O(l); △H=-571.6 kJ/mol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108694" y="144444"/>
            <a:ext cx="67788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endParaRPr kumimoji="1" lang="zh-CN" altLang="en-US" sz="3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28" name="Rectangle 3"/>
          <p:cNvSpPr txBox="1">
            <a:spLocks noChangeArrowheads="1"/>
          </p:cNvSpPr>
          <p:nvPr/>
        </p:nvSpPr>
        <p:spPr bwMode="auto">
          <a:xfrm>
            <a:off x="428625" y="3473450"/>
            <a:ext cx="7772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Calibri" pitchFamily="34" charset="0"/>
              </a:rPr>
              <a:t>3、下列说法正确的是∶（         ）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Calibri" pitchFamily="34" charset="0"/>
              </a:rPr>
              <a:t>     A、</a:t>
            </a:r>
            <a:r>
              <a:rPr lang="zh-CN" altLang="en-US" sz="2800" b="1">
                <a:latin typeface="Calibri" pitchFamily="34" charset="0"/>
              </a:rPr>
              <a:t>凡是放热反应都是自发的，由于吸热反应都是非自发的；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Calibri" pitchFamily="34" charset="0"/>
              </a:rPr>
              <a:t>     B、</a:t>
            </a:r>
            <a:r>
              <a:rPr lang="zh-CN" altLang="en-US" sz="2800" b="1">
                <a:latin typeface="Calibri" pitchFamily="34" charset="0"/>
              </a:rPr>
              <a:t>自发反应一定是熵增大，非自发反应一定是熵减少或不变；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Calibri" pitchFamily="34" charset="0"/>
              </a:rPr>
              <a:t>     C、</a:t>
            </a:r>
            <a:r>
              <a:rPr lang="zh-CN" altLang="en-US" sz="2800" b="1">
                <a:latin typeface="Calibri" pitchFamily="34" charset="0"/>
              </a:rPr>
              <a:t>自发反应在恰当条件下才能实现；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Calibri" pitchFamily="34" charset="0"/>
              </a:rPr>
              <a:t>     D、</a:t>
            </a:r>
            <a:r>
              <a:rPr lang="zh-CN" altLang="en-US" sz="2800" b="1">
                <a:latin typeface="Calibri" pitchFamily="34" charset="0"/>
              </a:rPr>
              <a:t>自发反应在任何条件下都能实现。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4875" y="3359150"/>
            <a:ext cx="838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3428" grpId="0"/>
      <p:bldP spid="5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5816" y="0"/>
            <a:ext cx="8058150" cy="216058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密闭容器中充入等物质的量的气体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，一定温度下发生反应：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2C(g)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，达到平衡后，只改变反应的一个条件，测得容器中物质的浓度、反应速率随时间的变化如下图所示，下列说法中正确的是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 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 r="1949"/>
          <a:stretch>
            <a:fillRect/>
          </a:stretch>
        </p:blipFill>
        <p:spPr bwMode="auto">
          <a:xfrm>
            <a:off x="4286250" y="75247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124075"/>
            <a:ext cx="7981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1525" y="4625975"/>
            <a:ext cx="72294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30 min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时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降低温度，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40 min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时升高温度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 min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前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的平均反应速率为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0.08 mol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/>
                <a:ea typeface="+mn-ea"/>
                <a:cs typeface="Times New Roman" pitchFamily="18" charset="0"/>
              </a:rPr>
              <a:t>·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(L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/>
                <a:ea typeface="+mn-ea"/>
                <a:cs typeface="Times New Roman" pitchFamily="18" charset="0"/>
              </a:rPr>
              <a:t>·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s)</a:t>
            </a:r>
            <a:r>
              <a:rPr lang="zh-CN" altLang="en-US" sz="2400" b="1" kern="0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kern="0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endParaRPr lang="en-US" altLang="zh-CN" sz="2400" b="1" kern="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．反应方程式中的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，正反应为吸热反应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20 min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～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40 min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间该反应的平衡常数均为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</a:p>
        </p:txBody>
      </p:sp>
      <p:sp>
        <p:nvSpPr>
          <p:cNvPr id="7" name="矩形 6"/>
          <p:cNvSpPr/>
          <p:nvPr/>
        </p:nvSpPr>
        <p:spPr>
          <a:xfrm>
            <a:off x="7143750" y="1643063"/>
            <a:ext cx="4079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2" name="组合 28"/>
          <p:cNvGraphicFramePr>
            <a:graphicFrameLocks noGrp="1"/>
          </p:cNvGraphicFramePr>
          <p:nvPr/>
        </p:nvGraphicFramePr>
        <p:xfrm>
          <a:off x="785813" y="1214438"/>
          <a:ext cx="7358062" cy="3045828"/>
        </p:xfrm>
        <a:graphic>
          <a:graphicData uri="http://schemas.openxmlformats.org/drawingml/2006/table">
            <a:tbl>
              <a:tblPr/>
              <a:tblGrid>
                <a:gridCol w="1470025"/>
                <a:gridCol w="4459287"/>
                <a:gridCol w="1428750"/>
              </a:tblGrid>
              <a:tr h="4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举例反应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A(g)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B(g)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C(g)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D(g)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907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混合物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体系中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各成分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的含量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各物质的物质的量或物质的量浓度一定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1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各物质的质量或质量分数一定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各气体的体积或体积分数一定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6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总体积、总压强或总物质的量一定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6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388" y="1357313"/>
            <a:ext cx="56673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9" name="Text Box 27"/>
          <p:cNvSpPr txBox="1">
            <a:spLocks noChangeArrowheads="1"/>
          </p:cNvSpPr>
          <p:nvPr/>
        </p:nvSpPr>
        <p:spPr bwMode="auto">
          <a:xfrm>
            <a:off x="2755900" y="119063"/>
            <a:ext cx="381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化学平衡状态的判断</a:t>
            </a:r>
          </a:p>
        </p:txBody>
      </p:sp>
      <p:sp>
        <p:nvSpPr>
          <p:cNvPr id="6170" name="Text Box 27"/>
          <p:cNvSpPr txBox="1">
            <a:spLocks noChangeArrowheads="1"/>
          </p:cNvSpPr>
          <p:nvPr/>
        </p:nvSpPr>
        <p:spPr bwMode="auto">
          <a:xfrm>
            <a:off x="1214438" y="571500"/>
            <a:ext cx="7072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变量不变已平衡；恒量不变不能作为标准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63" y="4286250"/>
          <a:ext cx="7858125" cy="2438400"/>
        </p:xfrm>
        <a:graphic>
          <a:graphicData uri="http://schemas.openxmlformats.org/drawingml/2006/table">
            <a:tbl>
              <a:tblPr/>
              <a:tblGrid>
                <a:gridCol w="1214437"/>
                <a:gridCol w="5429250"/>
                <a:gridCol w="1214438"/>
              </a:tblGrid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正、逆反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应速率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的关系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同时消耗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同时消耗了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(A)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(B)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(D)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不一定等于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在单位时间内生成了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，同时消耗了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D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929438" y="1714500"/>
            <a:ext cx="1000125" cy="2500313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6625" y="4357688"/>
            <a:ext cx="1000125" cy="2357437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1199</TotalTime>
  <Words>6870</Words>
  <Application>Microsoft Office PowerPoint</Application>
  <PresentationFormat>全屏显示(4:3)</PresentationFormat>
  <Paragraphs>774</Paragraphs>
  <Slides>83</Slides>
  <Notes>3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87" baseType="lpstr">
      <vt:lpstr>暗香扑面</vt:lpstr>
      <vt:lpstr>Document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DELL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化学平衡</dc:title>
  <dc:creator>朱思敏</dc:creator>
  <cp:lastModifiedBy>USER</cp:lastModifiedBy>
  <cp:revision>58</cp:revision>
  <dcterms:created xsi:type="dcterms:W3CDTF">2013-09-13T01:25:03Z</dcterms:created>
  <dcterms:modified xsi:type="dcterms:W3CDTF">2016-09-28T05:05:12Z</dcterms:modified>
</cp:coreProperties>
</file>