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72E05E8-3D3E-424A-B59F-D5E2CE8738AD}" type="datetimeFigureOut">
              <a:rPr lang="zh-CN" altLang="en-US" smtClean="0"/>
              <a:t>2015-9-28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259951-F9D1-428E-A88F-6F5AD9C02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refer%20country%20life" TargetMode="External"/><Relationship Id="rId3" Type="http://schemas.openxmlformats.org/officeDocument/2006/relationships/hyperlink" Target="http://dict.cn/transport%20regularly" TargetMode="External"/><Relationship Id="rId7" Type="http://schemas.openxmlformats.org/officeDocument/2006/relationships/hyperlink" Target="http://dict.cn/prefer%20popular%20music" TargetMode="External"/><Relationship Id="rId2" Type="http://schemas.openxmlformats.org/officeDocument/2006/relationships/hyperlink" Target="http://dict.cn/transport%20the%20whe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refer%20classic%20music" TargetMode="External"/><Relationship Id="rId5" Type="http://schemas.openxmlformats.org/officeDocument/2006/relationships/hyperlink" Target="http://dict.cn/transport%20by%20air" TargetMode="External"/><Relationship Id="rId4" Type="http://schemas.openxmlformats.org/officeDocument/2006/relationships/hyperlink" Target="http://dict.cn/transport%20swiftl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under%20disadvantage" TargetMode="External"/><Relationship Id="rId3" Type="http://schemas.openxmlformats.org/officeDocument/2006/relationships/hyperlink" Target="http://dict.cn/prefer%20fish%20to%20meat" TargetMode="External"/><Relationship Id="rId7" Type="http://schemas.openxmlformats.org/officeDocument/2006/relationships/hyperlink" Target="http://dict.cn/at%20a%20disadvantage" TargetMode="External"/><Relationship Id="rId2" Type="http://schemas.openxmlformats.org/officeDocument/2006/relationships/hyperlink" Target="http://dict.cn/prefer%20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erious%20disadvantage" TargetMode="External"/><Relationship Id="rId5" Type="http://schemas.openxmlformats.org/officeDocument/2006/relationships/hyperlink" Target="http://dict.cn/surmount%20disadvantage" TargetMode="External"/><Relationship Id="rId4" Type="http://schemas.openxmlformats.org/officeDocument/2006/relationships/hyperlink" Target="http://dict.cn/prefer%20death%20to%20surrender" TargetMode="External"/><Relationship Id="rId9" Type="http://schemas.openxmlformats.org/officeDocument/2006/relationships/hyperlink" Target="http://dict.cn/without%20disadvantag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ersuade%20into%20doing" TargetMode="External"/><Relationship Id="rId3" Type="http://schemas.openxmlformats.org/officeDocument/2006/relationships/hyperlink" Target="http://dict.cn/flow%20out" TargetMode="External"/><Relationship Id="rId7" Type="http://schemas.openxmlformats.org/officeDocument/2006/relationships/hyperlink" Target="http://dict.cn/air%20flow" TargetMode="External"/><Relationship Id="rId2" Type="http://schemas.openxmlformats.org/officeDocument/2006/relationships/hyperlink" Target="http://dict.cn/flow%20free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interrupt%20sb%27s%20flow%20of%20thought" TargetMode="External"/><Relationship Id="rId5" Type="http://schemas.openxmlformats.org/officeDocument/2006/relationships/hyperlink" Target="http://dict.cn/increase%20the%20flow%20of%20goods" TargetMode="External"/><Relationship Id="rId4" Type="http://schemas.openxmlformats.org/officeDocument/2006/relationships/hyperlink" Target="http://dict.cn/flow%20over%20banks" TargetMode="External"/><Relationship Id="rId9" Type="http://schemas.openxmlformats.org/officeDocument/2006/relationships/hyperlink" Target="http://dict.cn/persuade%20out%20of%20do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isclose%20one%27s%20source%20of" TargetMode="External"/><Relationship Id="rId3" Type="http://schemas.openxmlformats.org/officeDocument/2006/relationships/hyperlink" Target="http://dict.cn/organize%20an%20attack" TargetMode="External"/><Relationship Id="rId7" Type="http://schemas.openxmlformats.org/officeDocument/2006/relationships/hyperlink" Target="http://dict.cn/organize%20oneself" TargetMode="External"/><Relationship Id="rId2" Type="http://schemas.openxmlformats.org/officeDocument/2006/relationships/hyperlink" Target="http://dict.cn/organize%20an%20amateur%20art%20gro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organize%20one's%20thoughts" TargetMode="External"/><Relationship Id="rId5" Type="http://schemas.openxmlformats.org/officeDocument/2006/relationships/hyperlink" Target="http://dict.cn/organize%20one%27s%20ideas" TargetMode="External"/><Relationship Id="rId4" Type="http://schemas.openxmlformats.org/officeDocument/2006/relationships/hyperlink" Target="http://dict.cn/organize%20an%20entertainment" TargetMode="External"/><Relationship Id="rId9" Type="http://schemas.openxmlformats.org/officeDocument/2006/relationships/hyperlink" Target="http://dict.cn/discover%20the%20sourc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etermine%20a%20matter%20by%20a%20vote" TargetMode="External"/><Relationship Id="rId3" Type="http://schemas.openxmlformats.org/officeDocument/2006/relationships/hyperlink" Target="http://dict.cn/authoritative%20sources" TargetMode="External"/><Relationship Id="rId7" Type="http://schemas.openxmlformats.org/officeDocument/2006/relationships/hyperlink" Target="http://dict.cn/determine%20a%20company%20policy" TargetMode="External"/><Relationship Id="rId2" Type="http://schemas.openxmlformats.org/officeDocument/2006/relationships/hyperlink" Target="http://dict.cn/rich%20source%20of%20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race%20to%20its%20source" TargetMode="External"/><Relationship Id="rId5" Type="http://schemas.openxmlformats.org/officeDocument/2006/relationships/hyperlink" Target="http://dict.cn/power%20sources" TargetMode="External"/><Relationship Id="rId4" Type="http://schemas.openxmlformats.org/officeDocument/2006/relationships/hyperlink" Target="http://dict.cn/historical%20sourc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bend%20easily" TargetMode="External"/><Relationship Id="rId3" Type="http://schemas.openxmlformats.org/officeDocument/2006/relationships/hyperlink" Target="http://dict.cn/determine%20on%20an%20early%20start" TargetMode="External"/><Relationship Id="rId7" Type="http://schemas.openxmlformats.org/officeDocument/2006/relationships/hyperlink" Target="http://dict.cn/bend%20the%20rules" TargetMode="External"/><Relationship Id="rId2" Type="http://schemas.openxmlformats.org/officeDocument/2006/relationships/hyperlink" Target="http://dict.cn/determine%20on%E3%80%94upon%E3%80%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end%20the%20cheat" TargetMode="External"/><Relationship Id="rId5" Type="http://schemas.openxmlformats.org/officeDocument/2006/relationships/hyperlink" Target="http://dict.cn/bend%20the%20elbow" TargetMode="External"/><Relationship Id="rId4" Type="http://schemas.openxmlformats.org/officeDocument/2006/relationships/hyperlink" Target="http://dict.cn/determine%20on%20giving%20up%20smoki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take%20out%E3%80%94underwrite%E3%80%95%20insurance" TargetMode="External"/><Relationship Id="rId3" Type="http://schemas.openxmlformats.org/officeDocument/2006/relationships/hyperlink" Target="http://dict.cn/bend%20to%20fate" TargetMode="External"/><Relationship Id="rId7" Type="http://schemas.openxmlformats.org/officeDocument/2006/relationships/hyperlink" Target="http://dict.cn/carry%20insurance" TargetMode="External"/><Relationship Id="rId2" Type="http://schemas.openxmlformats.org/officeDocument/2006/relationships/hyperlink" Target="http://dict.cn/bend%20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uy%E3%80%94cancel%2C%20provide%2C%20sell%E3%80%95%20insurance" TargetMode="External"/><Relationship Id="rId5" Type="http://schemas.openxmlformats.org/officeDocument/2006/relationships/hyperlink" Target="http://dict.cn/bend%20with%20age" TargetMode="External"/><Relationship Id="rId4" Type="http://schemas.openxmlformats.org/officeDocument/2006/relationships/hyperlink" Target="http://dict.cn/bend%20to%20sb's%20will" TargetMode="External"/><Relationship Id="rId9" Type="http://schemas.openxmlformats.org/officeDocument/2006/relationships/hyperlink" Target="http://dict.cn/comprehensive%20insuranc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labor%E3%80%94unemployment%E3%80%95%20insurance" TargetMode="External"/><Relationship Id="rId3" Type="http://schemas.openxmlformats.org/officeDocument/2006/relationships/hyperlink" Target="http://dict.cn/social%20insurance" TargetMode="External"/><Relationship Id="rId7" Type="http://schemas.openxmlformats.org/officeDocument/2006/relationships/hyperlink" Target="http://dict.cn/health%E3%80%94life,%20property%E3%80%95%20insurance" TargetMode="External"/><Relationship Id="rId2" Type="http://schemas.openxmlformats.org/officeDocument/2006/relationships/hyperlink" Target="http://dict.cn/medical%20insur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group%20insurance" TargetMode="External"/><Relationship Id="rId5" Type="http://schemas.openxmlformats.org/officeDocument/2006/relationships/hyperlink" Target="http://dict.cn/car%E3%80%94motor%E3%80%95%20insurance" TargetMode="External"/><Relationship Id="rId4" Type="http://schemas.openxmlformats.org/officeDocument/2006/relationships/hyperlink" Target="http://dict.cn/accident%E3%80%94fire,%20flight,%20flood%E3%80%95%20insurance" TargetMode="External"/><Relationship Id="rId9" Type="http://schemas.openxmlformats.org/officeDocument/2006/relationships/hyperlink" Target="http://dict.cn/insurance%20company%E3%80%94office%E3%80%95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view%20from" TargetMode="External"/><Relationship Id="rId3" Type="http://schemas.openxmlformats.org/officeDocument/2006/relationships/hyperlink" Target="http://dict.cn/block%20view" TargetMode="External"/><Relationship Id="rId7" Type="http://schemas.openxmlformats.org/officeDocument/2006/relationships/hyperlink" Target="http://dict.cn/view%20as%20a%20serious%20threat" TargetMode="External"/><Relationship Id="rId2" Type="http://schemas.openxmlformats.org/officeDocument/2006/relationships/hyperlink" Target="http://dict.cn/beautify%20the%20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view%20sb%20as%20one%27s%20major%20adversary" TargetMode="External"/><Relationship Id="rId11" Type="http://schemas.openxmlformats.org/officeDocument/2006/relationships/hyperlink" Target="http://dict.cn/view%20from%20one%27s%20standpoint" TargetMode="External"/><Relationship Id="rId5" Type="http://schemas.openxmlformats.org/officeDocument/2006/relationships/hyperlink" Target="http://dict.cn/in%20sb%27s%20view" TargetMode="External"/><Relationship Id="rId10" Type="http://schemas.openxmlformats.org/officeDocument/2006/relationships/hyperlink" Target="http://dict.cn/view%20from%20both%20sides" TargetMode="External"/><Relationship Id="rId4" Type="http://schemas.openxmlformats.org/officeDocument/2006/relationships/hyperlink" Target="http://dict.cn/abandon%20one%27s%20view" TargetMode="External"/><Relationship Id="rId9" Type="http://schemas.openxmlformats.org/officeDocument/2006/relationships/hyperlink" Target="http://dict.cn/view%20from%20all%20ang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66FF"/>
                </a:solidFill>
              </a:rPr>
              <a:t>transport</a:t>
            </a:r>
            <a:r>
              <a:rPr lang="zh-CN" altLang="en-US" b="1" dirty="0" smtClean="0">
                <a:solidFill>
                  <a:srgbClr val="FF66FF"/>
                </a:solidFill>
              </a:rPr>
              <a:t>　 </a:t>
            </a:r>
            <a:r>
              <a:rPr lang="en-US" altLang="zh-CN" b="1" dirty="0" smtClean="0">
                <a:solidFill>
                  <a:srgbClr val="FF66FF"/>
                </a:solidFill>
              </a:rPr>
              <a:t>v.</a:t>
            </a:r>
            <a:r>
              <a:rPr lang="zh-CN" altLang="en-US" b="1" dirty="0" smtClean="0">
                <a:solidFill>
                  <a:srgbClr val="FF66FF"/>
                </a:solidFill>
              </a:rPr>
              <a:t>运输；传播；流放；激动</a:t>
            </a:r>
            <a:endParaRPr lang="en-US" altLang="zh-CN" b="1" dirty="0" smtClean="0">
              <a:solidFill>
                <a:srgbClr val="FF66FF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运小麦 </a:t>
            </a:r>
          </a:p>
          <a:p>
            <a:r>
              <a:rPr lang="en-US" altLang="zh-CN" b="1" dirty="0" smtClean="0">
                <a:effectLst/>
                <a:hlinkClick r:id="rId2"/>
              </a:rPr>
              <a:t>transport the wheat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定期运送 </a:t>
            </a:r>
          </a:p>
          <a:p>
            <a:r>
              <a:rPr lang="en-US" altLang="zh-CN" b="1" dirty="0" smtClean="0">
                <a:effectLst/>
                <a:hlinkClick r:id="rId3"/>
              </a:rPr>
              <a:t>transport regularly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运送快捷 </a:t>
            </a:r>
          </a:p>
          <a:p>
            <a:r>
              <a:rPr lang="en-US" altLang="zh-CN" b="1" dirty="0" smtClean="0">
                <a:effectLst/>
                <a:hlinkClick r:id="rId4"/>
              </a:rPr>
              <a:t>transport swiftly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空运 </a:t>
            </a:r>
          </a:p>
          <a:p>
            <a:r>
              <a:rPr lang="en-US" altLang="zh-CN" b="1" dirty="0" smtClean="0">
                <a:effectLst/>
                <a:hlinkClick r:id="rId5"/>
              </a:rPr>
              <a:t>transport by air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</a:rPr>
              <a:t>prefer</a:t>
            </a:r>
            <a:r>
              <a:rPr lang="zh-CN" altLang="en-US" b="1" dirty="0" smtClean="0">
                <a:solidFill>
                  <a:srgbClr val="FF66FF"/>
                </a:solidFill>
              </a:rPr>
              <a:t>　 </a:t>
            </a:r>
            <a:r>
              <a:rPr lang="en-US" altLang="zh-CN" b="1" dirty="0" err="1" smtClean="0">
                <a:solidFill>
                  <a:srgbClr val="FF66FF"/>
                </a:solidFill>
              </a:rPr>
              <a:t>vt.</a:t>
            </a:r>
            <a:r>
              <a:rPr lang="zh-CN" altLang="en-US" b="1" dirty="0" smtClean="0">
                <a:solidFill>
                  <a:srgbClr val="FF66FF"/>
                </a:solidFill>
              </a:rPr>
              <a:t>宁可；较喜欢；提出（控告）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更喜欢古典音乐 </a:t>
            </a:r>
          </a:p>
          <a:p>
            <a:r>
              <a:rPr lang="en-US" altLang="zh-CN" b="1" dirty="0" smtClean="0">
                <a:effectLst/>
                <a:hlinkClick r:id="rId6"/>
              </a:rPr>
              <a:t>prefer classic music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更喜欢流行音乐 </a:t>
            </a:r>
          </a:p>
          <a:p>
            <a:r>
              <a:rPr lang="en-US" altLang="zh-CN" b="1" dirty="0" smtClean="0">
                <a:effectLst/>
                <a:hlinkClick r:id="rId7"/>
              </a:rPr>
              <a:t>prefer popular music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更喜欢乡村的生活 </a:t>
            </a:r>
          </a:p>
          <a:p>
            <a:r>
              <a:rPr lang="en-US" altLang="zh-CN" b="1" dirty="0" smtClean="0">
                <a:effectLst/>
                <a:hlinkClick r:id="rId8"/>
              </a:rPr>
              <a:t>prefer country life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effectLst/>
                <a:hlinkClick r:id="rId2"/>
              </a:rPr>
              <a:t>prefer to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比起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更喜欢</a:t>
            </a:r>
            <a:r>
              <a:rPr lang="en-US" altLang="zh-CN" b="1" dirty="0" smtClean="0">
                <a:effectLst/>
              </a:rPr>
              <a:t>… </a:t>
            </a:r>
          </a:p>
          <a:p>
            <a:r>
              <a:rPr lang="zh-CN" altLang="en-US" b="1" dirty="0" smtClean="0">
                <a:effectLst/>
              </a:rPr>
              <a:t>喜欢吃鱼而不喜欢吃肉 </a:t>
            </a:r>
          </a:p>
          <a:p>
            <a:r>
              <a:rPr lang="en-US" altLang="zh-CN" b="1" dirty="0" smtClean="0">
                <a:effectLst/>
                <a:hlinkClick r:id="rId3"/>
              </a:rPr>
              <a:t>prefer fish to meat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宁死不屈 </a:t>
            </a:r>
          </a:p>
          <a:p>
            <a:r>
              <a:rPr lang="en-US" altLang="zh-CN" b="1" dirty="0" smtClean="0">
                <a:effectLst/>
                <a:hlinkClick r:id="rId4"/>
              </a:rPr>
              <a:t>prefer death to surrender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</a:rPr>
              <a:t>disadvantage</a:t>
            </a:r>
            <a:r>
              <a:rPr lang="zh-CN" altLang="en-US" b="1" dirty="0" smtClean="0">
                <a:solidFill>
                  <a:srgbClr val="FF66FF"/>
                </a:solidFill>
              </a:rPr>
              <a:t>　</a:t>
            </a:r>
            <a:r>
              <a:rPr lang="en-US" altLang="zh-CN" b="1" dirty="0" smtClean="0">
                <a:solidFill>
                  <a:srgbClr val="FF66FF"/>
                </a:solidFill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</a:rPr>
              <a:t>不利；不利条件；损害；损失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克服不利条件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5"/>
              </a:rPr>
              <a:t>overcome disadvantage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严重的缺陷 </a:t>
            </a:r>
          </a:p>
          <a:p>
            <a:r>
              <a:rPr lang="en-US" altLang="zh-CN" b="1" dirty="0" smtClean="0">
                <a:effectLst/>
                <a:hlinkClick r:id="rId6"/>
              </a:rPr>
              <a:t>serious disadvantage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处于不利地位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7"/>
              </a:rPr>
              <a:t>at a disadvantage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在不利的情况下 </a:t>
            </a:r>
          </a:p>
          <a:p>
            <a:r>
              <a:rPr lang="en-US" altLang="zh-CN" b="1" dirty="0" smtClean="0">
                <a:effectLst/>
                <a:hlinkClick r:id="rId8"/>
              </a:rPr>
              <a:t>under disadvantage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没有害处 </a:t>
            </a:r>
          </a:p>
          <a:p>
            <a:r>
              <a:rPr lang="en-US" altLang="zh-CN" b="1" dirty="0" smtClean="0">
                <a:effectLst/>
                <a:hlinkClick r:id="rId9"/>
              </a:rPr>
              <a:t>without disadvantage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0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solidFill>
                  <a:srgbClr val="FF66FF"/>
                </a:solidFill>
              </a:rPr>
              <a:t>flow</a:t>
            </a:r>
            <a:r>
              <a:rPr lang="zh-CN" altLang="en-US" b="1" dirty="0" smtClean="0">
                <a:solidFill>
                  <a:srgbClr val="FF66FF"/>
                </a:solidFill>
              </a:rPr>
              <a:t>　</a:t>
            </a:r>
            <a:r>
              <a:rPr lang="en-US" altLang="zh-CN" b="1" dirty="0" smtClean="0">
                <a:solidFill>
                  <a:srgbClr val="FF66FF"/>
                </a:solidFill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</a:rPr>
              <a:t>流动；</a:t>
            </a:r>
            <a:r>
              <a:rPr lang="en-US" altLang="zh-CN" b="1" dirty="0" smtClean="0">
                <a:solidFill>
                  <a:srgbClr val="FF66FF"/>
                </a:solidFill>
              </a:rPr>
              <a:t>vi.</a:t>
            </a:r>
            <a:r>
              <a:rPr lang="zh-CN" altLang="en-US" b="1" dirty="0" smtClean="0">
                <a:solidFill>
                  <a:srgbClr val="FF66FF"/>
                </a:solidFill>
              </a:rPr>
              <a:t>流动；涌出；</a:t>
            </a:r>
            <a:r>
              <a:rPr lang="en-US" altLang="zh-CN" b="1" dirty="0" err="1" smtClean="0">
                <a:solidFill>
                  <a:srgbClr val="FF66FF"/>
                </a:solidFill>
              </a:rPr>
              <a:t>vt.</a:t>
            </a:r>
            <a:r>
              <a:rPr lang="zh-CN" altLang="en-US" b="1" dirty="0" smtClean="0">
                <a:solidFill>
                  <a:srgbClr val="FF66FF"/>
                </a:solidFill>
              </a:rPr>
              <a:t>淹没 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自由地流出来 </a:t>
            </a:r>
          </a:p>
          <a:p>
            <a:r>
              <a:rPr lang="en-US" altLang="zh-CN" b="1" dirty="0" smtClean="0">
                <a:effectLst/>
                <a:hlinkClick r:id="rId2"/>
              </a:rPr>
              <a:t>flow freely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流出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3"/>
              </a:rPr>
              <a:t>flow out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决堤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4"/>
              </a:rPr>
              <a:t>flow over banks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加速商品流通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5"/>
              </a:rPr>
              <a:t>increase the flow of goods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打断某人的思路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6"/>
              </a:rPr>
              <a:t>interrupt </a:t>
            </a:r>
            <a:r>
              <a:rPr lang="en-US" altLang="zh-CN" b="1" dirty="0" err="1" smtClean="0">
                <a:effectLst/>
                <a:hlinkClick r:id="rId6"/>
              </a:rPr>
              <a:t>sb's</a:t>
            </a:r>
            <a:r>
              <a:rPr lang="en-US" altLang="zh-CN" b="1" dirty="0" smtClean="0">
                <a:effectLst/>
                <a:hlinkClick r:id="rId6"/>
              </a:rPr>
              <a:t> flow of thought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气流 </a:t>
            </a:r>
          </a:p>
          <a:p>
            <a:r>
              <a:rPr lang="en-US" altLang="zh-CN" b="1" dirty="0" smtClean="0">
                <a:effectLst/>
                <a:hlinkClick r:id="rId7"/>
              </a:rPr>
              <a:t>air flow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  <a:effectLst/>
              </a:rPr>
              <a:t>persuade</a:t>
            </a:r>
            <a:r>
              <a:rPr lang="zh-CN" altLang="en-US" b="1" dirty="0" smtClean="0">
                <a:solidFill>
                  <a:srgbClr val="FF66FF"/>
                </a:solidFill>
                <a:effectLst/>
              </a:rPr>
              <a:t>　 </a:t>
            </a:r>
            <a:r>
              <a:rPr lang="en-US" altLang="zh-CN" b="1" dirty="0" err="1" smtClean="0">
                <a:solidFill>
                  <a:srgbClr val="FF66FF"/>
                </a:solidFill>
                <a:effectLst/>
              </a:rPr>
              <a:t>vt.</a:t>
            </a:r>
            <a:r>
              <a:rPr lang="zh-CN" altLang="en-US" b="1" dirty="0" smtClean="0">
                <a:solidFill>
                  <a:srgbClr val="FF66FF"/>
                </a:solidFill>
                <a:effectLst/>
              </a:rPr>
              <a:t>说服；劝说</a:t>
            </a:r>
            <a:endParaRPr lang="en-US" altLang="zh-CN" b="1" dirty="0" smtClean="0">
              <a:solidFill>
                <a:srgbClr val="FF66FF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劝某人做某事 </a:t>
            </a:r>
          </a:p>
          <a:p>
            <a:r>
              <a:rPr lang="en-US" altLang="zh-CN" b="1" dirty="0" smtClean="0">
                <a:effectLst/>
                <a:hlinkClick r:id="rId8"/>
              </a:rPr>
              <a:t>persuade into doing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劝某人不做某事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9"/>
              </a:rPr>
              <a:t>persuade out of doing</a:t>
            </a:r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66FF"/>
                </a:solidFill>
              </a:rPr>
              <a:t>organize</a:t>
            </a:r>
            <a:r>
              <a:rPr lang="zh-CN" altLang="en-US" b="1" dirty="0" smtClean="0">
                <a:solidFill>
                  <a:srgbClr val="FF66FF"/>
                </a:solidFill>
              </a:rPr>
              <a:t>　 　 </a:t>
            </a:r>
            <a:r>
              <a:rPr lang="en-US" altLang="zh-CN" b="1" dirty="0" smtClean="0">
                <a:solidFill>
                  <a:srgbClr val="FF66FF"/>
                </a:solidFill>
              </a:rPr>
              <a:t>v.</a:t>
            </a:r>
            <a:r>
              <a:rPr lang="zh-CN" altLang="en-US" b="1" dirty="0" smtClean="0">
                <a:solidFill>
                  <a:srgbClr val="FF66FF"/>
                </a:solidFill>
              </a:rPr>
              <a:t>组织；安排；筹办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成立业余艺术组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2"/>
              </a:rPr>
              <a:t>organize an amateur art group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组织一次进攻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3"/>
              </a:rPr>
              <a:t>organize an attack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筹办娱乐活动 </a:t>
            </a:r>
          </a:p>
          <a:p>
            <a:r>
              <a:rPr lang="en-US" altLang="zh-CN" b="1" dirty="0" smtClean="0">
                <a:effectLst/>
                <a:hlinkClick r:id="rId4"/>
              </a:rPr>
              <a:t>organize an entertainment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打腹稿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使思想条理化 </a:t>
            </a:r>
          </a:p>
          <a:p>
            <a:r>
              <a:rPr lang="en-US" altLang="zh-CN" b="1" dirty="0" smtClean="0">
                <a:effectLst/>
                <a:hlinkClick r:id="rId5"/>
              </a:rPr>
              <a:t>organize one's ideas</a:t>
            </a:r>
            <a:r>
              <a:rPr lang="en-US" altLang="zh-CN" b="1" dirty="0" smtClean="0">
                <a:effectLst/>
              </a:rPr>
              <a:t> / </a:t>
            </a:r>
            <a:r>
              <a:rPr lang="en-US" altLang="zh-CN" b="1" dirty="0" smtClean="0">
                <a:effectLst/>
                <a:hlinkClick r:id="rId6"/>
              </a:rPr>
              <a:t>organize one's thoughts</a:t>
            </a:r>
            <a:r>
              <a:rPr lang="en-US" altLang="zh-CN" b="1" dirty="0" smtClean="0">
                <a:effectLst/>
              </a:rPr>
              <a:t> 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使自己有思想准备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7"/>
              </a:rPr>
              <a:t>organize oneself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  <a:effectLst/>
              </a:rPr>
              <a:t>source</a:t>
            </a:r>
            <a:r>
              <a:rPr lang="zh-CN" altLang="en-US" b="1" dirty="0" smtClean="0">
                <a:solidFill>
                  <a:srgbClr val="FF66FF"/>
                </a:solidFill>
                <a:effectLst/>
              </a:rPr>
              <a:t>　 </a:t>
            </a:r>
            <a:r>
              <a:rPr lang="en-US" altLang="zh-CN" b="1" dirty="0" smtClean="0">
                <a:solidFill>
                  <a:srgbClr val="FF66FF"/>
                </a:solidFill>
                <a:effectLst/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  <a:effectLst/>
              </a:rPr>
              <a:t>来源；发源地；原始资料</a:t>
            </a:r>
            <a:endParaRPr lang="en-US" altLang="zh-CN" b="1" dirty="0" smtClean="0">
              <a:solidFill>
                <a:srgbClr val="FF66FF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泄露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的来源 </a:t>
            </a:r>
          </a:p>
          <a:p>
            <a:r>
              <a:rPr lang="en-US" altLang="zh-CN" b="1" dirty="0" smtClean="0">
                <a:effectLst/>
                <a:hlinkClick r:id="rId8"/>
              </a:rPr>
              <a:t>disclose one's source of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发现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的源头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9"/>
              </a:rPr>
              <a:t>discover the source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 </a:t>
            </a:r>
          </a:p>
          <a:p>
            <a:endParaRPr lang="en-US" altLang="zh-CN" b="1" dirty="0" smtClean="0">
              <a:effectLst/>
            </a:endParaRPr>
          </a:p>
          <a:p>
            <a:endParaRPr lang="zh-CN" altLang="en-US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effectLst/>
              </a:rPr>
              <a:t>丰富的信息来源 </a:t>
            </a:r>
          </a:p>
          <a:p>
            <a:r>
              <a:rPr lang="en-US" altLang="zh-CN" b="1" dirty="0" smtClean="0">
                <a:effectLst/>
                <a:hlinkClick r:id="rId2"/>
              </a:rPr>
              <a:t>rich source of information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权威出处 </a:t>
            </a:r>
          </a:p>
          <a:p>
            <a:r>
              <a:rPr lang="en-US" altLang="zh-CN" b="1" dirty="0" smtClean="0">
                <a:effectLst/>
                <a:hlinkClick r:id="rId3"/>
              </a:rPr>
              <a:t>authoritative sources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史料 </a:t>
            </a:r>
          </a:p>
          <a:p>
            <a:r>
              <a:rPr lang="en-US" altLang="zh-CN" b="1" dirty="0" smtClean="0">
                <a:effectLst/>
                <a:hlinkClick r:id="rId4"/>
              </a:rPr>
              <a:t>historical sources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能源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5"/>
              </a:rPr>
              <a:t>power sources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追根寻源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6"/>
              </a:rPr>
              <a:t>trace to its source</a:t>
            </a:r>
            <a:endParaRPr lang="zh-CN" altLang="en-US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</a:rPr>
              <a:t>determine</a:t>
            </a:r>
            <a:r>
              <a:rPr lang="zh-CN" altLang="en-US" b="1" dirty="0" smtClean="0">
                <a:solidFill>
                  <a:srgbClr val="FF66FF"/>
                </a:solidFill>
              </a:rPr>
              <a:t>　</a:t>
            </a:r>
            <a:r>
              <a:rPr lang="en-US" altLang="zh-CN" b="1" dirty="0" smtClean="0">
                <a:solidFill>
                  <a:srgbClr val="FF66FF"/>
                </a:solidFill>
              </a:rPr>
              <a:t>v.</a:t>
            </a:r>
            <a:r>
              <a:rPr lang="zh-CN" altLang="en-US" b="1" dirty="0" smtClean="0">
                <a:solidFill>
                  <a:srgbClr val="FF66FF"/>
                </a:solidFill>
              </a:rPr>
              <a:t>决定；决心；确定；测定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确定公司的方针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7"/>
              </a:rPr>
              <a:t>determine a company policy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投票表决某一问题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8"/>
              </a:rPr>
              <a:t>determine a matter by a vote</a:t>
            </a:r>
            <a:endParaRPr lang="zh-CN" altLang="en-US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effectLst/>
                <a:hlinkClick r:id="rId2"/>
              </a:rPr>
              <a:t>determine </a:t>
            </a:r>
            <a:r>
              <a:rPr lang="en-US" altLang="zh-CN" b="1" dirty="0" err="1" smtClean="0">
                <a:effectLst/>
                <a:hlinkClick r:id="rId2"/>
              </a:rPr>
              <a:t>on〔upon</a:t>
            </a:r>
            <a:r>
              <a:rPr lang="en-US" altLang="zh-CN" b="1" dirty="0" smtClean="0">
                <a:effectLst/>
                <a:hlinkClick r:id="rId2"/>
              </a:rPr>
              <a:t>〕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决心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决定 </a:t>
            </a:r>
          </a:p>
          <a:p>
            <a:r>
              <a:rPr lang="zh-CN" altLang="en-US" b="1" dirty="0" smtClean="0">
                <a:effectLst/>
              </a:rPr>
              <a:t>决定尽早出发 </a:t>
            </a:r>
          </a:p>
          <a:p>
            <a:r>
              <a:rPr lang="en-US" altLang="zh-CN" b="1" dirty="0" smtClean="0">
                <a:effectLst/>
                <a:hlinkClick r:id="rId3"/>
              </a:rPr>
              <a:t>determine on an early start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决心戒烟 </a:t>
            </a:r>
          </a:p>
          <a:p>
            <a:r>
              <a:rPr lang="en-US" altLang="zh-CN" b="1" dirty="0" smtClean="0">
                <a:effectLst/>
                <a:hlinkClick r:id="rId4"/>
              </a:rPr>
              <a:t>determine on giving up smoking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</a:rPr>
              <a:t>bend</a:t>
            </a:r>
            <a:r>
              <a:rPr lang="zh-CN" altLang="en-US" b="1" dirty="0" smtClean="0">
                <a:solidFill>
                  <a:srgbClr val="FF66FF"/>
                </a:solidFill>
              </a:rPr>
              <a:t>　 </a:t>
            </a:r>
            <a:r>
              <a:rPr lang="en-US" altLang="zh-CN" b="1" dirty="0" smtClean="0">
                <a:solidFill>
                  <a:srgbClr val="FF66FF"/>
                </a:solidFill>
              </a:rPr>
              <a:t>v.</a:t>
            </a:r>
            <a:r>
              <a:rPr lang="zh-CN" altLang="en-US" b="1" dirty="0" smtClean="0">
                <a:solidFill>
                  <a:srgbClr val="FF66FF"/>
                </a:solidFill>
              </a:rPr>
              <a:t>弯曲；使弯曲；屈服；屈从；集中于 </a:t>
            </a:r>
            <a:r>
              <a:rPr lang="en-US" altLang="zh-CN" b="1" dirty="0" smtClean="0">
                <a:solidFill>
                  <a:srgbClr val="FF66FF"/>
                </a:solidFill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</a:rPr>
              <a:t>弯曲；弯道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曲肘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5"/>
              </a:rPr>
              <a:t>bend the elbow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歪曲 </a:t>
            </a:r>
          </a:p>
          <a:p>
            <a:r>
              <a:rPr lang="en-US" altLang="zh-CN" b="1" dirty="0" smtClean="0">
                <a:effectLst/>
                <a:hlinkClick r:id="rId6"/>
              </a:rPr>
              <a:t>bend the meaning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篡改规则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通融 </a:t>
            </a:r>
          </a:p>
          <a:p>
            <a:r>
              <a:rPr lang="en-US" altLang="zh-CN" b="1" dirty="0" smtClean="0">
                <a:effectLst/>
                <a:hlinkClick r:id="rId7"/>
              </a:rPr>
              <a:t>bend the rules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容易弯曲 </a:t>
            </a:r>
          </a:p>
          <a:p>
            <a:r>
              <a:rPr lang="en-US" altLang="zh-CN" b="1" dirty="0" smtClean="0">
                <a:effectLst/>
                <a:hlinkClick r:id="rId8"/>
              </a:rPr>
              <a:t>bend easily</a:t>
            </a:r>
            <a:endParaRPr lang="zh-CN" altLang="en-US" b="1" dirty="0" smtClean="0">
              <a:effectLst/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effectLst/>
                <a:hlinkClick r:id="rId2"/>
              </a:rPr>
              <a:t>bend to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向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弯曲</a:t>
            </a:r>
            <a:r>
              <a:rPr lang="en-US" altLang="zh-CN" b="1" dirty="0" smtClean="0">
                <a:effectLst/>
              </a:rPr>
              <a:t>,(</a:t>
            </a:r>
            <a:r>
              <a:rPr lang="zh-CN" altLang="en-US" b="1" dirty="0" smtClean="0">
                <a:effectLst/>
              </a:rPr>
              <a:t>使</a:t>
            </a:r>
            <a:r>
              <a:rPr lang="en-US" altLang="zh-CN" b="1" dirty="0" smtClean="0">
                <a:effectLst/>
              </a:rPr>
              <a:t>)</a:t>
            </a:r>
            <a:r>
              <a:rPr lang="zh-CN" altLang="en-US" b="1" dirty="0" smtClean="0">
                <a:effectLst/>
              </a:rPr>
              <a:t>屈从于 </a:t>
            </a:r>
          </a:p>
          <a:p>
            <a:r>
              <a:rPr lang="zh-CN" altLang="en-US" b="1" dirty="0" smtClean="0">
                <a:effectLst/>
              </a:rPr>
              <a:t>听天由命 </a:t>
            </a:r>
          </a:p>
          <a:p>
            <a:r>
              <a:rPr lang="en-US" altLang="zh-CN" b="1" dirty="0" smtClean="0">
                <a:effectLst/>
                <a:hlinkClick r:id="rId3"/>
              </a:rPr>
              <a:t>bend to fate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屈从于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的意志 </a:t>
            </a:r>
          </a:p>
          <a:p>
            <a:r>
              <a:rPr lang="en-US" altLang="zh-CN" b="1" dirty="0" smtClean="0">
                <a:effectLst/>
                <a:hlinkClick r:id="rId4"/>
              </a:rPr>
              <a:t>bend to </a:t>
            </a:r>
            <a:r>
              <a:rPr lang="en-US" altLang="zh-CN" b="1" dirty="0" err="1" smtClean="0">
                <a:effectLst/>
                <a:hlinkClick r:id="rId4"/>
              </a:rPr>
              <a:t>sb's</a:t>
            </a:r>
            <a:r>
              <a:rPr lang="en-US" altLang="zh-CN" b="1" dirty="0" smtClean="0">
                <a:effectLst/>
                <a:hlinkClick r:id="rId4"/>
              </a:rPr>
              <a:t> will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年老腰弯 </a:t>
            </a:r>
          </a:p>
          <a:p>
            <a:r>
              <a:rPr lang="en-US" altLang="zh-CN" b="1" dirty="0" smtClean="0">
                <a:effectLst/>
                <a:hlinkClick r:id="rId5"/>
              </a:rPr>
              <a:t>bend with age</a:t>
            </a:r>
            <a:endParaRPr lang="zh-CN" altLang="en-US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66FF"/>
                </a:solidFill>
              </a:rPr>
              <a:t>insurance</a:t>
            </a:r>
            <a:r>
              <a:rPr lang="zh-CN" altLang="en-US" b="1" dirty="0" smtClean="0">
                <a:solidFill>
                  <a:srgbClr val="FF66FF"/>
                </a:solidFill>
              </a:rPr>
              <a:t>　 </a:t>
            </a:r>
            <a:r>
              <a:rPr lang="en-US" altLang="zh-CN" b="1" dirty="0" smtClean="0">
                <a:solidFill>
                  <a:srgbClr val="FF66FF"/>
                </a:solidFill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</a:rPr>
              <a:t>保险；保险费；安全保障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买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取消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提供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卖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保险 </a:t>
            </a:r>
          </a:p>
          <a:p>
            <a:r>
              <a:rPr lang="en-US" altLang="zh-CN" b="1" dirty="0" err="1" smtClean="0">
                <a:effectLst/>
                <a:hlinkClick r:id="rId6"/>
              </a:rPr>
              <a:t>buy〔cancel</a:t>
            </a:r>
            <a:r>
              <a:rPr lang="en-US" altLang="zh-CN" b="1" dirty="0" smtClean="0">
                <a:effectLst/>
                <a:hlinkClick r:id="rId6"/>
              </a:rPr>
              <a:t>, provide, sell〕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投保 </a:t>
            </a:r>
          </a:p>
          <a:p>
            <a:r>
              <a:rPr lang="en-US" altLang="zh-CN" b="1" dirty="0" smtClean="0">
                <a:effectLst/>
                <a:hlinkClick r:id="rId7"/>
              </a:rPr>
              <a:t>carry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办理保险 </a:t>
            </a:r>
          </a:p>
          <a:p>
            <a:r>
              <a:rPr lang="en-US" altLang="zh-CN" b="1" dirty="0" smtClean="0">
                <a:effectLst/>
                <a:hlinkClick r:id="rId8"/>
              </a:rPr>
              <a:t>take </a:t>
            </a:r>
            <a:r>
              <a:rPr lang="en-US" altLang="zh-CN" b="1" dirty="0" err="1" smtClean="0">
                <a:effectLst/>
                <a:hlinkClick r:id="rId8"/>
              </a:rPr>
              <a:t>out〔underwrite</a:t>
            </a:r>
            <a:r>
              <a:rPr lang="en-US" altLang="zh-CN" b="1" dirty="0" smtClean="0">
                <a:effectLst/>
                <a:hlinkClick r:id="rId8"/>
              </a:rPr>
              <a:t>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综合保险 </a:t>
            </a:r>
          </a:p>
          <a:p>
            <a:r>
              <a:rPr lang="en-US" altLang="zh-CN" b="1" dirty="0" smtClean="0">
                <a:effectLst/>
                <a:hlinkClick r:id="rId9"/>
              </a:rPr>
              <a:t>comprehensive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effectLst/>
              </a:rPr>
              <a:t>医疗保险 </a:t>
            </a:r>
          </a:p>
          <a:p>
            <a:r>
              <a:rPr lang="en-US" altLang="zh-CN" b="1" dirty="0" smtClean="0">
                <a:effectLst/>
                <a:hlinkClick r:id="rId2"/>
              </a:rPr>
              <a:t>medical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社会保险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3"/>
              </a:rPr>
              <a:t>social insurance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意外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火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飞行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水灾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保险 </a:t>
            </a:r>
          </a:p>
          <a:p>
            <a:r>
              <a:rPr lang="en-US" altLang="zh-CN" b="1" dirty="0" err="1" smtClean="0">
                <a:effectLst/>
                <a:hlinkClick r:id="rId4"/>
              </a:rPr>
              <a:t>accident〔fire</a:t>
            </a:r>
            <a:r>
              <a:rPr lang="en-US" altLang="zh-CN" b="1" dirty="0" smtClean="0">
                <a:effectLst/>
                <a:hlinkClick r:id="rId4"/>
              </a:rPr>
              <a:t>, flight, flood〕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车险 </a:t>
            </a:r>
          </a:p>
          <a:p>
            <a:r>
              <a:rPr lang="en-US" altLang="zh-CN" b="1" dirty="0" err="1" smtClean="0">
                <a:effectLst/>
                <a:hlinkClick r:id="rId5"/>
              </a:rPr>
              <a:t>car〔motor</a:t>
            </a:r>
            <a:r>
              <a:rPr lang="en-US" altLang="zh-CN" b="1" dirty="0" smtClean="0">
                <a:effectLst/>
                <a:hlinkClick r:id="rId5"/>
              </a:rPr>
              <a:t>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团体保险 </a:t>
            </a:r>
          </a:p>
          <a:p>
            <a:r>
              <a:rPr lang="en-US" altLang="zh-CN" b="1" dirty="0" smtClean="0">
                <a:effectLst/>
                <a:hlinkClick r:id="rId6"/>
              </a:rPr>
              <a:t>group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健康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人寿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财产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保险 </a:t>
            </a:r>
          </a:p>
          <a:p>
            <a:r>
              <a:rPr lang="en-US" altLang="zh-CN" b="1" dirty="0" err="1" smtClean="0">
                <a:effectLst/>
                <a:hlinkClick r:id="rId7"/>
              </a:rPr>
              <a:t>health〔life</a:t>
            </a:r>
            <a:r>
              <a:rPr lang="en-US" altLang="zh-CN" b="1" dirty="0" smtClean="0">
                <a:effectLst/>
                <a:hlinkClick r:id="rId7"/>
              </a:rPr>
              <a:t>, property〕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劳动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失业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保险 </a:t>
            </a:r>
          </a:p>
          <a:p>
            <a:r>
              <a:rPr lang="en-US" altLang="zh-CN" b="1" dirty="0" err="1" smtClean="0">
                <a:effectLst/>
                <a:hlinkClick r:id="rId8"/>
              </a:rPr>
              <a:t>labor〔unemployment</a:t>
            </a:r>
            <a:r>
              <a:rPr lang="en-US" altLang="zh-CN" b="1" dirty="0" smtClean="0">
                <a:effectLst/>
                <a:hlinkClick r:id="rId8"/>
              </a:rPr>
              <a:t>〕 insurance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保险公司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9"/>
              </a:rPr>
              <a:t>insurance </a:t>
            </a:r>
            <a:r>
              <a:rPr lang="en-US" altLang="zh-CN" b="1" dirty="0" err="1" smtClean="0">
                <a:effectLst/>
                <a:hlinkClick r:id="rId9"/>
              </a:rPr>
              <a:t>company〔office</a:t>
            </a:r>
            <a:r>
              <a:rPr lang="en-US" altLang="zh-CN" b="1" dirty="0" smtClean="0">
                <a:effectLst/>
                <a:hlinkClick r:id="rId9"/>
              </a:rPr>
              <a:t>〕</a:t>
            </a:r>
            <a:endParaRPr lang="zh-CN" altLang="en-US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solidFill>
                  <a:srgbClr val="FF66FF"/>
                </a:solidFill>
              </a:rPr>
              <a:t>view</a:t>
            </a:r>
            <a:r>
              <a:rPr lang="zh-CN" altLang="en-US" b="1" dirty="0" smtClean="0">
                <a:solidFill>
                  <a:srgbClr val="FF66FF"/>
                </a:solidFill>
              </a:rPr>
              <a:t>　 </a:t>
            </a:r>
            <a:r>
              <a:rPr lang="en-US" altLang="zh-CN" b="1" dirty="0" smtClean="0">
                <a:solidFill>
                  <a:srgbClr val="FF66FF"/>
                </a:solidFill>
              </a:rPr>
              <a:t>n.</a:t>
            </a:r>
            <a:r>
              <a:rPr lang="zh-CN" altLang="en-US" b="1" dirty="0" smtClean="0">
                <a:solidFill>
                  <a:srgbClr val="FF66FF"/>
                </a:solidFill>
              </a:rPr>
              <a:t>视野；见解；风景；方法；检查 </a:t>
            </a:r>
            <a:r>
              <a:rPr lang="en-US" altLang="zh-CN" b="1" dirty="0" smtClean="0">
                <a:solidFill>
                  <a:srgbClr val="FF66FF"/>
                </a:solidFill>
              </a:rPr>
              <a:t>v.</a:t>
            </a:r>
            <a:r>
              <a:rPr lang="zh-CN" altLang="en-US" b="1" dirty="0" smtClean="0">
                <a:solidFill>
                  <a:srgbClr val="FF66FF"/>
                </a:solidFill>
              </a:rPr>
              <a:t>考虑；看；把 </a:t>
            </a:r>
            <a:r>
              <a:rPr lang="en-US" altLang="zh-CN" b="1" dirty="0" smtClean="0">
                <a:solidFill>
                  <a:srgbClr val="FF66FF"/>
                </a:solidFill>
              </a:rPr>
              <a:t>... </a:t>
            </a:r>
            <a:r>
              <a:rPr lang="zh-CN" altLang="en-US" b="1" dirty="0" smtClean="0">
                <a:solidFill>
                  <a:srgbClr val="FF66FF"/>
                </a:solidFill>
              </a:rPr>
              <a:t>视为 </a:t>
            </a:r>
            <a:endParaRPr lang="en-US" altLang="zh-CN" b="1" dirty="0" smtClean="0">
              <a:solidFill>
                <a:srgbClr val="FF66FF"/>
              </a:solidFill>
            </a:endParaRPr>
          </a:p>
          <a:p>
            <a:r>
              <a:rPr lang="zh-CN" altLang="en-US" b="1" dirty="0" smtClean="0">
                <a:effectLst/>
              </a:rPr>
              <a:t>美化景色 </a:t>
            </a:r>
          </a:p>
          <a:p>
            <a:r>
              <a:rPr lang="en-US" altLang="zh-CN" b="1" dirty="0" smtClean="0">
                <a:effectLst/>
                <a:hlinkClick r:id="rId2"/>
              </a:rPr>
              <a:t>beautify the view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挡住视线 </a:t>
            </a:r>
          </a:p>
          <a:p>
            <a:r>
              <a:rPr lang="en-US" altLang="zh-CN" b="1" dirty="0" smtClean="0">
                <a:effectLst/>
                <a:hlinkClick r:id="rId3"/>
              </a:rPr>
              <a:t>block view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放弃自己的看法 </a:t>
            </a:r>
          </a:p>
          <a:p>
            <a:r>
              <a:rPr lang="en-US" altLang="zh-CN" b="1" dirty="0" smtClean="0">
                <a:effectLst/>
                <a:hlinkClick r:id="rId4"/>
              </a:rPr>
              <a:t>abandon one's view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在某人看来 </a:t>
            </a:r>
          </a:p>
          <a:p>
            <a:r>
              <a:rPr lang="en-US" altLang="zh-CN" b="1" dirty="0" smtClean="0">
                <a:effectLst/>
                <a:hlinkClick r:id="rId5"/>
              </a:rPr>
              <a:t>in </a:t>
            </a:r>
            <a:r>
              <a:rPr lang="en-US" altLang="zh-CN" b="1" dirty="0" err="1" smtClean="0">
                <a:effectLst/>
                <a:hlinkClick r:id="rId5"/>
              </a:rPr>
              <a:t>sb's</a:t>
            </a:r>
            <a:r>
              <a:rPr lang="en-US" altLang="zh-CN" b="1" dirty="0" smtClean="0">
                <a:effectLst/>
                <a:hlinkClick r:id="rId5"/>
              </a:rPr>
              <a:t> view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把某人看做主要对手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6"/>
              </a:rPr>
              <a:t>view </a:t>
            </a:r>
            <a:r>
              <a:rPr lang="en-US" altLang="zh-CN" b="1" dirty="0" err="1" smtClean="0">
                <a:effectLst/>
                <a:hlinkClick r:id="rId6"/>
              </a:rPr>
              <a:t>sb</a:t>
            </a:r>
            <a:r>
              <a:rPr lang="en-US" altLang="zh-CN" b="1" dirty="0" smtClean="0">
                <a:effectLst/>
                <a:hlinkClick r:id="rId6"/>
              </a:rPr>
              <a:t> as one's major adversary</a:t>
            </a:r>
            <a:endParaRPr lang="zh-CN" altLang="en-US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认为是一个严重威胁 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7"/>
              </a:rPr>
              <a:t>view as a serious threat</a:t>
            </a:r>
            <a:endParaRPr lang="zh-CN" altLang="en-US" b="1" dirty="0" smtClean="0">
              <a:effectLst/>
            </a:endParaRPr>
          </a:p>
          <a:p>
            <a:r>
              <a:rPr lang="en-US" altLang="zh-CN" b="1" dirty="0" smtClean="0">
                <a:effectLst/>
                <a:hlinkClick r:id="rId8"/>
              </a:rPr>
              <a:t>view from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从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角度看 </a:t>
            </a:r>
          </a:p>
          <a:p>
            <a:r>
              <a:rPr lang="zh-CN" altLang="en-US" b="1" dirty="0" smtClean="0">
                <a:effectLst/>
              </a:rPr>
              <a:t>全面地考虑 </a:t>
            </a:r>
          </a:p>
          <a:p>
            <a:r>
              <a:rPr lang="en-US" altLang="zh-CN" b="1" dirty="0" smtClean="0">
                <a:effectLst/>
                <a:hlinkClick r:id="rId9"/>
              </a:rPr>
              <a:t>view from all angles</a:t>
            </a:r>
            <a:r>
              <a:rPr lang="en-US" altLang="zh-CN" b="1" dirty="0" smtClean="0">
                <a:effectLst/>
              </a:rPr>
              <a:t>  </a:t>
            </a:r>
            <a:r>
              <a:rPr lang="en-US" altLang="zh-CN" b="1" dirty="0" smtClean="0"/>
              <a:t>/ </a:t>
            </a:r>
            <a:r>
              <a:rPr lang="en-US" altLang="zh-CN" b="1" dirty="0" smtClean="0">
                <a:effectLst/>
                <a:hlinkClick r:id="rId10"/>
              </a:rPr>
              <a:t>view from both sides</a:t>
            </a:r>
            <a:r>
              <a:rPr lang="en-US" altLang="zh-CN" b="1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从某人的立场看 </a:t>
            </a:r>
          </a:p>
          <a:p>
            <a:r>
              <a:rPr lang="en-US" altLang="zh-CN" b="1" dirty="0" smtClean="0">
                <a:effectLst/>
                <a:hlinkClick r:id="rId11"/>
              </a:rPr>
              <a:t>view from one's standpoint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33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57</TotalTime>
  <Words>164</Words>
  <Application>Microsoft Office PowerPoint</Application>
  <PresentationFormat>全屏显示(4:3)</PresentationFormat>
  <Paragraphs>150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2015-09-28T07:52:03Z</dcterms:created>
  <dcterms:modified xsi:type="dcterms:W3CDTF">2015-09-28T08:49:38Z</dcterms:modified>
</cp:coreProperties>
</file>