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4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5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0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2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49D1-9424-48B9-BF3E-A083C6BA0D48}" type="datetimeFigureOut">
              <a:rPr lang="zh-CN" altLang="en-US" smtClean="0"/>
              <a:t>2015-10-28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63CB-ED7F-4852-A6B1-2804EBF7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地质作用与矿产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587821"/>
            <a:ext cx="8229600" cy="5865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矿物</a:t>
            </a:r>
            <a:r>
              <a:rPr lang="zh-CN" altLang="zh-CN" b="1" dirty="0"/>
              <a:t>指由地质作用所形成的天然单质或化合物。是组成岩石和矿石的基本单元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岩石</a:t>
            </a:r>
            <a:r>
              <a:rPr lang="zh-CN" altLang="en-US" b="1" dirty="0" smtClean="0"/>
              <a:t>由一</a:t>
            </a:r>
            <a:r>
              <a:rPr lang="zh-CN" altLang="en-US" b="1" dirty="0"/>
              <a:t>种或几种矿物组成、有规律</a:t>
            </a:r>
            <a:r>
              <a:rPr lang="zh-CN" altLang="en-US" b="1" dirty="0" smtClean="0"/>
              <a:t>的集合体。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矿产</a:t>
            </a:r>
            <a:r>
              <a:rPr lang="zh-CN" altLang="en-US" b="1" dirty="0"/>
              <a:t>泛指一切埋藏在地下（或分布于地表的、或岩石风化的、或岩石沉积的）</a:t>
            </a:r>
            <a:r>
              <a:rPr lang="zh-CN" altLang="en-US" b="1" dirty="0">
                <a:solidFill>
                  <a:srgbClr val="FF0000"/>
                </a:solidFill>
              </a:rPr>
              <a:t>可供人类利用</a:t>
            </a:r>
            <a:r>
              <a:rPr lang="zh-CN" altLang="en-US" b="1" dirty="0"/>
              <a:t>的天然矿物或岩石资源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85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c.hiphotos.baidu.com/baike/c0%3Dbaike80%2C5%2C5%2C80%2C26/sign=8169b43fd40735fa85fd46ebff3864d6/8644ebf81a4c510ff388f43e6059252dd42aa5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4664"/>
            <a:ext cx="3724868" cy="24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.hiphotos.baidu.com/baike/c0%3Dbaike80%2C5%2C5%2C80%2C26/sign=b1ba5074acaf2eddc0fc41bbec796a8c/aa18972bd40735fa217e60cb9e510fb30f2408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48" y="3573016"/>
            <a:ext cx="3961090" cy="32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aike.baidu.com/cms/rc/45%E5%9C%B0%E8%B4%A8%E7%9F%BF%E7%89%A9%E5%A4%A7%E5%9B%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51" y="3797572"/>
            <a:ext cx="4615503" cy="36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ning120.com/WebEditor/uploadfile/2010100814485426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6" y="476672"/>
            <a:ext cx="4533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506983" y="1772816"/>
            <a:ext cx="1145137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2903375"/>
            <a:ext cx="864096" cy="95767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51103" y="3068960"/>
            <a:ext cx="0" cy="151216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67311" y="306896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云母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4790280" y="176455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长石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851103" y="3797572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石英（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2800" b="1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92183" y="5035510"/>
            <a:ext cx="8229600" cy="1756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花岗岩</a:t>
            </a:r>
            <a:r>
              <a:rPr lang="zh-CN" altLang="en-US" b="1" smtClean="0"/>
              <a:t>：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石英（ 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）、长石、云母</a:t>
            </a:r>
            <a:endParaRPr lang="zh-CN" altLang="en-US" b="1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玄武岩</a:t>
            </a:r>
            <a:r>
              <a:rPr lang="zh-CN" altLang="en-US" b="1" smtClean="0"/>
              <a:t>：辉石、橄榄石、斜长石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大理岩</a:t>
            </a:r>
            <a:r>
              <a:rPr lang="zh-CN" altLang="en-US" b="1" smtClean="0"/>
              <a:t>（变质岩） ：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方解石（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CaCO</a:t>
            </a:r>
            <a:r>
              <a:rPr lang="en-US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b="1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4642048" y="1476151"/>
            <a:ext cx="1701800" cy="3871913"/>
            <a:chOff x="2544" y="825"/>
            <a:chExt cx="1072" cy="2439"/>
          </a:xfrm>
        </p:grpSpPr>
        <p:sp>
          <p:nvSpPr>
            <p:cNvPr id="12307" name="Text Box 3"/>
            <p:cNvSpPr txBox="1">
              <a:spLocks noChangeArrowheads="1"/>
            </p:cNvSpPr>
            <p:nvPr/>
          </p:nvSpPr>
          <p:spPr bwMode="auto">
            <a:xfrm>
              <a:off x="2560" y="825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charset="0"/>
                </a:rPr>
                <a:t>化学元素</a:t>
              </a:r>
            </a:p>
          </p:txBody>
        </p:sp>
        <p:sp>
          <p:nvSpPr>
            <p:cNvPr id="12308" name="Text Box 4"/>
            <p:cNvSpPr txBox="1">
              <a:spLocks noChangeArrowheads="1"/>
            </p:cNvSpPr>
            <p:nvPr/>
          </p:nvSpPr>
          <p:spPr bwMode="auto">
            <a:xfrm>
              <a:off x="2544" y="1305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charset="0"/>
                </a:rPr>
                <a:t>——</a:t>
              </a:r>
              <a:r>
                <a:rPr kumimoji="1" lang="zh-CN" altLang="en-US" sz="2800" b="1">
                  <a:latin typeface="Times New Roman" charset="0"/>
                </a:rPr>
                <a:t>矿 物</a:t>
              </a:r>
            </a:p>
          </p:txBody>
        </p:sp>
        <p:sp>
          <p:nvSpPr>
            <p:cNvPr id="12309" name="Text Box 5"/>
            <p:cNvSpPr txBox="1">
              <a:spLocks noChangeArrowheads="1"/>
            </p:cNvSpPr>
            <p:nvPr/>
          </p:nvSpPr>
          <p:spPr bwMode="auto">
            <a:xfrm>
              <a:off x="2544" y="2025"/>
              <a:ext cx="10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charset="0"/>
                </a:rPr>
                <a:t>——</a:t>
              </a:r>
              <a:r>
                <a:rPr kumimoji="1" lang="zh-CN" altLang="en-US" sz="2800" b="1">
                  <a:latin typeface="Times New Roman" charset="0"/>
                </a:rPr>
                <a:t>岩 石</a:t>
              </a:r>
            </a:p>
          </p:txBody>
        </p:sp>
        <p:sp>
          <p:nvSpPr>
            <p:cNvPr id="12310" name="Text Box 6"/>
            <p:cNvSpPr txBox="1">
              <a:spLocks noChangeArrowheads="1"/>
            </p:cNvSpPr>
            <p:nvPr/>
          </p:nvSpPr>
          <p:spPr bwMode="auto">
            <a:xfrm>
              <a:off x="2544" y="2544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charset="0"/>
                </a:rPr>
                <a:t>——</a:t>
              </a:r>
              <a:r>
                <a:rPr kumimoji="1" lang="zh-CN" altLang="en-US" sz="2800" b="1">
                  <a:latin typeface="Times New Roman" charset="0"/>
                </a:rPr>
                <a:t>矿 产</a:t>
              </a:r>
            </a:p>
          </p:txBody>
        </p:sp>
        <p:sp>
          <p:nvSpPr>
            <p:cNvPr id="12311" name="Text Box 7"/>
            <p:cNvSpPr txBox="1">
              <a:spLocks noChangeArrowheads="1"/>
            </p:cNvSpPr>
            <p:nvPr/>
          </p:nvSpPr>
          <p:spPr bwMode="auto">
            <a:xfrm>
              <a:off x="2544" y="2937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charset="0"/>
                </a:rPr>
                <a:t>——</a:t>
              </a:r>
              <a:r>
                <a:rPr kumimoji="1" lang="zh-CN" altLang="en-US" sz="2800" b="1">
                  <a:latin typeface="Times New Roman" charset="0"/>
                </a:rPr>
                <a:t>矿 床</a:t>
              </a:r>
            </a:p>
          </p:txBody>
        </p:sp>
      </p:grp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676723" y="1568226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概 念</a:t>
            </a: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6827038" y="1281332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二级分类</a:t>
            </a: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619323" y="2266726"/>
            <a:ext cx="41148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2800" b="1">
                <a:latin typeface="Times New Roman" charset="0"/>
              </a:rPr>
              <a:t>单质和化合物</a:t>
            </a:r>
          </a:p>
          <a:p>
            <a:pPr algn="r" eaLnBrk="1" hangingPunct="1"/>
            <a:endParaRPr kumimoji="1" lang="zh-CN" altLang="en-US" sz="2400" b="1">
              <a:latin typeface="Times New Roman" charset="0"/>
            </a:endParaRPr>
          </a:p>
          <a:p>
            <a:pPr algn="r" eaLnBrk="1" hangingPunct="1"/>
            <a:endParaRPr kumimoji="1" lang="zh-CN" altLang="en-US" sz="2400" b="1">
              <a:latin typeface="Times New Roman" charset="0"/>
            </a:endParaRPr>
          </a:p>
          <a:p>
            <a:pPr algn="r" eaLnBrk="1" hangingPunct="1"/>
            <a:r>
              <a:rPr kumimoji="1" lang="zh-CN" altLang="en-US" sz="2800" b="1">
                <a:latin typeface="Times New Roman" charset="0"/>
              </a:rPr>
              <a:t>一种、几种矿物、集合体</a:t>
            </a:r>
          </a:p>
          <a:p>
            <a:pPr algn="r" eaLnBrk="1" hangingPunct="1"/>
            <a:endParaRPr kumimoji="1" lang="zh-CN" altLang="en-US" sz="2800" b="1">
              <a:latin typeface="Times New Roman" charset="0"/>
            </a:endParaRPr>
          </a:p>
          <a:p>
            <a:pPr algn="r" eaLnBrk="1" hangingPunct="1"/>
            <a:r>
              <a:rPr kumimoji="1" lang="zh-CN" altLang="en-US" sz="2800" b="1">
                <a:latin typeface="Times New Roman" charset="0"/>
              </a:rPr>
              <a:t>有用、富集的矿物或岩石</a:t>
            </a:r>
          </a:p>
          <a:p>
            <a:pPr algn="r" eaLnBrk="1" hangingPunct="1"/>
            <a:endParaRPr kumimoji="1" lang="zh-CN" altLang="en-US" sz="900" b="1">
              <a:latin typeface="Times New Roman" charset="0"/>
            </a:endParaRPr>
          </a:p>
          <a:p>
            <a:pPr algn="r" eaLnBrk="1" hangingPunct="1"/>
            <a:r>
              <a:rPr kumimoji="1" lang="zh-CN" altLang="en-US" sz="2800" b="1">
                <a:latin typeface="Times New Roman" charset="0"/>
              </a:rPr>
              <a:t>矿产富集的地段</a:t>
            </a:r>
          </a:p>
        </p:txBody>
      </p:sp>
      <p:sp>
        <p:nvSpPr>
          <p:cNvPr id="12294" name="Text Box 11"/>
          <p:cNvSpPr txBox="1">
            <a:spLocks noChangeArrowheads="1"/>
          </p:cNvSpPr>
          <p:nvPr/>
        </p:nvSpPr>
        <p:spPr bwMode="auto">
          <a:xfrm>
            <a:off x="6394648" y="1911126"/>
            <a:ext cx="1619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6600"/>
                </a:solidFill>
                <a:latin typeface="Times New Roman" charset="0"/>
              </a:rPr>
              <a:t>造岩矿物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6600"/>
                </a:solidFill>
                <a:latin typeface="Times New Roman" charset="0"/>
              </a:rPr>
              <a:t>矿        产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993300"/>
                </a:solidFill>
                <a:latin typeface="Times New Roman" charset="0"/>
              </a:rPr>
              <a:t> 岩 浆 岩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993300"/>
                </a:solidFill>
                <a:latin typeface="Times New Roman" charset="0"/>
              </a:rPr>
              <a:t> 沉 积 岩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993300"/>
                </a:solidFill>
                <a:latin typeface="Times New Roman" charset="0"/>
              </a:rPr>
              <a:t> 变 质 岩</a:t>
            </a:r>
            <a:endParaRPr kumimoji="1" lang="zh-CN" altLang="en-US" sz="2800" b="1" dirty="0">
              <a:latin typeface="Times New Roman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charset="0"/>
              </a:rPr>
              <a:t>内生矿床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charset="0"/>
              </a:rPr>
              <a:t>外生矿床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charset="0"/>
              </a:rPr>
              <a:t>变质矿床</a:t>
            </a:r>
          </a:p>
        </p:txBody>
      </p: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5286573" y="1961926"/>
            <a:ext cx="1219200" cy="3629025"/>
            <a:chOff x="3264" y="720"/>
            <a:chExt cx="768" cy="2286"/>
          </a:xfrm>
        </p:grpSpPr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600" y="720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3600" y="1134"/>
              <a:ext cx="0" cy="5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 flipV="1">
              <a:off x="3600" y="1824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3264" y="1143"/>
              <a:ext cx="144" cy="1049"/>
            </a:xfrm>
            <a:custGeom>
              <a:avLst/>
              <a:gdLst>
                <a:gd name="T0" fmla="*/ 107 w 193"/>
                <a:gd name="T1" fmla="*/ 0 h 1049"/>
                <a:gd name="T2" fmla="*/ 0 w 193"/>
                <a:gd name="T3" fmla="*/ 86 h 1049"/>
                <a:gd name="T4" fmla="*/ 0 w 193"/>
                <a:gd name="T5" fmla="*/ 981 h 1049"/>
                <a:gd name="T6" fmla="*/ 144 w 193"/>
                <a:gd name="T7" fmla="*/ 1049 h 10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" h="1049">
                  <a:moveTo>
                    <a:pt x="143" y="0"/>
                  </a:moveTo>
                  <a:lnTo>
                    <a:pt x="0" y="86"/>
                  </a:lnTo>
                  <a:lnTo>
                    <a:pt x="0" y="981"/>
                  </a:lnTo>
                  <a:lnTo>
                    <a:pt x="193" y="1049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AutoShape 17"/>
            <p:cNvSpPr>
              <a:spLocks/>
            </p:cNvSpPr>
            <p:nvPr/>
          </p:nvSpPr>
          <p:spPr bwMode="auto">
            <a:xfrm>
              <a:off x="3936" y="151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6" name="AutoShape 18"/>
            <p:cNvSpPr>
              <a:spLocks/>
            </p:cNvSpPr>
            <p:nvPr/>
          </p:nvSpPr>
          <p:spPr bwMode="auto">
            <a:xfrm>
              <a:off x="3888" y="243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6" name="Line 19"/>
          <p:cNvSpPr>
            <a:spLocks noChangeShapeType="1"/>
          </p:cNvSpPr>
          <p:nvPr/>
        </p:nvSpPr>
        <p:spPr bwMode="auto">
          <a:xfrm>
            <a:off x="5819973" y="4600351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Freeform 20"/>
          <p:cNvSpPr>
            <a:spLocks/>
          </p:cNvSpPr>
          <p:nvPr/>
        </p:nvSpPr>
        <p:spPr bwMode="auto">
          <a:xfrm>
            <a:off x="7994848" y="3214464"/>
            <a:ext cx="304800" cy="1371600"/>
          </a:xfrm>
          <a:custGeom>
            <a:avLst/>
            <a:gdLst>
              <a:gd name="T0" fmla="*/ 0 w 144"/>
              <a:gd name="T1" fmla="*/ 0 h 864"/>
              <a:gd name="T2" fmla="*/ 304800 w 144"/>
              <a:gd name="T3" fmla="*/ 0 h 864"/>
              <a:gd name="T4" fmla="*/ 304800 w 144"/>
              <a:gd name="T5" fmla="*/ 1371600 h 864"/>
              <a:gd name="T6" fmla="*/ 0 w 144"/>
              <a:gd name="T7" fmla="*/ 1371600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Freeform 21"/>
          <p:cNvSpPr>
            <a:spLocks/>
          </p:cNvSpPr>
          <p:nvPr/>
        </p:nvSpPr>
        <p:spPr bwMode="auto">
          <a:xfrm>
            <a:off x="7994848" y="3671664"/>
            <a:ext cx="457200" cy="1371600"/>
          </a:xfrm>
          <a:custGeom>
            <a:avLst/>
            <a:gdLst>
              <a:gd name="T0" fmla="*/ 0 w 144"/>
              <a:gd name="T1" fmla="*/ 0 h 864"/>
              <a:gd name="T2" fmla="*/ 457200 w 144"/>
              <a:gd name="T3" fmla="*/ 0 h 864"/>
              <a:gd name="T4" fmla="*/ 457200 w 144"/>
              <a:gd name="T5" fmla="*/ 1371600 h 864"/>
              <a:gd name="T6" fmla="*/ 0 w 144"/>
              <a:gd name="T7" fmla="*/ 1371600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Freeform 22"/>
          <p:cNvSpPr>
            <a:spLocks/>
          </p:cNvSpPr>
          <p:nvPr/>
        </p:nvSpPr>
        <p:spPr bwMode="auto">
          <a:xfrm>
            <a:off x="7994848" y="4128864"/>
            <a:ext cx="609600" cy="1371600"/>
          </a:xfrm>
          <a:custGeom>
            <a:avLst/>
            <a:gdLst>
              <a:gd name="T0" fmla="*/ 0 w 144"/>
              <a:gd name="T1" fmla="*/ 0 h 864"/>
              <a:gd name="T2" fmla="*/ 609600 w 144"/>
              <a:gd name="T3" fmla="*/ 0 h 864"/>
              <a:gd name="T4" fmla="*/ 609600 w 144"/>
              <a:gd name="T5" fmla="*/ 1371600 h 864"/>
              <a:gd name="T6" fmla="*/ 0 w 144"/>
              <a:gd name="T7" fmla="*/ 1371600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AutoShape 23"/>
          <p:cNvSpPr>
            <a:spLocks/>
          </p:cNvSpPr>
          <p:nvPr/>
        </p:nvSpPr>
        <p:spPr bwMode="auto">
          <a:xfrm>
            <a:off x="6242248" y="214766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44624"/>
            <a:ext cx="8949680" cy="666936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内生矿床</a:t>
            </a:r>
            <a:r>
              <a:rPr lang="zh-CN" altLang="en-US" sz="2800" b="1" dirty="0" smtClean="0">
                <a:latin typeface="+mn-ea"/>
              </a:rPr>
              <a:t>既可由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岩浆作用</a:t>
            </a:r>
            <a:r>
              <a:rPr lang="zh-CN" altLang="en-US" sz="2800" b="1" dirty="0" smtClean="0">
                <a:latin typeface="+mn-ea"/>
              </a:rPr>
              <a:t>形成，也可由气化热液作用形成。</a:t>
            </a:r>
            <a:r>
              <a:rPr lang="zh-CN" altLang="en-US" sz="2800" b="1" dirty="0" smtClean="0"/>
              <a:t>内生矿床的种类多，分布广，经济价值大</a:t>
            </a:r>
            <a:r>
              <a:rPr lang="zh-CN" altLang="en-US" sz="2800" b="1" dirty="0" smtClean="0">
                <a:latin typeface="+mn-ea"/>
              </a:rPr>
              <a:t>。矿产有</a:t>
            </a:r>
            <a:r>
              <a:rPr lang="zh-CN" altLang="en-US" sz="2800" b="1" dirty="0" smtClean="0"/>
              <a:t>铬、铂、钛、铁、铜、镍、金刚石、锂、铍、铌、钽、长石、云母、稀土元素，钨、锡、钼、金、银、铅、锌、汞、锑、砷、铀、水晶等。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外生矿床</a:t>
            </a:r>
            <a:r>
              <a:rPr lang="zh-CN" altLang="en-US" sz="2800" b="1" dirty="0" smtClean="0">
                <a:latin typeface="+mn-ea"/>
              </a:rPr>
              <a:t>是指在地球表层由外生成矿作用形成的矿床。是在岩石圈表层与水圈、大气圈及生物圈的相互作用下 ，成矿物质经过迁移和富集形成的 。外生矿床包括全部的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煤、石油和天然气</a:t>
            </a:r>
            <a:r>
              <a:rPr lang="zh-CN" altLang="en-US" sz="2800" b="1" dirty="0" smtClean="0">
                <a:latin typeface="+mn-ea"/>
              </a:rPr>
              <a:t>，绝大部分的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铝矿和锰矿</a:t>
            </a:r>
            <a:r>
              <a:rPr lang="zh-CN" altLang="en-US" sz="2800" b="1" dirty="0" smtClean="0">
                <a:latin typeface="+mn-ea"/>
              </a:rPr>
              <a:t>，大部分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钴矿和铁矿</a:t>
            </a:r>
            <a:r>
              <a:rPr lang="zh-CN" altLang="en-US" sz="2800" b="1" dirty="0" smtClean="0">
                <a:latin typeface="+mn-ea"/>
              </a:rPr>
              <a:t>以及一部分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有色和稀有金属矿产</a:t>
            </a:r>
            <a:r>
              <a:rPr lang="zh-CN" altLang="en-US" sz="2800" b="1" dirty="0" smtClean="0">
                <a:latin typeface="+mn-ea"/>
              </a:rPr>
              <a:t>，还有重要的农肥和化工原料及其他非金属矿产。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早期形成的矿床或岩石，受到新的温度、压力、构造变动或热水溶液等因素的影响，即遭受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变质作用</a:t>
            </a:r>
            <a:r>
              <a:rPr lang="zh-CN" altLang="en-US" sz="2800" b="1" dirty="0" smtClean="0">
                <a:latin typeface="+mn-ea"/>
              </a:rPr>
              <a:t>，使其物质成分、结构、构造、形态、产状发生剧烈变化所形成的矿床，称之为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变质矿床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0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岩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308304" cy="48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0" y="4638615"/>
            <a:ext cx="8964488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在气候温暖湿润的石炭纪，全球大陆上出现了大规模的森林，给煤的形成创造了有利条件。煤炭是千百万年来植物的枝叶和根茎，在地面上堆积而成的一层极厚的黑色的腐植质，由于地壳的变动不断地埋入地下，长期与空气隔绝，并在高温高压下，经过一系列复杂的物理化学变化等因素，形成的黑色可燃沉积岩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大多数地质学家认为石油像煤和天然气一样，是古代有机物通过漫长的压缩和加热后逐渐形成的。按照这个理论石油是由史前的海洋动物和藻类尸体变化形成的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9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512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地质作用与矿产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地质作用与矿产</dc:title>
  <dc:creator>USER</dc:creator>
  <cp:lastModifiedBy>USER</cp:lastModifiedBy>
  <cp:revision>9</cp:revision>
  <dcterms:created xsi:type="dcterms:W3CDTF">2015-10-28T00:23:09Z</dcterms:created>
  <dcterms:modified xsi:type="dcterms:W3CDTF">2015-10-28T01:27:03Z</dcterms:modified>
</cp:coreProperties>
</file>