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260" r:id="rId3"/>
    <p:sldId id="507" r:id="rId4"/>
    <p:sldId id="457" r:id="rId5"/>
    <p:sldId id="508" r:id="rId6"/>
    <p:sldId id="509" r:id="rId7"/>
    <p:sldId id="510" r:id="rId8"/>
    <p:sldId id="511" r:id="rId9"/>
    <p:sldId id="456" r:id="rId10"/>
    <p:sldId id="262" r:id="rId11"/>
    <p:sldId id="461" r:id="rId12"/>
    <p:sldId id="512" r:id="rId13"/>
    <p:sldId id="514" r:id="rId14"/>
    <p:sldId id="513" r:id="rId15"/>
    <p:sldId id="466" r:id="rId16"/>
    <p:sldId id="325" r:id="rId17"/>
    <p:sldId id="467" r:id="rId18"/>
    <p:sldId id="515" r:id="rId19"/>
    <p:sldId id="468" r:id="rId20"/>
    <p:sldId id="469" r:id="rId21"/>
    <p:sldId id="470" r:id="rId22"/>
    <p:sldId id="471" r:id="rId23"/>
    <p:sldId id="472" r:id="rId24"/>
    <p:sldId id="473" r:id="rId25"/>
    <p:sldId id="476" r:id="rId26"/>
    <p:sldId id="517" r:id="rId27"/>
    <p:sldId id="518" r:id="rId28"/>
    <p:sldId id="519" r:id="rId29"/>
    <p:sldId id="520" r:id="rId30"/>
    <p:sldId id="521" r:id="rId31"/>
    <p:sldId id="522" r:id="rId32"/>
    <p:sldId id="301" r:id="rId33"/>
    <p:sldId id="485" r:id="rId34"/>
    <p:sldId id="523" r:id="rId35"/>
    <p:sldId id="525" r:id="rId36"/>
    <p:sldId id="526" r:id="rId37"/>
    <p:sldId id="527" r:id="rId38"/>
    <p:sldId id="528" r:id="rId39"/>
    <p:sldId id="529" r:id="rId40"/>
    <p:sldId id="530" r:id="rId41"/>
    <p:sldId id="531" r:id="rId42"/>
    <p:sldId id="524" r:id="rId43"/>
    <p:sldId id="533" r:id="rId44"/>
    <p:sldId id="534" r:id="rId45"/>
    <p:sldId id="535" r:id="rId46"/>
    <p:sldId id="536" r:id="rId47"/>
    <p:sldId id="537" r:id="rId48"/>
    <p:sldId id="506" r:id="rId49"/>
    <p:sldId id="258"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04"/>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userDrawn="1"/>
        </p:nvSpPr>
        <p:spPr>
          <a:xfrm>
            <a:off x="1299395"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第一单元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6" name="TextBox 3"/>
          <p:cNvSpPr txBox="1"/>
          <p:nvPr userDrawn="1"/>
        </p:nvSpPr>
        <p:spPr>
          <a:xfrm>
            <a:off x="1243293" y="2808631"/>
            <a:ext cx="10481982"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smtClean="0">
                <a:solidFill>
                  <a:srgbClr val="00B050"/>
                </a:solidFill>
                <a:latin typeface="微软雅黑" pitchFamily="34" charset="-122"/>
                <a:ea typeface="微软雅黑" pitchFamily="34" charset="-122"/>
              </a:rPr>
              <a:t>单元写作</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en-US" altLang="zh-CN" sz="7000" b="1" kern="1200" spc="50" dirty="0" smtClean="0">
                <a:ln w="1143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 </a:t>
            </a:r>
            <a:r>
              <a:rPr lang="zh-CN" altLang="en-US" sz="7000" b="1" kern="1200" spc="50" dirty="0" smtClean="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导学案</a:t>
            </a:r>
            <a:endParaRPr lang="en-US" altLang="zh-CN" sz="7000" b="1" kern="1200" spc="50" dirty="0" smtClean="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6*min(max(#ppt_w*#ppt_h,.3),1)-7.4)/-.7*#ppt_w"/>
                                          </p:val>
                                        </p:tav>
                                        <p:tav tm="100000">
                                          <p:val>
                                            <p:strVal val="#ppt_w"/>
                                          </p:val>
                                        </p:tav>
                                      </p:tavLst>
                                    </p:anim>
                                    <p:anim calcmode="lin" valueType="num">
                                      <p:cBhvr>
                                        <p:cTn id="13" dur="500" fill="hold"/>
                                        <p:tgtEl>
                                          <p:spTgt spid="6"/>
                                        </p:tgtEl>
                                        <p:attrNameLst>
                                          <p:attrName>ppt_h</p:attrName>
                                        </p:attrNameLst>
                                      </p:cBhvr>
                                      <p:tavLst>
                                        <p:tav tm="0">
                                          <p:val>
                                            <p:strVal val="(6*min(max(#ppt_w*#ppt_h,.3),1)-7.4)/-.7*#ppt_h"/>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情绪与情绪管理概述</a:t>
            </a:r>
            <a:endParaRPr lang="zh-CN" altLang="en-US" sz="2000" dirty="0">
              <a:solidFill>
                <a:schemeClr val="bg1"/>
              </a:solidFill>
              <a:latin typeface="微软雅黑" pitchFamily="34" charset="-122"/>
              <a:ea typeface="微软雅黑" pitchFamily="34" charset="-122"/>
            </a:endParaRPr>
          </a:p>
        </p:txBody>
      </p:sp>
      <p:sp>
        <p:nvSpPr>
          <p:cNvPr id="4" name="矩形 3"/>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9844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第三章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如何进行情绪管理</a:t>
            </a:r>
            <a:endParaRPr lang="zh-CN" altLang="en-US" sz="2000" dirty="0">
              <a:solidFill>
                <a:schemeClr val="bg1"/>
              </a:solidFill>
              <a:latin typeface="微软雅黑" pitchFamily="34" charset="-122"/>
              <a:ea typeface="微软雅黑" pitchFamily="34" charset="-122"/>
            </a:endParaRPr>
          </a:p>
        </p:txBody>
      </p:sp>
      <p:sp>
        <p:nvSpPr>
          <p:cNvPr id="6" name="矩形 5"/>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680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第四章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情商知识概述</a:t>
            </a:r>
            <a:endParaRPr lang="zh-CN" altLang="en-US" sz="2000" dirty="0">
              <a:solidFill>
                <a:schemeClr val="bg1"/>
              </a:solidFill>
              <a:latin typeface="微软雅黑" pitchFamily="34" charset="-122"/>
              <a:ea typeface="微软雅黑" pitchFamily="34" charset="-122"/>
            </a:endParaRPr>
          </a:p>
        </p:txBody>
      </p:sp>
      <p:sp>
        <p:nvSpPr>
          <p:cNvPr id="3" name="矩形 2"/>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2967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977900" y="6410204"/>
            <a:ext cx="4965700"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第一单元</a:t>
            </a:r>
            <a:r>
              <a:rPr lang="zh-CN" altLang="en-US" sz="2000" baseline="0" dirty="0" smtClean="0">
                <a:solidFill>
                  <a:schemeClr val="bg1"/>
                </a:solidFill>
                <a:latin typeface="微软雅黑" pitchFamily="34" charset="-122"/>
                <a:ea typeface="微软雅黑" pitchFamily="34" charset="-122"/>
              </a:rPr>
              <a:t>   单元写作导学案</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圆角矩形 8"/>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1" name="TextBox 10"/>
          <p:cNvSpPr txBox="1"/>
          <p:nvPr userDrawn="1"/>
        </p:nvSpPr>
        <p:spPr>
          <a:xfrm>
            <a:off x="977900" y="6410204"/>
            <a:ext cx="4965700"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第一单元</a:t>
            </a:r>
            <a:r>
              <a:rPr lang="zh-CN" altLang="en-US" sz="2000" baseline="0" dirty="0" smtClean="0">
                <a:solidFill>
                  <a:schemeClr val="bg1"/>
                </a:solidFill>
                <a:latin typeface="微软雅黑" pitchFamily="34" charset="-122"/>
                <a:ea typeface="微软雅黑" pitchFamily="34" charset="-122"/>
              </a:rPr>
              <a:t>   单元写作导学案</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82152561"/>
      </p:ext>
    </p:extLst>
  </p:cSld>
  <p:clrMapOvr>
    <a:masterClrMapping/>
  </p:clrMapOvr>
  <p:transition>
    <p:newsfla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3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12" name="任意多边形 11"/>
          <p:cNvSpPr/>
          <p:nvPr userDrawn="1"/>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982854"/>
            <a:ext cx="12192000" cy="40640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PAGE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14" name="矩形 13"/>
          <p:cNvSpPr/>
          <p:nvPr userDrawn="1"/>
        </p:nvSpPr>
        <p:spPr>
          <a:xfrm>
            <a:off x="0" y="1110853"/>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62046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7900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矩形 2"/>
          <p:cNvSpPr/>
          <p:nvPr userDrawn="1"/>
        </p:nvSpPr>
        <p:spPr>
          <a:xfrm>
            <a:off x="0" y="4173"/>
            <a:ext cx="8527312"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userDrawn="1"/>
        </p:nvSpPr>
        <p:spPr>
          <a:xfrm>
            <a:off x="1130300" y="6422904"/>
            <a:ext cx="4965700"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第一单元</a:t>
            </a:r>
            <a:r>
              <a:rPr lang="zh-CN" altLang="en-US" sz="2000" baseline="0" dirty="0" smtClean="0">
                <a:solidFill>
                  <a:schemeClr val="bg1"/>
                </a:solidFill>
                <a:latin typeface="微软雅黑" pitchFamily="34" charset="-122"/>
                <a:ea typeface="微软雅黑" pitchFamily="34" charset="-122"/>
              </a:rPr>
              <a:t>   单元写作导学案</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942205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4">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63" r:id="rId3"/>
    <p:sldLayoutId id="2147483650" r:id="rId4"/>
    <p:sldLayoutId id="2147483651" r:id="rId5"/>
    <p:sldLayoutId id="2147483652" r:id="rId6"/>
    <p:sldLayoutId id="2147483660" r:id="rId7"/>
    <p:sldLayoutId id="2147483662" r:id="rId8"/>
    <p:sldLayoutId id="2147483653" r:id="rId9"/>
    <p:sldLayoutId id="2147483654" r:id="rId10"/>
    <p:sldLayoutId id="2147483655" r:id="rId11"/>
    <p:sldLayoutId id="214748365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941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dirty="0" smtClean="0">
                <a:solidFill>
                  <a:schemeClr val="bg1">
                    <a:lumMod val="50000"/>
                  </a:schemeClr>
                </a:solidFill>
                <a:latin typeface="微软雅黑" pitchFamily="34" charset="-122"/>
                <a:ea typeface="微软雅黑" pitchFamily="34" charset="-122"/>
              </a:rPr>
              <a:t>佳作赏读</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88898" y="601671"/>
            <a:ext cx="11660202" cy="4893647"/>
          </a:xfrm>
          <a:prstGeom prst="rect">
            <a:avLst/>
          </a:prstGeom>
        </p:spPr>
        <p:txBody>
          <a:bodyPr wrap="square">
            <a:spAutoFit/>
          </a:bodyPr>
          <a:lstStyle/>
          <a:p>
            <a:pPr algn="ctr">
              <a:lnSpc>
                <a:spcPct val="200000"/>
              </a:lnSpc>
              <a:spcAft>
                <a:spcPts val="0"/>
              </a:spcAft>
            </a:pPr>
            <a:r>
              <a:rPr lang="zh-CN" altLang="en-US" sz="2600" b="1" kern="100" dirty="0">
                <a:solidFill>
                  <a:srgbClr val="00B050"/>
                </a:solidFill>
                <a:latin typeface="微软雅黑" pitchFamily="34" charset="-122"/>
                <a:ea typeface="微软雅黑" pitchFamily="34" charset="-122"/>
                <a:cs typeface="Courier New"/>
              </a:rPr>
              <a:t>正视批评，成就谦谦君子之风</a:t>
            </a:r>
          </a:p>
          <a:p>
            <a:pPr algn="just">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a:t>
            </a:r>
            <a:r>
              <a:rPr lang="zh-CN" altLang="en-US" sz="2600" u="sng" kern="100" dirty="0" smtClean="0">
                <a:solidFill>
                  <a:schemeClr val="tx1">
                    <a:lumMod val="75000"/>
                    <a:lumOff val="25000"/>
                  </a:schemeClr>
                </a:solidFill>
                <a:latin typeface="微软雅黑" pitchFamily="34" charset="-122"/>
                <a:ea typeface="微软雅黑" pitchFamily="34" charset="-122"/>
                <a:cs typeface="Times New Roman"/>
              </a:rPr>
              <a:t>在</a:t>
            </a:r>
            <a:r>
              <a:rPr lang="en-US" altLang="zh-CN" sz="2600" u="sng"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u="sng" kern="100" dirty="0">
                <a:solidFill>
                  <a:schemeClr val="tx1">
                    <a:lumMod val="75000"/>
                    <a:lumOff val="25000"/>
                  </a:schemeClr>
                </a:solidFill>
                <a:latin typeface="微软雅黑" pitchFamily="34" charset="-122"/>
                <a:ea typeface="微软雅黑" pitchFamily="34" charset="-122"/>
                <a:cs typeface="Times New Roman"/>
              </a:rPr>
              <a:t>咬文嚼字</a:t>
            </a:r>
            <a:r>
              <a:rPr lang="en-US" altLang="zh-CN" sz="2600" u="sng"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u="sng" kern="100" dirty="0">
                <a:solidFill>
                  <a:schemeClr val="tx1">
                    <a:lumMod val="75000"/>
                    <a:lumOff val="25000"/>
                  </a:schemeClr>
                </a:solidFill>
                <a:latin typeface="微软雅黑" pitchFamily="34" charset="-122"/>
                <a:ea typeface="微软雅黑" pitchFamily="34" charset="-122"/>
                <a:cs typeface="Times New Roman"/>
              </a:rPr>
              <a:t>杂志开辟专栏，专门为名作家著作挑错之后，这些作家纷纷表示感谢，诚恳承认错误</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，可见，</a:t>
            </a:r>
            <a:r>
              <a:rPr lang="zh-CN" altLang="en-US" sz="2600" u="sng" kern="100" dirty="0">
                <a:solidFill>
                  <a:schemeClr val="tx1">
                    <a:lumMod val="75000"/>
                    <a:lumOff val="25000"/>
                  </a:schemeClr>
                </a:solidFill>
                <a:latin typeface="微软雅黑" pitchFamily="34" charset="-122"/>
                <a:ea typeface="微软雅黑" pitchFamily="34" charset="-122"/>
                <a:cs typeface="Times New Roman"/>
              </a:rPr>
              <a:t>接受别人的指正与批评，正视自己的错误，是消除谬论的好方法，显示了一个人大度谦和的君子之风</a:t>
            </a:r>
            <a:r>
              <a:rPr lang="zh-CN" altLang="en-US" sz="2600" u="sng" kern="100" dirty="0" smtClean="0">
                <a:solidFill>
                  <a:schemeClr val="tx1">
                    <a:lumMod val="75000"/>
                    <a:lumOff val="25000"/>
                  </a:schemeClr>
                </a:solidFill>
                <a:latin typeface="微软雅黑" pitchFamily="34" charset="-122"/>
                <a:ea typeface="微软雅黑" pitchFamily="34" charset="-122"/>
                <a:cs typeface="Times New Roman"/>
              </a:rPr>
              <a:t>。</a:t>
            </a:r>
            <a:endParaRPr lang="en-US" altLang="zh-CN" sz="2600" u="sng" kern="100" dirty="0" smtClean="0">
              <a:solidFill>
                <a:schemeClr val="tx1">
                  <a:lumMod val="75000"/>
                  <a:lumOff val="25000"/>
                </a:schemeClr>
              </a:solidFill>
              <a:latin typeface="微软雅黑" pitchFamily="34" charset="-122"/>
              <a:ea typeface="微软雅黑" pitchFamily="34" charset="-122"/>
              <a:cs typeface="Times New Roman"/>
            </a:endParaRPr>
          </a:p>
          <a:p>
            <a:pPr algn="just">
              <a:lnSpc>
                <a:spcPct val="200000"/>
              </a:lnSpc>
              <a:spcAft>
                <a:spcPts val="0"/>
              </a:spcAft>
            </a:pPr>
            <a:r>
              <a:rPr lang="zh-CN" altLang="en-US" sz="2600" kern="100" dirty="0" smtClean="0">
                <a:solidFill>
                  <a:schemeClr val="accent6">
                    <a:lumMod val="75000"/>
                  </a:schemeClr>
                </a:solidFill>
                <a:latin typeface="微软雅黑" pitchFamily="34" charset="-122"/>
                <a:ea typeface="微软雅黑" pitchFamily="34" charset="-122"/>
                <a:cs typeface="Times New Roman"/>
              </a:rPr>
              <a:t>          ⇨</a:t>
            </a:r>
            <a:r>
              <a:rPr lang="zh-CN" altLang="en-US" sz="2600" kern="100" dirty="0">
                <a:solidFill>
                  <a:schemeClr val="accent6">
                    <a:lumMod val="75000"/>
                  </a:schemeClr>
                </a:solidFill>
                <a:latin typeface="微软雅黑" pitchFamily="34" charset="-122"/>
                <a:ea typeface="微软雅黑" pitchFamily="34" charset="-122"/>
                <a:cs typeface="Times New Roman"/>
              </a:rPr>
              <a:t>引用材料简洁明了。</a:t>
            </a:r>
          </a:p>
          <a:p>
            <a:pPr algn="just">
              <a:lnSpc>
                <a:spcPct val="200000"/>
              </a:lnSpc>
              <a:spcAft>
                <a:spcPts val="0"/>
              </a:spcAft>
            </a:pPr>
            <a:r>
              <a:rPr lang="zh-CN" altLang="en-US" sz="2600" kern="100" dirty="0" smtClean="0">
                <a:solidFill>
                  <a:schemeClr val="accent6">
                    <a:lumMod val="75000"/>
                  </a:schemeClr>
                </a:solidFill>
                <a:latin typeface="微软雅黑" pitchFamily="34" charset="-122"/>
                <a:ea typeface="微软雅黑" pitchFamily="34" charset="-122"/>
                <a:cs typeface="Times New Roman"/>
              </a:rPr>
              <a:t>          ⇨</a:t>
            </a:r>
            <a:r>
              <a:rPr lang="zh-CN" altLang="en-US" sz="2600" kern="100" dirty="0">
                <a:solidFill>
                  <a:schemeClr val="accent6">
                    <a:lumMod val="75000"/>
                  </a:schemeClr>
                </a:solidFill>
                <a:latin typeface="微软雅黑" pitchFamily="34" charset="-122"/>
                <a:ea typeface="微软雅黑" pitchFamily="34" charset="-122"/>
                <a:cs typeface="Times New Roman"/>
              </a:rPr>
              <a:t>观点鲜明，入题迅速，点题明确，又能避免偏题，使文章干净利落</a:t>
            </a:r>
            <a:r>
              <a:rPr lang="zh-CN" altLang="en-US" sz="2600" kern="100" dirty="0" smtClean="0">
                <a:solidFill>
                  <a:schemeClr val="accent6">
                    <a:lumMod val="75000"/>
                  </a:schemeClr>
                </a:solidFill>
                <a:latin typeface="微软雅黑" pitchFamily="34" charset="-122"/>
                <a:ea typeface="微软雅黑" pitchFamily="34" charset="-122"/>
                <a:cs typeface="Times New Roman"/>
              </a:rPr>
              <a:t>。</a:t>
            </a:r>
            <a:endParaRPr lang="zh-CN" altLang="en-US" sz="2600" kern="100" dirty="0">
              <a:solidFill>
                <a:schemeClr val="accent6">
                  <a:lumMod val="7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96829"/>
            <a:ext cx="11660202" cy="6555641"/>
          </a:xfrm>
          <a:prstGeom prst="rect">
            <a:avLst/>
          </a:prstGeom>
        </p:spPr>
        <p:txBody>
          <a:bodyPr wrap="square">
            <a:spAutoFit/>
          </a:bodyPr>
          <a:lstStyle/>
          <a:p>
            <a:pPr lvl="0">
              <a:lnSpc>
                <a:spcPct val="150000"/>
              </a:lnSpc>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胡</a:t>
            </a:r>
            <a:r>
              <a:rPr lang="zh-CN" altLang="zh-CN" sz="2800" kern="100" dirty="0">
                <a:solidFill>
                  <a:schemeClr val="tx1">
                    <a:lumMod val="75000"/>
                    <a:lumOff val="25000"/>
                  </a:schemeClr>
                </a:solidFill>
                <a:latin typeface="Times New Roman"/>
                <a:ea typeface="微软雅黑"/>
                <a:cs typeface="Times New Roman"/>
              </a:rPr>
              <a:t>适一生名满天下，也谤满天下，赞扬和批评他的人都表现到了极致。</a:t>
            </a:r>
            <a:r>
              <a:rPr lang="zh-CN" altLang="zh-CN" sz="2800" u="sng" kern="100" dirty="0">
                <a:solidFill>
                  <a:schemeClr val="tx1">
                    <a:lumMod val="75000"/>
                    <a:lumOff val="25000"/>
                  </a:schemeClr>
                </a:solidFill>
                <a:latin typeface="Times New Roman"/>
                <a:ea typeface="微软雅黑"/>
                <a:cs typeface="Times New Roman"/>
              </a:rPr>
              <a:t>他有一句名言：</a:t>
            </a:r>
            <a:r>
              <a:rPr lang="en-US" altLang="zh-CN" sz="2800" u="sng" kern="100" dirty="0">
                <a:solidFill>
                  <a:schemeClr val="tx1">
                    <a:lumMod val="75000"/>
                    <a:lumOff val="25000"/>
                  </a:schemeClr>
                </a:solidFill>
                <a:latin typeface="宋体"/>
                <a:ea typeface="微软雅黑"/>
                <a:cs typeface="Times New Roman"/>
              </a:rPr>
              <a:t>“</a:t>
            </a:r>
            <a:r>
              <a:rPr lang="zh-CN" altLang="zh-CN" sz="2800" u="sng" kern="100" dirty="0">
                <a:solidFill>
                  <a:schemeClr val="tx1">
                    <a:lumMod val="75000"/>
                    <a:lumOff val="25000"/>
                  </a:schemeClr>
                </a:solidFill>
                <a:latin typeface="Times New Roman"/>
                <a:ea typeface="微软雅黑"/>
                <a:cs typeface="Times New Roman"/>
              </a:rPr>
              <a:t>容忍比自由更重要。</a:t>
            </a:r>
            <a:r>
              <a:rPr lang="en-US" altLang="zh-CN" sz="2800" u="sng"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他从不以激烈的言辞攻击自己的反对者，而是正视别人的批评。</a:t>
            </a:r>
            <a:r>
              <a:rPr lang="zh-CN" altLang="zh-CN" sz="2800" u="sng" kern="100" dirty="0">
                <a:solidFill>
                  <a:schemeClr val="tx1">
                    <a:lumMod val="75000"/>
                    <a:lumOff val="25000"/>
                  </a:schemeClr>
                </a:solidFill>
                <a:latin typeface="Times New Roman"/>
                <a:ea typeface="微软雅黑"/>
                <a:cs typeface="Times New Roman"/>
              </a:rPr>
              <a:t>这不是懦弱卑下的表现，恰是温文尔雅的谦谦君子之风。</a:t>
            </a:r>
            <a:r>
              <a:rPr lang="zh-CN" altLang="zh-CN" sz="2800" kern="100" dirty="0">
                <a:solidFill>
                  <a:schemeClr val="tx1">
                    <a:lumMod val="75000"/>
                    <a:lumOff val="25000"/>
                  </a:schemeClr>
                </a:solidFill>
                <a:latin typeface="Times New Roman"/>
                <a:ea typeface="微软雅黑"/>
                <a:cs typeface="Times New Roman"/>
              </a:rPr>
              <a:t>他年老时身居台湾，大陆人民不认可他，他坦言：</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我这一辈子做了百分之六十的事对国家有益，剩下百分之四十我是不怕骂的。</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并说：</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允许别人说话是形成民主政治的必要条件。</a:t>
            </a:r>
            <a:r>
              <a:rPr lang="en-US" altLang="zh-CN" sz="2800" kern="100" dirty="0">
                <a:solidFill>
                  <a:schemeClr val="tx1">
                    <a:lumMod val="75000"/>
                    <a:lumOff val="25000"/>
                  </a:schemeClr>
                </a:solidFill>
                <a:latin typeface="宋体"/>
                <a:ea typeface="微软雅黑"/>
                <a:cs typeface="Times New Roman"/>
              </a:rPr>
              <a:t>”</a:t>
            </a:r>
            <a:r>
              <a:rPr lang="zh-CN" altLang="zh-CN" sz="2800" u="sng" kern="100" dirty="0">
                <a:solidFill>
                  <a:schemeClr val="tx1">
                    <a:lumMod val="75000"/>
                    <a:lumOff val="25000"/>
                  </a:schemeClr>
                </a:solidFill>
                <a:latin typeface="Times New Roman"/>
                <a:ea typeface="微软雅黑"/>
                <a:cs typeface="Times New Roman"/>
              </a:rPr>
              <a:t>人之老矣，仍保持一份平和谦卑的心态，正视别人的指责，他的谦和君子之风永远存留在人们的</a:t>
            </a:r>
            <a:r>
              <a:rPr lang="zh-CN" altLang="zh-CN" sz="2800" u="sng" kern="100" dirty="0" smtClean="0">
                <a:solidFill>
                  <a:schemeClr val="tx1">
                    <a:lumMod val="75000"/>
                    <a:lumOff val="25000"/>
                  </a:schemeClr>
                </a:solidFill>
                <a:latin typeface="Times New Roman"/>
                <a:ea typeface="微软雅黑"/>
                <a:cs typeface="Times New Roman"/>
              </a:rPr>
              <a:t>记忆中。</a:t>
            </a:r>
            <a:r>
              <a:rPr lang="zh-CN" altLang="en-US" sz="2800" kern="100" dirty="0" smtClean="0">
                <a:solidFill>
                  <a:srgbClr val="F79646">
                    <a:lumMod val="75000"/>
                  </a:srgbClr>
                </a:solidFill>
                <a:latin typeface="Times New Roman"/>
                <a:ea typeface="微软雅黑"/>
                <a:cs typeface="Times New Roman"/>
              </a:rPr>
              <a:t>             ⇨ 引用名言，使论证更有力。</a:t>
            </a:r>
            <a:endParaRPr lang="en-US" altLang="zh-CN" sz="2800" u="sng" kern="100" dirty="0" smtClean="0">
              <a:solidFill>
                <a:schemeClr val="tx1">
                  <a:lumMod val="75000"/>
                  <a:lumOff val="25000"/>
                </a:schemeClr>
              </a:solidFill>
              <a:latin typeface="Times New Roman"/>
              <a:ea typeface="微软雅黑"/>
              <a:cs typeface="Times New Roman"/>
            </a:endParaRPr>
          </a:p>
          <a:p>
            <a:pPr>
              <a:lnSpc>
                <a:spcPct val="150000"/>
              </a:lnSpc>
            </a:pPr>
            <a:r>
              <a:rPr lang="zh-CN" altLang="en-US" sz="2800" kern="100" dirty="0" smtClean="0">
                <a:solidFill>
                  <a:schemeClr val="accent6">
                    <a:lumMod val="75000"/>
                  </a:schemeClr>
                </a:solidFill>
                <a:latin typeface="Times New Roman"/>
                <a:ea typeface="微软雅黑"/>
                <a:cs typeface="Times New Roman"/>
              </a:rPr>
              <a:t>                                     ⇨</a:t>
            </a:r>
            <a:r>
              <a:rPr lang="zh-CN" altLang="en-US" sz="2800" kern="100" dirty="0">
                <a:solidFill>
                  <a:schemeClr val="accent6">
                    <a:lumMod val="75000"/>
                  </a:schemeClr>
                </a:solidFill>
                <a:latin typeface="Times New Roman"/>
                <a:ea typeface="微软雅黑"/>
                <a:cs typeface="Times New Roman"/>
              </a:rPr>
              <a:t>对比性结论，议论深刻。</a:t>
            </a:r>
          </a:p>
          <a:p>
            <a:pPr>
              <a:lnSpc>
                <a:spcPct val="150000"/>
              </a:lnSpc>
            </a:pPr>
            <a:r>
              <a:rPr lang="zh-CN" altLang="en-US" sz="2800" kern="100" dirty="0" smtClean="0">
                <a:solidFill>
                  <a:schemeClr val="accent6">
                    <a:lumMod val="75000"/>
                  </a:schemeClr>
                </a:solidFill>
                <a:latin typeface="Times New Roman"/>
                <a:ea typeface="微软雅黑"/>
                <a:cs typeface="Times New Roman"/>
              </a:rPr>
              <a:t>                                     ⇨</a:t>
            </a:r>
            <a:r>
              <a:rPr lang="zh-CN" altLang="en-US" sz="2800" kern="100" dirty="0">
                <a:solidFill>
                  <a:schemeClr val="accent6">
                    <a:lumMod val="75000"/>
                  </a:schemeClr>
                </a:solidFill>
                <a:latin typeface="Times New Roman"/>
                <a:ea typeface="微软雅黑"/>
                <a:cs typeface="Times New Roman"/>
              </a:rPr>
              <a:t>夹叙夹议，符合议论文文体特征</a:t>
            </a:r>
            <a:r>
              <a:rPr lang="zh-CN" altLang="en-US" sz="2800" kern="100" dirty="0" smtClean="0">
                <a:solidFill>
                  <a:schemeClr val="accent6">
                    <a:lumMod val="75000"/>
                  </a:schemeClr>
                </a:solidFill>
                <a:latin typeface="Times New Roman"/>
                <a:ea typeface="微软雅黑"/>
                <a:cs typeface="Times New Roman"/>
              </a:rPr>
              <a:t>。</a:t>
            </a:r>
            <a:endParaRPr lang="zh-CN" altLang="en-US" sz="2800" kern="100" dirty="0">
              <a:solidFill>
                <a:schemeClr val="accent6">
                  <a:lumMod val="75000"/>
                </a:schemeClr>
              </a:solidFill>
              <a:latin typeface="Times New Roman"/>
              <a:ea typeface="微软雅黑"/>
              <a:cs typeface="Times New Roman"/>
            </a:endParaRPr>
          </a:p>
        </p:txBody>
      </p:sp>
    </p:spTree>
    <p:extLst>
      <p:ext uri="{BB962C8B-B14F-4D97-AF65-F5344CB8AC3E}">
        <p14:creationId xmlns:p14="http://schemas.microsoft.com/office/powerpoint/2010/main" val="3978211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754071"/>
            <a:ext cx="11660202" cy="5262979"/>
          </a:xfrm>
          <a:prstGeom prst="rect">
            <a:avLst/>
          </a:prstGeom>
        </p:spPr>
        <p:txBody>
          <a:bodyPr wrap="square">
            <a:spAutoFit/>
          </a:bodyPr>
          <a:lstStyle/>
          <a:p>
            <a:pPr>
              <a:lnSpc>
                <a:spcPct val="150000"/>
              </a:lnSpc>
              <a:spcAft>
                <a:spcPts val="0"/>
              </a:spcAft>
            </a:pPr>
            <a:r>
              <a:rPr lang="zh-CN" altLang="en-US" sz="2800" kern="100" dirty="0" smtClean="0">
                <a:solidFill>
                  <a:schemeClr val="tx1">
                    <a:lumMod val="75000"/>
                    <a:lumOff val="25000"/>
                  </a:schemeClr>
                </a:solidFill>
                <a:latin typeface="Times New Roman"/>
                <a:ea typeface="微软雅黑"/>
                <a:cs typeface="Times New Roman"/>
              </a:rPr>
              <a:t>        而</a:t>
            </a:r>
            <a:r>
              <a:rPr lang="zh-CN" altLang="en-US" sz="2800" kern="100" dirty="0">
                <a:solidFill>
                  <a:schemeClr val="tx1">
                    <a:lumMod val="75000"/>
                    <a:lumOff val="25000"/>
                  </a:schemeClr>
                </a:solidFill>
                <a:latin typeface="Times New Roman"/>
                <a:ea typeface="微软雅黑"/>
                <a:cs typeface="Times New Roman"/>
              </a:rPr>
              <a:t>与此相对的，是其好友陈独秀。两人初为同道，后因政见不同而成为政治上的死敌，然而私人的友谊仍在。陈独秀主张激进革命，拒绝接受渐进改良派的任何批评建议，最终因自大而决策失误，致使无数共产党人被杀害，其本人也被开除党籍。然而在其穷困潦倒之时，发动北大全体教授营救他的却正是胡适</a:t>
            </a:r>
            <a:r>
              <a:rPr lang="zh-CN" altLang="en-US" sz="2800" kern="100" dirty="0" smtClean="0">
                <a:solidFill>
                  <a:schemeClr val="tx1">
                    <a:lumMod val="75000"/>
                    <a:lumOff val="25000"/>
                  </a:schemeClr>
                </a:solidFill>
                <a:latin typeface="Times New Roman"/>
                <a:ea typeface="微软雅黑"/>
                <a:cs typeface="Times New Roman"/>
              </a:rPr>
              <a:t>。</a:t>
            </a:r>
            <a:endParaRPr lang="en-US" altLang="zh-CN" sz="2800" kern="100" dirty="0" smtClean="0">
              <a:solidFill>
                <a:schemeClr val="tx1">
                  <a:lumMod val="75000"/>
                  <a:lumOff val="25000"/>
                </a:schemeClr>
              </a:solidFill>
              <a:latin typeface="Times New Roman"/>
              <a:ea typeface="微软雅黑"/>
              <a:cs typeface="Times New Roman"/>
            </a:endParaRPr>
          </a:p>
          <a:p>
            <a:pPr>
              <a:lnSpc>
                <a:spcPct val="150000"/>
              </a:lnSpc>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a:t>
            </a:r>
            <a:r>
              <a:rPr lang="zh-CN" altLang="zh-CN" sz="2800" kern="100" dirty="0">
                <a:solidFill>
                  <a:schemeClr val="accent6">
                    <a:lumMod val="75000"/>
                  </a:schemeClr>
                </a:solidFill>
                <a:latin typeface="Times New Roman"/>
                <a:ea typeface="微软雅黑"/>
                <a:cs typeface="Times New Roman"/>
              </a:rPr>
              <a:t>正反对比论证，举陈独秀作例，指出拒绝批评的危害，更显文章</a:t>
            </a:r>
            <a:r>
              <a:rPr lang="zh-CN" altLang="zh-CN" sz="2800" kern="100" dirty="0" smtClean="0">
                <a:solidFill>
                  <a:schemeClr val="accent6">
                    <a:lumMod val="75000"/>
                  </a:schemeClr>
                </a:solidFill>
                <a:latin typeface="Times New Roman"/>
                <a:ea typeface="微软雅黑"/>
                <a:cs typeface="Times New Roman"/>
              </a:rPr>
              <a:t>观</a:t>
            </a:r>
            <a:r>
              <a:rPr lang="en-US" altLang="zh-CN" sz="2800" kern="100" dirty="0" smtClean="0">
                <a:solidFill>
                  <a:schemeClr val="accent6">
                    <a:lumMod val="75000"/>
                  </a:schemeClr>
                </a:solidFill>
                <a:latin typeface="Times New Roman"/>
                <a:ea typeface="微软雅黑"/>
                <a:cs typeface="Times New Roman"/>
              </a:rPr>
              <a:t>   </a:t>
            </a:r>
          </a:p>
          <a:p>
            <a:pPr>
              <a:lnSpc>
                <a:spcPct val="150000"/>
              </a:lnSpc>
            </a:pPr>
            <a:r>
              <a:rPr lang="en-US"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点</a:t>
            </a:r>
            <a:r>
              <a:rPr lang="zh-CN" altLang="zh-CN" sz="2800" kern="100" dirty="0">
                <a:solidFill>
                  <a:schemeClr val="accent6">
                    <a:lumMod val="75000"/>
                  </a:schemeClr>
                </a:solidFill>
                <a:latin typeface="Times New Roman"/>
                <a:ea typeface="微软雅黑"/>
                <a:cs typeface="Times New Roman"/>
              </a:rPr>
              <a:t>的准确、鲜明。</a:t>
            </a:r>
          </a:p>
          <a:p>
            <a:pPr>
              <a:lnSpc>
                <a:spcPct val="150000"/>
              </a:lnSpc>
            </a:pPr>
            <a:r>
              <a:rPr lang="en-US" altLang="zh-CN" sz="2800" kern="100" dirty="0" smtClean="0">
                <a:solidFill>
                  <a:schemeClr val="accent6">
                    <a:lumMod val="75000"/>
                  </a:schemeClr>
                </a:solidFill>
                <a:latin typeface="Times New Roman"/>
                <a:ea typeface="微软雅黑"/>
                <a:cs typeface="Times New Roman"/>
              </a:rPr>
              <a:t>        </a:t>
            </a:r>
            <a:endParaRPr lang="zh-CN" altLang="en-US" sz="2800" kern="100" dirty="0">
              <a:solidFill>
                <a:schemeClr val="accent6">
                  <a:lumMod val="75000"/>
                </a:schemeClr>
              </a:solidFill>
              <a:latin typeface="Times New Roman"/>
              <a:ea typeface="微软雅黑"/>
              <a:cs typeface="Times New Roman"/>
            </a:endParaRPr>
          </a:p>
        </p:txBody>
      </p:sp>
    </p:spTree>
    <p:extLst>
      <p:ext uri="{BB962C8B-B14F-4D97-AF65-F5344CB8AC3E}">
        <p14:creationId xmlns:p14="http://schemas.microsoft.com/office/powerpoint/2010/main" val="2658719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1135071"/>
            <a:ext cx="11660202" cy="4185761"/>
          </a:xfrm>
          <a:prstGeom prst="rect">
            <a:avLst/>
          </a:prstGeom>
        </p:spPr>
        <p:txBody>
          <a:bodyPr wrap="square">
            <a:spAutoFit/>
          </a:bodyPr>
          <a:lstStyle/>
          <a:p>
            <a:pPr>
              <a:lnSpc>
                <a:spcPct val="200000"/>
              </a:lnSpc>
              <a:spcAft>
                <a:spcPts val="0"/>
              </a:spcAft>
            </a:pPr>
            <a:r>
              <a:rPr lang="zh-CN" altLang="en-US" sz="2800" kern="100" dirty="0" smtClean="0">
                <a:solidFill>
                  <a:schemeClr val="tx1">
                    <a:lumMod val="75000"/>
                    <a:lumOff val="25000"/>
                  </a:schemeClr>
                </a:solidFill>
                <a:latin typeface="Times New Roman"/>
                <a:ea typeface="微软雅黑"/>
                <a:cs typeface="Times New Roman"/>
              </a:rPr>
              <a:t>        接受</a:t>
            </a:r>
            <a:r>
              <a:rPr lang="zh-CN" altLang="en-US" sz="2800" kern="100" dirty="0">
                <a:solidFill>
                  <a:schemeClr val="tx1">
                    <a:lumMod val="75000"/>
                    <a:lumOff val="25000"/>
                  </a:schemeClr>
                </a:solidFill>
                <a:latin typeface="Times New Roman"/>
                <a:ea typeface="微软雅黑"/>
                <a:cs typeface="Times New Roman"/>
              </a:rPr>
              <a:t>别人的指责，正视自己的错误，是成功路上必备的态度。</a:t>
            </a:r>
            <a:r>
              <a:rPr lang="zh-CN" altLang="en-US" sz="2600" kern="100" dirty="0">
                <a:solidFill>
                  <a:schemeClr val="tx1">
                    <a:lumMod val="75000"/>
                    <a:lumOff val="25000"/>
                  </a:schemeClr>
                </a:solidFill>
                <a:latin typeface="+mj-ea"/>
                <a:ea typeface="+mj-ea"/>
                <a:cs typeface="Times New Roman"/>
              </a:rPr>
              <a:t>“</a:t>
            </a:r>
            <a:r>
              <a:rPr lang="zh-CN" altLang="en-US" sz="2800" kern="100" dirty="0">
                <a:solidFill>
                  <a:schemeClr val="tx1">
                    <a:lumMod val="75000"/>
                    <a:lumOff val="25000"/>
                  </a:schemeClr>
                </a:solidFill>
                <a:latin typeface="Times New Roman"/>
                <a:ea typeface="微软雅黑"/>
                <a:cs typeface="Times New Roman"/>
              </a:rPr>
              <a:t>文化大革命</a:t>
            </a:r>
            <a:r>
              <a:rPr lang="zh-CN" altLang="en-US" sz="2600" kern="100" dirty="0">
                <a:solidFill>
                  <a:schemeClr val="tx1">
                    <a:lumMod val="75000"/>
                    <a:lumOff val="25000"/>
                  </a:schemeClr>
                </a:solidFill>
                <a:latin typeface="+mj-ea"/>
                <a:ea typeface="+mj-ea"/>
                <a:cs typeface="Times New Roman"/>
              </a:rPr>
              <a:t>”</a:t>
            </a:r>
            <a:r>
              <a:rPr lang="zh-CN" altLang="en-US" sz="2800" kern="100" dirty="0">
                <a:solidFill>
                  <a:schemeClr val="tx1">
                    <a:lumMod val="75000"/>
                    <a:lumOff val="25000"/>
                  </a:schemeClr>
                </a:solidFill>
                <a:latin typeface="Times New Roman"/>
                <a:ea typeface="微软雅黑"/>
                <a:cs typeface="Times New Roman"/>
              </a:rPr>
              <a:t>后，改革开放总设计师正视群众的指责，及时修正错误，做出正确决策，迎来了开放口岸的汽笛声声、交易所的铃声阵阵</a:t>
            </a:r>
            <a:r>
              <a:rPr lang="en-US" altLang="zh-CN" sz="2800" kern="100" dirty="0" smtClean="0">
                <a:solidFill>
                  <a:schemeClr val="tx1">
                    <a:lumMod val="75000"/>
                    <a:lumOff val="25000"/>
                  </a:schemeClr>
                </a:solidFill>
                <a:latin typeface="+mj-ea"/>
                <a:ea typeface="+mj-ea"/>
                <a:cs typeface="Times New Roman"/>
              </a:rPr>
              <a:t>……</a:t>
            </a:r>
          </a:p>
          <a:p>
            <a:pPr lvl="0">
              <a:lnSpc>
                <a:spcPct val="150000"/>
              </a:lnSpc>
            </a:pPr>
            <a:r>
              <a:rPr lang="zh-CN" altLang="en-US"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rgbClr val="F79646">
                    <a:lumMod val="75000"/>
                  </a:srgbClr>
                </a:solidFill>
                <a:latin typeface="Times New Roman"/>
                <a:ea typeface="微软雅黑"/>
                <a:cs typeface="Times New Roman"/>
              </a:rPr>
              <a:t>⇨</a:t>
            </a:r>
            <a:r>
              <a:rPr lang="zh-CN" altLang="zh-CN" sz="2800" kern="100" dirty="0">
                <a:solidFill>
                  <a:srgbClr val="F79646">
                    <a:lumMod val="75000"/>
                  </a:srgbClr>
                </a:solidFill>
                <a:latin typeface="Times New Roman"/>
                <a:ea typeface="微软雅黑"/>
                <a:cs typeface="Times New Roman"/>
              </a:rPr>
              <a:t>再次举例，证明观点。</a:t>
            </a:r>
            <a:endParaRPr lang="zh-CN" altLang="en-US" sz="2800" kern="100" dirty="0">
              <a:solidFill>
                <a:srgbClr val="F79646">
                  <a:lumMod val="75000"/>
                </a:srgbClr>
              </a:solidFill>
              <a:latin typeface="Times New Roman"/>
              <a:ea typeface="微软雅黑"/>
              <a:cs typeface="Times New Roman"/>
            </a:endParaRPr>
          </a:p>
          <a:p>
            <a:pPr>
              <a:lnSpc>
                <a:spcPct val="200000"/>
              </a:lnSpc>
              <a:spcAft>
                <a:spcPts val="0"/>
              </a:spcAft>
            </a:pPr>
            <a:r>
              <a:rPr lang="zh-CN" altLang="en-US" sz="2800" kern="100" dirty="0" smtClean="0">
                <a:solidFill>
                  <a:schemeClr val="tx1">
                    <a:lumMod val="75000"/>
                    <a:lumOff val="25000"/>
                  </a:schemeClr>
                </a:solidFill>
                <a:latin typeface="Times New Roman"/>
                <a:ea typeface="微软雅黑"/>
                <a:cs typeface="Times New Roman"/>
              </a:rPr>
              <a:t>  </a:t>
            </a:r>
            <a:endParaRPr lang="en-US" altLang="zh-CN" sz="2800" kern="100" dirty="0">
              <a:solidFill>
                <a:schemeClr val="accent6">
                  <a:lumMod val="75000"/>
                </a:schemeClr>
              </a:solidFill>
              <a:latin typeface="Times New Roman"/>
              <a:ea typeface="微软雅黑"/>
              <a:cs typeface="Times New Roman"/>
            </a:endParaRPr>
          </a:p>
        </p:txBody>
      </p:sp>
    </p:spTree>
    <p:extLst>
      <p:ext uri="{BB962C8B-B14F-4D97-AF65-F5344CB8AC3E}">
        <p14:creationId xmlns:p14="http://schemas.microsoft.com/office/powerpoint/2010/main" val="3440532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93671"/>
            <a:ext cx="11660202" cy="6254020"/>
          </a:xfrm>
          <a:prstGeom prst="rect">
            <a:avLst/>
          </a:prstGeom>
        </p:spPr>
        <p:txBody>
          <a:bodyPr wrap="square">
            <a:spAutoFit/>
          </a:bodyPr>
          <a:lstStyle/>
          <a:p>
            <a:pPr algn="just">
              <a:lnSpc>
                <a:spcPct val="13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u="sng" kern="100" dirty="0" smtClean="0">
                <a:solidFill>
                  <a:schemeClr val="tx1">
                    <a:lumMod val="75000"/>
                    <a:lumOff val="25000"/>
                  </a:schemeClr>
                </a:solidFill>
                <a:latin typeface="Times New Roman"/>
                <a:ea typeface="微软雅黑"/>
                <a:cs typeface="Times New Roman"/>
              </a:rPr>
              <a:t>在</a:t>
            </a:r>
            <a:r>
              <a:rPr lang="zh-CN" altLang="zh-CN" sz="2800" u="sng" kern="100" dirty="0">
                <a:solidFill>
                  <a:schemeClr val="tx1">
                    <a:lumMod val="75000"/>
                    <a:lumOff val="25000"/>
                  </a:schemeClr>
                </a:solidFill>
                <a:latin typeface="Times New Roman"/>
                <a:ea typeface="微软雅黑"/>
                <a:cs typeface="Times New Roman"/>
              </a:rPr>
              <a:t>当今中国</a:t>
            </a:r>
            <a:r>
              <a:rPr lang="zh-CN" altLang="zh-CN" sz="2800" kern="100" dirty="0">
                <a:solidFill>
                  <a:schemeClr val="tx1">
                    <a:lumMod val="75000"/>
                    <a:lumOff val="25000"/>
                  </a:schemeClr>
                </a:solidFill>
                <a:latin typeface="Times New Roman"/>
                <a:ea typeface="微软雅黑"/>
                <a:cs typeface="Times New Roman"/>
              </a:rPr>
              <a:t>，青年们拥有越来越多的话语权，他们敢于对混乱的现状提出自己的看法，</a:t>
            </a:r>
            <a:r>
              <a:rPr lang="zh-CN" altLang="zh-CN" sz="2800" u="sng" kern="100" dirty="0">
                <a:solidFill>
                  <a:schemeClr val="tx1">
                    <a:lumMod val="75000"/>
                    <a:lumOff val="25000"/>
                  </a:schemeClr>
                </a:solidFill>
                <a:latin typeface="Times New Roman"/>
                <a:ea typeface="微软雅黑"/>
                <a:cs typeface="Times New Roman"/>
              </a:rPr>
              <a:t>而我想说，青年人要发出属于自己的好声音，首先要练就一副好嗓子，选择那些有可能对现实造成危害并可能继续危害下去的事，以慷慨激昂之音为促进社会的调整和改变发声。</a:t>
            </a:r>
            <a:r>
              <a:rPr lang="zh-CN" altLang="zh-CN" sz="2800" kern="100" dirty="0">
                <a:solidFill>
                  <a:schemeClr val="tx1">
                    <a:lumMod val="75000"/>
                    <a:lumOff val="25000"/>
                  </a:schemeClr>
                </a:solidFill>
                <a:latin typeface="Times New Roman"/>
                <a:ea typeface="微软雅黑"/>
                <a:cs typeface="Times New Roman"/>
              </a:rPr>
              <a:t>而</a:t>
            </a:r>
            <a:r>
              <a:rPr lang="zh-CN" altLang="zh-CN" sz="2800" u="sng" kern="100" dirty="0">
                <a:solidFill>
                  <a:schemeClr val="tx1">
                    <a:lumMod val="75000"/>
                    <a:lumOff val="25000"/>
                  </a:schemeClr>
                </a:solidFill>
                <a:latin typeface="Times New Roman"/>
                <a:ea typeface="微软雅黑"/>
                <a:cs typeface="Times New Roman"/>
              </a:rPr>
              <a:t>我们的国家</a:t>
            </a:r>
            <a:r>
              <a:rPr lang="zh-CN" altLang="zh-CN" sz="2800" kern="100" dirty="0">
                <a:solidFill>
                  <a:schemeClr val="tx1">
                    <a:lumMod val="75000"/>
                    <a:lumOff val="25000"/>
                  </a:schemeClr>
                </a:solidFill>
                <a:latin typeface="Times New Roman"/>
                <a:ea typeface="微软雅黑"/>
                <a:cs typeface="Times New Roman"/>
              </a:rPr>
              <a:t>，只有正视来自各方的指责，才会让这个几千年来以智慧、谦和而著称的国家，不失应有的谦谦君子之风。</a:t>
            </a:r>
            <a:endParaRPr lang="zh-CN" altLang="zh-CN" sz="2800" kern="100" dirty="0">
              <a:solidFill>
                <a:schemeClr val="tx1">
                  <a:lumMod val="75000"/>
                  <a:lumOff val="25000"/>
                </a:schemeClr>
              </a:solidFill>
              <a:latin typeface="宋体"/>
              <a:cs typeface="Courier New"/>
            </a:endParaRPr>
          </a:p>
          <a:p>
            <a:pPr>
              <a:lnSpc>
                <a:spcPct val="130000"/>
              </a:lnSpc>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u="sng" kern="100" dirty="0" smtClean="0">
                <a:solidFill>
                  <a:schemeClr val="tx1">
                    <a:lumMod val="75000"/>
                    <a:lumOff val="25000"/>
                  </a:schemeClr>
                </a:solidFill>
                <a:latin typeface="Times New Roman"/>
                <a:ea typeface="微软雅黑"/>
                <a:cs typeface="Times New Roman"/>
              </a:rPr>
              <a:t>正视</a:t>
            </a:r>
            <a:r>
              <a:rPr lang="zh-CN" altLang="zh-CN" sz="2800" u="sng" kern="100" dirty="0">
                <a:solidFill>
                  <a:schemeClr val="tx1">
                    <a:lumMod val="75000"/>
                    <a:lumOff val="25000"/>
                  </a:schemeClr>
                </a:solidFill>
                <a:latin typeface="Times New Roman"/>
                <a:ea typeface="微软雅黑"/>
                <a:cs typeface="Times New Roman"/>
              </a:rPr>
              <a:t>批评，让我们一起做出努力，成就谦谦君子之风，消除谬误和浮躁之气</a:t>
            </a:r>
            <a:r>
              <a:rPr lang="zh-CN" altLang="zh-CN" sz="2800" u="sng" kern="100" dirty="0" smtClean="0">
                <a:solidFill>
                  <a:schemeClr val="tx1">
                    <a:lumMod val="75000"/>
                    <a:lumOff val="25000"/>
                  </a:schemeClr>
                </a:solidFill>
                <a:latin typeface="Times New Roman"/>
                <a:ea typeface="微软雅黑"/>
                <a:cs typeface="Times New Roman"/>
              </a:rPr>
              <a:t>。</a:t>
            </a:r>
            <a:endParaRPr lang="en-US" altLang="zh-CN" sz="2800" u="sng" kern="100" dirty="0" smtClean="0">
              <a:solidFill>
                <a:schemeClr val="tx1">
                  <a:lumMod val="75000"/>
                  <a:lumOff val="25000"/>
                </a:schemeClr>
              </a:solidFill>
              <a:latin typeface="Times New Roman"/>
              <a:ea typeface="微软雅黑"/>
              <a:cs typeface="Times New Roman"/>
            </a:endParaRPr>
          </a:p>
          <a:p>
            <a:pPr>
              <a:lnSpc>
                <a:spcPct val="130000"/>
              </a:lnSpc>
            </a:pPr>
            <a:r>
              <a:rPr lang="zh-CN" altLang="en-US" sz="2800" kern="100" dirty="0" smtClean="0">
                <a:solidFill>
                  <a:schemeClr val="tx1">
                    <a:lumMod val="75000"/>
                    <a:lumOff val="25000"/>
                  </a:schemeClr>
                </a:solidFill>
                <a:latin typeface="Times New Roman"/>
                <a:ea typeface="微软雅黑"/>
                <a:cs typeface="Times New Roman"/>
              </a:rPr>
              <a:t>         </a:t>
            </a:r>
            <a:r>
              <a:rPr lang="zh-CN" altLang="en-US" sz="2800" kern="100" dirty="0" smtClean="0">
                <a:solidFill>
                  <a:schemeClr val="accent6">
                    <a:lumMod val="75000"/>
                  </a:schemeClr>
                </a:solidFill>
                <a:latin typeface="Times New Roman"/>
                <a:ea typeface="微软雅黑"/>
                <a:cs typeface="Times New Roman"/>
              </a:rPr>
              <a:t>⇨</a:t>
            </a:r>
            <a:r>
              <a:rPr lang="zh-CN" altLang="en-US" sz="2800" kern="100" dirty="0">
                <a:solidFill>
                  <a:schemeClr val="accent6">
                    <a:lumMod val="75000"/>
                  </a:schemeClr>
                </a:solidFill>
                <a:latin typeface="Times New Roman"/>
                <a:ea typeface="微软雅黑"/>
                <a:cs typeface="Times New Roman"/>
              </a:rPr>
              <a:t>联系现实，使议论更有针对性，运用比喻论证，使说理生动、形象</a:t>
            </a:r>
            <a:r>
              <a:rPr lang="zh-CN" altLang="en-US" sz="2800" kern="100" dirty="0" smtClean="0">
                <a:solidFill>
                  <a:schemeClr val="accent6">
                    <a:lumMod val="75000"/>
                  </a:schemeClr>
                </a:solidFill>
                <a:latin typeface="Times New Roman"/>
                <a:ea typeface="微软雅黑"/>
                <a:cs typeface="Times New Roman"/>
              </a:rPr>
              <a:t>。 </a:t>
            </a:r>
            <a:endParaRPr lang="zh-CN" altLang="en-US" sz="2800" kern="100" dirty="0">
              <a:solidFill>
                <a:schemeClr val="accent6">
                  <a:lumMod val="75000"/>
                </a:schemeClr>
              </a:solidFill>
              <a:latin typeface="Times New Roman"/>
              <a:ea typeface="微软雅黑"/>
              <a:cs typeface="Times New Roman"/>
            </a:endParaRPr>
          </a:p>
          <a:p>
            <a:pPr>
              <a:lnSpc>
                <a:spcPct val="130000"/>
              </a:lnSpc>
            </a:pPr>
            <a:r>
              <a:rPr lang="zh-CN" altLang="en-US" sz="2800" kern="100" dirty="0" smtClean="0">
                <a:solidFill>
                  <a:schemeClr val="accent6">
                    <a:lumMod val="75000"/>
                  </a:schemeClr>
                </a:solidFill>
                <a:latin typeface="Times New Roman"/>
                <a:ea typeface="微软雅黑"/>
                <a:cs typeface="Times New Roman"/>
              </a:rPr>
              <a:t>         ⇨</a:t>
            </a:r>
            <a:r>
              <a:rPr lang="zh-CN" altLang="en-US" sz="2800" kern="100" dirty="0">
                <a:solidFill>
                  <a:schemeClr val="accent6">
                    <a:lumMod val="75000"/>
                  </a:schemeClr>
                </a:solidFill>
                <a:latin typeface="Times New Roman"/>
                <a:ea typeface="微软雅黑"/>
                <a:cs typeface="Times New Roman"/>
              </a:rPr>
              <a:t>由个人及国家，议论更有高度。</a:t>
            </a:r>
          </a:p>
          <a:p>
            <a:pPr>
              <a:lnSpc>
                <a:spcPct val="130000"/>
              </a:lnSpc>
            </a:pPr>
            <a:r>
              <a:rPr lang="zh-CN" altLang="en-US" sz="2800" kern="100" dirty="0" smtClean="0">
                <a:solidFill>
                  <a:schemeClr val="accent6">
                    <a:lumMod val="75000"/>
                  </a:schemeClr>
                </a:solidFill>
                <a:latin typeface="Times New Roman"/>
                <a:ea typeface="微软雅黑"/>
                <a:cs typeface="Times New Roman"/>
              </a:rPr>
              <a:t>         ⇨</a:t>
            </a:r>
            <a:r>
              <a:rPr lang="zh-CN" altLang="en-US" sz="2800" kern="100" dirty="0">
                <a:solidFill>
                  <a:schemeClr val="accent6">
                    <a:lumMod val="75000"/>
                  </a:schemeClr>
                </a:solidFill>
                <a:latin typeface="Times New Roman"/>
                <a:ea typeface="微软雅黑"/>
                <a:cs typeface="Times New Roman"/>
              </a:rPr>
              <a:t>首尾呼应，结构圆润</a:t>
            </a:r>
            <a:r>
              <a:rPr lang="zh-CN" altLang="en-US" sz="2800" kern="100" dirty="0" smtClean="0">
                <a:solidFill>
                  <a:schemeClr val="accent6">
                    <a:lumMod val="75000"/>
                  </a:schemeClr>
                </a:solidFill>
                <a:latin typeface="Times New Roman"/>
                <a:ea typeface="微软雅黑"/>
                <a:cs typeface="Times New Roman"/>
              </a:rPr>
              <a:t>。</a:t>
            </a:r>
            <a:endParaRPr lang="zh-CN" altLang="en-US" sz="2800" kern="100" dirty="0">
              <a:solidFill>
                <a:schemeClr val="accent6">
                  <a:lumMod val="75000"/>
                </a:schemeClr>
              </a:solidFill>
              <a:latin typeface="Times New Roman"/>
              <a:ea typeface="微软雅黑"/>
              <a:cs typeface="Times New Roman"/>
            </a:endParaRPr>
          </a:p>
        </p:txBody>
      </p:sp>
    </p:spTree>
    <p:extLst>
      <p:ext uri="{BB962C8B-B14F-4D97-AF65-F5344CB8AC3E}">
        <p14:creationId xmlns:p14="http://schemas.microsoft.com/office/powerpoint/2010/main" val="1401132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207971"/>
            <a:ext cx="11660202" cy="6023252"/>
          </a:xfrm>
          <a:prstGeom prst="rect">
            <a:avLst/>
          </a:prstGeom>
        </p:spPr>
        <p:txBody>
          <a:bodyPr wrap="square">
            <a:spAutoFit/>
          </a:bodyPr>
          <a:lstStyle/>
          <a:p>
            <a:pPr>
              <a:lnSpc>
                <a:spcPct val="15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名师评点</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　这是一篇意蕴深厚、条理清晰、比较规范的考场议论文。文章直接截取材料，由此引出自己的观点：接受别人的指正与批评，正视自己的错误，是消除谬论的好方法，显示了一个人大度谦和的君子之风。这样入题迅速，点题明确，又能避免偏题，使文章干净利落。结构严谨、清晰，由材料起，引出话题和中心，再到选取胡适、陈独秀一正一反的例证，相互对照，同时例证之间又相互关联，形成正反对比论证，深化了主题。最后一部分，表达对国家之关怀，结尾处从青年人的角度发出号召，有气度，有担当，情深意切。首尾相扣，一气呵成。对人物素材的娴熟运用，对文化名人的中肯评价，将话题演绎得机警而成功，使文章立意深刻，思想卓然不群，意蕴丰富，具有不可抗拒的思想力量。</a:t>
            </a:r>
            <a:endParaRPr lang="zh-CN" altLang="en-US" sz="2600" kern="100" dirty="0">
              <a:solidFill>
                <a:schemeClr val="accent6">
                  <a:lumMod val="7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531665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664698"/>
            <a:ext cx="11681441" cy="5493812"/>
          </a:xfrm>
          <a:prstGeom prst="rect">
            <a:avLst/>
          </a:prstGeom>
          <a:noFill/>
        </p:spPr>
        <p:txBody>
          <a:bodyPr wrap="square" rtlCol="0">
            <a:spAutoFit/>
          </a:bodyPr>
          <a:lstStyle/>
          <a:p>
            <a:pPr lvl="0" algn="just">
              <a:lnSpc>
                <a:spcPct val="150000"/>
              </a:lnSpc>
            </a:pP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文本借鉴</a:t>
            </a:r>
            <a:r>
              <a:rPr lang="en-US" altLang="zh-CN" sz="2600" kern="100" dirty="0">
                <a:latin typeface="微软雅黑" pitchFamily="34" charset="-122"/>
                <a:ea typeface="微软雅黑" pitchFamily="34" charset="-122"/>
                <a:cs typeface="Courier New"/>
              </a:rPr>
              <a:t>】</a:t>
            </a:r>
          </a:p>
          <a:p>
            <a:pPr lvl="0" algn="just">
              <a:lnSpc>
                <a:spcPct val="150000"/>
              </a:lnSpc>
            </a:pP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考试说明</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中有关</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微软雅黑" pitchFamily="34" charset="-122"/>
                <a:ea typeface="微软雅黑" pitchFamily="34" charset="-122"/>
                <a:cs typeface="Courier New"/>
              </a:rPr>
              <a:t>深刻</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微软雅黑" pitchFamily="34" charset="-122"/>
                <a:ea typeface="微软雅黑" pitchFamily="34" charset="-122"/>
                <a:cs typeface="Courier New"/>
              </a:rPr>
              <a:t>的解释为：</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微软雅黑" pitchFamily="34" charset="-122"/>
                <a:ea typeface="微软雅黑" pitchFamily="34" charset="-122"/>
                <a:cs typeface="Courier New"/>
              </a:rPr>
              <a:t>透过现象深入本质，揭示事物内在的因果关系，观点具有启发作用。</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微软雅黑" pitchFamily="34" charset="-122"/>
                <a:ea typeface="微软雅黑" pitchFamily="34" charset="-122"/>
                <a:cs typeface="Courier New"/>
              </a:rPr>
              <a:t>深刻</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微软雅黑" pitchFamily="34" charset="-122"/>
                <a:ea typeface="微软雅黑" pitchFamily="34" charset="-122"/>
                <a:cs typeface="Courier New"/>
              </a:rPr>
              <a:t>主要是针对文章的思想而言，指文章“立意深远、见解深刻、说理透彻”。</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微软雅黑" pitchFamily="34" charset="-122"/>
                <a:ea typeface="微软雅黑" pitchFamily="34" charset="-122"/>
                <a:cs typeface="Courier New"/>
              </a:rPr>
              <a:t>深刻</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微软雅黑" pitchFamily="34" charset="-122"/>
                <a:ea typeface="微软雅黑" pitchFamily="34" charset="-122"/>
                <a:cs typeface="Courier New"/>
              </a:rPr>
              <a:t>的文章必定是对现实有真见，对人生有透视，对历史有深知，对宇宙有参悟的。</a:t>
            </a:r>
          </a:p>
          <a:p>
            <a:pPr lvl="0" algn="just">
              <a:lnSpc>
                <a:spcPct val="150000"/>
              </a:lnSpc>
            </a:pP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微软雅黑" pitchFamily="34" charset="-122"/>
                <a:ea typeface="微软雅黑" pitchFamily="34" charset="-122"/>
                <a:cs typeface="Courier New"/>
              </a:rPr>
              <a:t>深刻</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微软雅黑" pitchFamily="34" charset="-122"/>
                <a:ea typeface="微软雅黑" pitchFamily="34" charset="-122"/>
                <a:cs typeface="Courier New"/>
              </a:rPr>
              <a:t>体现在三个方面：</a:t>
            </a:r>
          </a:p>
          <a:p>
            <a:pPr lvl="0" algn="just">
              <a:lnSpc>
                <a:spcPct val="150000"/>
              </a:lnSpc>
            </a:pPr>
            <a:r>
              <a:rPr lang="en-US" altLang="zh-CN" sz="2600" kern="100" dirty="0">
                <a:latin typeface="微软雅黑" pitchFamily="34" charset="-122"/>
                <a:ea typeface="微软雅黑" pitchFamily="34" charset="-122"/>
                <a:cs typeface="Courier New"/>
              </a:rPr>
              <a:t>(1)</a:t>
            </a:r>
            <a:r>
              <a:rPr lang="zh-CN" altLang="en-US" sz="2600" kern="100" dirty="0">
                <a:latin typeface="微软雅黑" pitchFamily="34" charset="-122"/>
                <a:ea typeface="微软雅黑" pitchFamily="34" charset="-122"/>
                <a:cs typeface="Courier New"/>
              </a:rPr>
              <a:t>透过现象深入本质的能力。世界上的万事万物都有各自的外在表现和内在本质。要深入到本质，必须有一个概括的过程，也就是由表及里、由此及彼、去粗取精、去伪存真，由个别到一般的思维过程。</a:t>
            </a:r>
          </a:p>
        </p:txBody>
      </p:sp>
      <p:sp>
        <p:nvSpPr>
          <p:cNvPr id="4" name="文本框 5"/>
          <p:cNvSpPr txBox="1"/>
          <p:nvPr/>
        </p:nvSpPr>
        <p:spPr>
          <a:xfrm>
            <a:off x="113923" y="941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dirty="0" smtClean="0">
                <a:solidFill>
                  <a:schemeClr val="bg1">
                    <a:lumMod val="50000"/>
                  </a:schemeClr>
                </a:solidFill>
                <a:latin typeface="微软雅黑" pitchFamily="34" charset="-122"/>
                <a:ea typeface="微软雅黑" pitchFamily="34" charset="-122"/>
              </a:rPr>
              <a:t>技法指</a:t>
            </a:r>
            <a:r>
              <a:rPr lang="zh-CN" altLang="en-US" sz="2200" dirty="0">
                <a:solidFill>
                  <a:schemeClr val="bg1">
                    <a:lumMod val="50000"/>
                  </a:schemeClr>
                </a:solidFill>
                <a:latin typeface="微软雅黑" pitchFamily="34" charset="-122"/>
                <a:ea typeface="微软雅黑" pitchFamily="34" charset="-122"/>
              </a:rPr>
              <a:t>要</a:t>
            </a:r>
            <a:endParaRPr lang="en-US" altLang="zh-CN" sz="2200" dirty="0" smtClean="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5936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893298"/>
            <a:ext cx="11681441" cy="3894208"/>
          </a:xfrm>
          <a:prstGeom prst="rect">
            <a:avLst/>
          </a:prstGeom>
          <a:noFill/>
        </p:spPr>
        <p:txBody>
          <a:bodyPr wrap="square" rtlCol="0">
            <a:spAutoFit/>
          </a:bodyPr>
          <a:lstStyle/>
          <a:p>
            <a:pPr lvl="0" algn="just">
              <a:lnSpc>
                <a:spcPct val="150000"/>
              </a:lnSpc>
            </a:pPr>
            <a:r>
              <a:rPr lang="en-US" altLang="zh-CN" sz="2800" kern="100" dirty="0">
                <a:latin typeface="微软雅黑" pitchFamily="34" charset="-122"/>
                <a:ea typeface="微软雅黑" pitchFamily="34" charset="-122"/>
                <a:cs typeface="Courier New"/>
              </a:rPr>
              <a:t>(2)</a:t>
            </a:r>
            <a:r>
              <a:rPr lang="zh-CN" altLang="en-US" sz="2800" kern="100" dirty="0">
                <a:latin typeface="微软雅黑" pitchFamily="34" charset="-122"/>
                <a:ea typeface="微软雅黑" pitchFamily="34" charset="-122"/>
                <a:cs typeface="Courier New"/>
              </a:rPr>
              <a:t>全面思考问题的能力，即多角度思考问题。不以偏概全，不是走极端，不是单纯地否定，而是分析全面，善于联系和联想，并推而广之。依据充分的理由和事实，预感事物发展的趋向和结果，并作出全面、符合事理的评价。</a:t>
            </a:r>
          </a:p>
          <a:p>
            <a:pPr lvl="0" algn="just">
              <a:lnSpc>
                <a:spcPct val="150000"/>
              </a:lnSpc>
            </a:pPr>
            <a:r>
              <a:rPr lang="en-US" altLang="zh-CN" sz="2800" kern="100" dirty="0">
                <a:latin typeface="微软雅黑" pitchFamily="34" charset="-122"/>
                <a:ea typeface="微软雅黑" pitchFamily="34" charset="-122"/>
                <a:cs typeface="Courier New"/>
              </a:rPr>
              <a:t>(3)</a:t>
            </a:r>
            <a:r>
              <a:rPr lang="zh-CN" altLang="en-US" sz="2800" kern="100" dirty="0">
                <a:latin typeface="微软雅黑" pitchFamily="34" charset="-122"/>
                <a:ea typeface="微软雅黑" pitchFamily="34" charset="-122"/>
                <a:cs typeface="Courier New"/>
              </a:rPr>
              <a:t>用事理说话的能力。能理性思考，能摆事实讲道理，反映出主要的和次要的层面。</a:t>
            </a:r>
          </a:p>
        </p:txBody>
      </p:sp>
    </p:spTree>
    <p:extLst>
      <p:ext uri="{BB962C8B-B14F-4D97-AF65-F5344CB8AC3E}">
        <p14:creationId xmlns:p14="http://schemas.microsoft.com/office/powerpoint/2010/main" val="3387341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893298"/>
            <a:ext cx="11681441" cy="3323987"/>
          </a:xfrm>
          <a:prstGeom prst="rect">
            <a:avLst/>
          </a:prstGeom>
          <a:noFill/>
        </p:spPr>
        <p:txBody>
          <a:bodyPr wrap="square" rtlCol="0">
            <a:spAutoFit/>
          </a:bodyPr>
          <a:lstStyle/>
          <a:p>
            <a:pPr lvl="0" algn="just">
              <a:lnSpc>
                <a:spcPct val="150000"/>
              </a:lnSpc>
            </a:pPr>
            <a:r>
              <a:rPr lang="zh-CN" altLang="en-US" sz="2800" kern="100" dirty="0">
                <a:latin typeface="微软雅黑" pitchFamily="34" charset="-122"/>
                <a:ea typeface="微软雅黑" pitchFamily="34" charset="-122"/>
                <a:cs typeface="Courier New"/>
              </a:rPr>
              <a:t>具体来说，可以从以下四个方面入手：</a:t>
            </a:r>
          </a:p>
          <a:p>
            <a:pPr lvl="0" algn="just">
              <a:lnSpc>
                <a:spcPct val="150000"/>
              </a:lnSpc>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．以小见大，透过现象看本质</a:t>
            </a:r>
          </a:p>
          <a:p>
            <a:pPr lvl="0" algn="just">
              <a:lnSpc>
                <a:spcPct val="150000"/>
              </a:lnSpc>
            </a:pPr>
            <a:r>
              <a:rPr lang="zh-CN" altLang="en-US" sz="2800" kern="100" dirty="0">
                <a:latin typeface="微软雅黑" pitchFamily="34" charset="-122"/>
                <a:ea typeface="微软雅黑" pitchFamily="34" charset="-122"/>
                <a:cs typeface="Courier New"/>
              </a:rPr>
              <a:t>生活中，许多小现象蕴涵着丰富的大道理，要学会从细微的现象中提取出深刻的道理，做到</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微软雅黑" pitchFamily="34" charset="-122"/>
                <a:ea typeface="微软雅黑" pitchFamily="34" charset="-122"/>
                <a:cs typeface="Courier New"/>
              </a:rPr>
              <a:t>寻常中显本质，微尘中见大千</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微软雅黑" pitchFamily="34" charset="-122"/>
                <a:ea typeface="微软雅黑" pitchFamily="34" charset="-122"/>
                <a:cs typeface="Courier New"/>
              </a:rPr>
              <a:t>，这样写出的文字自然蕴涵深意，卓尔不群。</a:t>
            </a:r>
          </a:p>
        </p:txBody>
      </p:sp>
    </p:spTree>
    <p:extLst>
      <p:ext uri="{BB962C8B-B14F-4D97-AF65-F5344CB8AC3E}">
        <p14:creationId xmlns:p14="http://schemas.microsoft.com/office/powerpoint/2010/main" val="1550636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42398"/>
            <a:ext cx="11681441" cy="824136"/>
          </a:xfrm>
          <a:prstGeom prst="rect">
            <a:avLst/>
          </a:prstGeom>
          <a:noFill/>
        </p:spPr>
        <p:txBody>
          <a:bodyPr wrap="square" rtlCol="0">
            <a:spAutoFit/>
          </a:bodyPr>
          <a:lstStyle/>
          <a:p>
            <a:pPr lvl="0" algn="just">
              <a:lnSpc>
                <a:spcPct val="200000"/>
              </a:lnSpc>
            </a:pPr>
            <a:r>
              <a:rPr lang="zh-CN" altLang="en-US" sz="2800" kern="100" dirty="0">
                <a:latin typeface="微软雅黑" pitchFamily="34" charset="-122"/>
                <a:ea typeface="微软雅黑" pitchFamily="34" charset="-122"/>
                <a:cs typeface="Courier New"/>
              </a:rPr>
              <a:t>问题①：说说下面一段文字有何特点。</a:t>
            </a:r>
          </a:p>
        </p:txBody>
      </p:sp>
      <p:sp>
        <p:nvSpPr>
          <p:cNvPr id="3" name="TextBox 2"/>
          <p:cNvSpPr txBox="1"/>
          <p:nvPr/>
        </p:nvSpPr>
        <p:spPr>
          <a:xfrm>
            <a:off x="193500" y="829385"/>
            <a:ext cx="11571762" cy="5493812"/>
          </a:xfrm>
          <a:prstGeom prst="rect">
            <a:avLst/>
          </a:prstGeom>
          <a:noFill/>
        </p:spPr>
        <p:txBody>
          <a:bodyPr wrap="square" rtlCol="0">
            <a:spAutoFit/>
          </a:bodyPr>
          <a:lstStyle/>
          <a:p>
            <a:pPr algn="just">
              <a:lnSpc>
                <a:spcPct val="150000"/>
              </a:lnSpc>
              <a:spcAft>
                <a:spcPts val="0"/>
              </a:spcAft>
            </a:pPr>
            <a:r>
              <a:rPr lang="zh-CN" altLang="en-US" sz="2600" kern="100" dirty="0" smtClean="0">
                <a:latin typeface="Times New Roman"/>
                <a:ea typeface="微软雅黑" pitchFamily="34" charset="-122"/>
                <a:cs typeface="Times New Roman"/>
              </a:rPr>
              <a:t>        在</a:t>
            </a:r>
            <a:r>
              <a:rPr lang="zh-CN" altLang="en-US" sz="2600" kern="100" dirty="0">
                <a:latin typeface="Times New Roman"/>
                <a:ea typeface="微软雅黑" pitchFamily="34" charset="-122"/>
                <a:cs typeface="Times New Roman"/>
              </a:rPr>
              <a:t>故宫一座古香古色的大殿一角，星巴克咖啡店</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一家美国咖啡店</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开门营业了六年。这家披着西服的洋店，鹤立在长袍马褂的建筑群里，格外醒目，不，应该是格外刺眼。它仿佛向前来故宫的游客诉说着</a:t>
            </a:r>
            <a:r>
              <a:rPr lang="zh-CN" altLang="en-US" sz="2600" kern="100" dirty="0" smtClean="0">
                <a:latin typeface="Times New Roman"/>
                <a:ea typeface="微软雅黑" pitchFamily="34" charset="-122"/>
                <a:cs typeface="Times New Roman"/>
              </a:rPr>
              <a:t>什么</a:t>
            </a:r>
            <a:r>
              <a:rPr lang="en-US" altLang="zh-CN" sz="2600" kern="100" dirty="0">
                <a:latin typeface="+mj-ea"/>
                <a:ea typeface="+mj-ea"/>
                <a:cs typeface="Times New Roman"/>
              </a:rPr>
              <a:t>……</a:t>
            </a:r>
            <a:r>
              <a:rPr lang="zh-CN" altLang="en-US" sz="2600" kern="100" dirty="0" smtClean="0">
                <a:latin typeface="Times New Roman"/>
                <a:ea typeface="微软雅黑" pitchFamily="34" charset="-122"/>
                <a:cs typeface="Times New Roman"/>
              </a:rPr>
              <a:t>星</a:t>
            </a:r>
            <a:r>
              <a:rPr lang="zh-CN" altLang="en-US" sz="2600" kern="100" dirty="0">
                <a:latin typeface="Times New Roman"/>
                <a:ea typeface="微软雅黑" pitchFamily="34" charset="-122"/>
                <a:cs typeface="Times New Roman"/>
              </a:rPr>
              <a:t>巴克咖啡店是美国消费主义、实用主义的象征，</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Times New Roman"/>
                <a:ea typeface="微软雅黑" pitchFamily="34" charset="-122"/>
                <a:cs typeface="Times New Roman"/>
              </a:rPr>
              <a:t>存在的就是合理的</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Times New Roman"/>
                <a:ea typeface="微软雅黑" pitchFamily="34" charset="-122"/>
                <a:cs typeface="Times New Roman"/>
              </a:rPr>
              <a:t>，它能在故宫生存六年，说明它迎合了许多游客，尤其是外国游客的消费心理。故宫是我国传统文化的圣地，将</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Times New Roman"/>
                <a:ea typeface="微软雅黑" pitchFamily="34" charset="-122"/>
                <a:cs typeface="Times New Roman"/>
              </a:rPr>
              <a:t>星巴克</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Times New Roman"/>
                <a:ea typeface="微软雅黑" pitchFamily="34" charset="-122"/>
                <a:cs typeface="Times New Roman"/>
              </a:rPr>
              <a:t>开到故宫，却令人别有一番滋味在心头。它象征着外国文化的</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Times New Roman"/>
                <a:ea typeface="微软雅黑" pitchFamily="34" charset="-122"/>
                <a:cs typeface="Times New Roman"/>
              </a:rPr>
              <a:t>软力量</a:t>
            </a:r>
            <a:r>
              <a:rPr lang="zh-CN" altLang="en-US" sz="2600" kern="100" dirty="0">
                <a:solidFill>
                  <a:schemeClr val="tx1">
                    <a:lumMod val="75000"/>
                    <a:lumOff val="25000"/>
                  </a:schemeClr>
                </a:solidFill>
                <a:latin typeface="+mj-ea"/>
                <a:ea typeface="+mj-ea"/>
                <a:cs typeface="Times New Roman"/>
              </a:rPr>
              <a:t>”</a:t>
            </a:r>
            <a:r>
              <a:rPr lang="zh-CN" altLang="en-US" sz="2600" kern="100" dirty="0">
                <a:latin typeface="Times New Roman"/>
                <a:ea typeface="微软雅黑" pitchFamily="34" charset="-122"/>
                <a:cs typeface="Times New Roman"/>
              </a:rPr>
              <a:t>在我国</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一个五千年文明古国的渗透与扩张。这虽然是一件小事，但它很有代表性。故宫，可以说是我国传统文化的代表，而星巴克咖啡代表的则是美国消费文化。这说明外国文化已大举进入我国。</a:t>
            </a:r>
          </a:p>
        </p:txBody>
      </p:sp>
    </p:spTree>
    <p:extLst>
      <p:ext uri="{BB962C8B-B14F-4D97-AF65-F5344CB8AC3E}">
        <p14:creationId xmlns:p14="http://schemas.microsoft.com/office/powerpoint/2010/main" val="2175778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p:cNvSpPr txBox="1">
            <a:spLocks/>
          </p:cNvSpPr>
          <p:nvPr/>
        </p:nvSpPr>
        <p:spPr>
          <a:xfrm>
            <a:off x="2810990" y="718938"/>
            <a:ext cx="64092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zh-CN" sz="4500" dirty="0">
                <a:solidFill>
                  <a:srgbClr val="FC6204"/>
                </a:solidFill>
                <a:ea typeface="微软雅黑" pitchFamily="34" charset="-122"/>
              </a:rPr>
              <a:t>一、单元文本素材</a:t>
            </a:r>
            <a:r>
              <a:rPr lang="zh-CN" altLang="zh-CN" sz="4500" dirty="0" smtClean="0">
                <a:solidFill>
                  <a:srgbClr val="FC6204"/>
                </a:solidFill>
                <a:ea typeface="微软雅黑" pitchFamily="34" charset="-122"/>
              </a:rPr>
              <a:t>运用</a:t>
            </a:r>
            <a:r>
              <a:rPr lang="en-US" altLang="zh-CN" sz="4500" dirty="0" smtClean="0">
                <a:solidFill>
                  <a:srgbClr val="FC6204"/>
                </a:solidFill>
                <a:ea typeface="微软雅黑" pitchFamily="34" charset="-122"/>
              </a:rPr>
              <a:t> </a:t>
            </a:r>
            <a:endParaRPr lang="zh-CN" altLang="en-US" sz="4500" dirty="0">
              <a:solidFill>
                <a:srgbClr val="FC6204"/>
              </a:solidFill>
              <a:ea typeface="微软雅黑" pitchFamily="34" charset="-122"/>
            </a:endParaRPr>
          </a:p>
        </p:txBody>
      </p:sp>
      <p:sp>
        <p:nvSpPr>
          <p:cNvPr id="6" name="矩形 5"/>
          <p:cNvSpPr/>
          <p:nvPr/>
        </p:nvSpPr>
        <p:spPr>
          <a:xfrm>
            <a:off x="138098" y="1604971"/>
            <a:ext cx="11660202" cy="4093428"/>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1</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．点击素材</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林教头风雪山神庙</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gn="ct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仗义是林冲，为人最朴忠。</a:t>
            </a:r>
          </a:p>
          <a:p>
            <a:pPr algn="ct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江湖驰誉望，京国显英雄。</a:t>
            </a:r>
          </a:p>
          <a:p>
            <a:pPr algn="ct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身世悲浮梗，功名类转蓬。</a:t>
            </a:r>
          </a:p>
          <a:p>
            <a:pPr algn="ct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他年若得志，威震泰山东</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a:t>
            </a:r>
            <a:endParaRPr lang="zh-CN" altLang="en-US" sz="2600" kern="100" dirty="0">
              <a:solidFill>
                <a:schemeClr val="tx1">
                  <a:lumMod val="75000"/>
                  <a:lumOff val="2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1221173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00" y="689685"/>
            <a:ext cx="11571762" cy="4401205"/>
          </a:xfrm>
          <a:prstGeom prst="rect">
            <a:avLst/>
          </a:prstGeom>
          <a:noFill/>
        </p:spPr>
        <p:txBody>
          <a:bodyPr wrap="square" rtlCol="0">
            <a:spAutoFit/>
          </a:bodyPr>
          <a:lstStyle/>
          <a:p>
            <a:pPr algn="just">
              <a:lnSpc>
                <a:spcPct val="200000"/>
              </a:lnSpc>
              <a:spcAft>
                <a:spcPts val="0"/>
              </a:spcAft>
            </a:pPr>
            <a:r>
              <a:rPr lang="zh-CN" altLang="en-US" sz="2800" b="1" kern="100" dirty="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作者能以小见大，由表及里，从现象看到了本质。从平常生活小事中感悟出大的社会问题：外国文化已大举进入我国。从而使文章的立意变得深刻。</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Times New Roman"/>
                <a:ea typeface="微软雅黑" pitchFamily="34" charset="-122"/>
                <a:cs typeface="Times New Roman"/>
              </a:rPr>
              <a:t>以小见大</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Times New Roman"/>
                <a:ea typeface="微软雅黑" pitchFamily="34" charset="-122"/>
                <a:cs typeface="Times New Roman"/>
              </a:rPr>
              <a:t>就是在选材上或撷取一个片段或定格一幅画面或捕捉一个瞬间或选择一件小事，通过多种表现技法努力开掘、提写出它的内涵，以一目尽传精神反映深刻的文章主题。</a:t>
            </a:r>
          </a:p>
        </p:txBody>
      </p:sp>
    </p:spTree>
    <p:extLst>
      <p:ext uri="{BB962C8B-B14F-4D97-AF65-F5344CB8AC3E}">
        <p14:creationId xmlns:p14="http://schemas.microsoft.com/office/powerpoint/2010/main" val="1458048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956798"/>
            <a:ext cx="11681441" cy="3539430"/>
          </a:xfrm>
          <a:prstGeom prst="rect">
            <a:avLst/>
          </a:prstGeom>
          <a:noFill/>
        </p:spPr>
        <p:txBody>
          <a:bodyPr wrap="square" rtlCol="0">
            <a:spAutoFit/>
          </a:bodyPr>
          <a:lstStyle/>
          <a:p>
            <a:pPr lvl="0" algn="just">
              <a:lnSpc>
                <a:spcPct val="200000"/>
              </a:lnSpc>
            </a:pPr>
            <a:r>
              <a:rPr lang="en-US" altLang="zh-CN" sz="2800" kern="100" dirty="0">
                <a:latin typeface="微软雅黑" pitchFamily="34" charset="-122"/>
                <a:ea typeface="微软雅黑" pitchFamily="34" charset="-122"/>
                <a:cs typeface="Courier New"/>
              </a:rPr>
              <a:t>2</a:t>
            </a:r>
            <a:r>
              <a:rPr lang="zh-CN" altLang="en-US" sz="2800" kern="100" dirty="0">
                <a:latin typeface="微软雅黑" pitchFamily="34" charset="-122"/>
                <a:ea typeface="微软雅黑" pitchFamily="34" charset="-122"/>
                <a:cs typeface="Courier New"/>
              </a:rPr>
              <a:t>．由此及彼，横向</a:t>
            </a:r>
            <a:r>
              <a:rPr lang="zh-CN" altLang="en-US" sz="2800" kern="100" dirty="0" smtClean="0">
                <a:latin typeface="微软雅黑" pitchFamily="34" charset="-122"/>
                <a:ea typeface="微软雅黑" pitchFamily="34" charset="-122"/>
                <a:cs typeface="Courier New"/>
              </a:rPr>
              <a:t>拓展</a:t>
            </a:r>
            <a:endParaRPr lang="en-US" altLang="zh-CN" sz="2800" kern="100" dirty="0" smtClean="0">
              <a:latin typeface="微软雅黑" pitchFamily="34" charset="-122"/>
              <a:ea typeface="微软雅黑" pitchFamily="34" charset="-122"/>
              <a:cs typeface="Courier New"/>
            </a:endParaRPr>
          </a:p>
          <a:p>
            <a:pPr lvl="0" algn="just">
              <a:lnSpc>
                <a:spcPct val="200000"/>
              </a:lnSpc>
            </a:pP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微软雅黑" pitchFamily="34" charset="-122"/>
                <a:ea typeface="微软雅黑" pitchFamily="34" charset="-122"/>
                <a:cs typeface="Courier New"/>
              </a:rPr>
              <a:t>由此及彼，横向拓展</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微软雅黑" pitchFamily="34" charset="-122"/>
                <a:ea typeface="微软雅黑" pitchFamily="34" charset="-122"/>
                <a:cs typeface="Courier New"/>
              </a:rPr>
              <a:t>就是由</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微软雅黑" pitchFamily="34" charset="-122"/>
                <a:ea typeface="微软雅黑" pitchFamily="34" charset="-122"/>
                <a:cs typeface="Courier New"/>
              </a:rPr>
              <a:t>这件事</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微软雅黑" pitchFamily="34" charset="-122"/>
                <a:ea typeface="微软雅黑" pitchFamily="34" charset="-122"/>
                <a:cs typeface="Courier New"/>
              </a:rPr>
              <a:t>联想到与之相似的其他事。就一个事件来谈一个深刻的问题显然是单薄而没有说服力的，那我们就要考虑现实生活中有没有与之联系的事例，然后再来谈谈对这一类事情的看法。</a:t>
            </a:r>
          </a:p>
        </p:txBody>
      </p:sp>
    </p:spTree>
    <p:extLst>
      <p:ext uri="{BB962C8B-B14F-4D97-AF65-F5344CB8AC3E}">
        <p14:creationId xmlns:p14="http://schemas.microsoft.com/office/powerpoint/2010/main" val="118650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8391" y="436098"/>
            <a:ext cx="11829609" cy="5262979"/>
          </a:xfrm>
          <a:prstGeom prst="rect">
            <a:avLst/>
          </a:prstGeom>
          <a:noFill/>
        </p:spPr>
        <p:txBody>
          <a:bodyPr wrap="square" rtlCol="0">
            <a:spAutoFit/>
          </a:bodyPr>
          <a:lstStyle/>
          <a:p>
            <a:pPr lvl="0" algn="just">
              <a:lnSpc>
                <a:spcPct val="150000"/>
              </a:lnSpc>
            </a:pPr>
            <a:r>
              <a:rPr lang="zh-CN" altLang="en-US" sz="2800" kern="100" dirty="0">
                <a:latin typeface="微软雅黑" pitchFamily="34" charset="-122"/>
                <a:ea typeface="微软雅黑" pitchFamily="34" charset="-122"/>
                <a:cs typeface="Courier New"/>
              </a:rPr>
              <a:t>问题②：下面一段文字采用了什么写法和议论模式？</a:t>
            </a:r>
          </a:p>
          <a:p>
            <a:pPr lvl="0" algn="just">
              <a:lnSpc>
                <a:spcPct val="150000"/>
              </a:lnSpc>
            </a:pPr>
            <a:r>
              <a:rPr lang="zh-CN" altLang="en-US" sz="2800" kern="100" dirty="0" smtClean="0">
                <a:latin typeface="微软雅黑" pitchFamily="34" charset="-122"/>
                <a:ea typeface="微软雅黑" pitchFamily="34" charset="-122"/>
                <a:cs typeface="Courier New"/>
              </a:rPr>
              <a:t>        不仅</a:t>
            </a:r>
            <a:r>
              <a:rPr lang="zh-CN" altLang="en-US" sz="2800" kern="100" dirty="0">
                <a:latin typeface="微软雅黑" pitchFamily="34" charset="-122"/>
                <a:ea typeface="微软雅黑" pitchFamily="34" charset="-122"/>
                <a:cs typeface="Courier New"/>
              </a:rPr>
              <a:t>星巴克落户故宫，近些年对外来文化我们可以说是屡见不鲜。现在流行过洋节，比如圣诞节、母亲节、感恩节等，这些节日比传统节日更关注亲情，在极大程度上丰富了我们的文化生活。不过，人们在过洋节的同时忘掉了本国的传统节日，甚至春节在洋节面前也黯然失色，这就会导致我们的民族文化特色逐渐丧失。比如韩国将端午节申请为本国文化遗产成功，它将被国际公认为韩国节日，这正是中国人不重视本国节日的后果。所以，我们在过洋节的同时，更应重视本国节日，发扬我们的民族文化。</a:t>
            </a:r>
          </a:p>
        </p:txBody>
      </p:sp>
    </p:spTree>
    <p:extLst>
      <p:ext uri="{BB962C8B-B14F-4D97-AF65-F5344CB8AC3E}">
        <p14:creationId xmlns:p14="http://schemas.microsoft.com/office/powerpoint/2010/main" val="20060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900" y="232485"/>
            <a:ext cx="11571762" cy="5909310"/>
          </a:xfrm>
          <a:prstGeom prst="rect">
            <a:avLst/>
          </a:prstGeom>
          <a:noFill/>
        </p:spPr>
        <p:txBody>
          <a:bodyPr wrap="square" rtlCol="0">
            <a:spAutoFit/>
          </a:bodyPr>
          <a:lstStyle/>
          <a:p>
            <a:pPr algn="just">
              <a:lnSpc>
                <a:spcPct val="150000"/>
              </a:lnSpc>
              <a:spcAft>
                <a:spcPts val="0"/>
              </a:spcAft>
            </a:pPr>
            <a:r>
              <a:rPr lang="zh-CN" altLang="en-US" sz="2800" b="1" kern="100" dirty="0" smtClean="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这段文字采用了由此及彼的写法，由星巴克落户故宫横向联想到时下流行的过洋节。采用了</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Times New Roman"/>
                <a:ea typeface="微软雅黑" pitchFamily="34" charset="-122"/>
                <a:cs typeface="Times New Roman"/>
              </a:rPr>
              <a:t>引例</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析例</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结论</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Times New Roman"/>
                <a:ea typeface="微软雅黑" pitchFamily="34" charset="-122"/>
                <a:cs typeface="Times New Roman"/>
              </a:rPr>
              <a:t>的议论模式。</a:t>
            </a:r>
          </a:p>
          <a:p>
            <a:pPr algn="just">
              <a:lnSpc>
                <a:spcPct val="150000"/>
              </a:lnSpc>
              <a:spcAft>
                <a:spcPts val="0"/>
              </a:spcAft>
            </a:pPr>
            <a:r>
              <a:rPr lang="zh-CN" altLang="en-US" sz="2800" kern="100" dirty="0">
                <a:latin typeface="Times New Roman"/>
                <a:ea typeface="微软雅黑" pitchFamily="34" charset="-122"/>
                <a:cs typeface="Times New Roman"/>
              </a:rPr>
              <a:t>对星巴克落户故宫现象的论述如果仅仅停留在这一个现象上，惊呼外来文化大举进入中国，显然是不合适的。可是如果我们联系现在社会上其他的这种现象</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包括外来饮食、服饰、影视作品等</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，我们就会对这些现象加以概括，为下文分析这些现象产生的原因和解决问题找到依据。当然，不要走到</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Times New Roman"/>
                <a:ea typeface="微软雅黑" pitchFamily="34" charset="-122"/>
                <a:cs typeface="Times New Roman"/>
              </a:rPr>
              <a:t>罗列例子</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Times New Roman"/>
                <a:ea typeface="微软雅黑" pitchFamily="34" charset="-122"/>
                <a:cs typeface="Times New Roman"/>
              </a:rPr>
              <a:t>这一反面。如果罗列一些事实，不去凸现它们的共同特征，不做进一步的分析，那么，一大堆例子是没有什么意义的，反而会</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Times New Roman"/>
                <a:ea typeface="微软雅黑" pitchFamily="34" charset="-122"/>
                <a:cs typeface="Times New Roman"/>
              </a:rPr>
              <a:t>以例代议</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Times New Roman"/>
                <a:ea typeface="微软雅黑" pitchFamily="34" charset="-122"/>
                <a:cs typeface="Times New Roman"/>
              </a:rPr>
              <a:t>，冲挤了说理。</a:t>
            </a:r>
          </a:p>
        </p:txBody>
      </p:sp>
    </p:spTree>
    <p:extLst>
      <p:ext uri="{BB962C8B-B14F-4D97-AF65-F5344CB8AC3E}">
        <p14:creationId xmlns:p14="http://schemas.microsoft.com/office/powerpoint/2010/main" val="381894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842498"/>
            <a:ext cx="11681441" cy="3022366"/>
          </a:xfrm>
          <a:prstGeom prst="rect">
            <a:avLst/>
          </a:prstGeom>
          <a:noFill/>
        </p:spPr>
        <p:txBody>
          <a:bodyPr wrap="square" rtlCol="0">
            <a:spAutoFit/>
          </a:bodyPr>
          <a:lstStyle/>
          <a:p>
            <a:pPr lvl="0" algn="just">
              <a:lnSpc>
                <a:spcPct val="170000"/>
              </a:lnSpc>
            </a:pPr>
            <a:r>
              <a:rPr lang="en-US" altLang="zh-CN" sz="2800" kern="100" dirty="0">
                <a:latin typeface="微软雅黑" pitchFamily="34" charset="-122"/>
                <a:ea typeface="微软雅黑" pitchFamily="34" charset="-122"/>
                <a:cs typeface="Courier New"/>
              </a:rPr>
              <a:t>3</a:t>
            </a:r>
            <a:r>
              <a:rPr lang="zh-CN" altLang="en-US" sz="2800" kern="100" dirty="0">
                <a:latin typeface="微软雅黑" pitchFamily="34" charset="-122"/>
                <a:ea typeface="微软雅黑" pitchFamily="34" charset="-122"/>
                <a:cs typeface="Courier New"/>
              </a:rPr>
              <a:t>．纵向延伸，探究原因</a:t>
            </a:r>
          </a:p>
          <a:p>
            <a:pPr lvl="0" algn="just">
              <a:lnSpc>
                <a:spcPct val="170000"/>
              </a:lnSpc>
            </a:pPr>
            <a:r>
              <a:rPr lang="zh-CN" altLang="en-US" sz="2800" kern="100" dirty="0" smtClean="0">
                <a:latin typeface="微软雅黑" pitchFamily="34" charset="-122"/>
                <a:ea typeface="微软雅黑" pitchFamily="34" charset="-122"/>
                <a:cs typeface="Courier New"/>
              </a:rPr>
              <a:t>善于</a:t>
            </a:r>
            <a:r>
              <a:rPr lang="zh-CN" altLang="en-US" sz="2800" kern="100" dirty="0">
                <a:latin typeface="微软雅黑" pitchFamily="34" charset="-122"/>
                <a:ea typeface="微软雅黑" pitchFamily="34" charset="-122"/>
                <a:cs typeface="Courier New"/>
              </a:rPr>
              <a:t>追本溯因，才能将隐藏在事物内部的本质揭示出来。因果论证是就论证而言，它表现在外部方法上；</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微软雅黑" pitchFamily="34" charset="-122"/>
                <a:ea typeface="微软雅黑" pitchFamily="34" charset="-122"/>
                <a:cs typeface="Courier New"/>
              </a:rPr>
              <a:t>以问引论</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微软雅黑" pitchFamily="34" charset="-122"/>
                <a:ea typeface="微软雅黑" pitchFamily="34" charset="-122"/>
                <a:cs typeface="Courier New"/>
              </a:rPr>
              <a:t>是就思路而言，它表现在内部逻辑关系上。要善于</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微软雅黑" pitchFamily="34" charset="-122"/>
                <a:ea typeface="微软雅黑" pitchFamily="34" charset="-122"/>
                <a:cs typeface="Courier New"/>
              </a:rPr>
              <a:t>以问引论</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微软雅黑" pitchFamily="34" charset="-122"/>
                <a:ea typeface="微软雅黑" pitchFamily="34" charset="-122"/>
                <a:cs typeface="Courier New"/>
              </a:rPr>
              <a:t>，将思路不断拓深。</a:t>
            </a:r>
          </a:p>
        </p:txBody>
      </p:sp>
    </p:spTree>
    <p:extLst>
      <p:ext uri="{BB962C8B-B14F-4D97-AF65-F5344CB8AC3E}">
        <p14:creationId xmlns:p14="http://schemas.microsoft.com/office/powerpoint/2010/main" val="680251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1" y="-46502"/>
            <a:ext cx="11681441" cy="4616648"/>
          </a:xfrm>
          <a:prstGeom prst="rect">
            <a:avLst/>
          </a:prstGeom>
          <a:noFill/>
        </p:spPr>
        <p:txBody>
          <a:bodyPr wrap="square" rtlCol="0">
            <a:spAutoFit/>
          </a:bodyPr>
          <a:lstStyle/>
          <a:p>
            <a:pPr lvl="0" algn="just">
              <a:lnSpc>
                <a:spcPct val="150000"/>
              </a:lnSpc>
            </a:pPr>
            <a:r>
              <a:rPr lang="zh-CN" altLang="en-US" sz="2800" kern="100" dirty="0">
                <a:latin typeface="微软雅黑" pitchFamily="34" charset="-122"/>
                <a:ea typeface="微软雅黑" pitchFamily="34" charset="-122"/>
                <a:cs typeface="Courier New"/>
              </a:rPr>
              <a:t>问题③：下面一段文字采用了什么论证方法？</a:t>
            </a:r>
          </a:p>
          <a:p>
            <a:pPr lvl="0" algn="just">
              <a:lnSpc>
                <a:spcPct val="150000"/>
              </a:lnSpc>
            </a:pPr>
            <a:r>
              <a:rPr lang="zh-CN" altLang="en-US" sz="2800" kern="100" dirty="0" smtClean="0">
                <a:latin typeface="微软雅黑" pitchFamily="34" charset="-122"/>
                <a:ea typeface="微软雅黑" pitchFamily="34" charset="-122"/>
                <a:cs typeface="Courier New"/>
              </a:rPr>
              <a:t>        无论</a:t>
            </a:r>
            <a:r>
              <a:rPr lang="zh-CN" altLang="en-US" sz="2800" kern="100" dirty="0">
                <a:latin typeface="微软雅黑" pitchFamily="34" charset="-122"/>
                <a:ea typeface="微软雅黑" pitchFamily="34" charset="-122"/>
                <a:cs typeface="Courier New"/>
              </a:rPr>
              <a:t>做什么事，都要有持之以恒的精神，小到挖一口井，大到成就一番事业，没有这种精神，是绝对不能成功的。为什么呢？因为任何事业的成果，都不是凭空产生的，它要花费人的劳动，消耗人的精力。无论是社会规律还是自然规律，它们都是隐藏在客观物质世界内部。发现它们，掌握它们，并不是轻而易举的事，必须充分发挥主观能动性和苦干到底、坚持不懈的精神，否则，再聪明也会一事无成。</a:t>
            </a:r>
          </a:p>
        </p:txBody>
      </p:sp>
      <p:sp>
        <p:nvSpPr>
          <p:cNvPr id="4" name="TextBox 3"/>
          <p:cNvSpPr txBox="1"/>
          <p:nvPr/>
        </p:nvSpPr>
        <p:spPr>
          <a:xfrm>
            <a:off x="168100" y="4359985"/>
            <a:ext cx="11571762" cy="2031325"/>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因果论证。追因问果、追本溯源的因果推论，是引导思路不断向纵深发展，引导说理不断深入的主要方法。在论述中，要善于提出</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Times New Roman"/>
                <a:ea typeface="微软雅黑" pitchFamily="34" charset="-122"/>
                <a:cs typeface="Times New Roman"/>
              </a:rPr>
              <a:t>为什么</a:t>
            </a:r>
            <a:r>
              <a:rPr lang="zh-CN" altLang="en-US" sz="2600" kern="100" dirty="0">
                <a:solidFill>
                  <a:schemeClr val="tx1">
                    <a:lumMod val="75000"/>
                    <a:lumOff val="25000"/>
                  </a:schemeClr>
                </a:solidFill>
                <a:latin typeface="+mj-ea"/>
                <a:ea typeface="+mj-ea"/>
                <a:cs typeface="Times New Roman"/>
              </a:rPr>
              <a:t>”</a:t>
            </a:r>
            <a:r>
              <a:rPr lang="zh-CN" altLang="en-US" sz="2800" kern="100" dirty="0">
                <a:latin typeface="Times New Roman"/>
                <a:ea typeface="微软雅黑" pitchFamily="34" charset="-122"/>
                <a:cs typeface="Times New Roman"/>
              </a:rPr>
              <a:t>，以此引入深层次分析。</a:t>
            </a:r>
          </a:p>
        </p:txBody>
      </p:sp>
    </p:spTree>
    <p:extLst>
      <p:ext uri="{BB962C8B-B14F-4D97-AF65-F5344CB8AC3E}">
        <p14:creationId xmlns:p14="http://schemas.microsoft.com/office/powerpoint/2010/main" val="1768184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1" y="270998"/>
            <a:ext cx="11681441" cy="5955476"/>
          </a:xfrm>
          <a:prstGeom prst="rect">
            <a:avLst/>
          </a:prstGeom>
          <a:noFill/>
        </p:spPr>
        <p:txBody>
          <a:bodyPr wrap="square" rtlCol="0">
            <a:spAutoFit/>
          </a:bodyPr>
          <a:lstStyle/>
          <a:p>
            <a:pPr lvl="0" algn="just">
              <a:lnSpc>
                <a:spcPct val="150000"/>
              </a:lnSpc>
            </a:pPr>
            <a:r>
              <a:rPr lang="zh-CN" altLang="en-US" sz="2500" kern="100" dirty="0">
                <a:latin typeface="微软雅黑" pitchFamily="34" charset="-122"/>
                <a:ea typeface="微软雅黑" pitchFamily="34" charset="-122"/>
                <a:cs typeface="Courier New"/>
              </a:rPr>
              <a:t>问题④：下面一段文字是采用什么方法来引导思路不断拓展的？对此你有何看法？</a:t>
            </a:r>
          </a:p>
          <a:p>
            <a:pPr lvl="0" algn="just">
              <a:lnSpc>
                <a:spcPct val="150000"/>
              </a:lnSpc>
            </a:pPr>
            <a:r>
              <a:rPr lang="zh-CN" altLang="en-US" sz="2500" kern="100" dirty="0" smtClean="0">
                <a:latin typeface="微软雅黑" pitchFamily="34" charset="-122"/>
                <a:ea typeface="微软雅黑" pitchFamily="34" charset="-122"/>
                <a:cs typeface="Courier New"/>
              </a:rPr>
              <a:t>        有人</a:t>
            </a:r>
            <a:r>
              <a:rPr lang="zh-CN" altLang="en-US" sz="2500" kern="100" dirty="0">
                <a:latin typeface="微软雅黑" pitchFamily="34" charset="-122"/>
                <a:ea typeface="微软雅黑" pitchFamily="34" charset="-122"/>
                <a:cs typeface="Courier New"/>
              </a:rPr>
              <a:t>说：</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只要有钱，没有买不到的东西，没有办不到的事。</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可是也有人说：</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钱能买到的东西都不贵。</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对钱的看法这样大相径庭，这是为什么呢？乍一看起来，是对钱的作用有不同的认识，但仅仅如此吗？如果眼睛仅仅盯在“钱的作用”上，那么似乎争论的意义是钱到底能办多大的事的问题，似乎是一个需不需要努力挣钱的问题。可是换个角度看，便会发现，这样的争论，实际上已经是不同世界观的交锋。有些人的思想意识，已经被钱打开了缺口，他们的人生目标已经向</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钱</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看齐，有些人已经从</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钱为我用</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变为</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我为钱用</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甘为金钱醉似泥</a:t>
            </a:r>
            <a:r>
              <a:rPr lang="zh-CN" altLang="en-US" sz="2600" kern="100" dirty="0">
                <a:solidFill>
                  <a:schemeClr val="tx1">
                    <a:lumMod val="75000"/>
                    <a:lumOff val="25000"/>
                  </a:schemeClr>
                </a:solidFill>
                <a:latin typeface="+mj-ea"/>
                <a:ea typeface="+mj-ea"/>
                <a:cs typeface="Times New Roman"/>
              </a:rPr>
              <a:t>”</a:t>
            </a:r>
            <a:r>
              <a:rPr lang="zh-CN" altLang="en-US" sz="2500" kern="100" dirty="0">
                <a:latin typeface="微软雅黑" pitchFamily="34" charset="-122"/>
                <a:ea typeface="微软雅黑" pitchFamily="34" charset="-122"/>
                <a:cs typeface="Courier New"/>
              </a:rPr>
              <a:t>。如果这样的人是干部，那么</a:t>
            </a:r>
            <a:r>
              <a:rPr lang="zh-CN" altLang="en-US" sz="2600" kern="100" dirty="0" smtClean="0">
                <a:solidFill>
                  <a:schemeClr val="tx1">
                    <a:lumMod val="75000"/>
                    <a:lumOff val="25000"/>
                  </a:schemeClr>
                </a:solidFill>
                <a:latin typeface="+mj-ea"/>
                <a:ea typeface="+mj-ea"/>
                <a:cs typeface="Times New Roman"/>
              </a:rPr>
              <a:t>“</a:t>
            </a:r>
            <a:r>
              <a:rPr lang="zh-CN" altLang="en-US" sz="2500" kern="100" dirty="0" smtClean="0">
                <a:latin typeface="微软雅黑" pitchFamily="34" charset="-122"/>
                <a:ea typeface="微软雅黑" pitchFamily="34" charset="-122"/>
                <a:cs typeface="Courier New"/>
              </a:rPr>
              <a:t>为人民服务</a:t>
            </a:r>
            <a:r>
              <a:rPr lang="zh-CN" altLang="en-US" sz="2400" kern="100" dirty="0">
                <a:solidFill>
                  <a:schemeClr val="tx1">
                    <a:lumMod val="75000"/>
                    <a:lumOff val="25000"/>
                  </a:schemeClr>
                </a:solidFill>
                <a:latin typeface="+mj-ea"/>
                <a:cs typeface="Times New Roman"/>
              </a:rPr>
              <a:t>”</a:t>
            </a:r>
            <a:r>
              <a:rPr lang="zh-CN" altLang="en-US" sz="2500" kern="100" dirty="0" smtClean="0">
                <a:latin typeface="微软雅黑" pitchFamily="34" charset="-122"/>
                <a:ea typeface="微软雅黑" pitchFamily="34" charset="-122"/>
                <a:cs typeface="Courier New"/>
              </a:rPr>
              <a:t>就</a:t>
            </a:r>
            <a:r>
              <a:rPr lang="zh-CN" altLang="en-US" sz="2500" kern="100" dirty="0">
                <a:latin typeface="微软雅黑" pitchFamily="34" charset="-122"/>
                <a:ea typeface="微软雅黑" pitchFamily="34" charset="-122"/>
                <a:cs typeface="Courier New"/>
              </a:rPr>
              <a:t>会逐渐转为金钱膜拜，腐败便由此产生了。我们的党、国家和干部，正面临着如何对待金钱的严峻考验。</a:t>
            </a:r>
          </a:p>
        </p:txBody>
      </p:sp>
    </p:spTree>
    <p:extLst>
      <p:ext uri="{BB962C8B-B14F-4D97-AF65-F5344CB8AC3E}">
        <p14:creationId xmlns:p14="http://schemas.microsoft.com/office/powerpoint/2010/main" val="52044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900" y="626185"/>
            <a:ext cx="11571762" cy="4616648"/>
          </a:xfrm>
          <a:prstGeom prst="rect">
            <a:avLst/>
          </a:prstGeom>
          <a:noFill/>
        </p:spPr>
        <p:txBody>
          <a:bodyPr wrap="square" rtlCol="0">
            <a:spAutoFit/>
          </a:bodyPr>
          <a:lstStyle/>
          <a:p>
            <a:pPr algn="just">
              <a:lnSpc>
                <a:spcPct val="150000"/>
              </a:lnSpc>
              <a:spcAft>
                <a:spcPts val="0"/>
              </a:spcAft>
            </a:pPr>
            <a:r>
              <a:rPr lang="zh-CN" altLang="en-US" sz="2800" b="1" kern="100" dirty="0" smtClean="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这段文字是用</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以问引论</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的方法来引导思路不断拓展的。提出一些问题，回答这些问题，可以引导思路不断拓深。例如</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危害是什么？</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症结是什么？</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实质是什么？</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有什么必要性？</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有什么重要性？</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有什么紧迫性？</a:t>
            </a:r>
            <a:r>
              <a:rPr lang="zh-CN" altLang="en-US" sz="2800" kern="100" dirty="0">
                <a:latin typeface="+mj-ea"/>
                <a:ea typeface="+mj-ea"/>
                <a:cs typeface="Times New Roman"/>
              </a:rPr>
              <a:t>”</a:t>
            </a:r>
            <a:r>
              <a:rPr lang="en-US" altLang="zh-CN" sz="2800" kern="100" dirty="0">
                <a:latin typeface="+mj-ea"/>
                <a:ea typeface="+mj-ea"/>
                <a:cs typeface="Times New Roman"/>
              </a:rPr>
              <a:t>……</a:t>
            </a:r>
            <a:r>
              <a:rPr lang="zh-CN" altLang="en-US" sz="2800" kern="100" dirty="0">
                <a:latin typeface="Times New Roman"/>
                <a:ea typeface="微软雅黑" pitchFamily="34" charset="-122"/>
                <a:cs typeface="Times New Roman"/>
              </a:rPr>
              <a:t>当然，在写一篇文章时，不必对以上问题逐一回答。哪些需要，哪些不需要，要视具体情况而定。有的问题，也可能不止一次提出和不止一次回答，引导自己和读者进一步深究。但一般来说，在一篇</a:t>
            </a:r>
            <a:r>
              <a:rPr lang="en-US" altLang="zh-CN" sz="2800" kern="100" dirty="0">
                <a:latin typeface="Times New Roman"/>
                <a:ea typeface="微软雅黑" pitchFamily="34" charset="-122"/>
                <a:cs typeface="Times New Roman"/>
              </a:rPr>
              <a:t>800</a:t>
            </a:r>
            <a:r>
              <a:rPr lang="zh-CN" altLang="en-US" sz="2800" kern="100" dirty="0">
                <a:latin typeface="Times New Roman"/>
                <a:ea typeface="微软雅黑" pitchFamily="34" charset="-122"/>
                <a:cs typeface="Times New Roman"/>
              </a:rPr>
              <a:t>字左右的议论文中，提出四五次问题就差不多了。</a:t>
            </a:r>
          </a:p>
        </p:txBody>
      </p:sp>
    </p:spTree>
    <p:extLst>
      <p:ext uri="{BB962C8B-B14F-4D97-AF65-F5344CB8AC3E}">
        <p14:creationId xmlns:p14="http://schemas.microsoft.com/office/powerpoint/2010/main" val="3246105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900" y="778585"/>
            <a:ext cx="11571762" cy="2677656"/>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pitchFamily="34" charset="-122"/>
                <a:cs typeface="Times New Roman"/>
              </a:rPr>
              <a:t>4</a:t>
            </a:r>
            <a:r>
              <a:rPr lang="zh-CN" altLang="en-US" sz="2800" kern="100" dirty="0">
                <a:latin typeface="Times New Roman"/>
                <a:ea typeface="微软雅黑" pitchFamily="34" charset="-122"/>
                <a:cs typeface="Times New Roman"/>
              </a:rPr>
              <a:t>．辩证分析，解决问题</a:t>
            </a:r>
          </a:p>
          <a:p>
            <a:pPr algn="just">
              <a:lnSpc>
                <a:spcPct val="200000"/>
              </a:lnSpc>
              <a:spcAft>
                <a:spcPts val="0"/>
              </a:spcAft>
            </a:pPr>
            <a:r>
              <a:rPr lang="zh-CN" altLang="en-US" sz="2800" kern="100" dirty="0" smtClean="0">
                <a:latin typeface="Times New Roman"/>
                <a:ea typeface="微软雅黑" pitchFamily="34" charset="-122"/>
                <a:cs typeface="Times New Roman"/>
              </a:rPr>
              <a:t>       辩证</a:t>
            </a:r>
            <a:r>
              <a:rPr lang="zh-CN" altLang="en-US" sz="2800" kern="100" dirty="0">
                <a:latin typeface="Times New Roman"/>
                <a:ea typeface="微软雅黑" pitchFamily="34" charset="-122"/>
                <a:cs typeface="Times New Roman"/>
              </a:rPr>
              <a:t>分析就是分析事情发展的结果，对结果做一分为二的分析，从而找出解决问题的办法</a:t>
            </a:r>
            <a:r>
              <a:rPr lang="zh-CN" altLang="en-US" sz="2800" kern="100" dirty="0" smtClean="0">
                <a:latin typeface="Times New Roman"/>
                <a:ea typeface="微软雅黑" pitchFamily="34" charset="-122"/>
                <a:cs typeface="Times New Roman"/>
              </a:rPr>
              <a:t>。</a:t>
            </a:r>
            <a:endParaRPr lang="zh-CN" altLang="en-US" sz="28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1816080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900" y="-72315"/>
            <a:ext cx="11571762" cy="6555641"/>
          </a:xfrm>
          <a:prstGeom prst="rect">
            <a:avLst/>
          </a:prstGeom>
          <a:noFill/>
        </p:spPr>
        <p:txBody>
          <a:bodyPr wrap="square" rtlCol="0">
            <a:spAutoFit/>
          </a:bodyPr>
          <a:lstStyle/>
          <a:p>
            <a:pPr algn="just">
              <a:lnSpc>
                <a:spcPct val="150000"/>
              </a:lnSpc>
              <a:spcAft>
                <a:spcPts val="0"/>
              </a:spcAft>
            </a:pPr>
            <a:r>
              <a:rPr lang="zh-CN" altLang="en-US" sz="2800" kern="100" dirty="0" smtClean="0">
                <a:latin typeface="Times New Roman"/>
                <a:ea typeface="微软雅黑" pitchFamily="34" charset="-122"/>
                <a:cs typeface="Times New Roman"/>
              </a:rPr>
              <a:t>问题</a:t>
            </a:r>
            <a:r>
              <a:rPr lang="zh-CN" altLang="en-US" sz="2800" kern="100" dirty="0">
                <a:latin typeface="Times New Roman"/>
                <a:ea typeface="微软雅黑" pitchFamily="34" charset="-122"/>
                <a:cs typeface="Times New Roman"/>
              </a:rPr>
              <a:t>⑤：下面这段文字中，作者是如何解决问题的？</a:t>
            </a:r>
          </a:p>
          <a:p>
            <a:pPr algn="just">
              <a:lnSpc>
                <a:spcPct val="150000"/>
              </a:lnSpc>
              <a:spcAft>
                <a:spcPts val="0"/>
              </a:spcAft>
            </a:pPr>
            <a:r>
              <a:rPr lang="zh-CN" altLang="en-US" sz="2800" kern="100" dirty="0" smtClean="0">
                <a:latin typeface="Times New Roman"/>
                <a:ea typeface="微软雅黑" pitchFamily="34" charset="-122"/>
                <a:cs typeface="Times New Roman"/>
              </a:rPr>
              <a:t>        但愿</a:t>
            </a:r>
            <a:r>
              <a:rPr lang="zh-CN" altLang="en-US" sz="2800" kern="100" dirty="0">
                <a:latin typeface="Times New Roman"/>
                <a:ea typeface="微软雅黑" pitchFamily="34" charset="-122"/>
                <a:cs typeface="Times New Roman"/>
              </a:rPr>
              <a:t>我只是闭目塞听，见识短浅。因为如果真的像我所说的那样，就意味着法律可以默认我们不去救张道清，他若是死去，女儿因此辍学或饿死街头，我们任何人都不负法律责任！我知道，你看到这儿一定会拍案而起，指责我</a:t>
            </a:r>
            <a:r>
              <a:rPr lang="en-US" altLang="zh-CN" sz="2800" kern="100" dirty="0">
                <a:latin typeface="Times New Roman"/>
                <a:ea typeface="微软雅黑" pitchFamily="34" charset="-122"/>
                <a:cs typeface="Times New Roman"/>
              </a:rPr>
              <a:t>——</a:t>
            </a:r>
            <a:r>
              <a:rPr lang="en-US" altLang="zh-CN" sz="2800" kern="100" dirty="0">
                <a:latin typeface="+mj-ea"/>
                <a:ea typeface="+mj-ea"/>
                <a:cs typeface="Times New Roman"/>
              </a:rPr>
              <a:t>“</a:t>
            </a:r>
            <a:r>
              <a:rPr lang="zh-CN" altLang="en-US" sz="2800" kern="100" dirty="0">
                <a:latin typeface="Times New Roman"/>
                <a:ea typeface="微软雅黑" pitchFamily="34" charset="-122"/>
                <a:cs typeface="Times New Roman"/>
              </a:rPr>
              <a:t>难道人心就这样冷淡吗？</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当然不！我从来都不这样想，否则张道清又怎会处于今天的状况呢？这不就是爱心的证明吗？我只是想说，我们不仅要给张道清关爱，更要想到使每一个像张道清一样的人都得到关爱，并赋予他们正常生活的权利。这应该由在法律监督下的专门机构来负责！因为爱虽然高尚且无处不在，但仅凭情感来维系人与人之间的关系甚至来维护社会的秩序，毕竟太脆弱啊！</a:t>
            </a:r>
          </a:p>
        </p:txBody>
      </p:sp>
    </p:spTree>
    <p:extLst>
      <p:ext uri="{BB962C8B-B14F-4D97-AF65-F5344CB8AC3E}">
        <p14:creationId xmlns:p14="http://schemas.microsoft.com/office/powerpoint/2010/main" val="1810588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398" y="741371"/>
            <a:ext cx="11660202" cy="4955203"/>
          </a:xfrm>
          <a:prstGeom prst="rect">
            <a:avLst/>
          </a:prstGeom>
        </p:spPr>
        <p:txBody>
          <a:bodyPr wrap="square">
            <a:spAutoFit/>
          </a:bodyPr>
          <a:lstStyle/>
          <a:p>
            <a:pPr>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林冲</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在奔往梁山的途中，在朱贵酒店的粉墙上写了这首诗。诗中概括了一个朝廷命官被逼上梁山的原因和经过，显示了林冲丢掉幻想以后激发出来的反抗精神，回荡着一股悲壮的英雄气概。总而言之，林冲终于是英雄了，终于成了一个气魄宏大的造反真英雄！</a:t>
            </a:r>
          </a:p>
          <a:p>
            <a:pP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运用方向：可用</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在</a:t>
            </a:r>
            <a:r>
              <a:rPr lang="zh-CN" altLang="en-US" sz="2800" kern="100" dirty="0">
                <a:latin typeface="+mj-ea"/>
                <a:ea typeface="+mj-ea"/>
                <a:cs typeface="Times New Roman"/>
              </a:rPr>
              <a:t>“</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逼迫</a:t>
            </a:r>
            <a:r>
              <a:rPr lang="zh-CN" altLang="en-US" sz="2800" kern="100" dirty="0">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忍耐</a:t>
            </a:r>
            <a:r>
              <a:rPr lang="zh-CN" altLang="en-US" sz="2800" kern="100" dirty="0">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坚忍</a:t>
            </a:r>
            <a:r>
              <a:rPr lang="zh-CN" altLang="en-US" sz="2800" kern="100" dirty="0">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英雄气概</a:t>
            </a:r>
            <a:r>
              <a:rPr lang="zh-CN" altLang="en-US" sz="2800" kern="100" dirty="0">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孤独</a:t>
            </a:r>
            <a:r>
              <a:rPr lang="zh-CN" altLang="en-US" sz="2800" kern="100" dirty="0">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等话题作文中。</a:t>
            </a:r>
          </a:p>
        </p:txBody>
      </p:sp>
    </p:spTree>
    <p:extLst>
      <p:ext uri="{BB962C8B-B14F-4D97-AF65-F5344CB8AC3E}">
        <p14:creationId xmlns:p14="http://schemas.microsoft.com/office/powerpoint/2010/main" val="289953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00" y="626185"/>
            <a:ext cx="11571762" cy="5262979"/>
          </a:xfrm>
          <a:prstGeom prst="rect">
            <a:avLst/>
          </a:prstGeom>
          <a:noFill/>
        </p:spPr>
        <p:txBody>
          <a:bodyPr wrap="square" rtlCol="0">
            <a:spAutoFit/>
          </a:bodyPr>
          <a:lstStyle/>
          <a:p>
            <a:pPr algn="just">
              <a:lnSpc>
                <a:spcPct val="150000"/>
              </a:lnSpc>
              <a:spcAft>
                <a:spcPts val="0"/>
              </a:spcAft>
            </a:pPr>
            <a:r>
              <a:rPr lang="zh-CN" altLang="en-US" sz="2800" b="1" kern="100" dirty="0" smtClean="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作者首先对事情发展的两种不同的结果进行辩证分析：一种是仅靠爱心，可能会有其他的</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张道清</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死去；一种是在专门机构的负责下，所有</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张道清</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都能得到关爱。通过比较分析，很容易得出这样的结论：只有根据法律并设立专门机构来救助类似张道清的特困户，才是解决问题的根本途径。</a:t>
            </a:r>
          </a:p>
          <a:p>
            <a:pPr algn="just">
              <a:lnSpc>
                <a:spcPct val="150000"/>
              </a:lnSpc>
              <a:spcAft>
                <a:spcPts val="0"/>
              </a:spcAft>
            </a:pPr>
            <a:r>
              <a:rPr lang="zh-CN" altLang="en-US" sz="2800" kern="100" dirty="0">
                <a:latin typeface="Times New Roman"/>
                <a:ea typeface="微软雅黑" pitchFamily="34" charset="-122"/>
                <a:cs typeface="Times New Roman"/>
              </a:rPr>
              <a:t>要想达到高考语文要求的</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深刻</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，必须有正确的认识论和方法论，必须学会辩证地看问题和分析问题。在作文训练中，要学会运用一定的方法引导自己深入认识问题和分析问题，不断增强理性思考的能力。</a:t>
            </a:r>
          </a:p>
        </p:txBody>
      </p:sp>
    </p:spTree>
    <p:extLst>
      <p:ext uri="{BB962C8B-B14F-4D97-AF65-F5344CB8AC3E}">
        <p14:creationId xmlns:p14="http://schemas.microsoft.com/office/powerpoint/2010/main" val="4076529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00" y="448385"/>
            <a:ext cx="11571762" cy="5262979"/>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技法总结</a:t>
            </a:r>
            <a:r>
              <a:rPr lang="en-US" altLang="zh-CN" sz="2800" kern="100" dirty="0">
                <a:latin typeface="Times New Roman"/>
                <a:ea typeface="微软雅黑" pitchFamily="34" charset="-122"/>
                <a:cs typeface="Times New Roman"/>
              </a:rPr>
              <a:t>】</a:t>
            </a:r>
          </a:p>
          <a:p>
            <a:pPr algn="just">
              <a:lnSpc>
                <a:spcPct val="200000"/>
              </a:lnSpc>
              <a:spcAft>
                <a:spcPts val="0"/>
              </a:spcAft>
            </a:pPr>
            <a:r>
              <a:rPr lang="en-US" altLang="zh-CN" sz="2800" kern="100" dirty="0">
                <a:latin typeface="+mj-ea"/>
                <a:ea typeface="+mj-ea"/>
                <a:cs typeface="Times New Roman"/>
              </a:rPr>
              <a:t>“</a:t>
            </a:r>
            <a:r>
              <a:rPr lang="zh-CN" altLang="en-US" sz="2800" kern="100" dirty="0">
                <a:latin typeface="Times New Roman"/>
                <a:ea typeface="微软雅黑" pitchFamily="34" charset="-122"/>
                <a:cs typeface="Times New Roman"/>
              </a:rPr>
              <a:t>缘事析理，写得深刻</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可从以下几个方面入手：</a:t>
            </a:r>
          </a:p>
          <a:p>
            <a:pPr algn="just">
              <a:lnSpc>
                <a:spcPct val="200000"/>
              </a:lnSpc>
              <a:spcAft>
                <a:spcPts val="0"/>
              </a:spcAft>
            </a:pPr>
            <a:r>
              <a:rPr lang="en-US" altLang="zh-CN" sz="2800" kern="100" dirty="0">
                <a:latin typeface="Times New Roman"/>
                <a:ea typeface="微软雅黑" pitchFamily="34" charset="-122"/>
                <a:cs typeface="Times New Roman"/>
              </a:rPr>
              <a:t>1</a:t>
            </a:r>
            <a:r>
              <a:rPr lang="zh-CN" altLang="en-US" sz="2800" kern="100" dirty="0">
                <a:latin typeface="Times New Roman"/>
                <a:ea typeface="微软雅黑" pitchFamily="34" charset="-122"/>
                <a:cs typeface="Times New Roman"/>
              </a:rPr>
              <a:t>．以小见大，透过现象看本质</a:t>
            </a:r>
          </a:p>
          <a:p>
            <a:pPr algn="just">
              <a:lnSpc>
                <a:spcPct val="200000"/>
              </a:lnSpc>
              <a:spcAft>
                <a:spcPts val="0"/>
              </a:spcAft>
            </a:pPr>
            <a:r>
              <a:rPr lang="en-US" altLang="zh-CN" sz="2800" kern="100" dirty="0">
                <a:latin typeface="Times New Roman"/>
                <a:ea typeface="微软雅黑" pitchFamily="34" charset="-122"/>
                <a:cs typeface="Times New Roman"/>
              </a:rPr>
              <a:t>2</a:t>
            </a:r>
            <a:r>
              <a:rPr lang="zh-CN" altLang="en-US" sz="2800" kern="100" dirty="0">
                <a:latin typeface="Times New Roman"/>
                <a:ea typeface="微软雅黑" pitchFamily="34" charset="-122"/>
                <a:cs typeface="Times New Roman"/>
              </a:rPr>
              <a:t>．由此及彼，横向拓展</a:t>
            </a:r>
          </a:p>
          <a:p>
            <a:pPr algn="just">
              <a:lnSpc>
                <a:spcPct val="200000"/>
              </a:lnSpc>
              <a:spcAft>
                <a:spcPts val="0"/>
              </a:spcAft>
            </a:pPr>
            <a:r>
              <a:rPr lang="en-US" altLang="zh-CN" sz="2800" kern="100" dirty="0">
                <a:latin typeface="Times New Roman"/>
                <a:ea typeface="微软雅黑" pitchFamily="34" charset="-122"/>
                <a:cs typeface="Times New Roman"/>
              </a:rPr>
              <a:t>3</a:t>
            </a:r>
            <a:r>
              <a:rPr lang="zh-CN" altLang="en-US" sz="2800" kern="100" dirty="0">
                <a:latin typeface="Times New Roman"/>
                <a:ea typeface="微软雅黑" pitchFamily="34" charset="-122"/>
                <a:cs typeface="Times New Roman"/>
              </a:rPr>
              <a:t>．纵向延伸，探究原因</a:t>
            </a:r>
          </a:p>
          <a:p>
            <a:pPr algn="just">
              <a:lnSpc>
                <a:spcPct val="200000"/>
              </a:lnSpc>
              <a:spcAft>
                <a:spcPts val="0"/>
              </a:spcAft>
            </a:pPr>
            <a:r>
              <a:rPr lang="en-US" altLang="zh-CN" sz="2800" kern="100" dirty="0">
                <a:latin typeface="Times New Roman"/>
                <a:ea typeface="微软雅黑" pitchFamily="34" charset="-122"/>
                <a:cs typeface="Times New Roman"/>
              </a:rPr>
              <a:t>4</a:t>
            </a:r>
            <a:r>
              <a:rPr lang="zh-CN" altLang="en-US" sz="2800" kern="100" dirty="0">
                <a:latin typeface="Times New Roman"/>
                <a:ea typeface="微软雅黑" pitchFamily="34" charset="-122"/>
                <a:cs typeface="Times New Roman"/>
              </a:rPr>
              <a:t>．辩证分析，解决问题</a:t>
            </a:r>
          </a:p>
        </p:txBody>
      </p:sp>
    </p:spTree>
    <p:extLst>
      <p:ext uri="{BB962C8B-B14F-4D97-AF65-F5344CB8AC3E}">
        <p14:creationId xmlns:p14="http://schemas.microsoft.com/office/powerpoint/2010/main" val="3343382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5"/>
          <p:cNvSpPr txBox="1"/>
          <p:nvPr/>
        </p:nvSpPr>
        <p:spPr>
          <a:xfrm>
            <a:off x="113923" y="941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dirty="0" smtClean="0">
                <a:solidFill>
                  <a:schemeClr val="bg1">
                    <a:lumMod val="50000"/>
                  </a:schemeClr>
                </a:solidFill>
                <a:latin typeface="微软雅黑" pitchFamily="34" charset="-122"/>
                <a:ea typeface="微软雅黑" pitchFamily="34" charset="-122"/>
              </a:rPr>
              <a:t>即学即练</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19" name="TextBox 18"/>
          <p:cNvSpPr txBox="1"/>
          <p:nvPr/>
        </p:nvSpPr>
        <p:spPr>
          <a:xfrm>
            <a:off x="179512" y="700486"/>
            <a:ext cx="11560932" cy="5262979"/>
          </a:xfrm>
          <a:prstGeom prst="rect">
            <a:avLst/>
          </a:prstGeom>
        </p:spPr>
        <p:txBody>
          <a:bodyPr wrap="square" rtlCol="0">
            <a:spAutoFit/>
          </a:bodyPr>
          <a:lstStyle/>
          <a:p>
            <a:pPr algn="just">
              <a:lnSpc>
                <a:spcPct val="150000"/>
              </a:lnSpc>
              <a:spcAft>
                <a:spcPts val="0"/>
              </a:spcAft>
            </a:pPr>
            <a:r>
              <a:rPr lang="zh-CN" altLang="en-US" sz="2800" kern="100" dirty="0">
                <a:latin typeface="Cambria Math"/>
                <a:ea typeface="微软雅黑"/>
                <a:cs typeface="Cambria Math"/>
              </a:rPr>
              <a:t>一、片段练习</a:t>
            </a:r>
          </a:p>
          <a:p>
            <a:pPr algn="just">
              <a:lnSpc>
                <a:spcPct val="150000"/>
              </a:lnSpc>
              <a:spcAft>
                <a:spcPts val="0"/>
              </a:spcAft>
            </a:pPr>
            <a:r>
              <a:rPr lang="zh-CN" altLang="en-US" sz="2800" kern="100" dirty="0">
                <a:latin typeface="Cambria Math"/>
                <a:ea typeface="微软雅黑"/>
                <a:cs typeface="Cambria Math"/>
              </a:rPr>
              <a:t>用</a:t>
            </a:r>
            <a:r>
              <a:rPr lang="zh-CN" altLang="en-US" sz="2800" kern="100" dirty="0">
                <a:latin typeface="+mj-ea"/>
                <a:ea typeface="+mj-ea"/>
                <a:cs typeface="Times New Roman"/>
              </a:rPr>
              <a:t>“</a:t>
            </a:r>
            <a:r>
              <a:rPr lang="zh-CN" altLang="en-US" sz="2800" kern="100" dirty="0">
                <a:latin typeface="Cambria Math"/>
                <a:ea typeface="微软雅黑"/>
                <a:cs typeface="Cambria Math"/>
              </a:rPr>
              <a:t>纵向延伸，探究原因</a:t>
            </a:r>
            <a:r>
              <a:rPr lang="zh-CN" altLang="en-US" sz="2800" kern="100" dirty="0">
                <a:latin typeface="+mj-ea"/>
                <a:ea typeface="+mj-ea"/>
                <a:cs typeface="Times New Roman"/>
              </a:rPr>
              <a:t>”</a:t>
            </a:r>
            <a:r>
              <a:rPr lang="zh-CN" altLang="en-US" sz="2800" kern="100" dirty="0">
                <a:latin typeface="Cambria Math"/>
                <a:ea typeface="微软雅黑"/>
                <a:cs typeface="Cambria Math"/>
              </a:rPr>
              <a:t>的技法分析下面材料中的最后一句话。要有明确的结论，</a:t>
            </a:r>
            <a:r>
              <a:rPr lang="en-US" altLang="zh-CN" sz="2800" kern="100" dirty="0">
                <a:latin typeface="Cambria Math"/>
                <a:ea typeface="微软雅黑"/>
                <a:cs typeface="Cambria Math"/>
              </a:rPr>
              <a:t>120</a:t>
            </a:r>
            <a:r>
              <a:rPr lang="zh-CN" altLang="en-US" sz="2800" kern="100" dirty="0">
                <a:latin typeface="Cambria Math"/>
                <a:ea typeface="微软雅黑"/>
                <a:cs typeface="Cambria Math"/>
              </a:rPr>
              <a:t>字左右。</a:t>
            </a:r>
          </a:p>
          <a:p>
            <a:pPr algn="just">
              <a:lnSpc>
                <a:spcPct val="150000"/>
              </a:lnSpc>
              <a:spcAft>
                <a:spcPts val="0"/>
              </a:spcAft>
            </a:pPr>
            <a:r>
              <a:rPr lang="zh-CN" altLang="en-US" sz="2800" kern="100" dirty="0" smtClean="0">
                <a:latin typeface="Cambria Math"/>
                <a:ea typeface="微软雅黑"/>
                <a:cs typeface="Cambria Math"/>
              </a:rPr>
              <a:t>         五十年代初</a:t>
            </a:r>
            <a:r>
              <a:rPr lang="zh-CN" altLang="en-US" sz="2800" kern="100" dirty="0">
                <a:latin typeface="Cambria Math"/>
                <a:ea typeface="微软雅黑"/>
                <a:cs typeface="Cambria Math"/>
              </a:rPr>
              <a:t>，钱学森冲破重重阻拦，终于回到了新中国的怀抱。美国海军次长金波尔在得知他要回国时，立即给美国移民当局写信，声称：</a:t>
            </a:r>
            <a:r>
              <a:rPr lang="zh-CN" altLang="en-US" sz="2800" kern="100" dirty="0">
                <a:latin typeface="+mj-ea"/>
                <a:ea typeface="+mj-ea"/>
                <a:cs typeface="Times New Roman"/>
              </a:rPr>
              <a:t>“</a:t>
            </a:r>
            <a:r>
              <a:rPr lang="zh-CN" altLang="en-US" sz="2800" kern="100" dirty="0">
                <a:latin typeface="Cambria Math"/>
                <a:ea typeface="微软雅黑"/>
                <a:cs typeface="Cambria Math"/>
              </a:rPr>
              <a:t>我宁肯把这家伙毙了，也不能让他回国。因为对我们来说至关重要的东西，他知道得太多了。任何时候，他一个人都足以抵得上五个现代加强机械师。</a:t>
            </a:r>
            <a:r>
              <a:rPr lang="zh-CN" altLang="en-US" sz="2800" kern="100" dirty="0">
                <a:latin typeface="+mj-ea"/>
                <a:ea typeface="+mj-ea"/>
                <a:cs typeface="Times New Roman"/>
              </a:rPr>
              <a:t>”</a:t>
            </a: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00" y="626185"/>
            <a:ext cx="11571762" cy="4401205"/>
          </a:xfrm>
          <a:prstGeom prst="rect">
            <a:avLst/>
          </a:prstGeom>
          <a:noFill/>
        </p:spPr>
        <p:txBody>
          <a:bodyPr wrap="square" rtlCol="0">
            <a:spAutoFit/>
          </a:bodyPr>
          <a:lstStyle/>
          <a:p>
            <a:pPr algn="just">
              <a:lnSpc>
                <a:spcPct val="200000"/>
              </a:lnSpc>
              <a:spcAft>
                <a:spcPts val="0"/>
              </a:spcAft>
            </a:pPr>
            <a:r>
              <a:rPr lang="zh-CN" altLang="en-US" sz="2800" b="1" kern="100" dirty="0" smtClean="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为什么钱学森一个人任何时候都足以抵得上五个现代加强机械师呢？还不是因为他的头脑里掌握了太多高深、前沿的现代科学理论和高精尖的现代科学技术？还不是因为这些关于</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原子能量</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的</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知识</a:t>
            </a:r>
            <a:r>
              <a:rPr lang="zh-CN" altLang="en-US" sz="2800" kern="100" dirty="0">
                <a:latin typeface="+mj-ea"/>
                <a:ea typeface="+mj-ea"/>
                <a:cs typeface="Times New Roman"/>
              </a:rPr>
              <a:t>”</a:t>
            </a:r>
            <a:r>
              <a:rPr lang="zh-CN" altLang="en-US" sz="2800" kern="100" dirty="0">
                <a:latin typeface="Times New Roman"/>
                <a:ea typeface="微软雅黑" pitchFamily="34" charset="-122"/>
                <a:cs typeface="Times New Roman"/>
              </a:rPr>
              <a:t>足以增强一个国家的实力甚至改变整个世界，决定人类命运？</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分析句</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可见，知识就是力量。</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结论句</a:t>
            </a:r>
            <a:r>
              <a:rPr lang="en-US" altLang="zh-CN" sz="2800" kern="100" dirty="0">
                <a:latin typeface="Times New Roman"/>
                <a:ea typeface="微软雅黑" pitchFamily="34" charset="-122"/>
                <a:cs typeface="Times New Roman"/>
              </a:rPr>
              <a:t>)</a:t>
            </a:r>
            <a:endParaRPr lang="zh-CN" altLang="en-US" sz="28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3789882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286"/>
            <a:ext cx="11560932" cy="6093976"/>
          </a:xfrm>
          <a:prstGeom prst="rect">
            <a:avLst/>
          </a:prstGeom>
        </p:spPr>
        <p:txBody>
          <a:bodyPr wrap="square" rtlCol="0">
            <a:spAutoFit/>
          </a:bodyPr>
          <a:lstStyle/>
          <a:p>
            <a:pPr algn="just">
              <a:lnSpc>
                <a:spcPct val="150000"/>
              </a:lnSpc>
              <a:spcAft>
                <a:spcPts val="0"/>
              </a:spcAft>
            </a:pPr>
            <a:r>
              <a:rPr lang="zh-CN" altLang="en-US" sz="2600" kern="100" dirty="0">
                <a:latin typeface="Cambria Math"/>
                <a:ea typeface="微软雅黑"/>
                <a:cs typeface="Cambria Math"/>
              </a:rPr>
              <a:t>二、整篇作文</a:t>
            </a:r>
          </a:p>
          <a:p>
            <a:pPr algn="just">
              <a:lnSpc>
                <a:spcPct val="150000"/>
              </a:lnSpc>
              <a:spcAft>
                <a:spcPts val="0"/>
              </a:spcAft>
            </a:pPr>
            <a:r>
              <a:rPr lang="en-US" altLang="zh-CN" sz="2600" kern="100" dirty="0">
                <a:latin typeface="Cambria Math"/>
                <a:ea typeface="微软雅黑"/>
                <a:cs typeface="Cambria Math"/>
              </a:rPr>
              <a:t>【</a:t>
            </a:r>
            <a:r>
              <a:rPr lang="zh-CN" altLang="en-US" sz="2600" kern="100" dirty="0">
                <a:latin typeface="Cambria Math"/>
                <a:ea typeface="微软雅黑"/>
                <a:cs typeface="Cambria Math"/>
              </a:rPr>
              <a:t>命题呈现</a:t>
            </a:r>
            <a:r>
              <a:rPr lang="en-US" altLang="zh-CN" sz="2600" kern="100" dirty="0">
                <a:latin typeface="Cambria Math"/>
                <a:ea typeface="微软雅黑"/>
                <a:cs typeface="Cambria Math"/>
              </a:rPr>
              <a:t>】(</a:t>
            </a:r>
            <a:r>
              <a:rPr lang="zh-CN" altLang="en-US" sz="2600" kern="100" dirty="0">
                <a:latin typeface="Cambria Math"/>
                <a:ea typeface="微软雅黑"/>
                <a:cs typeface="Cambria Math"/>
              </a:rPr>
              <a:t>教材</a:t>
            </a:r>
            <a:r>
              <a:rPr lang="en-US" altLang="zh-CN" sz="2600" kern="100" dirty="0">
                <a:latin typeface="Cambria Math"/>
                <a:ea typeface="微软雅黑"/>
                <a:cs typeface="Cambria Math"/>
              </a:rPr>
              <a:t>P73</a:t>
            </a:r>
            <a:r>
              <a:rPr lang="zh-CN" altLang="en-US" sz="2600" kern="100" dirty="0">
                <a:latin typeface="Cambria Math"/>
                <a:ea typeface="微软雅黑"/>
                <a:cs typeface="Cambria Math"/>
              </a:rPr>
              <a:t>、四</a:t>
            </a:r>
            <a:r>
              <a:rPr lang="en-US" altLang="zh-CN" sz="2600" kern="100" dirty="0">
                <a:latin typeface="Cambria Math"/>
                <a:ea typeface="微软雅黑"/>
                <a:cs typeface="Cambria Math"/>
              </a:rPr>
              <a:t>)</a:t>
            </a:r>
          </a:p>
          <a:p>
            <a:pPr algn="just">
              <a:lnSpc>
                <a:spcPct val="150000"/>
              </a:lnSpc>
              <a:spcAft>
                <a:spcPts val="0"/>
              </a:spcAft>
            </a:pPr>
            <a:r>
              <a:rPr lang="zh-CN" altLang="en-US" sz="2600" kern="100" dirty="0">
                <a:latin typeface="Cambria Math"/>
                <a:ea typeface="微软雅黑"/>
                <a:cs typeface="Cambria Math"/>
              </a:rPr>
              <a:t>阅读下面的材料，按要求作文。</a:t>
            </a:r>
          </a:p>
          <a:p>
            <a:pPr algn="just">
              <a:lnSpc>
                <a:spcPct val="150000"/>
              </a:lnSpc>
              <a:spcAft>
                <a:spcPts val="0"/>
              </a:spcAft>
            </a:pPr>
            <a:r>
              <a:rPr lang="zh-CN" altLang="en-US" sz="2600" kern="100" dirty="0" smtClean="0">
                <a:latin typeface="Cambria Math"/>
                <a:ea typeface="微软雅黑"/>
                <a:cs typeface="Cambria Math"/>
              </a:rPr>
              <a:t>         林肯</a:t>
            </a:r>
            <a:r>
              <a:rPr lang="zh-CN" altLang="en-US" sz="2600" kern="100" dirty="0">
                <a:latin typeface="Cambria Math"/>
                <a:ea typeface="微软雅黑"/>
                <a:cs typeface="Cambria Math"/>
              </a:rPr>
              <a:t>曾在给朋友的信中谈到幼年的一段经历：我父亲在西雅图有一处农场，上面有许多石头。正因为如此，父亲才以较低的价格买下了它。有一天，母亲建议把上面的石头搬走。父亲说，如果可以搬走的话，主人就不会卖给我们了，它们是一座小山头，都与大山连着。有一年，父亲去城里买马，母亲带着我们在农场劳动。母亲说：</a:t>
            </a:r>
            <a:r>
              <a:rPr lang="zh-CN" altLang="en-US" sz="2800" kern="100" dirty="0">
                <a:latin typeface="+mj-ea"/>
                <a:ea typeface="+mj-ea"/>
                <a:cs typeface="Times New Roman"/>
              </a:rPr>
              <a:t>“</a:t>
            </a:r>
            <a:r>
              <a:rPr lang="zh-CN" altLang="en-US" sz="2600" kern="100" dirty="0">
                <a:latin typeface="Cambria Math"/>
                <a:ea typeface="微软雅黑"/>
                <a:cs typeface="Cambria Math"/>
              </a:rPr>
              <a:t>让我们把这些碍事的东西搬走，好吗？</a:t>
            </a:r>
            <a:r>
              <a:rPr lang="zh-CN" altLang="en-US" sz="2800" kern="100" dirty="0">
                <a:latin typeface="+mj-ea"/>
                <a:ea typeface="+mj-ea"/>
                <a:cs typeface="Times New Roman"/>
              </a:rPr>
              <a:t>”</a:t>
            </a:r>
            <a:r>
              <a:rPr lang="zh-CN" altLang="en-US" sz="2600" kern="100" dirty="0">
                <a:latin typeface="Cambria Math"/>
                <a:ea typeface="微软雅黑"/>
                <a:cs typeface="Cambria Math"/>
              </a:rPr>
              <a:t>于是我们开始挖那一块块石头。不长时间，就把它们弄走了。因为它们并不是父亲想象的山头，而是一块块孤零零的石头，只要往下挖一英尺，就可以把它们晃动。</a:t>
            </a:r>
          </a:p>
        </p:txBody>
      </p:sp>
    </p:spTree>
    <p:extLst>
      <p:ext uri="{BB962C8B-B14F-4D97-AF65-F5344CB8AC3E}">
        <p14:creationId xmlns:p14="http://schemas.microsoft.com/office/powerpoint/2010/main" val="2271503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286"/>
            <a:ext cx="11560932" cy="1754326"/>
          </a:xfrm>
          <a:prstGeom prst="rect">
            <a:avLst/>
          </a:prstGeom>
        </p:spPr>
        <p:txBody>
          <a:bodyPr wrap="square" rtlCol="0">
            <a:spAutoFit/>
          </a:bodyPr>
          <a:lstStyle/>
          <a:p>
            <a:pPr algn="just">
              <a:lnSpc>
                <a:spcPct val="200000"/>
              </a:lnSpc>
              <a:spcAft>
                <a:spcPts val="0"/>
              </a:spcAft>
            </a:pPr>
            <a:r>
              <a:rPr lang="zh-CN" altLang="en-US" sz="2600" kern="100" dirty="0">
                <a:latin typeface="Cambria Math"/>
                <a:ea typeface="微软雅黑"/>
                <a:cs typeface="Cambria Math"/>
              </a:rPr>
              <a:t>在你的生活中，有类似的经历或见闻吗？请以</a:t>
            </a:r>
            <a:r>
              <a:rPr lang="zh-CN" altLang="en-US" sz="2800" kern="100" dirty="0">
                <a:latin typeface="+mj-ea"/>
                <a:ea typeface="+mj-ea"/>
                <a:cs typeface="Times New Roman"/>
              </a:rPr>
              <a:t>“</a:t>
            </a:r>
            <a:r>
              <a:rPr lang="zh-CN" altLang="en-US" sz="2600" kern="100" dirty="0">
                <a:latin typeface="Cambria Math"/>
                <a:ea typeface="微软雅黑"/>
                <a:cs typeface="Cambria Math"/>
              </a:rPr>
              <a:t>石头与山头</a:t>
            </a:r>
            <a:r>
              <a:rPr lang="zh-CN" altLang="en-US" sz="2800" kern="100" dirty="0">
                <a:latin typeface="+mj-ea"/>
                <a:ea typeface="+mj-ea"/>
                <a:cs typeface="Times New Roman"/>
              </a:rPr>
              <a:t>”</a:t>
            </a:r>
            <a:r>
              <a:rPr lang="zh-CN" altLang="en-US" sz="2600" kern="100" dirty="0">
                <a:latin typeface="Cambria Math"/>
                <a:ea typeface="微软雅黑"/>
                <a:cs typeface="Cambria Math"/>
              </a:rPr>
              <a:t>为话题写一篇文章。要求：自定立意，自选文体，自拟标题，不少于</a:t>
            </a:r>
            <a:r>
              <a:rPr lang="en-US" altLang="zh-CN" sz="2600" kern="100" dirty="0">
                <a:latin typeface="Cambria Math"/>
                <a:ea typeface="微软雅黑"/>
                <a:cs typeface="Cambria Math"/>
              </a:rPr>
              <a:t>800</a:t>
            </a:r>
            <a:r>
              <a:rPr lang="zh-CN" altLang="en-US" sz="2600" kern="100" dirty="0">
                <a:latin typeface="Cambria Math"/>
                <a:ea typeface="微软雅黑"/>
                <a:cs typeface="Cambria Math"/>
              </a:rPr>
              <a:t>字。</a:t>
            </a:r>
          </a:p>
        </p:txBody>
      </p:sp>
      <p:sp>
        <p:nvSpPr>
          <p:cNvPr id="3" name="TextBox 2"/>
          <p:cNvSpPr txBox="1"/>
          <p:nvPr/>
        </p:nvSpPr>
        <p:spPr>
          <a:xfrm>
            <a:off x="179512" y="1830786"/>
            <a:ext cx="11560932" cy="4216539"/>
          </a:xfrm>
          <a:prstGeom prst="rect">
            <a:avLst/>
          </a:prstGeom>
        </p:spPr>
        <p:txBody>
          <a:bodyPr wrap="square" rtlCol="0">
            <a:spAutoFit/>
          </a:bodyPr>
          <a:lstStyle/>
          <a:p>
            <a:pPr algn="just">
              <a:lnSpc>
                <a:spcPct val="200000"/>
              </a:lnSpc>
              <a:spcAft>
                <a:spcPts val="0"/>
              </a:spcAft>
            </a:pPr>
            <a:r>
              <a:rPr lang="en-US" altLang="zh-CN" sz="2600" kern="100" dirty="0">
                <a:latin typeface="Cambria Math"/>
                <a:ea typeface="微软雅黑"/>
                <a:cs typeface="Cambria Math"/>
              </a:rPr>
              <a:t>【</a:t>
            </a:r>
            <a:r>
              <a:rPr lang="zh-CN" altLang="en-US" sz="2600" kern="100" dirty="0">
                <a:latin typeface="Cambria Math"/>
                <a:ea typeface="微软雅黑"/>
                <a:cs typeface="Cambria Math"/>
              </a:rPr>
              <a:t>审题导引</a:t>
            </a:r>
            <a:r>
              <a:rPr lang="en-US" altLang="zh-CN" sz="2600" kern="100" dirty="0">
                <a:latin typeface="Cambria Math"/>
                <a:ea typeface="微软雅黑"/>
                <a:cs typeface="Cambria Math"/>
              </a:rPr>
              <a:t>】</a:t>
            </a:r>
            <a:r>
              <a:rPr lang="zh-CN" altLang="en-US" sz="2600" kern="100" dirty="0">
                <a:latin typeface="Cambria Math"/>
                <a:ea typeface="微软雅黑"/>
                <a:cs typeface="Cambria Math"/>
              </a:rPr>
              <a:t>　先审话题，话题是</a:t>
            </a:r>
            <a:r>
              <a:rPr lang="zh-CN" altLang="en-US" sz="2800" kern="100" dirty="0">
                <a:latin typeface="+mj-ea"/>
                <a:ea typeface="+mj-ea"/>
                <a:cs typeface="Times New Roman"/>
              </a:rPr>
              <a:t>“</a:t>
            </a:r>
            <a:r>
              <a:rPr lang="zh-CN" altLang="en-US" sz="2600" kern="100" dirty="0">
                <a:latin typeface="Cambria Math"/>
                <a:ea typeface="微软雅黑"/>
                <a:cs typeface="Cambria Math"/>
              </a:rPr>
              <a:t>石头与山头</a:t>
            </a:r>
            <a:r>
              <a:rPr lang="zh-CN" altLang="en-US" sz="2800" kern="100" dirty="0">
                <a:latin typeface="+mj-ea"/>
                <a:ea typeface="+mj-ea"/>
                <a:cs typeface="Times New Roman"/>
              </a:rPr>
              <a:t>”</a:t>
            </a:r>
            <a:r>
              <a:rPr lang="zh-CN" altLang="en-US" sz="2600" kern="100" dirty="0">
                <a:latin typeface="Cambria Math"/>
                <a:ea typeface="微软雅黑"/>
                <a:cs typeface="Cambria Math"/>
              </a:rPr>
              <a:t>，有寓意，代表困难、障碍等；关键是如何不把</a:t>
            </a:r>
            <a:r>
              <a:rPr lang="zh-CN" altLang="en-US" sz="2800" kern="100" dirty="0">
                <a:latin typeface="+mj-ea"/>
                <a:ea typeface="+mj-ea"/>
                <a:cs typeface="Times New Roman"/>
              </a:rPr>
              <a:t>“</a:t>
            </a:r>
            <a:r>
              <a:rPr lang="zh-CN" altLang="en-US" sz="2600" kern="100" dirty="0">
                <a:latin typeface="Cambria Math"/>
                <a:ea typeface="微软雅黑"/>
                <a:cs typeface="Cambria Math"/>
              </a:rPr>
              <a:t>石头</a:t>
            </a:r>
            <a:r>
              <a:rPr lang="zh-CN" altLang="en-US" sz="2800" kern="100" dirty="0">
                <a:latin typeface="+mj-ea"/>
                <a:ea typeface="+mj-ea"/>
                <a:cs typeface="Times New Roman"/>
              </a:rPr>
              <a:t>”</a:t>
            </a:r>
            <a:r>
              <a:rPr lang="zh-CN" altLang="en-US" sz="2600" kern="100" dirty="0">
                <a:latin typeface="Cambria Math"/>
                <a:ea typeface="微软雅黑"/>
                <a:cs typeface="Cambria Math"/>
              </a:rPr>
              <a:t>看成</a:t>
            </a:r>
            <a:r>
              <a:rPr lang="zh-CN" altLang="en-US" sz="2800" kern="100" dirty="0">
                <a:latin typeface="+mj-ea"/>
                <a:ea typeface="+mj-ea"/>
                <a:cs typeface="Times New Roman"/>
              </a:rPr>
              <a:t>“</a:t>
            </a:r>
            <a:r>
              <a:rPr lang="zh-CN" altLang="en-US" sz="2600" kern="100" dirty="0">
                <a:latin typeface="Cambria Math"/>
                <a:ea typeface="微软雅黑"/>
                <a:cs typeface="Cambria Math"/>
              </a:rPr>
              <a:t>山头</a:t>
            </a:r>
            <a:r>
              <a:rPr lang="zh-CN" altLang="en-US" sz="2800" kern="100" dirty="0">
                <a:latin typeface="+mj-ea"/>
                <a:ea typeface="+mj-ea"/>
                <a:cs typeface="Times New Roman"/>
              </a:rPr>
              <a:t>”</a:t>
            </a:r>
            <a:r>
              <a:rPr lang="zh-CN" altLang="en-US" sz="2600" kern="100" dirty="0">
                <a:latin typeface="Cambria Math"/>
                <a:ea typeface="微软雅黑"/>
                <a:cs typeface="Cambria Math"/>
              </a:rPr>
              <a:t>。再审材料，对于这些对农场无利的石头，父亲认为是山头，不可移动；母亲认为是石头，可以搬走。他们认识上有所不同的原因是什么呢？父亲道听途说，主观上放大了困难，没有亲自试一试；母亲透过现象看到了本质，主动去做，去尝试，去付诸实践。</a:t>
            </a:r>
          </a:p>
        </p:txBody>
      </p:sp>
    </p:spTree>
    <p:extLst>
      <p:ext uri="{BB962C8B-B14F-4D97-AF65-F5344CB8AC3E}">
        <p14:creationId xmlns:p14="http://schemas.microsoft.com/office/powerpoint/2010/main" val="2101056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97286"/>
            <a:ext cx="11560932" cy="5016758"/>
          </a:xfrm>
          <a:prstGeom prst="rect">
            <a:avLst/>
          </a:prstGeom>
        </p:spPr>
        <p:txBody>
          <a:bodyPr wrap="square" rtlCol="0">
            <a:spAutoFit/>
          </a:bodyPr>
          <a:lstStyle/>
          <a:p>
            <a:pPr algn="just">
              <a:lnSpc>
                <a:spcPct val="200000"/>
              </a:lnSpc>
              <a:spcAft>
                <a:spcPts val="0"/>
              </a:spcAft>
            </a:pPr>
            <a:r>
              <a:rPr lang="zh-CN" altLang="en-US" sz="2600" kern="100" dirty="0">
                <a:latin typeface="Cambria Math"/>
                <a:ea typeface="微软雅黑"/>
                <a:cs typeface="Cambria Math"/>
              </a:rPr>
              <a:t>切题立意：</a:t>
            </a:r>
            <a:r>
              <a:rPr lang="en-US" altLang="zh-CN" sz="2600" kern="100" dirty="0">
                <a:latin typeface="Cambria Math"/>
                <a:ea typeface="微软雅黑"/>
                <a:cs typeface="Cambria Math"/>
              </a:rPr>
              <a:t>(1)</a:t>
            </a:r>
            <a:r>
              <a:rPr lang="zh-CN" altLang="en-US" sz="2600" kern="100" dirty="0">
                <a:latin typeface="Cambria Math"/>
                <a:ea typeface="微软雅黑"/>
                <a:cs typeface="Cambria Math"/>
              </a:rPr>
              <a:t>不要放大困难，要做，要尝试，才能成功；</a:t>
            </a:r>
            <a:r>
              <a:rPr lang="en-US" altLang="zh-CN" sz="2600" kern="100" dirty="0">
                <a:latin typeface="Cambria Math"/>
                <a:ea typeface="微软雅黑"/>
                <a:cs typeface="Cambria Math"/>
              </a:rPr>
              <a:t>(2)</a:t>
            </a:r>
            <a:r>
              <a:rPr lang="zh-CN" altLang="en-US" sz="2600" kern="100" dirty="0">
                <a:latin typeface="Cambria Math"/>
                <a:ea typeface="微软雅黑"/>
                <a:cs typeface="Cambria Math"/>
              </a:rPr>
              <a:t>透过现象认识本质后，去做；</a:t>
            </a:r>
            <a:r>
              <a:rPr lang="en-US" altLang="zh-CN" sz="2600" kern="100" dirty="0">
                <a:latin typeface="Cambria Math"/>
                <a:ea typeface="微软雅黑"/>
                <a:cs typeface="Cambria Math"/>
              </a:rPr>
              <a:t>(3)</a:t>
            </a:r>
            <a:r>
              <a:rPr lang="zh-CN" altLang="en-US" sz="2600" kern="100" dirty="0">
                <a:latin typeface="Cambria Math"/>
                <a:ea typeface="微软雅黑"/>
                <a:cs typeface="Cambria Math"/>
              </a:rPr>
              <a:t>不要把</a:t>
            </a:r>
            <a:r>
              <a:rPr lang="zh-CN" altLang="en-US" sz="2800" kern="100" dirty="0">
                <a:latin typeface="+mj-ea"/>
                <a:ea typeface="+mj-ea"/>
                <a:cs typeface="Times New Roman"/>
              </a:rPr>
              <a:t>“</a:t>
            </a:r>
            <a:r>
              <a:rPr lang="zh-CN" altLang="en-US" sz="2600" kern="100" dirty="0">
                <a:latin typeface="Cambria Math"/>
                <a:ea typeface="微软雅黑"/>
                <a:cs typeface="Cambria Math"/>
              </a:rPr>
              <a:t>石头</a:t>
            </a:r>
            <a:r>
              <a:rPr lang="zh-CN" altLang="en-US" sz="2800" kern="100" dirty="0">
                <a:latin typeface="+mj-ea"/>
                <a:ea typeface="+mj-ea"/>
                <a:cs typeface="Times New Roman"/>
              </a:rPr>
              <a:t>”</a:t>
            </a:r>
            <a:r>
              <a:rPr lang="zh-CN" altLang="en-US" sz="2600" kern="100" dirty="0">
                <a:latin typeface="Cambria Math"/>
                <a:ea typeface="微软雅黑"/>
                <a:cs typeface="Cambria Math"/>
              </a:rPr>
              <a:t>当成了</a:t>
            </a:r>
            <a:r>
              <a:rPr lang="zh-CN" altLang="en-US" sz="2800" kern="100" dirty="0">
                <a:latin typeface="+mj-ea"/>
                <a:ea typeface="+mj-ea"/>
                <a:cs typeface="Times New Roman"/>
              </a:rPr>
              <a:t>“</a:t>
            </a:r>
            <a:r>
              <a:rPr lang="zh-CN" altLang="en-US" sz="2600" kern="100" dirty="0">
                <a:latin typeface="Cambria Math"/>
                <a:ea typeface="微软雅黑"/>
                <a:cs typeface="Cambria Math"/>
              </a:rPr>
              <a:t>山头</a:t>
            </a:r>
            <a:r>
              <a:rPr lang="zh-CN" altLang="en-US" sz="2800" kern="100" dirty="0">
                <a:latin typeface="+mj-ea"/>
                <a:ea typeface="+mj-ea"/>
                <a:cs typeface="Times New Roman"/>
              </a:rPr>
              <a:t>”</a:t>
            </a:r>
            <a:r>
              <a:rPr lang="zh-CN" altLang="en-US" sz="2600" kern="100" dirty="0">
                <a:latin typeface="Cambria Math"/>
                <a:ea typeface="微软雅黑"/>
                <a:cs typeface="Cambria Math"/>
              </a:rPr>
              <a:t>，放大了困难，要勇于挑战；</a:t>
            </a:r>
            <a:r>
              <a:rPr lang="en-US" altLang="zh-CN" sz="2600" kern="100" dirty="0">
                <a:latin typeface="Cambria Math"/>
                <a:ea typeface="微软雅黑"/>
                <a:cs typeface="Cambria Math"/>
              </a:rPr>
              <a:t>(4)</a:t>
            </a:r>
            <a:r>
              <a:rPr lang="zh-CN" altLang="en-US" sz="2600" kern="100" dirty="0">
                <a:latin typeface="Cambria Math"/>
                <a:ea typeface="微软雅黑"/>
                <a:cs typeface="Cambria Math"/>
              </a:rPr>
              <a:t>敢于尝试，</a:t>
            </a:r>
            <a:r>
              <a:rPr lang="zh-CN" altLang="en-US" sz="2800" kern="100" dirty="0">
                <a:latin typeface="+mj-ea"/>
                <a:ea typeface="+mj-ea"/>
                <a:cs typeface="Times New Roman"/>
              </a:rPr>
              <a:t>“</a:t>
            </a:r>
            <a:r>
              <a:rPr lang="zh-CN" altLang="en-US" sz="2600" kern="100" dirty="0">
                <a:latin typeface="Cambria Math"/>
                <a:ea typeface="微软雅黑"/>
                <a:cs typeface="Cambria Math"/>
              </a:rPr>
              <a:t>山头</a:t>
            </a:r>
            <a:r>
              <a:rPr lang="zh-CN" altLang="en-US" sz="2800" kern="100" dirty="0">
                <a:latin typeface="+mj-ea"/>
                <a:ea typeface="+mj-ea"/>
                <a:cs typeface="Times New Roman"/>
              </a:rPr>
              <a:t>”</a:t>
            </a:r>
            <a:r>
              <a:rPr lang="zh-CN" altLang="en-US" sz="2600" kern="100" dirty="0">
                <a:latin typeface="Cambria Math"/>
                <a:ea typeface="微软雅黑"/>
                <a:cs typeface="Cambria Math"/>
              </a:rPr>
              <a:t>其实只是</a:t>
            </a:r>
            <a:r>
              <a:rPr lang="zh-CN" altLang="en-US" sz="2800" kern="100" dirty="0">
                <a:latin typeface="+mj-ea"/>
                <a:ea typeface="+mj-ea"/>
                <a:cs typeface="Times New Roman"/>
              </a:rPr>
              <a:t>“</a:t>
            </a:r>
            <a:r>
              <a:rPr lang="zh-CN" altLang="en-US" sz="2600" kern="100" dirty="0">
                <a:latin typeface="Cambria Math"/>
                <a:ea typeface="微软雅黑"/>
                <a:cs typeface="Cambria Math"/>
              </a:rPr>
              <a:t>石头</a:t>
            </a:r>
            <a:r>
              <a:rPr lang="zh-CN" altLang="en-US" sz="2800" kern="100" dirty="0">
                <a:latin typeface="+mj-ea"/>
                <a:ea typeface="+mj-ea"/>
                <a:cs typeface="Times New Roman"/>
              </a:rPr>
              <a:t>”</a:t>
            </a:r>
            <a:r>
              <a:rPr lang="zh-CN" altLang="en-US" sz="2600" kern="100" dirty="0">
                <a:latin typeface="Cambria Math"/>
                <a:ea typeface="微软雅黑"/>
                <a:cs typeface="Cambria Math"/>
              </a:rPr>
              <a:t>而已，付出行动，便可搬走。</a:t>
            </a:r>
          </a:p>
          <a:p>
            <a:pPr algn="just">
              <a:lnSpc>
                <a:spcPct val="200000"/>
              </a:lnSpc>
              <a:spcAft>
                <a:spcPts val="0"/>
              </a:spcAft>
            </a:pPr>
            <a:r>
              <a:rPr lang="zh-CN" altLang="en-US" sz="2600" kern="100" dirty="0">
                <a:latin typeface="Cambria Math"/>
                <a:ea typeface="微软雅黑"/>
                <a:cs typeface="Cambria Math"/>
              </a:rPr>
              <a:t>不够切题：</a:t>
            </a:r>
            <a:r>
              <a:rPr lang="en-US" altLang="zh-CN" sz="2600" kern="100" dirty="0">
                <a:latin typeface="Cambria Math"/>
                <a:ea typeface="微软雅黑"/>
                <a:cs typeface="Cambria Math"/>
              </a:rPr>
              <a:t>(1)</a:t>
            </a:r>
            <a:r>
              <a:rPr lang="zh-CN" altLang="en-US" sz="2600" kern="100" dirty="0">
                <a:latin typeface="Cambria Math"/>
                <a:ea typeface="微软雅黑"/>
                <a:cs typeface="Cambria Math"/>
              </a:rPr>
              <a:t>换种角度去思考；</a:t>
            </a:r>
            <a:r>
              <a:rPr lang="en-US" altLang="zh-CN" sz="2600" kern="100" dirty="0">
                <a:latin typeface="Cambria Math"/>
                <a:ea typeface="微软雅黑"/>
                <a:cs typeface="Cambria Math"/>
              </a:rPr>
              <a:t>(2)</a:t>
            </a:r>
            <a:r>
              <a:rPr lang="zh-CN" altLang="en-US" sz="2600" kern="100" dirty="0">
                <a:latin typeface="Cambria Math"/>
                <a:ea typeface="微软雅黑"/>
                <a:cs typeface="Cambria Math"/>
              </a:rPr>
              <a:t>要看到事物的另一面；</a:t>
            </a:r>
            <a:r>
              <a:rPr lang="en-US" altLang="zh-CN" sz="2600" kern="100" dirty="0">
                <a:latin typeface="Cambria Math"/>
                <a:ea typeface="微软雅黑"/>
                <a:cs typeface="Cambria Math"/>
              </a:rPr>
              <a:t>(3)</a:t>
            </a:r>
            <a:r>
              <a:rPr lang="zh-CN" altLang="en-US" sz="2600" kern="100" dirty="0">
                <a:latin typeface="Cambria Math"/>
                <a:ea typeface="微软雅黑"/>
                <a:cs typeface="Cambria Math"/>
              </a:rPr>
              <a:t>不要从表面去论人论事；</a:t>
            </a:r>
            <a:r>
              <a:rPr lang="en-US" altLang="zh-CN" sz="2600" kern="100" dirty="0">
                <a:latin typeface="Cambria Math"/>
                <a:ea typeface="微软雅黑"/>
                <a:cs typeface="Cambria Math"/>
              </a:rPr>
              <a:t>(4)</a:t>
            </a:r>
            <a:r>
              <a:rPr lang="zh-CN" altLang="en-US" sz="2600" kern="100" dirty="0">
                <a:latin typeface="Cambria Math"/>
                <a:ea typeface="微软雅黑"/>
                <a:cs typeface="Cambria Math"/>
              </a:rPr>
              <a:t>站得高才能看得远</a:t>
            </a:r>
            <a:r>
              <a:rPr lang="en-US" altLang="zh-CN" sz="2600" kern="100" dirty="0">
                <a:latin typeface="Cambria Math"/>
                <a:ea typeface="微软雅黑"/>
                <a:cs typeface="Cambria Math"/>
              </a:rPr>
              <a:t>(</a:t>
            </a:r>
            <a:r>
              <a:rPr lang="zh-CN" altLang="en-US" sz="2600" kern="100" dirty="0">
                <a:latin typeface="Cambria Math"/>
                <a:ea typeface="微软雅黑"/>
                <a:cs typeface="Cambria Math"/>
              </a:rPr>
              <a:t>角度太大</a:t>
            </a:r>
            <a:r>
              <a:rPr lang="en-US" altLang="zh-CN" sz="2600" kern="100" dirty="0">
                <a:latin typeface="Cambria Math"/>
                <a:ea typeface="微软雅黑"/>
                <a:cs typeface="Cambria Math"/>
              </a:rPr>
              <a:t>)</a:t>
            </a:r>
            <a:r>
              <a:rPr lang="zh-CN" altLang="en-US" sz="2600" kern="100" dirty="0">
                <a:latin typeface="Cambria Math"/>
                <a:ea typeface="微软雅黑"/>
                <a:cs typeface="Cambria Math"/>
              </a:rPr>
              <a:t>；</a:t>
            </a:r>
            <a:r>
              <a:rPr lang="en-US" altLang="zh-CN" sz="2600" kern="100" dirty="0">
                <a:latin typeface="Cambria Math"/>
                <a:ea typeface="微软雅黑"/>
                <a:cs typeface="Cambria Math"/>
              </a:rPr>
              <a:t>(5)</a:t>
            </a:r>
            <a:r>
              <a:rPr lang="zh-CN" altLang="en-US" sz="2600" kern="100" dirty="0">
                <a:latin typeface="Cambria Math"/>
                <a:ea typeface="微软雅黑"/>
                <a:cs typeface="Cambria Math"/>
              </a:rPr>
              <a:t>真话不等于真理，要我们亲身体验才行；</a:t>
            </a:r>
            <a:r>
              <a:rPr lang="en-US" altLang="zh-CN" sz="2600" kern="100" dirty="0">
                <a:latin typeface="Cambria Math"/>
                <a:ea typeface="微软雅黑"/>
                <a:cs typeface="Cambria Math"/>
              </a:rPr>
              <a:t>(6)</a:t>
            </a:r>
            <a:r>
              <a:rPr lang="zh-CN" altLang="en-US" sz="2600" kern="100" dirty="0">
                <a:latin typeface="Cambria Math"/>
                <a:ea typeface="微软雅黑"/>
                <a:cs typeface="Cambria Math"/>
              </a:rPr>
              <a:t>实践是检验真理的唯一标准。</a:t>
            </a:r>
          </a:p>
        </p:txBody>
      </p:sp>
    </p:spTree>
    <p:extLst>
      <p:ext uri="{BB962C8B-B14F-4D97-AF65-F5344CB8AC3E}">
        <p14:creationId xmlns:p14="http://schemas.microsoft.com/office/powerpoint/2010/main" val="3270794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1514"/>
            <a:ext cx="11560932" cy="6491008"/>
          </a:xfrm>
          <a:prstGeom prst="rect">
            <a:avLst/>
          </a:prstGeom>
        </p:spPr>
        <p:txBody>
          <a:bodyPr wrap="square" rtlCol="0">
            <a:spAutoFit/>
          </a:bodyPr>
          <a:lstStyle/>
          <a:p>
            <a:pPr algn="just">
              <a:lnSpc>
                <a:spcPct val="135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素材超市</a:t>
            </a:r>
            <a:r>
              <a:rPr lang="en-US" altLang="zh-CN" sz="2800" kern="100" dirty="0">
                <a:latin typeface="Cambria Math"/>
                <a:ea typeface="微软雅黑"/>
                <a:cs typeface="Cambria Math"/>
              </a:rPr>
              <a:t>】</a:t>
            </a:r>
          </a:p>
          <a:p>
            <a:pPr algn="just">
              <a:lnSpc>
                <a:spcPct val="135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．名人名言</a:t>
            </a:r>
          </a:p>
          <a:p>
            <a:pPr algn="just">
              <a:lnSpc>
                <a:spcPct val="135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纸上得来终觉浅，绝知此事要躬行</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smtClean="0">
                <a:latin typeface="黑体" pitchFamily="49" charset="-122"/>
                <a:ea typeface="黑体" pitchFamily="49" charset="-122"/>
                <a:cs typeface="Cambria Math"/>
              </a:rPr>
              <a:t>——</a:t>
            </a:r>
            <a:r>
              <a:rPr lang="zh-CN" altLang="en-US" sz="2800" kern="100" dirty="0">
                <a:latin typeface="Cambria Math"/>
                <a:ea typeface="微软雅黑"/>
                <a:cs typeface="Cambria Math"/>
              </a:rPr>
              <a:t>陆游</a:t>
            </a:r>
          </a:p>
          <a:p>
            <a:pPr algn="just">
              <a:lnSpc>
                <a:spcPct val="135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本来无望的事，大胆尝试，往往能成功</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a:latin typeface="黑体" pitchFamily="49" charset="-122"/>
                <a:ea typeface="黑体" pitchFamily="49" charset="-122"/>
                <a:cs typeface="Cambria Math"/>
              </a:rPr>
              <a:t>——</a:t>
            </a:r>
            <a:r>
              <a:rPr lang="zh-CN" altLang="en-US" sz="2800" kern="100" dirty="0">
                <a:latin typeface="Cambria Math"/>
                <a:ea typeface="微软雅黑"/>
                <a:cs typeface="Cambria Math"/>
              </a:rPr>
              <a:t>莎士比亚</a:t>
            </a:r>
          </a:p>
          <a:p>
            <a:pPr algn="just">
              <a:lnSpc>
                <a:spcPct val="135000"/>
              </a:lnSpc>
              <a:spcAft>
                <a:spcPts val="0"/>
              </a:spcAft>
            </a:pP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宁可在尝试中失败，也不在保守中成功</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a:latin typeface="黑体" pitchFamily="49" charset="-122"/>
                <a:ea typeface="黑体" pitchFamily="49" charset="-122"/>
                <a:cs typeface="Cambria Math"/>
              </a:rPr>
              <a:t>——</a:t>
            </a:r>
            <a:r>
              <a:rPr lang="zh-CN" altLang="en-US" sz="2800" kern="100" dirty="0">
                <a:latin typeface="Cambria Math"/>
                <a:ea typeface="微软雅黑"/>
                <a:cs typeface="Cambria Math"/>
              </a:rPr>
              <a:t>杨澜</a:t>
            </a:r>
          </a:p>
          <a:p>
            <a:pPr algn="just">
              <a:lnSpc>
                <a:spcPct val="135000"/>
              </a:lnSpc>
              <a:spcAft>
                <a:spcPts val="0"/>
              </a:spcAft>
            </a:pPr>
            <a:r>
              <a:rPr lang="en-US" altLang="zh-CN" sz="2800" kern="100" dirty="0">
                <a:latin typeface="Cambria Math"/>
                <a:ea typeface="微软雅黑"/>
                <a:cs typeface="Cambria Math"/>
              </a:rPr>
              <a:t>(4)</a:t>
            </a:r>
            <a:r>
              <a:rPr lang="zh-CN" altLang="en-US" sz="2800" kern="100" dirty="0">
                <a:latin typeface="Cambria Math"/>
                <a:ea typeface="微软雅黑"/>
                <a:cs typeface="Cambria Math"/>
              </a:rPr>
              <a:t>别把今天的彩虹，放在明天的天空</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a:latin typeface="黑体" pitchFamily="49" charset="-122"/>
                <a:ea typeface="黑体" pitchFamily="49" charset="-122"/>
                <a:cs typeface="Cambria Math"/>
              </a:rPr>
              <a:t>——</a:t>
            </a:r>
            <a:r>
              <a:rPr lang="zh-CN" altLang="en-US" sz="2800" kern="100" dirty="0">
                <a:latin typeface="Cambria Math"/>
                <a:ea typeface="微软雅黑"/>
                <a:cs typeface="Cambria Math"/>
              </a:rPr>
              <a:t>雷松</a:t>
            </a:r>
          </a:p>
          <a:p>
            <a:pPr algn="just">
              <a:lnSpc>
                <a:spcPct val="135000"/>
              </a:lnSpc>
              <a:spcAft>
                <a:spcPts val="0"/>
              </a:spcAft>
            </a:pPr>
            <a:r>
              <a:rPr lang="en-US" altLang="zh-CN" sz="2800" kern="100" dirty="0">
                <a:latin typeface="Cambria Math"/>
                <a:ea typeface="微软雅黑"/>
                <a:cs typeface="Cambria Math"/>
              </a:rPr>
              <a:t>(5)</a:t>
            </a:r>
            <a:r>
              <a:rPr lang="zh-CN" altLang="en-US" sz="2800" kern="100" dirty="0">
                <a:latin typeface="Cambria Math"/>
                <a:ea typeface="微软雅黑"/>
                <a:cs typeface="Cambria Math"/>
              </a:rPr>
              <a:t>失败固然痛苦，但更糟糕的是从未去尝试</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a:latin typeface="黑体" pitchFamily="49" charset="-122"/>
                <a:ea typeface="黑体" pitchFamily="49" charset="-122"/>
                <a:cs typeface="Cambria Math"/>
              </a:rPr>
              <a:t>——</a:t>
            </a:r>
            <a:r>
              <a:rPr lang="zh-CN" altLang="en-US" sz="2800" kern="100" dirty="0">
                <a:latin typeface="Cambria Math"/>
                <a:ea typeface="微软雅黑"/>
                <a:cs typeface="Cambria Math"/>
              </a:rPr>
              <a:t>西奥多</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罗斯福</a:t>
            </a:r>
          </a:p>
          <a:p>
            <a:pPr algn="just">
              <a:lnSpc>
                <a:spcPct val="135000"/>
              </a:lnSpc>
              <a:spcAft>
                <a:spcPts val="0"/>
              </a:spcAft>
            </a:pPr>
            <a:r>
              <a:rPr lang="en-US" altLang="zh-CN" sz="2800" kern="100" dirty="0">
                <a:latin typeface="Cambria Math"/>
                <a:ea typeface="微软雅黑"/>
                <a:cs typeface="Cambria Math"/>
              </a:rPr>
              <a:t>(6)</a:t>
            </a:r>
            <a:r>
              <a:rPr lang="zh-CN" altLang="en-US" sz="2800" kern="100" dirty="0">
                <a:latin typeface="Cambria Math"/>
                <a:ea typeface="微软雅黑"/>
                <a:cs typeface="Cambria Math"/>
              </a:rPr>
              <a:t>失败了，你可能会失望；但如果不去尝试，那么注定要失败</a:t>
            </a:r>
            <a:r>
              <a:rPr lang="zh-CN" altLang="en-US" sz="2800" kern="100" dirty="0" smtClean="0">
                <a:latin typeface="Cambria Math"/>
                <a:ea typeface="微软雅黑"/>
                <a:cs typeface="Cambria Math"/>
              </a:rPr>
              <a:t>。</a:t>
            </a:r>
            <a:endParaRPr lang="en-US" altLang="zh-CN" sz="2800" kern="100" dirty="0" smtClean="0">
              <a:latin typeface="Cambria Math"/>
              <a:ea typeface="微软雅黑"/>
              <a:cs typeface="Cambria Math"/>
            </a:endParaRPr>
          </a:p>
          <a:p>
            <a:pPr algn="just">
              <a:lnSpc>
                <a:spcPct val="135000"/>
              </a:lnSpc>
              <a:spcAft>
                <a:spcPts val="0"/>
              </a:spcAft>
            </a:pPr>
            <a:r>
              <a:rPr lang="en-US" altLang="zh-CN" sz="2800" kern="100" dirty="0">
                <a:latin typeface="Cambria Math"/>
                <a:ea typeface="微软雅黑"/>
                <a:cs typeface="Cambria Math"/>
              </a:rPr>
              <a:t>	</a:t>
            </a:r>
            <a:r>
              <a:rPr lang="en-US" altLang="zh-CN" sz="2800" kern="100" dirty="0" smtClean="0">
                <a:latin typeface="Cambria Math"/>
                <a:ea typeface="微软雅黑"/>
                <a:cs typeface="Cambria Math"/>
              </a:rPr>
              <a:t>							</a:t>
            </a:r>
            <a:r>
              <a:rPr lang="en-US" altLang="zh-CN" sz="2800" kern="100" dirty="0">
                <a:latin typeface="黑体" pitchFamily="49" charset="-122"/>
                <a:ea typeface="黑体" pitchFamily="49" charset="-122"/>
                <a:cs typeface="Cambria Math"/>
              </a:rPr>
              <a:t>——</a:t>
            </a:r>
            <a:r>
              <a:rPr lang="en-US" altLang="zh-CN" sz="2800" kern="100" dirty="0" smtClean="0">
                <a:latin typeface="Cambria Math"/>
                <a:ea typeface="微软雅黑"/>
                <a:cs typeface="Cambria Math"/>
              </a:rPr>
              <a:t>[</a:t>
            </a:r>
            <a:r>
              <a:rPr lang="zh-CN" altLang="en-US" sz="2800" kern="100" dirty="0">
                <a:latin typeface="Cambria Math"/>
                <a:ea typeface="微软雅黑"/>
                <a:cs typeface="Cambria Math"/>
              </a:rPr>
              <a:t>美</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贝弗利</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西尔斯</a:t>
            </a:r>
          </a:p>
          <a:p>
            <a:pPr algn="just">
              <a:lnSpc>
                <a:spcPct val="135000"/>
              </a:lnSpc>
              <a:spcAft>
                <a:spcPts val="0"/>
              </a:spcAft>
            </a:pPr>
            <a:r>
              <a:rPr lang="en-US" altLang="zh-CN" sz="2800" kern="100" dirty="0">
                <a:latin typeface="Cambria Math"/>
                <a:ea typeface="微软雅黑"/>
                <a:cs typeface="Cambria Math"/>
              </a:rPr>
              <a:t>(7)</a:t>
            </a:r>
            <a:r>
              <a:rPr lang="zh-CN" altLang="en-US" sz="2800" kern="100" dirty="0">
                <a:latin typeface="Cambria Math"/>
                <a:ea typeface="微软雅黑"/>
                <a:cs typeface="Cambria Math"/>
              </a:rPr>
              <a:t>世界上有许多做事有成的人，并不一定是因为他比你会做，而仅仅是因为他比你敢做</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a:latin typeface="黑体" pitchFamily="49" charset="-122"/>
                <a:ea typeface="黑体" pitchFamily="49" charset="-122"/>
                <a:cs typeface="Cambria Math"/>
              </a:rPr>
              <a:t>——</a:t>
            </a:r>
            <a:r>
              <a:rPr lang="zh-CN" altLang="en-US" sz="2800" kern="100" dirty="0">
                <a:latin typeface="Cambria Math"/>
                <a:ea typeface="微软雅黑"/>
                <a:cs typeface="Cambria Math"/>
              </a:rPr>
              <a:t>培根</a:t>
            </a:r>
          </a:p>
        </p:txBody>
      </p:sp>
    </p:spTree>
    <p:extLst>
      <p:ext uri="{BB962C8B-B14F-4D97-AF65-F5344CB8AC3E}">
        <p14:creationId xmlns:p14="http://schemas.microsoft.com/office/powerpoint/2010/main" val="790461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4286"/>
            <a:ext cx="11560932" cy="4270464"/>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．典型事例</a:t>
            </a:r>
          </a:p>
          <a:p>
            <a:pPr algn="just">
              <a:lnSpc>
                <a:spcPct val="200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海尔在今天可谓是家喻户晓、举世闻名，它在欧、美、亚、中东都建立了生产基地，销售网络遍布全球。</a:t>
            </a:r>
            <a:r>
              <a:rPr lang="en-US" altLang="zh-CN" sz="2800" kern="100" dirty="0">
                <a:latin typeface="Cambria Math"/>
                <a:ea typeface="微软雅黑"/>
                <a:cs typeface="Cambria Math"/>
              </a:rPr>
              <a:t>2000</a:t>
            </a:r>
            <a:r>
              <a:rPr lang="zh-CN" altLang="en-US" sz="2800" kern="100" dirty="0">
                <a:latin typeface="Cambria Math"/>
                <a:ea typeface="微软雅黑"/>
                <a:cs typeface="Cambria Math"/>
              </a:rPr>
              <a:t>年，全球总资产达</a:t>
            </a:r>
            <a:r>
              <a:rPr lang="en-US" altLang="zh-CN" sz="2800" kern="100" dirty="0">
                <a:latin typeface="Cambria Math"/>
                <a:ea typeface="微软雅黑"/>
                <a:cs typeface="Cambria Math"/>
              </a:rPr>
              <a:t>167.5</a:t>
            </a:r>
            <a:r>
              <a:rPr lang="zh-CN" altLang="en-US" sz="2800" kern="100" dirty="0">
                <a:latin typeface="Cambria Math"/>
                <a:ea typeface="微软雅黑"/>
                <a:cs typeface="Cambria Math"/>
              </a:rPr>
              <a:t>亿元，可谁能想象，它的前身却是一个濒临倒闭的集体小厂，短短的十几年间，海尔人上下一心，努力尝试，不断拼搏，竟发生了如此翻天覆地的变化。</a:t>
            </a:r>
          </a:p>
        </p:txBody>
      </p:sp>
    </p:spTree>
    <p:extLst>
      <p:ext uri="{BB962C8B-B14F-4D97-AF65-F5344CB8AC3E}">
        <p14:creationId xmlns:p14="http://schemas.microsoft.com/office/powerpoint/2010/main" val="2035776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12" y="421086"/>
            <a:ext cx="11560932" cy="5186100"/>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(2)1877</a:t>
            </a:r>
            <a:r>
              <a:rPr lang="zh-CN" altLang="en-US" sz="2800" kern="100" dirty="0">
                <a:latin typeface="Cambria Math"/>
                <a:ea typeface="微软雅黑"/>
                <a:cs typeface="Cambria Math"/>
              </a:rPr>
              <a:t>年爱迪生开始了改革弧光灯的试验，为了使实验达到满意效果，需要寻找一种能经住</a:t>
            </a:r>
            <a:r>
              <a:rPr lang="en-US" altLang="zh-CN" sz="2800" kern="100" dirty="0">
                <a:latin typeface="Cambria Math"/>
                <a:ea typeface="微软雅黑"/>
                <a:cs typeface="Cambria Math"/>
              </a:rPr>
              <a:t>2 000</a:t>
            </a:r>
            <a:r>
              <a:rPr lang="zh-CN" altLang="en-US" sz="2800" kern="100" dirty="0">
                <a:latin typeface="Cambria Math"/>
                <a:ea typeface="微软雅黑"/>
                <a:cs typeface="Cambria Math"/>
              </a:rPr>
              <a:t>度的高温燃烧</a:t>
            </a:r>
            <a:r>
              <a:rPr lang="en-US" altLang="zh-CN" sz="2800" kern="100" dirty="0">
                <a:latin typeface="Cambria Math"/>
                <a:ea typeface="微软雅黑"/>
                <a:cs typeface="Cambria Math"/>
              </a:rPr>
              <a:t>1 000</a:t>
            </a:r>
            <a:r>
              <a:rPr lang="zh-CN" altLang="en-US" sz="2800" kern="100" dirty="0">
                <a:latin typeface="Cambria Math"/>
                <a:ea typeface="微软雅黑"/>
                <a:cs typeface="Cambria Math"/>
              </a:rPr>
              <a:t>小时以上的灯丝。爱迪生开始了艰苦的寻找过程。他先后做了</a:t>
            </a:r>
            <a:r>
              <a:rPr lang="en-US" altLang="zh-CN" sz="2800" kern="100" dirty="0">
                <a:latin typeface="Cambria Math"/>
                <a:ea typeface="微软雅黑"/>
                <a:cs typeface="Cambria Math"/>
              </a:rPr>
              <a:t>1 600</a:t>
            </a:r>
            <a:r>
              <a:rPr lang="zh-CN" altLang="en-US" sz="2800" kern="100" dirty="0">
                <a:latin typeface="Cambria Math"/>
                <a:ea typeface="微软雅黑"/>
                <a:cs typeface="Cambria Math"/>
              </a:rPr>
              <a:t>种不同的试验，试用了各种各样的物质。奋斗了五六个月，结果发现只有白金比较适合，但是白金比黄金还贵重，用来做灯丝是根本不现实的。后来他全力在碳化上下功夫，仅植物类的碳化试验就达</a:t>
            </a:r>
            <a:r>
              <a:rPr lang="en-US" altLang="zh-CN" sz="2800" kern="100" dirty="0">
                <a:latin typeface="Cambria Math"/>
                <a:ea typeface="微软雅黑"/>
                <a:cs typeface="Cambria Math"/>
              </a:rPr>
              <a:t>6 000</a:t>
            </a:r>
            <a:r>
              <a:rPr lang="zh-CN" altLang="en-US" sz="2800" kern="100" dirty="0">
                <a:latin typeface="Cambria Math"/>
                <a:ea typeface="微软雅黑"/>
                <a:cs typeface="Cambria Math"/>
              </a:rPr>
              <a:t>多种。他做了</a:t>
            </a:r>
            <a:r>
              <a:rPr lang="en-US" altLang="zh-CN" sz="2800" kern="100" dirty="0">
                <a:latin typeface="Cambria Math"/>
                <a:ea typeface="微软雅黑"/>
                <a:cs typeface="Cambria Math"/>
              </a:rPr>
              <a:t>200</a:t>
            </a:r>
            <a:r>
              <a:rPr lang="zh-CN" altLang="en-US" sz="2800" kern="100" dirty="0">
                <a:latin typeface="Cambria Math"/>
                <a:ea typeface="微软雅黑"/>
                <a:cs typeface="Cambria Math"/>
              </a:rPr>
              <a:t>多本笔记，达</a:t>
            </a:r>
            <a:r>
              <a:rPr lang="en-US" altLang="zh-CN" sz="2800" kern="100" dirty="0">
                <a:latin typeface="Cambria Math"/>
                <a:ea typeface="微软雅黑"/>
                <a:cs typeface="Cambria Math"/>
              </a:rPr>
              <a:t>4</a:t>
            </a:r>
            <a:r>
              <a:rPr lang="zh-CN" altLang="en-US" sz="2800" kern="100" dirty="0">
                <a:latin typeface="Cambria Math"/>
                <a:ea typeface="微软雅黑"/>
                <a:cs typeface="Cambria Math"/>
              </a:rPr>
              <a:t>万余页。先后共经过</a:t>
            </a: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年时间，直到</a:t>
            </a:r>
            <a:r>
              <a:rPr lang="en-US" altLang="zh-CN" sz="2800" kern="100" dirty="0">
                <a:latin typeface="Cambria Math"/>
                <a:ea typeface="微软雅黑"/>
                <a:cs typeface="Cambria Math"/>
              </a:rPr>
              <a:t>1880</a:t>
            </a:r>
            <a:r>
              <a:rPr lang="zh-CN" altLang="en-US" sz="2800" kern="100" dirty="0">
                <a:latin typeface="Cambria Math"/>
                <a:ea typeface="微软雅黑"/>
                <a:cs typeface="Cambria Math"/>
              </a:rPr>
              <a:t>年上半年，爱迪生才研制出比较满意的竹丝灯丝。后人在此基础上研制出用钨丝做的灯丝，一直沿用到今天。</a:t>
            </a:r>
          </a:p>
        </p:txBody>
      </p:sp>
    </p:spTree>
    <p:extLst>
      <p:ext uri="{BB962C8B-B14F-4D97-AF65-F5344CB8AC3E}">
        <p14:creationId xmlns:p14="http://schemas.microsoft.com/office/powerpoint/2010/main" val="599344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098" y="-33329"/>
            <a:ext cx="11660202" cy="6501780"/>
          </a:xfrm>
          <a:prstGeom prst="rect">
            <a:avLst/>
          </a:prstGeom>
        </p:spPr>
        <p:txBody>
          <a:bodyPr wrap="square">
            <a:spAutoFit/>
          </a:bodyPr>
          <a:lstStyle/>
          <a:p>
            <a:pPr>
              <a:lnSpc>
                <a:spcPct val="175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运用示例</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175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记得有人说过：</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人生有许多扇门，有些门是永远不会为你打开的，选择了不打开的门，只会伤害自己！</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可惜的是，并非人人能参透千奇百怪的门，毕竟世上高人不多，再者连王勃、李商隐等一代天才也参不透，他们枉自辛劳，更何况一个武将？林冲置身一个昏庸的朝代，一个饱受外族欺侮却不图反抗的国家，逆来顺受、醉生梦死不是英雄之花盛开的土地。幸而有火，当雪夜里熊熊大火烧断了一切不应有的眷恋，烧化了缠在天地间的雪花，一袭长影便毅然翩转离去，演奏出复仇与抗争的绝唱。</a:t>
            </a:r>
          </a:p>
          <a:p>
            <a:pPr>
              <a:lnSpc>
                <a:spcPct val="175000"/>
              </a:lnSpc>
              <a:spcAft>
                <a:spcPts val="0"/>
              </a:spcAft>
            </a:pP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								——</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高考作文</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生与死抉择</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p:txBody>
      </p:sp>
    </p:spTree>
    <p:extLst>
      <p:ext uri="{BB962C8B-B14F-4D97-AF65-F5344CB8AC3E}">
        <p14:creationId xmlns:p14="http://schemas.microsoft.com/office/powerpoint/2010/main" val="1178104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12" y="205186"/>
            <a:ext cx="11560932" cy="5909310"/>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美国南北战争结束后，一位记者采访林肯时问道：</a:t>
            </a:r>
            <a:r>
              <a:rPr lang="zh-CN" altLang="en-US" sz="2800" kern="100" dirty="0">
                <a:latin typeface="+mj-ea"/>
                <a:ea typeface="+mj-ea"/>
                <a:cs typeface="Times New Roman"/>
              </a:rPr>
              <a:t>“</a:t>
            </a:r>
            <a:r>
              <a:rPr lang="zh-CN" altLang="en-US" sz="2800" kern="100" dirty="0">
                <a:latin typeface="Cambria Math"/>
                <a:ea typeface="微软雅黑"/>
                <a:cs typeface="Cambria Math"/>
              </a:rPr>
              <a:t>据我所知，</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解放黑奴宣言</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也早在上两届总统时期就已草就，可是他们都没拿起笔签署它。请问总统先生，他们是不是想把这一伟业留下来，给您去成就英名？</a:t>
            </a:r>
            <a:r>
              <a:rPr lang="zh-CN" altLang="en-US" sz="2800" kern="100" dirty="0">
                <a:latin typeface="+mj-ea"/>
                <a:ea typeface="+mj-ea"/>
                <a:cs typeface="Times New Roman"/>
              </a:rPr>
              <a:t>”</a:t>
            </a:r>
            <a:r>
              <a:rPr lang="zh-CN" altLang="en-US" sz="2800" kern="100" dirty="0">
                <a:latin typeface="Cambria Math"/>
                <a:ea typeface="微软雅黑"/>
                <a:cs typeface="Cambria Math"/>
              </a:rPr>
              <a:t>林肯回答道：</a:t>
            </a:r>
            <a:r>
              <a:rPr lang="zh-CN" altLang="en-US" sz="2800" kern="100" dirty="0">
                <a:latin typeface="+mj-ea"/>
                <a:ea typeface="+mj-ea"/>
                <a:cs typeface="Times New Roman"/>
              </a:rPr>
              <a:t>“</a:t>
            </a:r>
            <a:r>
              <a:rPr lang="zh-CN" altLang="en-US" sz="2800" kern="100" dirty="0">
                <a:latin typeface="Cambria Math"/>
                <a:ea typeface="微软雅黑"/>
                <a:cs typeface="Cambria Math"/>
              </a:rPr>
              <a:t>可能有这个意思吧。不过，如果他们知道拿起笔需要的仅仅是一点勇气，我想他们一定非常懊丧。</a:t>
            </a:r>
            <a:r>
              <a:rPr lang="zh-CN" altLang="en-US" sz="2800" kern="100" dirty="0">
                <a:latin typeface="+mj-ea"/>
                <a:ea typeface="+mj-ea"/>
                <a:cs typeface="Times New Roman"/>
              </a:rPr>
              <a:t>”</a:t>
            </a:r>
          </a:p>
          <a:p>
            <a:pPr algn="just">
              <a:lnSpc>
                <a:spcPct val="150000"/>
              </a:lnSpc>
              <a:spcAft>
                <a:spcPts val="0"/>
              </a:spcAft>
            </a:pPr>
            <a:r>
              <a:rPr lang="en-US" altLang="zh-CN" sz="2800" kern="100" dirty="0">
                <a:latin typeface="Cambria Math"/>
                <a:ea typeface="微软雅黑"/>
                <a:cs typeface="Cambria Math"/>
              </a:rPr>
              <a:t>(4)</a:t>
            </a:r>
            <a:r>
              <a:rPr lang="zh-CN" altLang="en-US" sz="2800" kern="100" dirty="0">
                <a:latin typeface="Cambria Math"/>
                <a:ea typeface="微软雅黑"/>
                <a:cs typeface="Cambria Math"/>
              </a:rPr>
              <a:t>美国记者马维尔在</a:t>
            </a:r>
            <a:r>
              <a:rPr lang="en-US" altLang="zh-CN" sz="2800" kern="100" dirty="0">
                <a:latin typeface="Cambria Math"/>
                <a:ea typeface="微软雅黑"/>
                <a:cs typeface="Cambria Math"/>
              </a:rPr>
              <a:t>76</a:t>
            </a:r>
            <a:r>
              <a:rPr lang="zh-CN" altLang="en-US" sz="2800" kern="100" dirty="0">
                <a:latin typeface="Cambria Math"/>
                <a:ea typeface="微软雅黑"/>
                <a:cs typeface="Cambria Math"/>
              </a:rPr>
              <a:t>岁时正式下决心学汉语。据说，</a:t>
            </a:r>
            <a:r>
              <a:rPr lang="en-US" altLang="zh-CN" sz="2800" kern="100" dirty="0">
                <a:latin typeface="Cambria Math"/>
                <a:ea typeface="微软雅黑"/>
                <a:cs typeface="Cambria Math"/>
              </a:rPr>
              <a:t>1922</a:t>
            </a:r>
            <a:r>
              <a:rPr lang="zh-CN" altLang="en-US" sz="2800" kern="100" dirty="0">
                <a:latin typeface="Cambria Math"/>
                <a:ea typeface="微软雅黑"/>
                <a:cs typeface="Cambria Math"/>
              </a:rPr>
              <a:t>年，他在广州采访时，是以流利的汉语与孙中山对话的。是的，</a:t>
            </a:r>
            <a:r>
              <a:rPr lang="zh-CN" altLang="en-US" sz="2800" kern="100" dirty="0">
                <a:latin typeface="+mj-ea"/>
                <a:ea typeface="+mj-ea"/>
                <a:cs typeface="Times New Roman"/>
              </a:rPr>
              <a:t>“</a:t>
            </a:r>
            <a:r>
              <a:rPr lang="zh-CN" altLang="en-US" sz="2800" kern="100" dirty="0">
                <a:latin typeface="Cambria Math"/>
                <a:ea typeface="微软雅黑"/>
                <a:cs typeface="Cambria Math"/>
              </a:rPr>
              <a:t>有许多不可能，只存在于人的想象之中</a:t>
            </a:r>
            <a:r>
              <a:rPr lang="zh-CN" altLang="en-US" sz="2800" kern="100" dirty="0">
                <a:latin typeface="+mj-ea"/>
                <a:ea typeface="+mj-ea"/>
                <a:cs typeface="Times New Roman"/>
              </a:rPr>
              <a:t>”</a:t>
            </a:r>
            <a:r>
              <a:rPr lang="zh-CN" altLang="en-US" sz="2800" kern="100" dirty="0">
                <a:latin typeface="Cambria Math"/>
                <a:ea typeface="微软雅黑"/>
                <a:cs typeface="Cambria Math"/>
              </a:rPr>
              <a:t>。可惜，能知道这个道理的人少之又少，大多数人，总是习惯于夸大困难，不愿去尝试和努力。</a:t>
            </a:r>
          </a:p>
        </p:txBody>
      </p:sp>
    </p:spTree>
    <p:extLst>
      <p:ext uri="{BB962C8B-B14F-4D97-AF65-F5344CB8AC3E}">
        <p14:creationId xmlns:p14="http://schemas.microsoft.com/office/powerpoint/2010/main" val="3562115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808" y="1322786"/>
            <a:ext cx="11676541" cy="2600777"/>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．好的作文拟题</a:t>
            </a:r>
          </a:p>
          <a:p>
            <a:pPr algn="just">
              <a:lnSpc>
                <a:spcPct val="150000"/>
              </a:lnSpc>
              <a:spcAft>
                <a:spcPts val="0"/>
              </a:spcAft>
            </a:pPr>
            <a:r>
              <a:rPr lang="zh-CN" altLang="en-US" sz="2800" kern="100" dirty="0">
                <a:latin typeface="Cambria Math"/>
                <a:ea typeface="微软雅黑"/>
                <a:cs typeface="Cambria Math"/>
              </a:rPr>
              <a:t>给自己一点勇气、勇于挑战、山头只是想象的、尝试区分石头与山头、试一试也许就能行、成大事只要一点勇气、给自己尝试的机会、困难不难。</a:t>
            </a:r>
          </a:p>
        </p:txBody>
      </p:sp>
    </p:spTree>
    <p:extLst>
      <p:ext uri="{BB962C8B-B14F-4D97-AF65-F5344CB8AC3E}">
        <p14:creationId xmlns:p14="http://schemas.microsoft.com/office/powerpoint/2010/main" val="108707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12" y="-61514"/>
            <a:ext cx="11560932" cy="6555641"/>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4</a:t>
            </a:r>
            <a:r>
              <a:rPr lang="zh-CN" altLang="en-US" sz="2800" kern="100" dirty="0">
                <a:latin typeface="Cambria Math"/>
                <a:ea typeface="微软雅黑"/>
                <a:cs typeface="Cambria Math"/>
              </a:rPr>
              <a:t>．好的开头、结尾</a:t>
            </a:r>
          </a:p>
          <a:p>
            <a:pPr algn="just">
              <a:lnSpc>
                <a:spcPct val="150000"/>
              </a:lnSpc>
              <a:spcAft>
                <a:spcPts val="0"/>
              </a:spcAft>
            </a:pPr>
            <a:r>
              <a:rPr lang="zh-CN" altLang="en-US" sz="2800" kern="100" dirty="0">
                <a:latin typeface="Cambria Math"/>
                <a:ea typeface="微软雅黑"/>
                <a:cs typeface="Cambria Math"/>
              </a:rPr>
              <a:t>开头：</a:t>
            </a: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任何事情，尝试就可以探索成功，但放弃就意味着一定失败，既然结果是未知的，为什么不鼓起勇气尝试一下呢？很多困难正如林肯的父亲想象的山头，其实只是一块块孤零零的石头而已，鼓起勇气尝试往下挖一英尺，就可以将它们晃动。正所谓勇气可以改变一切，尝试会创造奇迹。</a:t>
            </a: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卡耐基曾说：</a:t>
            </a:r>
            <a:r>
              <a:rPr lang="zh-CN" altLang="en-US" sz="2800" kern="100" dirty="0">
                <a:latin typeface="+mj-ea"/>
                <a:ea typeface="+mj-ea"/>
                <a:cs typeface="Times New Roman"/>
              </a:rPr>
              <a:t>“</a:t>
            </a:r>
            <a:r>
              <a:rPr lang="zh-CN" altLang="en-US" sz="2800" kern="100" dirty="0">
                <a:latin typeface="Cambria Math"/>
                <a:ea typeface="微软雅黑"/>
                <a:cs typeface="Cambria Math"/>
              </a:rPr>
              <a:t>人性最大的弱点在于在困难面前退缩，以惧怕的心理做预判，以软弱的行动做敷衍性的抵抗。</a:t>
            </a:r>
            <a:r>
              <a:rPr lang="zh-CN" altLang="en-US" sz="2800" kern="100" dirty="0">
                <a:latin typeface="+mj-ea"/>
                <a:ea typeface="+mj-ea"/>
                <a:cs typeface="Times New Roman"/>
              </a:rPr>
              <a:t>”</a:t>
            </a:r>
            <a:r>
              <a:rPr lang="zh-CN" altLang="en-US" sz="2800" kern="100" dirty="0">
                <a:latin typeface="Cambria Math"/>
                <a:ea typeface="微软雅黑"/>
                <a:cs typeface="Cambria Math"/>
              </a:rPr>
              <a:t>是的，在困难面前，我们很容易被吓倒。其实困难就是纸老虎，一捅就破，并非想象中的那么难。等你搬走了那些零零碎碎的石头，发现并无山头，这时有的就是自己大彻大悟的微笑和攻克难关的自豪。</a:t>
            </a:r>
          </a:p>
        </p:txBody>
      </p:sp>
    </p:spTree>
    <p:extLst>
      <p:ext uri="{BB962C8B-B14F-4D97-AF65-F5344CB8AC3E}">
        <p14:creationId xmlns:p14="http://schemas.microsoft.com/office/powerpoint/2010/main" val="1491841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12" y="700486"/>
            <a:ext cx="11560932" cy="4616648"/>
          </a:xfrm>
          <a:prstGeom prst="rect">
            <a:avLst/>
          </a:prstGeom>
        </p:spPr>
        <p:txBody>
          <a:bodyPr wrap="square" rtlCol="0">
            <a:spAutoFit/>
          </a:bodyPr>
          <a:lstStyle/>
          <a:p>
            <a:pPr algn="just">
              <a:lnSpc>
                <a:spcPct val="150000"/>
              </a:lnSpc>
              <a:spcAft>
                <a:spcPts val="0"/>
              </a:spcAft>
            </a:pPr>
            <a:r>
              <a:rPr lang="zh-CN" altLang="en-US" sz="2800" kern="100" dirty="0">
                <a:latin typeface="Cambria Math"/>
                <a:ea typeface="微软雅黑"/>
                <a:cs typeface="Cambria Math"/>
              </a:rPr>
              <a:t>结尾：</a:t>
            </a: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给自己一次尝试的机会，添以大胆的勇气，去搬开拦在我们前进道路上的</a:t>
            </a:r>
            <a:r>
              <a:rPr lang="zh-CN" altLang="en-US" sz="2800" kern="100" dirty="0">
                <a:latin typeface="+mj-ea"/>
                <a:ea typeface="+mj-ea"/>
                <a:cs typeface="Times New Roman"/>
              </a:rPr>
              <a:t>“</a:t>
            </a:r>
            <a:r>
              <a:rPr lang="zh-CN" altLang="en-US" sz="2800" kern="100" dirty="0">
                <a:latin typeface="Cambria Math"/>
                <a:ea typeface="微软雅黑"/>
                <a:cs typeface="Cambria Math"/>
              </a:rPr>
              <a:t>大山</a:t>
            </a:r>
            <a:r>
              <a:rPr lang="zh-CN" altLang="en-US" sz="2800" kern="100" dirty="0">
                <a:latin typeface="+mj-ea"/>
                <a:ea typeface="+mj-ea"/>
                <a:cs typeface="Times New Roman"/>
              </a:rPr>
              <a:t>”</a:t>
            </a:r>
            <a:r>
              <a:rPr lang="zh-CN" altLang="en-US" sz="2800" kern="100" dirty="0">
                <a:latin typeface="Cambria Math"/>
                <a:ea typeface="微软雅黑"/>
                <a:cs typeface="Cambria Math"/>
              </a:rPr>
              <a:t>，这才是我们面对困难与挫折应有的态度。你会发现，貌似吓人的</a:t>
            </a:r>
            <a:r>
              <a:rPr lang="zh-CN" altLang="en-US" sz="2800" kern="100" dirty="0">
                <a:latin typeface="+mj-ea"/>
                <a:ea typeface="+mj-ea"/>
                <a:cs typeface="Times New Roman"/>
              </a:rPr>
              <a:t>“</a:t>
            </a:r>
            <a:r>
              <a:rPr lang="zh-CN" altLang="en-US" sz="2800" kern="100" dirty="0">
                <a:latin typeface="Cambria Math"/>
                <a:ea typeface="微软雅黑"/>
                <a:cs typeface="Cambria Math"/>
              </a:rPr>
              <a:t>大山</a:t>
            </a:r>
            <a:r>
              <a:rPr lang="zh-CN" altLang="en-US" sz="2800" kern="100" dirty="0">
                <a:latin typeface="+mj-ea"/>
                <a:ea typeface="+mj-ea"/>
                <a:cs typeface="Times New Roman"/>
              </a:rPr>
              <a:t>”</a:t>
            </a:r>
            <a:r>
              <a:rPr lang="zh-CN" altLang="en-US" sz="2800" kern="100" dirty="0">
                <a:latin typeface="Cambria Math"/>
                <a:ea typeface="微软雅黑"/>
                <a:cs typeface="Cambria Math"/>
              </a:rPr>
              <a:t>其实也不过是</a:t>
            </a:r>
            <a:r>
              <a:rPr lang="zh-CN" altLang="en-US" sz="2800" kern="100" dirty="0">
                <a:latin typeface="+mj-ea"/>
                <a:ea typeface="+mj-ea"/>
                <a:cs typeface="Times New Roman"/>
              </a:rPr>
              <a:t>“</a:t>
            </a:r>
            <a:r>
              <a:rPr lang="zh-CN" altLang="en-US" sz="2800" kern="100" dirty="0">
                <a:latin typeface="Cambria Math"/>
                <a:ea typeface="微软雅黑"/>
                <a:cs typeface="Cambria Math"/>
              </a:rPr>
              <a:t>石头</a:t>
            </a:r>
            <a:r>
              <a:rPr lang="zh-CN" altLang="en-US" sz="2800" kern="100" dirty="0">
                <a:latin typeface="+mj-ea"/>
                <a:ea typeface="+mj-ea"/>
                <a:cs typeface="Times New Roman"/>
              </a:rPr>
              <a:t>”</a:t>
            </a:r>
            <a:r>
              <a:rPr lang="zh-CN" altLang="en-US" sz="2800" kern="100" dirty="0">
                <a:latin typeface="Cambria Math"/>
                <a:ea typeface="微软雅黑"/>
                <a:cs typeface="Cambria Math"/>
              </a:rPr>
              <a:t>堆成的，并且很可能只是石头而已。</a:t>
            </a: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古人云：</a:t>
            </a:r>
            <a:r>
              <a:rPr lang="zh-CN" altLang="en-US" sz="2800" kern="100" dirty="0">
                <a:latin typeface="+mj-ea"/>
                <a:ea typeface="+mj-ea"/>
                <a:cs typeface="Times New Roman"/>
              </a:rPr>
              <a:t>“</a:t>
            </a:r>
            <a:r>
              <a:rPr lang="zh-CN" altLang="en-US" sz="2800" kern="100" dirty="0">
                <a:latin typeface="Cambria Math"/>
                <a:ea typeface="微软雅黑"/>
                <a:cs typeface="Cambria Math"/>
              </a:rPr>
              <a:t>合抱之木，生于毫末；九层之台，起于垒土；千里之行，始于足下。</a:t>
            </a:r>
            <a:r>
              <a:rPr lang="zh-CN" altLang="en-US" sz="2800" kern="100" dirty="0">
                <a:latin typeface="+mj-ea"/>
                <a:ea typeface="+mj-ea"/>
                <a:cs typeface="Times New Roman"/>
              </a:rPr>
              <a:t>”</a:t>
            </a:r>
            <a:r>
              <a:rPr lang="zh-CN" altLang="en-US" sz="2800" kern="100" dirty="0">
                <a:latin typeface="Cambria Math"/>
                <a:ea typeface="微软雅黑"/>
                <a:cs typeface="Cambria Math"/>
              </a:rPr>
              <a:t>理想之花需要行动来栽培，否则，像林肯的父亲那样，不敢行动，不愿去尝试，一切机会将会与你擦肩而过，理想只会是可望而不可即的水中月、镜中花。</a:t>
            </a:r>
          </a:p>
        </p:txBody>
      </p:sp>
    </p:spTree>
    <p:extLst>
      <p:ext uri="{BB962C8B-B14F-4D97-AF65-F5344CB8AC3E}">
        <p14:creationId xmlns:p14="http://schemas.microsoft.com/office/powerpoint/2010/main" val="254124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12" y="509986"/>
            <a:ext cx="11560932" cy="5909310"/>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佳作展台</a:t>
            </a:r>
            <a:r>
              <a:rPr lang="en-US" altLang="zh-CN" sz="2800" kern="100" dirty="0">
                <a:latin typeface="Cambria Math"/>
                <a:ea typeface="微软雅黑"/>
                <a:cs typeface="Cambria Math"/>
              </a:rPr>
              <a:t>】</a:t>
            </a:r>
          </a:p>
          <a:p>
            <a:pPr algn="ctr">
              <a:lnSpc>
                <a:spcPct val="150000"/>
              </a:lnSpc>
              <a:spcAft>
                <a:spcPts val="0"/>
              </a:spcAft>
            </a:pPr>
            <a:r>
              <a:rPr lang="zh-CN" altLang="en-US" sz="2800" kern="100" dirty="0">
                <a:latin typeface="Cambria Math"/>
                <a:ea typeface="微软雅黑"/>
                <a:cs typeface="Cambria Math"/>
              </a:rPr>
              <a:t>试一试也许就能行</a:t>
            </a:r>
          </a:p>
          <a:p>
            <a:pPr algn="just">
              <a:lnSpc>
                <a:spcPct val="150000"/>
              </a:lnSpc>
              <a:spcAft>
                <a:spcPts val="0"/>
              </a:spcAft>
            </a:pPr>
            <a:r>
              <a:rPr lang="zh-CN" altLang="en-US" sz="2800" kern="100" dirty="0" smtClean="0">
                <a:latin typeface="Cambria Math"/>
                <a:ea typeface="微软雅黑"/>
                <a:cs typeface="Cambria Math"/>
              </a:rPr>
              <a:t>          人们</a:t>
            </a:r>
            <a:r>
              <a:rPr lang="zh-CN" altLang="en-US" sz="2800" kern="100" dirty="0">
                <a:latin typeface="Cambria Math"/>
                <a:ea typeface="微软雅黑"/>
                <a:cs typeface="Cambria Math"/>
              </a:rPr>
              <a:t>总是畏惧那些看似庞大的</a:t>
            </a:r>
            <a:r>
              <a:rPr lang="zh-CN" altLang="en-US" sz="2800" kern="100" dirty="0">
                <a:latin typeface="+mj-ea"/>
                <a:ea typeface="+mj-ea"/>
                <a:cs typeface="Times New Roman"/>
              </a:rPr>
              <a:t>“</a:t>
            </a:r>
            <a:r>
              <a:rPr lang="zh-CN" altLang="en-US" sz="2800" kern="100" dirty="0">
                <a:latin typeface="Cambria Math"/>
                <a:ea typeface="微软雅黑"/>
                <a:cs typeface="Cambria Math"/>
              </a:rPr>
              <a:t>山头</a:t>
            </a:r>
            <a:r>
              <a:rPr lang="zh-CN" altLang="en-US" sz="2800" kern="100" dirty="0">
                <a:latin typeface="+mj-ea"/>
                <a:ea typeface="+mj-ea"/>
                <a:cs typeface="Times New Roman"/>
              </a:rPr>
              <a:t>”</a:t>
            </a:r>
            <a:r>
              <a:rPr lang="zh-CN" altLang="en-US" sz="2800" kern="100" dirty="0">
                <a:latin typeface="Cambria Math"/>
                <a:ea typeface="微软雅黑"/>
                <a:cs typeface="Cambria Math"/>
              </a:rPr>
              <a:t>，却从未想过它是那么的不堪一击，稍稍努力便能晃动，这就充分地说明，一切皆有可能，大胆尝试，往往能成功。正所谓试一试也许就能行。</a:t>
            </a:r>
          </a:p>
          <a:p>
            <a:pPr algn="just">
              <a:lnSpc>
                <a:spcPct val="150000"/>
              </a:lnSpc>
              <a:spcAft>
                <a:spcPts val="0"/>
              </a:spcAft>
            </a:pPr>
            <a:r>
              <a:rPr lang="zh-CN" altLang="en-US" sz="2800" kern="100" dirty="0" smtClean="0">
                <a:latin typeface="Cambria Math"/>
                <a:ea typeface="微软雅黑"/>
                <a:cs typeface="Cambria Math"/>
              </a:rPr>
              <a:t>          著名</a:t>
            </a:r>
            <a:r>
              <a:rPr lang="zh-CN" altLang="en-US" sz="2800" kern="100" dirty="0">
                <a:latin typeface="Cambria Math"/>
                <a:ea typeface="微软雅黑"/>
                <a:cs typeface="Cambria Math"/>
              </a:rPr>
              <a:t>主持人杨澜曾说过这样一句话：</a:t>
            </a:r>
            <a:r>
              <a:rPr lang="zh-CN" altLang="en-US" sz="2800" kern="100" dirty="0">
                <a:latin typeface="+mj-ea"/>
                <a:ea typeface="+mj-ea"/>
                <a:cs typeface="Times New Roman"/>
              </a:rPr>
              <a:t>“</a:t>
            </a:r>
            <a:r>
              <a:rPr lang="zh-CN" altLang="en-US" sz="2800" kern="100" dirty="0">
                <a:latin typeface="Cambria Math"/>
                <a:ea typeface="微软雅黑"/>
                <a:cs typeface="Cambria Math"/>
              </a:rPr>
              <a:t>宁可在尝试中失败，也不在保守中成功！</a:t>
            </a:r>
            <a:r>
              <a:rPr lang="zh-CN" altLang="en-US" sz="2800" kern="100" dirty="0">
                <a:latin typeface="+mj-ea"/>
                <a:ea typeface="+mj-ea"/>
                <a:cs typeface="Times New Roman"/>
              </a:rPr>
              <a:t>”</a:t>
            </a:r>
            <a:r>
              <a:rPr lang="zh-CN" altLang="en-US" sz="2800" kern="100" dirty="0">
                <a:latin typeface="Cambria Math"/>
                <a:ea typeface="微软雅黑"/>
                <a:cs typeface="Cambria Math"/>
              </a:rPr>
              <a:t>我们往往对那些艰难的任务、难做的事情畏缩，所以我们总是停留在原处。美国南北战争结束了。一位叫马维尔的记者去采访</a:t>
            </a:r>
            <a:r>
              <a:rPr lang="zh-CN" altLang="en-US" sz="2800" kern="100" dirty="0" smtClean="0">
                <a:latin typeface="Cambria Math"/>
                <a:ea typeface="微软雅黑"/>
                <a:cs typeface="Cambria Math"/>
              </a:rPr>
              <a:t>林</a:t>
            </a:r>
            <a:r>
              <a:rPr lang="zh-CN" altLang="en-US" sz="2800" kern="100" dirty="0">
                <a:solidFill>
                  <a:prstClr val="black"/>
                </a:solidFill>
                <a:latin typeface="Cambria Math"/>
                <a:ea typeface="微软雅黑"/>
                <a:cs typeface="Cambria Math"/>
              </a:rPr>
              <a:t>肯，他问道：</a:t>
            </a:r>
            <a:r>
              <a:rPr lang="zh-CN" altLang="en-US" sz="2800" kern="100" dirty="0">
                <a:latin typeface="+mj-ea"/>
                <a:ea typeface="+mj-ea"/>
                <a:cs typeface="Times New Roman"/>
              </a:rPr>
              <a:t>“</a:t>
            </a:r>
            <a:r>
              <a:rPr lang="zh-CN" altLang="en-US" sz="2800" kern="100" dirty="0">
                <a:solidFill>
                  <a:prstClr val="black"/>
                </a:solidFill>
                <a:latin typeface="Cambria Math"/>
                <a:ea typeface="微软雅黑"/>
                <a:cs typeface="Cambria Math"/>
              </a:rPr>
              <a:t>上两届总统都曾想过废除黑奴制，</a:t>
            </a:r>
            <a:r>
              <a:rPr lang="en-US" altLang="zh-CN" sz="2800" kern="100" dirty="0">
                <a:solidFill>
                  <a:prstClr val="black"/>
                </a:solidFill>
                <a:latin typeface="Cambria Math"/>
                <a:ea typeface="微软雅黑"/>
                <a:cs typeface="Cambria Math"/>
              </a:rPr>
              <a:t>《</a:t>
            </a:r>
            <a:r>
              <a:rPr lang="zh-CN" altLang="en-US" sz="2800" kern="100" dirty="0" smtClean="0">
                <a:solidFill>
                  <a:prstClr val="black"/>
                </a:solidFill>
                <a:latin typeface="Cambria Math"/>
                <a:ea typeface="微软雅黑"/>
                <a:cs typeface="Cambria Math"/>
              </a:rPr>
              <a:t>解放</a:t>
            </a:r>
            <a:r>
              <a:rPr lang="zh-CN" altLang="en-US" sz="2800" kern="100" dirty="0">
                <a:solidFill>
                  <a:prstClr val="black"/>
                </a:solidFill>
                <a:latin typeface="Cambria Math"/>
                <a:ea typeface="微软雅黑"/>
                <a:cs typeface="Cambria Math"/>
              </a:rPr>
              <a:t>黑奴宣言</a:t>
            </a:r>
            <a:r>
              <a:rPr lang="en-US" altLang="zh-CN" sz="2800" kern="100" dirty="0" smtClean="0">
                <a:solidFill>
                  <a:prstClr val="black"/>
                </a:solidFill>
                <a:latin typeface="Cambria Math"/>
                <a:ea typeface="微软雅黑"/>
                <a:cs typeface="Cambria Math"/>
              </a:rPr>
              <a:t>》</a:t>
            </a:r>
            <a:endParaRPr lang="zh-CN" altLang="en-US" sz="2800" kern="100" dirty="0">
              <a:latin typeface="Cambria Math"/>
              <a:ea typeface="微软雅黑"/>
              <a:cs typeface="Cambria Math"/>
            </a:endParaRPr>
          </a:p>
        </p:txBody>
      </p:sp>
    </p:spTree>
    <p:extLst>
      <p:ext uri="{BB962C8B-B14F-4D97-AF65-F5344CB8AC3E}">
        <p14:creationId xmlns:p14="http://schemas.microsoft.com/office/powerpoint/2010/main" val="820901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12" y="802086"/>
            <a:ext cx="11560932" cy="4616648"/>
          </a:xfrm>
          <a:prstGeom prst="rect">
            <a:avLst/>
          </a:prstGeom>
        </p:spPr>
        <p:txBody>
          <a:bodyPr wrap="square" rtlCol="0">
            <a:spAutoFit/>
          </a:bodyPr>
          <a:lstStyle/>
          <a:p>
            <a:pPr lvl="0" algn="just">
              <a:lnSpc>
                <a:spcPct val="150000"/>
              </a:lnSpc>
            </a:pPr>
            <a:r>
              <a:rPr lang="zh-CN" altLang="en-US" sz="2800" kern="100" dirty="0">
                <a:solidFill>
                  <a:prstClr val="black"/>
                </a:solidFill>
                <a:latin typeface="Cambria Math"/>
                <a:ea typeface="微软雅黑"/>
                <a:cs typeface="Cambria Math"/>
              </a:rPr>
              <a:t>也</a:t>
            </a:r>
            <a:r>
              <a:rPr lang="zh-CN" altLang="en-US" sz="2800" kern="100" dirty="0" smtClean="0">
                <a:solidFill>
                  <a:prstClr val="black"/>
                </a:solidFill>
                <a:latin typeface="Cambria Math"/>
                <a:ea typeface="微软雅黑"/>
                <a:cs typeface="Cambria Math"/>
              </a:rPr>
              <a:t>早</a:t>
            </a:r>
            <a:r>
              <a:rPr lang="zh-CN" altLang="en-US" sz="2800" kern="100" dirty="0" smtClean="0">
                <a:latin typeface="Cambria Math"/>
                <a:ea typeface="微软雅黑"/>
                <a:cs typeface="Cambria Math"/>
              </a:rPr>
              <a:t>在</a:t>
            </a:r>
            <a:r>
              <a:rPr lang="zh-CN" altLang="en-US" sz="2800" kern="100" dirty="0">
                <a:latin typeface="Cambria Math"/>
                <a:ea typeface="微软雅黑"/>
                <a:cs typeface="Cambria Math"/>
              </a:rPr>
              <a:t>他们那个时期就已草就，可是他们都没拿起笔签署它。请问总统先</a:t>
            </a:r>
            <a:r>
              <a:rPr lang="zh-CN" altLang="en-US" sz="2800" kern="100" dirty="0" smtClean="0">
                <a:latin typeface="Cambria Math"/>
                <a:ea typeface="微软雅黑"/>
                <a:cs typeface="Cambria Math"/>
              </a:rPr>
              <a:t>生</a:t>
            </a:r>
            <a:r>
              <a:rPr lang="zh-CN" altLang="en-US" sz="2800" kern="100" dirty="0">
                <a:latin typeface="Cambria Math"/>
                <a:ea typeface="微软雅黑"/>
                <a:cs typeface="Cambria Math"/>
              </a:rPr>
              <a:t>，他们是不是想把这一伟业留下来，给您去成就英名？</a:t>
            </a:r>
            <a:r>
              <a:rPr lang="zh-CN" altLang="en-US" sz="2800" kern="100" dirty="0">
                <a:latin typeface="+mj-ea"/>
                <a:ea typeface="+mj-ea"/>
                <a:cs typeface="Times New Roman"/>
              </a:rPr>
              <a:t>”</a:t>
            </a:r>
            <a:r>
              <a:rPr lang="zh-CN" altLang="en-US" sz="2800" kern="100" dirty="0">
                <a:latin typeface="Cambria Math"/>
                <a:ea typeface="微软雅黑"/>
                <a:cs typeface="Cambria Math"/>
              </a:rPr>
              <a:t>林肯回答道：</a:t>
            </a:r>
            <a:r>
              <a:rPr lang="zh-CN" altLang="en-US" sz="2800" kern="100" dirty="0">
                <a:latin typeface="+mj-ea"/>
                <a:ea typeface="+mj-ea"/>
                <a:cs typeface="Times New Roman"/>
              </a:rPr>
              <a:t>“</a:t>
            </a:r>
            <a:r>
              <a:rPr lang="zh-CN" altLang="en-US" sz="2800" kern="100" dirty="0">
                <a:latin typeface="Cambria Math"/>
                <a:ea typeface="微软雅黑"/>
                <a:cs typeface="Cambria Math"/>
              </a:rPr>
              <a:t>可能有这个意思吧。不过，如果他们知道拿起笔需要的仅仅是一点勇气，我想他们一定非常懊丧。</a:t>
            </a:r>
            <a:r>
              <a:rPr lang="zh-CN" altLang="en-US" sz="2800" kern="100" dirty="0">
                <a:latin typeface="+mj-ea"/>
                <a:ea typeface="+mj-ea"/>
                <a:cs typeface="Times New Roman"/>
              </a:rPr>
              <a:t>”</a:t>
            </a:r>
            <a:r>
              <a:rPr lang="zh-CN" altLang="en-US" sz="2800" kern="100" dirty="0">
                <a:latin typeface="Cambria Math"/>
                <a:ea typeface="微软雅黑"/>
                <a:cs typeface="Cambria Math"/>
              </a:rPr>
              <a:t>看来幼年的经历在林肯心中打下了永久的烙印，他深谙</a:t>
            </a:r>
            <a:r>
              <a:rPr lang="zh-CN" altLang="en-US" sz="2800" kern="100" dirty="0">
                <a:latin typeface="+mj-ea"/>
                <a:ea typeface="+mj-ea"/>
                <a:cs typeface="Times New Roman"/>
              </a:rPr>
              <a:t>“</a:t>
            </a:r>
            <a:r>
              <a:rPr lang="zh-CN" altLang="en-US" sz="2800" kern="100" dirty="0">
                <a:latin typeface="Cambria Math"/>
                <a:ea typeface="微软雅黑"/>
                <a:cs typeface="Cambria Math"/>
              </a:rPr>
              <a:t>试一试也许就能行</a:t>
            </a:r>
            <a:r>
              <a:rPr lang="zh-CN" altLang="en-US" sz="2800" kern="100" dirty="0">
                <a:latin typeface="+mj-ea"/>
                <a:ea typeface="+mj-ea"/>
                <a:cs typeface="Times New Roman"/>
              </a:rPr>
              <a:t>”</a:t>
            </a:r>
            <a:r>
              <a:rPr lang="zh-CN" altLang="en-US" sz="2800" kern="100" dirty="0">
                <a:latin typeface="Cambria Math"/>
                <a:ea typeface="微软雅黑"/>
                <a:cs typeface="Cambria Math"/>
              </a:rPr>
              <a:t>的道理，鼓起勇气尝试了，奋斗了，也就获得了成功。看来，很多时候，敢不敢尝试，是区分伟人与常人的试金石。</a:t>
            </a:r>
          </a:p>
        </p:txBody>
      </p:sp>
    </p:spTree>
    <p:extLst>
      <p:ext uri="{BB962C8B-B14F-4D97-AF65-F5344CB8AC3E}">
        <p14:creationId xmlns:p14="http://schemas.microsoft.com/office/powerpoint/2010/main" val="223862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12" y="230586"/>
            <a:ext cx="11560932" cy="5909310"/>
          </a:xfrm>
          <a:prstGeom prst="rect">
            <a:avLst/>
          </a:prstGeom>
        </p:spPr>
        <p:txBody>
          <a:bodyPr wrap="square" rtlCol="0">
            <a:spAutoFit/>
          </a:bodyPr>
          <a:lstStyle/>
          <a:p>
            <a:pPr algn="just">
              <a:lnSpc>
                <a:spcPct val="150000"/>
              </a:lnSpc>
              <a:spcAft>
                <a:spcPts val="0"/>
              </a:spcAft>
            </a:pPr>
            <a:r>
              <a:rPr lang="zh-CN" altLang="en-US" sz="2800" kern="100" dirty="0" smtClean="0">
                <a:latin typeface="Cambria Math"/>
                <a:ea typeface="微软雅黑"/>
                <a:cs typeface="Cambria Math"/>
              </a:rPr>
              <a:t>         尝试</a:t>
            </a:r>
            <a:r>
              <a:rPr lang="zh-CN" altLang="en-US" sz="2800" kern="100" dirty="0">
                <a:latin typeface="Cambria Math"/>
                <a:ea typeface="微软雅黑"/>
                <a:cs typeface="Cambria Math"/>
              </a:rPr>
              <a:t>需要我们的勇气与信心。走前人没走过的路，做常人不做的事情，不随波逐流，不盲从跟风，这需要很大的自信与勇气。假象容易欺骗我们，阻碍我们去发现，去创造。母亲如果听信了父亲的话，那么也许</a:t>
            </a:r>
            <a:r>
              <a:rPr lang="zh-CN" altLang="en-US" sz="2800" kern="100" dirty="0">
                <a:latin typeface="+mj-ea"/>
                <a:ea typeface="+mj-ea"/>
                <a:cs typeface="Times New Roman"/>
              </a:rPr>
              <a:t>“</a:t>
            </a:r>
            <a:r>
              <a:rPr lang="zh-CN" altLang="en-US" sz="2800" kern="100" dirty="0">
                <a:latin typeface="Cambria Math"/>
                <a:ea typeface="微软雅黑"/>
                <a:cs typeface="Cambria Math"/>
              </a:rPr>
              <a:t>山头</a:t>
            </a:r>
            <a:r>
              <a:rPr lang="zh-CN" altLang="en-US" sz="2800" kern="100" dirty="0">
                <a:latin typeface="+mj-ea"/>
                <a:ea typeface="+mj-ea"/>
                <a:cs typeface="Times New Roman"/>
              </a:rPr>
              <a:t>”</a:t>
            </a:r>
            <a:r>
              <a:rPr lang="zh-CN" altLang="en-US" sz="2800" kern="100" dirty="0">
                <a:latin typeface="Cambria Math"/>
                <a:ea typeface="微软雅黑"/>
                <a:cs typeface="Cambria Math"/>
              </a:rPr>
              <a:t>永远就是不可战胜的</a:t>
            </a:r>
            <a:r>
              <a:rPr lang="zh-CN" altLang="en-US" sz="2800" kern="100" dirty="0">
                <a:latin typeface="+mj-ea"/>
                <a:ea typeface="+mj-ea"/>
                <a:cs typeface="Times New Roman"/>
              </a:rPr>
              <a:t>“</a:t>
            </a:r>
            <a:r>
              <a:rPr lang="zh-CN" altLang="en-US" sz="2800" kern="100" dirty="0">
                <a:latin typeface="Cambria Math"/>
                <a:ea typeface="微软雅黑"/>
                <a:cs typeface="Cambria Math"/>
              </a:rPr>
              <a:t>山头</a:t>
            </a:r>
            <a:r>
              <a:rPr lang="zh-CN" altLang="en-US" sz="2800" kern="100" dirty="0">
                <a:latin typeface="+mj-ea"/>
                <a:ea typeface="+mj-ea"/>
                <a:cs typeface="Times New Roman"/>
              </a:rPr>
              <a:t>”</a:t>
            </a:r>
            <a:r>
              <a:rPr lang="zh-CN" altLang="en-US" sz="2800" kern="100" dirty="0">
                <a:latin typeface="Cambria Math"/>
                <a:ea typeface="微软雅黑"/>
                <a:cs typeface="Cambria Math"/>
              </a:rPr>
              <a:t>。德国化学家维勒对墨西哥出产的一种铁矿石进行研究，断定这种铁矿石还有一种没被人发现的新元素，可惜的是，他想到这么多年未被人发现，想必十分困难，也就未深究下去，最后却被另一个化学家简单地解决了。可见，缺乏尝试的勇气，是阻碍我们创新、进步的最大顽石，所以，我们要勇于尝试，因为，</a:t>
            </a:r>
            <a:r>
              <a:rPr lang="zh-CN" altLang="en-US" sz="2800" kern="100" dirty="0">
                <a:latin typeface="+mj-ea"/>
                <a:ea typeface="+mj-ea"/>
                <a:cs typeface="Times New Roman"/>
              </a:rPr>
              <a:t>“</a:t>
            </a:r>
            <a:r>
              <a:rPr lang="zh-CN" altLang="en-US" sz="2800" kern="100" dirty="0">
                <a:latin typeface="Cambria Math"/>
                <a:ea typeface="微软雅黑"/>
                <a:cs typeface="Cambria Math"/>
              </a:rPr>
              <a:t>试了不一定赢，不试，一定输！</a:t>
            </a:r>
            <a:r>
              <a:rPr lang="zh-CN" altLang="en-US" sz="2800" kern="100" dirty="0">
                <a:latin typeface="+mj-ea"/>
                <a:ea typeface="+mj-ea"/>
                <a:cs typeface="Times New Roman"/>
              </a:rPr>
              <a:t>”</a:t>
            </a:r>
          </a:p>
        </p:txBody>
      </p:sp>
    </p:spTree>
    <p:extLst>
      <p:ext uri="{BB962C8B-B14F-4D97-AF65-F5344CB8AC3E}">
        <p14:creationId xmlns:p14="http://schemas.microsoft.com/office/powerpoint/2010/main" val="2665808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12" y="-23414"/>
            <a:ext cx="11560932" cy="6124754"/>
          </a:xfrm>
          <a:prstGeom prst="rect">
            <a:avLst/>
          </a:prstGeom>
        </p:spPr>
        <p:txBody>
          <a:bodyPr wrap="square" rtlCol="0">
            <a:spAutoFit/>
          </a:bodyPr>
          <a:lstStyle/>
          <a:p>
            <a:pPr algn="just">
              <a:lnSpc>
                <a:spcPct val="200000"/>
              </a:lnSpc>
              <a:spcAft>
                <a:spcPts val="0"/>
              </a:spcAft>
            </a:pPr>
            <a:r>
              <a:rPr lang="zh-CN" altLang="en-US" sz="2800" kern="100" dirty="0" smtClean="0">
                <a:latin typeface="Cambria Math"/>
                <a:ea typeface="微软雅黑"/>
                <a:cs typeface="Cambria Math"/>
              </a:rPr>
              <a:t>         不敢</a:t>
            </a:r>
            <a:r>
              <a:rPr lang="zh-CN" altLang="en-US" sz="2800" kern="100" dirty="0">
                <a:latin typeface="Cambria Math"/>
                <a:ea typeface="微软雅黑"/>
                <a:cs typeface="Cambria Math"/>
              </a:rPr>
              <a:t>尝试的人生是可悲的。正如美国的查尔斯所说：不断前进，那么你在某件事上栽跟头可能是预料之中的事；但是，我从来没有听说过，任何坐着不动的人会被绊倒。伟大的尝试，即使失败了，也是壮美的。除非你停止尝试，否则就永远不会是失败者。</a:t>
            </a:r>
          </a:p>
          <a:p>
            <a:pPr algn="just">
              <a:lnSpc>
                <a:spcPct val="200000"/>
              </a:lnSpc>
              <a:spcAft>
                <a:spcPts val="0"/>
              </a:spcAft>
            </a:pPr>
            <a:r>
              <a:rPr lang="zh-CN" altLang="en-US" sz="2800" kern="100" dirty="0" smtClean="0">
                <a:latin typeface="Cambria Math"/>
                <a:ea typeface="微软雅黑"/>
                <a:cs typeface="Cambria Math"/>
              </a:rPr>
              <a:t>         鲁迅</a:t>
            </a:r>
            <a:r>
              <a:rPr lang="zh-CN" altLang="en-US" sz="2800" kern="100" dirty="0">
                <a:latin typeface="Cambria Math"/>
                <a:ea typeface="微软雅黑"/>
                <a:cs typeface="Cambria Math"/>
              </a:rPr>
              <a:t>先生曾说：</a:t>
            </a:r>
            <a:r>
              <a:rPr lang="zh-CN" altLang="en-US" sz="2800" kern="100" dirty="0">
                <a:latin typeface="+mj-ea"/>
                <a:ea typeface="+mj-ea"/>
                <a:cs typeface="Times New Roman"/>
              </a:rPr>
              <a:t>“</a:t>
            </a:r>
            <a:r>
              <a:rPr lang="zh-CN" altLang="en-US" sz="2800" kern="100" dirty="0">
                <a:latin typeface="Cambria Math"/>
                <a:ea typeface="微软雅黑"/>
                <a:cs typeface="Cambria Math"/>
              </a:rPr>
              <a:t>地上本没有路，走的人多了，也就成了路。</a:t>
            </a:r>
            <a:r>
              <a:rPr lang="zh-CN" altLang="en-US" sz="2800" kern="100" dirty="0">
                <a:latin typeface="+mj-ea"/>
                <a:ea typeface="+mj-ea"/>
                <a:cs typeface="Times New Roman"/>
              </a:rPr>
              <a:t>”</a:t>
            </a:r>
            <a:r>
              <a:rPr lang="zh-CN" altLang="en-US" sz="2800" kern="100" dirty="0">
                <a:latin typeface="Cambria Math"/>
                <a:ea typeface="微软雅黑"/>
                <a:cs typeface="Cambria Math"/>
              </a:rPr>
              <a:t>抛弃那些复杂的观念，大胆地、无所畏惧地去尝试，你也许就会成功。</a:t>
            </a:r>
          </a:p>
          <a:p>
            <a:pPr algn="just">
              <a:lnSpc>
                <a:spcPct val="200000"/>
              </a:lnSpc>
              <a:spcAft>
                <a:spcPts val="0"/>
              </a:spcAft>
            </a:pPr>
            <a:r>
              <a:rPr lang="zh-CN" altLang="en-US" sz="2800" kern="100" dirty="0" smtClean="0">
                <a:latin typeface="Cambria Math"/>
                <a:ea typeface="微软雅黑"/>
                <a:cs typeface="Cambria Math"/>
              </a:rPr>
              <a:t>         因为</a:t>
            </a:r>
            <a:r>
              <a:rPr lang="zh-CN" altLang="en-US" sz="2800" kern="100" dirty="0">
                <a:latin typeface="Cambria Math"/>
                <a:ea typeface="微软雅黑"/>
                <a:cs typeface="Cambria Math"/>
              </a:rPr>
              <a:t>，试一试也许就能行。</a:t>
            </a:r>
          </a:p>
        </p:txBody>
      </p:sp>
    </p:spTree>
    <p:extLst>
      <p:ext uri="{BB962C8B-B14F-4D97-AF65-F5344CB8AC3E}">
        <p14:creationId xmlns:p14="http://schemas.microsoft.com/office/powerpoint/2010/main" val="326028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221186"/>
            <a:ext cx="11560932" cy="3539430"/>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赏析</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　这是一篇典范的议论文，作者按照</a:t>
            </a:r>
            <a:r>
              <a:rPr lang="zh-CN" altLang="en-US" sz="2800" kern="100" dirty="0">
                <a:latin typeface="+mj-ea"/>
                <a:ea typeface="+mj-ea"/>
                <a:cs typeface="Times New Roman"/>
              </a:rPr>
              <a:t>“</a:t>
            </a:r>
            <a:r>
              <a:rPr lang="zh-CN" altLang="en-US" sz="2800" kern="100" dirty="0">
                <a:latin typeface="Cambria Math"/>
                <a:ea typeface="微软雅黑"/>
                <a:cs typeface="Cambria Math"/>
              </a:rPr>
              <a:t>是什么</a:t>
            </a:r>
            <a:r>
              <a:rPr lang="en-US" altLang="zh-CN" sz="2800" kern="100" dirty="0">
                <a:latin typeface="黑体" pitchFamily="49" charset="-122"/>
                <a:ea typeface="黑体" pitchFamily="49" charset="-122"/>
                <a:cs typeface="Cambria Math"/>
              </a:rPr>
              <a:t>——</a:t>
            </a:r>
            <a:r>
              <a:rPr lang="zh-CN" altLang="en-US" sz="2800" kern="100" dirty="0">
                <a:latin typeface="Cambria Math"/>
                <a:ea typeface="微软雅黑"/>
                <a:cs typeface="Cambria Math"/>
              </a:rPr>
              <a:t>为什么</a:t>
            </a:r>
            <a:r>
              <a:rPr lang="en-US" altLang="zh-CN" sz="2800" kern="100" dirty="0">
                <a:latin typeface="黑体" pitchFamily="49" charset="-122"/>
                <a:ea typeface="黑体" pitchFamily="49" charset="-122"/>
                <a:cs typeface="Cambria Math"/>
              </a:rPr>
              <a:t>——</a:t>
            </a:r>
            <a:r>
              <a:rPr lang="zh-CN" altLang="en-US" sz="2800" kern="100" dirty="0">
                <a:latin typeface="Cambria Math"/>
                <a:ea typeface="微软雅黑"/>
                <a:cs typeface="Cambria Math"/>
              </a:rPr>
              <a:t>怎么办</a:t>
            </a:r>
            <a:r>
              <a:rPr lang="zh-CN" altLang="en-US" sz="2800" kern="100" dirty="0">
                <a:latin typeface="+mj-ea"/>
                <a:ea typeface="+mj-ea"/>
                <a:cs typeface="Times New Roman"/>
              </a:rPr>
              <a:t>”</a:t>
            </a:r>
            <a:r>
              <a:rPr lang="zh-CN" altLang="en-US" sz="2800" kern="100" dirty="0">
                <a:latin typeface="Cambria Math"/>
                <a:ea typeface="微软雅黑"/>
                <a:cs typeface="Cambria Math"/>
              </a:rPr>
              <a:t>的思路来写，脉络清晰，结构完整。开篇简洁引用材料后，即开门见山提出观点，鲜明有力。接着引用名言，运用实例进行论证，并在文中多处引用名言，材料丰富，结尾照应开头，首尾呼应。</a:t>
            </a:r>
          </a:p>
        </p:txBody>
      </p:sp>
    </p:spTree>
    <p:extLst>
      <p:ext uri="{BB962C8B-B14F-4D97-AF65-F5344CB8AC3E}">
        <p14:creationId xmlns:p14="http://schemas.microsoft.com/office/powerpoint/2010/main" val="2913716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3498" y="30171"/>
            <a:ext cx="11825302" cy="6924973"/>
          </a:xfrm>
          <a:prstGeom prst="rect">
            <a:avLst/>
          </a:prstGeom>
        </p:spPr>
        <p:txBody>
          <a:bodyPr wrap="square">
            <a:spAutoFit/>
          </a:bodyPr>
          <a:lstStyle/>
          <a:p>
            <a:pPr>
              <a:lnSpc>
                <a:spcPct val="15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2</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．点击素材</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装在套子里的人</a:t>
            </a: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a:t>
            </a:r>
          </a:p>
          <a:p>
            <a:pPr>
              <a:lnSpc>
                <a:spcPct val="15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别里科夫</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是一个保守、反动、扼杀新思想的</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套中人</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的典型形象。这个形象从外表、言论到生活习惯、思维方式，无不是</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套子</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式的。他诚惶诚恐，战战兢兢，不敢越雷池一步</a:t>
            </a:r>
            <a:r>
              <a:rPr lang="en-US" altLang="zh-CN" sz="2600" kern="100" dirty="0">
                <a:solidFill>
                  <a:schemeClr val="tx1">
                    <a:lumMod val="75000"/>
                    <a:lumOff val="25000"/>
                  </a:schemeClr>
                </a:solidFill>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然而，时至今日，生活中处处可见这样的</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套中人</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。他们不思进取，因循守旧，看到网络如见陷阱，谈起歌厅如临大敌，见到发廊顿觉犯罪</a:t>
            </a:r>
            <a:r>
              <a:rPr lang="en-US" altLang="zh-CN" sz="2600" kern="100" dirty="0">
                <a:solidFill>
                  <a:schemeClr val="tx1">
                    <a:lumMod val="75000"/>
                    <a:lumOff val="25000"/>
                  </a:schemeClr>
                </a:solidFill>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陈腐的观念、愚昧的言行与社会格格不入。总是用极端挑剔的眼光，去挖掘社会的阴暗点，总是觉得人与人之间不能过于相信。还固执地坚守</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防人之心不可无</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的信条，成为社会进步的绊脚石</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gn="r">
              <a:lnSpc>
                <a:spcPct val="150000"/>
              </a:lnSpc>
              <a:spcAft>
                <a:spcPts val="0"/>
              </a:spcAft>
            </a:pP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高考作文</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守则亡，变则通</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15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运用方向：可用在</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守旧与新潮</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强大与弱小</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顽固与创新</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等话题作文中。</a:t>
            </a:r>
          </a:p>
        </p:txBody>
      </p:sp>
    </p:spTree>
    <p:extLst>
      <p:ext uri="{BB962C8B-B14F-4D97-AF65-F5344CB8AC3E}">
        <p14:creationId xmlns:p14="http://schemas.microsoft.com/office/powerpoint/2010/main" val="982505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098" y="373071"/>
            <a:ext cx="11825302" cy="5493812"/>
          </a:xfrm>
          <a:prstGeom prst="rect">
            <a:avLst/>
          </a:prstGeom>
        </p:spPr>
        <p:txBody>
          <a:bodyPr wrap="square">
            <a:spAutoFit/>
          </a:bodyPr>
          <a:lstStyle/>
          <a:p>
            <a:pPr>
              <a:lnSpc>
                <a:spcPct val="15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运用示例</a:t>
            </a: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a:t>
            </a:r>
          </a:p>
          <a:p>
            <a:pPr>
              <a:lnSpc>
                <a:spcPct val="15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面对</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着别里科夫以及他的套中生活，我感觉到了一种窒息：雨伞雨鞋，棉大衣鹿皮套包裹和封闭着的世界时常使我想到我们自己。井底之蛙的我们，常常对着井口大的天空抒发惆怅而空泛的感慨，却看不到外面世界的红花绿草，高山流水。虽然我们不会像别里科夫那样顽固不化，思想僵硬，但我们还是经常为自己的意识所禁锢所制约，走不出自己为自己或者别人为自己设计的思维怪圈。思维怪圈就仿佛是一件羽绒服，创造性思维就是那羽绒服上的拉链，应用创造性思维能够使我们走出思维怪圈的</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套子</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，也就使我们不会再像别里科夫那样战战兢兢。那时我们就会发现，其实这个世界的大门已经向我们敞开！</a:t>
            </a:r>
          </a:p>
        </p:txBody>
      </p:sp>
    </p:spTree>
    <p:extLst>
      <p:ext uri="{BB962C8B-B14F-4D97-AF65-F5344CB8AC3E}">
        <p14:creationId xmlns:p14="http://schemas.microsoft.com/office/powerpoint/2010/main" val="2594531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098" y="271471"/>
            <a:ext cx="11825302" cy="5878532"/>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3</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．点击素材</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边城</a:t>
            </a: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a:t>
            </a:r>
          </a:p>
          <a:p>
            <a:pPr>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山</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依然青，水依然绿，人依然那么美。如果要用两个字来概括</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边城</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，那就是：</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美</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和</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爱</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。沈从文说：</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我主意不在领导读者去桃花源旅行，却想借重桃源上行七百里路酉水流域一个小城小市中几个愚夫俗子，被一件人事牵在一处时，各人应有的一分哀乐，为人类</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爱</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字作一度恰如其分的说明。</a:t>
            </a:r>
            <a:r>
              <a:rPr lang="zh-CN" altLang="en-US" sz="2600" kern="100" dirty="0">
                <a:solidFill>
                  <a:schemeClr val="tx1">
                    <a:lumMod val="75000"/>
                    <a:lumOff val="25000"/>
                  </a:schemeClr>
                </a:solidFill>
                <a:latin typeface="+mj-ea"/>
                <a:ea typeface="+mj-ea"/>
                <a:cs typeface="Times New Roman"/>
              </a:rPr>
              <a:t>”</a:t>
            </a:r>
          </a:p>
          <a:p>
            <a:pP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运用方向：可用在</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自然之美</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纯朴的乡村</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爱</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人情美</a:t>
            </a:r>
            <a:r>
              <a:rPr lang="zh-CN" altLang="en-US" sz="2800" kern="100" dirty="0">
                <a:latin typeface="+mn-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等话题作文中。</a:t>
            </a:r>
          </a:p>
        </p:txBody>
      </p:sp>
    </p:spTree>
    <p:extLst>
      <p:ext uri="{BB962C8B-B14F-4D97-AF65-F5344CB8AC3E}">
        <p14:creationId xmlns:p14="http://schemas.microsoft.com/office/powerpoint/2010/main" val="2350822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098" y="195271"/>
            <a:ext cx="11825302" cy="6093976"/>
          </a:xfrm>
          <a:prstGeom prst="rect">
            <a:avLst/>
          </a:prstGeom>
        </p:spPr>
        <p:txBody>
          <a:bodyPr wrap="square">
            <a:spAutoFit/>
          </a:bodyPr>
          <a:lstStyle/>
          <a:p>
            <a:pPr>
              <a:lnSpc>
                <a:spcPct val="15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运用示例</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15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生活</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中充满着美，生活中更需要爱，生活因爱而美。</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边城</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中的</a:t>
            </a:r>
            <a:r>
              <a:rPr lang="zh-CN" altLang="en-US" sz="2600" kern="100" dirty="0">
                <a:solidFill>
                  <a:schemeClr val="tx1">
                    <a:lumMod val="75000"/>
                    <a:lumOff val="25000"/>
                  </a:schemeClr>
                </a:solidFill>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美</a:t>
            </a:r>
            <a:r>
              <a:rPr lang="zh-CN" altLang="en-US" sz="2600" kern="100" dirty="0">
                <a:solidFill>
                  <a:schemeClr val="tx1">
                    <a:lumMod val="75000"/>
                    <a:lumOff val="25000"/>
                  </a:schemeClr>
                </a:solidFill>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是集中通过</a:t>
            </a:r>
            <a:r>
              <a:rPr lang="zh-CN" altLang="en-US" sz="2600" kern="100" dirty="0">
                <a:solidFill>
                  <a:schemeClr val="tx1">
                    <a:lumMod val="75000"/>
                    <a:lumOff val="25000"/>
                  </a:schemeClr>
                </a:solidFill>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爱</a:t>
            </a:r>
            <a:r>
              <a:rPr lang="zh-CN" altLang="en-US" sz="2600" kern="100" dirty="0">
                <a:solidFill>
                  <a:schemeClr val="tx1">
                    <a:lumMod val="75000"/>
                    <a:lumOff val="25000"/>
                  </a:schemeClr>
                </a:solidFill>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来表现的。那真真的两性之爱、兄弟之爱、亲子之爱、朋友之爱，酿成了边城淳厚的民风，安静和平的空气。这样的爱不仅仅是单方的输出和容纳，更是彼此的一种圆融，是人性最美的展现。美的日子里不总是阳光明媚、鲜花烂漫，它也有烦恼、苦痛、痴迷、沉醉，也有狂妄、喧嚣、争斗、失落，内心的凄风苦雨一点也不比现实的纷纭复杂逊色。小悦悦的悲剧已日渐淡忘，但跌倒的老人还无人敢扶，碰瓷恶人数见不鲜，假冒伪劣充斥眼球</a:t>
            </a:r>
            <a:r>
              <a:rPr lang="en-US" altLang="zh-CN" sz="2600" kern="100" dirty="0">
                <a:solidFill>
                  <a:schemeClr val="tx1">
                    <a:lumMod val="75000"/>
                    <a:lumOff val="25000"/>
                  </a:schemeClr>
                </a:solidFill>
                <a:latin typeface="+mj-ea"/>
                <a:ea typeface="+mj-ea"/>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假的、丑的、恶的让人心凉。社会呼唤美，人们渴望爱，只要人人献出真爱，这世间才会成为美好的人间</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a:t>
            </a: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							——《</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让生活充满着真爱</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p:txBody>
      </p:sp>
    </p:spTree>
    <p:extLst>
      <p:ext uri="{BB962C8B-B14F-4D97-AF65-F5344CB8AC3E}">
        <p14:creationId xmlns:p14="http://schemas.microsoft.com/office/powerpoint/2010/main" val="2117906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p:cNvSpPr txBox="1">
            <a:spLocks/>
          </p:cNvSpPr>
          <p:nvPr/>
        </p:nvSpPr>
        <p:spPr>
          <a:xfrm>
            <a:off x="2810990" y="1887338"/>
            <a:ext cx="64092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zh-CN" sz="4500" dirty="0">
                <a:solidFill>
                  <a:srgbClr val="FC6204"/>
                </a:solidFill>
                <a:ea typeface="微软雅黑" pitchFamily="34" charset="-122"/>
              </a:rPr>
              <a:t>二、单元写作训练定向</a:t>
            </a:r>
            <a:endParaRPr lang="zh-CN" altLang="en-US" sz="4500" dirty="0">
              <a:solidFill>
                <a:srgbClr val="FC6204"/>
              </a:solidFill>
              <a:ea typeface="微软雅黑" pitchFamily="34" charset="-122"/>
            </a:endParaRPr>
          </a:p>
        </p:txBody>
      </p:sp>
      <p:sp>
        <p:nvSpPr>
          <p:cNvPr id="3" name="矩形 2"/>
          <p:cNvSpPr/>
          <p:nvPr/>
        </p:nvSpPr>
        <p:spPr>
          <a:xfrm>
            <a:off x="138098" y="2671771"/>
            <a:ext cx="11660202" cy="1572033"/>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1</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．了解辨析事理的几种方法，懂得如何在事物的表象中发现深刻的哲理。</a:t>
            </a:r>
          </a:p>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2</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．围绕话题，运用技法，写一篇具有一定思想内涵的文章。</a:t>
            </a:r>
          </a:p>
        </p:txBody>
      </p:sp>
    </p:spTree>
    <p:extLst>
      <p:ext uri="{BB962C8B-B14F-4D97-AF65-F5344CB8AC3E}">
        <p14:creationId xmlns:p14="http://schemas.microsoft.com/office/powerpoint/2010/main" val="1404150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4178</TotalTime>
  <Words>4915</Words>
  <Application>Microsoft Office PowerPoint</Application>
  <PresentationFormat>自定义</PresentationFormat>
  <Paragraphs>128</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566</cp:revision>
  <dcterms:created xsi:type="dcterms:W3CDTF">2013-09-20T02:31:37Z</dcterms:created>
  <dcterms:modified xsi:type="dcterms:W3CDTF">2015-03-27T00:28:59Z</dcterms:modified>
</cp:coreProperties>
</file>