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</p:sldMasterIdLst>
  <p:notesMasterIdLst>
    <p:notesMasterId r:id="rId35"/>
  </p:notesMasterIdLst>
  <p:handoutMasterIdLst>
    <p:handoutMasterId r:id="rId36"/>
  </p:handoutMasterIdLst>
  <p:sldIdLst>
    <p:sldId id="257" r:id="rId3"/>
    <p:sldId id="554" r:id="rId4"/>
    <p:sldId id="563" r:id="rId5"/>
    <p:sldId id="627" r:id="rId6"/>
    <p:sldId id="625" r:id="rId7"/>
    <p:sldId id="626" r:id="rId8"/>
    <p:sldId id="628" r:id="rId9"/>
    <p:sldId id="619" r:id="rId10"/>
    <p:sldId id="630" r:id="rId11"/>
    <p:sldId id="615" r:id="rId12"/>
    <p:sldId id="629" r:id="rId13"/>
    <p:sldId id="631" r:id="rId14"/>
    <p:sldId id="632" r:id="rId15"/>
    <p:sldId id="634" r:id="rId16"/>
    <p:sldId id="635" r:id="rId17"/>
    <p:sldId id="633" r:id="rId18"/>
    <p:sldId id="640" r:id="rId19"/>
    <p:sldId id="637" r:id="rId20"/>
    <p:sldId id="639" r:id="rId21"/>
    <p:sldId id="646" r:id="rId22"/>
    <p:sldId id="647" r:id="rId23"/>
    <p:sldId id="648" r:id="rId24"/>
    <p:sldId id="649" r:id="rId25"/>
    <p:sldId id="650" r:id="rId26"/>
    <p:sldId id="642" r:id="rId27"/>
    <p:sldId id="644" r:id="rId28"/>
    <p:sldId id="645" r:id="rId29"/>
    <p:sldId id="620" r:id="rId30"/>
    <p:sldId id="651" r:id="rId31"/>
    <p:sldId id="621" r:id="rId32"/>
    <p:sldId id="622" r:id="rId33"/>
    <p:sldId id="261" r:id="rId34"/>
  </p:sldIdLst>
  <p:sldSz cx="12192000" cy="6858000"/>
  <p:notesSz cx="6669088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FF"/>
    <a:srgbClr val="FF00FF"/>
    <a:srgbClr val="FF9933"/>
    <a:srgbClr val="FFCC00"/>
    <a:srgbClr val="4F81BD"/>
    <a:srgbClr val="66FFFF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208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4997" cy="4499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17F27-BA82-4756-B7B5-6563761B4B71}" type="datetimeFigureOut">
              <a:rPr lang="zh-CN" altLang="en-US" smtClean="0"/>
              <a:t>2015-11-24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91E2F-662E-4F32-B56E-4F4D8B39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E5119-BB54-4B5F-B600-18651199D6F0}" type="datetimeFigureOut">
              <a:rPr lang="zh-CN" altLang="en-US" smtClean="0"/>
              <a:t>2015-11-24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0DCC-23EB-403C-8E3C-DDA544A16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9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2820DD-D960-4DA0-9456-BC7D859343FA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BD9B0-1444-408B-82AD-B6FFB9788974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43896F-4987-481E-8C3A-A658E92E2F0B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DFCB8-1CAF-4090-BFD1-0115EDB1B0CD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05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CD2F9-FB63-4AD6-B3D5-8DBA28F120CF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3CB23-7309-4A31-98AF-1B3D4B70C62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4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9FCA9-9A1B-494F-B2C3-94E3BBB663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64605"/>
      </p:ext>
    </p:extLst>
  </p:cSld>
  <p:clrMapOvr>
    <a:masterClrMapping/>
  </p:clrMapOvr>
  <p:transition advTm="1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6941E-6AA7-4701-A88C-844BD3D833F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02257"/>
      </p:ext>
    </p:extLst>
  </p:cSld>
  <p:clrMapOvr>
    <a:masterClrMapping/>
  </p:clrMapOvr>
  <p:transition advTm="1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B61E1-06A0-45A6-839F-F9F4D9F8CB8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38503"/>
      </p:ext>
    </p:extLst>
  </p:cSld>
  <p:clrMapOvr>
    <a:masterClrMapping/>
  </p:clrMapOvr>
  <p:transition advTm="1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C6E69-BD74-4A9A-B6F4-36BF4B475CA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99618"/>
      </p:ext>
    </p:extLst>
  </p:cSld>
  <p:clrMapOvr>
    <a:masterClrMapping/>
  </p:clrMapOvr>
  <p:transition advTm="1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B5E80-3EEC-444D-BDEC-264156F975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44347"/>
      </p:ext>
    </p:extLst>
  </p:cSld>
  <p:clrMapOvr>
    <a:masterClrMapping/>
  </p:clrMapOvr>
  <p:transition advTm="1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BCFC3-4988-4484-A67D-B6DD0B1272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39399"/>
      </p:ext>
    </p:extLst>
  </p:cSld>
  <p:clrMapOvr>
    <a:masterClrMapping/>
  </p:clrMapOvr>
  <p:transition advTm="1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B3DC9-53C4-44FD-AE20-09A3E39AE5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07879"/>
      </p:ext>
    </p:extLst>
  </p:cSld>
  <p:clrMapOvr>
    <a:masterClrMapping/>
  </p:clrMapOvr>
  <p:transition advTm="1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F0007-D63C-47E7-961A-08AB75F0C62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07310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B725F-AC71-4D47-A24A-FF4E6718B2E8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9DDF-99E1-40B5-A031-C80764F59F9C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81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2CE0A-9F8A-4517-B641-A18939C66E1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70336"/>
      </p:ext>
    </p:extLst>
  </p:cSld>
  <p:clrMapOvr>
    <a:masterClrMapping/>
  </p:clrMapOvr>
  <p:transition advTm="1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65F21-9FBA-426C-AF7A-0F928543377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33301"/>
      </p:ext>
    </p:extLst>
  </p:cSld>
  <p:clrMapOvr>
    <a:masterClrMapping/>
  </p:clrMapOvr>
  <p:transition advTm="1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E12DA-EC32-4DFE-AC48-842EC91EA41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47004"/>
      </p:ext>
    </p:extLst>
  </p:cSld>
  <p:clrMapOvr>
    <a:masterClrMapping/>
  </p:clrMapOvr>
  <p:transition advTm="1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D3861D2-1AA3-4BC9-95B7-2950E5D77E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62144"/>
      </p:ext>
    </p:extLst>
  </p:cSld>
  <p:clrMapOvr>
    <a:masterClrMapping/>
  </p:clrMapOvr>
  <p:transition advTm="1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4ACB730-7F09-4A40-A81D-96B654813A0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25759"/>
      </p:ext>
    </p:extLst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6EE6AD-4D6E-4635-A5BF-5238AB7033BC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4E99A-D92B-4E86-96B0-B7C7010E0294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9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D319-4E54-4C29-B5A6-2E74DA69301E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57620-D007-4692-87BC-6F0F1A22B98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9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655EA6-A194-41B4-8A0E-747B29FCF429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CFA71-0EE5-45BB-8EE5-BC435CCE8972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94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1CA358-2026-42A4-A6E9-C6775F5C251B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D731-EAE3-4135-9FD4-CB646F00F5A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86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E902C9-9912-46D2-80AA-9631FC890CED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48E4F-DC59-4E31-9036-E7BBDF3C6D3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27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3D0079-80E0-40FC-A1D8-8E3B2990FE5D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E2E61-0F1C-49A4-9DFC-08377F13118F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3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5CBECD-6B92-4270-A640-3ABC42F21C24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7CE1F-6394-4EDF-9CF3-ED58222594B2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95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47744F-F638-468C-9BA4-4F89ABDBD405}" type="datetime1">
              <a:rPr lang="zh-CN" altLang="en-US" smtClean="0"/>
              <a:pPr>
                <a:defRPr/>
              </a:pPr>
              <a:t>2015-11-24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FB9367-6D0A-461A-9E0C-5518519BE765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78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FDC3872E-C15C-409C-878F-13B9373A12CC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6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advTm="100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0" y="914401"/>
            <a:ext cx="12192000" cy="5943601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912134"/>
            <a:ext cx="1219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量 子 物 理 史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0186" cy="736130"/>
          </a:xfrm>
          <a:prstGeom prst="rect">
            <a:avLst/>
          </a:prstGeom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0" y="5988677"/>
            <a:ext cx="12191999" cy="869325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rgbClr val="D5D5D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0890" y="1929552"/>
            <a:ext cx="102902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/>
              <a:t>       </a:t>
            </a:r>
            <a:r>
              <a:rPr lang="zh-CN" altLang="en-US" sz="2800" b="1" dirty="0" smtClean="0"/>
              <a:t>基</a:t>
            </a:r>
            <a:r>
              <a:rPr lang="zh-CN" altLang="en-US" sz="2800" b="1" dirty="0"/>
              <a:t>尔霍夫定律</a:t>
            </a:r>
            <a:r>
              <a:rPr lang="zh-CN" altLang="en-US" sz="2800" dirty="0"/>
              <a:t>（</a:t>
            </a:r>
            <a:r>
              <a:rPr lang="en-US" altLang="zh-CN" sz="2800" dirty="0"/>
              <a:t>Kirchhoff</a:t>
            </a:r>
            <a:r>
              <a:rPr lang="zh-CN" altLang="en-US" sz="2800" dirty="0"/>
              <a:t>热辐射定律</a:t>
            </a:r>
            <a:r>
              <a:rPr lang="zh-CN" altLang="en-US" sz="2800" dirty="0" smtClean="0"/>
              <a:t>），它</a:t>
            </a:r>
            <a:r>
              <a:rPr lang="zh-CN" altLang="en-US" sz="2800" dirty="0"/>
              <a:t>用于描述物体的</a:t>
            </a:r>
            <a:r>
              <a:rPr lang="zh-CN" altLang="en-US" sz="2800" dirty="0">
                <a:solidFill>
                  <a:srgbClr val="FF0000"/>
                </a:solidFill>
              </a:rPr>
              <a:t>发射率与吸收比</a:t>
            </a:r>
            <a:r>
              <a:rPr lang="zh-CN" altLang="en-US" sz="2800" dirty="0"/>
              <a:t>之间的关系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       在</a:t>
            </a:r>
            <a:r>
              <a:rPr lang="zh-CN" altLang="en-US" sz="2800" dirty="0"/>
              <a:t>同样的温度下，各种不同物体对相同波长的</a:t>
            </a:r>
            <a:r>
              <a:rPr lang="zh-CN" altLang="en-US" sz="2800" dirty="0">
                <a:solidFill>
                  <a:srgbClr val="FF0000"/>
                </a:solidFill>
              </a:rPr>
              <a:t>单色辐射</a:t>
            </a:r>
            <a:r>
              <a:rPr lang="zh-CN" altLang="en-US" sz="2800" dirty="0"/>
              <a:t>出射度与</a:t>
            </a:r>
            <a:r>
              <a:rPr lang="zh-CN" altLang="en-US" sz="2800" dirty="0">
                <a:solidFill>
                  <a:srgbClr val="FF0000"/>
                </a:solidFill>
              </a:rPr>
              <a:t>单色吸收</a:t>
            </a:r>
            <a:r>
              <a:rPr lang="zh-CN" altLang="en-US" sz="2800" dirty="0"/>
              <a:t>比之比值都相等，并等于</a:t>
            </a:r>
            <a:r>
              <a:rPr lang="zh-CN" altLang="en-US" sz="2800" dirty="0">
                <a:solidFill>
                  <a:srgbClr val="FF0000"/>
                </a:solidFill>
              </a:rPr>
              <a:t>该温度下黑体对同一波长的</a:t>
            </a:r>
            <a:r>
              <a:rPr lang="zh-CN" altLang="en-US" sz="2800" dirty="0"/>
              <a:t>单色辐射出射度。</a:t>
            </a:r>
            <a:endParaRPr kumimoji="1" lang="zh-CN" altLang="en-US" sz="2800" b="1" dirty="0">
              <a:latin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811893"/>
              </p:ext>
            </p:extLst>
          </p:nvPr>
        </p:nvGraphicFramePr>
        <p:xfrm>
          <a:off x="2481420" y="850107"/>
          <a:ext cx="7704138" cy="582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5828571" imgH="4406349" progId="Photoshop.Image.8">
                  <p:embed/>
                </p:oleObj>
              </mc:Choice>
              <mc:Fallback>
                <p:oleObj name="Image" r:id="rId3" imgW="5828571" imgH="4406349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420" y="850107"/>
                        <a:ext cx="7704138" cy="582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08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8642" y="5489598"/>
            <a:ext cx="10728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 smtClean="0"/>
              <a:t>       </a:t>
            </a:r>
            <a:r>
              <a:rPr lang="zh-CN" altLang="en-US" sz="2400" b="1" dirty="0" smtClean="0"/>
              <a:t>美</a:t>
            </a:r>
            <a:r>
              <a:rPr lang="zh-CN" altLang="en-US" sz="2400" b="1" dirty="0"/>
              <a:t>国</a:t>
            </a:r>
            <a:r>
              <a:rPr lang="zh-CN" altLang="en-US" sz="2400" b="1" dirty="0" smtClean="0"/>
              <a:t>人 兰利 发</a:t>
            </a:r>
            <a:r>
              <a:rPr lang="zh-CN" altLang="en-US" sz="2400" b="1" dirty="0"/>
              <a:t>明的热辐射计是一个最好的测量工具，配合罗兰凹面光栅，可以得到相当精确</a:t>
            </a:r>
            <a:r>
              <a:rPr lang="zh-CN" altLang="en-US" sz="2400" b="1" dirty="0" smtClean="0"/>
              <a:t>的热</a:t>
            </a:r>
            <a:r>
              <a:rPr lang="zh-CN" altLang="en-US" sz="2400" b="1" dirty="0"/>
              <a:t>辐射能量分布曲线。 </a:t>
            </a:r>
            <a:endParaRPr kumimoji="1" lang="zh-CN" altLang="en-US" sz="2800" b="1" dirty="0">
              <a:latin typeface="宋体" panose="02010600030101010101" pitchFamily="2" charset="-122"/>
              <a:cs typeface="Times New Roman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358154"/>
              </p:ext>
            </p:extLst>
          </p:nvPr>
        </p:nvGraphicFramePr>
        <p:xfrm>
          <a:off x="1801834" y="772241"/>
          <a:ext cx="8820150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6882540" imgH="3682540" progId="Photoshop.Image.8">
                  <p:embed/>
                </p:oleObj>
              </mc:Choice>
              <mc:Fallback>
                <p:oleObj name="Image" r:id="rId3" imgW="6882540" imgH="3682540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34" y="772241"/>
                        <a:ext cx="8820150" cy="471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16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1949" y="1154404"/>
            <a:ext cx="10728102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 smtClean="0"/>
              <a:t>       维</a:t>
            </a:r>
            <a:r>
              <a:rPr lang="zh-CN" altLang="en-US" sz="2400" dirty="0"/>
              <a:t>恩从经典热力学的思想出发，假设黑体辐射是由一些服从麦克斯韦速率分布的分子发射出来的，然后通过精密</a:t>
            </a:r>
            <a:r>
              <a:rPr lang="zh-CN" altLang="en-US" sz="2400" dirty="0" smtClean="0"/>
              <a:t>的演</a:t>
            </a:r>
            <a:r>
              <a:rPr lang="zh-CN" altLang="en-US" sz="2400" dirty="0"/>
              <a:t>绎，他终于在 </a:t>
            </a:r>
            <a:r>
              <a:rPr lang="en-US" altLang="zh-CN" sz="2400" dirty="0"/>
              <a:t>1893 </a:t>
            </a:r>
            <a:r>
              <a:rPr lang="zh-CN" altLang="en-US" sz="2400" dirty="0"/>
              <a:t>年提出了他的辐射能量分布定律公式</a:t>
            </a:r>
            <a:r>
              <a:rPr lang="zh-CN" altLang="en-US" sz="2400" dirty="0" smtClean="0"/>
              <a:t>：</a:t>
            </a:r>
            <a:endParaRPr kumimoji="1" lang="zh-CN" altLang="en-US" sz="2800" b="1" dirty="0">
              <a:latin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4"/>
          <a:stretch/>
        </p:blipFill>
        <p:spPr bwMode="auto">
          <a:xfrm>
            <a:off x="2611438" y="3235208"/>
            <a:ext cx="6246253" cy="29208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86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4"/>
          <p:cNvGraphicFramePr>
            <a:graphicFrameLocks noChangeAspect="1"/>
          </p:cNvGraphicFramePr>
          <p:nvPr>
            <p:ph idx="1"/>
          </p:nvPr>
        </p:nvGraphicFramePr>
        <p:xfrm>
          <a:off x="1919289" y="496888"/>
          <a:ext cx="8497887" cy="545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3" imgW="7085714" imgH="4546032" progId="Photoshop.Image.8">
                  <p:embed/>
                </p:oleObj>
              </mc:Choice>
              <mc:Fallback>
                <p:oleObj name="Image" r:id="rId3" imgW="7085714" imgH="4546032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96888"/>
                        <a:ext cx="8497887" cy="545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578175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4" name="Object 4"/>
          <p:cNvGraphicFramePr>
            <a:graphicFrameLocks noChangeAspect="1"/>
          </p:cNvGraphicFramePr>
          <p:nvPr>
            <p:ph idx="1"/>
          </p:nvPr>
        </p:nvGraphicFramePr>
        <p:xfrm>
          <a:off x="1774825" y="657226"/>
          <a:ext cx="8497888" cy="529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Image" r:id="rId3" imgW="7301587" imgH="4546032" progId="Photoshop.Image.8">
                  <p:embed/>
                </p:oleObj>
              </mc:Choice>
              <mc:Fallback>
                <p:oleObj name="Image" r:id="rId3" imgW="7301587" imgH="4546032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657226"/>
                        <a:ext cx="8497888" cy="529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926858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7" y="850107"/>
            <a:ext cx="3545647" cy="514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2400" b="1" dirty="0" smtClean="0"/>
              <a:t>       在</a:t>
            </a:r>
            <a:r>
              <a:rPr lang="zh-CN" altLang="en-US" sz="2400" b="1" dirty="0"/>
              <a:t>黑体问题上，如果我们从经典粒子的角度出发去推导，就得到适用于短波的维恩公式。如果从类波的角</a:t>
            </a:r>
            <a:r>
              <a:rPr lang="zh-CN" altLang="en-US" sz="2400" b="1" dirty="0" smtClean="0"/>
              <a:t>度去</a:t>
            </a:r>
            <a:r>
              <a:rPr lang="zh-CN" altLang="en-US" sz="2400" b="1" dirty="0"/>
              <a:t>推导，就得到适用于长波的瑞利－金斯公式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51" y="850107"/>
            <a:ext cx="7618582" cy="578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7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0" name="Object 4"/>
          <p:cNvGraphicFramePr>
            <a:graphicFrameLocks noChangeAspect="1"/>
          </p:cNvGraphicFramePr>
          <p:nvPr>
            <p:ph/>
          </p:nvPr>
        </p:nvGraphicFramePr>
        <p:xfrm>
          <a:off x="2063751" y="404814"/>
          <a:ext cx="8208963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Image" r:id="rId3" imgW="7631746" imgH="5231746" progId="Photoshop.Image.8">
                  <p:embed/>
                </p:oleObj>
              </mc:Choice>
              <mc:Fallback>
                <p:oleObj name="Image" r:id="rId3" imgW="7631746" imgH="5231746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404814"/>
                        <a:ext cx="8208963" cy="562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879797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1" name="Object 3"/>
          <p:cNvGraphicFramePr>
            <a:graphicFrameLocks noChangeAspect="1"/>
          </p:cNvGraphicFramePr>
          <p:nvPr>
            <p:ph idx="1"/>
          </p:nvPr>
        </p:nvGraphicFramePr>
        <p:xfrm>
          <a:off x="1919289" y="420688"/>
          <a:ext cx="8353425" cy="552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Image" r:id="rId3" imgW="6869841" imgH="4546032" progId="Photoshop.Image.8">
                  <p:embed/>
                </p:oleObj>
              </mc:Choice>
              <mc:Fallback>
                <p:oleObj name="Image" r:id="rId3" imgW="6869841" imgH="4546032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20688"/>
                        <a:ext cx="8353425" cy="552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760130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00678"/>
              </p:ext>
            </p:extLst>
          </p:nvPr>
        </p:nvGraphicFramePr>
        <p:xfrm>
          <a:off x="1699865" y="1622739"/>
          <a:ext cx="8792269" cy="4237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Image" r:id="rId3" imgW="5269841" imgH="2539683" progId="Photoshop.Image.8">
                  <p:embed/>
                </p:oleObj>
              </mc:Choice>
              <mc:Fallback>
                <p:oleObj name="Image" r:id="rId3" imgW="5269841" imgH="2539683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865" y="1622739"/>
                        <a:ext cx="8792269" cy="4237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504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-1" y="-3377"/>
            <a:ext cx="540913" cy="744740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540912" y="138012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量子物理史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>
                  <a:solidFill>
                    <a:srgbClr val="0066CC"/>
                  </a:solidFill>
                  <a:latin typeface="Arial" panose="020B0604020202020204" pitchFamily="34" charset="0"/>
                </a:rPr>
                <a:t>1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 smtClean="0">
                  <a:latin typeface="Arial" panose="020B0604020202020204" pitchFamily="34" charset="0"/>
                </a:rPr>
                <a:t>两朵乌云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2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76" y="945009"/>
            <a:ext cx="4070951" cy="57133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5288" y="1403899"/>
            <a:ext cx="7113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2400" b="1" dirty="0" smtClean="0"/>
              <a:t>       </a:t>
            </a:r>
            <a:r>
              <a:rPr lang="zh-CN" altLang="en-US" sz="2400" dirty="0"/>
              <a:t>“当时，我已经为辐射和物质的问题而奋斗了 </a:t>
            </a:r>
            <a:r>
              <a:rPr lang="en-US" altLang="zh-CN" sz="2400" dirty="0"/>
              <a:t>6 </a:t>
            </a:r>
            <a:r>
              <a:rPr lang="zh-CN" altLang="en-US" sz="2400" dirty="0"/>
              <a:t>年，但一无所获。但我知道，这个问题对于整个物理学至关重要，</a:t>
            </a:r>
            <a:r>
              <a:rPr lang="zh-CN" altLang="en-US" sz="2400" dirty="0" smtClean="0"/>
              <a:t>我也</a:t>
            </a:r>
            <a:r>
              <a:rPr lang="zh-CN" altLang="en-US" sz="2400" dirty="0"/>
              <a:t>已经找到了确定能量分布的那个公式。所以，不论付出什么代价，我必须找到它在理论上的解释。而我非常清楚，</a:t>
            </a:r>
            <a:r>
              <a:rPr lang="zh-CN" altLang="en-US" sz="2400" dirty="0" smtClean="0"/>
              <a:t>经典</a:t>
            </a:r>
            <a:r>
              <a:rPr lang="zh-CN" altLang="en-US" sz="2400" dirty="0"/>
              <a:t>物理学是无法解决这个问题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。</a:t>
            </a:r>
            <a:r>
              <a:rPr lang="en-US" altLang="zh-CN" sz="2400" dirty="0" smtClean="0"/>
              <a:t>”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2824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960786"/>
            <a:ext cx="12191999" cy="713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2400" b="1" dirty="0"/>
              <a:t>必须假定，能量在发射和吸收的时候，不是连续不断，而是分成一份一份的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2367566" y="1895126"/>
            <a:ext cx="7456868" cy="2423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能量不是连续不断的，这有什么了不起呢</a:t>
            </a:r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698" y="4680120"/>
            <a:ext cx="11629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2400" dirty="0" smtClean="0"/>
              <a:t>        普</a:t>
            </a:r>
            <a:r>
              <a:rPr lang="zh-CN" altLang="en-US" sz="2400" dirty="0"/>
              <a:t>朗克发现，能量的传输也必须遵照这种货币式的方法，一次至少要传输一个确定的</a:t>
            </a:r>
            <a:r>
              <a:rPr lang="zh-CN" altLang="en-US" sz="2400" dirty="0" smtClean="0"/>
              <a:t>量，而</a:t>
            </a:r>
            <a:r>
              <a:rPr lang="zh-CN" altLang="en-US" sz="2400" dirty="0"/>
              <a:t>不可以无限地细分下去</a:t>
            </a:r>
            <a:r>
              <a:rPr lang="zh-CN" altLang="en-US" sz="2400" dirty="0" smtClean="0"/>
              <a:t>。能</a:t>
            </a:r>
            <a:r>
              <a:rPr lang="zh-CN" altLang="en-US" sz="2400" dirty="0"/>
              <a:t>量的传输，也必须有一个最小的基本单位</a:t>
            </a:r>
            <a:r>
              <a:rPr lang="zh-CN" altLang="en-US" sz="2400" dirty="0" smtClean="0"/>
              <a:t>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78972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8" y="1279261"/>
            <a:ext cx="113355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1900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日，人们还在忙活着准备欢度圣诞节。这一天，普朗克在德国物理学会上发表了他的大胆假设。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他宣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读了那篇名留青史的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黑体光谱中的能量分布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的论文，其中改变历史的是这段话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个振子具有总能量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的可能性，我们必须假设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是不可连续分割的，它只能是一些相同部件的有限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wahrscheinlichkeit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die 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resonatoren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ingesamt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schwingungsenergie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besitzen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nicht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eine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unbeschrankt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teilbare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sondern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 seine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ganzen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zahl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von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endlichen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gleichen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teilen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aufzufassen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220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8" y="1279261"/>
            <a:ext cx="113355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1900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日，人们还在忙活着准备欢度圣诞节。这一天，普朗克在德国物理学会上发表了他的大胆假设。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他宣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读了那篇名留青史的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黑体光谱中的能量分布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的论文，其中改变历史的是这段话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个振子具有总能量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的可能性，我们必须假设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是不可连续分割的，它只能是一些相同部件的有限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wahrscheinlichkeit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die 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resonatoren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ingesamt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schwingungsenergie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besitzen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nicht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eine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unbeschrankt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teilbare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sondern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 seine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ganzen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zahl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von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endlichen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gleichen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teilen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aufzufassen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234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331" y="1614112"/>
            <a:ext cx="116593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这</a:t>
            </a:r>
            <a:r>
              <a:rPr lang="zh-CN" altLang="en-US" sz="2400" dirty="0"/>
              <a:t>个基本部件，普朗克把它称作“能量子”（</a:t>
            </a:r>
            <a:r>
              <a:rPr lang="en-US" altLang="zh-CN" sz="2400" dirty="0" err="1"/>
              <a:t>energieelement</a:t>
            </a:r>
            <a:r>
              <a:rPr lang="zh-CN" altLang="en-US" sz="2400" dirty="0"/>
              <a:t>），但随后很快，在另一篇论文里，他就改称为“量子</a:t>
            </a:r>
            <a:r>
              <a:rPr lang="zh-CN" altLang="en-US" sz="2400" dirty="0" smtClean="0"/>
              <a:t>”（</a:t>
            </a:r>
            <a:r>
              <a:rPr lang="en-US" altLang="zh-CN" sz="2400" dirty="0" err="1"/>
              <a:t>elementarquantum</a:t>
            </a:r>
            <a:r>
              <a:rPr lang="zh-CN" altLang="en-US" sz="2400" dirty="0"/>
              <a:t>），英语就是 </a:t>
            </a:r>
            <a:r>
              <a:rPr lang="en-US" altLang="zh-CN" sz="2400" dirty="0"/>
              <a:t>quantum</a:t>
            </a:r>
            <a:r>
              <a:rPr lang="zh-CN" altLang="en-US" sz="2400" dirty="0"/>
              <a:t>。这个字来自拉丁文 </a:t>
            </a:r>
            <a:r>
              <a:rPr lang="en-US" altLang="zh-CN" sz="2400" dirty="0" err="1"/>
              <a:t>quantus</a:t>
            </a:r>
            <a:r>
              <a:rPr lang="zh-CN" altLang="en-US" sz="2400" dirty="0"/>
              <a:t>，本来的意思就是“多少”，“量</a:t>
            </a:r>
            <a:r>
              <a:rPr lang="zh-CN" altLang="en-US" sz="2400" dirty="0" smtClean="0"/>
              <a:t>”。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量</a:t>
            </a:r>
            <a:r>
              <a:rPr lang="zh-CN" altLang="en-US" sz="2400" dirty="0"/>
              <a:t>子就是能量</a:t>
            </a:r>
            <a:r>
              <a:rPr lang="zh-CN" altLang="en-US" sz="2400" dirty="0" smtClean="0"/>
              <a:t>的最</a:t>
            </a:r>
            <a:r>
              <a:rPr lang="zh-CN" altLang="en-US" sz="2400" dirty="0"/>
              <a:t>小单位，就是能量里的一美分。一切能量的传输，都只能以这个量为单位来进行，它可以传输一个量子，两个量子</a:t>
            </a:r>
            <a:r>
              <a:rPr lang="zh-CN" altLang="en-US" sz="2400" dirty="0" smtClean="0"/>
              <a:t>，任</a:t>
            </a:r>
            <a:r>
              <a:rPr lang="zh-CN" altLang="en-US" sz="2400" dirty="0"/>
              <a:t>意整数个量子，但却不能传输 </a:t>
            </a:r>
            <a:r>
              <a:rPr lang="en-US" altLang="zh-CN" sz="2400" dirty="0"/>
              <a:t>1 </a:t>
            </a:r>
            <a:r>
              <a:rPr lang="zh-CN" altLang="en-US" sz="2400" dirty="0"/>
              <a:t>又 </a:t>
            </a:r>
            <a:r>
              <a:rPr lang="en-US" altLang="zh-CN" sz="2400" dirty="0"/>
              <a:t>1/2 </a:t>
            </a:r>
            <a:r>
              <a:rPr lang="zh-CN" altLang="en-US" sz="2400" dirty="0"/>
              <a:t>个量子，那个状态是不允许</a:t>
            </a:r>
            <a:r>
              <a:rPr lang="zh-CN" altLang="en-US" sz="2400" dirty="0" smtClean="0"/>
              <a:t>的。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82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3" name="Object 7"/>
          <p:cNvGraphicFramePr>
            <a:graphicFrameLocks noChangeAspect="1"/>
          </p:cNvGraphicFramePr>
          <p:nvPr>
            <p:ph/>
          </p:nvPr>
        </p:nvGraphicFramePr>
        <p:xfrm>
          <a:off x="2208214" y="260350"/>
          <a:ext cx="7559675" cy="619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Image" r:id="rId3" imgW="6526984" imgH="5346032" progId="Photoshop.Image.8">
                  <p:embed/>
                </p:oleObj>
              </mc:Choice>
              <mc:Fallback>
                <p:oleObj name="Image" r:id="rId3" imgW="6526984" imgH="5346032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60350"/>
                        <a:ext cx="7559675" cy="619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477778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5" name="Object 11"/>
          <p:cNvGraphicFramePr>
            <a:graphicFrameLocks noChangeAspect="1"/>
          </p:cNvGraphicFramePr>
          <p:nvPr>
            <p:ph/>
          </p:nvPr>
        </p:nvGraphicFramePr>
        <p:xfrm>
          <a:off x="2495550" y="404813"/>
          <a:ext cx="7056438" cy="580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Image" r:id="rId3" imgW="6819048" imgH="5612698" progId="Photoshop.Image.8">
                  <p:embed/>
                </p:oleObj>
              </mc:Choice>
              <mc:Fallback>
                <p:oleObj name="Image" r:id="rId3" imgW="6819048" imgH="5612698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04813"/>
                        <a:ext cx="7056438" cy="580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575700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7" name="Object 5"/>
          <p:cNvGraphicFramePr>
            <a:graphicFrameLocks noChangeAspect="1"/>
          </p:cNvGraphicFramePr>
          <p:nvPr>
            <p:ph/>
          </p:nvPr>
        </p:nvGraphicFramePr>
        <p:xfrm>
          <a:off x="2063750" y="692150"/>
          <a:ext cx="8135938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Image" r:id="rId3" imgW="7466667" imgH="4177778" progId="Photoshop.Image.8">
                  <p:embed/>
                </p:oleObj>
              </mc:Choice>
              <mc:Fallback>
                <p:oleObj name="Image" r:id="rId3" imgW="7466667" imgH="4177778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692150"/>
                        <a:ext cx="8135938" cy="455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377292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-1" y="-3377"/>
            <a:ext cx="540913" cy="744740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540912" y="138012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量子物理史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 smtClean="0">
                  <a:solidFill>
                    <a:srgbClr val="0066CC"/>
                  </a:solidFill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 smtClean="0">
                  <a:latin typeface="Arial" panose="020B0604020202020204" pitchFamily="34" charset="0"/>
                </a:rPr>
                <a:t>波粒二象性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570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331" y="1614112"/>
            <a:ext cx="116593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这</a:t>
            </a:r>
            <a:r>
              <a:rPr lang="zh-CN" altLang="en-US" sz="2400" dirty="0"/>
              <a:t>个基本部件，普朗克把它称作“能量子”（</a:t>
            </a:r>
            <a:r>
              <a:rPr lang="en-US" altLang="zh-CN" sz="2400" dirty="0" err="1"/>
              <a:t>energieelement</a:t>
            </a:r>
            <a:r>
              <a:rPr lang="zh-CN" altLang="en-US" sz="2400" dirty="0"/>
              <a:t>），但随后很快，在另一篇论文里，他就改称为“量子</a:t>
            </a:r>
            <a:r>
              <a:rPr lang="zh-CN" altLang="en-US" sz="2400" dirty="0" smtClean="0"/>
              <a:t>”（</a:t>
            </a:r>
            <a:r>
              <a:rPr lang="en-US" altLang="zh-CN" sz="2400" dirty="0" err="1"/>
              <a:t>elementarquantum</a:t>
            </a:r>
            <a:r>
              <a:rPr lang="zh-CN" altLang="en-US" sz="2400" dirty="0"/>
              <a:t>），英语就是 </a:t>
            </a:r>
            <a:r>
              <a:rPr lang="en-US" altLang="zh-CN" sz="2400" dirty="0"/>
              <a:t>quantum</a:t>
            </a:r>
            <a:r>
              <a:rPr lang="zh-CN" altLang="en-US" sz="2400" dirty="0"/>
              <a:t>。这个字来自拉丁文 </a:t>
            </a:r>
            <a:r>
              <a:rPr lang="en-US" altLang="zh-CN" sz="2400" dirty="0" err="1"/>
              <a:t>quantus</a:t>
            </a:r>
            <a:r>
              <a:rPr lang="zh-CN" altLang="en-US" sz="2400" dirty="0"/>
              <a:t>，本来的意思就是“多少”，“量</a:t>
            </a:r>
            <a:r>
              <a:rPr lang="zh-CN" altLang="en-US" sz="2400" dirty="0" smtClean="0"/>
              <a:t>”。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量</a:t>
            </a:r>
            <a:r>
              <a:rPr lang="zh-CN" altLang="en-US" sz="2400" dirty="0"/>
              <a:t>子就是能量</a:t>
            </a:r>
            <a:r>
              <a:rPr lang="zh-CN" altLang="en-US" sz="2400" dirty="0" smtClean="0"/>
              <a:t>的最</a:t>
            </a:r>
            <a:r>
              <a:rPr lang="zh-CN" altLang="en-US" sz="2400" dirty="0"/>
              <a:t>小单位，就是能量里的一美分。一切能量的传输，都只能以这个量为单位来进行，它可以传输一个量子，两个量子</a:t>
            </a:r>
            <a:r>
              <a:rPr lang="zh-CN" altLang="en-US" sz="2400" dirty="0" smtClean="0"/>
              <a:t>，任</a:t>
            </a:r>
            <a:r>
              <a:rPr lang="zh-CN" altLang="en-US" sz="2400" dirty="0"/>
              <a:t>意整数个量子，但却不能传输 </a:t>
            </a:r>
            <a:r>
              <a:rPr lang="en-US" altLang="zh-CN" sz="2400" dirty="0"/>
              <a:t>1 </a:t>
            </a:r>
            <a:r>
              <a:rPr lang="zh-CN" altLang="en-US" sz="2400" dirty="0"/>
              <a:t>又 </a:t>
            </a:r>
            <a:r>
              <a:rPr lang="en-US" altLang="zh-CN" sz="2400" dirty="0"/>
              <a:t>1/2 </a:t>
            </a:r>
            <a:r>
              <a:rPr lang="zh-CN" altLang="en-US" sz="2400" dirty="0"/>
              <a:t>个量子，那个状态是不允许</a:t>
            </a:r>
            <a:r>
              <a:rPr lang="zh-CN" altLang="en-US" sz="2400" dirty="0" smtClean="0"/>
              <a:t>的。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91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644" y="1236276"/>
            <a:ext cx="72719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开</a:t>
            </a:r>
            <a:r>
              <a:rPr lang="zh-CN" altLang="en-US" sz="2400" b="1" dirty="0"/>
              <a:t>尔文男</a:t>
            </a:r>
            <a:r>
              <a:rPr lang="zh-CN" altLang="en-US" sz="2400" b="1" dirty="0" smtClean="0"/>
              <a:t>爵</a:t>
            </a:r>
            <a:r>
              <a:rPr lang="en-US" altLang="zh-CN" sz="2400" b="1" dirty="0" smtClean="0"/>
              <a:t>]   </a:t>
            </a:r>
            <a:r>
              <a:rPr lang="zh-CN" altLang="en-US" sz="2400" dirty="0" smtClean="0"/>
              <a:t>威</a:t>
            </a:r>
            <a:r>
              <a:rPr lang="zh-CN" altLang="en-US" sz="2400" dirty="0"/>
              <a:t>廉</a:t>
            </a:r>
            <a:r>
              <a:rPr lang="en-US" altLang="zh-CN" sz="2400" dirty="0"/>
              <a:t>·</a:t>
            </a:r>
            <a:r>
              <a:rPr lang="zh-CN" altLang="en-US" sz="2400" dirty="0"/>
              <a:t>汤姆逊</a:t>
            </a:r>
            <a:r>
              <a:rPr lang="en-US" altLang="zh-CN" sz="2400" dirty="0"/>
              <a:t>(William Thomson</a:t>
            </a:r>
            <a:r>
              <a:rPr lang="en-US" altLang="zh-CN" sz="2400" dirty="0" smtClean="0"/>
              <a:t>)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0066CC"/>
                </a:solidFill>
              </a:rPr>
              <a:t>《</a:t>
            </a:r>
            <a:r>
              <a:rPr lang="zh-CN" altLang="en-US" sz="2400" b="1" dirty="0">
                <a:solidFill>
                  <a:srgbClr val="0066CC"/>
                </a:solidFill>
              </a:rPr>
              <a:t>在热和光动力理论上空的 </a:t>
            </a:r>
            <a:r>
              <a:rPr lang="en-US" altLang="zh-CN" sz="2400" b="1" dirty="0">
                <a:solidFill>
                  <a:srgbClr val="0066CC"/>
                </a:solidFill>
              </a:rPr>
              <a:t>19 </a:t>
            </a:r>
            <a:r>
              <a:rPr lang="zh-CN" altLang="en-US" sz="2400" b="1" dirty="0">
                <a:solidFill>
                  <a:srgbClr val="0066CC"/>
                </a:solidFill>
              </a:rPr>
              <a:t>世纪乌云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 smtClean="0"/>
              <a:t>      ‘</a:t>
            </a:r>
            <a:r>
              <a:rPr lang="en-US" altLang="zh-CN" sz="2400" dirty="0"/>
              <a:t>the beauty and clearness of the dynamical </a:t>
            </a:r>
            <a:r>
              <a:rPr lang="en-US" altLang="zh-CN" sz="2400" dirty="0" smtClean="0"/>
              <a:t>theory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which </a:t>
            </a:r>
            <a:r>
              <a:rPr lang="en-US" altLang="zh-CN" sz="2400" dirty="0"/>
              <a:t>asserts heat and light to be modes of </a:t>
            </a:r>
            <a:r>
              <a:rPr lang="en-US" altLang="zh-CN" sz="2400" dirty="0" smtClean="0"/>
              <a:t>motion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at </a:t>
            </a:r>
            <a:r>
              <a:rPr lang="en-US" altLang="zh-CN" sz="2400" dirty="0" smtClean="0"/>
              <a:t>present obscured </a:t>
            </a:r>
            <a:r>
              <a:rPr lang="en-US" altLang="zh-CN" sz="2400" dirty="0"/>
              <a:t>by two clouds.’</a:t>
            </a:r>
            <a:br>
              <a:rPr lang="en-US" altLang="zh-CN" sz="2400" dirty="0"/>
            </a:br>
            <a:r>
              <a:rPr lang="en-US" altLang="zh-CN" sz="2400" dirty="0" smtClean="0"/>
              <a:t>     </a:t>
            </a:r>
            <a:r>
              <a:rPr lang="zh-CN" altLang="en-US" sz="2400" dirty="0" smtClean="0"/>
              <a:t>“</a:t>
            </a:r>
            <a:r>
              <a:rPr lang="zh-CN" altLang="en-US" sz="2400" dirty="0"/>
              <a:t>动力学理论断言，热和光都是运动的方式。但现在这一理论的优美性和明晰性却被两朵乌云遮蔽，显得黯然失</a:t>
            </a:r>
            <a:r>
              <a:rPr lang="zh-CN" altLang="en-US" sz="2400" dirty="0" smtClean="0"/>
              <a:t>色了</a:t>
            </a:r>
            <a:r>
              <a:rPr lang="en-US" altLang="zh-CN" sz="2400" dirty="0" smtClean="0"/>
              <a:t>.”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56" y="995519"/>
            <a:ext cx="4447861" cy="55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-1" y="-3377"/>
            <a:ext cx="540913" cy="744740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540912" y="138012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量子物理史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 smtClean="0">
                  <a:solidFill>
                    <a:srgbClr val="0066CC"/>
                  </a:solidFill>
                  <a:latin typeface="Arial" panose="020B0604020202020204" pitchFamily="34" charset="0"/>
                </a:rPr>
                <a:t>4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 smtClean="0">
                  <a:latin typeface="Arial" panose="020B0604020202020204" pitchFamily="34" charset="0"/>
                </a:rPr>
                <a:t>不确定原理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790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-1" y="-3377"/>
            <a:ext cx="540913" cy="744740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540912" y="138012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量子物理史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 smtClean="0">
                  <a:solidFill>
                    <a:srgbClr val="0066CC"/>
                  </a:solidFill>
                  <a:latin typeface="Arial" panose="020B0604020202020204" pitchFamily="34" charset="0"/>
                </a:rPr>
                <a:t>5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量</a:t>
              </a:r>
              <a:r>
                <a:rPr lang="zh-CN" altLang="en-US" sz="2800" dirty="0" smtClean="0">
                  <a:latin typeface="Arial" panose="020B0604020202020204" pitchFamily="34" charset="0"/>
                </a:rPr>
                <a:t>子纠缠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54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3"/>
          <p:cNvSpPr>
            <a:spLocks noChangeArrowheads="1"/>
          </p:cNvSpPr>
          <p:nvPr/>
        </p:nvSpPr>
        <p:spPr bwMode="auto">
          <a:xfrm>
            <a:off x="0" y="-3175"/>
            <a:ext cx="12192000" cy="6845300"/>
          </a:xfrm>
          <a:prstGeom prst="rect">
            <a:avLst/>
          </a:prstGeom>
          <a:solidFill>
            <a:srgbClr val="0066C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矩形 1"/>
          <p:cNvSpPr>
            <a:spLocks noChangeArrowheads="1"/>
          </p:cNvSpPr>
          <p:nvPr/>
        </p:nvSpPr>
        <p:spPr bwMode="auto">
          <a:xfrm>
            <a:off x="0" y="4997003"/>
            <a:ext cx="12192000" cy="1860997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rgbClr val="D5D5D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TextBox 5"/>
          <p:cNvSpPr>
            <a:spLocks noChangeArrowheads="1"/>
          </p:cNvSpPr>
          <p:nvPr/>
        </p:nvSpPr>
        <p:spPr bwMode="auto">
          <a:xfrm>
            <a:off x="0" y="2202673"/>
            <a:ext cx="12192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THANK </a:t>
            </a:r>
            <a:r>
              <a:rPr lang="en-US" altLang="zh-CN" sz="66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YOU</a:t>
            </a:r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789494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8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  太</a:t>
            </a:r>
            <a:endParaRPr lang="en-US" altLang="zh-CN" sz="8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这</a:t>
            </a:r>
            <a:r>
              <a:rPr lang="zh-CN" altLang="en-US" sz="2800" dirty="0"/>
              <a:t>个概念作为绝</a:t>
            </a:r>
            <a:r>
              <a:rPr lang="zh-CN" altLang="en-US" sz="2800" dirty="0" smtClean="0"/>
              <a:t>对运</a:t>
            </a:r>
            <a:r>
              <a:rPr lang="zh-CN" altLang="en-US" sz="2800" dirty="0"/>
              <a:t>动的代表，是经典物理学和经典时空观的基础。</a:t>
            </a:r>
            <a:br>
              <a:rPr lang="zh-CN" altLang="en-US" sz="2800" dirty="0"/>
            </a:b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4790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8" y="2078232"/>
            <a:ext cx="5486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0066CC"/>
                </a:solidFill>
              </a:rPr>
              <a:t>第一朵乌云</a:t>
            </a:r>
            <a:endParaRPr lang="en-US" altLang="zh-CN" sz="2800" b="1" dirty="0" smtClean="0">
              <a:solidFill>
                <a:srgbClr val="0066CC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/>
              <a:t>迈</a:t>
            </a:r>
            <a:r>
              <a:rPr lang="zh-CN" altLang="en-US" sz="2800" b="1" dirty="0"/>
              <a:t>克尔逊－莫雷实</a:t>
            </a:r>
            <a:r>
              <a:rPr lang="zh-CN" altLang="en-US" sz="2800" b="1" dirty="0" smtClean="0"/>
              <a:t>验</a:t>
            </a:r>
            <a:endParaRPr lang="en-US" altLang="zh-CN" sz="2800" b="1" dirty="0" smtClean="0"/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用</a:t>
            </a:r>
            <a:r>
              <a:rPr lang="zh-CN" altLang="en-US" sz="2800" dirty="0"/>
              <a:t>意在于探测光以太对于地球的漂移速</a:t>
            </a:r>
            <a:r>
              <a:rPr lang="zh-CN" altLang="en-US" sz="2800" dirty="0" smtClean="0"/>
              <a:t>度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5" y="1563074"/>
            <a:ext cx="5916334" cy="43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644" y="2047072"/>
            <a:ext cx="548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 smtClean="0"/>
              <a:t>迈</a:t>
            </a:r>
            <a:r>
              <a:rPr lang="zh-CN" altLang="en-US" sz="2800" b="1" dirty="0"/>
              <a:t>克尔逊－莫雷实</a:t>
            </a:r>
            <a:r>
              <a:rPr lang="zh-CN" altLang="en-US" sz="2800" b="1" dirty="0" smtClean="0"/>
              <a:t>验</a:t>
            </a:r>
            <a:endParaRPr lang="en-US" altLang="zh-CN" sz="2800" b="1" dirty="0" smtClean="0"/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/>
              <a:t>结论</a:t>
            </a:r>
            <a:endParaRPr lang="en-US" altLang="zh-CN" sz="2800" b="1" dirty="0" smtClean="0"/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两束光线根本就没有表现出任何的时间差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03" y="798591"/>
            <a:ext cx="6176531" cy="58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2047072"/>
            <a:ext cx="12192000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第一朵乌云，最终导致了相对论革命的爆发。</a:t>
            </a:r>
            <a:b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（迈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克尔逊－莫雷实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验）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二朵乌云，最终导致了量子论革命的爆发。</a:t>
            </a:r>
            <a:b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（黑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体辐射实验和理论的不一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致）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14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直角三角形 3"/>
          <p:cNvSpPr>
            <a:spLocks noChangeArrowheads="1"/>
          </p:cNvSpPr>
          <p:nvPr/>
        </p:nvSpPr>
        <p:spPr bwMode="auto">
          <a:xfrm flipV="1">
            <a:off x="-1" y="-3377"/>
            <a:ext cx="540913" cy="744740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TextBox 6"/>
          <p:cNvSpPr>
            <a:spLocks noChangeArrowheads="1"/>
          </p:cNvSpPr>
          <p:nvPr/>
        </p:nvSpPr>
        <p:spPr bwMode="auto">
          <a:xfrm>
            <a:off x="540912" y="138012"/>
            <a:ext cx="5926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量子物理史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3432175" y="2525713"/>
            <a:ext cx="5111750" cy="1802938"/>
            <a:chOff x="0" y="0"/>
            <a:chExt cx="5112568" cy="1352148"/>
          </a:xfrm>
        </p:grpSpPr>
        <p:sp>
          <p:nvSpPr>
            <p:cNvPr id="3078" name="TextBox 7"/>
            <p:cNvSpPr>
              <a:spLocks noChangeArrowheads="1"/>
            </p:cNvSpPr>
            <p:nvPr/>
          </p:nvSpPr>
          <p:spPr bwMode="auto">
            <a:xfrm>
              <a:off x="0" y="0"/>
              <a:ext cx="813173" cy="108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8800" i="1" dirty="0" smtClean="0">
                  <a:solidFill>
                    <a:srgbClr val="0066CC"/>
                  </a:solidFill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19"/>
            <p:cNvSpPr>
              <a:spLocks noChangeArrowheads="1"/>
            </p:cNvSpPr>
            <p:nvPr/>
          </p:nvSpPr>
          <p:spPr bwMode="auto">
            <a:xfrm>
              <a:off x="720080" y="609637"/>
              <a:ext cx="4392488" cy="555526"/>
            </a:xfrm>
            <a:prstGeom prst="rect">
              <a:avLst/>
            </a:prstGeom>
            <a:solidFill>
              <a:srgbClr val="949494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dirty="0" smtClean="0">
                  <a:latin typeface="Arial" panose="020B0604020202020204" pitchFamily="34" charset="0"/>
                </a:rPr>
                <a:t>黑体辐射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573094" y="441983"/>
              <a:ext cx="532300" cy="910165"/>
              <a:chOff x="0" y="0"/>
              <a:chExt cx="532300" cy="910165"/>
            </a:xfrm>
          </p:grpSpPr>
          <p:sp>
            <p:nvSpPr>
              <p:cNvPr id="3081" name="直角三角形 20"/>
              <p:cNvSpPr>
                <a:spLocks noChangeArrowheads="1"/>
              </p:cNvSpPr>
              <p:nvPr/>
            </p:nvSpPr>
            <p:spPr bwMode="auto">
              <a:xfrm flipV="1">
                <a:off x="146986" y="118077"/>
                <a:ext cx="338544" cy="547192"/>
              </a:xfrm>
              <a:prstGeom prst="rtTriangle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82" name="直接连接符 1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32300" cy="9101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949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"/>
            <a:ext cx="12192000" cy="741363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TextBox 6"/>
          <p:cNvSpPr>
            <a:spLocks noChangeArrowheads="1"/>
          </p:cNvSpPr>
          <p:nvPr/>
        </p:nvSpPr>
        <p:spPr bwMode="auto">
          <a:xfrm>
            <a:off x="395288" y="108744"/>
            <a:ext cx="443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量子物理学史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33240"/>
            <a:ext cx="12192000" cy="2530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物体的热辐射和温度有着一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定的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函数关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系。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问题是，物体的辐射能量和温度究竟有着怎样的函数关系呢？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81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2494</TotalTime>
  <Pages>0</Pages>
  <Words>1615</Words>
  <Characters>0</Characters>
  <Application>Microsoft Office PowerPoint</Application>
  <DocSecurity>0</DocSecurity>
  <PresentationFormat>宽屏</PresentationFormat>
  <Lines>0</Lines>
  <Paragraphs>69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楷体</vt:lpstr>
      <vt:lpstr>宋体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默认设计模板</vt:lpstr>
      <vt:lpstr>Adobe Photoshop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yellownancy</dc:creator>
  <cp:keywords/>
  <dc:description/>
  <cp:lastModifiedBy>ning</cp:lastModifiedBy>
  <cp:revision>223</cp:revision>
  <cp:lastPrinted>2015-10-22T08:58:50Z</cp:lastPrinted>
  <dcterms:created xsi:type="dcterms:W3CDTF">2012-12-13T08:02:13Z</dcterms:created>
  <dcterms:modified xsi:type="dcterms:W3CDTF">2015-11-24T12:57:52Z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