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</p:sldMasterIdLst>
  <p:notesMasterIdLst>
    <p:notesMasterId r:id="rId43"/>
  </p:notesMasterIdLst>
  <p:handoutMasterIdLst>
    <p:handoutMasterId r:id="rId44"/>
  </p:handoutMasterIdLst>
  <p:sldIdLst>
    <p:sldId id="257" r:id="rId3"/>
    <p:sldId id="489" r:id="rId4"/>
    <p:sldId id="488" r:id="rId5"/>
    <p:sldId id="490" r:id="rId6"/>
    <p:sldId id="480" r:id="rId7"/>
    <p:sldId id="377" r:id="rId8"/>
    <p:sldId id="484" r:id="rId9"/>
    <p:sldId id="493" r:id="rId10"/>
    <p:sldId id="496" r:id="rId11"/>
    <p:sldId id="494" r:id="rId12"/>
    <p:sldId id="497" r:id="rId13"/>
    <p:sldId id="495" r:id="rId14"/>
    <p:sldId id="498" r:id="rId15"/>
    <p:sldId id="499" r:id="rId16"/>
    <p:sldId id="500" r:id="rId17"/>
    <p:sldId id="501" r:id="rId18"/>
    <p:sldId id="502" r:id="rId19"/>
    <p:sldId id="503" r:id="rId20"/>
    <p:sldId id="505" r:id="rId21"/>
    <p:sldId id="506" r:id="rId22"/>
    <p:sldId id="507" r:id="rId23"/>
    <p:sldId id="508" r:id="rId24"/>
    <p:sldId id="310" r:id="rId25"/>
    <p:sldId id="477" r:id="rId26"/>
    <p:sldId id="513" r:id="rId27"/>
    <p:sldId id="524" r:id="rId28"/>
    <p:sldId id="523" r:id="rId29"/>
    <p:sldId id="516" r:id="rId30"/>
    <p:sldId id="517" r:id="rId31"/>
    <p:sldId id="520" r:id="rId32"/>
    <p:sldId id="522" r:id="rId33"/>
    <p:sldId id="509" r:id="rId34"/>
    <p:sldId id="515" r:id="rId35"/>
    <p:sldId id="485" r:id="rId36"/>
    <p:sldId id="486" r:id="rId37"/>
    <p:sldId id="525" r:id="rId38"/>
    <p:sldId id="511" r:id="rId39"/>
    <p:sldId id="512" r:id="rId40"/>
    <p:sldId id="261" r:id="rId41"/>
    <p:sldId id="479" r:id="rId42"/>
  </p:sldIdLst>
  <p:sldSz cx="12192000" cy="6858000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0066CC"/>
    <a:srgbClr val="FF9933"/>
    <a:srgbClr val="FFCC00"/>
    <a:srgbClr val="4F81BD"/>
    <a:srgbClr val="66FF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208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4997" cy="4499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9B7C4-294F-4ACC-8472-2786B35E8AC5}" type="doc">
      <dgm:prSet loTypeId="urn:microsoft.com/office/officeart/2005/8/layout/hierarchy2" loCatId="hierarchy" qsTypeId="urn:microsoft.com/office/officeart/2005/8/quickstyle/3d1" qsCatId="3D" csTypeId="urn:microsoft.com/office/officeart/2005/8/colors/accent6_3" csCatId="accent6" phldr="1"/>
      <dgm:spPr/>
    </dgm:pt>
    <dgm:pt modelId="{AD7B9CEB-3434-42BE-A3E9-F98FB3EA530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8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高</a:t>
          </a:r>
          <a:r>
            <a:rPr kumimoji="0" lang="zh-CN" altLang="en-US" sz="28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一理科</a:t>
          </a:r>
          <a:endParaRPr kumimoji="0" lang="en-US" altLang="zh-CN" sz="2800" b="1" i="0" u="none" strike="noStrike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8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10</a:t>
          </a:r>
          <a:r>
            <a:rPr kumimoji="0" lang="zh-CN" altLang="en-US" sz="28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个</a:t>
          </a:r>
          <a:r>
            <a:rPr kumimoji="0" lang="zh-CN" altLang="en-US" sz="28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</a:p>
      </dgm:t>
    </dgm:pt>
    <dgm:pt modelId="{DA72E15D-A5CF-4122-B60F-9FF068CAB7A8}" type="parTrans" cxnId="{1D2E182B-5C70-43B2-A651-0584CE33D44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91D22A80-BC8F-44EF-A9D5-564B8FB15D7A}" type="sibTrans" cxnId="{1D2E182B-5C70-43B2-A651-0584CE33D44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ABB3418F-4B00-4956-92B0-F2C88395993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1~3</a:t>
          </a: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  <a:endParaRPr kumimoji="0" lang="zh-CN" altLang="en-US" sz="2000" b="1" i="0" u="none" strike="noStrike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实验班</a:t>
          </a:r>
        </a:p>
      </dgm:t>
    </dgm:pt>
    <dgm:pt modelId="{90437DC2-5134-4A69-828C-2E1665DC1B5D}" type="parTrans" cxnId="{089B501B-FA2B-45B0-924E-B015D0301948}">
      <dgm:prSet custT="1"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0EBF958C-C4F5-451A-BE39-55A48277D5EA}" type="sibTrans" cxnId="{089B501B-FA2B-45B0-924E-B015D030194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7F96AE02-D8FB-455D-8875-884263BA533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5~8</a:t>
          </a: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重点班</a:t>
          </a:r>
        </a:p>
      </dgm:t>
    </dgm:pt>
    <dgm:pt modelId="{6BC814B7-76D3-4940-A307-F43B1D561934}" type="parTrans" cxnId="{66FA1C02-93D1-42BB-8A93-E9AD93DCE528}">
      <dgm:prSet custT="1"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317CF30C-217C-45C8-8ED0-30035798B4CF}" type="sibTrans" cxnId="{66FA1C02-93D1-42BB-8A93-E9AD93DCE52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13091109-F56A-4AEA-8B48-B9FC0B0C8670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9~10</a:t>
          </a: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  <a:endParaRPr kumimoji="0" lang="en-US" altLang="zh-CN" sz="2000" b="1" i="0" u="none" strike="noStrike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二类实验班</a:t>
          </a:r>
          <a:endParaRPr kumimoji="0" lang="zh-CN" altLang="en-US" sz="2000" b="1" i="0" u="none" strike="noStrike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</dgm:t>
    </dgm:pt>
    <dgm:pt modelId="{7B7BDDE9-D498-47FD-BEDC-3CAF590B1A08}" type="parTrans" cxnId="{209508A9-B0DB-40AB-942E-6A95B7874E41}">
      <dgm:prSet custT="1"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1306B7C9-AA89-497D-AB50-4645B08FF62F}" type="sibTrans" cxnId="{209508A9-B0DB-40AB-942E-6A95B7874E41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7BD24212-D0EA-4F7D-8B8D-81ADD1C70DF7}" type="pres">
      <dgm:prSet presAssocID="{A849B7C4-294F-4ACC-8472-2786B35E8A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01FC41-FB83-4AF1-96CF-E815BDE9D977}" type="pres">
      <dgm:prSet presAssocID="{AD7B9CEB-3434-42BE-A3E9-F98FB3EA530C}" presName="root1" presStyleCnt="0"/>
      <dgm:spPr/>
    </dgm:pt>
    <dgm:pt modelId="{6378684A-680A-4802-BB4A-7E57CB4618DA}" type="pres">
      <dgm:prSet presAssocID="{AD7B9CEB-3434-42BE-A3E9-F98FB3EA530C}" presName="LevelOneTextNode" presStyleLbl="node0" presStyleIdx="0" presStyleCnt="1" custScaleX="75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891E3-A534-4DBF-98A6-70D71971DF1F}" type="pres">
      <dgm:prSet presAssocID="{AD7B9CEB-3434-42BE-A3E9-F98FB3EA530C}" presName="level2hierChild" presStyleCnt="0"/>
      <dgm:spPr/>
    </dgm:pt>
    <dgm:pt modelId="{47B6EB79-3DBC-4278-B577-5B0D07DBB118}" type="pres">
      <dgm:prSet presAssocID="{90437DC2-5134-4A69-828C-2E1665DC1B5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5792DF6-1E8C-42D8-8B19-937FB09BEFE3}" type="pres">
      <dgm:prSet presAssocID="{90437DC2-5134-4A69-828C-2E1665DC1B5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D910397-481F-4C55-BD3B-7B5492A8ECA0}" type="pres">
      <dgm:prSet presAssocID="{ABB3418F-4B00-4956-92B0-F2C883959937}" presName="root2" presStyleCnt="0"/>
      <dgm:spPr/>
    </dgm:pt>
    <dgm:pt modelId="{6DC6E30C-27EB-4745-94F4-0BE3324BA646}" type="pres">
      <dgm:prSet presAssocID="{ABB3418F-4B00-4956-92B0-F2C883959937}" presName="LevelTwoTextNode" presStyleLbl="node2" presStyleIdx="0" presStyleCnt="3" custScaleX="65252" custScaleY="870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03350-924D-46AC-B644-6EA0B7E43ED1}" type="pres">
      <dgm:prSet presAssocID="{ABB3418F-4B00-4956-92B0-F2C883959937}" presName="level3hierChild" presStyleCnt="0"/>
      <dgm:spPr/>
    </dgm:pt>
    <dgm:pt modelId="{F0F6D262-2DAC-4C64-B64B-FB6F7DAD67B4}" type="pres">
      <dgm:prSet presAssocID="{6BC814B7-76D3-4940-A307-F43B1D56193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4BE35D0-788F-42C1-B4B6-2D916A09A435}" type="pres">
      <dgm:prSet presAssocID="{6BC814B7-76D3-4940-A307-F43B1D56193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8BF2E1EA-32AE-4871-B998-1AB5CA1BA12F}" type="pres">
      <dgm:prSet presAssocID="{7F96AE02-D8FB-455D-8875-884263BA533C}" presName="root2" presStyleCnt="0"/>
      <dgm:spPr/>
    </dgm:pt>
    <dgm:pt modelId="{CD927F47-C9E3-4334-8CB2-41AB2CCDFBD3}" type="pres">
      <dgm:prSet presAssocID="{7F96AE02-D8FB-455D-8875-884263BA533C}" presName="LevelTwoTextNode" presStyleLbl="node2" presStyleIdx="1" presStyleCnt="3" custScaleX="65252" custScaleY="870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7B663-8C38-43A0-9E47-0AE518944664}" type="pres">
      <dgm:prSet presAssocID="{7F96AE02-D8FB-455D-8875-884263BA533C}" presName="level3hierChild" presStyleCnt="0"/>
      <dgm:spPr/>
    </dgm:pt>
    <dgm:pt modelId="{DD8A9571-477A-4C12-A2CA-B66B166206FD}" type="pres">
      <dgm:prSet presAssocID="{7B7BDDE9-D498-47FD-BEDC-3CAF590B1A08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24EF66D-417F-4323-B005-5C53EA335278}" type="pres">
      <dgm:prSet presAssocID="{7B7BDDE9-D498-47FD-BEDC-3CAF590B1A08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11F8A28-DAD8-45FF-9F23-E8E2689A84D0}" type="pres">
      <dgm:prSet presAssocID="{13091109-F56A-4AEA-8B48-B9FC0B0C8670}" presName="root2" presStyleCnt="0"/>
      <dgm:spPr/>
    </dgm:pt>
    <dgm:pt modelId="{87CF289E-9FEF-4038-9BF1-BBF6DBE1CBAF}" type="pres">
      <dgm:prSet presAssocID="{13091109-F56A-4AEA-8B48-B9FC0B0C8670}" presName="LevelTwoTextNode" presStyleLbl="node2" presStyleIdx="2" presStyleCnt="3" custScaleX="65252" custScaleY="870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050A8B-0B1D-45AC-93BA-70B41FA7DD3B}" type="pres">
      <dgm:prSet presAssocID="{13091109-F56A-4AEA-8B48-B9FC0B0C8670}" presName="level3hierChild" presStyleCnt="0"/>
      <dgm:spPr/>
    </dgm:pt>
  </dgm:ptLst>
  <dgm:cxnLst>
    <dgm:cxn modelId="{66FA1C02-93D1-42BB-8A93-E9AD93DCE528}" srcId="{AD7B9CEB-3434-42BE-A3E9-F98FB3EA530C}" destId="{7F96AE02-D8FB-455D-8875-884263BA533C}" srcOrd="1" destOrd="0" parTransId="{6BC814B7-76D3-4940-A307-F43B1D561934}" sibTransId="{317CF30C-217C-45C8-8ED0-30035798B4CF}"/>
    <dgm:cxn modelId="{2D61128A-4EEA-47F7-8099-EE513E1E9F11}" type="presOf" srcId="{90437DC2-5134-4A69-828C-2E1665DC1B5D}" destId="{47B6EB79-3DBC-4278-B577-5B0D07DBB118}" srcOrd="0" destOrd="0" presId="urn:microsoft.com/office/officeart/2005/8/layout/hierarchy2"/>
    <dgm:cxn modelId="{40B1F451-9E3D-4B26-B3FE-68FC30A708B4}" type="presOf" srcId="{90437DC2-5134-4A69-828C-2E1665DC1B5D}" destId="{25792DF6-1E8C-42D8-8B19-937FB09BEFE3}" srcOrd="1" destOrd="0" presId="urn:microsoft.com/office/officeart/2005/8/layout/hierarchy2"/>
    <dgm:cxn modelId="{B3273E47-28A4-49FE-B9DA-05D50AA531F7}" type="presOf" srcId="{6BC814B7-76D3-4940-A307-F43B1D561934}" destId="{F0F6D262-2DAC-4C64-B64B-FB6F7DAD67B4}" srcOrd="0" destOrd="0" presId="urn:microsoft.com/office/officeart/2005/8/layout/hierarchy2"/>
    <dgm:cxn modelId="{918EA442-ABA9-449A-9E37-D2D49807BC42}" type="presOf" srcId="{7B7BDDE9-D498-47FD-BEDC-3CAF590B1A08}" destId="{DD8A9571-477A-4C12-A2CA-B66B166206FD}" srcOrd="0" destOrd="0" presId="urn:microsoft.com/office/officeart/2005/8/layout/hierarchy2"/>
    <dgm:cxn modelId="{FEBFB42C-B460-4F8E-A8CC-D09ADA60F495}" type="presOf" srcId="{AD7B9CEB-3434-42BE-A3E9-F98FB3EA530C}" destId="{6378684A-680A-4802-BB4A-7E57CB4618DA}" srcOrd="0" destOrd="0" presId="urn:microsoft.com/office/officeart/2005/8/layout/hierarchy2"/>
    <dgm:cxn modelId="{33BA1B79-68A3-4EF6-9BAA-5447B7A8EE6C}" type="presOf" srcId="{7B7BDDE9-D498-47FD-BEDC-3CAF590B1A08}" destId="{C24EF66D-417F-4323-B005-5C53EA335278}" srcOrd="1" destOrd="0" presId="urn:microsoft.com/office/officeart/2005/8/layout/hierarchy2"/>
    <dgm:cxn modelId="{59B3F16E-7466-4636-973D-CDBD9175E8B8}" type="presOf" srcId="{ABB3418F-4B00-4956-92B0-F2C883959937}" destId="{6DC6E30C-27EB-4745-94F4-0BE3324BA646}" srcOrd="0" destOrd="0" presId="urn:microsoft.com/office/officeart/2005/8/layout/hierarchy2"/>
    <dgm:cxn modelId="{209508A9-B0DB-40AB-942E-6A95B7874E41}" srcId="{AD7B9CEB-3434-42BE-A3E9-F98FB3EA530C}" destId="{13091109-F56A-4AEA-8B48-B9FC0B0C8670}" srcOrd="2" destOrd="0" parTransId="{7B7BDDE9-D498-47FD-BEDC-3CAF590B1A08}" sibTransId="{1306B7C9-AA89-497D-AB50-4645B08FF62F}"/>
    <dgm:cxn modelId="{1E1E1B18-011C-42DB-88B5-AD44713B8988}" type="presOf" srcId="{A849B7C4-294F-4ACC-8472-2786B35E8AC5}" destId="{7BD24212-D0EA-4F7D-8B8D-81ADD1C70DF7}" srcOrd="0" destOrd="0" presId="urn:microsoft.com/office/officeart/2005/8/layout/hierarchy2"/>
    <dgm:cxn modelId="{C7EF0CAA-E373-47E3-A235-07C3E649D170}" type="presOf" srcId="{6BC814B7-76D3-4940-A307-F43B1D561934}" destId="{84BE35D0-788F-42C1-B4B6-2D916A09A435}" srcOrd="1" destOrd="0" presId="urn:microsoft.com/office/officeart/2005/8/layout/hierarchy2"/>
    <dgm:cxn modelId="{1D2E182B-5C70-43B2-A651-0584CE33D448}" srcId="{A849B7C4-294F-4ACC-8472-2786B35E8AC5}" destId="{AD7B9CEB-3434-42BE-A3E9-F98FB3EA530C}" srcOrd="0" destOrd="0" parTransId="{DA72E15D-A5CF-4122-B60F-9FF068CAB7A8}" sibTransId="{91D22A80-BC8F-44EF-A9D5-564B8FB15D7A}"/>
    <dgm:cxn modelId="{D501A1CF-370B-48EB-B9E1-E80CFD0A5EF0}" type="presOf" srcId="{13091109-F56A-4AEA-8B48-B9FC0B0C8670}" destId="{87CF289E-9FEF-4038-9BF1-BBF6DBE1CBAF}" srcOrd="0" destOrd="0" presId="urn:microsoft.com/office/officeart/2005/8/layout/hierarchy2"/>
    <dgm:cxn modelId="{089B501B-FA2B-45B0-924E-B015D0301948}" srcId="{AD7B9CEB-3434-42BE-A3E9-F98FB3EA530C}" destId="{ABB3418F-4B00-4956-92B0-F2C883959937}" srcOrd="0" destOrd="0" parTransId="{90437DC2-5134-4A69-828C-2E1665DC1B5D}" sibTransId="{0EBF958C-C4F5-451A-BE39-55A48277D5EA}"/>
    <dgm:cxn modelId="{9B37913D-AF50-4234-8760-E96E12CA9C28}" type="presOf" srcId="{7F96AE02-D8FB-455D-8875-884263BA533C}" destId="{CD927F47-C9E3-4334-8CB2-41AB2CCDFBD3}" srcOrd="0" destOrd="0" presId="urn:microsoft.com/office/officeart/2005/8/layout/hierarchy2"/>
    <dgm:cxn modelId="{83B34014-F7AF-448F-A510-29A7620BAC45}" type="presParOf" srcId="{7BD24212-D0EA-4F7D-8B8D-81ADD1C70DF7}" destId="{1C01FC41-FB83-4AF1-96CF-E815BDE9D977}" srcOrd="0" destOrd="0" presId="urn:microsoft.com/office/officeart/2005/8/layout/hierarchy2"/>
    <dgm:cxn modelId="{4B2BBFDB-9DAA-4415-B34A-103EFD588EA8}" type="presParOf" srcId="{1C01FC41-FB83-4AF1-96CF-E815BDE9D977}" destId="{6378684A-680A-4802-BB4A-7E57CB4618DA}" srcOrd="0" destOrd="0" presId="urn:microsoft.com/office/officeart/2005/8/layout/hierarchy2"/>
    <dgm:cxn modelId="{21816063-D48A-4F6F-9328-627E3EF486F9}" type="presParOf" srcId="{1C01FC41-FB83-4AF1-96CF-E815BDE9D977}" destId="{F56891E3-A534-4DBF-98A6-70D71971DF1F}" srcOrd="1" destOrd="0" presId="urn:microsoft.com/office/officeart/2005/8/layout/hierarchy2"/>
    <dgm:cxn modelId="{C9AC705B-0214-4DE1-9EC4-4FA78E213D0D}" type="presParOf" srcId="{F56891E3-A534-4DBF-98A6-70D71971DF1F}" destId="{47B6EB79-3DBC-4278-B577-5B0D07DBB118}" srcOrd="0" destOrd="0" presId="urn:microsoft.com/office/officeart/2005/8/layout/hierarchy2"/>
    <dgm:cxn modelId="{468EA13B-F357-48CE-8C08-7AC8C1768E0D}" type="presParOf" srcId="{47B6EB79-3DBC-4278-B577-5B0D07DBB118}" destId="{25792DF6-1E8C-42D8-8B19-937FB09BEFE3}" srcOrd="0" destOrd="0" presId="urn:microsoft.com/office/officeart/2005/8/layout/hierarchy2"/>
    <dgm:cxn modelId="{21A6037F-6A3F-4B30-A18D-2F02F9F06B74}" type="presParOf" srcId="{F56891E3-A534-4DBF-98A6-70D71971DF1F}" destId="{DD910397-481F-4C55-BD3B-7B5492A8ECA0}" srcOrd="1" destOrd="0" presId="urn:microsoft.com/office/officeart/2005/8/layout/hierarchy2"/>
    <dgm:cxn modelId="{52BE0E74-4275-40A0-83BE-F34EB3DE4051}" type="presParOf" srcId="{DD910397-481F-4C55-BD3B-7B5492A8ECA0}" destId="{6DC6E30C-27EB-4745-94F4-0BE3324BA646}" srcOrd="0" destOrd="0" presId="urn:microsoft.com/office/officeart/2005/8/layout/hierarchy2"/>
    <dgm:cxn modelId="{1275F3A6-D8C1-40E3-8464-BB23909013C7}" type="presParOf" srcId="{DD910397-481F-4C55-BD3B-7B5492A8ECA0}" destId="{45303350-924D-46AC-B644-6EA0B7E43ED1}" srcOrd="1" destOrd="0" presId="urn:microsoft.com/office/officeart/2005/8/layout/hierarchy2"/>
    <dgm:cxn modelId="{ED2BFF88-26D5-492B-8DA7-35EAAE4AAA08}" type="presParOf" srcId="{F56891E3-A534-4DBF-98A6-70D71971DF1F}" destId="{F0F6D262-2DAC-4C64-B64B-FB6F7DAD67B4}" srcOrd="2" destOrd="0" presId="urn:microsoft.com/office/officeart/2005/8/layout/hierarchy2"/>
    <dgm:cxn modelId="{32800B70-50F9-4CA2-BF38-22DD75015375}" type="presParOf" srcId="{F0F6D262-2DAC-4C64-B64B-FB6F7DAD67B4}" destId="{84BE35D0-788F-42C1-B4B6-2D916A09A435}" srcOrd="0" destOrd="0" presId="urn:microsoft.com/office/officeart/2005/8/layout/hierarchy2"/>
    <dgm:cxn modelId="{B3C4B13B-CC13-4FB5-8371-C86071EB2F48}" type="presParOf" srcId="{F56891E3-A534-4DBF-98A6-70D71971DF1F}" destId="{8BF2E1EA-32AE-4871-B998-1AB5CA1BA12F}" srcOrd="3" destOrd="0" presId="urn:microsoft.com/office/officeart/2005/8/layout/hierarchy2"/>
    <dgm:cxn modelId="{03C7196E-59AC-4DB6-913D-5A609ECD0033}" type="presParOf" srcId="{8BF2E1EA-32AE-4871-B998-1AB5CA1BA12F}" destId="{CD927F47-C9E3-4334-8CB2-41AB2CCDFBD3}" srcOrd="0" destOrd="0" presId="urn:microsoft.com/office/officeart/2005/8/layout/hierarchy2"/>
    <dgm:cxn modelId="{E37D685D-9519-4896-982E-E663BB637DE4}" type="presParOf" srcId="{8BF2E1EA-32AE-4871-B998-1AB5CA1BA12F}" destId="{1327B663-8C38-43A0-9E47-0AE518944664}" srcOrd="1" destOrd="0" presId="urn:microsoft.com/office/officeart/2005/8/layout/hierarchy2"/>
    <dgm:cxn modelId="{A0B9FA59-181D-4BAB-9843-27BA6D474CA7}" type="presParOf" srcId="{F56891E3-A534-4DBF-98A6-70D71971DF1F}" destId="{DD8A9571-477A-4C12-A2CA-B66B166206FD}" srcOrd="4" destOrd="0" presId="urn:microsoft.com/office/officeart/2005/8/layout/hierarchy2"/>
    <dgm:cxn modelId="{8A3B5E6A-8C8B-4C0F-A7D9-C0E999F48580}" type="presParOf" srcId="{DD8A9571-477A-4C12-A2CA-B66B166206FD}" destId="{C24EF66D-417F-4323-B005-5C53EA335278}" srcOrd="0" destOrd="0" presId="urn:microsoft.com/office/officeart/2005/8/layout/hierarchy2"/>
    <dgm:cxn modelId="{47C1323E-3C2B-4EE4-8470-B4A2D88D72BB}" type="presParOf" srcId="{F56891E3-A534-4DBF-98A6-70D71971DF1F}" destId="{111F8A28-DAD8-45FF-9F23-E8E2689A84D0}" srcOrd="5" destOrd="0" presId="urn:microsoft.com/office/officeart/2005/8/layout/hierarchy2"/>
    <dgm:cxn modelId="{942B2326-3C89-4BCC-A6EE-51F272751455}" type="presParOf" srcId="{111F8A28-DAD8-45FF-9F23-E8E2689A84D0}" destId="{87CF289E-9FEF-4038-9BF1-BBF6DBE1CBAF}" srcOrd="0" destOrd="0" presId="urn:microsoft.com/office/officeart/2005/8/layout/hierarchy2"/>
    <dgm:cxn modelId="{92A3162D-633F-4226-B486-E09623479B94}" type="presParOf" srcId="{111F8A28-DAD8-45FF-9F23-E8E2689A84D0}" destId="{47050A8B-0B1D-45AC-93BA-70B41FA7DD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8684A-680A-4802-BB4A-7E57CB4618DA}">
      <dsp:nvSpPr>
        <dsp:cNvPr id="0" name=""/>
        <dsp:cNvSpPr/>
      </dsp:nvSpPr>
      <dsp:spPr>
        <a:xfrm>
          <a:off x="1433519" y="1411381"/>
          <a:ext cx="2236163" cy="1475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8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高</a:t>
          </a:r>
          <a:r>
            <a:rPr kumimoji="0" lang="zh-CN" altLang="en-US" sz="28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一理科</a:t>
          </a:r>
          <a:endParaRPr kumimoji="0" lang="en-US" altLang="zh-CN" sz="2800" b="1" i="0" u="none" strike="noStrike" kern="1200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8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10</a:t>
          </a:r>
          <a:r>
            <a:rPr kumimoji="0" lang="zh-CN" altLang="en-US" sz="28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个</a:t>
          </a:r>
          <a:r>
            <a:rPr kumimoji="0" lang="zh-CN" altLang="en-US" sz="28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</a:p>
      </dsp:txBody>
      <dsp:txXfrm>
        <a:off x="1476732" y="1454594"/>
        <a:ext cx="2149737" cy="1388966"/>
      </dsp:txXfrm>
    </dsp:sp>
    <dsp:sp modelId="{47B6EB79-3DBC-4278-B577-5B0D07DBB118}">
      <dsp:nvSpPr>
        <dsp:cNvPr id="0" name=""/>
        <dsp:cNvSpPr/>
      </dsp:nvSpPr>
      <dsp:spPr>
        <a:xfrm rot="18486078">
          <a:off x="3303428" y="1365564"/>
          <a:ext cx="1912821" cy="61787"/>
        </a:xfrm>
        <a:custGeom>
          <a:avLst/>
          <a:gdLst/>
          <a:ahLst/>
          <a:cxnLst/>
          <a:rect l="0" t="0" r="0" b="0"/>
          <a:pathLst>
            <a:path>
              <a:moveTo>
                <a:pt x="0" y="30893"/>
              </a:moveTo>
              <a:lnTo>
                <a:pt x="1912821" y="30893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latin typeface="微软雅黑" pitchFamily="34" charset="-122"/>
            <a:ea typeface="微软雅黑" pitchFamily="34" charset="-122"/>
          </a:endParaRPr>
        </a:p>
      </dsp:txBody>
      <dsp:txXfrm>
        <a:off x="4212019" y="1348637"/>
        <a:ext cx="95641" cy="95641"/>
      </dsp:txXfrm>
    </dsp:sp>
    <dsp:sp modelId="{6DC6E30C-27EB-4745-94F4-0BE3324BA646}">
      <dsp:nvSpPr>
        <dsp:cNvPr id="0" name=""/>
        <dsp:cNvSpPr/>
      </dsp:nvSpPr>
      <dsp:spPr>
        <a:xfrm>
          <a:off x="4849996" y="1873"/>
          <a:ext cx="1925446" cy="128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1~3</a:t>
          </a: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  <a:endParaRPr kumimoji="0" lang="zh-CN" altLang="en-US" sz="2000" b="1" i="0" u="none" strike="noStrike" kern="1200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实验班</a:t>
          </a:r>
        </a:p>
      </dsp:txBody>
      <dsp:txXfrm>
        <a:off x="4887601" y="39478"/>
        <a:ext cx="1850236" cy="1208720"/>
      </dsp:txXfrm>
    </dsp:sp>
    <dsp:sp modelId="{F0F6D262-2DAC-4C64-B64B-FB6F7DAD67B4}">
      <dsp:nvSpPr>
        <dsp:cNvPr id="0" name=""/>
        <dsp:cNvSpPr/>
      </dsp:nvSpPr>
      <dsp:spPr>
        <a:xfrm>
          <a:off x="3669682" y="2118184"/>
          <a:ext cx="1180313" cy="61787"/>
        </a:xfrm>
        <a:custGeom>
          <a:avLst/>
          <a:gdLst/>
          <a:ahLst/>
          <a:cxnLst/>
          <a:rect l="0" t="0" r="0" b="0"/>
          <a:pathLst>
            <a:path>
              <a:moveTo>
                <a:pt x="0" y="30893"/>
              </a:moveTo>
              <a:lnTo>
                <a:pt x="1180313" y="30893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latin typeface="微软雅黑" pitchFamily="34" charset="-122"/>
            <a:ea typeface="微软雅黑" pitchFamily="34" charset="-122"/>
          </a:endParaRPr>
        </a:p>
      </dsp:txBody>
      <dsp:txXfrm>
        <a:off x="4230331" y="2119570"/>
        <a:ext cx="59015" cy="59015"/>
      </dsp:txXfrm>
    </dsp:sp>
    <dsp:sp modelId="{CD927F47-C9E3-4334-8CB2-41AB2CCDFBD3}">
      <dsp:nvSpPr>
        <dsp:cNvPr id="0" name=""/>
        <dsp:cNvSpPr/>
      </dsp:nvSpPr>
      <dsp:spPr>
        <a:xfrm>
          <a:off x="4849996" y="1507112"/>
          <a:ext cx="1925446" cy="128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5~8</a:t>
          </a: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重点班</a:t>
          </a:r>
        </a:p>
      </dsp:txBody>
      <dsp:txXfrm>
        <a:off x="4887601" y="1544717"/>
        <a:ext cx="1850236" cy="1208720"/>
      </dsp:txXfrm>
    </dsp:sp>
    <dsp:sp modelId="{DD8A9571-477A-4C12-A2CA-B66B166206FD}">
      <dsp:nvSpPr>
        <dsp:cNvPr id="0" name=""/>
        <dsp:cNvSpPr/>
      </dsp:nvSpPr>
      <dsp:spPr>
        <a:xfrm rot="3113922">
          <a:off x="3303428" y="2870804"/>
          <a:ext cx="1912821" cy="61787"/>
        </a:xfrm>
        <a:custGeom>
          <a:avLst/>
          <a:gdLst/>
          <a:ahLst/>
          <a:cxnLst/>
          <a:rect l="0" t="0" r="0" b="0"/>
          <a:pathLst>
            <a:path>
              <a:moveTo>
                <a:pt x="0" y="30893"/>
              </a:moveTo>
              <a:lnTo>
                <a:pt x="1912821" y="30893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latin typeface="微软雅黑" pitchFamily="34" charset="-122"/>
            <a:ea typeface="微软雅黑" pitchFamily="34" charset="-122"/>
          </a:endParaRPr>
        </a:p>
      </dsp:txBody>
      <dsp:txXfrm>
        <a:off x="4212019" y="2853877"/>
        <a:ext cx="95641" cy="95641"/>
      </dsp:txXfrm>
    </dsp:sp>
    <dsp:sp modelId="{87CF289E-9FEF-4038-9BF1-BBF6DBE1CBAF}">
      <dsp:nvSpPr>
        <dsp:cNvPr id="0" name=""/>
        <dsp:cNvSpPr/>
      </dsp:nvSpPr>
      <dsp:spPr>
        <a:xfrm>
          <a:off x="4849996" y="3012352"/>
          <a:ext cx="1925446" cy="128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9~10</a:t>
          </a: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班</a:t>
          </a:r>
          <a:endParaRPr kumimoji="0" lang="en-US" altLang="zh-CN" sz="2000" b="1" i="0" u="none" strike="noStrike" kern="1200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000" b="1" i="0" u="none" strike="noStrike" kern="1200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</a:rPr>
            <a:t>二类实验班</a:t>
          </a:r>
          <a:endParaRPr kumimoji="0" lang="zh-CN" altLang="en-US" sz="2000" b="1" i="0" u="none" strike="noStrike" kern="1200" cap="none" normalizeH="0" baseline="0" dirty="0" smtClean="0">
            <a:ln/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887601" y="3049957"/>
        <a:ext cx="1850236" cy="120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17F27-BA82-4756-B7B5-6563761B4B71}" type="datetimeFigureOut">
              <a:rPr lang="zh-CN" altLang="en-US" smtClean="0"/>
              <a:t>2016-04-25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E2F-662E-4F32-B56E-4F4D8B39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E5119-BB54-4B5F-B600-18651199D6F0}" type="datetimeFigureOut">
              <a:rPr lang="zh-CN" altLang="en-US" smtClean="0"/>
              <a:t>2016-04-25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0DCC-23EB-403C-8E3C-DDA544A16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9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7188" y="1241425"/>
            <a:ext cx="5954712" cy="3349625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CC0066"/>
              </a:buClr>
              <a:defRPr/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犹如毛泽东所言：凡是敌人反对的我们就要拥护；凡是敌人拥护的我们就要反对。</a:t>
            </a:r>
            <a:endParaRPr lang="zh-CN" altLang="en-US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672D-D03F-43F8-B613-A157CE924341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7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A36B-1AC9-489D-B37E-D625937D713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2575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EFD7C-7BB2-43DD-8598-DC4E0BCA06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5141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F9143-3A96-4F04-99BD-E933757EBB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6877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7DB36-FBA1-4A6E-8F37-DCB0B2824F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3916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6A153-7823-41B8-B665-B2EAA73CF4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005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2"/>
            <a:ext cx="109728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C4F8-2EEB-4086-B69B-2250B15B70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18452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2820DD-D960-4DA0-9456-BC7D859343FA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BD9B0-1444-408B-82AD-B6FFB978897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3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B725F-AC71-4D47-A24A-FF4E6718B2E8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9DDF-99E1-40B5-A031-C80764F59F9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16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6EE6AD-4D6E-4635-A5BF-5238AB7033BC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4E99A-D92B-4E86-96B0-B7C7010E029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91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D319-4E54-4C29-B5A6-2E74DA69301E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57620-D007-4692-87BC-6F0F1A22B98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22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55EA6-A194-41B4-8A0E-747B29FCF429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CFA71-0EE5-45BB-8EE5-BC435CCE8972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E7101-D40C-468E-BF47-4CBBB0098A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3759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CA358-2026-42A4-A6E9-C6775F5C251B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D731-EAE3-4135-9FD4-CB646F00F5A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66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E902C9-9912-46D2-80AA-9631FC890CED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48E4F-DC59-4E31-9036-E7BBDF3C6D3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974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D0079-80E0-40FC-A1D8-8E3B2990FE5D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E2E61-0F1C-49A4-9DFC-08377F13118F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4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CBECD-6B92-4270-A640-3ABC42F21C24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7CE1F-6394-4EDF-9CF3-ED58222594B2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173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43896F-4987-481E-8C3A-A658E92E2F0B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DFCB8-1CAF-4090-BFD1-0115EDB1B0CD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681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CD2F9-FB63-4AD6-B3D5-8DBA28F120CF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3CB23-7309-4A31-98AF-1B3D4B70C62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8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4C292-1559-4DFB-8F3F-C2E54FB86E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2052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053DE-52C7-4EDD-B02C-60A0A7280F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2380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A1F35-FC49-4278-BDCF-028AE40C6D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238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5674C-C36D-4E68-ADE1-E2E6EB21A5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3192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C043-1A56-48FF-9932-B5EAA6A2B5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82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5B59-91C7-4BD2-BC3B-E63EF8F2843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9979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FF83D-0C52-4E7E-A668-EE34F02516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6093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591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591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591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5B13AF5F-69B5-459B-AD04-23B60E30E94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47744F-F638-468C-9BA4-4F89ABDBD405}" type="datetime1">
              <a:rPr lang="zh-CN" altLang="en-US" smtClean="0"/>
              <a:pPr>
                <a:defRPr/>
              </a:pPr>
              <a:t>2016-04-25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FB9367-6D0A-461A-9E0C-5518519BE76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38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szsygaoyi11ban@sina.com" TargetMode="Externa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zsygaoyi11ban@sina.com" TargetMode="Externa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0" y="791695"/>
            <a:ext cx="12192000" cy="6066306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270304"/>
            <a:ext cx="12192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了 解 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&amp; 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养 成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                                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高一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家长会</a:t>
            </a:r>
          </a:p>
        </p:txBody>
      </p:sp>
      <p:sp>
        <p:nvSpPr>
          <p:cNvPr id="2" name="矩形 1"/>
          <p:cNvSpPr/>
          <p:nvPr/>
        </p:nvSpPr>
        <p:spPr>
          <a:xfrm>
            <a:off x="2779601" y="4882723"/>
            <a:ext cx="605307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班主任</a:t>
            </a:r>
            <a:r>
              <a:rPr lang="zh-CN" altLang="zh-CN" sz="3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3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黄海</a:t>
            </a:r>
            <a:r>
              <a:rPr lang="zh-CN" altLang="zh-CN" sz="3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宁</a:t>
            </a:r>
            <a:endParaRPr lang="en-US" altLang="zh-CN" sz="32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539059" cy="785611"/>
          </a:xfrm>
          <a:prstGeom prst="rect">
            <a:avLst/>
          </a:prstGeom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0" y="6040192"/>
            <a:ext cx="12192000" cy="830687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4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高 考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4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高考（全国卷）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2444" y="666595"/>
            <a:ext cx="8547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分科后的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考科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语数英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文科综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合（共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分；历史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分；地理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语数英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理科综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合（共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分；化学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分；生物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426" y="4012919"/>
            <a:ext cx="86781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高二下学期的学业水平测试科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目（分数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800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科生 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 文科 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政、史、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 （每科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文科</a:t>
            </a:r>
            <a:r>
              <a:rPr lang="zh-CN" altLang="en-US" sz="2800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考 理科 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理、化、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 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81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第一阶段考试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901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47530"/>
              </p:ext>
            </p:extLst>
          </p:nvPr>
        </p:nvGraphicFramePr>
        <p:xfrm>
          <a:off x="3558860" y="904736"/>
          <a:ext cx="5847010" cy="5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53"/>
                <a:gridCol w="1428119"/>
                <a:gridCol w="1428119"/>
                <a:gridCol w="1428119"/>
              </a:tblGrid>
              <a:tr h="4217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蓝婉祯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成文迪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陈炳桦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黄思婕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张择流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林子渝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彭冠凯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路冀鹏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语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文</a:t>
            </a:r>
            <a:endParaRPr lang="zh-CN" altLang="en-US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82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32421"/>
              </p:ext>
            </p:extLst>
          </p:nvPr>
        </p:nvGraphicFramePr>
        <p:xfrm>
          <a:off x="3906590" y="1291102"/>
          <a:ext cx="5847010" cy="48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53"/>
                <a:gridCol w="1428119"/>
                <a:gridCol w="1428119"/>
                <a:gridCol w="1428119"/>
              </a:tblGrid>
              <a:tr h="4217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易欣源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成文迪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马明远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何海如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王晶晶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数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学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49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6671"/>
              </p:ext>
            </p:extLst>
          </p:nvPr>
        </p:nvGraphicFramePr>
        <p:xfrm>
          <a:off x="4009622" y="904736"/>
          <a:ext cx="5847010" cy="5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53"/>
                <a:gridCol w="1428119"/>
                <a:gridCol w="1428119"/>
                <a:gridCol w="1428119"/>
              </a:tblGrid>
              <a:tr h="4217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罗玥琪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林子渝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刘羽崴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阎海鹏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成文迪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吴滨言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4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林轩羽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英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语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7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17492"/>
              </p:ext>
            </p:extLst>
          </p:nvPr>
        </p:nvGraphicFramePr>
        <p:xfrm>
          <a:off x="4112651" y="917609"/>
          <a:ext cx="6078831" cy="562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8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郭瀚中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赖刚轩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刘羽崴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黎康珏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彭冠凯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聂冠瑞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杨闰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易欣源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物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理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52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02198"/>
              </p:ext>
            </p:extLst>
          </p:nvPr>
        </p:nvGraphicFramePr>
        <p:xfrm>
          <a:off x="4112651" y="917609"/>
          <a:ext cx="6078831" cy="562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8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林子彧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张怡婷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刘羽崴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Arial" panose="020B0604020202020204" pitchFamily="34" charset="0"/>
                        </a:rPr>
                        <a:t>刘博扬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化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学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73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7689"/>
              </p:ext>
            </p:extLst>
          </p:nvPr>
        </p:nvGraphicFramePr>
        <p:xfrm>
          <a:off x="4112651" y="917610"/>
          <a:ext cx="6078831" cy="51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8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彭冠凯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90.5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易欣源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陈炳桦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曾瑞琳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冯雨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王晶晶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生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物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5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12130"/>
              </p:ext>
            </p:extLst>
          </p:nvPr>
        </p:nvGraphicFramePr>
        <p:xfrm>
          <a:off x="4112651" y="917610"/>
          <a:ext cx="6078831" cy="51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8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路冀鹏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林子渝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阎海鹏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赖刚轩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易欣源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朱晓芙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黄思婕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275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历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史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03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0" y="-1"/>
            <a:ext cx="643944" cy="592428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651322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8800" i="1">
                  <a:solidFill>
                    <a:srgbClr val="0066CC"/>
                  </a:solidFill>
                  <a:latin typeface="Arial" panose="020B0604020202020204" pitchFamily="34" charset="0"/>
                </a:rPr>
                <a:t>1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班</a:t>
              </a:r>
              <a:r>
                <a:rPr lang="zh-CN" altLang="en-US" sz="2800" dirty="0" smtClean="0">
                  <a:latin typeface="Arial" panose="020B0604020202020204" pitchFamily="34" charset="0"/>
                </a:rPr>
                <a:t>级情</a:t>
              </a:r>
              <a:r>
                <a:rPr lang="zh-CN" altLang="en-US" sz="2800" dirty="0">
                  <a:latin typeface="Arial" panose="020B0604020202020204" pitchFamily="34" charset="0"/>
                </a:rPr>
                <a:t>况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94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30537"/>
              </p:ext>
            </p:extLst>
          </p:nvPr>
        </p:nvGraphicFramePr>
        <p:xfrm>
          <a:off x="4074014" y="904731"/>
          <a:ext cx="6078831" cy="571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47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黄思婕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彭冠凯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林子彧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赖刚轩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宋奕萱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张怡婷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林子渝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陈炳桦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吴滨言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易欣源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</a:tr>
              <a:tr h="375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Arial" panose="020B0604020202020204" pitchFamily="34" charset="0"/>
                        </a:rPr>
                        <a:t>黎意琳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地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理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0246"/>
              </p:ext>
            </p:extLst>
          </p:nvPr>
        </p:nvGraphicFramePr>
        <p:xfrm>
          <a:off x="4112651" y="917609"/>
          <a:ext cx="6078831" cy="562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08"/>
                <a:gridCol w="1484741"/>
                <a:gridCol w="1484741"/>
                <a:gridCol w="1484741"/>
              </a:tblGrid>
              <a:tr h="48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聂冠瑞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成文迪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黄思婕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张择流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</a:tr>
              <a:tr h="46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朱晓芙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245986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政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治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947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83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第一阶段考试（成绩优秀学生）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09039"/>
              </p:ext>
            </p:extLst>
          </p:nvPr>
        </p:nvGraphicFramePr>
        <p:xfrm>
          <a:off x="3803563" y="875764"/>
          <a:ext cx="6529587" cy="579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76"/>
                <a:gridCol w="1594837"/>
                <a:gridCol w="1594837"/>
                <a:gridCol w="1594837"/>
              </a:tblGrid>
              <a:tr h="44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姓名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总分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年级排名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吴依柔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许沁怡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867.5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贺婧雯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章伊辰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203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林子彧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860.5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谭昊宇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851.5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陈耿祥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258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林子渝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258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黄思婕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826.5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聂冠瑞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358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effectLst/>
                          <a:latin typeface="+mn-ea"/>
                          <a:ea typeface="+mn-ea"/>
                        </a:rPr>
                        <a:t>周易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成文迪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813.5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</a:tr>
              <a:tr h="410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effectLst/>
                          <a:latin typeface="+mn-ea"/>
                          <a:ea typeface="+mn-ea"/>
                        </a:rPr>
                        <a:t>刘羽崴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813.5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0726" y="1970467"/>
            <a:ext cx="877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总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分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排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名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13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3"/>
            <a:ext cx="5431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第一阶段考试（班级成绩情况）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0015" y="2009104"/>
            <a:ext cx="57919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  <a:ea typeface="+mn-ea"/>
              </a:rPr>
              <a:t>前</a:t>
            </a:r>
            <a:r>
              <a:rPr lang="en-US" altLang="zh-CN" sz="4400" dirty="0">
                <a:latin typeface="+mn-ea"/>
                <a:ea typeface="+mn-ea"/>
              </a:rPr>
              <a:t>190</a:t>
            </a:r>
            <a:r>
              <a:rPr lang="zh-CN" altLang="en-US" sz="4400" dirty="0">
                <a:latin typeface="+mn-ea"/>
                <a:ea typeface="+mn-ea"/>
              </a:rPr>
              <a:t>名    实验班水平</a:t>
            </a:r>
            <a:endParaRPr lang="en-US" altLang="zh-CN" sz="4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  <a:ea typeface="+mn-ea"/>
              </a:rPr>
              <a:t>前</a:t>
            </a:r>
            <a:r>
              <a:rPr lang="en-US" altLang="zh-CN" sz="4400" dirty="0">
                <a:latin typeface="+mn-ea"/>
                <a:ea typeface="+mn-ea"/>
              </a:rPr>
              <a:t>380</a:t>
            </a:r>
            <a:r>
              <a:rPr lang="zh-CN" altLang="en-US" sz="4400" dirty="0">
                <a:latin typeface="+mn-ea"/>
                <a:ea typeface="+mn-ea"/>
              </a:rPr>
              <a:t>名    重点班水平</a:t>
            </a:r>
            <a:endParaRPr lang="en-US" altLang="zh-CN" sz="4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  <a:ea typeface="+mn-ea"/>
              </a:rPr>
              <a:t>前</a:t>
            </a:r>
            <a:r>
              <a:rPr lang="en-US" altLang="zh-CN" sz="4400" dirty="0">
                <a:latin typeface="+mn-ea"/>
                <a:ea typeface="+mn-ea"/>
              </a:rPr>
              <a:t>500</a:t>
            </a:r>
            <a:r>
              <a:rPr lang="zh-CN" altLang="en-US" sz="4400" dirty="0">
                <a:latin typeface="+mn-ea"/>
                <a:ea typeface="+mn-ea"/>
              </a:rPr>
              <a:t>名    一本线水平</a:t>
            </a:r>
            <a:endParaRPr lang="zh-CN" altLang="en-US" sz="4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如何看待成绩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1350" y="847726"/>
            <a:ext cx="76884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、第一次段考成绩，仅能反映学生在前段时间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的学习状态和态度；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、一定会有很大变动：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）目前的总分是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门学科总分的排名；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2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）还处于高中学习生活的适应期；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3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）第一次接触高中考试；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、不过分看重考试成绩，更应该关注成绩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背后所反映的学习状态；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、鼓励与提醒为主，与孩子一起分析成绩。</a:t>
            </a:r>
            <a:endParaRPr lang="zh-CN" altLang="zh-CN" sz="28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5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6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现  状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479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优势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6918" y="2109856"/>
            <a:ext cx="5818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、聪明、听话、多才多艺、能力强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、班集体凝聚力强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、家长们素质高、理性、包容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10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问题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289" y="1285607"/>
            <a:ext cx="8452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晚自习纪律不佳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宿舍生活吵闹（开夜车、唱歌、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聊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天、玩手机）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直接导致上课精神状态差，听课效率不高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部分学生</a:t>
            </a:r>
            <a:r>
              <a:rPr lang="en-US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学习缺乏主动性和行动力、不上心。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5812665" y="2614411"/>
            <a:ext cx="566670" cy="772732"/>
          </a:xfrm>
          <a:prstGeom prst="downArrow">
            <a:avLst/>
          </a:prstGeom>
          <a:solidFill>
            <a:srgbClr val="00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80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579563" y="1557340"/>
            <a:ext cx="9036050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2000" sy="102000" algn="ct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38313" y="1916113"/>
            <a:ext cx="8686800" cy="173831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>
                <a:srgbClr val="D60093"/>
              </a:buCl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孩子在家的“地位”：</a:t>
            </a:r>
            <a:r>
              <a:rPr lang="en-US" altLang="zh-CN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＝非常</a:t>
            </a:r>
            <a:r>
              <a:rPr lang="en-US" altLang="zh-CN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lang="en-US" altLang="zh-CN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480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孩子强烈的自我意识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2545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>
          <a:xfrm>
            <a:off x="2034382" y="347216"/>
            <a:ext cx="8229600" cy="9525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有强烈自我意识孩子的心理特征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idx="1"/>
          </p:nvPr>
        </p:nvSpPr>
        <p:spPr>
          <a:xfrm>
            <a:off x="2034383" y="1462134"/>
            <a:ext cx="8389937" cy="4642452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生理发育超前、心理成熟滞后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情感困感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不能悦纳自己；别扭的亲子关系；少年维特的烦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恼</a:t>
            </a:r>
            <a:endParaRPr lang="zh-CN" altLang="en-US" sz="1400" dirty="0">
              <a:solidFill>
                <a:srgbClr val="9696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在“非常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环境中长大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事事以“我”为中心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zh-CN" altLang="en-US" sz="2400" dirty="0">
                <a:solidFill>
                  <a:srgbClr val="9696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晚自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习、宿舍生活的吵闹 </a:t>
            </a:r>
            <a:endParaRPr lang="zh-CN" altLang="en-US" sz="1400" dirty="0">
              <a:solidFill>
                <a:srgbClr val="969696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人际困惑，社交盲目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不懂人际相处之道</a:t>
            </a:r>
            <a:endParaRPr lang="en-US" altLang="zh-CN" sz="2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同学间人际关系紧张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CC0066"/>
              </a:buClr>
              <a:buNone/>
              <a:defRPr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盲目反传统、反父母、反师长，盲目相信朋友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7308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-1" y="-1"/>
            <a:ext cx="515155" cy="643944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432381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班级情况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76613809"/>
              </p:ext>
            </p:extLst>
          </p:nvPr>
        </p:nvGraphicFramePr>
        <p:xfrm>
          <a:off x="1991519" y="1007047"/>
          <a:ext cx="8208962" cy="429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86447" y="5924282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+mn-ea"/>
                <a:ea typeface="+mn-ea"/>
              </a:rPr>
              <a:t>高一（</a:t>
            </a:r>
            <a:r>
              <a:rPr lang="en-US" altLang="zh-CN" sz="2800" b="1" dirty="0" smtClean="0">
                <a:solidFill>
                  <a:srgbClr val="0066FF"/>
                </a:solidFill>
                <a:latin typeface="+mn-ea"/>
                <a:ea typeface="+mn-ea"/>
              </a:rPr>
              <a:t>10</a:t>
            </a:r>
            <a:r>
              <a:rPr lang="zh-CN" altLang="en-US" sz="2800" b="1" dirty="0" smtClean="0">
                <a:solidFill>
                  <a:srgbClr val="0066FF"/>
                </a:solidFill>
                <a:latin typeface="+mn-ea"/>
                <a:ea typeface="+mn-ea"/>
              </a:rPr>
              <a:t>）班：</a:t>
            </a:r>
            <a:r>
              <a:rPr lang="zh-CN" altLang="en-US" sz="2800" b="1" dirty="0">
                <a:solidFill>
                  <a:srgbClr val="0066FF"/>
                </a:solidFill>
                <a:latin typeface="+mn-ea"/>
                <a:ea typeface="+mn-ea"/>
              </a:rPr>
              <a:t>男</a:t>
            </a:r>
            <a:r>
              <a:rPr lang="en-US" altLang="zh-CN" sz="2800" b="1" dirty="0" smtClean="0">
                <a:solidFill>
                  <a:srgbClr val="0066FF"/>
                </a:solidFill>
                <a:latin typeface="+mn-ea"/>
                <a:ea typeface="+mn-ea"/>
              </a:rPr>
              <a:t>27 </a:t>
            </a:r>
            <a:r>
              <a:rPr lang="zh-CN" altLang="en-US" sz="2800" b="1" dirty="0" smtClean="0">
                <a:solidFill>
                  <a:srgbClr val="0066FF"/>
                </a:solidFill>
                <a:latin typeface="+mn-ea"/>
                <a:ea typeface="+mn-ea"/>
              </a:rPr>
              <a:t>女</a:t>
            </a:r>
            <a:r>
              <a:rPr lang="en-US" altLang="zh-CN" sz="2800" b="1" dirty="0" smtClean="0">
                <a:solidFill>
                  <a:srgbClr val="0066FF"/>
                </a:solidFill>
                <a:latin typeface="+mn-ea"/>
                <a:ea typeface="+mn-ea"/>
              </a:rPr>
              <a:t>20</a:t>
            </a:r>
            <a:endParaRPr lang="zh-CN" altLang="en-US" sz="28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72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682875"/>
            <a:ext cx="8856662" cy="28336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rgbClr val="CC0066"/>
              </a:buClr>
              <a:buNone/>
            </a:pP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社会上大多数职业，都需要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岗前培训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。可是我们在做父母之前，绝大多数都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学过如何做父母。往往自己的父母如何教养我们，我们也如何教养自己的孩子。所以，很多的家庭教育就像遗传一样，代代相传。但，时代在发展，比如：网络、微信</a:t>
            </a:r>
            <a:r>
              <a:rPr lang="en-US" altLang="zh-CN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rgbClr val="CC0066"/>
              </a:buClr>
              <a:buNone/>
            </a:pP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我们一方面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”怎么样，“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不应该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”怎么样。但另一方面又往往会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不由自主的用了不应该的方法</a:t>
            </a:r>
            <a:r>
              <a:rPr lang="zh-CN" altLang="en-US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来对待自己的孩子，心理充满了无力感。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0" y="954090"/>
            <a:ext cx="9144000" cy="13223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Aft>
                <a:spcPts val="1200"/>
              </a:spcAft>
              <a:buClr>
                <a:srgbClr val="CC0066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父母“在职”的经验：</a:t>
            </a:r>
            <a:r>
              <a:rPr lang="en-US" altLang="zh-CN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＝经验与孩子一起长</a:t>
            </a:r>
            <a:r>
              <a:rPr lang="zh-CN" altLang="en-US" sz="48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3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茫然、盲从</a:t>
            </a:r>
            <a:r>
              <a:rPr lang="zh-CN" altLang="en-US" sz="36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3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重学业、轻成人</a:t>
            </a:r>
          </a:p>
        </p:txBody>
      </p:sp>
    </p:spTree>
    <p:extLst>
      <p:ext uri="{BB962C8B-B14F-4D97-AF65-F5344CB8AC3E}">
        <p14:creationId xmlns:p14="http://schemas.microsoft.com/office/powerpoint/2010/main" val="35663657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2781302"/>
            <a:ext cx="8712200" cy="2976563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Clr>
                <a:srgbClr val="CC0066"/>
              </a:buClr>
              <a:buNone/>
            </a:pPr>
            <a:r>
              <a:rPr lang="en-US" altLang="zh-CN" sz="2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“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孩子永远没有问题，如果孩子有问题，那一定是父母的问题</a:t>
            </a:r>
            <a:r>
              <a:rPr lang="zh-CN" altLang="en-US" sz="2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。”一</a:t>
            </a:r>
            <a:r>
              <a:rPr lang="zh-CN" altLang="en-US" sz="2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位亲子教育专家说：“家庭就像个染缸：洁白无暇的孩子出生后，家庭是什么，就给了他什么！我们把孩子送到学校，孩子不是没改变，是改变了，孩子学得很快。但是家里没有变化，还是那个染缸，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回到家里</a:t>
            </a:r>
            <a:r>
              <a:rPr lang="zh-CN" altLang="en-US" sz="2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，孩子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依然会‘染’回原型</a:t>
            </a:r>
            <a:r>
              <a:rPr lang="zh-CN" altLang="en-US" sz="2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，同时带来更大困惑和混乱。”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0" y="881065"/>
            <a:ext cx="9144000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buClr>
                <a:srgbClr val="CC0066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老师在校的养成教育：</a:t>
            </a:r>
            <a:r>
              <a:rPr lang="en-US" altLang="zh-CN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2≥</a:t>
            </a:r>
            <a: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b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4800" kern="0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3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学校教育的低效</a:t>
            </a:r>
          </a:p>
        </p:txBody>
      </p:sp>
    </p:spTree>
    <p:extLst>
      <p:ext uri="{BB962C8B-B14F-4D97-AF65-F5344CB8AC3E}">
        <p14:creationId xmlns:p14="http://schemas.microsoft.com/office/powerpoint/2010/main" val="22278754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6" y="2525713"/>
            <a:ext cx="5111749" cy="1802938"/>
            <a:chOff x="0" y="0"/>
            <a:chExt cx="5112567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7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7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家</a:t>
              </a:r>
              <a:r>
                <a:rPr lang="zh-CN" altLang="en-US" sz="2800" dirty="0">
                  <a:latin typeface="Arial" panose="020B0604020202020204" pitchFamily="34" charset="0"/>
                </a:rPr>
                <a:t>长可以做什么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83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本学期的班级目标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7299" y="2787030"/>
            <a:ext cx="7837402" cy="13388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养成良好学习与生活习惯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39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几个建议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9075" y="713349"/>
            <a:ext cx="671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你的梦想，不是孩子的梦想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孩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子们之间的问题让他们自己去解决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孩子付出一点努力或等待才满足他的愿望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除了赞美，还要有惩罚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当他耍赖时，绝不妥协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请一直用他刚出生时候的眼光去欣赏他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让孩子远离电视剧、网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游、玄幻小说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分点家务给他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培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养一种终生受用的兴趣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让他坚持一样大家都能参与的体育运动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爱他，也要一样爱他的爸爸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妈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妈</a:t>
            </a: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5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班主任给的建议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2445" y="1048881"/>
            <a:ext cx="8547111" cy="545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做好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的精神后盾。给予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一个和谐稳定的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家庭环境。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在家学习时请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远离电脑、手机等。</a:t>
            </a:r>
          </a:p>
          <a:p>
            <a:pPr marL="388938" indent="-388938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③ 若您认为孩子自制力不够，请将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的手机留在家。或买部非智能手机给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8938" indent="-388938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每周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上一次高一（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）班的公共邮箱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级公共邮箱：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szsygaoyi11ban@sina.com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szsygaoyi11ban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6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班主任给的建议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726" y="1151913"/>
            <a:ext cx="85471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教育孩子，要有公共意识：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）课室是公共的，课室自习，就自己独立思考问题。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不讲话、不讨论、不影响他人学习。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）宿舍是公共的，宿舍熄灯后，尽快整理睡觉，不  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9575" indent="-409575" ea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讲话、不玩手机、不影响他人休息。</a:t>
            </a:r>
            <a:endParaRPr lang="en-US" altLang="zh-CN" sz="2800" dirty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64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联系方式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73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联系方式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0726" y="865390"/>
            <a:ext cx="6616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班级公共邮箱：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szsygaoyi11ban@sina.com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szsygaoyi11ban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90726" y="1820413"/>
            <a:ext cx="6049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班主任（黄海宁）手机：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13714777551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hnhuang@foxmail.com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41487"/>
              </p:ext>
            </p:extLst>
          </p:nvPr>
        </p:nvGraphicFramePr>
        <p:xfrm>
          <a:off x="3494468" y="2807589"/>
          <a:ext cx="5254579" cy="3799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039"/>
                <a:gridCol w="1799270"/>
                <a:gridCol w="1799270"/>
              </a:tblGrid>
              <a:tr h="494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学科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姓名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办公电话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26518165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陈西雄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26518165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26518235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叶华东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26518240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顾若君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26518165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政治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26518165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历史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26518165</a:t>
                      </a:r>
                    </a:p>
                  </a:txBody>
                  <a:tcPr marL="9525" marR="9525" marT="9525" marB="0" anchor="ctr"/>
                </a:tc>
              </a:tr>
              <a:tr h="413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裴绍才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26518245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37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/>
          <p:cNvSpPr>
            <a:spLocks noChangeArrowheads="1"/>
          </p:cNvSpPr>
          <p:nvPr/>
        </p:nvSpPr>
        <p:spPr bwMode="auto">
          <a:xfrm>
            <a:off x="1524000" y="-3175"/>
            <a:ext cx="9144000" cy="6845300"/>
          </a:xfrm>
          <a:prstGeom prst="rect">
            <a:avLst/>
          </a:prstGeom>
          <a:solidFill>
            <a:srgbClr val="0066C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Box 4"/>
          <p:cNvSpPr>
            <a:spLocks noChangeArrowheads="1"/>
          </p:cNvSpPr>
          <p:nvPr/>
        </p:nvSpPr>
        <p:spPr bwMode="auto">
          <a:xfrm>
            <a:off x="1524001" y="1162077"/>
            <a:ext cx="91440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各位家长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,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感谢您对教育的关注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</a:rPr>
              <a:t>您</a:t>
            </a:r>
            <a:r>
              <a:rPr lang="zh-CN" altLang="en-US" sz="3600" dirty="0">
                <a:latin typeface="微软雅黑" panose="020B0503020204020204" pitchFamily="34" charset="-122"/>
              </a:rPr>
              <a:t>还有什么问题，请会后与我交流。</a:t>
            </a:r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1524000" y="4997003"/>
            <a:ext cx="9144000" cy="1860997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Box 5"/>
          <p:cNvSpPr>
            <a:spLocks noChangeArrowheads="1"/>
          </p:cNvSpPr>
          <p:nvPr/>
        </p:nvSpPr>
        <p:spPr bwMode="auto">
          <a:xfrm>
            <a:off x="5009563" y="5465067"/>
            <a:ext cx="21728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</a:t>
            </a:r>
            <a:r>
              <a:rPr lang="en-US" altLang="zh-CN" sz="54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54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谢！</a:t>
            </a:r>
            <a:endParaRPr lang="zh-CN" altLang="en-US" sz="5400" b="1" dirty="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-1"/>
            <a:ext cx="502276" cy="63106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49677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班委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31573"/>
              </p:ext>
            </p:extLst>
          </p:nvPr>
        </p:nvGraphicFramePr>
        <p:xfrm>
          <a:off x="1120799" y="860604"/>
          <a:ext cx="4305501" cy="5810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9297"/>
                <a:gridCol w="2646204"/>
              </a:tblGrid>
              <a:tr h="4439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 smtClean="0">
                          <a:effectLst/>
                        </a:rPr>
                        <a:t>班委成员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39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班    长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黄思婕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副 班 长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曾瑞琳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2400" u="none" strike="noStrike" kern="1200" dirty="0">
                          <a:effectLst/>
                        </a:rPr>
                        <a:t>团支部书记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2400" u="none" strike="noStrike" kern="1200" dirty="0">
                          <a:effectLst/>
                        </a:rPr>
                        <a:t>吴依柔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学习委员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贺婧雯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宣传委员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刘博扬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文娱委员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林子渝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 smtClean="0">
                          <a:effectLst/>
                        </a:rPr>
                        <a:t>生</a:t>
                      </a:r>
                      <a:r>
                        <a:rPr lang="zh-CN" altLang="en-US" sz="2400" u="none" strike="noStrike" dirty="0">
                          <a:effectLst/>
                        </a:rPr>
                        <a:t>活委员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>
                          <a:effectLst/>
                        </a:rPr>
                        <a:t>赖刚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轩、林轩羽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 smtClean="0">
                          <a:effectLst/>
                        </a:rPr>
                        <a:t>体</a:t>
                      </a:r>
                      <a:r>
                        <a:rPr lang="zh-CN" altLang="en-US" sz="2400" u="none" strike="noStrike" dirty="0">
                          <a:effectLst/>
                        </a:rPr>
                        <a:t>育委员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郭瀚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中、冯雨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电教委员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谭昊宇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卫生委员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孔祥宇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3926"/>
              </p:ext>
            </p:extLst>
          </p:nvPr>
        </p:nvGraphicFramePr>
        <p:xfrm>
          <a:off x="7199627" y="937878"/>
          <a:ext cx="4305501" cy="523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97"/>
                <a:gridCol w="2646204"/>
              </a:tblGrid>
              <a:tr h="4137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 smtClean="0">
                          <a:effectLst/>
                        </a:rPr>
                        <a:t>课代表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39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 smtClean="0">
                          <a:effectLst/>
                        </a:rPr>
                        <a:t>语文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>
                          <a:effectLst/>
                        </a:rPr>
                        <a:t>章伊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辰、黎康珏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数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>
                          <a:effectLst/>
                        </a:rPr>
                        <a:t>肖泽千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禧、张怡婷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英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语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u="none" strike="noStrike" dirty="0">
                          <a:effectLst/>
                        </a:rPr>
                        <a:t>蓝婉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祯、阎海鹏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物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朱晓芙、林子彧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化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刘羽崴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生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物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张双怡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政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张择流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历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史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何海如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69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地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罗玥琪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3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高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中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-1" y="-1"/>
            <a:ext cx="489397" cy="643944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班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级事务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0725" y="1072364"/>
            <a:ext cx="8432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kumimoji="1"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位调整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0724" y="2493875"/>
            <a:ext cx="8432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晚修班干：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每天晚修会有专门的同学坐在讲台维持晚修纪律。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0724" y="3399147"/>
            <a:ext cx="8432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学生管理：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学校有严格精细的学生管理登记制度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若有违反纪律的情况，会扣除学生以及班级的平时分。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49853"/>
              </p:ext>
            </p:extLst>
          </p:nvPr>
        </p:nvGraphicFramePr>
        <p:xfrm>
          <a:off x="1768704" y="5087156"/>
          <a:ext cx="8654597" cy="11820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2368"/>
                <a:gridCol w="572368"/>
                <a:gridCol w="572368"/>
                <a:gridCol w="572368"/>
                <a:gridCol w="572368"/>
                <a:gridCol w="572368"/>
                <a:gridCol w="572368"/>
                <a:gridCol w="577301"/>
                <a:gridCol w="592105"/>
                <a:gridCol w="592105"/>
                <a:gridCol w="592105"/>
                <a:gridCol w="577301"/>
                <a:gridCol w="572368"/>
                <a:gridCol w="572368"/>
                <a:gridCol w="572368"/>
              </a:tblGrid>
              <a:tr h="380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卫  生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风       纪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</a:rPr>
                        <a:t>出  勤</a:t>
                      </a:r>
                      <a:endParaRPr lang="zh-CN" altLang="en-US" sz="16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13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教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室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保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洁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宿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舍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内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务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宿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舍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两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睡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早读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眼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保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健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操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晚自习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板报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服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装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仪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表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电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教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维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护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财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产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保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管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未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乘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校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巴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晨练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晨会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宿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舍</a:t>
                      </a:r>
                      <a:endParaRPr lang="en-US" altLang="zh-CN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迟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到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课间操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5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科任老师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80866" y="93485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科任教师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16469"/>
              </p:ext>
            </p:extLst>
          </p:nvPr>
        </p:nvGraphicFramePr>
        <p:xfrm>
          <a:off x="2133599" y="997755"/>
          <a:ext cx="4400283" cy="559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1630"/>
                <a:gridCol w="2588653"/>
              </a:tblGrid>
              <a:tr h="652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学科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姓名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刘玉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陈西雄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刘嫣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黄海宁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化学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叶华东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顾若君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政治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陈琳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历史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梁宏</a:t>
                      </a:r>
                    </a:p>
                  </a:txBody>
                  <a:tcPr marL="9525" marR="9525" marT="9525" marB="0" anchor="ctr"/>
                </a:tc>
              </a:tr>
              <a:tr h="549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裴绍才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43467"/>
              </p:ext>
            </p:extLst>
          </p:nvPr>
        </p:nvGraphicFramePr>
        <p:xfrm>
          <a:off x="7396765" y="1075029"/>
          <a:ext cx="2704564" cy="269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非高考课程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体育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口语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心理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校本课程</a:t>
                      </a:r>
                      <a:endParaRPr lang="zh-CN" altLang="en-US" sz="2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3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1990725" y="106363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高一（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）班家长会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本学</a:t>
              </a:r>
              <a:r>
                <a:rPr lang="zh-CN" altLang="en-US" sz="2800" dirty="0">
                  <a:latin typeface="Arial" panose="020B0604020202020204" pitchFamily="34" charset="0"/>
                </a:rPr>
                <a:t>期大事记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118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524000" y="1"/>
            <a:ext cx="9144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1524000" y="1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1990725" y="10636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本学期大事记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726" y="847727"/>
            <a:ext cx="82850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、军训：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日至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、第二阶段考试：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日至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、高中部田径运动会：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月初</a:t>
            </a:r>
            <a:endParaRPr lang="en-US" altLang="zh-CN" sz="2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、第三阶段考试（期末考试）：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月底</a:t>
            </a:r>
            <a:endParaRPr lang="en-US" altLang="zh-CN" sz="2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、高一下学期文理分班：</a:t>
            </a:r>
            <a:endParaRPr lang="en-US" altLang="zh-CN" sz="2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文理依据：学生的意向 </a:t>
            </a:r>
          </a:p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②分班依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据：三次段考成绩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权重系数</a:t>
            </a:r>
          </a:p>
          <a:p>
            <a:pPr indent="457200" algn="just">
              <a:lnSpc>
                <a:spcPct val="200000"/>
              </a:lnSpc>
              <a:spcAft>
                <a:spcPts val="0"/>
              </a:spcAft>
            </a:pP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3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Pages>0</Pages>
  <Words>3104</Words>
  <Characters>0</Characters>
  <Application>Microsoft Office PowerPoint</Application>
  <DocSecurity>0</DocSecurity>
  <PresentationFormat>宽屏</PresentationFormat>
  <Lines>0</Lines>
  <Paragraphs>796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默认设计模板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孩子在家的“地位”：4＋2＋1＝非常6＋1     →孩子强烈的自我意识</vt:lpstr>
      <vt:lpstr>有强烈自我意识孩子的心理特征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yellownancy</dc:creator>
  <cp:keywords/>
  <dc:description/>
  <cp:lastModifiedBy>ning</cp:lastModifiedBy>
  <cp:revision>151</cp:revision>
  <cp:lastPrinted>2015-10-22T08:58:50Z</cp:lastPrinted>
  <dcterms:created xsi:type="dcterms:W3CDTF">2012-12-13T08:02:13Z</dcterms:created>
  <dcterms:modified xsi:type="dcterms:W3CDTF">2016-04-25T07:29:36Z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