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70" r:id="rId5"/>
    <p:sldId id="271" r:id="rId6"/>
    <p:sldId id="272" r:id="rId7"/>
    <p:sldId id="274" r:id="rId8"/>
    <p:sldId id="278" r:id="rId9"/>
    <p:sldId id="279" r:id="rId10"/>
    <p:sldId id="280" r:id="rId11"/>
    <p:sldId id="281" r:id="rId12"/>
    <p:sldId id="282" r:id="rId13"/>
    <p:sldId id="283" r:id="rId14"/>
    <p:sldId id="275" r:id="rId15"/>
    <p:sldId id="284" r:id="rId16"/>
    <p:sldId id="28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1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8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27.wmf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71472" y="214290"/>
          <a:ext cx="3468688" cy="500062"/>
        </p:xfrm>
        <a:graphic>
          <a:graphicData uri="http://schemas.openxmlformats.org/presentationml/2006/ole">
            <p:oleObj spid="_x0000_s1029" name="Equation" r:id="rId3" imgW="1409400" imgH="20304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0034" y="785794"/>
          <a:ext cx="7429552" cy="2052054"/>
        </p:xfrm>
        <a:graphic>
          <a:graphicData uri="http://schemas.openxmlformats.org/presentationml/2006/ole">
            <p:oleObj spid="_x0000_s1030" name="Equation" r:id="rId4" imgW="4228920" imgH="116820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71472" y="2786058"/>
          <a:ext cx="7643866" cy="1479140"/>
        </p:xfrm>
        <a:graphic>
          <a:graphicData uri="http://schemas.openxmlformats.org/presentationml/2006/ole">
            <p:oleObj spid="_x0000_s1031" name="Equation" r:id="rId5" imgW="3543120" imgH="685800" progId="Equation.DSMT4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4214818"/>
            <a:ext cx="74168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+mj-ea"/>
                <a:ea typeface="+mj-ea"/>
              </a:rPr>
              <a:t>说明</a:t>
            </a:r>
            <a:r>
              <a:rPr lang="en-US" altLang="zh-CN" sz="2400" b="1" dirty="0">
                <a:solidFill>
                  <a:srgbClr val="FF3300"/>
                </a:solidFill>
                <a:latin typeface="+mj-ea"/>
                <a:ea typeface="+mj-ea"/>
              </a:rPr>
              <a:t>:1.</a:t>
            </a:r>
            <a:r>
              <a:rPr lang="zh-CN" altLang="en-US" sz="2400" b="1" dirty="0">
                <a:latin typeface="+mj-ea"/>
                <a:ea typeface="+mj-ea"/>
              </a:rPr>
              <a:t>参数方程中的参数可以是有物理、几何意义的变数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也可以是没有明显意义的变数</a:t>
            </a:r>
            <a:r>
              <a:rPr lang="en-US" altLang="zh-CN" sz="2400" b="1" dirty="0">
                <a:latin typeface="+mj-ea"/>
                <a:ea typeface="+mj-ea"/>
              </a:rPr>
              <a:t>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1472" y="5072074"/>
            <a:ext cx="748982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j-ea"/>
                <a:ea typeface="+mj-ea"/>
              </a:rPr>
              <a:t>2.</a:t>
            </a:r>
            <a:r>
              <a:rPr lang="zh-CN" altLang="en-US" sz="2400" b="1" dirty="0">
                <a:latin typeface="+mj-ea"/>
                <a:ea typeface="+mj-ea"/>
              </a:rPr>
              <a:t>相对于参数方程来说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前面学过的直接给出曲线上点的坐标关系的方程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叫做曲线的</a:t>
            </a:r>
            <a:r>
              <a:rPr lang="zh-CN" altLang="en-US" sz="2400" b="1" dirty="0">
                <a:solidFill>
                  <a:srgbClr val="FF3300"/>
                </a:solidFill>
                <a:latin typeface="+mj-ea"/>
                <a:ea typeface="+mj-ea"/>
              </a:rPr>
              <a:t>普通方程</a:t>
            </a:r>
            <a:r>
              <a:rPr lang="en-US" altLang="zh-CN" sz="2400" b="1" dirty="0">
                <a:latin typeface="+mj-ea"/>
                <a:ea typeface="+mj-ea"/>
              </a:rPr>
              <a:t>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2910" y="5929330"/>
            <a:ext cx="56165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j-ea"/>
                <a:ea typeface="+mj-ea"/>
              </a:rPr>
              <a:t>3.</a:t>
            </a:r>
            <a:r>
              <a:rPr lang="zh-CN" altLang="en-US" sz="2400" b="1" dirty="0">
                <a:latin typeface="+mj-ea"/>
                <a:ea typeface="+mj-ea"/>
              </a:rPr>
              <a:t>参数方程和普通方程的互相转化</a:t>
            </a:r>
            <a:r>
              <a:rPr lang="en-US" altLang="zh-CN" sz="2400" b="1" dirty="0"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5594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(2) </a:t>
            </a:r>
            <a:r>
              <a:rPr kumimoji="1" lang="zh-CN" altLang="en-US" sz="2400" b="1">
                <a:latin typeface="Times New Roman" pitchFamily="18" charset="0"/>
              </a:rPr>
              <a:t>利用代数或三角函数中的恒等式消参</a:t>
            </a:r>
            <a:r>
              <a:rPr kumimoji="1" lang="en-US" altLang="zh-CN" sz="2400" b="1">
                <a:latin typeface="Times New Roman" pitchFamily="18" charset="0"/>
              </a:rPr>
              <a:t>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90600" y="3657600"/>
            <a:ext cx="6858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zh-CN" altLang="en-US" sz="2400" b="1" dirty="0">
                <a:latin typeface="Times New Roman" pitchFamily="18" charset="0"/>
                <a:ea typeface="宋体" pitchFamily="2" charset="-122"/>
              </a:rPr>
              <a:t>消参后元</a:t>
            </a:r>
            <a:r>
              <a:rPr kumimoji="1" lang="en-US" altLang="zh-CN" sz="2400" b="1" dirty="0" err="1">
                <a:latin typeface="Times New Roman" pitchFamily="18" charset="0"/>
                <a:ea typeface="宋体" pitchFamily="2" charset="-122"/>
              </a:rPr>
              <a:t>x,y</a:t>
            </a:r>
            <a:r>
              <a:rPr kumimoji="1" lang="zh-CN" altLang="en-US" sz="2400" b="1" dirty="0">
                <a:latin typeface="Times New Roman" pitchFamily="18" charset="0"/>
                <a:ea typeface="宋体" pitchFamily="2" charset="-122"/>
              </a:rPr>
              <a:t>的范围不能扩大也不能缩小，</a:t>
            </a:r>
          </a:p>
          <a:p>
            <a:pPr>
              <a:defRPr/>
            </a:pPr>
            <a:r>
              <a:rPr kumimoji="1" lang="zh-CN" altLang="en-US" sz="2400" b="1" dirty="0">
                <a:latin typeface="Times New Roman" pitchFamily="18" charset="0"/>
                <a:ea typeface="宋体" pitchFamily="2" charset="-122"/>
              </a:rPr>
              <a:t>保证参数方程与普通方程</a:t>
            </a:r>
            <a:r>
              <a:rPr kumimoji="1" lang="zh-CN" altLang="en-US" sz="2400" b="1" u="sng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等价</a:t>
            </a:r>
            <a:r>
              <a:rPr kumimoji="1" lang="zh-CN" altLang="en-US" sz="2400" b="1" dirty="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！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85800" y="5334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FF"/>
                </a:solidFill>
              </a:rPr>
              <a:t>参数方程化普通方程的方法小结</a:t>
            </a:r>
            <a:r>
              <a:rPr lang="en-US" altLang="zh-CN" sz="2400" b="1">
                <a:solidFill>
                  <a:srgbClr val="6600FF"/>
                </a:solidFill>
              </a:rPr>
              <a:t>: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838200" y="1066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/>
              <a:t>(1) </a:t>
            </a:r>
            <a:r>
              <a:rPr kumimoji="1" lang="zh-CN" altLang="en-US" sz="2400" b="1"/>
              <a:t>代入消元法；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85800" y="2895600"/>
            <a:ext cx="1000125" cy="457200"/>
          </a:xfrm>
          <a:prstGeom prst="rect">
            <a:avLst/>
          </a:prstGeom>
          <a:solidFill>
            <a:srgbClr val="660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FFCC"/>
                </a:solidFill>
              </a:rPr>
              <a:t>[</a:t>
            </a:r>
            <a:r>
              <a:rPr kumimoji="1" lang="zh-CN" altLang="en-US" sz="2400" b="1">
                <a:solidFill>
                  <a:srgbClr val="FFFFCC"/>
                </a:solidFill>
              </a:rPr>
              <a:t>注意</a:t>
            </a:r>
            <a:r>
              <a:rPr kumimoji="1" lang="en-US" altLang="zh-CN" sz="2400" b="1">
                <a:solidFill>
                  <a:srgbClr val="FFFFCC"/>
                </a:solidFill>
              </a:rPr>
              <a:t>]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4400" y="2286000"/>
            <a:ext cx="167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(3)</a:t>
            </a:r>
            <a:r>
              <a:rPr kumimoji="1" lang="zh-CN" altLang="en-US" sz="2400" b="1">
                <a:latin typeface="Verdana" pitchFamily="34" charset="0"/>
              </a:rPr>
              <a:t>配方法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9" grpId="0"/>
      <p:bldP spid="18440" grpId="0"/>
      <p:bldP spid="1844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FF"/>
                </a:solidFill>
              </a:rPr>
              <a:t>练一练</a:t>
            </a:r>
            <a:r>
              <a:rPr lang="en-US" altLang="zh-CN" sz="2400" b="1">
                <a:solidFill>
                  <a:srgbClr val="6600FF"/>
                </a:solidFill>
              </a:rPr>
              <a:t>:</a:t>
            </a:r>
            <a:r>
              <a:rPr lang="zh-CN" altLang="en-US" sz="2400" b="1"/>
              <a:t>把下列参数方程化成普通方程</a:t>
            </a:r>
            <a:r>
              <a:rPr lang="en-US" altLang="zh-CN" sz="2400" b="1"/>
              <a:t>,</a:t>
            </a:r>
            <a:r>
              <a:rPr lang="zh-CN" altLang="en-US" sz="2400" b="1"/>
              <a:t>并批出它表示的曲线</a:t>
            </a: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334963" y="1828800"/>
          <a:ext cx="3827462" cy="1009650"/>
        </p:xfrm>
        <a:graphic>
          <a:graphicData uri="http://schemas.openxmlformats.org/presentationml/2006/ole">
            <p:oleObj spid="_x0000_s29698" name="Equation" r:id="rId3" imgW="1828800" imgH="482400" progId="Equation.DSMT4">
              <p:embed/>
            </p:oleObj>
          </a:graphicData>
        </a:graphic>
      </p:graphicFrame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4286248" y="1928802"/>
          <a:ext cx="2405063" cy="619125"/>
        </p:xfrm>
        <a:graphic>
          <a:graphicData uri="http://schemas.openxmlformats.org/presentationml/2006/ole">
            <p:oleObj spid="_x0000_s29699" name="公式" r:id="rId4" imgW="888840" imgH="228600" progId="Equation.3">
              <p:embed/>
            </p:oleObj>
          </a:graphicData>
        </a:graphic>
      </p:graphicFrame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6786578" y="2000240"/>
          <a:ext cx="1549400" cy="476250"/>
        </p:xfrm>
        <a:graphic>
          <a:graphicData uri="http://schemas.openxmlformats.org/presentationml/2006/ole">
            <p:oleObj spid="_x0000_s29700" name="公式" r:id="rId5" imgW="660240" imgH="203040" progId="Equation.3">
              <p:embed/>
            </p:oleObj>
          </a:graphicData>
        </a:graphic>
      </p:graphicFrame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4" name="Object 5"/>
          <p:cNvGraphicFramePr>
            <a:graphicFrameLocks noChangeAspect="1"/>
          </p:cNvGraphicFramePr>
          <p:nvPr/>
        </p:nvGraphicFramePr>
        <p:xfrm>
          <a:off x="500034" y="3643314"/>
          <a:ext cx="4189412" cy="1076325"/>
        </p:xfrm>
        <a:graphic>
          <a:graphicData uri="http://schemas.openxmlformats.org/presentationml/2006/ole">
            <p:oleObj spid="_x0000_s29701" name="Equation" r:id="rId6" imgW="1777680" imgH="457200" progId="Equation.DSMT4">
              <p:embed/>
            </p:oleObj>
          </a:graphicData>
        </a:graphic>
      </p:graphicFrame>
      <p:graphicFrame>
        <p:nvGraphicFramePr>
          <p:cNvPr id="19466" name="Object 6"/>
          <p:cNvGraphicFramePr>
            <a:graphicFrameLocks noChangeAspect="1"/>
          </p:cNvGraphicFramePr>
          <p:nvPr/>
        </p:nvGraphicFramePr>
        <p:xfrm>
          <a:off x="4786314" y="3786190"/>
          <a:ext cx="2209800" cy="862013"/>
        </p:xfrm>
        <a:graphic>
          <a:graphicData uri="http://schemas.openxmlformats.org/presentationml/2006/ole">
            <p:oleObj spid="_x0000_s29702" name="公式" r:id="rId7" imgW="1002865" imgH="393529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072330" y="4000504"/>
          <a:ext cx="1608137" cy="476250"/>
        </p:xfrm>
        <a:graphic>
          <a:graphicData uri="http://schemas.openxmlformats.org/presentationml/2006/ole">
            <p:oleObj spid="_x0000_s29703" name="Equation" r:id="rId8" imgW="6858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85720" y="285728"/>
          <a:ext cx="3571900" cy="1972816"/>
        </p:xfrm>
        <a:graphic>
          <a:graphicData uri="http://schemas.openxmlformats.org/presentationml/2006/ole">
            <p:oleObj spid="_x0000_s30722" name="Equation" r:id="rId3" imgW="1574640" imgH="863280" progId="Equation.DSMT4">
              <p:embed/>
            </p:oleObj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4143372" y="1000108"/>
          <a:ext cx="2438400" cy="590550"/>
        </p:xfrm>
        <a:graphic>
          <a:graphicData uri="http://schemas.openxmlformats.org/presentationml/2006/ole">
            <p:oleObj spid="_x0000_s30723" name="公式" r:id="rId4" imgW="838080" imgH="203040" progId="Equation.3">
              <p:embed/>
            </p:oleObj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6786578" y="1071546"/>
          <a:ext cx="1676400" cy="525463"/>
        </p:xfrm>
        <a:graphic>
          <a:graphicData uri="http://schemas.openxmlformats.org/presentationml/2006/ole">
            <p:oleObj spid="_x0000_s30724" name="公式" r:id="rId5" imgW="647640" imgH="203040" progId="Equation.3">
              <p:embed/>
            </p:oleObj>
          </a:graphicData>
        </a:graphic>
      </p:graphicFrame>
      <p:graphicFrame>
        <p:nvGraphicFramePr>
          <p:cNvPr id="20487" name="Object 5"/>
          <p:cNvGraphicFramePr>
            <a:graphicFrameLocks noChangeAspect="1"/>
          </p:cNvGraphicFramePr>
          <p:nvPr/>
        </p:nvGraphicFramePr>
        <p:xfrm>
          <a:off x="428596" y="2357430"/>
          <a:ext cx="3994150" cy="2028825"/>
        </p:xfrm>
        <a:graphic>
          <a:graphicData uri="http://schemas.openxmlformats.org/presentationml/2006/ole">
            <p:oleObj spid="_x0000_s30725" name="Equation" r:id="rId6" imgW="1650960" imgH="838080" progId="Equation.DSMT4">
              <p:embed/>
            </p:oleObj>
          </a:graphicData>
        </a:graphic>
      </p:graphicFrame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4643438" y="2928934"/>
          <a:ext cx="1981200" cy="700088"/>
        </p:xfrm>
        <a:graphic>
          <a:graphicData uri="http://schemas.openxmlformats.org/presentationml/2006/ole">
            <p:oleObj spid="_x0000_s30726" name="公式" r:id="rId7" imgW="647640" imgH="228600" progId="Equation.3">
              <p:embed/>
            </p:oleObj>
          </a:graphicData>
        </a:graphic>
      </p:graphicFrame>
      <p:graphicFrame>
        <p:nvGraphicFramePr>
          <p:cNvPr id="20489" name="Object 7"/>
          <p:cNvGraphicFramePr>
            <a:graphicFrameLocks noChangeAspect="1"/>
          </p:cNvGraphicFramePr>
          <p:nvPr/>
        </p:nvGraphicFramePr>
        <p:xfrm>
          <a:off x="6929454" y="2928934"/>
          <a:ext cx="1524000" cy="781050"/>
        </p:xfrm>
        <a:graphic>
          <a:graphicData uri="http://schemas.openxmlformats.org/presentationml/2006/ole">
            <p:oleObj spid="_x0000_s30727" name="公式" r:id="rId8" imgW="495000" imgH="253800" progId="Equation.3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500034" y="4429131"/>
          <a:ext cx="4357718" cy="1867593"/>
        </p:xfrm>
        <a:graphic>
          <a:graphicData uri="http://schemas.openxmlformats.org/presentationml/2006/ole">
            <p:oleObj spid="_x0000_s30728" name="Equation" r:id="rId9" imgW="1955520" imgH="838080" progId="Equation.DSMT4">
              <p:embed/>
            </p:oleObj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5143504" y="5072074"/>
          <a:ext cx="1555761" cy="500066"/>
        </p:xfrm>
        <a:graphic>
          <a:graphicData uri="http://schemas.openxmlformats.org/presentationml/2006/ole">
            <p:oleObj spid="_x0000_s30729" name="Equation" r:id="rId10" imgW="711000" imgH="228600" progId="Equation.DSMT4">
              <p:embed/>
            </p:oleObj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6929454" y="5143512"/>
          <a:ext cx="1125149" cy="500066"/>
        </p:xfrm>
        <a:graphic>
          <a:graphicData uri="http://schemas.openxmlformats.org/presentationml/2006/ole">
            <p:oleObj spid="_x0000_s30730" name="Equation" r:id="rId11" imgW="4572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0" y="107950"/>
            <a:ext cx="9144000" cy="6016625"/>
            <a:chOff x="0" y="68"/>
            <a:chExt cx="5760" cy="3790"/>
          </a:xfrm>
        </p:grpSpPr>
        <p:sp>
          <p:nvSpPr>
            <p:cNvPr id="5131" name="Rectangle 26"/>
            <p:cNvSpPr>
              <a:spLocks noChangeArrowheads="1"/>
            </p:cNvSpPr>
            <p:nvPr/>
          </p:nvSpPr>
          <p:spPr bwMode="auto">
            <a:xfrm>
              <a:off x="0" y="2888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2" name="Rectangle 32"/>
            <p:cNvSpPr>
              <a:spLocks noChangeArrowheads="1"/>
            </p:cNvSpPr>
            <p:nvPr/>
          </p:nvSpPr>
          <p:spPr bwMode="auto">
            <a:xfrm>
              <a:off x="0" y="474"/>
              <a:ext cx="23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 smtClean="0"/>
                <a:t>(6)</a:t>
              </a:r>
              <a:r>
                <a:rPr lang="zh-CN" altLang="en-US" sz="2400" b="1" dirty="0"/>
                <a:t>已知曲线的参数方程是</a:t>
              </a:r>
              <a:r>
                <a:rPr lang="zh-CN" altLang="en-US" sz="2400" dirty="0"/>
                <a:t> </a:t>
              </a:r>
            </a:p>
          </p:txBody>
        </p:sp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2217" y="68"/>
            <a:ext cx="1949" cy="1207"/>
          </p:xfrm>
          <a:graphic>
            <a:graphicData uri="http://schemas.openxmlformats.org/presentationml/2006/ole">
              <p:oleObj spid="_x0000_s31748" name="Equation" r:id="rId3" imgW="1358640" imgH="838080" progId="Equation.DSMT4">
                <p:embed/>
              </p:oleObj>
            </a:graphicData>
          </a:graphic>
        </p:graphicFrame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4224" y="379"/>
            <a:ext cx="1296" cy="511"/>
          </p:xfrm>
          <a:graphic>
            <a:graphicData uri="http://schemas.openxmlformats.org/presentationml/2006/ole">
              <p:oleObj spid="_x0000_s31749" name="公式" r:id="rId4" imgW="990360" imgH="393480" progId="Equation.3">
                <p:embed/>
              </p:oleObj>
            </a:graphicData>
          </a:graphic>
        </p:graphicFrame>
        <p:sp>
          <p:nvSpPr>
            <p:cNvPr id="5133" name="Text Box 37"/>
            <p:cNvSpPr txBox="1">
              <a:spLocks noChangeArrowheads="1"/>
            </p:cNvSpPr>
            <p:nvPr/>
          </p:nvSpPr>
          <p:spPr bwMode="auto">
            <a:xfrm>
              <a:off x="288" y="1440"/>
              <a:ext cx="508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（</a:t>
              </a:r>
              <a:r>
                <a:rPr lang="en-US" altLang="zh-CN" sz="2400" b="1"/>
                <a:t>i</a:t>
              </a:r>
              <a:r>
                <a:rPr lang="zh-CN" altLang="en-US" sz="2400" b="1"/>
                <a:t>）若</a:t>
              </a:r>
              <a:r>
                <a:rPr lang="en-US" altLang="zh-CN" sz="2400" b="1"/>
                <a:t>θ</a:t>
              </a:r>
              <a:r>
                <a:rPr lang="zh-CN" altLang="en-US" sz="2400" b="1"/>
                <a:t>为参数，则方程表示的曲线是</a:t>
              </a:r>
              <a:r>
                <a:rPr lang="en-US" altLang="zh-CN" sz="2400" b="1"/>
                <a:t>_______</a:t>
              </a:r>
              <a:r>
                <a:rPr lang="zh-CN" altLang="en-US" sz="2400" b="1"/>
                <a:t>，它的普</a:t>
              </a:r>
            </a:p>
            <a:p>
              <a:pPr>
                <a:spcBef>
                  <a:spcPct val="50000"/>
                </a:spcBef>
              </a:pPr>
              <a:endParaRPr lang="zh-CN" altLang="en-US" sz="2400" b="1"/>
            </a:p>
            <a:p>
              <a:pPr>
                <a:spcBef>
                  <a:spcPct val="50000"/>
                </a:spcBef>
              </a:pPr>
              <a:r>
                <a:rPr lang="zh-CN" altLang="en-US" sz="2400" b="1"/>
                <a:t>通方程是</a:t>
              </a:r>
              <a:r>
                <a:rPr lang="en-US" altLang="zh-CN" sz="2400" b="1"/>
                <a:t>________.</a:t>
              </a:r>
            </a:p>
          </p:txBody>
        </p:sp>
        <p:sp>
          <p:nvSpPr>
            <p:cNvPr id="5134" name="Text Box 38"/>
            <p:cNvSpPr txBox="1">
              <a:spLocks noChangeArrowheads="1"/>
            </p:cNvSpPr>
            <p:nvPr/>
          </p:nvSpPr>
          <p:spPr bwMode="auto">
            <a:xfrm>
              <a:off x="336" y="2880"/>
              <a:ext cx="475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（</a:t>
              </a:r>
              <a:r>
                <a:rPr lang="en-US" altLang="zh-CN" sz="2400" b="1"/>
                <a:t>ii</a:t>
              </a:r>
              <a:r>
                <a:rPr lang="zh-CN" altLang="en-US" sz="2400" b="1"/>
                <a:t>）若</a:t>
              </a:r>
              <a:r>
                <a:rPr lang="en-US" altLang="zh-CN" sz="2400" b="1"/>
                <a:t>t</a:t>
              </a:r>
              <a:r>
                <a:rPr lang="zh-CN" altLang="en-US" sz="2400" b="1"/>
                <a:t>为参数，则方程表示的曲线是</a:t>
              </a:r>
              <a:r>
                <a:rPr lang="en-US" altLang="zh-CN" sz="2400" b="1"/>
                <a:t>________</a:t>
              </a:r>
              <a:r>
                <a:rPr lang="zh-CN" altLang="en-US" sz="2400" b="1"/>
                <a:t>，它</a:t>
              </a:r>
            </a:p>
            <a:p>
              <a:pPr>
                <a:spcBef>
                  <a:spcPct val="50000"/>
                </a:spcBef>
              </a:pPr>
              <a:endParaRPr lang="zh-CN" altLang="en-US" sz="2400" b="1"/>
            </a:p>
            <a:p>
              <a:pPr>
                <a:spcBef>
                  <a:spcPct val="50000"/>
                </a:spcBef>
              </a:pPr>
              <a:r>
                <a:rPr lang="zh-CN" altLang="en-US" sz="2400" b="1"/>
                <a:t>的普通方程是</a:t>
              </a:r>
              <a:r>
                <a:rPr lang="en-US" altLang="zh-CN" sz="2400" b="1"/>
                <a:t>_______.</a:t>
              </a:r>
            </a:p>
          </p:txBody>
        </p:sp>
      </p:grp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5943600" y="213360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6600FF"/>
                </a:solidFill>
              </a:rPr>
              <a:t>椭圆</a:t>
            </a:r>
            <a:r>
              <a:rPr lang="zh-CN" altLang="en-US"/>
              <a:t> </a:t>
            </a:r>
          </a:p>
        </p:txBody>
      </p:sp>
      <p:sp>
        <p:nvSpPr>
          <p:cNvPr id="5128" name="Rectangle 43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06" name="Object 2"/>
          <p:cNvGraphicFramePr>
            <a:graphicFrameLocks noChangeAspect="1"/>
          </p:cNvGraphicFramePr>
          <p:nvPr/>
        </p:nvGraphicFramePr>
        <p:xfrm>
          <a:off x="2381250" y="2679700"/>
          <a:ext cx="3619500" cy="1352550"/>
        </p:xfrm>
        <a:graphic>
          <a:graphicData uri="http://schemas.openxmlformats.org/presentationml/2006/ole">
            <p:oleObj spid="_x0000_s31746" name="公式" r:id="rId5" imgW="1676160" imgH="622080" progId="Equation.3">
              <p:embed/>
            </p:oleObj>
          </a:graphicData>
        </a:graphic>
      </p:graphicFrame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5943600" y="4451350"/>
            <a:ext cx="118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6600FF"/>
                </a:solidFill>
              </a:rPr>
              <a:t>双曲线 </a:t>
            </a:r>
          </a:p>
        </p:txBody>
      </p:sp>
      <p:sp>
        <p:nvSpPr>
          <p:cNvPr id="5130" name="Rectangle 4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09" name="Object 3"/>
          <p:cNvGraphicFramePr>
            <a:graphicFrameLocks noChangeAspect="1"/>
          </p:cNvGraphicFramePr>
          <p:nvPr/>
        </p:nvGraphicFramePr>
        <p:xfrm>
          <a:off x="2819400" y="5105400"/>
          <a:ext cx="2743200" cy="965200"/>
        </p:xfrm>
        <a:graphic>
          <a:graphicData uri="http://schemas.openxmlformats.org/presentationml/2006/ole">
            <p:oleObj spid="_x0000_s31747" name="公式" r:id="rId6" imgW="11938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" grpId="0"/>
      <p:bldP spid="113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71500" y="285750"/>
          <a:ext cx="6572250" cy="1514475"/>
        </p:xfrm>
        <a:graphic>
          <a:graphicData uri="http://schemas.openxmlformats.org/presentationml/2006/ole">
            <p:oleObj spid="_x0000_s25602" name="Equation" r:id="rId3" imgW="3085920" imgH="711000" progId="Equation.DSMT4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42910" y="2214554"/>
          <a:ext cx="6550025" cy="2928937"/>
        </p:xfrm>
        <a:graphic>
          <a:graphicData uri="http://schemas.openxmlformats.org/presentationml/2006/ole">
            <p:oleObj spid="_x0000_s25603" name="Equation" r:id="rId4" imgW="3124080" imgH="1396800" progId="Equation.DSMT4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428860" y="1214422"/>
          <a:ext cx="1785938" cy="1071563"/>
        </p:xfrm>
        <a:graphic>
          <a:graphicData uri="http://schemas.openxmlformats.org/presentationml/2006/ole">
            <p:oleObj spid="_x0000_s25604" name="Equation" r:id="rId5" imgW="698400" imgH="419040" progId="Equation.DSMT4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85720" y="5072074"/>
          <a:ext cx="8238333" cy="785818"/>
        </p:xfrm>
        <a:graphic>
          <a:graphicData uri="http://schemas.openxmlformats.org/presentationml/2006/ole">
            <p:oleObj spid="_x0000_s25607" name="Equation" r:id="rId6" imgW="4127400" imgH="393480" progId="Equation.DSMT4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6858016" y="4714884"/>
          <a:ext cx="860430" cy="1159710"/>
        </p:xfrm>
        <a:graphic>
          <a:graphicData uri="http://schemas.openxmlformats.org/presentationml/2006/ole">
            <p:oleObj spid="_x0000_s25608" name="Equation" r:id="rId7" imgW="2919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85838" y="381000"/>
          <a:ext cx="6256337" cy="3182938"/>
        </p:xfrm>
        <a:graphic>
          <a:graphicData uri="http://schemas.openxmlformats.org/presentationml/2006/ole">
            <p:oleObj spid="_x0000_s32770" name="Equation" r:id="rId3" imgW="2946240" imgH="1498320" progId="Equation.DSMT4">
              <p:embed/>
            </p:oleObj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914400" y="3657600"/>
          <a:ext cx="5867400" cy="2736850"/>
        </p:xfrm>
        <a:graphic>
          <a:graphicData uri="http://schemas.openxmlformats.org/presentationml/2006/ole">
            <p:oleObj spid="_x0000_s32771" name="Equation" r:id="rId4" imgW="2641320" imgH="1231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3794" name="Equation" r:id="rId3" imgW="114120" imgH="215640" progId="Equation.3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914400" y="3810000"/>
          <a:ext cx="6850063" cy="2232025"/>
        </p:xfrm>
        <a:graphic>
          <a:graphicData uri="http://schemas.openxmlformats.org/presentationml/2006/ole">
            <p:oleObj spid="_x0000_s33795" name="Equation" r:id="rId4" imgW="3504960" imgH="1143000" progId="Equation.DSMT4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825500" y="533400"/>
          <a:ext cx="5892800" cy="2997200"/>
        </p:xfrm>
        <a:graphic>
          <a:graphicData uri="http://schemas.openxmlformats.org/presentationml/2006/ole">
            <p:oleObj spid="_x0000_s33796" name="Equation" r:id="rId5" imgW="2946240" imgH="1498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428596" y="214290"/>
          <a:ext cx="2928958" cy="472586"/>
        </p:xfrm>
        <a:graphic>
          <a:graphicData uri="http://schemas.openxmlformats.org/presentationml/2006/ole">
            <p:oleObj spid="_x0000_s2049" name="Equation" r:id="rId3" imgW="1257120" imgH="203040" progId="Equation.DSMT4">
              <p:embed/>
            </p:oleObj>
          </a:graphicData>
        </a:graphic>
      </p:graphicFrame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00033" y="785794"/>
          <a:ext cx="2115357" cy="928694"/>
        </p:xfrm>
        <a:graphic>
          <a:graphicData uri="http://schemas.openxmlformats.org/presentationml/2006/ole">
            <p:oleObj spid="_x0000_s2050" name="Equation" r:id="rId4" imgW="1041120" imgH="457200" progId="Equation.DSMT4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643174" y="1000108"/>
          <a:ext cx="1386740" cy="428628"/>
        </p:xfrm>
        <a:graphic>
          <a:graphicData uri="http://schemas.openxmlformats.org/presentationml/2006/ole">
            <p:oleObj spid="_x0000_s2051" name="Equation" r:id="rId5" imgW="698400" imgH="21564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286248" y="714356"/>
          <a:ext cx="4256514" cy="1071570"/>
        </p:xfrm>
        <a:graphic>
          <a:graphicData uri="http://schemas.openxmlformats.org/presentationml/2006/ole">
            <p:oleObj spid="_x0000_s2052" name="Equation" r:id="rId6" imgW="1815840" imgH="45720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57158" y="2571744"/>
          <a:ext cx="8572500" cy="1428750"/>
        </p:xfrm>
        <a:graphic>
          <a:graphicData uri="http://schemas.openxmlformats.org/presentationml/2006/ole">
            <p:oleObj spid="_x0000_s2053" name="Equation" r:id="rId7" imgW="4267080" imgH="711000" progId="Equation.DSMT4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071670" y="3929066"/>
          <a:ext cx="4950568" cy="928694"/>
        </p:xfrm>
        <a:graphic>
          <a:graphicData uri="http://schemas.openxmlformats.org/presentationml/2006/ole">
            <p:oleObj spid="_x0000_s2055" name="Equation" r:id="rId8" imgW="2095200" imgH="393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720" y="1857364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圆的参数方程的应用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42910" y="2357430"/>
            <a:ext cx="6477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设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643042" y="5000636"/>
            <a:ext cx="417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法</a:t>
            </a:r>
            <a:r>
              <a:rPr lang="en-US" altLang="zh-CN" sz="2800" b="1" dirty="0" smtClean="0"/>
              <a:t>2 </a:t>
            </a:r>
            <a:r>
              <a:rPr lang="zh-CN" altLang="en-US" sz="2800" b="1" dirty="0" smtClean="0"/>
              <a:t>用</a:t>
            </a:r>
            <a:r>
              <a:rPr lang="zh-CN" altLang="en-US" sz="2800" b="1" dirty="0"/>
              <a:t>线性规划的思想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714348" y="214290"/>
          <a:ext cx="6643734" cy="1398681"/>
        </p:xfrm>
        <a:graphic>
          <a:graphicData uri="http://schemas.openxmlformats.org/presentationml/2006/ole">
            <p:oleObj spid="_x0000_s17415" name="Equation" r:id="rId3" imgW="2412720" imgH="507960" progId="Equation.DSMT4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714348" y="1643050"/>
          <a:ext cx="5722978" cy="500066"/>
        </p:xfrm>
        <a:graphic>
          <a:graphicData uri="http://schemas.openxmlformats.org/presentationml/2006/ole">
            <p:oleObj spid="_x0000_s17416" name="Equation" r:id="rId4" imgW="2616120" imgH="228600" progId="Equation.DSMT4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500166" y="2143116"/>
          <a:ext cx="4408746" cy="1285884"/>
        </p:xfrm>
        <a:graphic>
          <a:graphicData uri="http://schemas.openxmlformats.org/presentationml/2006/ole">
            <p:oleObj spid="_x0000_s17417" name="Equation" r:id="rId5" imgW="1828800" imgH="533160" progId="Equation.DSMT4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785786" y="3286124"/>
          <a:ext cx="6081447" cy="928694"/>
        </p:xfrm>
        <a:graphic>
          <a:graphicData uri="http://schemas.openxmlformats.org/presentationml/2006/ole">
            <p:oleObj spid="_x0000_s17418" name="Equation" r:id="rId6" imgW="2577960" imgH="393480" progId="Equation.DSMT4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000100" y="4214818"/>
          <a:ext cx="5775198" cy="571504"/>
        </p:xfrm>
        <a:graphic>
          <a:graphicData uri="http://schemas.openxmlformats.org/presentationml/2006/ole">
            <p:oleObj spid="_x0000_s17419" name="Equation" r:id="rId7" imgW="24382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643565" y="214318"/>
            <a:ext cx="3008313" cy="2978156"/>
            <a:chOff x="3379" y="1917"/>
            <a:chExt cx="1895" cy="1876"/>
          </a:xfrm>
        </p:grpSpPr>
        <p:pic>
          <p:nvPicPr>
            <p:cNvPr id="3086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0" y="2160"/>
              <a:ext cx="1554" cy="1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7" name="Line 14"/>
            <p:cNvSpPr>
              <a:spLocks noChangeShapeType="1"/>
            </p:cNvSpPr>
            <p:nvPr/>
          </p:nvSpPr>
          <p:spPr bwMode="auto">
            <a:xfrm>
              <a:off x="3379" y="2931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15"/>
            <p:cNvSpPr>
              <a:spLocks noChangeShapeType="1"/>
            </p:cNvSpPr>
            <p:nvPr/>
          </p:nvSpPr>
          <p:spPr bwMode="auto">
            <a:xfrm flipV="1">
              <a:off x="4332" y="1979"/>
              <a:ext cx="0" cy="18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8" name="Object 16"/>
            <p:cNvGraphicFramePr>
              <a:graphicFrameLocks noChangeAspect="1"/>
            </p:cNvGraphicFramePr>
            <p:nvPr/>
          </p:nvGraphicFramePr>
          <p:xfrm>
            <a:off x="4195" y="2931"/>
            <a:ext cx="137" cy="147"/>
          </p:xfrm>
          <a:graphic>
            <a:graphicData uri="http://schemas.openxmlformats.org/presentationml/2006/ole">
              <p:oleObj spid="_x0000_s20486" name="公式" r:id="rId4" imgW="164880" imgH="177480" progId="Equation.3">
                <p:embed/>
              </p:oleObj>
            </a:graphicData>
          </a:graphic>
        </p:graphicFrame>
        <p:graphicFrame>
          <p:nvGraphicFramePr>
            <p:cNvPr id="3079" name="Object 17"/>
            <p:cNvGraphicFramePr>
              <a:graphicFrameLocks noChangeAspect="1"/>
            </p:cNvGraphicFramePr>
            <p:nvPr/>
          </p:nvGraphicFramePr>
          <p:xfrm>
            <a:off x="5158" y="2947"/>
            <a:ext cx="116" cy="115"/>
          </p:xfrm>
          <a:graphic>
            <a:graphicData uri="http://schemas.openxmlformats.org/presentationml/2006/ole">
              <p:oleObj spid="_x0000_s20487" name="公式" r:id="rId5" imgW="139680" imgH="139680" progId="Equation.3">
                <p:embed/>
              </p:oleObj>
            </a:graphicData>
          </a:graphic>
        </p:graphicFrame>
        <p:graphicFrame>
          <p:nvGraphicFramePr>
            <p:cNvPr id="3080" name="Object 18"/>
            <p:cNvGraphicFramePr>
              <a:graphicFrameLocks noChangeAspect="1"/>
            </p:cNvGraphicFramePr>
            <p:nvPr/>
          </p:nvGraphicFramePr>
          <p:xfrm>
            <a:off x="4195" y="1917"/>
            <a:ext cx="116" cy="147"/>
          </p:xfrm>
          <a:graphic>
            <a:graphicData uri="http://schemas.openxmlformats.org/presentationml/2006/ole">
              <p:oleObj spid="_x0000_s20488" name="公式" r:id="rId6" imgW="139680" imgH="177480" progId="Equation.3">
                <p:embed/>
              </p:oleObj>
            </a:graphicData>
          </a:graphic>
        </p:graphicFrame>
        <p:graphicFrame>
          <p:nvGraphicFramePr>
            <p:cNvPr id="3081" name="Object 19"/>
            <p:cNvGraphicFramePr>
              <a:graphicFrameLocks noChangeAspect="1"/>
            </p:cNvGraphicFramePr>
            <p:nvPr/>
          </p:nvGraphicFramePr>
          <p:xfrm>
            <a:off x="4920" y="2392"/>
            <a:ext cx="137" cy="136"/>
          </p:xfrm>
          <a:graphic>
            <a:graphicData uri="http://schemas.openxmlformats.org/presentationml/2006/ole">
              <p:oleObj spid="_x0000_s20489" name="公式" r:id="rId7" imgW="164880" imgH="164880" progId="Equation.3">
                <p:embed/>
              </p:oleObj>
            </a:graphicData>
          </a:graphic>
        </p:graphicFrame>
        <p:graphicFrame>
          <p:nvGraphicFramePr>
            <p:cNvPr id="3082" name="Object 20"/>
            <p:cNvGraphicFramePr>
              <a:graphicFrameLocks noChangeAspect="1"/>
            </p:cNvGraphicFramePr>
            <p:nvPr/>
          </p:nvGraphicFramePr>
          <p:xfrm>
            <a:off x="4921" y="2614"/>
            <a:ext cx="137" cy="136"/>
          </p:xfrm>
          <a:graphic>
            <a:graphicData uri="http://schemas.openxmlformats.org/presentationml/2006/ole">
              <p:oleObj spid="_x0000_s20490" name="公式" r:id="rId8" imgW="164880" imgH="164880" progId="Equation.3">
                <p:embed/>
              </p:oleObj>
            </a:graphicData>
          </a:graphic>
        </p:graphicFrame>
        <p:graphicFrame>
          <p:nvGraphicFramePr>
            <p:cNvPr id="3083" name="Object 21"/>
            <p:cNvGraphicFramePr>
              <a:graphicFrameLocks noChangeAspect="1"/>
            </p:cNvGraphicFramePr>
            <p:nvPr/>
          </p:nvGraphicFramePr>
          <p:xfrm>
            <a:off x="4604" y="2523"/>
            <a:ext cx="127" cy="136"/>
          </p:xfrm>
          <a:graphic>
            <a:graphicData uri="http://schemas.openxmlformats.org/presentationml/2006/ole">
              <p:oleObj spid="_x0000_s20491" name="公式" r:id="rId9" imgW="152280" imgH="164880" progId="Equation.3">
                <p:embed/>
              </p:oleObj>
            </a:graphicData>
          </a:graphic>
        </p:graphicFrame>
        <p:graphicFrame>
          <p:nvGraphicFramePr>
            <p:cNvPr id="3084" name="Object 22"/>
            <p:cNvGraphicFramePr>
              <a:graphicFrameLocks noChangeAspect="1"/>
            </p:cNvGraphicFramePr>
            <p:nvPr/>
          </p:nvGraphicFramePr>
          <p:xfrm>
            <a:off x="4558" y="2795"/>
            <a:ext cx="117" cy="136"/>
          </p:xfrm>
          <a:graphic>
            <a:graphicData uri="http://schemas.openxmlformats.org/presentationml/2006/ole">
              <p:oleObj spid="_x0000_s20492" name="公式" r:id="rId10" imgW="139680" imgH="164880" progId="Equation.3">
                <p:embed/>
              </p:oleObj>
            </a:graphicData>
          </a:graphic>
        </p:graphicFrame>
        <p:sp>
          <p:nvSpPr>
            <p:cNvPr id="3089" name="Arc 23"/>
            <p:cNvSpPr>
              <a:spLocks/>
            </p:cNvSpPr>
            <p:nvPr/>
          </p:nvSpPr>
          <p:spPr bwMode="auto">
            <a:xfrm rot="5220484">
              <a:off x="4185" y="2587"/>
              <a:ext cx="143" cy="576"/>
            </a:xfrm>
            <a:custGeom>
              <a:avLst/>
              <a:gdLst>
                <a:gd name="T0" fmla="*/ 0 w 9728"/>
                <a:gd name="T1" fmla="*/ 0 h 21600"/>
                <a:gd name="T2" fmla="*/ 0 w 9728"/>
                <a:gd name="T3" fmla="*/ 0 h 21600"/>
                <a:gd name="T4" fmla="*/ 0 w 9728"/>
                <a:gd name="T5" fmla="*/ 0 h 21600"/>
                <a:gd name="T6" fmla="*/ 0 60000 65536"/>
                <a:gd name="T7" fmla="*/ 0 60000 65536"/>
                <a:gd name="T8" fmla="*/ 0 60000 65536"/>
                <a:gd name="T9" fmla="*/ 0 w 9728"/>
                <a:gd name="T10" fmla="*/ 0 h 21600"/>
                <a:gd name="T11" fmla="*/ 9728 w 97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8" h="21600" fill="none" extrusionOk="0">
                  <a:moveTo>
                    <a:pt x="0" y="184"/>
                  </a:moveTo>
                  <a:cubicBezTo>
                    <a:pt x="933" y="61"/>
                    <a:pt x="1874" y="-1"/>
                    <a:pt x="2816" y="0"/>
                  </a:cubicBezTo>
                  <a:cubicBezTo>
                    <a:pt x="5166" y="0"/>
                    <a:pt x="7501" y="383"/>
                    <a:pt x="9728" y="1135"/>
                  </a:cubicBezTo>
                </a:path>
                <a:path w="9728" h="21600" stroke="0" extrusionOk="0">
                  <a:moveTo>
                    <a:pt x="0" y="184"/>
                  </a:moveTo>
                  <a:cubicBezTo>
                    <a:pt x="933" y="61"/>
                    <a:pt x="1874" y="-1"/>
                    <a:pt x="2816" y="0"/>
                  </a:cubicBezTo>
                  <a:cubicBezTo>
                    <a:pt x="5166" y="0"/>
                    <a:pt x="7501" y="383"/>
                    <a:pt x="9728" y="1135"/>
                  </a:cubicBezTo>
                  <a:lnTo>
                    <a:pt x="2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428596" y="928670"/>
          <a:ext cx="5067255" cy="857256"/>
        </p:xfrm>
        <a:graphic>
          <a:graphicData uri="http://schemas.openxmlformats.org/presentationml/2006/ole">
            <p:oleObj spid="_x0000_s20482" name="Equation" r:id="rId11" imgW="2476440" imgH="419040" progId="Equation.DSMT4">
              <p:embed/>
            </p:oleObj>
          </a:graphicData>
        </a:graphic>
      </p:graphicFrame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928662" y="1857364"/>
          <a:ext cx="3915142" cy="1214446"/>
        </p:xfrm>
        <a:graphic>
          <a:graphicData uri="http://schemas.openxmlformats.org/presentationml/2006/ole">
            <p:oleObj spid="_x0000_s20483" name="Equation" r:id="rId12" imgW="1473120" imgH="457200" progId="Equation.DSMT4">
              <p:embed/>
            </p:oleObj>
          </a:graphicData>
        </a:graphic>
      </p:graphicFrame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500033" y="4786322"/>
          <a:ext cx="7746917" cy="500066"/>
        </p:xfrm>
        <a:graphic>
          <a:graphicData uri="http://schemas.openxmlformats.org/presentationml/2006/ole">
            <p:oleObj spid="_x0000_s20484" name="Equation" r:id="rId13" imgW="3340080" imgH="215640" progId="Equation.DSMT4">
              <p:embed/>
            </p:oleObj>
          </a:graphicData>
        </a:graphic>
      </p:graphicFrame>
      <p:graphicFrame>
        <p:nvGraphicFramePr>
          <p:cNvPr id="134161" name="Object 29"/>
          <p:cNvGraphicFramePr>
            <a:graphicFrameLocks noChangeAspect="1"/>
          </p:cNvGraphicFramePr>
          <p:nvPr/>
        </p:nvGraphicFramePr>
        <p:xfrm>
          <a:off x="285720" y="3429000"/>
          <a:ext cx="7824503" cy="1214446"/>
        </p:xfrm>
        <a:graphic>
          <a:graphicData uri="http://schemas.openxmlformats.org/presentationml/2006/ole">
            <p:oleObj spid="_x0000_s20485" name="Equation" r:id="rId14" imgW="3441600" imgH="533160" progId="Equation.DSMT4">
              <p:embed/>
            </p:oleObj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357158" y="357166"/>
          <a:ext cx="3503818" cy="500066"/>
        </p:xfrm>
        <a:graphic>
          <a:graphicData uri="http://schemas.openxmlformats.org/presentationml/2006/ole">
            <p:oleObj spid="_x0000_s20493" name="Equation" r:id="rId15" imgW="14223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8" name="Object 3"/>
          <p:cNvGraphicFramePr>
            <a:graphicFrameLocks noChangeAspect="1"/>
          </p:cNvGraphicFramePr>
          <p:nvPr/>
        </p:nvGraphicFramePr>
        <p:xfrm>
          <a:off x="642938" y="2000250"/>
          <a:ext cx="3714750" cy="433388"/>
        </p:xfrm>
        <a:graphic>
          <a:graphicData uri="http://schemas.openxmlformats.org/presentationml/2006/ole">
            <p:oleObj spid="_x0000_s21506" name="公式" r:id="rId3" imgW="1841400" imgH="215640" progId="Equation.3">
              <p:embed/>
            </p:oleObj>
          </a:graphicData>
        </a:graphic>
      </p:graphicFrame>
      <p:graphicFrame>
        <p:nvGraphicFramePr>
          <p:cNvPr id="8202" name="Object 5"/>
          <p:cNvGraphicFramePr>
            <a:graphicFrameLocks noChangeAspect="1"/>
          </p:cNvGraphicFramePr>
          <p:nvPr/>
        </p:nvGraphicFramePr>
        <p:xfrm>
          <a:off x="4357686" y="1785926"/>
          <a:ext cx="3214688" cy="992188"/>
        </p:xfrm>
        <a:graphic>
          <a:graphicData uri="http://schemas.openxmlformats.org/presentationml/2006/ole">
            <p:oleObj spid="_x0000_s21507" name="Equation" r:id="rId4" imgW="1473120" imgH="457200" progId="Equation.DSMT4">
              <p:embed/>
            </p:oleObj>
          </a:graphicData>
        </a:graphic>
      </p:graphicFrame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571472" y="2786058"/>
          <a:ext cx="5934075" cy="588963"/>
        </p:xfrm>
        <a:graphic>
          <a:graphicData uri="http://schemas.openxmlformats.org/presentationml/2006/ole">
            <p:oleObj spid="_x0000_s21508" name="Equation" r:id="rId5" imgW="2552400" imgH="253800" progId="Equation.DSMT4">
              <p:embed/>
            </p:oleObj>
          </a:graphicData>
        </a:graphic>
      </p:graphicFrame>
      <p:graphicFrame>
        <p:nvGraphicFramePr>
          <p:cNvPr id="5125" name="Object 13"/>
          <p:cNvGraphicFramePr>
            <a:graphicFrameLocks noChangeAspect="1"/>
          </p:cNvGraphicFramePr>
          <p:nvPr/>
        </p:nvGraphicFramePr>
        <p:xfrm>
          <a:off x="4514850" y="3897313"/>
          <a:ext cx="114300" cy="215900"/>
        </p:xfrm>
        <a:graphic>
          <a:graphicData uri="http://schemas.openxmlformats.org/presentationml/2006/ole">
            <p:oleObj spid="_x0000_s21509" name="公式" r:id="rId6" imgW="114120" imgH="215640" progId="Equation.3">
              <p:embed/>
            </p:oleObj>
          </a:graphicData>
        </a:graphic>
      </p:graphicFrame>
      <p:graphicFrame>
        <p:nvGraphicFramePr>
          <p:cNvPr id="8196" name="Object 12"/>
          <p:cNvGraphicFramePr>
            <a:graphicFrameLocks noChangeAspect="1"/>
          </p:cNvGraphicFramePr>
          <p:nvPr/>
        </p:nvGraphicFramePr>
        <p:xfrm>
          <a:off x="357188" y="3500438"/>
          <a:ext cx="7731125" cy="512762"/>
        </p:xfrm>
        <a:graphic>
          <a:graphicData uri="http://schemas.openxmlformats.org/presentationml/2006/ole">
            <p:oleObj spid="_x0000_s21510" name="Equation" r:id="rId7" imgW="3251160" imgH="215640" progId="Equation.DSMT4">
              <p:embed/>
            </p:oleObj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714348" y="428604"/>
          <a:ext cx="6286500" cy="1379538"/>
        </p:xfrm>
        <a:graphic>
          <a:graphicData uri="http://schemas.openxmlformats.org/presentationml/2006/ole">
            <p:oleObj spid="_x0000_s21511" name="Equation" r:id="rId8" imgW="3009600" imgH="660240" progId="Equation.DSMT4">
              <p:embed/>
            </p:oleObj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0" y="0"/>
            <a:ext cx="1428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应     用</a:t>
            </a:r>
          </a:p>
        </p:txBody>
      </p:sp>
      <p:graphicFrame>
        <p:nvGraphicFramePr>
          <p:cNvPr id="8209" name="Object 14"/>
          <p:cNvGraphicFramePr>
            <a:graphicFrameLocks noChangeAspect="1"/>
          </p:cNvGraphicFramePr>
          <p:nvPr/>
        </p:nvGraphicFramePr>
        <p:xfrm>
          <a:off x="571472" y="4286256"/>
          <a:ext cx="3592512" cy="928687"/>
        </p:xfrm>
        <a:graphic>
          <a:graphicData uri="http://schemas.openxmlformats.org/presentationml/2006/ole">
            <p:oleObj spid="_x0000_s21512" name="Equation" r:id="rId9" imgW="1612800" imgH="419040" progId="Equation.DSMT4">
              <p:embed/>
            </p:oleObj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4214813" y="4071938"/>
          <a:ext cx="3746500" cy="1260475"/>
        </p:xfrm>
        <a:graphic>
          <a:graphicData uri="http://schemas.openxmlformats.org/presentationml/2006/ole">
            <p:oleObj spid="_x0000_s21513" name="Equation" r:id="rId10" imgW="1879560" imgH="634680" progId="Equation.DSMT4">
              <p:embed/>
            </p:oleObj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642910" y="5214950"/>
          <a:ext cx="3500437" cy="906463"/>
        </p:xfrm>
        <a:graphic>
          <a:graphicData uri="http://schemas.openxmlformats.org/presentationml/2006/ole">
            <p:oleObj spid="_x0000_s21514" name="Equation" r:id="rId11" imgW="16128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2530" name="公式" r:id="rId3" imgW="114120" imgH="21564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2531" name="公式" r:id="rId4" imgW="114120" imgH="21564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2532" name="公式" r:id="rId5" imgW="114120" imgH="21564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2533" name="公式" r:id="rId6" imgW="114120" imgH="215640" progId="Equation.3">
              <p:embed/>
            </p:oleObj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2534" name="公式" r:id="rId7" imgW="114120" imgH="215640" progId="Equation.3">
              <p:embed/>
            </p:oleObj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785813" y="1143000"/>
          <a:ext cx="4643437" cy="852488"/>
        </p:xfrm>
        <a:graphic>
          <a:graphicData uri="http://schemas.openxmlformats.org/presentationml/2006/ole">
            <p:oleObj spid="_x0000_s22535" name="Equation" r:id="rId8" imgW="2133360" imgH="393480" progId="Equation.DSMT4">
              <p:embed/>
            </p:oleObj>
          </a:graphicData>
        </a:graphic>
      </p:graphicFrame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714375" y="2071688"/>
          <a:ext cx="6572250" cy="555625"/>
        </p:xfrm>
        <a:graphic>
          <a:graphicData uri="http://schemas.openxmlformats.org/presentationml/2006/ole">
            <p:oleObj spid="_x0000_s22536" name="Equation" r:id="rId9" imgW="2997000" imgH="253800" progId="Equation.DSMT4">
              <p:embed/>
            </p:oleObj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642938" y="2786062"/>
          <a:ext cx="7069907" cy="928689"/>
        </p:xfrm>
        <a:graphic>
          <a:graphicData uri="http://schemas.openxmlformats.org/presentationml/2006/ole">
            <p:oleObj spid="_x0000_s22537" name="Equation" r:id="rId10" imgW="2984400" imgH="393480" progId="Equation.DSMT4">
              <p:embed/>
            </p:oleObj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642938" y="3714750"/>
          <a:ext cx="7073944" cy="1428762"/>
        </p:xfrm>
        <a:graphic>
          <a:graphicData uri="http://schemas.openxmlformats.org/presentationml/2006/ole">
            <p:oleObj spid="_x0000_s22538" name="Equation" r:id="rId11" imgW="3377880" imgH="68580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43000" y="357188"/>
          <a:ext cx="3357563" cy="806450"/>
        </p:xfrm>
        <a:graphic>
          <a:graphicData uri="http://schemas.openxmlformats.org/presentationml/2006/ole">
            <p:oleObj spid="_x0000_s22539" name="Equation" r:id="rId12" imgW="1739880" imgH="419040" progId="Equation.DSMT4">
              <p:embed/>
            </p:oleObj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14348" y="5429264"/>
            <a:ext cx="642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思考</a:t>
            </a:r>
            <a:r>
              <a:rPr lang="zh-CN" altLang="en-US" sz="2400" dirty="0"/>
              <a:t>：你能求出最大值吗？还有别的方法吗？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71472" y="285728"/>
          <a:ext cx="7643866" cy="2677669"/>
        </p:xfrm>
        <a:graphic>
          <a:graphicData uri="http://schemas.openxmlformats.org/presentationml/2006/ole">
            <p:oleObj spid="_x0000_s24578" name="Equation" r:id="rId3" imgW="3771720" imgH="1320480" progId="Equation.DSMT4">
              <p:embed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72330" y="1500174"/>
            <a:ext cx="571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85720" y="3143248"/>
          <a:ext cx="8511792" cy="2500330"/>
        </p:xfrm>
        <a:graphic>
          <a:graphicData uri="http://schemas.openxmlformats.org/presentationml/2006/ole">
            <p:oleObj spid="_x0000_s24579" name="Equation" r:id="rId4" imgW="4495680" imgH="1320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3" name="Object 2"/>
          <p:cNvGraphicFramePr>
            <a:graphicFrameLocks noChangeAspect="1"/>
          </p:cNvGraphicFramePr>
          <p:nvPr/>
        </p:nvGraphicFramePr>
        <p:xfrm>
          <a:off x="714348" y="1500174"/>
          <a:ext cx="2720975" cy="931863"/>
        </p:xfrm>
        <a:graphic>
          <a:graphicData uri="http://schemas.openxmlformats.org/presentationml/2006/ole">
            <p:oleObj spid="_x0000_s27650" name="Equation" r:id="rId3" imgW="1333440" imgH="457200" progId="Equation.DSMT4">
              <p:embed/>
            </p:oleObj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28596" y="100010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把下列参数方程化成普通方程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并指出它表示的曲线</a:t>
            </a:r>
            <a:r>
              <a:rPr lang="en-US" altLang="zh-CN" sz="2400" b="1" dirty="0"/>
              <a:t>:</a:t>
            </a:r>
          </a:p>
        </p:txBody>
      </p:sp>
      <p:graphicFrame>
        <p:nvGraphicFramePr>
          <p:cNvPr id="6158" name="Object 3"/>
          <p:cNvGraphicFramePr>
            <a:graphicFrameLocks noChangeAspect="1"/>
          </p:cNvGraphicFramePr>
          <p:nvPr/>
        </p:nvGraphicFramePr>
        <p:xfrm>
          <a:off x="642910" y="2786058"/>
          <a:ext cx="3636962" cy="1063625"/>
        </p:xfrm>
        <a:graphic>
          <a:graphicData uri="http://schemas.openxmlformats.org/presentationml/2006/ole">
            <p:oleObj spid="_x0000_s27651" name="Equation" r:id="rId4" imgW="1650960" imgH="482400" progId="Equation.DSMT4">
              <p:embed/>
            </p:oleObj>
          </a:graphicData>
        </a:graphic>
      </p:graphicFrame>
      <p:graphicFrame>
        <p:nvGraphicFramePr>
          <p:cNvPr id="6159" name="Object 4"/>
          <p:cNvGraphicFramePr>
            <a:graphicFrameLocks noChangeAspect="1"/>
          </p:cNvGraphicFramePr>
          <p:nvPr/>
        </p:nvGraphicFramePr>
        <p:xfrm>
          <a:off x="785786" y="4143380"/>
          <a:ext cx="3303588" cy="1847850"/>
        </p:xfrm>
        <a:graphic>
          <a:graphicData uri="http://schemas.openxmlformats.org/presentationml/2006/ole">
            <p:oleObj spid="_x0000_s27652" name="Equation" r:id="rId5" imgW="1498320" imgH="838080" progId="Equation.DSMT4">
              <p:embed/>
            </p:oleObj>
          </a:graphicData>
        </a:graphic>
      </p:graphicFrame>
      <p:graphicFrame>
        <p:nvGraphicFramePr>
          <p:cNvPr id="6160" name="Object 5"/>
          <p:cNvGraphicFramePr>
            <a:graphicFrameLocks noChangeAspect="1"/>
          </p:cNvGraphicFramePr>
          <p:nvPr/>
        </p:nvGraphicFramePr>
        <p:xfrm>
          <a:off x="3857620" y="1643050"/>
          <a:ext cx="1143000" cy="623888"/>
        </p:xfrm>
        <a:graphic>
          <a:graphicData uri="http://schemas.openxmlformats.org/presentationml/2006/ole">
            <p:oleObj spid="_x0000_s27653" name="公式" r:id="rId6" imgW="419040" imgH="228600" progId="Equation.3">
              <p:embed/>
            </p:oleObj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429256" y="1857364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5050"/>
                </a:solidFill>
              </a:rPr>
              <a:t>代入消元法</a:t>
            </a:r>
          </a:p>
        </p:txBody>
      </p:sp>
      <p:graphicFrame>
        <p:nvGraphicFramePr>
          <p:cNvPr id="6162" name="Object 6"/>
          <p:cNvGraphicFramePr>
            <a:graphicFrameLocks noChangeAspect="1"/>
          </p:cNvGraphicFramePr>
          <p:nvPr/>
        </p:nvGraphicFramePr>
        <p:xfrm>
          <a:off x="4648200" y="2667000"/>
          <a:ext cx="1628775" cy="623888"/>
        </p:xfrm>
        <a:graphic>
          <a:graphicData uri="http://schemas.openxmlformats.org/presentationml/2006/ole">
            <p:oleObj spid="_x0000_s27654" name="公式" r:id="rId7" imgW="596880" imgH="228600" progId="Equation.3">
              <p:embed/>
            </p:oleObj>
          </a:graphicData>
        </a:graphic>
      </p:graphicFrame>
      <p:graphicFrame>
        <p:nvGraphicFramePr>
          <p:cNvPr id="6163" name="Object 7"/>
          <p:cNvGraphicFramePr>
            <a:graphicFrameLocks noChangeAspect="1"/>
          </p:cNvGraphicFramePr>
          <p:nvPr/>
        </p:nvGraphicFramePr>
        <p:xfrm>
          <a:off x="6400800" y="2667000"/>
          <a:ext cx="1219200" cy="658813"/>
        </p:xfrm>
        <a:graphic>
          <a:graphicData uri="http://schemas.openxmlformats.org/presentationml/2006/ole">
            <p:oleObj spid="_x0000_s27655" name="公式" r:id="rId8" imgW="469800" imgH="253800" progId="Equation.3">
              <p:embed/>
            </p:oleObj>
          </a:graphicData>
        </a:graphic>
      </p:graphicFrame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500430" y="3571876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</a:rPr>
              <a:t>三角函数中的恒等式消参</a:t>
            </a:r>
            <a:r>
              <a:rPr kumimoji="1" lang="en-US" altLang="zh-CN" sz="2400" b="1" dirty="0">
                <a:solidFill>
                  <a:srgbClr val="FF5050"/>
                </a:solidFill>
              </a:rPr>
              <a:t>.</a:t>
            </a:r>
          </a:p>
        </p:txBody>
      </p:sp>
      <p:graphicFrame>
        <p:nvGraphicFramePr>
          <p:cNvPr id="6165" name="Object 8"/>
          <p:cNvGraphicFramePr>
            <a:graphicFrameLocks noChangeAspect="1"/>
          </p:cNvGraphicFramePr>
          <p:nvPr/>
        </p:nvGraphicFramePr>
        <p:xfrm>
          <a:off x="4343400" y="4495800"/>
          <a:ext cx="1905000" cy="611188"/>
        </p:xfrm>
        <a:graphic>
          <a:graphicData uri="http://schemas.openxmlformats.org/presentationml/2006/ole">
            <p:oleObj spid="_x0000_s27656" name="公式" r:id="rId9" imgW="711000" imgH="228600" progId="Equation.3">
              <p:embed/>
            </p:oleObj>
          </a:graphicData>
        </a:graphic>
      </p:graphicFrame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572000" y="5486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5050"/>
                </a:solidFill>
              </a:rPr>
              <a:t>代数变形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143768" y="3643314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6600FF"/>
                </a:solidFill>
              </a:rPr>
              <a:t>或代入消元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248400" y="5486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6600FF"/>
                </a:solidFill>
              </a:rPr>
              <a:t>或代入消元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85720" y="214290"/>
            <a:ext cx="502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/>
              <a:t>四</a:t>
            </a:r>
            <a:r>
              <a:rPr kumimoji="1" lang="en-US" altLang="zh-CN" sz="2800" b="1" dirty="0" smtClean="0"/>
              <a:t>.</a:t>
            </a:r>
            <a:r>
              <a:rPr kumimoji="1" lang="zh-CN" altLang="en-US" sz="2800" b="1" dirty="0"/>
              <a:t>参数方程与普通方程的互化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/>
      <p:bldP spid="6164" grpId="0"/>
      <p:bldP spid="6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304800"/>
            <a:ext cx="9144000" cy="2319338"/>
            <a:chOff x="0" y="912"/>
            <a:chExt cx="5760" cy="1461"/>
          </a:xfrm>
        </p:grpSpPr>
        <p:sp>
          <p:nvSpPr>
            <p:cNvPr id="2055" name="Text Box 4"/>
            <p:cNvSpPr txBox="1">
              <a:spLocks noChangeArrowheads="1"/>
            </p:cNvSpPr>
            <p:nvPr/>
          </p:nvSpPr>
          <p:spPr bwMode="auto">
            <a:xfrm>
              <a:off x="192" y="1152"/>
              <a:ext cx="5280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/>
                <a:t>(4)</a:t>
              </a:r>
              <a:r>
                <a:rPr lang="zh-CN" altLang="en-US" sz="2400" b="1" dirty="0"/>
                <a:t>参数</a:t>
              </a:r>
              <a:r>
                <a:rPr lang="zh-CN" altLang="en-US" sz="2400" b="1" dirty="0" smtClean="0"/>
                <a:t>方程                              </a:t>
              </a:r>
              <a:r>
                <a:rPr lang="en-US" altLang="zh-CN" sz="2400" b="1" dirty="0"/>
                <a:t>(t</a:t>
              </a:r>
              <a:r>
                <a:rPr lang="zh-CN" altLang="en-US" sz="2400" b="1" dirty="0"/>
                <a:t>为参数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表示的曲线是</a:t>
              </a:r>
              <a:r>
                <a:rPr lang="en-US" altLang="zh-CN" sz="2400" b="1" dirty="0"/>
                <a:t>(            )                  </a:t>
              </a:r>
            </a:p>
            <a:p>
              <a:endParaRPr lang="en-US" altLang="zh-CN" sz="2400" b="1" dirty="0"/>
            </a:p>
            <a:p>
              <a:r>
                <a:rPr lang="en-US" altLang="zh-CN" sz="2400" b="1" dirty="0"/>
                <a:t>(A)</a:t>
              </a:r>
              <a:r>
                <a:rPr lang="zh-CN" altLang="en-US" sz="2400" b="1" dirty="0"/>
                <a:t>圆的一部分                          </a:t>
              </a:r>
              <a:r>
                <a:rPr lang="en-US" altLang="zh-CN" sz="2400" b="1" dirty="0"/>
                <a:t>(B)</a:t>
              </a:r>
              <a:r>
                <a:rPr lang="zh-CN" altLang="en-US" sz="2400" b="1" dirty="0"/>
                <a:t>椭圆的一部分</a:t>
              </a:r>
            </a:p>
            <a:p>
              <a:endParaRPr lang="zh-CN" altLang="en-US" sz="2400" b="1" dirty="0"/>
            </a:p>
            <a:p>
              <a:r>
                <a:rPr lang="en-US" altLang="zh-CN" sz="2400" b="1" dirty="0"/>
                <a:t>(C)</a:t>
              </a:r>
              <a:r>
                <a:rPr lang="zh-CN" altLang="en-US" sz="2400" b="1" dirty="0"/>
                <a:t>双曲线的一部分                   </a:t>
              </a:r>
              <a:r>
                <a:rPr lang="en-US" altLang="zh-CN" sz="2400" b="1" dirty="0"/>
                <a:t>(D)</a:t>
              </a:r>
              <a:r>
                <a:rPr lang="zh-CN" altLang="en-US" sz="2400" b="1" dirty="0"/>
                <a:t>抛物线的一部分</a:t>
              </a:r>
            </a:p>
          </p:txBody>
        </p:sp>
        <p:sp>
          <p:nvSpPr>
            <p:cNvPr id="2056" name="Rectangle 6"/>
            <p:cNvSpPr>
              <a:spLocks noChangeArrowheads="1"/>
            </p:cNvSpPr>
            <p:nvPr/>
          </p:nvSpPr>
          <p:spPr bwMode="auto">
            <a:xfrm>
              <a:off x="0" y="1992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3" name="Object 3"/>
            <p:cNvGraphicFramePr>
              <a:graphicFrameLocks noChangeAspect="1"/>
            </p:cNvGraphicFramePr>
            <p:nvPr/>
          </p:nvGraphicFramePr>
          <p:xfrm>
            <a:off x="1287" y="912"/>
            <a:ext cx="1218" cy="772"/>
          </p:xfrm>
          <a:graphic>
            <a:graphicData uri="http://schemas.openxmlformats.org/presentationml/2006/ole">
              <p:oleObj spid="_x0000_s28677" name="Equation" r:id="rId3" imgW="838080" imgH="533160" progId="Equation.DSMT4">
                <p:embed/>
              </p:oleObj>
            </a:graphicData>
          </a:graphic>
        </p:graphicFrame>
      </p:grpSp>
      <p:graphicFrame>
        <p:nvGraphicFramePr>
          <p:cNvPr id="21512" name="Object 2"/>
          <p:cNvGraphicFramePr>
            <a:graphicFrameLocks noChangeAspect="1"/>
          </p:cNvGraphicFramePr>
          <p:nvPr/>
        </p:nvGraphicFramePr>
        <p:xfrm>
          <a:off x="7286644" y="571480"/>
          <a:ext cx="638175" cy="692150"/>
        </p:xfrm>
        <a:graphic>
          <a:graphicData uri="http://schemas.openxmlformats.org/presentationml/2006/ole">
            <p:oleObj spid="_x0000_s28674" name="Equation" r:id="rId4" imgW="152280" imgH="164880" progId="Equation.DSMT4">
              <p:embed/>
            </p:oleObj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357158" y="3143248"/>
          <a:ext cx="8353181" cy="2009788"/>
        </p:xfrm>
        <a:graphic>
          <a:graphicData uri="http://schemas.openxmlformats.org/presentationml/2006/ole">
            <p:oleObj spid="_x0000_s28675" name="Equation" r:id="rId5" imgW="4063680" imgH="977760" progId="Equation.DSMT4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7858148" y="3286124"/>
          <a:ext cx="642942" cy="642942"/>
        </p:xfrm>
        <a:graphic>
          <a:graphicData uri="http://schemas.openxmlformats.org/presentationml/2006/ole">
            <p:oleObj spid="_x0000_s28676" name="Equation" r:id="rId6" imgW="1648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319</Words>
  <Application>Microsoft Office PowerPoint</Application>
  <PresentationFormat>全屏显示(4:3)</PresentationFormat>
  <Paragraphs>38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Office 主题</vt:lpstr>
      <vt:lpstr>Equation</vt:lpstr>
      <vt:lpstr>MathType 6.0 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18</cp:revision>
  <dcterms:modified xsi:type="dcterms:W3CDTF">2016-01-15T06:17:34Z</dcterms:modified>
</cp:coreProperties>
</file>