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Override17.xml" ContentType="application/vnd.openxmlformats-officedocument.themeOverr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theme/themeOverride18.xml" ContentType="application/vnd.openxmlformats-officedocument.themeOverr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Override19.xml" ContentType="application/vnd.openxmlformats-officedocument.themeOverride+xml"/>
  <Override PartName="/ppt/theme/themeOverride15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  <p:sldMasterId id="2147483655" r:id="rId4"/>
  </p:sldMasterIdLst>
  <p:notesMasterIdLst>
    <p:notesMasterId r:id="rId52"/>
  </p:notesMasterIdLst>
  <p:sldIdLst>
    <p:sldId id="316" r:id="rId5"/>
    <p:sldId id="400" r:id="rId6"/>
    <p:sldId id="408" r:id="rId7"/>
    <p:sldId id="406" r:id="rId8"/>
    <p:sldId id="401" r:id="rId9"/>
    <p:sldId id="398" r:id="rId10"/>
    <p:sldId id="367" r:id="rId11"/>
    <p:sldId id="368" r:id="rId12"/>
    <p:sldId id="369" r:id="rId13"/>
    <p:sldId id="354" r:id="rId14"/>
    <p:sldId id="356" r:id="rId15"/>
    <p:sldId id="357" r:id="rId16"/>
    <p:sldId id="359" r:id="rId17"/>
    <p:sldId id="360" r:id="rId18"/>
    <p:sldId id="362" r:id="rId19"/>
    <p:sldId id="363" r:id="rId20"/>
    <p:sldId id="290" r:id="rId21"/>
    <p:sldId id="291" r:id="rId22"/>
    <p:sldId id="293" r:id="rId23"/>
    <p:sldId id="342" r:id="rId24"/>
    <p:sldId id="320" r:id="rId25"/>
    <p:sldId id="322" r:id="rId26"/>
    <p:sldId id="321" r:id="rId27"/>
    <p:sldId id="323" r:id="rId28"/>
    <p:sldId id="370" r:id="rId29"/>
    <p:sldId id="371" r:id="rId30"/>
    <p:sldId id="372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74" r:id="rId41"/>
    <p:sldId id="375" r:id="rId42"/>
    <p:sldId id="377" r:id="rId43"/>
    <p:sldId id="378" r:id="rId44"/>
    <p:sldId id="380" r:id="rId45"/>
    <p:sldId id="410" r:id="rId46"/>
    <p:sldId id="413" r:id="rId47"/>
    <p:sldId id="412" r:id="rId48"/>
    <p:sldId id="411" r:id="rId49"/>
    <p:sldId id="414" r:id="rId50"/>
    <p:sldId id="415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CC"/>
    <a:srgbClr val="006600"/>
    <a:srgbClr val="33CC33"/>
    <a:srgbClr val="FF3300"/>
    <a:srgbClr val="0000FF"/>
    <a:srgbClr val="FF0066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 varScale="1">
        <p:scale>
          <a:sx n="64" d="100"/>
          <a:sy n="64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242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4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9BA8C0D4-F88C-4416-9F35-4A31E1CA77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E19BF-982A-4A92-95F8-5E2C8A1BAA6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“</a:t>
            </a:r>
            <a:r>
              <a:rPr lang="zh-CN" altLang="en-US" b="1"/>
              <a:t>碰壁点拨式”教学法是素质教育的一种方式，这种教学法的基本模式是：编拟题组</a:t>
            </a:r>
            <a:r>
              <a:rPr lang="en-US" altLang="zh-CN" b="1"/>
              <a:t>—</a:t>
            </a:r>
            <a:r>
              <a:rPr lang="zh-CN" altLang="en-US" b="1"/>
              <a:t>练中碰壁</a:t>
            </a:r>
            <a:r>
              <a:rPr lang="en-US" altLang="zh-CN" b="1"/>
              <a:t>—</a:t>
            </a:r>
            <a:r>
              <a:rPr lang="zh-CN" altLang="en-US" b="1"/>
              <a:t>讲评点拨</a:t>
            </a:r>
            <a:r>
              <a:rPr lang="en-US" altLang="zh-CN" b="1"/>
              <a:t>—</a:t>
            </a:r>
            <a:r>
              <a:rPr lang="zh-CN" altLang="en-US" b="1"/>
              <a:t>巩固消化。该教学法以问题为载体，以训练为主线，目标导控，问题教学，先练后讲，碰壁点拨，反馈矫正。增强了学习的方向性、选择性及目标性，使学生在克服困难消除障碍的过程中发展自己的观察力、想象力和思维能力，使他们的智慧升华，创造思维得以开发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527E-A65A-4CC1-9B39-59BCCBE61A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A8163-B117-4417-9706-F21B21E38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D9B31-E4AA-4608-A4B7-ECC9D55F93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5525358-3A30-43D1-A7B5-004EED786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5DD04-6121-4083-8C3B-089D81CF5B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F1A2C-5569-4E3A-ABC5-B64B671031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7ECBF-9D08-4F96-A18D-ACB7078047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439CA-B5E2-4595-B414-190C5E62C3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8CC30-77EA-44B7-A129-6E9038BBEF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0118-2890-4C68-AA6E-2466749868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D7176-A932-48DC-9A7D-C982150A5A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1D5BA-FB67-4E7D-9491-C331B870F4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AE300-1992-4C7D-B757-50F484CC5E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32C95-F649-4C48-9FAC-5753FA42CA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71894-7124-4B21-B687-783B9F0653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4D3C3-82BB-49BF-81AB-56010BE7B4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AD775-7A62-4077-86E3-19C75078AA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5011D-61FD-4FE3-AA43-EEACF92E66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1174E-A379-4552-9BF1-6F8C344AB8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145C6-492F-4D46-9138-512D1E601D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DFD64-7FD5-46E8-949C-AF0E6A55DD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6E5AB-CB2A-464A-9D71-9E52700BCC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5D9CD-C805-4299-8390-BE4A1C7536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98F0-2C67-4EA8-88DD-38926D8D52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655C5-E407-4ED4-BE24-93ACD6CC97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EB53F-A71F-4C86-A895-B31BAB21FB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8A2E2-B9C0-4B3B-8A4C-67510B6335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920A4-FCE1-43F9-84B2-C264F63676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ECA91-75D2-4363-805B-62F950F1D4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009B2-2638-4E88-8CE7-196CAF888A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257F7-37B8-4522-8D8C-EA6DEFE72E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97C57-38B6-40FE-85BC-7917A90F70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76B21-A48A-4823-9E9C-9884181096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42332-5CAB-42B8-A436-A6B0CBE9AE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8C3D1-9EE1-45C7-82D0-67DB1299D7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38BE3-980F-410B-A19C-1E3BC43A15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0776F-780A-4300-95CE-141D3C2241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94F1A-4AB3-4E65-A500-A11D4DA720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112E7-24E3-4F27-8CD7-3B2B635391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D9EB8-C14F-4974-ABEC-2FD69BCA9A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9FB8B-03AC-4109-8211-79178B28D9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69B8-5747-4417-A853-519565D6B2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77E3C-F449-4074-BF47-4983780532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55491-5BDE-4F15-BB82-91EF223E72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3800D-4B68-40FC-9DEA-191E0EB1BD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E0E81308-880F-47F8-87CA-2643D6668F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75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0B7C87EF-1EC2-4632-B317-6C1183A26D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AB9EE217-0F75-4DA6-8521-823769CCD7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26B1503A-C192-4BAA-82A2-95F8B66FFB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95288" y="2314575"/>
            <a:ext cx="8640762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400">
                <a:solidFill>
                  <a:srgbClr val="0000CC"/>
                </a:solidFill>
              </a:rPr>
              <a:t>Direct Speech and Indirect Speech</a:t>
            </a:r>
          </a:p>
          <a:p>
            <a:pPr>
              <a:lnSpc>
                <a:spcPct val="130000"/>
              </a:lnSpc>
            </a:pPr>
            <a:r>
              <a:rPr kumimoji="1" lang="en-US" altLang="zh-CN" sz="4400" i="1"/>
              <a:t>       </a:t>
            </a:r>
            <a:r>
              <a:rPr kumimoji="1" lang="en-US" altLang="zh-CN" sz="4400">
                <a:solidFill>
                  <a:srgbClr val="0000CC"/>
                </a:solidFill>
              </a:rPr>
              <a:t>(I):</a:t>
            </a:r>
            <a:r>
              <a:rPr kumimoji="1" lang="en-US" altLang="zh-CN" sz="4400" i="1"/>
              <a:t> </a:t>
            </a:r>
            <a:r>
              <a:rPr kumimoji="1" lang="en-US" altLang="zh-CN" sz="4400" i="1">
                <a:solidFill>
                  <a:srgbClr val="008000"/>
                </a:solidFill>
              </a:rPr>
              <a:t>statements and questions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95288" y="1163638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Black" pitchFamily="34" charset="0"/>
              </a:rPr>
              <a:t>Unit 1  Grammar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0564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0000FF"/>
                </a:solidFill>
              </a:rPr>
              <a:t>How to change </a:t>
            </a:r>
            <a:r>
              <a:rPr lang="en-US" altLang="zh-CN" u="sng">
                <a:solidFill>
                  <a:srgbClr val="FF0000"/>
                </a:solidFill>
              </a:rPr>
              <a:t>direct speech</a:t>
            </a:r>
            <a:r>
              <a:rPr lang="en-US" altLang="zh-CN">
                <a:solidFill>
                  <a:srgbClr val="0000FF"/>
                </a:solidFill>
              </a:rPr>
              <a:t> into</a:t>
            </a:r>
          </a:p>
          <a:p>
            <a:pPr>
              <a:lnSpc>
                <a:spcPct val="105000"/>
              </a:lnSpc>
            </a:pPr>
            <a:r>
              <a:rPr lang="en-US" altLang="zh-CN" u="sng">
                <a:solidFill>
                  <a:srgbClr val="FF0000"/>
                </a:solidFill>
              </a:rPr>
              <a:t>indirect speech</a:t>
            </a:r>
            <a:r>
              <a:rPr lang="en-US" altLang="zh-CN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46113" y="1844675"/>
            <a:ext cx="8029575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05000"/>
              </a:lnSpc>
              <a:buFontTx/>
              <a:buAutoNum type="alphaLcPeriod"/>
            </a:pPr>
            <a:r>
              <a:rPr lang="en-US" altLang="zh-CN" dirty="0"/>
              <a:t> Change what has been said to </a:t>
            </a:r>
            <a:r>
              <a:rPr lang="en-US" altLang="zh-CN" u="sng" dirty="0"/>
              <a:t>an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u="sng" dirty="0"/>
              <a:t>object clause</a:t>
            </a:r>
            <a:r>
              <a:rPr lang="en-US" altLang="zh-CN" dirty="0"/>
              <a:t> or </a:t>
            </a:r>
            <a:r>
              <a:rPr lang="en-US" altLang="zh-CN" u="sng" dirty="0"/>
              <a:t>an infinitive phrase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b. Change </a:t>
            </a:r>
            <a:r>
              <a:rPr lang="en-US" altLang="zh-CN" u="sng" dirty="0"/>
              <a:t>personal pronouns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c. Change </a:t>
            </a:r>
            <a:r>
              <a:rPr lang="en-US" altLang="zh-CN" u="sng" dirty="0"/>
              <a:t>tenses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d. Change </a:t>
            </a:r>
            <a:r>
              <a:rPr lang="en-US" altLang="zh-CN" u="sng" dirty="0"/>
              <a:t>adverbials of time and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    </a:t>
            </a:r>
            <a:r>
              <a:rPr lang="en-US" altLang="zh-CN" u="sng" dirty="0"/>
              <a:t>place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5000"/>
              </a:lnSpc>
            </a:pPr>
            <a:r>
              <a:rPr lang="en-US" altLang="zh-CN" dirty="0"/>
              <a:t>e. Other cases.                                  </a:t>
            </a:r>
            <a:endParaRPr lang="en-US" altLang="zh-CN" u="sng" dirty="0"/>
          </a:p>
        </p:txBody>
      </p:sp>
      <p:pic>
        <p:nvPicPr>
          <p:cNvPr id="113668" name="Picture 4" descr="q2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21072">
            <a:off x="7308850" y="476250"/>
            <a:ext cx="1222375" cy="13477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84213" y="1228725"/>
            <a:ext cx="7489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He said, “</a:t>
            </a:r>
            <a:r>
              <a:rPr lang="en-US" altLang="zh-CN">
                <a:solidFill>
                  <a:srgbClr val="FF0000"/>
                </a:solidFill>
              </a:rPr>
              <a:t>I </a:t>
            </a:r>
            <a:r>
              <a:rPr lang="en-US" altLang="zh-CN"/>
              <a:t>like it very much.”</a:t>
            </a:r>
          </a:p>
          <a:p>
            <a:r>
              <a:rPr lang="en-US" altLang="zh-CN"/>
              <a:t>He said that </a:t>
            </a:r>
            <a:r>
              <a:rPr lang="en-US" altLang="zh-CN">
                <a:solidFill>
                  <a:srgbClr val="FF0000"/>
                </a:solidFill>
              </a:rPr>
              <a:t>he</a:t>
            </a:r>
            <a:r>
              <a:rPr lang="en-US" altLang="zh-CN"/>
              <a:t> liked it very much.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11188" y="2647950"/>
            <a:ext cx="82073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He said to me, “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/>
              <a:t>’ve left </a:t>
            </a:r>
            <a:r>
              <a:rPr lang="en-US" altLang="zh-CN">
                <a:solidFill>
                  <a:srgbClr val="FF0000"/>
                </a:solidFill>
              </a:rPr>
              <a:t>my</a:t>
            </a:r>
            <a:r>
              <a:rPr lang="en-US" altLang="zh-CN"/>
              <a:t> book in </a:t>
            </a:r>
            <a:r>
              <a:rPr lang="en-US" altLang="zh-CN">
                <a:solidFill>
                  <a:srgbClr val="FF3300"/>
                </a:solidFill>
              </a:rPr>
              <a:t>your</a:t>
            </a:r>
            <a:r>
              <a:rPr lang="en-US" altLang="zh-CN"/>
              <a:t> room.</a:t>
            </a:r>
          </a:p>
          <a:p>
            <a:pPr>
              <a:lnSpc>
                <a:spcPct val="95000"/>
              </a:lnSpc>
            </a:pPr>
            <a:r>
              <a:rPr lang="en-US" altLang="zh-CN"/>
              <a:t>He told me that </a:t>
            </a:r>
            <a:r>
              <a:rPr lang="en-US" altLang="zh-CN">
                <a:solidFill>
                  <a:srgbClr val="FF0000"/>
                </a:solidFill>
              </a:rPr>
              <a:t>he</a:t>
            </a:r>
            <a:r>
              <a:rPr lang="en-US" altLang="zh-CN"/>
              <a:t> had left </a:t>
            </a:r>
            <a:r>
              <a:rPr lang="en-US" altLang="zh-CN">
                <a:solidFill>
                  <a:srgbClr val="FF0000"/>
                </a:solidFill>
              </a:rPr>
              <a:t>his</a:t>
            </a:r>
            <a:r>
              <a:rPr lang="en-US" altLang="zh-CN"/>
              <a:t> book in </a:t>
            </a:r>
            <a:r>
              <a:rPr lang="en-US" altLang="zh-CN">
                <a:solidFill>
                  <a:srgbClr val="FF3300"/>
                </a:solidFill>
              </a:rPr>
              <a:t>my </a:t>
            </a:r>
            <a:r>
              <a:rPr lang="en-US" altLang="zh-CN"/>
              <a:t>room.</a:t>
            </a:r>
          </a:p>
        </p:txBody>
      </p:sp>
      <p:sp>
        <p:nvSpPr>
          <p:cNvPr id="115716" name="AutoShape 4"/>
          <p:cNvSpPr>
            <a:spLocks/>
          </p:cNvSpPr>
          <p:nvPr/>
        </p:nvSpPr>
        <p:spPr bwMode="auto">
          <a:xfrm>
            <a:off x="466725" y="3048000"/>
            <a:ext cx="144463" cy="1204913"/>
          </a:xfrm>
          <a:prstGeom prst="leftBrace">
            <a:avLst>
              <a:gd name="adj1" fmla="val 69505"/>
              <a:gd name="adj2" fmla="val 50000"/>
            </a:avLst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5"/>
          <p:cNvSpPr>
            <a:spLocks/>
          </p:cNvSpPr>
          <p:nvPr/>
        </p:nvSpPr>
        <p:spPr bwMode="auto">
          <a:xfrm>
            <a:off x="539750" y="1443038"/>
            <a:ext cx="144463" cy="865187"/>
          </a:xfrm>
          <a:prstGeom prst="leftBrace">
            <a:avLst>
              <a:gd name="adj1" fmla="val 49908"/>
              <a:gd name="adj2" fmla="val 50000"/>
            </a:avLst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539750" y="436563"/>
            <a:ext cx="77771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>
                <a:solidFill>
                  <a:srgbClr val="0000FF"/>
                </a:solidFill>
                <a:latin typeface="Arial Black" pitchFamily="34" charset="0"/>
              </a:rPr>
              <a:t>Change personal pronouns: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39738" y="5187950"/>
            <a:ext cx="144462" cy="792163"/>
          </a:xfrm>
          <a:prstGeom prst="leftBrace">
            <a:avLst>
              <a:gd name="adj1" fmla="val 45696"/>
              <a:gd name="adj2" fmla="val 50000"/>
            </a:avLst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584200" y="4946650"/>
            <a:ext cx="72199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I said to her, “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/>
              <a:t> have done </a:t>
            </a:r>
            <a:r>
              <a:rPr lang="en-US" altLang="zh-CN">
                <a:solidFill>
                  <a:srgbClr val="FF0000"/>
                </a:solidFill>
              </a:rPr>
              <a:t>my</a:t>
            </a:r>
            <a:r>
              <a:rPr lang="en-US" altLang="zh-CN"/>
              <a:t> best.”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84200" y="5694363"/>
            <a:ext cx="68516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I told her that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/>
              <a:t> had done </a:t>
            </a:r>
            <a:r>
              <a:rPr lang="en-US" altLang="zh-CN">
                <a:solidFill>
                  <a:srgbClr val="FF0000"/>
                </a:solidFill>
              </a:rPr>
              <a:t>my </a:t>
            </a:r>
            <a:r>
              <a:rPr lang="en-US" altLang="zh-CN"/>
              <a:t>best.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78" name="Group 42"/>
          <p:cNvGraphicFramePr>
            <a:graphicFrameLocks noGrp="1"/>
          </p:cNvGraphicFramePr>
          <p:nvPr/>
        </p:nvGraphicFramePr>
        <p:xfrm>
          <a:off x="107950" y="620713"/>
          <a:ext cx="9001125" cy="6084063"/>
        </p:xfrm>
        <a:graphic>
          <a:graphicData uri="http://schemas.openxmlformats.org/drawingml/2006/table">
            <a:tbl>
              <a:tblPr/>
              <a:tblGrid>
                <a:gridCol w="2376488"/>
                <a:gridCol w="2232025"/>
                <a:gridCol w="2376487"/>
                <a:gridCol w="2016125"/>
              </a:tblGrid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Simple present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Simple future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6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Present continuous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Past perfect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Simple past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Present perfect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continuous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Present perfect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768" name="Line 32"/>
          <p:cNvSpPr>
            <a:spLocks noChangeShapeType="1"/>
          </p:cNvSpPr>
          <p:nvPr/>
        </p:nvSpPr>
        <p:spPr bwMode="auto">
          <a:xfrm>
            <a:off x="4716463" y="628650"/>
            <a:ext cx="0" cy="607536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6769" name="Text Box 33"/>
          <p:cNvSpPr txBox="1">
            <a:spLocks noChangeArrowheads="1"/>
          </p:cNvSpPr>
          <p:nvPr/>
        </p:nvSpPr>
        <p:spPr bwMode="auto">
          <a:xfrm>
            <a:off x="2413000" y="2992438"/>
            <a:ext cx="25193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Past continuous</a:t>
            </a:r>
          </a:p>
        </p:txBody>
      </p:sp>
      <p:sp>
        <p:nvSpPr>
          <p:cNvPr id="116770" name="Text Box 34"/>
          <p:cNvSpPr txBox="1">
            <a:spLocks noChangeArrowheads="1"/>
          </p:cNvSpPr>
          <p:nvPr/>
        </p:nvSpPr>
        <p:spPr bwMode="auto">
          <a:xfrm>
            <a:off x="2411413" y="4292600"/>
            <a:ext cx="2303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Past perfect</a:t>
            </a:r>
          </a:p>
        </p:txBody>
      </p:sp>
      <p:sp>
        <p:nvSpPr>
          <p:cNvPr id="116771" name="Text Box 35"/>
          <p:cNvSpPr txBox="1">
            <a:spLocks noChangeArrowheads="1"/>
          </p:cNvSpPr>
          <p:nvPr/>
        </p:nvSpPr>
        <p:spPr bwMode="auto">
          <a:xfrm>
            <a:off x="2411413" y="5551488"/>
            <a:ext cx="22320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Past perfect</a:t>
            </a:r>
          </a:p>
        </p:txBody>
      </p:sp>
      <p:sp>
        <p:nvSpPr>
          <p:cNvPr id="116772" name="Text Box 36"/>
          <p:cNvSpPr txBox="1">
            <a:spLocks noChangeArrowheads="1"/>
          </p:cNvSpPr>
          <p:nvPr/>
        </p:nvSpPr>
        <p:spPr bwMode="auto">
          <a:xfrm>
            <a:off x="7056438" y="1806575"/>
            <a:ext cx="21955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Future in the past</a:t>
            </a:r>
          </a:p>
        </p:txBody>
      </p:sp>
      <p:sp>
        <p:nvSpPr>
          <p:cNvPr id="116773" name="Text Box 37"/>
          <p:cNvSpPr txBox="1">
            <a:spLocks noChangeArrowheads="1"/>
          </p:cNvSpPr>
          <p:nvPr/>
        </p:nvSpPr>
        <p:spPr bwMode="auto">
          <a:xfrm>
            <a:off x="7092950" y="3103563"/>
            <a:ext cx="18716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Past perfect</a:t>
            </a:r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7092950" y="4327525"/>
            <a:ext cx="19431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Past perfect</a:t>
            </a:r>
          </a:p>
          <a:p>
            <a:r>
              <a:rPr lang="en-US" altLang="zh-CN">
                <a:cs typeface="Times New Roman" pitchFamily="18" charset="0"/>
              </a:rPr>
              <a:t>con-tinuous</a:t>
            </a:r>
            <a:endParaRPr lang="en-US" altLang="zh-CN" b="0">
              <a:latin typeface="Arial" charset="0"/>
            </a:endParaRP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1116013" y="0"/>
            <a:ext cx="8027987" cy="614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>
                <a:solidFill>
                  <a:srgbClr val="0000FF"/>
                </a:solidFill>
                <a:latin typeface="Arial Black" pitchFamily="34" charset="0"/>
              </a:rPr>
              <a:t>The changes of the tenses</a:t>
            </a:r>
          </a:p>
        </p:txBody>
      </p:sp>
      <p:sp>
        <p:nvSpPr>
          <p:cNvPr id="116776" name="Rectangle 40"/>
          <p:cNvSpPr>
            <a:spLocks noChangeArrowheads="1"/>
          </p:cNvSpPr>
          <p:nvPr/>
        </p:nvSpPr>
        <p:spPr bwMode="auto">
          <a:xfrm>
            <a:off x="2413000" y="1735138"/>
            <a:ext cx="18716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Simple past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/>
      <p:bldP spid="116770" grpId="0"/>
      <p:bldP spid="116771" grpId="0"/>
      <p:bldP spid="116772" grpId="0"/>
      <p:bldP spid="116773" grpId="0"/>
      <p:bldP spid="116774" grpId="0"/>
      <p:bldP spid="116775" grpId="0"/>
      <p:bldP spid="1167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773238"/>
            <a:ext cx="8613775" cy="29527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He said, </a:t>
            </a:r>
            <a:r>
              <a:rPr lang="en-US" altLang="zh-CN" sz="3600" b="1">
                <a:latin typeface="Arial"/>
              </a:rPr>
              <a:t>“</a:t>
            </a:r>
            <a:r>
              <a:rPr lang="en-US" altLang="zh-CN" sz="3600" b="1">
                <a:latin typeface="Times New Roman" pitchFamily="18" charset="0"/>
              </a:rPr>
              <a:t>I lost a key </a:t>
            </a:r>
            <a:r>
              <a:rPr lang="en-US" altLang="zh-CN" sz="3600" b="1" u="sng">
                <a:latin typeface="Times New Roman" pitchFamily="18" charset="0"/>
              </a:rPr>
              <a:t>here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en-US" altLang="zh-CN" sz="3600" b="1" u="sng">
                <a:latin typeface="Times New Roman" pitchFamily="18" charset="0"/>
              </a:rPr>
              <a:t>yesterday</a:t>
            </a:r>
            <a:r>
              <a:rPr lang="en-US" altLang="zh-CN" sz="3600" b="1">
                <a:latin typeface="Times New Roman" pitchFamily="18" charset="0"/>
              </a:rPr>
              <a:t>.</a:t>
            </a:r>
            <a:r>
              <a:rPr lang="en-US" altLang="zh-CN" sz="3600" b="1">
                <a:latin typeface="Arial"/>
              </a:rPr>
              <a:t>”</a:t>
            </a:r>
            <a:endParaRPr lang="en-US" altLang="zh-CN" sz="3600" b="1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He said that he had lost a key </a:t>
            </a:r>
            <a:r>
              <a:rPr lang="en-US" altLang="zh-CN" sz="3600" b="1" u="sng">
                <a:solidFill>
                  <a:srgbClr val="FF3300"/>
                </a:solidFill>
                <a:latin typeface="Times New Roman" pitchFamily="18" charset="0"/>
              </a:rPr>
              <a:t>there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en-US" altLang="zh-CN" sz="3600" b="1" u="sng">
                <a:solidFill>
                  <a:srgbClr val="0000FF"/>
                </a:solidFill>
                <a:latin typeface="Times New Roman" pitchFamily="18" charset="0"/>
              </a:rPr>
              <a:t>the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lang="en-US" altLang="zh-CN" sz="3600" b="1" u="sng">
                <a:solidFill>
                  <a:srgbClr val="0000FF"/>
                </a:solidFill>
                <a:latin typeface="Times New Roman" pitchFamily="18" charset="0"/>
              </a:rPr>
              <a:t>day before/the previous day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</a:t>
            </a:r>
            <a:endParaRPr lang="en-US" altLang="zh-CN" sz="3600" b="1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611188" y="3716338"/>
            <a:ext cx="8662987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Arial"/>
              </a:rPr>
              <a:t>“</a:t>
            </a:r>
            <a:r>
              <a:rPr lang="en-US" altLang="zh-CN"/>
              <a:t>I read the book </a:t>
            </a:r>
            <a:r>
              <a:rPr lang="en-US" altLang="zh-CN" u="sng"/>
              <a:t>here</a:t>
            </a:r>
            <a:r>
              <a:rPr lang="en-US" altLang="zh-CN"/>
              <a:t> </a:t>
            </a:r>
            <a:r>
              <a:rPr lang="en-US" altLang="zh-CN" u="sng"/>
              <a:t>a week ago</a:t>
            </a:r>
            <a:r>
              <a:rPr lang="en-US" altLang="zh-CN"/>
              <a:t>,</a:t>
            </a:r>
            <a:r>
              <a:rPr lang="en-US" altLang="zh-CN">
                <a:latin typeface="Arial"/>
              </a:rPr>
              <a:t>”</a:t>
            </a:r>
            <a:r>
              <a:rPr lang="en-US" altLang="zh-CN"/>
              <a:t> Jane said to him.</a:t>
            </a:r>
            <a:endParaRPr lang="en-US" altLang="zh-CN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/>
              <a:t>Jane told him that she had read the book </a:t>
            </a:r>
            <a:r>
              <a:rPr kumimoji="1" lang="en-US" altLang="zh-CN" u="sng">
                <a:solidFill>
                  <a:srgbClr val="FF3300"/>
                </a:solidFill>
              </a:rPr>
              <a:t>there</a:t>
            </a:r>
            <a:r>
              <a:rPr kumimoji="1" lang="en-US" altLang="zh-CN">
                <a:solidFill>
                  <a:srgbClr val="FF3300"/>
                </a:solidFill>
              </a:rPr>
              <a:t> </a:t>
            </a:r>
            <a:r>
              <a:rPr kumimoji="1" lang="en-US" altLang="zh-CN" u="sng">
                <a:solidFill>
                  <a:srgbClr val="0000FF"/>
                </a:solidFill>
              </a:rPr>
              <a:t>a week before/earlier</a:t>
            </a:r>
            <a:r>
              <a:rPr kumimoji="1" lang="en-US" altLang="zh-CN"/>
              <a:t>.</a:t>
            </a:r>
          </a:p>
        </p:txBody>
      </p:sp>
      <p:sp>
        <p:nvSpPr>
          <p:cNvPr id="118788" name="AutoShape 4"/>
          <p:cNvSpPr>
            <a:spLocks/>
          </p:cNvSpPr>
          <p:nvPr/>
        </p:nvSpPr>
        <p:spPr bwMode="auto">
          <a:xfrm>
            <a:off x="541338" y="4005263"/>
            <a:ext cx="142875" cy="1295400"/>
          </a:xfrm>
          <a:prstGeom prst="leftBrace">
            <a:avLst>
              <a:gd name="adj1" fmla="val 75556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/>
          </p:cNvSpPr>
          <p:nvPr/>
        </p:nvSpPr>
        <p:spPr bwMode="auto">
          <a:xfrm>
            <a:off x="539750" y="2032000"/>
            <a:ext cx="144463" cy="749300"/>
          </a:xfrm>
          <a:prstGeom prst="leftBrace">
            <a:avLst>
              <a:gd name="adj1" fmla="val 43223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620713"/>
            <a:ext cx="8243888" cy="113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>
                <a:solidFill>
                  <a:srgbClr val="0000FF"/>
                </a:solidFill>
                <a:latin typeface="Arial Black" pitchFamily="34" charset="0"/>
              </a:rPr>
              <a:t>    Change adverbials of time </a:t>
            </a:r>
          </a:p>
          <a:p>
            <a:pPr>
              <a:lnSpc>
                <a:spcPct val="95000"/>
              </a:lnSpc>
            </a:pPr>
            <a:r>
              <a:rPr lang="en-US" altLang="zh-CN">
                <a:solidFill>
                  <a:srgbClr val="0000FF"/>
                </a:solidFill>
                <a:latin typeface="Arial Black" pitchFamily="34" charset="0"/>
              </a:rPr>
              <a:t>    and place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45" name="Group 37"/>
          <p:cNvGraphicFramePr>
            <a:graphicFrameLocks noGrp="1"/>
          </p:cNvGraphicFramePr>
          <p:nvPr/>
        </p:nvGraphicFramePr>
        <p:xfrm>
          <a:off x="107950" y="333375"/>
          <a:ext cx="8964613" cy="6175377"/>
        </p:xfrm>
        <a:graphic>
          <a:graphicData uri="http://schemas.openxmlformats.org/drawingml/2006/table">
            <a:tbl>
              <a:tblPr/>
              <a:tblGrid>
                <a:gridCol w="2160588"/>
                <a:gridCol w="6804025"/>
              </a:tblGrid>
              <a:tr h="1052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today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that day/on Saturday, etc.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tomorrow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next day/the following day/on Tuesday, etc.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yesterday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day before/the previous day/on Tuesday, etc.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next 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week after/the following week,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last year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year before/the previous year, etc.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week ago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week before/a week earlier, etc.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84" name="Group 28"/>
          <p:cNvGraphicFramePr>
            <a:graphicFrameLocks noGrp="1"/>
          </p:cNvGraphicFramePr>
          <p:nvPr/>
        </p:nvGraphicFramePr>
        <p:xfrm>
          <a:off x="1187450" y="1493838"/>
          <a:ext cx="6989763" cy="4311969"/>
        </p:xfrm>
        <a:graphic>
          <a:graphicData uri="http://schemas.openxmlformats.org/drawingml/2006/table">
            <a:tbl>
              <a:tblPr/>
              <a:tblGrid>
                <a:gridCol w="3024188"/>
                <a:gridCol w="396557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these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2700338" y="620713"/>
            <a:ext cx="4681537" cy="61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>
                <a:solidFill>
                  <a:srgbClr val="0000FF"/>
                </a:solidFill>
                <a:latin typeface="Arial Black" pitchFamily="34" charset="0"/>
              </a:rPr>
              <a:t>e. Other cases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41338" y="1916113"/>
            <a:ext cx="8999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She said, “I’ll </a:t>
            </a:r>
            <a:r>
              <a:rPr lang="en-US" altLang="zh-CN">
                <a:solidFill>
                  <a:srgbClr val="FF0000"/>
                </a:solidFill>
              </a:rPr>
              <a:t>come here</a:t>
            </a:r>
            <a:r>
              <a:rPr lang="en-US" altLang="zh-CN"/>
              <a:t> again tonight.”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39750" y="2670175"/>
            <a:ext cx="8566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She said she would </a:t>
            </a:r>
            <a:r>
              <a:rPr lang="en-US" altLang="zh-CN">
                <a:solidFill>
                  <a:srgbClr val="FF0000"/>
                </a:solidFill>
              </a:rPr>
              <a:t>go there</a:t>
            </a:r>
            <a:r>
              <a:rPr lang="en-US" altLang="zh-CN"/>
              <a:t> again that night.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15950" y="476250"/>
            <a:ext cx="6337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He said, “I want </a:t>
            </a:r>
            <a:r>
              <a:rPr lang="en-US" altLang="zh-CN">
                <a:solidFill>
                  <a:srgbClr val="FF0000"/>
                </a:solidFill>
              </a:rPr>
              <a:t>this</a:t>
            </a:r>
            <a:r>
              <a:rPr lang="en-US" altLang="zh-CN"/>
              <a:t>.”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15950" y="1195388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He said that he wanted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FF0000"/>
                </a:solidFill>
              </a:rPr>
              <a:t>that</a:t>
            </a:r>
            <a:r>
              <a:rPr lang="en-US" altLang="zh-CN"/>
              <a:t>.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542925" y="3963988"/>
            <a:ext cx="84216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May said to Tom, “I’ll </a:t>
            </a:r>
            <a:r>
              <a:rPr lang="en-US" altLang="zh-CN">
                <a:solidFill>
                  <a:srgbClr val="FF0000"/>
                </a:solidFill>
              </a:rPr>
              <a:t>bring</a:t>
            </a:r>
            <a:r>
              <a:rPr lang="en-US" altLang="zh-CN"/>
              <a:t> some photos </a:t>
            </a:r>
            <a:r>
              <a:rPr lang="en-US" altLang="zh-CN">
                <a:solidFill>
                  <a:srgbClr val="FF0000"/>
                </a:solidFill>
              </a:rPr>
              <a:t>here</a:t>
            </a:r>
            <a:r>
              <a:rPr lang="en-US" altLang="zh-CN"/>
              <a:t> to you tomorrow.”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541338" y="5156200"/>
            <a:ext cx="85677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May told Tom she would </a:t>
            </a:r>
            <a:r>
              <a:rPr lang="en-US" altLang="zh-CN">
                <a:solidFill>
                  <a:srgbClr val="FF0000"/>
                </a:solidFill>
              </a:rPr>
              <a:t>take</a:t>
            </a:r>
            <a:r>
              <a:rPr lang="en-US" altLang="zh-CN"/>
              <a:t> some photos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there </a:t>
            </a:r>
            <a:r>
              <a:rPr lang="en-US" altLang="zh-CN"/>
              <a:t>to him the next day.</a:t>
            </a:r>
          </a:p>
        </p:txBody>
      </p:sp>
      <p:sp>
        <p:nvSpPr>
          <p:cNvPr id="122888" name="AutoShape 8"/>
          <p:cNvSpPr>
            <a:spLocks/>
          </p:cNvSpPr>
          <p:nvPr/>
        </p:nvSpPr>
        <p:spPr bwMode="auto">
          <a:xfrm>
            <a:off x="468313" y="690563"/>
            <a:ext cx="142875" cy="1009650"/>
          </a:xfrm>
          <a:prstGeom prst="leftBrace">
            <a:avLst>
              <a:gd name="adj1" fmla="val 58889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9" name="AutoShape 9"/>
          <p:cNvSpPr>
            <a:spLocks/>
          </p:cNvSpPr>
          <p:nvPr/>
        </p:nvSpPr>
        <p:spPr bwMode="auto">
          <a:xfrm>
            <a:off x="395288" y="4219575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0" name="AutoShape 10"/>
          <p:cNvSpPr>
            <a:spLocks/>
          </p:cNvSpPr>
          <p:nvPr/>
        </p:nvSpPr>
        <p:spPr bwMode="auto">
          <a:xfrm>
            <a:off x="471488" y="2132013"/>
            <a:ext cx="139700" cy="1150937"/>
          </a:xfrm>
          <a:prstGeom prst="leftBrace">
            <a:avLst>
              <a:gd name="adj1" fmla="val 68655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122885" grpId="0"/>
      <p:bldP spid="1228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7162" cy="1368425"/>
          </a:xfrm>
          <a:noFill/>
          <a:ln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</a:rPr>
              <a:t>Tense remains unchanged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28775"/>
            <a:ext cx="7077075" cy="4813300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1.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Common sense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The teacher said to the students, “Water freezes when the temperature falls below 0</a:t>
            </a:r>
            <a:r>
              <a:rPr lang="en-US" altLang="zh-CN" sz="3600" b="1" dirty="0">
                <a:latin typeface="宋体" pitchFamily="2" charset="-122"/>
              </a:rPr>
              <a:t>℃</a:t>
            </a:r>
            <a:r>
              <a:rPr lang="en-US" altLang="zh-CN" sz="3600" b="1" dirty="0">
                <a:latin typeface="Times New Roman" pitchFamily="18" charset="0"/>
              </a:rPr>
              <a:t>.”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itchFamily="18" charset="0"/>
              </a:rPr>
              <a:t>→ The teacher told the students that water freezes when the temperature falls below 0</a:t>
            </a:r>
            <a:r>
              <a:rPr lang="en-US" altLang="zh-CN" sz="3600" b="1" dirty="0">
                <a:solidFill>
                  <a:srgbClr val="FF0066"/>
                </a:solidFill>
                <a:latin typeface="宋体" pitchFamily="2" charset="-122"/>
              </a:rPr>
              <a:t>℃</a:t>
            </a:r>
            <a:r>
              <a:rPr lang="en-US" altLang="zh-CN" sz="3600" b="1" dirty="0">
                <a:solidFill>
                  <a:srgbClr val="FF00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635375" y="5661025"/>
            <a:ext cx="1296988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130550" y="3644900"/>
            <a:ext cx="1296988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 animBg="1"/>
      <p:bldP spid="368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8280400" cy="2838450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2.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Daily habits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itchFamily="18" charset="0"/>
              </a:rPr>
              <a:t>   </a:t>
            </a:r>
            <a:r>
              <a:rPr lang="en-US" altLang="zh-CN" sz="3600" b="1" dirty="0">
                <a:latin typeface="Times New Roman" pitchFamily="18" charset="0"/>
              </a:rPr>
              <a:t>He said to the doctor, “I smoke two packs every day.”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itchFamily="18" charset="0"/>
              </a:rPr>
              <a:t>→ He told the doctor that he smokes two packs every day.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6659563" y="2565400"/>
            <a:ext cx="1441450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795963" y="1484313"/>
            <a:ext cx="1296987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8313" y="3284538"/>
            <a:ext cx="8280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1013" indent="-481013"/>
            <a:r>
              <a:rPr lang="en-US" altLang="zh-CN" dirty="0">
                <a:solidFill>
                  <a:srgbClr val="0000FF"/>
                </a:solidFill>
              </a:rPr>
              <a:t>3. </a:t>
            </a:r>
            <a:r>
              <a:rPr lang="en-US" altLang="zh-CN" dirty="0" smtClean="0">
                <a:solidFill>
                  <a:srgbClr val="0000FF"/>
                </a:solidFill>
              </a:rPr>
              <a:t>Historical events</a:t>
            </a:r>
            <a:endParaRPr lang="zh-CN" altLang="en-US" dirty="0">
              <a:solidFill>
                <a:srgbClr val="0000FF"/>
              </a:solidFill>
            </a:endParaRPr>
          </a:p>
          <a:p>
            <a:pPr marL="481013" indent="-481013"/>
            <a:r>
              <a:rPr lang="zh-CN" altLang="en-US" dirty="0"/>
              <a:t>    </a:t>
            </a:r>
            <a:r>
              <a:rPr lang="en-US" altLang="zh-CN" dirty="0"/>
              <a:t>The teacher said, “World War II ended in 1945.”</a:t>
            </a:r>
          </a:p>
          <a:p>
            <a:pPr marL="481013" indent="-481013"/>
            <a:r>
              <a:rPr lang="en-US" altLang="zh-CN" dirty="0"/>
              <a:t>    </a:t>
            </a:r>
            <a:r>
              <a:rPr lang="en-US" altLang="zh-CN" dirty="0">
                <a:solidFill>
                  <a:srgbClr val="FF0066"/>
                </a:solidFill>
              </a:rPr>
              <a:t>→ The teacher said that World War II ended in 1945.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042988" y="6092825"/>
            <a:ext cx="1296987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971550" y="5013325"/>
            <a:ext cx="1296988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4" grpId="0" animBg="1"/>
      <p:bldP spid="378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137525" cy="3816350"/>
          </a:xfrm>
        </p:spPr>
        <p:txBody>
          <a:bodyPr/>
          <a:lstStyle/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4.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Some modal verbs, e.g. must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, ought to, used to, had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better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She said to me, “You must hurry up.”</a:t>
            </a:r>
          </a:p>
          <a:p>
            <a:pPr marL="465138" indent="-465138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66"/>
                </a:solidFill>
                <a:latin typeface="Times New Roman" pitchFamily="18" charset="0"/>
              </a:rPr>
              <a:t>    → She said that I must hurry up.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5580063" y="4581525"/>
            <a:ext cx="1223962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300788" y="3860800"/>
            <a:ext cx="1152525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图标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5084763"/>
            <a:ext cx="504825" cy="1535112"/>
          </a:xfrm>
          <a:prstGeom prst="rect">
            <a:avLst/>
          </a:prstGeom>
          <a:noFill/>
        </p:spPr>
      </p:pic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23850" y="366713"/>
            <a:ext cx="8505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</a:rPr>
              <a:t>Find the difference between direct speech and indirect speech.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323850" y="1517650"/>
            <a:ext cx="849630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/>
              <a:t>1. Teacher: Hi, Anna. ____ these your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                pencils?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2. Hello, ____ Peter. ______ to play  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    basketball. </a:t>
            </a:r>
          </a:p>
          <a:p>
            <a:pPr>
              <a:lnSpc>
                <a:spcPct val="105000"/>
              </a:lnSpc>
            </a:pPr>
            <a:r>
              <a:rPr lang="en-US" altLang="zh-CN"/>
              <a:t>3. Lin Hui: ____ going to Tibet for a week. </a:t>
            </a:r>
          </a:p>
          <a:p>
            <a:pPr>
              <a:lnSpc>
                <a:spcPct val="105000"/>
              </a:lnSpc>
            </a:pPr>
            <a:endParaRPr lang="en-US" altLang="zh-CN"/>
          </a:p>
          <a:p>
            <a:r>
              <a:rPr lang="en-US" altLang="zh-CN">
                <a:solidFill>
                  <a:srgbClr val="000000"/>
                </a:solidFill>
              </a:rPr>
              <a:t>4. She said ________ having a surprise </a:t>
            </a:r>
          </a:p>
          <a:p>
            <a:r>
              <a:rPr lang="en-US" altLang="zh-CN">
                <a:solidFill>
                  <a:srgbClr val="000000"/>
                </a:solidFill>
              </a:rPr>
              <a:t>    party for Lana on Friday night. </a:t>
            </a:r>
          </a:p>
          <a:p>
            <a:pPr>
              <a:lnSpc>
                <a:spcPct val="105000"/>
              </a:lnSpc>
            </a:pPr>
            <a:endParaRPr lang="en-US" altLang="zh-CN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435600" y="2133600"/>
            <a:ext cx="27368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5435600" y="3284538"/>
            <a:ext cx="27368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5435600" y="4437063"/>
            <a:ext cx="27368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3851275" y="6018213"/>
            <a:ext cx="3117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indirect speech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4716463" y="1557338"/>
            <a:ext cx="92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Are</a:t>
            </a: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2124075" y="2708275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I’m</a:t>
            </a:r>
          </a:p>
        </p:txBody>
      </p:sp>
      <p:sp>
        <p:nvSpPr>
          <p:cNvPr id="220177" name="Rectangle 17"/>
          <p:cNvSpPr>
            <a:spLocks noChangeArrowheads="1"/>
          </p:cNvSpPr>
          <p:nvPr/>
        </p:nvSpPr>
        <p:spPr bwMode="auto">
          <a:xfrm>
            <a:off x="4537075" y="2708275"/>
            <a:ext cx="118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like</a:t>
            </a:r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2668588" y="3867150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I’m</a:t>
            </a:r>
          </a:p>
        </p:txBody>
      </p:sp>
      <p:sp>
        <p:nvSpPr>
          <p:cNvPr id="220179" name="Rectangle 19"/>
          <p:cNvSpPr>
            <a:spLocks noChangeArrowheads="1"/>
          </p:cNvSpPr>
          <p:nvPr/>
        </p:nvSpPr>
        <p:spPr bwMode="auto">
          <a:xfrm>
            <a:off x="2700338" y="494188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she was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1" grpId="0"/>
      <p:bldP spid="220172" grpId="0"/>
      <p:bldP spid="220173" grpId="0"/>
      <p:bldP spid="220174" grpId="0"/>
      <p:bldP spid="220175" grpId="0"/>
      <p:bldP spid="220176" grpId="0"/>
      <p:bldP spid="220177" grpId="0"/>
      <p:bldP spid="220178" grpId="0"/>
      <p:bldP spid="220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07950" y="279400"/>
            <a:ext cx="9036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en-US" altLang="zh-CN" dirty="0" smtClean="0">
                <a:solidFill>
                  <a:srgbClr val="FF3300"/>
                </a:solidFill>
              </a:rPr>
              <a:t>Retell statement</a:t>
            </a:r>
            <a:r>
              <a:rPr kumimoji="1" lang="zh-CN" altLang="en-US" dirty="0" smtClean="0">
                <a:solidFill>
                  <a:srgbClr val="FF3300"/>
                </a:solidFill>
              </a:rPr>
              <a:t>→</a:t>
            </a:r>
            <a:r>
              <a:rPr kumimoji="1" lang="en-US" altLang="zh-CN" dirty="0" smtClean="0">
                <a:solidFill>
                  <a:srgbClr val="FF3300"/>
                </a:solidFill>
              </a:rPr>
              <a:t>Declarative sentence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31825" y="5667375"/>
            <a:ext cx="7072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accent2"/>
                </a:solidFill>
              </a:rPr>
              <a:t>→ She </a:t>
            </a:r>
            <a:r>
              <a:rPr kumimoji="1" lang="en-US" altLang="zh-CN" u="sng">
                <a:solidFill>
                  <a:schemeClr val="accent2"/>
                </a:solidFill>
              </a:rPr>
              <a:t>asked</a:t>
            </a:r>
            <a:r>
              <a:rPr kumimoji="1" lang="en-US" altLang="zh-CN">
                <a:solidFill>
                  <a:schemeClr val="accent2"/>
                </a:solidFill>
              </a:rPr>
              <a:t> me </a:t>
            </a:r>
            <a:r>
              <a:rPr kumimoji="1" lang="en-US" altLang="zh-CN">
                <a:solidFill>
                  <a:srgbClr val="FF3300"/>
                </a:solidFill>
              </a:rPr>
              <a:t>what</a:t>
            </a:r>
            <a:r>
              <a:rPr kumimoji="1" lang="en-US" altLang="zh-CN">
                <a:solidFill>
                  <a:schemeClr val="accent2"/>
                </a:solidFill>
              </a:rPr>
              <a:t> I </a:t>
            </a:r>
            <a:r>
              <a:rPr kumimoji="1" lang="en-US" altLang="zh-CN" u="sng">
                <a:solidFill>
                  <a:schemeClr val="accent2"/>
                </a:solidFill>
              </a:rPr>
              <a:t>was</a:t>
            </a:r>
            <a:r>
              <a:rPr kumimoji="1" lang="en-US" altLang="zh-CN">
                <a:solidFill>
                  <a:schemeClr val="accent2"/>
                </a:solidFill>
              </a:rPr>
              <a:t> doing.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12775" y="908050"/>
            <a:ext cx="698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/>
              <a:t>He said, “I’m going to Beijing.”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58800" y="1563688"/>
            <a:ext cx="826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accent2"/>
                </a:solidFill>
              </a:rPr>
              <a:t>→ He said </a:t>
            </a:r>
            <a:r>
              <a:rPr kumimoji="1" lang="en-US" altLang="zh-CN" u="sng">
                <a:solidFill>
                  <a:srgbClr val="FF3300"/>
                </a:solidFill>
              </a:rPr>
              <a:t>that</a:t>
            </a:r>
            <a:r>
              <a:rPr kumimoji="1" lang="en-US" altLang="zh-CN">
                <a:solidFill>
                  <a:schemeClr val="accent2"/>
                </a:solidFill>
              </a:rPr>
              <a:t> he </a:t>
            </a:r>
            <a:r>
              <a:rPr kumimoji="1" lang="en-US" altLang="zh-CN" u="sng">
                <a:solidFill>
                  <a:schemeClr val="accent2"/>
                </a:solidFill>
              </a:rPr>
              <a:t>was</a:t>
            </a:r>
            <a:r>
              <a:rPr kumimoji="1" lang="en-US" altLang="zh-CN">
                <a:solidFill>
                  <a:schemeClr val="accent2"/>
                </a:solidFill>
              </a:rPr>
              <a:t> going to Beijing.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39750" y="2970213"/>
            <a:ext cx="766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/>
              <a:t>He asked, “Are you a teacher?”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39750" y="3579813"/>
            <a:ext cx="864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accent2"/>
                </a:solidFill>
              </a:rPr>
              <a:t>→ He asked me </a:t>
            </a:r>
            <a:r>
              <a:rPr kumimoji="1" lang="en-US" altLang="zh-CN" u="sng">
                <a:solidFill>
                  <a:srgbClr val="FF3300"/>
                </a:solidFill>
              </a:rPr>
              <a:t>if /whether</a:t>
            </a:r>
            <a:r>
              <a:rPr kumimoji="1" lang="en-US" altLang="zh-CN">
                <a:solidFill>
                  <a:schemeClr val="accent2"/>
                </a:solidFill>
              </a:rPr>
              <a:t> I </a:t>
            </a:r>
            <a:r>
              <a:rPr kumimoji="1" lang="en-US" altLang="zh-CN" u="sng">
                <a:solidFill>
                  <a:schemeClr val="accent2"/>
                </a:solidFill>
              </a:rPr>
              <a:t>was</a:t>
            </a:r>
            <a:r>
              <a:rPr kumimoji="1" lang="en-US" altLang="zh-CN">
                <a:solidFill>
                  <a:schemeClr val="accent2"/>
                </a:solidFill>
              </a:rPr>
              <a:t> a teacher.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631825" y="5037138"/>
            <a:ext cx="804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/>
              <a:t>She said, “What are you doing?”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07950" y="2355850"/>
            <a:ext cx="85685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3300"/>
                </a:solidFill>
              </a:rPr>
              <a:t>2. </a:t>
            </a:r>
            <a:r>
              <a:rPr kumimoji="1" lang="en-US" altLang="zh-CN" dirty="0" smtClean="0">
                <a:solidFill>
                  <a:srgbClr val="FF3300"/>
                </a:solidFill>
              </a:rPr>
              <a:t>retell question</a:t>
            </a:r>
            <a:r>
              <a:rPr kumimoji="1" lang="zh-CN" altLang="en-US" dirty="0" smtClean="0">
                <a:solidFill>
                  <a:srgbClr val="FF3300"/>
                </a:solidFill>
              </a:rPr>
              <a:t>→</a:t>
            </a:r>
            <a:r>
              <a:rPr kumimoji="1" lang="en-US" altLang="zh-CN" dirty="0" smtClean="0">
                <a:solidFill>
                  <a:srgbClr val="FF3300"/>
                </a:solidFill>
              </a:rPr>
              <a:t>general question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07950" y="4371975"/>
            <a:ext cx="7848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</a:rPr>
              <a:t>3. </a:t>
            </a:r>
            <a:r>
              <a:rPr kumimoji="1" lang="en-US" altLang="zh-CN" dirty="0" smtClean="0">
                <a:solidFill>
                  <a:srgbClr val="FF3300"/>
                </a:solidFill>
              </a:rPr>
              <a:t>Retell question</a:t>
            </a:r>
            <a:r>
              <a:rPr kumimoji="1" lang="zh-CN" altLang="en-US" dirty="0" smtClean="0">
                <a:solidFill>
                  <a:srgbClr val="FF3300"/>
                </a:solidFill>
              </a:rPr>
              <a:t>→</a:t>
            </a:r>
            <a:r>
              <a:rPr kumimoji="1" lang="en-US" altLang="zh-CN" dirty="0" smtClean="0">
                <a:solidFill>
                  <a:srgbClr val="FF3300"/>
                </a:solidFill>
              </a:rPr>
              <a:t>special question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0" grpId="0" autoUpdateAnimBg="0"/>
      <p:bldP spid="96261" grpId="0" autoUpdateAnimBg="0"/>
      <p:bldP spid="96262" grpId="0" autoUpdateAnimBg="0"/>
      <p:bldP spid="96263" grpId="0" autoUpdateAnimBg="0"/>
      <p:bldP spid="96264" grpId="0" autoUpdateAnimBg="0"/>
      <p:bldP spid="96265" grpId="0" autoUpdateAnimBg="0"/>
      <p:bldP spid="962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0"/>
            <a:ext cx="26638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</a:rPr>
              <a:t>Steps: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907704" y="0"/>
            <a:ext cx="568878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1. 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Declarative sentence:</a:t>
            </a: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694612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6600FF"/>
                </a:solidFill>
              </a:rPr>
              <a:t>“I don’t like computers,”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Sarah said to her friends.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39750" y="2546350"/>
            <a:ext cx="5010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Sarah said to her friends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508625" y="2546350"/>
            <a:ext cx="10747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that 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6443663" y="2546350"/>
            <a:ext cx="2343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FF"/>
                </a:solidFill>
              </a:rPr>
              <a:t>I don’t like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60388" y="3148013"/>
            <a:ext cx="23558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FF"/>
                </a:solidFill>
              </a:rPr>
              <a:t>computers.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189163" y="3770313"/>
            <a:ext cx="11588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00FF"/>
                </a:solidFill>
              </a:rPr>
              <a:t>told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659563" y="3770313"/>
            <a:ext cx="172561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CC"/>
                </a:solidFill>
              </a:rPr>
              <a:t>didn’t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003800" y="3698875"/>
            <a:ext cx="944563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FF"/>
                </a:solidFill>
              </a:rPr>
              <a:t>she</a:t>
            </a: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>
            <a:off x="5724525" y="3049588"/>
            <a:ext cx="863600" cy="865187"/>
          </a:xfrm>
          <a:prstGeom prst="line">
            <a:avLst/>
          </a:prstGeom>
          <a:noFill/>
          <a:ln w="57150" cap="sq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304800" y="5065713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115616" y="4869160"/>
            <a:ext cx="7605713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Sarah </a:t>
            </a:r>
            <a:r>
              <a:rPr lang="en-US" altLang="zh-CN" dirty="0">
                <a:solidFill>
                  <a:srgbClr val="6600FF"/>
                </a:solidFill>
              </a:rPr>
              <a:t>told</a:t>
            </a:r>
            <a:r>
              <a:rPr lang="en-US" altLang="zh-CN" dirty="0"/>
              <a:t> her friends </a:t>
            </a:r>
            <a:r>
              <a:rPr lang="en-US" altLang="zh-CN" dirty="0">
                <a:solidFill>
                  <a:srgbClr val="FF0066"/>
                </a:solidFill>
              </a:rPr>
              <a:t>that</a:t>
            </a:r>
            <a:r>
              <a:rPr lang="en-US" altLang="zh-CN" dirty="0">
                <a:solidFill>
                  <a:srgbClr val="00FF99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</a:rPr>
              <a:t>she </a:t>
            </a:r>
            <a:r>
              <a:rPr lang="en-US" altLang="zh-CN" dirty="0">
                <a:solidFill>
                  <a:srgbClr val="CC00CC"/>
                </a:solidFill>
              </a:rPr>
              <a:t>didn’t</a:t>
            </a:r>
            <a:r>
              <a:rPr lang="en-US" altLang="zh-CN" dirty="0">
                <a:solidFill>
                  <a:srgbClr val="6600FF"/>
                </a:solidFill>
              </a:rPr>
              <a:t> </a:t>
            </a:r>
            <a:r>
              <a:rPr lang="en-US" altLang="zh-CN" dirty="0"/>
              <a:t>like computers.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7308850" y="3122613"/>
            <a:ext cx="0" cy="792162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>
            <a:off x="2771775" y="3068638"/>
            <a:ext cx="0" cy="865187"/>
          </a:xfrm>
          <a:prstGeom prst="line">
            <a:avLst/>
          </a:prstGeom>
          <a:noFill/>
          <a:ln w="53975">
            <a:solidFill>
              <a:srgbClr val="99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6" grpId="0"/>
      <p:bldP spid="68617" grpId="0"/>
      <p:bldP spid="68618" grpId="0"/>
      <p:bldP spid="68619" grpId="0"/>
      <p:bldP spid="68621" grpId="0" animBg="1"/>
      <p:bldP spid="68622" grpId="0" animBg="1"/>
      <p:bldP spid="68623" grpId="0"/>
      <p:bldP spid="68624" grpId="0" animBg="1"/>
      <p:bldP spid="686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250825" y="3213100"/>
            <a:ext cx="533400" cy="2087563"/>
          </a:xfrm>
          <a:prstGeom prst="curvedRightArrow">
            <a:avLst>
              <a:gd name="adj1" fmla="val 78274"/>
              <a:gd name="adj2" fmla="val 156548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27088" y="2636838"/>
            <a:ext cx="7848600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Tom said (that) there </a:t>
            </a:r>
            <a:r>
              <a:rPr lang="en-US" altLang="zh-CN" u="sng"/>
              <a:t>wasn’t</a:t>
            </a:r>
            <a:r>
              <a:rPr lang="en-US" altLang="zh-CN"/>
              <a:t> any trouble and</a:t>
            </a:r>
            <a:r>
              <a:rPr lang="en-US" altLang="zh-CN">
                <a:solidFill>
                  <a:srgbClr val="FF0000"/>
                </a:solidFill>
              </a:rPr>
              <a:t> that</a:t>
            </a:r>
            <a:r>
              <a:rPr lang="en-US" altLang="zh-CN"/>
              <a:t> </a:t>
            </a:r>
            <a:r>
              <a:rPr lang="en-US" altLang="zh-CN" u="sng"/>
              <a:t>he</a:t>
            </a:r>
            <a:r>
              <a:rPr lang="en-US" altLang="zh-CN"/>
              <a:t> </a:t>
            </a:r>
            <a:r>
              <a:rPr lang="en-US" altLang="zh-CN" u="sng"/>
              <a:t>was</a:t>
            </a:r>
            <a:r>
              <a:rPr lang="en-US" altLang="zh-CN"/>
              <a:t> waiting for </a:t>
            </a:r>
            <a:r>
              <a:rPr lang="en-US" altLang="zh-CN" u="sng"/>
              <a:t>his</a:t>
            </a:r>
            <a:r>
              <a:rPr lang="en-US" altLang="zh-CN"/>
              <a:t> change.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>
            <p:ph type="body" idx="1"/>
          </p:nvPr>
        </p:nvSpPr>
        <p:spPr>
          <a:xfrm>
            <a:off x="468313" y="692150"/>
            <a:ext cx="8229600" cy="20161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Attention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</a:rPr>
              <a:t>when two object clause showed as parallel, only the first ‘that’ can be omitted. 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55650" y="4652963"/>
            <a:ext cx="80645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"/>
              </a:spcBef>
            </a:pPr>
            <a:r>
              <a:rPr lang="en-US" altLang="zh-CN"/>
              <a:t>Tom said, “There isn’t any trouble and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</a:pPr>
            <a:r>
              <a:rPr lang="en-US" altLang="zh-CN"/>
              <a:t>I’m waiting for my change (</a:t>
            </a:r>
            <a:r>
              <a:rPr lang="zh-CN" altLang="en-US"/>
              <a:t>零钱</a:t>
            </a:r>
            <a:r>
              <a:rPr lang="en-US" altLang="zh-CN"/>
              <a:t>).”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7066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066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6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28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2. </a:t>
            </a:r>
            <a:r>
              <a:rPr lang="en-US" altLang="zh-CN" sz="3200" dirty="0" smtClean="0">
                <a:solidFill>
                  <a:srgbClr val="0000FF"/>
                </a:solidFill>
              </a:rPr>
              <a:t>General question: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3200" dirty="0"/>
              <a:t>Is it easy to improve the condition of the soil?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0066"/>
                </a:solidFill>
              </a:rPr>
              <a:t>(They asked him)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762000" y="2438400"/>
            <a:ext cx="0" cy="647700"/>
          </a:xfrm>
          <a:prstGeom prst="line">
            <a:avLst/>
          </a:prstGeom>
          <a:noFill/>
          <a:ln w="57150">
            <a:solidFill>
              <a:srgbClr val="F64C2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68313" y="3130550"/>
            <a:ext cx="303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They</a:t>
            </a:r>
            <a:r>
              <a:rPr lang="en-US" altLang="zh-CN" sz="3200">
                <a:solidFill>
                  <a:srgbClr val="FFFF21"/>
                </a:solidFill>
              </a:rPr>
              <a:t> </a:t>
            </a:r>
            <a:r>
              <a:rPr lang="en-US" altLang="zh-CN" sz="3200">
                <a:solidFill>
                  <a:srgbClr val="FB3925"/>
                </a:solidFill>
              </a:rPr>
              <a:t>asked </a:t>
            </a:r>
            <a:r>
              <a:rPr lang="en-US" altLang="zh-CN" sz="3200"/>
              <a:t>him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419475" y="3074988"/>
            <a:ext cx="79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</a:rPr>
              <a:t>if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990600" y="2349500"/>
            <a:ext cx="7902575" cy="7747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66FFFF"/>
              </a:gs>
              <a:gs pos="50000">
                <a:srgbClr val="21B184"/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C0C0A"/>
                </a:solidFill>
              </a:rPr>
              <a:t>It is easy to improve the condition of the soil.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995738" y="3141663"/>
            <a:ext cx="4537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it </a:t>
            </a:r>
            <a:r>
              <a:rPr lang="en-US" altLang="zh-CN" sz="3200">
                <a:solidFill>
                  <a:srgbClr val="FF3300"/>
                </a:solidFill>
              </a:rPr>
              <a:t>is</a:t>
            </a:r>
            <a:r>
              <a:rPr lang="en-US" altLang="zh-CN" sz="3200"/>
              <a:t> easy to improve the condition of the soil.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447800" y="4343400"/>
            <a:ext cx="136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asked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657600" y="4343400"/>
            <a:ext cx="86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is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562600" y="4343400"/>
            <a:ext cx="115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was</a:t>
            </a:r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4419600" y="4648200"/>
            <a:ext cx="936625" cy="0"/>
          </a:xfrm>
          <a:prstGeom prst="line">
            <a:avLst/>
          </a:prstGeom>
          <a:noFill/>
          <a:ln w="57150">
            <a:solidFill>
              <a:srgbClr val="F64C2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838200" y="4953000"/>
            <a:ext cx="74882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They asked him </a:t>
            </a:r>
            <a:r>
              <a:rPr lang="en-US" altLang="zh-CN">
                <a:solidFill>
                  <a:srgbClr val="FF3300"/>
                </a:solidFill>
              </a:rPr>
              <a:t>if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/>
              <a:t>it was easy to improve the condition of the soil.</a:t>
            </a: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179388" y="3573463"/>
            <a:ext cx="430212" cy="2065337"/>
          </a:xfrm>
          <a:prstGeom prst="curvedRightArrow">
            <a:avLst>
              <a:gd name="adj1" fmla="val 44718"/>
              <a:gd name="adj2" fmla="val 140733"/>
              <a:gd name="adj3" fmla="val 3333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859338" y="1700213"/>
            <a:ext cx="0" cy="649287"/>
          </a:xfrm>
          <a:prstGeom prst="line">
            <a:avLst/>
          </a:prstGeom>
          <a:noFill/>
          <a:ln w="38100">
            <a:solidFill>
              <a:srgbClr val="F64C2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7524750" y="5373688"/>
            <a:ext cx="717550" cy="588962"/>
            <a:chOff x="4649" y="3475"/>
            <a:chExt cx="680" cy="726"/>
          </a:xfrm>
        </p:grpSpPr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4649" y="3838"/>
              <a:ext cx="227" cy="363"/>
            </a:xfrm>
            <a:prstGeom prst="line">
              <a:avLst/>
            </a:prstGeom>
            <a:noFill/>
            <a:ln w="57150">
              <a:solidFill>
                <a:srgbClr val="F64C2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4876" y="3475"/>
              <a:ext cx="453" cy="726"/>
            </a:xfrm>
            <a:prstGeom prst="line">
              <a:avLst/>
            </a:prstGeom>
            <a:noFill/>
            <a:ln w="57150">
              <a:solidFill>
                <a:srgbClr val="F64C2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6" grpId="0" autoUpdateAnimBg="0"/>
      <p:bldP spid="69637" grpId="0" autoUpdateAnimBg="0"/>
      <p:bldP spid="69638" grpId="0" animBg="1" autoUpdateAnimBg="0"/>
      <p:bldP spid="69639" grpId="0" autoUpdateAnimBg="0"/>
      <p:bldP spid="69640" grpId="0" autoUpdateAnimBg="0"/>
      <p:bldP spid="69641" grpId="0" autoUpdateAnimBg="0"/>
      <p:bldP spid="69642" grpId="0" autoUpdateAnimBg="0"/>
      <p:bldP spid="69643" grpId="0" animBg="1"/>
      <p:bldP spid="69644" grpId="0" autoUpdateAnimBg="0"/>
      <p:bldP spid="69645" grpId="0" animBg="1"/>
      <p:bldP spid="696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272337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dirty="0"/>
              <a:t>3. </a:t>
            </a:r>
            <a:r>
              <a:rPr lang="en-US" altLang="zh-CN" dirty="0" smtClean="0">
                <a:latin typeface="宋体" pitchFamily="2" charset="-122"/>
              </a:rPr>
              <a:t>Special question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3200" dirty="0">
                <a:ea typeface="华文新魏" pitchFamily="2" charset="-122"/>
              </a:rPr>
              <a:t>When do you harvest the wheat?</a:t>
            </a:r>
          </a:p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0066"/>
                </a:solidFill>
                <a:ea typeface="华文新魏" pitchFamily="2" charset="-122"/>
              </a:rPr>
              <a:t>(They asked him)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1619250" y="2205038"/>
            <a:ext cx="0" cy="647700"/>
          </a:xfrm>
          <a:prstGeom prst="line">
            <a:avLst/>
          </a:prstGeom>
          <a:noFill/>
          <a:ln w="38100">
            <a:solidFill>
              <a:srgbClr val="F64C2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ea typeface="华文新魏" pitchFamily="2" charset="-122"/>
              </a:rPr>
              <a:t>They asked him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352800" y="29210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6600"/>
                </a:solidFill>
                <a:ea typeface="华文新魏" pitchFamily="2" charset="-122"/>
              </a:rPr>
              <a:t>when</a:t>
            </a:r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2124075" y="1916113"/>
            <a:ext cx="5976938" cy="865187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rgbClr val="0C0C0A"/>
                </a:solidFill>
                <a:ea typeface="华文新魏" pitchFamily="2" charset="-122"/>
              </a:rPr>
              <a:t>you harvest the wheat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427538" y="2924175"/>
            <a:ext cx="3959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FF3300"/>
                </a:solidFill>
                <a:ea typeface="华文新魏" pitchFamily="2" charset="-122"/>
              </a:rPr>
              <a:t>you</a:t>
            </a:r>
            <a:r>
              <a:rPr lang="en-US" altLang="zh-CN" sz="3200" i="1">
                <a:ea typeface="华文新魏" pitchFamily="2" charset="-122"/>
              </a:rPr>
              <a:t> harvest</a:t>
            </a:r>
            <a:r>
              <a:rPr lang="en-US" altLang="zh-CN" sz="3200">
                <a:ea typeface="华文新魏" pitchFamily="2" charset="-122"/>
              </a:rPr>
              <a:t> the wheat.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643438" y="3933825"/>
            <a:ext cx="100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</a:rPr>
              <a:t>he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5076825" y="4365625"/>
            <a:ext cx="2160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chemeClr val="bg1"/>
                </a:solidFill>
                <a:ea typeface="华文新魏" pitchFamily="2" charset="-122"/>
              </a:rPr>
              <a:t>harvested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95250" y="5084763"/>
            <a:ext cx="904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They asked him when </a:t>
            </a:r>
            <a:r>
              <a:rPr lang="en-US" altLang="zh-CN" i="1">
                <a:solidFill>
                  <a:srgbClr val="FF3300"/>
                </a:solidFill>
              </a:rPr>
              <a:t>he harvested</a:t>
            </a:r>
            <a:r>
              <a:rPr lang="en-US" altLang="zh-CN"/>
              <a:t> the wheat.</a:t>
            </a:r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7524750" y="5661025"/>
            <a:ext cx="509588" cy="452438"/>
            <a:chOff x="4649" y="3475"/>
            <a:chExt cx="680" cy="726"/>
          </a:xfrm>
        </p:grpSpPr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4649" y="3838"/>
              <a:ext cx="227" cy="363"/>
            </a:xfrm>
            <a:prstGeom prst="line">
              <a:avLst/>
            </a:prstGeom>
            <a:noFill/>
            <a:ln w="57150">
              <a:solidFill>
                <a:srgbClr val="F64C2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V="1">
              <a:off x="4876" y="3475"/>
              <a:ext cx="453" cy="726"/>
            </a:xfrm>
            <a:prstGeom prst="line">
              <a:avLst/>
            </a:prstGeom>
            <a:noFill/>
            <a:ln w="57150">
              <a:solidFill>
                <a:srgbClr val="F64C2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4572000" y="1341438"/>
            <a:ext cx="0" cy="574675"/>
          </a:xfrm>
          <a:prstGeom prst="line">
            <a:avLst/>
          </a:prstGeom>
          <a:noFill/>
          <a:ln w="38100">
            <a:solidFill>
              <a:srgbClr val="F64C2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2700338" y="3429000"/>
            <a:ext cx="2159000" cy="720725"/>
            <a:chOff x="1701" y="2160"/>
            <a:chExt cx="1360" cy="454"/>
          </a:xfrm>
        </p:grpSpPr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3061" y="2160"/>
              <a:ext cx="0" cy="363"/>
            </a:xfrm>
            <a:prstGeom prst="line">
              <a:avLst/>
            </a:prstGeom>
            <a:noFill/>
            <a:ln w="38100">
              <a:solidFill>
                <a:srgbClr val="F64C2A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97" name="Group 17"/>
            <p:cNvGrpSpPr>
              <a:grpSpLocks/>
            </p:cNvGrpSpPr>
            <p:nvPr/>
          </p:nvGrpSpPr>
          <p:grpSpPr bwMode="auto">
            <a:xfrm>
              <a:off x="1701" y="2160"/>
              <a:ext cx="1179" cy="454"/>
              <a:chOff x="1701" y="2160"/>
              <a:chExt cx="1179" cy="454"/>
            </a:xfrm>
          </p:grpSpPr>
          <p:sp>
            <p:nvSpPr>
              <p:cNvPr id="71698" name="Line 18"/>
              <p:cNvSpPr>
                <a:spLocks noChangeShapeType="1"/>
              </p:cNvSpPr>
              <p:nvPr/>
            </p:nvSpPr>
            <p:spPr bwMode="auto">
              <a:xfrm>
                <a:off x="1701" y="2160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64C2A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9" name="Line 19"/>
              <p:cNvSpPr>
                <a:spLocks noChangeShapeType="1"/>
              </p:cNvSpPr>
              <p:nvPr/>
            </p:nvSpPr>
            <p:spPr bwMode="auto">
              <a:xfrm>
                <a:off x="1701" y="2614"/>
                <a:ext cx="1179" cy="0"/>
              </a:xfrm>
              <a:prstGeom prst="line">
                <a:avLst/>
              </a:prstGeom>
              <a:noFill/>
              <a:ln w="28575">
                <a:solidFill>
                  <a:srgbClr val="F64C2A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1763713" y="3429000"/>
            <a:ext cx="4176712" cy="1295400"/>
            <a:chOff x="1111" y="2160"/>
            <a:chExt cx="2585" cy="862"/>
          </a:xfrm>
        </p:grpSpPr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3696" y="2160"/>
              <a:ext cx="0" cy="680"/>
            </a:xfrm>
            <a:prstGeom prst="line">
              <a:avLst/>
            </a:prstGeom>
            <a:noFill/>
            <a:ln w="57150">
              <a:solidFill>
                <a:srgbClr val="F64C2A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02" name="Group 22"/>
            <p:cNvGrpSpPr>
              <a:grpSpLocks/>
            </p:cNvGrpSpPr>
            <p:nvPr/>
          </p:nvGrpSpPr>
          <p:grpSpPr bwMode="auto">
            <a:xfrm>
              <a:off x="1111" y="2160"/>
              <a:ext cx="1996" cy="862"/>
              <a:chOff x="1111" y="2205"/>
              <a:chExt cx="1996" cy="862"/>
            </a:xfrm>
          </p:grpSpPr>
          <p:sp>
            <p:nvSpPr>
              <p:cNvPr id="71703" name="Line 23"/>
              <p:cNvSpPr>
                <a:spLocks noChangeShapeType="1"/>
              </p:cNvSpPr>
              <p:nvPr/>
            </p:nvSpPr>
            <p:spPr bwMode="auto">
              <a:xfrm>
                <a:off x="1111" y="2205"/>
                <a:ext cx="0" cy="862"/>
              </a:xfrm>
              <a:prstGeom prst="line">
                <a:avLst/>
              </a:prstGeom>
              <a:noFill/>
              <a:ln w="38100">
                <a:solidFill>
                  <a:srgbClr val="F64C2A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4" name="Line 24"/>
              <p:cNvSpPr>
                <a:spLocks noChangeShapeType="1"/>
              </p:cNvSpPr>
              <p:nvPr/>
            </p:nvSpPr>
            <p:spPr bwMode="auto">
              <a:xfrm>
                <a:off x="1111" y="3067"/>
                <a:ext cx="1996" cy="0"/>
              </a:xfrm>
              <a:prstGeom prst="line">
                <a:avLst/>
              </a:prstGeom>
              <a:noFill/>
              <a:ln w="38100">
                <a:solidFill>
                  <a:srgbClr val="F64C2A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076825" y="4416425"/>
            <a:ext cx="1878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</a:rPr>
              <a:t>harvested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4" grpId="0" autoUpdateAnimBg="0"/>
      <p:bldP spid="71685" grpId="0" autoUpdateAnimBg="0"/>
      <p:bldP spid="71686" grpId="0" animBg="1" autoUpdateAnimBg="0"/>
      <p:bldP spid="71687" grpId="0" autoUpdateAnimBg="0"/>
      <p:bldP spid="71688" grpId="0" autoUpdateAnimBg="0"/>
      <p:bldP spid="71690" grpId="0"/>
      <p:bldP spid="71694" grpId="0" animBg="1"/>
      <p:bldP spid="717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Group 2"/>
          <p:cNvGraphicFramePr>
            <a:graphicFrameLocks noGrp="1"/>
          </p:cNvGraphicFramePr>
          <p:nvPr/>
        </p:nvGraphicFramePr>
        <p:xfrm>
          <a:off x="468313" y="1484313"/>
          <a:ext cx="8353425" cy="3672879"/>
        </p:xfrm>
        <a:graphic>
          <a:graphicData uri="http://schemas.openxmlformats.org/drawingml/2006/table">
            <a:tbl>
              <a:tblPr/>
              <a:tblGrid>
                <a:gridCol w="4175695"/>
                <a:gridCol w="417773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Direct Speech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Indirect Speech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8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declarative sentence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Jane said, “I’m very fond of traveling.”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572000" y="2204864"/>
            <a:ext cx="45720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u="sng" dirty="0" smtClean="0">
                <a:solidFill>
                  <a:srgbClr val="0000FF"/>
                </a:solidFill>
                <a:cs typeface="Times New Roman" pitchFamily="18" charset="0"/>
              </a:rPr>
              <a:t>noun clauses begins with ‘that’ </a:t>
            </a:r>
            <a:endParaRPr lang="en-US" altLang="zh-CN" sz="32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  <a:cs typeface="Times New Roman" pitchFamily="18" charset="0"/>
              </a:rPr>
              <a:t>Jane </a:t>
            </a:r>
            <a:r>
              <a:rPr lang="en-US" altLang="zh-CN" sz="3200" dirty="0">
                <a:solidFill>
                  <a:srgbClr val="0000FF"/>
                </a:solidFill>
                <a:cs typeface="Times New Roman" pitchFamily="18" charset="0"/>
              </a:rPr>
              <a:t>said </a:t>
            </a:r>
            <a:r>
              <a:rPr lang="en-US" altLang="zh-CN" sz="3200" dirty="0">
                <a:solidFill>
                  <a:srgbClr val="FF0066"/>
                </a:solidFill>
                <a:cs typeface="Times New Roman" pitchFamily="18" charset="0"/>
              </a:rPr>
              <a:t>that</a:t>
            </a:r>
            <a:r>
              <a:rPr lang="en-US" altLang="zh-CN" sz="3200" dirty="0">
                <a:solidFill>
                  <a:srgbClr val="0000FF"/>
                </a:solidFill>
                <a:cs typeface="Times New Roman" pitchFamily="18" charset="0"/>
              </a:rPr>
              <a:t> she </a:t>
            </a:r>
            <a:r>
              <a:rPr lang="en-US" altLang="zh-CN" sz="3200" dirty="0">
                <a:solidFill>
                  <a:srgbClr val="FF0066"/>
                </a:solidFill>
                <a:cs typeface="Times New Roman" pitchFamily="18" charset="0"/>
              </a:rPr>
              <a:t>was</a:t>
            </a:r>
            <a:r>
              <a:rPr lang="en-US" altLang="zh-CN" sz="3200" dirty="0">
                <a:solidFill>
                  <a:srgbClr val="0000FF"/>
                </a:solidFill>
                <a:cs typeface="Times New Roman" pitchFamily="18" charset="0"/>
              </a:rPr>
              <a:t> very fond of traveling.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Group 2"/>
          <p:cNvGraphicFramePr>
            <a:graphicFrameLocks noGrp="1"/>
          </p:cNvGraphicFramePr>
          <p:nvPr>
            <p:ph/>
          </p:nvPr>
        </p:nvGraphicFramePr>
        <p:xfrm>
          <a:off x="519113" y="1135063"/>
          <a:ext cx="8229600" cy="4511675"/>
        </p:xfrm>
        <a:graphic>
          <a:graphicData uri="http://schemas.openxmlformats.org/drawingml/2006/table">
            <a:tbl>
              <a:tblPr/>
              <a:tblGrid>
                <a:gridCol w="3908425"/>
                <a:gridCol w="4321175"/>
              </a:tblGrid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General question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 this your umbrella, Mary?” asked John.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427538" y="1997075"/>
            <a:ext cx="42481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 dirty="0" smtClean="0">
                <a:solidFill>
                  <a:srgbClr val="0000FF"/>
                </a:solidFill>
                <a:cs typeface="Times New Roman" pitchFamily="18" charset="0"/>
              </a:rPr>
              <a:t>noun clauses begins with ‘</a:t>
            </a:r>
            <a:r>
              <a:rPr lang="en-US" altLang="zh-CN" u="sng" dirty="0" smtClean="0">
                <a:solidFill>
                  <a:srgbClr val="0000FF"/>
                </a:solidFill>
                <a:cs typeface="Times New Roman" pitchFamily="18" charset="0"/>
              </a:rPr>
              <a:t>whether / if’ </a:t>
            </a:r>
            <a:endParaRPr lang="zh-CN" altLang="en-US" u="sng" dirty="0">
              <a:solidFill>
                <a:srgbClr val="0000FF"/>
              </a:solidFill>
              <a:cs typeface="Times New Roman" pitchFamily="18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John asked Mary </a:t>
            </a:r>
            <a:r>
              <a:rPr lang="en-US" altLang="zh-CN" dirty="0">
                <a:solidFill>
                  <a:srgbClr val="FF0066"/>
                </a:solidFill>
                <a:cs typeface="Times New Roman" pitchFamily="18" charset="0"/>
              </a:rPr>
              <a:t>if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that </a:t>
            </a:r>
            <a:r>
              <a:rPr lang="en-US" altLang="zh-CN" dirty="0">
                <a:solidFill>
                  <a:srgbClr val="FF0066"/>
                </a:solidFill>
                <a:cs typeface="Times New Roman" pitchFamily="18" charset="0"/>
              </a:rPr>
              <a:t>was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her umbrella.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2" name="Group 2"/>
          <p:cNvGraphicFramePr>
            <a:graphicFrameLocks noGrp="1"/>
          </p:cNvGraphicFramePr>
          <p:nvPr>
            <p:ph/>
          </p:nvPr>
        </p:nvGraphicFramePr>
        <p:xfrm>
          <a:off x="323850" y="1052513"/>
          <a:ext cx="8640763" cy="4449763"/>
        </p:xfrm>
        <a:graphic>
          <a:graphicData uri="http://schemas.openxmlformats.org/drawingml/2006/table">
            <a:tbl>
              <a:tblPr/>
              <a:tblGrid>
                <a:gridCol w="3922713"/>
                <a:gridCol w="4718050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Direct speech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Indirect Speech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Special  question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Mary, when will you return me the book?” asked John.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4176713" y="1844675"/>
            <a:ext cx="47879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 dirty="0" smtClean="0">
                <a:solidFill>
                  <a:srgbClr val="0000FF"/>
                </a:solidFill>
                <a:cs typeface="Times New Roman" pitchFamily="18" charset="0"/>
              </a:rPr>
              <a:t>noun clauses begins with ‘</a:t>
            </a:r>
            <a:r>
              <a:rPr lang="en-US" altLang="zh-CN" u="sng" dirty="0" err="1" smtClean="0">
                <a:solidFill>
                  <a:srgbClr val="0000FF"/>
                </a:solidFill>
                <a:cs typeface="Times New Roman" pitchFamily="18" charset="0"/>
              </a:rPr>
              <a:t>wh</a:t>
            </a:r>
            <a:r>
              <a:rPr lang="en-US" altLang="zh-CN" u="sng" dirty="0" smtClean="0">
                <a:solidFill>
                  <a:srgbClr val="0000FF"/>
                </a:solidFill>
                <a:cs typeface="Times New Roman" pitchFamily="18" charset="0"/>
              </a:rPr>
              <a:t>-’ </a:t>
            </a:r>
            <a:endParaRPr lang="zh-CN" alt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John asked Mary </a:t>
            </a:r>
            <a:r>
              <a:rPr lang="en-US" altLang="zh-CN" dirty="0">
                <a:solidFill>
                  <a:srgbClr val="FF0066"/>
                </a:solidFill>
                <a:cs typeface="Times New Roman" pitchFamily="18" charset="0"/>
              </a:rPr>
              <a:t>when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 she </a:t>
            </a:r>
            <a:r>
              <a:rPr lang="en-US" altLang="zh-CN" dirty="0">
                <a:solidFill>
                  <a:srgbClr val="FF0066"/>
                </a:solidFill>
                <a:cs typeface="Times New Roman" pitchFamily="18" charset="0"/>
              </a:rPr>
              <a:t>would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return him the book.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95288" y="333375"/>
            <a:ext cx="82804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由直接引语转变为间接引语，有时会引起时态的变化，注意以下几个方面。</a:t>
            </a:r>
            <a:endParaRPr lang="zh-CN" altLang="en-US" b="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468313" y="2060575"/>
          <a:ext cx="8169275" cy="4084003"/>
        </p:xfrm>
        <a:graphic>
          <a:graphicData uri="http://schemas.openxmlformats.org/drawingml/2006/table">
            <a:tbl>
              <a:tblPr/>
              <a:tblGrid>
                <a:gridCol w="4319587"/>
                <a:gridCol w="3849688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主句动词为一般现在时或现在完成时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She often says, “All men and women are equal under the law.”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787900" y="2860675"/>
            <a:ext cx="381635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00">
                <a:solidFill>
                  <a:srgbClr val="006600"/>
                </a:solidFill>
              </a:rPr>
              <a:t>从句动词时态不变</a:t>
            </a:r>
          </a:p>
          <a:p>
            <a:pPr>
              <a:lnSpc>
                <a:spcPct val="120000"/>
              </a:lnSpc>
            </a:pPr>
            <a:r>
              <a:rPr lang="en-US" altLang="zh-CN" sz="3500">
                <a:solidFill>
                  <a:srgbClr val="660066"/>
                </a:solidFill>
              </a:rPr>
              <a:t>She often says that all men and women are equal under the law.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01" name="Group 29"/>
          <p:cNvGraphicFramePr>
            <a:graphicFrameLocks noGrp="1"/>
          </p:cNvGraphicFramePr>
          <p:nvPr>
            <p:ph/>
          </p:nvPr>
        </p:nvGraphicFramePr>
        <p:xfrm>
          <a:off x="250825" y="1049338"/>
          <a:ext cx="8642350" cy="4462272"/>
        </p:xfrm>
        <a:graphic>
          <a:graphicData uri="http://schemas.openxmlformats.org/drawingml/2006/table">
            <a:tbl>
              <a:tblPr/>
              <a:tblGrid>
                <a:gridCol w="1296988"/>
                <a:gridCol w="2736850"/>
                <a:gridCol w="1439862"/>
                <a:gridCol w="3168650"/>
              </a:tblGrid>
              <a:tr h="777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692275" y="2852738"/>
            <a:ext cx="2665413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  <a:cs typeface="Times New Roman" pitchFamily="18" charset="0"/>
              </a:rPr>
              <a:t>一般现在时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660066"/>
                </a:solidFill>
                <a:cs typeface="Times New Roman" pitchFamily="18" charset="0"/>
              </a:rPr>
              <a:t>“</a:t>
            </a:r>
            <a:r>
              <a:rPr lang="en-US" altLang="zh-CN">
                <a:solidFill>
                  <a:srgbClr val="660066"/>
                </a:solidFill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know</a:t>
            </a:r>
            <a:r>
              <a:rPr lang="en-US" altLang="zh-CN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660066"/>
                </a:solidFill>
                <a:cs typeface="Times New Roman" pitchFamily="18" charset="0"/>
              </a:rPr>
              <a:t>it,” he said.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794375" y="2852738"/>
            <a:ext cx="2881313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  <a:cs typeface="Times New Roman" pitchFamily="18" charset="0"/>
              </a:rPr>
              <a:t>一般过去时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660066"/>
                </a:solidFill>
                <a:cs typeface="Times New Roman" pitchFamily="18" charset="0"/>
              </a:rPr>
              <a:t>He said that he</a:t>
            </a:r>
            <a:r>
              <a:rPr lang="en-US" altLang="zh-CN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knew</a:t>
            </a:r>
            <a:r>
              <a:rPr lang="en-US" altLang="zh-CN">
                <a:solidFill>
                  <a:srgbClr val="FF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660066"/>
                </a:solidFill>
                <a:cs typeface="Times New Roman" pitchFamily="18" charset="0"/>
              </a:rPr>
              <a:t>it.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utoUpdateAnimBg="0"/>
      <p:bldP spid="286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 descr="图标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5084763"/>
            <a:ext cx="504825" cy="1535112"/>
          </a:xfrm>
          <a:prstGeom prst="rect">
            <a:avLst/>
          </a:prstGeom>
          <a:noFill/>
        </p:spPr>
      </p:pic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95288" y="692150"/>
            <a:ext cx="85693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5. “_______ do anything about that,” </a:t>
            </a:r>
          </a:p>
          <a:p>
            <a:r>
              <a:rPr lang="en-US" altLang="zh-CN"/>
              <a:t>     says Yang Lei, “but _____ open up </a:t>
            </a:r>
          </a:p>
          <a:p>
            <a:r>
              <a:rPr lang="en-US" altLang="zh-CN"/>
              <a:t>     my students’ eyes to the outside </a:t>
            </a:r>
          </a:p>
          <a:p>
            <a:r>
              <a:rPr lang="en-US" altLang="zh-CN"/>
              <a:t>     world and give them a good start in </a:t>
            </a:r>
          </a:p>
          <a:p>
            <a:r>
              <a:rPr lang="en-US" altLang="zh-CN"/>
              <a:t>     life.” </a:t>
            </a:r>
          </a:p>
          <a:p>
            <a:r>
              <a:rPr lang="en-US" altLang="zh-CN"/>
              <a:t>6. Your best friend said _______ great.</a:t>
            </a:r>
          </a:p>
          <a:p>
            <a:endParaRPr lang="en-US" altLang="zh-CN"/>
          </a:p>
          <a:p>
            <a:r>
              <a:rPr lang="en-US" altLang="zh-CN"/>
              <a:t>7. She said that memorizing the words </a:t>
            </a:r>
          </a:p>
          <a:p>
            <a:r>
              <a:rPr lang="en-US" altLang="zh-CN"/>
              <a:t>    of pop songs also _______ a little.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500563" y="2835275"/>
            <a:ext cx="27368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500563" y="3932238"/>
            <a:ext cx="3117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indirect speech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2916238" y="5664200"/>
            <a:ext cx="3117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indirect speech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1258888" y="700088"/>
            <a:ext cx="146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can’t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4994275" y="1268413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can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5345113" y="3429000"/>
            <a:ext cx="131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it was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4427538" y="5019675"/>
            <a:ext cx="147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helped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5" grpId="0"/>
      <p:bldP spid="240646" grpId="0"/>
      <p:bldP spid="240647" grpId="0"/>
      <p:bldP spid="240648" grpId="0"/>
      <p:bldP spid="240649" grpId="0"/>
      <p:bldP spid="2406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9" name="Group 23"/>
          <p:cNvGraphicFramePr>
            <a:graphicFrameLocks noGrp="1"/>
          </p:cNvGraphicFramePr>
          <p:nvPr>
            <p:ph/>
          </p:nvPr>
        </p:nvGraphicFramePr>
        <p:xfrm>
          <a:off x="457200" y="903288"/>
          <a:ext cx="8229600" cy="5112386"/>
        </p:xfrm>
        <a:graphic>
          <a:graphicData uri="http://schemas.openxmlformats.org/drawingml/2006/table">
            <a:tbl>
              <a:tblPr/>
              <a:tblGrid>
                <a:gridCol w="1235075"/>
                <a:gridCol w="2735263"/>
                <a:gridCol w="1152525"/>
                <a:gridCol w="3106737"/>
              </a:tblGrid>
              <a:tr h="1093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0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692275" y="2905125"/>
            <a:ext cx="2808288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6600"/>
                </a:solidFill>
              </a:rPr>
              <a:t>现在进行时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660066"/>
                </a:solidFill>
              </a:rPr>
              <a:t>“</a:t>
            </a:r>
            <a:r>
              <a:rPr lang="en-US" altLang="zh-CN">
                <a:solidFill>
                  <a:srgbClr val="660066"/>
                </a:solidFill>
              </a:rPr>
              <a:t>I</a:t>
            </a:r>
            <a:r>
              <a:rPr lang="en-US" altLang="zh-CN">
                <a:solidFill>
                  <a:srgbClr val="0000FF"/>
                </a:solidFill>
              </a:rPr>
              <a:t>’m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making coffee for you all,” she said.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5580063" y="2901950"/>
            <a:ext cx="2735262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6600"/>
                </a:solidFill>
              </a:rPr>
              <a:t>过去进行时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660066"/>
                </a:solidFill>
              </a:rPr>
              <a:t>She said she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was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making coffee for us all.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utoUpdateAnimBg="0"/>
      <p:bldP spid="297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Group 2"/>
          <p:cNvGraphicFramePr>
            <a:graphicFrameLocks noGrp="1"/>
          </p:cNvGraphicFramePr>
          <p:nvPr>
            <p:ph/>
          </p:nvPr>
        </p:nvGraphicFramePr>
        <p:xfrm>
          <a:off x="519113" y="925513"/>
          <a:ext cx="8229600" cy="4947794"/>
        </p:xfrm>
        <a:graphic>
          <a:graphicData uri="http://schemas.openxmlformats.org/drawingml/2006/table">
            <a:tbl>
              <a:tblPr/>
              <a:tblGrid>
                <a:gridCol w="1235075"/>
                <a:gridCol w="2663825"/>
                <a:gridCol w="1223962"/>
                <a:gridCol w="3106738"/>
              </a:tblGrid>
              <a:tr h="1093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9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49425" y="2924175"/>
            <a:ext cx="2735263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</a:rPr>
              <a:t>现在完成时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660066"/>
                </a:solidFill>
              </a:rPr>
              <a:t>“</a:t>
            </a:r>
            <a:r>
              <a:rPr lang="en-US" altLang="zh-CN">
                <a:solidFill>
                  <a:srgbClr val="660066"/>
                </a:solidFill>
              </a:rPr>
              <a:t>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have seen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her before,” said he. 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5651500" y="2927350"/>
            <a:ext cx="3109913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</a:rPr>
              <a:t>过去完成时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660066"/>
                </a:solidFill>
              </a:rPr>
              <a:t>He said he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had seen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her before.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307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Group 2"/>
          <p:cNvGraphicFramePr>
            <a:graphicFrameLocks noGrp="1"/>
          </p:cNvGraphicFramePr>
          <p:nvPr>
            <p:ph/>
          </p:nvPr>
        </p:nvGraphicFramePr>
        <p:xfrm>
          <a:off x="312738" y="549275"/>
          <a:ext cx="8507412" cy="5814886"/>
        </p:xfrm>
        <a:graphic>
          <a:graphicData uri="http://schemas.openxmlformats.org/drawingml/2006/table">
            <a:tbl>
              <a:tblPr/>
              <a:tblGrid>
                <a:gridCol w="1162050"/>
                <a:gridCol w="2654300"/>
                <a:gridCol w="1152525"/>
                <a:gridCol w="3538537"/>
              </a:tblGrid>
              <a:tr h="863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484313" y="2333625"/>
            <a:ext cx="269557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6600"/>
                </a:solidFill>
              </a:rPr>
              <a:t>现在完成进行时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660066"/>
                </a:solidFill>
              </a:rPr>
              <a:t>He said, “I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have been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doing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it for hours.”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264150" y="2325688"/>
            <a:ext cx="3427413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6600"/>
                </a:solidFill>
              </a:rPr>
              <a:t>过去完成进行时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660066"/>
                </a:solidFill>
              </a:rPr>
              <a:t>He said he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had been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doing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it for hours.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/>
      <p:bldP spid="317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>
            <p:ph/>
          </p:nvPr>
        </p:nvGraphicFramePr>
        <p:xfrm>
          <a:off x="457200" y="633413"/>
          <a:ext cx="8229600" cy="5418138"/>
        </p:xfrm>
        <a:graphic>
          <a:graphicData uri="http://schemas.openxmlformats.org/drawingml/2006/table">
            <a:tbl>
              <a:tblPr/>
              <a:tblGrid>
                <a:gridCol w="1235075"/>
                <a:gridCol w="2663825"/>
                <a:gridCol w="1223963"/>
                <a:gridCol w="3106737"/>
              </a:tblGrid>
              <a:tr h="850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2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1692275" y="2420938"/>
            <a:ext cx="2592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</a:rPr>
              <a:t>一般过去时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660066"/>
                </a:solidFill>
              </a:rPr>
              <a:t>“</a:t>
            </a:r>
            <a:r>
              <a:rPr lang="en-US" altLang="zh-CN">
                <a:solidFill>
                  <a:srgbClr val="660066"/>
                </a:solidFill>
              </a:rPr>
              <a:t>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saw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her last Monday,” he said.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584825" y="2389188"/>
            <a:ext cx="3090863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6600"/>
                </a:solidFill>
              </a:rPr>
              <a:t>过去完成时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660066"/>
                </a:solidFill>
              </a:rPr>
              <a:t>He said he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had seen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her the previous Monday.</a:t>
            </a:r>
            <a:r>
              <a:rPr lang="en-US" altLang="zh-CN" b="0">
                <a:solidFill>
                  <a:srgbClr val="660066"/>
                </a:solidFill>
              </a:rPr>
              <a:t>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/>
      <p:bldP spid="327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16" name="Group 24"/>
          <p:cNvGraphicFramePr>
            <a:graphicFrameLocks noGrp="1"/>
          </p:cNvGraphicFramePr>
          <p:nvPr>
            <p:ph/>
          </p:nvPr>
        </p:nvGraphicFramePr>
        <p:xfrm>
          <a:off x="363538" y="615950"/>
          <a:ext cx="8601075" cy="5113339"/>
        </p:xfrm>
        <a:graphic>
          <a:graphicData uri="http://schemas.openxmlformats.org/drawingml/2006/table">
            <a:tbl>
              <a:tblPr/>
              <a:tblGrid>
                <a:gridCol w="1162050"/>
                <a:gridCol w="2797175"/>
                <a:gridCol w="1152525"/>
                <a:gridCol w="3489325"/>
              </a:tblGrid>
              <a:tr h="1093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1531938" y="2565400"/>
            <a:ext cx="286385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6600"/>
                </a:solidFill>
              </a:rPr>
              <a:t>过去进行时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660066"/>
                </a:solidFill>
              </a:rPr>
              <a:t>“</a:t>
            </a:r>
            <a:r>
              <a:rPr lang="en-US" altLang="zh-CN">
                <a:solidFill>
                  <a:srgbClr val="660066"/>
                </a:solidFill>
              </a:rPr>
              <a:t>I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was waiting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for Jim,” she said. 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5476875" y="2573338"/>
            <a:ext cx="366712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6600"/>
                </a:solidFill>
              </a:rPr>
              <a:t>过去完成进行时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660066"/>
                </a:solidFill>
              </a:rPr>
              <a:t>She said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she had been waiting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for Jim.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Group 2"/>
          <p:cNvGraphicFramePr>
            <a:graphicFrameLocks noGrp="1"/>
          </p:cNvGraphicFramePr>
          <p:nvPr>
            <p:ph/>
          </p:nvPr>
        </p:nvGraphicFramePr>
        <p:xfrm>
          <a:off x="519113" y="549275"/>
          <a:ext cx="8229600" cy="5833873"/>
        </p:xfrm>
        <a:graphic>
          <a:graphicData uri="http://schemas.openxmlformats.org/drawingml/2006/table">
            <a:tbl>
              <a:tblPr/>
              <a:tblGrid>
                <a:gridCol w="1066800"/>
                <a:gridCol w="2976562"/>
                <a:gridCol w="1150938"/>
                <a:gridCol w="3035300"/>
              </a:tblGrid>
              <a:tr h="842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</a:t>
                      </a: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时态</a:t>
                      </a:r>
                      <a:r>
                        <a:rPr kumimoji="0" lang="zh-CN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变为</a:t>
                      </a: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1595438" y="2308225"/>
            <a:ext cx="2976562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400">
                <a:solidFill>
                  <a:srgbClr val="006600"/>
                </a:solidFill>
              </a:rPr>
              <a:t>过去完成时</a:t>
            </a:r>
          </a:p>
          <a:p>
            <a:pPr>
              <a:lnSpc>
                <a:spcPct val="110000"/>
              </a:lnSpc>
            </a:pPr>
            <a:r>
              <a:rPr lang="zh-CN" altLang="en-US" sz="3400">
                <a:solidFill>
                  <a:srgbClr val="660066"/>
                </a:solidFill>
              </a:rPr>
              <a:t>“</a:t>
            </a:r>
            <a:r>
              <a:rPr lang="en-US" altLang="zh-CN" sz="3400">
                <a:solidFill>
                  <a:srgbClr val="660066"/>
                </a:solidFill>
              </a:rPr>
              <a:t>Do you know Rick</a:t>
            </a:r>
            <a:r>
              <a:rPr lang="en-US" altLang="zh-CN" sz="3400">
                <a:solidFill>
                  <a:srgbClr val="FF00FF"/>
                </a:solidFill>
              </a:rPr>
              <a:t> </a:t>
            </a:r>
            <a:r>
              <a:rPr lang="en-US" altLang="zh-CN" sz="3400">
                <a:solidFill>
                  <a:srgbClr val="0000FF"/>
                </a:solidFill>
              </a:rPr>
              <a:t>had been</a:t>
            </a:r>
            <a:r>
              <a:rPr lang="en-US" altLang="zh-CN" sz="3400">
                <a:solidFill>
                  <a:srgbClr val="FF00FF"/>
                </a:solidFill>
              </a:rPr>
              <a:t> </a:t>
            </a:r>
            <a:r>
              <a:rPr lang="en-US" altLang="zh-CN" sz="3400">
                <a:solidFill>
                  <a:srgbClr val="660066"/>
                </a:solidFill>
              </a:rPr>
              <a:t>ill in bed for many days till he died?” Jack asked.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724525" y="2292350"/>
            <a:ext cx="295116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400">
                <a:solidFill>
                  <a:srgbClr val="006600"/>
                </a:solidFill>
              </a:rPr>
              <a:t>过去完成时</a:t>
            </a:r>
          </a:p>
          <a:p>
            <a:pPr>
              <a:lnSpc>
                <a:spcPct val="110000"/>
              </a:lnSpc>
            </a:pPr>
            <a:r>
              <a:rPr lang="en-US" altLang="zh-CN" sz="3400">
                <a:solidFill>
                  <a:srgbClr val="660066"/>
                </a:solidFill>
              </a:rPr>
              <a:t>Jack asked if I knew Rick</a:t>
            </a:r>
            <a:r>
              <a:rPr lang="en-US" altLang="zh-CN" sz="3400">
                <a:solidFill>
                  <a:srgbClr val="FF00FF"/>
                </a:solidFill>
              </a:rPr>
              <a:t> </a:t>
            </a:r>
            <a:r>
              <a:rPr lang="en-US" altLang="zh-CN" sz="3400">
                <a:solidFill>
                  <a:srgbClr val="0000FF"/>
                </a:solidFill>
              </a:rPr>
              <a:t>had been</a:t>
            </a:r>
            <a:r>
              <a:rPr lang="en-US" altLang="zh-CN" sz="3400">
                <a:solidFill>
                  <a:srgbClr val="FF00FF"/>
                </a:solidFill>
              </a:rPr>
              <a:t> </a:t>
            </a:r>
            <a:r>
              <a:rPr lang="en-US" altLang="zh-CN" sz="3400">
                <a:solidFill>
                  <a:srgbClr val="660066"/>
                </a:solidFill>
              </a:rPr>
              <a:t>ill in bed for many days till he died.</a:t>
            </a:r>
            <a:r>
              <a:rPr lang="en-US" altLang="zh-CN" sz="3400" b="0">
                <a:solidFill>
                  <a:srgbClr val="660066"/>
                </a:solidFill>
              </a:rPr>
              <a:t>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7" grpId="0"/>
      <p:bldP spid="348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63" name="Group 23"/>
          <p:cNvGraphicFramePr>
            <a:graphicFrameLocks noGrp="1"/>
          </p:cNvGraphicFramePr>
          <p:nvPr>
            <p:ph/>
          </p:nvPr>
        </p:nvGraphicFramePr>
        <p:xfrm>
          <a:off x="473075" y="981075"/>
          <a:ext cx="8229600" cy="5161281"/>
        </p:xfrm>
        <a:graphic>
          <a:graphicData uri="http://schemas.openxmlformats.org/drawingml/2006/table">
            <a:tbl>
              <a:tblPr/>
              <a:tblGrid>
                <a:gridCol w="1235075"/>
                <a:gridCol w="2663825"/>
                <a:gridCol w="1223963"/>
                <a:gridCol w="3106737"/>
              </a:tblGrid>
              <a:tr h="868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变化前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间接引语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变化后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96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主句动词为一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般过去时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引语时态为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从句动词时态相应变化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从句时态变为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1692275" y="2749550"/>
            <a:ext cx="26797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6600"/>
                </a:solidFill>
              </a:rPr>
              <a:t>一般将来时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660066"/>
                </a:solidFill>
              </a:rPr>
              <a:t>He said, “We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shall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start tomorrow.”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600700" y="2751138"/>
            <a:ext cx="2811463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6600"/>
                </a:solidFill>
              </a:rPr>
              <a:t>过去将来时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660066"/>
                </a:solidFill>
              </a:rPr>
              <a:t>He said they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would</a:t>
            </a: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660066"/>
                </a:solidFill>
              </a:rPr>
              <a:t>start the next day.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1" grpId="0" autoUpdateAnimBg="0"/>
      <p:bldP spid="3586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80400" cy="5584825"/>
          </a:xfrm>
          <a:noFill/>
        </p:spPr>
        <p:txBody>
          <a:bodyPr>
            <a:spAutoFit/>
          </a:bodyPr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I. A) 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根据句型及句意将下列直接引语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         变为间接引语，每空一词。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1. Alice said, “I've just got a letter 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from my father.” 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Alice said that _____ _____ just 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got a letter from ______ father.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2. He asked, “Why don’t you come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earlier, Tom?” 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He asked ____ _____ ___ ______ _____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earlier.  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4041775" y="2932113"/>
            <a:ext cx="890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she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4572000" y="3500438"/>
            <a:ext cx="974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her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5292725" y="2932113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had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725738" y="5157788"/>
            <a:ext cx="594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Tom   why   he   didn’t   come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82277" grpId="0"/>
      <p:bldP spid="182278" grpId="0"/>
      <p:bldP spid="1822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439150" cy="4702175"/>
          </a:xfrm>
          <a:noFill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3. Jane asked Dick, “Have you finished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writing the report?”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    Jane asked Dick __________ ___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____ _______ writing the report.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4. He asked, “Can you show me the way 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to the nearest park?”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He asked ____ __________ ___ _____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_____ ____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 altLang="zh-CN" sz="3600" b="1">
                <a:latin typeface="Times New Roman" pitchFamily="18" charset="0"/>
              </a:rPr>
              <a:t>the way to the nearest park. 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211638" y="2184400"/>
            <a:ext cx="331311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whether/if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659563" y="2184400"/>
            <a:ext cx="79216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he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908175" y="2760663"/>
            <a:ext cx="230346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finished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900113" y="2738438"/>
            <a:ext cx="10033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had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2916238" y="4489450"/>
            <a:ext cx="52768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me   whether / if   I   could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852488" y="5065713"/>
            <a:ext cx="22796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rgbClr val="FF0066"/>
                </a:solidFill>
              </a:rPr>
              <a:t>show   him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183300" grpId="0"/>
      <p:bldP spid="183301" grpId="0"/>
      <p:bldP spid="183302" grpId="0"/>
      <p:bldP spid="183303" grpId="0"/>
      <p:bldP spid="1833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604250" cy="3825875"/>
          </a:xfrm>
          <a:noFill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5. Mr. Smith said to the girl, “I will 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come here to see you next Sunday.” </a:t>
            </a:r>
            <a:br>
              <a:rPr lang="en-US" altLang="zh-CN" sz="3600" b="1">
                <a:latin typeface="Times New Roman" pitchFamily="18" charset="0"/>
              </a:rPr>
            </a:br>
            <a:r>
              <a:rPr lang="en-US" altLang="zh-CN" sz="3600" b="1">
                <a:latin typeface="Times New Roman" pitchFamily="18" charset="0"/>
              </a:rPr>
              <a:t>  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Mr. Smith _____ the girl that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___ _______ ___ there to see ____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____ __________ Sunday. 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276600" y="2997200"/>
            <a:ext cx="1031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told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044575" y="3605213"/>
            <a:ext cx="446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he    would    go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6678613" y="3652838"/>
            <a:ext cx="917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her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044575" y="422751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the     following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  <p:bldP spid="185348" grpId="0"/>
      <p:bldP spid="185349" grpId="0"/>
      <p:bldP spid="1853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图标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22888"/>
            <a:ext cx="504825" cy="1535112"/>
          </a:xfrm>
          <a:prstGeom prst="rect">
            <a:avLst/>
          </a:prstGeom>
          <a:noFill/>
        </p:spPr>
      </p:pic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68313" y="404813"/>
            <a:ext cx="8280400" cy="61341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8. “Well, _______ I should be allowed to </a:t>
            </a:r>
          </a:p>
          <a:p>
            <a:r>
              <a:rPr lang="en-US" altLang="zh-CN"/>
              <a:t>    make decisions for myself,” he says. </a:t>
            </a:r>
          </a:p>
          <a:p>
            <a:endParaRPr lang="en-US" altLang="zh-CN"/>
          </a:p>
          <a:p>
            <a:r>
              <a:rPr lang="en-US" altLang="zh-CN"/>
              <a:t>9. On Monday, he told a radio  </a:t>
            </a:r>
          </a:p>
          <a:p>
            <a:r>
              <a:rPr lang="en-US" altLang="zh-CN"/>
              <a:t>    interviewer that ________ run out of </a:t>
            </a:r>
          </a:p>
          <a:p>
            <a:r>
              <a:rPr lang="en-US" altLang="zh-CN"/>
              <a:t>    money to buy old bikes. </a:t>
            </a:r>
          </a:p>
          <a:p>
            <a:r>
              <a:rPr lang="en-US" altLang="zh-CN"/>
              <a:t>10. She said, “___________ to set down a </a:t>
            </a:r>
          </a:p>
          <a:p>
            <a:r>
              <a:rPr lang="en-US" altLang="zh-CN"/>
              <a:t>      series of facts in a diary as most </a:t>
            </a:r>
          </a:p>
          <a:p>
            <a:r>
              <a:rPr lang="en-US" altLang="zh-CN"/>
              <a:t>      people do, but ______ this diary itself </a:t>
            </a:r>
          </a:p>
          <a:p>
            <a:r>
              <a:rPr lang="en-US" altLang="zh-CN"/>
              <a:t>      to be my friend, and _______ call my </a:t>
            </a:r>
          </a:p>
          <a:p>
            <a:r>
              <a:rPr lang="en-US" altLang="zh-CN"/>
              <a:t>      friend Kitty.”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5292725" y="1481138"/>
            <a:ext cx="2736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724525" y="3068638"/>
            <a:ext cx="3117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indirect speech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4427538" y="5805488"/>
            <a:ext cx="2736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direct speech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2406650" y="404813"/>
            <a:ext cx="151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think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4448175" y="25654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he had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276600" y="3651250"/>
            <a:ext cx="259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don’t</a:t>
            </a:r>
            <a:r>
              <a:rPr lang="en-US" altLang="zh-CN"/>
              <a:t> </a:t>
            </a:r>
            <a:r>
              <a:rPr lang="en-US" altLang="zh-CN">
                <a:solidFill>
                  <a:srgbClr val="FF0066"/>
                </a:solidFill>
              </a:rPr>
              <a:t>want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4067175" y="4803775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want</a:t>
            </a: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5435600" y="5308600"/>
            <a:ext cx="139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 shall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  <p:bldP spid="236552" grpId="0"/>
      <p:bldP spid="236553" grpId="0"/>
      <p:bldP spid="236554" grpId="0"/>
      <p:bldP spid="236555" grpId="0"/>
      <p:bldP spid="236556" grpId="0"/>
      <p:bldP spid="236557" grpId="0"/>
      <p:bldP spid="2365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765175"/>
            <a:ext cx="8208963" cy="1190625"/>
          </a:xfrm>
          <a:noFill/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8000"/>
                </a:solidFill>
                <a:latin typeface="Times New Roman" pitchFamily="18" charset="0"/>
              </a:rPr>
              <a:t>B) </a:t>
            </a: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根据句型及句意将下列间接引语变</a:t>
            </a:r>
            <a:b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</a:br>
            <a:r>
              <a:rPr lang="zh-CN" altLang="en-US" sz="3600" b="1">
                <a:solidFill>
                  <a:srgbClr val="008000"/>
                </a:solidFill>
                <a:latin typeface="Times New Roman" pitchFamily="18" charset="0"/>
              </a:rPr>
              <a:t>     为直接引语，每空一词。</a:t>
            </a:r>
            <a:r>
              <a:rPr lang="zh-CN" altLang="en-US" sz="3600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989138"/>
            <a:ext cx="8301037" cy="4486275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1. He told me that a friend in need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is a friend indeed.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He ____ ____ me, “A friend in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need ___ a friend indeed.”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2. She asked whether / if I was doing my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homework then.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She asked, “____ _____ ______ your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homework _____?”    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711325" y="3076575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said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263775" y="3644900"/>
            <a:ext cx="65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is 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2987675" y="3076575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to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3419475" y="5235575"/>
            <a:ext cx="4608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Are    you    doing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3359150" y="5811838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now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  <p:bldP spid="186374" grpId="0"/>
      <p:bldP spid="186375" grpId="0"/>
      <p:bldP spid="1863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19175"/>
            <a:ext cx="8553450" cy="4930775"/>
          </a:xfrm>
          <a:noFill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3. She said that she had received 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letter two days before. 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She said, “___ _________ a letter 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____ _____ ____.”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4. He asked you how much you had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paid for the car. </a:t>
            </a:r>
            <a:br>
              <a:rPr lang="en-US" altLang="zh-CN" sz="3600" b="1">
                <a:latin typeface="Times New Roman" pitchFamily="18" charset="0"/>
              </a:rPr>
            </a:br>
            <a:r>
              <a:rPr lang="en-US" altLang="zh-CN" sz="3600" b="1">
                <a:latin typeface="Times New Roman" pitchFamily="18" charset="0"/>
              </a:rPr>
              <a:t> He asked, “How much ____ ___ ____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for the car?”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203575" y="227647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I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900113" y="2859088"/>
            <a:ext cx="431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two   days   ago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507038" y="4652963"/>
            <a:ext cx="3673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did  you  pay 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3976688" y="2276475"/>
            <a:ext cx="2251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received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/>
      <p:bldP spid="188420" grpId="0"/>
      <p:bldP spid="188421" grpId="0"/>
      <p:bldP spid="1884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612775" y="1889125"/>
            <a:ext cx="7775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5. Susan said that she had gone there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 to see the doctor the day before.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 Susan said, “I _____ ____ to see the 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 doctor _________.”    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3924300" y="3151188"/>
            <a:ext cx="2292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FF0066"/>
                </a:solidFill>
              </a:rPr>
              <a:t>came  here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2579688" y="3727450"/>
            <a:ext cx="2063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FF0066"/>
                </a:solidFill>
              </a:rPr>
              <a:t>yesterday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  <p:bldP spid="2437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5399087" cy="671513"/>
          </a:xfrm>
          <a:noFill/>
          <a:ln/>
        </p:spPr>
        <p:txBody>
          <a:bodyPr>
            <a:spAutoFit/>
          </a:bodyPr>
          <a:lstStyle/>
          <a:p>
            <a:pPr algn="l"/>
            <a:r>
              <a:rPr lang="en-US" altLang="zh-CN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II.</a:t>
            </a:r>
            <a:r>
              <a:rPr lang="en-US" altLang="zh-CN" sz="3800" b="1">
                <a:solidFill>
                  <a:srgbClr val="008000"/>
                </a:solidFill>
                <a:ea typeface="方正彩云简体" pitchFamily="65" charset="-122"/>
              </a:rPr>
              <a:t> </a:t>
            </a:r>
            <a:r>
              <a:rPr lang="zh-CN" altLang="en-US" sz="3800" b="1">
                <a:solidFill>
                  <a:srgbClr val="008000"/>
                </a:solidFill>
                <a:ea typeface="方正彩云简体" pitchFamily="65" charset="-122"/>
              </a:rPr>
              <a:t>翻译下列句子。 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468313" y="1412875"/>
            <a:ext cx="84963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老师在课堂上对学生们说：“把你们 </a:t>
            </a:r>
          </a:p>
          <a:p>
            <a:r>
              <a:rPr lang="zh-CN" altLang="en-US"/>
              <a:t>    的分数加起来，看看能得多少分”。</a:t>
            </a:r>
          </a:p>
          <a:p>
            <a:r>
              <a:rPr lang="zh-CN" altLang="en-US"/>
              <a:t>    </a:t>
            </a:r>
            <a:r>
              <a:rPr lang="en-US" altLang="zh-CN"/>
              <a:t>The teacher said to the students in </a:t>
            </a:r>
          </a:p>
          <a:p>
            <a:r>
              <a:rPr lang="en-US" altLang="zh-CN"/>
              <a:t>    the class, “__________________ and </a:t>
            </a:r>
          </a:p>
          <a:p>
            <a:r>
              <a:rPr lang="en-US" altLang="zh-CN"/>
              <a:t>    see how many points you can get”.</a:t>
            </a:r>
          </a:p>
          <a:p>
            <a:r>
              <a:rPr lang="en-US" altLang="zh-CN"/>
              <a:t>2. </a:t>
            </a:r>
            <a:r>
              <a:rPr lang="zh-CN" altLang="en-US"/>
              <a:t>安告诉我她明天会带狗去公园。</a:t>
            </a:r>
          </a:p>
          <a:p>
            <a:r>
              <a:rPr lang="zh-CN" altLang="en-US"/>
              <a:t>    </a:t>
            </a:r>
            <a:r>
              <a:rPr lang="en-US" altLang="zh-CN"/>
              <a:t>Anne __________________________</a:t>
            </a:r>
            <a:r>
              <a:rPr lang="zh-CN" altLang="en-US"/>
              <a:t>　　 </a:t>
            </a:r>
          </a:p>
          <a:p>
            <a:r>
              <a:rPr lang="zh-CN" altLang="en-US"/>
              <a:t>    </a:t>
            </a:r>
            <a:r>
              <a:rPr lang="en-US" altLang="zh-CN"/>
              <a:t>the dog to the park _________________</a:t>
            </a:r>
          </a:p>
          <a:p>
            <a:r>
              <a:rPr lang="en-US" altLang="zh-CN"/>
              <a:t>    ____. 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3132138" y="2997200"/>
            <a:ext cx="398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Add up your scores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2328863" y="4659313"/>
            <a:ext cx="555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told me that she would take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971550" y="5229225"/>
            <a:ext cx="82438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                                  the next / following </a:t>
            </a:r>
          </a:p>
          <a:p>
            <a:r>
              <a:rPr lang="en-US" altLang="zh-CN">
                <a:solidFill>
                  <a:srgbClr val="FF0066"/>
                </a:solidFill>
              </a:rPr>
              <a:t>day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2" grpId="0"/>
      <p:bldP spid="244743" grpId="0"/>
      <p:bldP spid="2447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95288" y="549275"/>
            <a:ext cx="80645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琳达问她是否读过</a:t>
            </a:r>
            <a:r>
              <a:rPr lang="en-US" altLang="zh-CN"/>
              <a:t>《</a:t>
            </a:r>
            <a:r>
              <a:rPr lang="zh-CN" altLang="en-US"/>
              <a:t>安妮日记</a:t>
            </a:r>
            <a:r>
              <a:rPr lang="en-US" altLang="zh-CN"/>
              <a:t>》</a:t>
            </a:r>
            <a:r>
              <a:rPr lang="zh-CN" altLang="en-US"/>
              <a:t>这本</a:t>
            </a:r>
          </a:p>
          <a:p>
            <a:r>
              <a:rPr lang="zh-CN" altLang="en-US"/>
              <a:t>    书。</a:t>
            </a:r>
          </a:p>
          <a:p>
            <a:r>
              <a:rPr lang="zh-CN" altLang="en-US"/>
              <a:t>    </a:t>
            </a:r>
            <a:r>
              <a:rPr lang="en-US" altLang="zh-CN"/>
              <a:t>Linda ____________________ she </a:t>
            </a:r>
            <a:r>
              <a:rPr lang="zh-CN" altLang="en-US"/>
              <a:t>　　　 </a:t>
            </a:r>
          </a:p>
          <a:p>
            <a:r>
              <a:rPr lang="zh-CN" altLang="en-US"/>
              <a:t>    </a:t>
            </a:r>
            <a:r>
              <a:rPr lang="en-US" altLang="zh-CN"/>
              <a:t>________ the book </a:t>
            </a:r>
            <a:r>
              <a:rPr lang="en-US" altLang="zh-CN" i="1"/>
              <a:t>The Diary of Anne </a:t>
            </a:r>
          </a:p>
          <a:p>
            <a:r>
              <a:rPr lang="en-US" altLang="zh-CN" i="1"/>
              <a:t>    Frank</a:t>
            </a:r>
            <a:r>
              <a:rPr lang="en-US" altLang="zh-CN"/>
              <a:t>. </a:t>
            </a:r>
          </a:p>
          <a:p>
            <a:r>
              <a:rPr lang="en-US" altLang="zh-CN"/>
              <a:t>4. </a:t>
            </a:r>
            <a:r>
              <a:rPr lang="zh-CN" altLang="en-US"/>
              <a:t>他爸爸问他昨天去哪了。</a:t>
            </a:r>
          </a:p>
          <a:p>
            <a:r>
              <a:rPr lang="zh-CN" altLang="en-US"/>
              <a:t>    </a:t>
            </a:r>
            <a:r>
              <a:rPr lang="en-US" altLang="zh-CN"/>
              <a:t>His father ______________________</a:t>
            </a:r>
          </a:p>
          <a:p>
            <a:r>
              <a:rPr lang="en-US" altLang="zh-CN"/>
              <a:t>    __________________.</a:t>
            </a:r>
          </a:p>
          <a:p>
            <a:r>
              <a:rPr lang="en-US" altLang="zh-CN"/>
              <a:t>5. </a:t>
            </a:r>
            <a:r>
              <a:rPr lang="zh-CN" altLang="en-US"/>
              <a:t>老师告诉我们地球绕着太阳转。</a:t>
            </a:r>
          </a:p>
          <a:p>
            <a:r>
              <a:rPr lang="zh-CN" altLang="en-US"/>
              <a:t>    </a:t>
            </a:r>
            <a:r>
              <a:rPr lang="en-US" altLang="zh-CN"/>
              <a:t>The teacher ___________________</a:t>
            </a:r>
          </a:p>
          <a:p>
            <a:r>
              <a:rPr lang="en-US" altLang="zh-CN"/>
              <a:t>    ___________________. 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2306638" y="1628775"/>
            <a:ext cx="442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asked her whether / if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900113" y="2205038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had read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900113" y="3789363"/>
            <a:ext cx="7775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                   asked him where he had </a:t>
            </a:r>
          </a:p>
          <a:p>
            <a:r>
              <a:rPr lang="en-US" altLang="zh-CN">
                <a:solidFill>
                  <a:srgbClr val="FF0066"/>
                </a:solidFill>
              </a:rPr>
              <a:t>gone the day before</a:t>
            </a: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900113" y="5445125"/>
            <a:ext cx="7775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                      told us that the earth </a:t>
            </a:r>
          </a:p>
          <a:p>
            <a:r>
              <a:rPr lang="en-US" altLang="zh-CN">
                <a:solidFill>
                  <a:srgbClr val="FF0066"/>
                </a:solidFill>
              </a:rPr>
              <a:t>goes around the sun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  <p:bldP spid="246788" grpId="0"/>
      <p:bldP spid="246789" grpId="0"/>
      <p:bldP spid="2467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877888"/>
            <a:ext cx="8351838" cy="1830387"/>
          </a:xfrm>
          <a:noFill/>
          <a:ln/>
        </p:spPr>
        <p:txBody>
          <a:bodyPr>
            <a:spAutoFit/>
          </a:bodyPr>
          <a:lstStyle/>
          <a:p>
            <a:pPr algn="l"/>
            <a:r>
              <a:rPr lang="en-US" altLang="zh-CN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III. </a:t>
            </a:r>
            <a: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阅读下面的对话，在空白处填入适</a:t>
            </a:r>
            <a:b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</a:br>
            <a: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       当内容（不多于</a:t>
            </a:r>
            <a:r>
              <a:rPr lang="en-US" altLang="zh-CN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3</a:t>
            </a:r>
            <a: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个单词）或括号</a:t>
            </a:r>
            <a:b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</a:br>
            <a:r>
              <a:rPr lang="zh-CN" altLang="en-US" sz="3800" b="1">
                <a:solidFill>
                  <a:srgbClr val="008000"/>
                </a:solidFill>
                <a:latin typeface="Times New Roman" pitchFamily="18" charset="0"/>
                <a:ea typeface="方正彩云简体" pitchFamily="65" charset="-122"/>
              </a:rPr>
              <a:t>       内单词的正确形式。 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466725" y="2895600"/>
            <a:ext cx="8353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REPORTER: Have you just made a</a:t>
            </a:r>
          </a:p>
          <a:p>
            <a:r>
              <a:rPr lang="en-US" altLang="zh-CN"/>
              <a:t>                         new film, Miss Marsh?</a:t>
            </a:r>
          </a:p>
          <a:p>
            <a:r>
              <a:rPr lang="en-US" altLang="zh-CN"/>
              <a:t>MISS MARSH: Yes, I have.</a:t>
            </a:r>
          </a:p>
          <a:p>
            <a:r>
              <a:rPr lang="en-US" altLang="zh-CN"/>
              <a:t>REPORTER: Are you going to make </a:t>
            </a:r>
          </a:p>
          <a:p>
            <a:r>
              <a:rPr lang="en-US" altLang="zh-CN"/>
              <a:t>                         another?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250825" y="620713"/>
            <a:ext cx="85693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MISS MARSH: No, I'm not. I'm going to </a:t>
            </a:r>
          </a:p>
          <a:p>
            <a:r>
              <a:rPr lang="en-US" altLang="zh-CN"/>
              <a:t>                            retire. I feel very ______</a:t>
            </a:r>
          </a:p>
          <a:p>
            <a:r>
              <a:rPr lang="en-US" altLang="zh-CN"/>
              <a:t>                            (tire). I don't want to </a:t>
            </a:r>
          </a:p>
          <a:p>
            <a:r>
              <a:rPr lang="en-US" altLang="zh-CN"/>
              <a:t>                            make another film for a </a:t>
            </a:r>
          </a:p>
          <a:p>
            <a:r>
              <a:rPr lang="en-US" altLang="zh-CN"/>
              <a:t>                            long time.</a:t>
            </a:r>
          </a:p>
          <a:p>
            <a:r>
              <a:rPr lang="en-US" altLang="zh-CN"/>
              <a:t>KATE: Let's buy a newspaper, Liz. Listen </a:t>
            </a:r>
          </a:p>
          <a:p>
            <a:r>
              <a:rPr lang="en-US" altLang="zh-CN"/>
              <a:t>              to this! 'Karen Marsh: Sensational </a:t>
            </a:r>
          </a:p>
          <a:p>
            <a:r>
              <a:rPr lang="en-US" altLang="zh-CN"/>
              <a:t>              News! (</a:t>
            </a:r>
            <a:r>
              <a:rPr lang="zh-CN" altLang="en-US"/>
              <a:t>爆炸性新闻！</a:t>
            </a:r>
            <a:r>
              <a:rPr lang="en-US" altLang="zh-CN"/>
              <a:t>) By our </a:t>
            </a:r>
          </a:p>
          <a:p>
            <a:r>
              <a:rPr lang="en-US" altLang="zh-CN"/>
              <a:t>              reporter, Alan Jones. Karen </a:t>
            </a:r>
          </a:p>
          <a:p>
            <a:r>
              <a:rPr lang="en-US" altLang="zh-CN"/>
              <a:t>              Marsh arrived at London Airport </a:t>
            </a:r>
          </a:p>
          <a:p>
            <a:r>
              <a:rPr lang="en-US" altLang="zh-CN"/>
              <a:t>              today.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7019925" y="1131888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tired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107950" y="723900"/>
            <a:ext cx="8567738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          She was wearing a blue dress and a </a:t>
            </a:r>
          </a:p>
          <a:p>
            <a:r>
              <a:rPr lang="en-US" altLang="zh-CN"/>
              <a:t>          mink coat (</a:t>
            </a:r>
            <a:r>
              <a:rPr lang="zh-CN" altLang="en-US"/>
              <a:t>貂皮大衣</a:t>
            </a:r>
            <a:r>
              <a:rPr lang="en-US" altLang="zh-CN"/>
              <a:t>). She told me </a:t>
            </a:r>
          </a:p>
          <a:p>
            <a:r>
              <a:rPr lang="en-US" altLang="zh-CN"/>
              <a:t>          she ____________ (make) a new film. </a:t>
            </a:r>
          </a:p>
          <a:p>
            <a:r>
              <a:rPr lang="en-US" altLang="zh-CN"/>
              <a:t>          She said she ____________ (not go) </a:t>
            </a:r>
          </a:p>
          <a:p>
            <a:r>
              <a:rPr lang="en-US" altLang="zh-CN"/>
              <a:t>          to make another. She said she </a:t>
            </a:r>
          </a:p>
          <a:p>
            <a:r>
              <a:rPr lang="en-US" altLang="zh-CN"/>
              <a:t>          ___________ (be going to) retire. </a:t>
            </a:r>
          </a:p>
          <a:p>
            <a:r>
              <a:rPr lang="en-US" altLang="zh-CN"/>
              <a:t>          She told reporters she ____ very </a:t>
            </a:r>
          </a:p>
          <a:p>
            <a:r>
              <a:rPr lang="en-US" altLang="zh-CN"/>
              <a:t>          tired and ___________ (want) to </a:t>
            </a:r>
          </a:p>
          <a:p>
            <a:r>
              <a:rPr lang="en-US" altLang="zh-CN"/>
              <a:t>          make another film for a long time.'</a:t>
            </a:r>
          </a:p>
          <a:p>
            <a:r>
              <a:rPr lang="en-US" altLang="zh-CN"/>
              <a:t>LIZ: I wonder why!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979613" y="1779588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had just made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3736975" y="2282825"/>
            <a:ext cx="285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was not going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258888" y="3429000"/>
            <a:ext cx="259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was going to</a:t>
            </a: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5768975" y="4005263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felt</a:t>
            </a: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3276600" y="4516438"/>
            <a:ext cx="243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didn't want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09" grpId="0"/>
      <p:bldP spid="251910" grpId="0"/>
      <p:bldP spid="251911" grpId="0"/>
      <p:bldP spid="2519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9" name="Picture 7" descr="exercise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838" y="260350"/>
            <a:ext cx="1871662" cy="1081088"/>
          </a:xfrm>
          <a:prstGeom prst="rect">
            <a:avLst/>
          </a:prstGeom>
          <a:noFill/>
        </p:spPr>
      </p:pic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82625" y="2370138"/>
            <a:ext cx="7777163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/>
              <a:t>1. </a:t>
            </a:r>
            <a:r>
              <a:rPr lang="en-US" altLang="zh-CN">
                <a:solidFill>
                  <a:srgbClr val="006600"/>
                </a:solidFill>
              </a:rPr>
              <a:t>I am</a:t>
            </a:r>
            <a:r>
              <a:rPr lang="en-US" altLang="zh-CN"/>
              <a:t> mad at Marcia. </a:t>
            </a:r>
          </a:p>
          <a:p>
            <a:r>
              <a:rPr lang="en-US" altLang="zh-CN"/>
              <a:t>    She said ________ mad at Marcia.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2. </a:t>
            </a:r>
            <a:r>
              <a:rPr lang="en-US" altLang="zh-CN">
                <a:solidFill>
                  <a:srgbClr val="006600"/>
                </a:solidFill>
              </a:rPr>
              <a:t>I am having</a:t>
            </a:r>
            <a:r>
              <a:rPr lang="en-US" altLang="zh-CN"/>
              <a:t> a party for Lana.</a:t>
            </a:r>
          </a:p>
          <a:p>
            <a:r>
              <a:rPr lang="en-US" altLang="zh-CN"/>
              <a:t>    She said _____________ a party for   </a:t>
            </a:r>
          </a:p>
          <a:p>
            <a:r>
              <a:rPr lang="en-US" altLang="zh-CN"/>
              <a:t>    Lana.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684213" y="1628775"/>
            <a:ext cx="358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Fill in the blanks.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3046413" y="2925763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she was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2906713" y="4149725"/>
            <a:ext cx="310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she was having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2" grpId="0"/>
      <p:bldP spid="223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827088" y="655638"/>
            <a:ext cx="77057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/>
              <a:t>3. </a:t>
            </a:r>
            <a:r>
              <a:rPr lang="en-US" altLang="zh-CN">
                <a:solidFill>
                  <a:srgbClr val="006600"/>
                </a:solidFill>
              </a:rPr>
              <a:t>I go</a:t>
            </a:r>
            <a:r>
              <a:rPr lang="en-US" altLang="zh-CN"/>
              <a:t> to the beach every Saturday.</a:t>
            </a:r>
          </a:p>
          <a:p>
            <a:r>
              <a:rPr lang="en-US" altLang="zh-CN"/>
              <a:t>    He said ________ to the beach every </a:t>
            </a:r>
          </a:p>
          <a:p>
            <a:r>
              <a:rPr lang="en-US" altLang="zh-CN"/>
              <a:t>    Saturday.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4. </a:t>
            </a:r>
            <a:r>
              <a:rPr lang="en-US" altLang="zh-CN">
                <a:solidFill>
                  <a:srgbClr val="006600"/>
                </a:solidFill>
              </a:rPr>
              <a:t>I will</a:t>
            </a:r>
            <a:r>
              <a:rPr lang="en-US" altLang="zh-CN"/>
              <a:t> call </a:t>
            </a:r>
            <a:r>
              <a:rPr lang="en-US" altLang="zh-CN">
                <a:solidFill>
                  <a:srgbClr val="006600"/>
                </a:solidFill>
              </a:rPr>
              <a:t>you</a:t>
            </a:r>
            <a:r>
              <a:rPr lang="en-US" altLang="zh-CN"/>
              <a:t> tomorrow.</a:t>
            </a:r>
          </a:p>
          <a:p>
            <a:r>
              <a:rPr lang="en-US" altLang="zh-CN"/>
              <a:t>    He told me ___________ call ____</a:t>
            </a:r>
          </a:p>
          <a:p>
            <a:r>
              <a:rPr lang="en-US" altLang="zh-CN"/>
              <a:t>    the next/following day.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5. </a:t>
            </a:r>
            <a:r>
              <a:rPr lang="en-US" altLang="zh-CN">
                <a:solidFill>
                  <a:srgbClr val="006600"/>
                </a:solidFill>
              </a:rPr>
              <a:t>I can</a:t>
            </a:r>
            <a:r>
              <a:rPr lang="en-US" altLang="zh-CN"/>
              <a:t> speak three languages.</a:t>
            </a:r>
          </a:p>
          <a:p>
            <a:r>
              <a:rPr lang="en-US" altLang="zh-CN"/>
              <a:t>    She said _________ speak three   </a:t>
            </a:r>
          </a:p>
          <a:p>
            <a:r>
              <a:rPr lang="en-US" altLang="zh-CN"/>
              <a:t>    languages. 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021013" y="1196975"/>
            <a:ext cx="169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he went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3917950" y="3003550"/>
            <a:ext cx="194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he would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3148013" y="4797425"/>
            <a:ext cx="200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she could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7092950" y="2997200"/>
            <a:ext cx="76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CC"/>
                </a:solidFill>
              </a:rPr>
              <a:t>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  <p:bldP spid="217093" grpId="0"/>
      <p:bldP spid="217094" grpId="0"/>
      <p:bldP spid="2170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93763"/>
            <a:ext cx="7772400" cy="2289175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“I don’t want to set down a series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facts in a diary,” said Anne.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Anne said that she didn’t want to set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down a series of facts in a diary.</a:t>
            </a:r>
          </a:p>
        </p:txBody>
      </p:sp>
      <p:sp>
        <p:nvSpPr>
          <p:cNvPr id="138243" name="AutoShape 3"/>
          <p:cNvSpPr>
            <a:spLocks noChangeArrowheads="1"/>
          </p:cNvSpPr>
          <p:nvPr/>
        </p:nvSpPr>
        <p:spPr bwMode="auto">
          <a:xfrm>
            <a:off x="5940425" y="1484313"/>
            <a:ext cx="3025775" cy="682625"/>
          </a:xfrm>
          <a:prstGeom prst="wedgeRoundRectCallout">
            <a:avLst>
              <a:gd name="adj1" fmla="val -61542"/>
              <a:gd name="adj2" fmla="val -53722"/>
              <a:gd name="adj3" fmla="val 16667"/>
            </a:avLst>
          </a:prstGeom>
          <a:solidFill>
            <a:srgbClr val="0000FF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>
                <a:solidFill>
                  <a:schemeClr val="bg1"/>
                </a:solidFill>
              </a:rPr>
              <a:t>direct speech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5902325" y="2992438"/>
            <a:ext cx="2917825" cy="1368425"/>
          </a:xfrm>
          <a:prstGeom prst="wedgeEllipseCallout">
            <a:avLst>
              <a:gd name="adj1" fmla="val -63273"/>
              <a:gd name="adj2" fmla="val -48606"/>
            </a:avLst>
          </a:prstGeom>
          <a:solidFill>
            <a:srgbClr val="0000FF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indirect speech</a:t>
            </a:r>
          </a:p>
        </p:txBody>
      </p:sp>
      <p:sp>
        <p:nvSpPr>
          <p:cNvPr id="138246" name="AutoShape 6"/>
          <p:cNvSpPr>
            <a:spLocks noChangeArrowheads="1"/>
          </p:cNvSpPr>
          <p:nvPr/>
        </p:nvSpPr>
        <p:spPr bwMode="auto">
          <a:xfrm>
            <a:off x="5219700" y="5297488"/>
            <a:ext cx="2808288" cy="1368425"/>
          </a:xfrm>
          <a:prstGeom prst="wedgeEllipseCallout">
            <a:avLst>
              <a:gd name="adj1" fmla="val -108731"/>
              <a:gd name="adj2" fmla="val -40602"/>
            </a:avLst>
          </a:prstGeom>
          <a:solidFill>
            <a:srgbClr val="0000FF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indirect speech</a:t>
            </a:r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4787900" y="4432300"/>
            <a:ext cx="2990850" cy="682625"/>
          </a:xfrm>
          <a:prstGeom prst="wedgeRoundRectCallout">
            <a:avLst>
              <a:gd name="adj1" fmla="val -101060"/>
              <a:gd name="adj2" fmla="val -63722"/>
              <a:gd name="adj3" fmla="val 16667"/>
            </a:avLst>
          </a:prstGeom>
          <a:solidFill>
            <a:srgbClr val="0000FF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>
                <a:solidFill>
                  <a:schemeClr val="bg1"/>
                </a:solidFill>
              </a:rPr>
              <a:t>direct speech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825" y="3281363"/>
            <a:ext cx="547211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“Does a friend always have </a:t>
            </a:r>
          </a:p>
          <a:p>
            <a:pPr marL="342900" indent="-342900"/>
            <a:r>
              <a:rPr lang="en-US" altLang="zh-CN"/>
              <a:t>to be a person?” the writer </a:t>
            </a:r>
          </a:p>
          <a:p>
            <a:pPr marL="342900" indent="-342900"/>
            <a:r>
              <a:rPr lang="en-US" altLang="zh-CN"/>
              <a:t>asks us.</a:t>
            </a:r>
          </a:p>
          <a:p>
            <a:pPr marL="342900" indent="-342900"/>
            <a:r>
              <a:rPr lang="en-US" altLang="zh-CN"/>
              <a:t>The writer asks us if a </a:t>
            </a:r>
          </a:p>
          <a:p>
            <a:pPr marL="342900" indent="-342900"/>
            <a:r>
              <a:rPr lang="en-US" altLang="zh-CN"/>
              <a:t>friend always </a:t>
            </a:r>
          </a:p>
          <a:p>
            <a:pPr marL="342900" indent="-342900"/>
            <a:r>
              <a:rPr lang="en-US" altLang="zh-CN"/>
              <a:t>has to be a person.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2700338" y="188913"/>
            <a:ext cx="3832225" cy="6699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Observe and fill in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8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8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8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8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uiExpand="1" build="p"/>
      <p:bldP spid="138243" grpId="0" animBg="1" autoUpdateAnimBg="0"/>
      <p:bldP spid="138244" grpId="0" animBg="1" autoUpdateAnimBg="0"/>
      <p:bldP spid="138246" grpId="0" animBg="1" autoUpdateAnimBg="0"/>
      <p:bldP spid="138247" grpId="0" animBg="1" autoUpdateAnimBg="0"/>
      <p:bldP spid="1382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763713" y="836613"/>
            <a:ext cx="5903912" cy="2235200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mpd="dbl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>
                <a:solidFill>
                  <a:srgbClr val="006600"/>
                </a:solidFill>
                <a:latin typeface="Arial" charset="0"/>
              </a:rPr>
              <a:t>What’re the differences between direct speech and indirect speech?</a:t>
            </a:r>
          </a:p>
        </p:txBody>
      </p:sp>
      <p:pic>
        <p:nvPicPr>
          <p:cNvPr id="139267" name="Picture 3" descr="pair wor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3429000"/>
            <a:ext cx="2514600" cy="3065463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2"/>
          <p:cNvSpPr>
            <a:spLocks noChangeArrowheads="1"/>
          </p:cNvSpPr>
          <p:nvPr/>
        </p:nvSpPr>
        <p:spPr bwMode="auto">
          <a:xfrm>
            <a:off x="3060700" y="73025"/>
            <a:ext cx="3095625" cy="1052513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99FF66"/>
              </a:gs>
              <a:gs pos="100000">
                <a:srgbClr val="99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366FF"/>
                </a:solidFill>
                <a:latin typeface="Arial" charset="0"/>
              </a:rPr>
              <a:t>Differences</a:t>
            </a:r>
          </a:p>
        </p:txBody>
      </p:sp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900113" y="1196975"/>
            <a:ext cx="2519362" cy="1511300"/>
          </a:xfrm>
          <a:prstGeom prst="cloudCallout">
            <a:avLst>
              <a:gd name="adj1" fmla="val 84972"/>
              <a:gd name="adj2" fmla="val -55671"/>
            </a:avLst>
          </a:prstGeom>
          <a:gradFill rotWithShape="1">
            <a:gsLst>
              <a:gs pos="0">
                <a:srgbClr val="FBB0A3"/>
              </a:gs>
              <a:gs pos="100000">
                <a:srgbClr val="FBB0A3">
                  <a:gamma/>
                  <a:tint val="0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/>
              <a:t>direct speech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5580063" y="1125538"/>
            <a:ext cx="2879725" cy="1366837"/>
          </a:xfrm>
          <a:prstGeom prst="cloudCallout">
            <a:avLst>
              <a:gd name="adj1" fmla="val -84949"/>
              <a:gd name="adj2" fmla="val -45819"/>
            </a:avLst>
          </a:prstGeom>
          <a:gradFill rotWithShape="0">
            <a:gsLst>
              <a:gs pos="0">
                <a:srgbClr val="FBB0A3"/>
              </a:gs>
              <a:gs pos="100000">
                <a:srgbClr val="FBB0A3">
                  <a:gamma/>
                  <a:tint val="0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/>
              <a:t>indirect speech</a:t>
            </a:r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 rot="5400000">
            <a:off x="1835944" y="2493169"/>
            <a:ext cx="576262" cy="863600"/>
          </a:xfrm>
          <a:custGeom>
            <a:avLst/>
            <a:gdLst>
              <a:gd name="G0" fmla="+- 15225 0 0"/>
              <a:gd name="G1" fmla="+- 6551 0 0"/>
              <a:gd name="G2" fmla="+- 21600 0 6551"/>
              <a:gd name="G3" fmla="+- 10800 0 6551"/>
              <a:gd name="G4" fmla="+- 21600 0 15225"/>
              <a:gd name="G5" fmla="*/ G4 G3 10800"/>
              <a:gd name="G6" fmla="+- 21600 0 G5"/>
              <a:gd name="T0" fmla="*/ 15225 w 21600"/>
              <a:gd name="T1" fmla="*/ 0 h 21600"/>
              <a:gd name="T2" fmla="*/ 0 w 21600"/>
              <a:gd name="T3" fmla="*/ 10800 h 21600"/>
              <a:gd name="T4" fmla="*/ 1522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225" y="0"/>
                </a:moveTo>
                <a:lnTo>
                  <a:pt x="15225" y="6551"/>
                </a:lnTo>
                <a:lnTo>
                  <a:pt x="3375" y="6551"/>
                </a:lnTo>
                <a:lnTo>
                  <a:pt x="3375" y="15049"/>
                </a:lnTo>
                <a:lnTo>
                  <a:pt x="15225" y="15049"/>
                </a:lnTo>
                <a:lnTo>
                  <a:pt x="1522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551"/>
                </a:moveTo>
                <a:lnTo>
                  <a:pt x="1350" y="15049"/>
                </a:lnTo>
                <a:lnTo>
                  <a:pt x="2700" y="15049"/>
                </a:lnTo>
                <a:lnTo>
                  <a:pt x="2700" y="6551"/>
                </a:lnTo>
                <a:close/>
              </a:path>
              <a:path w="21600" h="21600">
                <a:moveTo>
                  <a:pt x="0" y="6551"/>
                </a:moveTo>
                <a:lnTo>
                  <a:pt x="0" y="15049"/>
                </a:lnTo>
                <a:lnTo>
                  <a:pt x="675" y="15049"/>
                </a:lnTo>
                <a:lnTo>
                  <a:pt x="675" y="655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07950" y="3068638"/>
            <a:ext cx="424815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/>
              <a:t>◆</a:t>
            </a:r>
            <a:r>
              <a:rPr kumimoji="1" lang="en-US" altLang="zh-CN"/>
              <a:t>To report </a:t>
            </a:r>
            <a:r>
              <a:rPr kumimoji="1" lang="en-US" altLang="zh-CN">
                <a:solidFill>
                  <a:srgbClr val="3333FF"/>
                </a:solidFill>
              </a:rPr>
              <a:t>what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exactly has been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said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07950" y="4797425"/>
            <a:ext cx="45354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/>
              <a:t>◆</a:t>
            </a:r>
            <a:r>
              <a:rPr kumimoji="1" lang="en-US" altLang="zh-CN"/>
              <a:t>The words usually </a:t>
            </a:r>
          </a:p>
          <a:p>
            <a:pPr>
              <a:lnSpc>
                <a:spcPct val="90000"/>
              </a:lnSpc>
            </a:pPr>
            <a:r>
              <a:rPr kumimoji="1" lang="en-US" altLang="zh-CN"/>
              <a:t>    appear in </a:t>
            </a:r>
            <a:r>
              <a:rPr kumimoji="1" lang="en-US" altLang="zh-CN">
                <a:solidFill>
                  <a:srgbClr val="3333FF"/>
                </a:solidFill>
              </a:rPr>
              <a:t>quotation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marks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4643438" y="3068638"/>
            <a:ext cx="43561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/>
              <a:t>◆</a:t>
            </a:r>
            <a:r>
              <a:rPr kumimoji="1" lang="en-US" altLang="zh-CN"/>
              <a:t>To report </a:t>
            </a:r>
            <a:r>
              <a:rPr kumimoji="1" lang="en-US" altLang="zh-CN">
                <a:solidFill>
                  <a:srgbClr val="3333FF"/>
                </a:solidFill>
              </a:rPr>
              <a:t>what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has been said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without using the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exact words</a:t>
            </a:r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 rot="5400000">
            <a:off x="6660356" y="2421732"/>
            <a:ext cx="576263" cy="863600"/>
          </a:xfrm>
          <a:custGeom>
            <a:avLst/>
            <a:gdLst>
              <a:gd name="G0" fmla="+- 15225 0 0"/>
              <a:gd name="G1" fmla="+- 6551 0 0"/>
              <a:gd name="G2" fmla="+- 21600 0 6551"/>
              <a:gd name="G3" fmla="+- 10800 0 6551"/>
              <a:gd name="G4" fmla="+- 21600 0 15225"/>
              <a:gd name="G5" fmla="*/ G4 G3 10800"/>
              <a:gd name="G6" fmla="+- 21600 0 G5"/>
              <a:gd name="T0" fmla="*/ 15225 w 21600"/>
              <a:gd name="T1" fmla="*/ 0 h 21600"/>
              <a:gd name="T2" fmla="*/ 0 w 21600"/>
              <a:gd name="T3" fmla="*/ 10800 h 21600"/>
              <a:gd name="T4" fmla="*/ 1522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225" y="0"/>
                </a:moveTo>
                <a:lnTo>
                  <a:pt x="15225" y="6551"/>
                </a:lnTo>
                <a:lnTo>
                  <a:pt x="3375" y="6551"/>
                </a:lnTo>
                <a:lnTo>
                  <a:pt x="3375" y="15049"/>
                </a:lnTo>
                <a:lnTo>
                  <a:pt x="15225" y="15049"/>
                </a:lnTo>
                <a:lnTo>
                  <a:pt x="1522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551"/>
                </a:moveTo>
                <a:lnTo>
                  <a:pt x="1350" y="15049"/>
                </a:lnTo>
                <a:lnTo>
                  <a:pt x="2700" y="15049"/>
                </a:lnTo>
                <a:lnTo>
                  <a:pt x="2700" y="6551"/>
                </a:lnTo>
                <a:close/>
              </a:path>
              <a:path w="21600" h="21600">
                <a:moveTo>
                  <a:pt x="0" y="6551"/>
                </a:moveTo>
                <a:lnTo>
                  <a:pt x="0" y="15049"/>
                </a:lnTo>
                <a:lnTo>
                  <a:pt x="675" y="15049"/>
                </a:lnTo>
                <a:lnTo>
                  <a:pt x="675" y="655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4643438" y="5157788"/>
            <a:ext cx="3959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/>
              <a:t>◆</a:t>
            </a:r>
            <a:r>
              <a:rPr kumimoji="1" lang="en-US" altLang="zh-CN">
                <a:solidFill>
                  <a:srgbClr val="3333FF"/>
                </a:solidFill>
              </a:rPr>
              <a:t>No quotation </a:t>
            </a:r>
          </a:p>
          <a:p>
            <a:pPr>
              <a:lnSpc>
                <a:spcPct val="90000"/>
              </a:lnSpc>
            </a:pPr>
            <a:r>
              <a:rPr kumimoji="1" lang="en-US" altLang="zh-CN">
                <a:solidFill>
                  <a:srgbClr val="3333FF"/>
                </a:solidFill>
              </a:rPr>
              <a:t>    marks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2" grpId="0" animBg="1"/>
      <p:bldP spid="140293" grpId="0" animBg="1"/>
      <p:bldP spid="140294" grpId="0"/>
      <p:bldP spid="140295" grpId="0"/>
      <p:bldP spid="140296" grpId="0"/>
      <p:bldP spid="140297" grpId="0" animBg="1"/>
      <p:bldP spid="14029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默认设计模板">
  <a:themeElements>
    <a:clrScheme name="7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 (113)">
  <a:themeElements>
    <a:clrScheme name="a (11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(113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 (11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(113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(113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(113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(113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(113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(113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 (113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a (113)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3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2560</Words>
  <Application>Microsoft Office PowerPoint</Application>
  <PresentationFormat>全屏显示(4:3)</PresentationFormat>
  <Paragraphs>523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宋体</vt:lpstr>
      <vt:lpstr>Times New Roman</vt:lpstr>
      <vt:lpstr>华文新魏</vt:lpstr>
      <vt:lpstr>PMingLiU</vt:lpstr>
      <vt:lpstr>Arial Black</vt:lpstr>
      <vt:lpstr>华文仿宋</vt:lpstr>
      <vt:lpstr>Tahoma</vt:lpstr>
      <vt:lpstr>Verdana</vt:lpstr>
      <vt:lpstr>华文细黑</vt:lpstr>
      <vt:lpstr>方正彩云简体</vt:lpstr>
      <vt:lpstr>Bodoni MT Black</vt:lpstr>
      <vt:lpstr>默认设计模板</vt:lpstr>
      <vt:lpstr>3_默认设计模板</vt:lpstr>
      <vt:lpstr>7_默认设计模板</vt:lpstr>
      <vt:lpstr>a (113)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Tense remains unchanged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B) 根据句型及句意将下列间接引语变      为直接引语，每空一词。 </vt:lpstr>
      <vt:lpstr>幻灯片 41</vt:lpstr>
      <vt:lpstr>幻灯片 42</vt:lpstr>
      <vt:lpstr>II. 翻译下列句子。 </vt:lpstr>
      <vt:lpstr>幻灯片 44</vt:lpstr>
      <vt:lpstr>III. 阅读下面的对话，在空白处填入适        当内容（不多于3个单词）或括号        内单词的正确形式。 </vt:lpstr>
      <vt:lpstr>幻灯片 46</vt:lpstr>
      <vt:lpstr>幻灯片 47</vt:lpstr>
    </vt:vector>
  </TitlesOfParts>
  <Company>ew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299</cp:revision>
  <dcterms:created xsi:type="dcterms:W3CDTF">2006-05-08T09:50:41Z</dcterms:created>
  <dcterms:modified xsi:type="dcterms:W3CDTF">2015-09-09T14:00:00Z</dcterms:modified>
</cp:coreProperties>
</file>