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402" r:id="rId3"/>
    <p:sldId id="403" r:id="rId4"/>
    <p:sldId id="404" r:id="rId5"/>
    <p:sldId id="405" r:id="rId6"/>
    <p:sldId id="331" r:id="rId7"/>
    <p:sldId id="339" r:id="rId8"/>
    <p:sldId id="340" r:id="rId9"/>
    <p:sldId id="337" r:id="rId10"/>
    <p:sldId id="358" r:id="rId11"/>
    <p:sldId id="338" r:id="rId12"/>
    <p:sldId id="353" r:id="rId13"/>
    <p:sldId id="313" r:id="rId14"/>
    <p:sldId id="314" r:id="rId15"/>
    <p:sldId id="362" r:id="rId16"/>
    <p:sldId id="315" r:id="rId17"/>
    <p:sldId id="316" r:id="rId18"/>
    <p:sldId id="317" r:id="rId19"/>
    <p:sldId id="318" r:id="rId20"/>
    <p:sldId id="421" r:id="rId21"/>
    <p:sldId id="420" r:id="rId22"/>
    <p:sldId id="417" r:id="rId23"/>
    <p:sldId id="418" r:id="rId24"/>
    <p:sldId id="422" r:id="rId25"/>
    <p:sldId id="406" r:id="rId26"/>
    <p:sldId id="321" r:id="rId27"/>
    <p:sldId id="322" r:id="rId28"/>
    <p:sldId id="364" r:id="rId29"/>
    <p:sldId id="365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159F1"/>
    <a:srgbClr val="E6CDFF"/>
    <a:srgbClr val="9900FF"/>
    <a:srgbClr val="B40000"/>
    <a:srgbClr val="800000"/>
    <a:srgbClr val="006600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93264" autoAdjust="0"/>
  </p:normalViewPr>
  <p:slideViewPr>
    <p:cSldViewPr>
      <p:cViewPr varScale="1">
        <p:scale>
          <a:sx n="65" d="100"/>
          <a:sy n="65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264CD-AEAC-40DC-8583-B167044172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9110-2A3E-4951-8092-373DCC2F9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0E6C5-A1B3-4DFA-800C-2B38EDB11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2228-2242-4E98-BD03-E08B1F2F0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560E-DE61-494A-84B9-CB42332F2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B76E2-DF96-4578-9583-A1453B8DA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F481D-6BD0-4762-9E33-008CCE619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0644-427D-43B8-B5B2-2FF33E02D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141CA-721A-48A3-AEDD-84CEBEFDC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1D217-EF77-463B-96AD-C61C9BAA3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BDEFF-5741-43ED-A8C2-2FC7A0210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图片 6" descr="学英语LOGO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F06E323D-A5E7-4447-AD0F-BAEC901D2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diamond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U2%20Reading%20quiz%20I.doc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hyperlink" Target="scanning-true%20or%20false.doc" TargetMode="Externa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hyperlink" Target="scanning-Choose%20the%20best%20answer.doc" TargetMode="Externa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-838200" y="1981200"/>
            <a:ext cx="31718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Greece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Greek</a:t>
            </a:r>
          </a:p>
          <a:p>
            <a:pPr algn="r"/>
            <a:endParaRPr lang="en-US" altLang="zh-CN">
              <a:solidFill>
                <a:schemeClr val="tx2"/>
              </a:solidFill>
              <a:latin typeface="Calibri" pitchFamily="34" charset="0"/>
            </a:endParaRP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magical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volunteer</a:t>
            </a:r>
          </a:p>
          <a:p>
            <a:pPr algn="r"/>
            <a:endParaRPr lang="en-US" altLang="zh-CN">
              <a:solidFill>
                <a:schemeClr val="tx2"/>
              </a:solidFill>
              <a:latin typeface="Calibri" pitchFamily="34" charset="0"/>
            </a:endParaRPr>
          </a:p>
          <a:p>
            <a:pPr algn="r"/>
            <a:endParaRPr lang="en-US" altLang="zh-CN">
              <a:solidFill>
                <a:schemeClr val="tx2"/>
              </a:solidFill>
              <a:latin typeface="Calibri" pitchFamily="34" charset="0"/>
            </a:endParaRP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homeland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290763" y="1981200"/>
            <a:ext cx="66246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希腊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adj.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希腊</a:t>
            </a: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人</a:t>
            </a:r>
            <a:r>
              <a:rPr lang="en-US" altLang="zh-CN">
                <a:latin typeface="Arial" charset="0"/>
              </a:rPr>
              <a:t>)</a:t>
            </a:r>
            <a:r>
              <a:rPr lang="zh-CN" altLang="en-US">
                <a:latin typeface="Arial" charset="0"/>
              </a:rPr>
              <a:t>的；希腊语的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希腊人；希腊语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adj.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巫术的；魔术的；有魔力的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志愿者；志愿兵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adj. </a:t>
            </a:r>
            <a:r>
              <a:rPr lang="zh-CN" altLang="en-US">
                <a:latin typeface="Arial" charset="0"/>
              </a:rPr>
              <a:t>志愿的；义务的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vt. &amp; vi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自愿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祖国；本国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95288" y="436563"/>
            <a:ext cx="57594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Words and</a:t>
            </a:r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3708400" y="1052513"/>
            <a:ext cx="5041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Expressions</a:t>
            </a:r>
          </a:p>
        </p:txBody>
      </p:sp>
      <p:pic>
        <p:nvPicPr>
          <p:cNvPr id="9223" name="Picture 7" descr="4b1afc71t7182a6d35376&amp;6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50863"/>
            <a:ext cx="1447800" cy="1125537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543800" cy="509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>
                <a:solidFill>
                  <a:srgbClr val="9900FF"/>
                </a:solidFill>
              </a:rPr>
              <a:t>3. Why do so many countries want to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>
                <a:solidFill>
                  <a:srgbClr val="9900FF"/>
                </a:solidFill>
              </a:rPr>
              <a:t>    host the Olympic Games?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A. To run faster, jump higher and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     throw further.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B. To get a great honor.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C. To make the country famous.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D. To make money.</a:t>
            </a:r>
          </a:p>
        </p:txBody>
      </p:sp>
      <p:pic>
        <p:nvPicPr>
          <p:cNvPr id="107532" name="Picture 12" descr="GF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57600"/>
            <a:ext cx="1066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图片 3" descr="89b55130c217958355e72329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087938"/>
            <a:ext cx="1443038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720725"/>
            <a:ext cx="8120063" cy="5146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lang="en-US" altLang="zh-CN">
                <a:solidFill>
                  <a:srgbClr val="9900FF"/>
                </a:solidFill>
              </a:rPr>
              <a:t>4. How does Pausanias feel when he 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>
                <a:solidFill>
                  <a:srgbClr val="9900FF"/>
                </a:solidFill>
              </a:rPr>
              <a:t>    hears the Olympic Games are also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>
                <a:solidFill>
                  <a:srgbClr val="9900FF"/>
                </a:solidFill>
              </a:rPr>
              <a:t>    about being able to run faster, jump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>
                <a:solidFill>
                  <a:srgbClr val="9900FF"/>
                </a:solidFill>
              </a:rPr>
              <a:t>    higher and throw further?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/>
              <a:t>    A. Surprised.   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/>
              <a:t>    B. Happy.   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/>
              <a:t>    C. Sad.            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/>
              <a:t>    D. Astonished.</a:t>
            </a:r>
          </a:p>
        </p:txBody>
      </p:sp>
      <p:pic>
        <p:nvPicPr>
          <p:cNvPr id="122891" name="Picture 11" descr="GF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00488"/>
            <a:ext cx="1066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3" descr="09164C003-0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19600"/>
            <a:ext cx="18891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83" name="Group 35"/>
          <p:cNvGraphicFramePr>
            <a:graphicFrameLocks noGrp="1"/>
          </p:cNvGraphicFramePr>
          <p:nvPr>
            <p:ph sz="half" idx="2"/>
          </p:nvPr>
        </p:nvGraphicFramePr>
        <p:xfrm>
          <a:off x="609600" y="2895600"/>
          <a:ext cx="7848600" cy="31242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Ancient Olympics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one set of Games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609600" y="5334000"/>
            <a:ext cx="635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3 only competitors from Greece</a:t>
            </a: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609600" y="4495800"/>
            <a:ext cx="702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 no women or slaves can take part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8077200" y="609600"/>
            <a:ext cx="762000" cy="685800"/>
          </a:xfrm>
          <a:prstGeom prst="octagon">
            <a:avLst>
              <a:gd name="adj" fmla="val 29287"/>
            </a:avLst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>
                <a:latin typeface="黑体" pitchFamily="49" charset="-122"/>
                <a:ea typeface="黑体" pitchFamily="49" charset="-122"/>
              </a:rPr>
              <a:t>P11</a:t>
            </a:r>
            <a:r>
              <a:rPr lang="en-US" altLang="zh-CN" sz="2800">
                <a:solidFill>
                  <a:srgbClr val="006600"/>
                </a:solidFill>
                <a:latin typeface="华文彩云" pitchFamily="2" charset="-122"/>
                <a:ea typeface="华文彩云" pitchFamily="2" charset="-122"/>
              </a:rPr>
              <a:t>1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33400" y="7620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</a:rPr>
              <a:t>(3) Find out the characteristics and similarities of the ancient and modern Olympics.</a:t>
            </a:r>
            <a:endParaRPr lang="zh-CN" altLang="en-US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7" grpId="0" autoUpdateAnimBg="0"/>
      <p:bldP spid="788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35" name="Group 39"/>
          <p:cNvGraphicFramePr>
            <a:graphicFrameLocks noGrp="1"/>
          </p:cNvGraphicFramePr>
          <p:nvPr>
            <p:ph sz="half" idx="2"/>
          </p:nvPr>
        </p:nvGraphicFramePr>
        <p:xfrm>
          <a:off x="609600" y="609600"/>
          <a:ext cx="7848600" cy="55626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Modern Olympics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two main sets of Games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609600" y="44958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4 all round the world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609600" y="2133600"/>
            <a:ext cx="7620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 anyone can take part if they reach </a:t>
            </a:r>
          </a:p>
          <a:p>
            <a:r>
              <a:rPr lang="en-US" altLang="zh-CN">
                <a:solidFill>
                  <a:srgbClr val="FF0000"/>
                </a:solidFill>
              </a:rPr>
              <a:t>   the standard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628650" y="3549650"/>
            <a:ext cx="747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3 competitors from all over the world</a:t>
            </a:r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609600" y="5410200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5 more than 250 events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1" grpId="0"/>
      <p:bldP spid="80912" grpId="0"/>
      <p:bldP spid="80920" grpId="0"/>
      <p:bldP spid="809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96" name="Group 84"/>
          <p:cNvGraphicFramePr>
            <a:graphicFrameLocks noGrp="1"/>
          </p:cNvGraphicFramePr>
          <p:nvPr/>
        </p:nvGraphicFramePr>
        <p:xfrm>
          <a:off x="228600" y="26988"/>
          <a:ext cx="8686800" cy="6762750"/>
        </p:xfrm>
        <a:graphic>
          <a:graphicData uri="http://schemas.openxmlformats.org/drawingml/2006/table">
            <a:tbl>
              <a:tblPr/>
              <a:tblGrid>
                <a:gridCol w="2971800"/>
                <a:gridCol w="28194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Differences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Ancient</a:t>
                      </a:r>
                      <a:endParaRPr kumimoji="0" lang="en-US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Modern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Winter Olympics?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competitors from?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Men/Women athletes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Prizes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Olympic villages?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(more/fewer)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events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6248400" y="941388"/>
            <a:ext cx="2209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3500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3276600" y="941388"/>
            <a:ext cx="2209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3500">
                <a:solidFill>
                  <a:srgbClr val="FF0000"/>
                </a:solidFill>
              </a:rPr>
              <a:t>No </a:t>
            </a: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6172200" y="1779588"/>
            <a:ext cx="2438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0000FF"/>
                </a:solidFill>
              </a:rPr>
              <a:t>all over the world </a:t>
            </a:r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3124200" y="1931988"/>
            <a:ext cx="32004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FF0000"/>
                </a:solidFill>
              </a:rPr>
              <a:t>only in Greece </a:t>
            </a:r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6705600" y="3151188"/>
            <a:ext cx="22098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0000FF"/>
                </a:solidFill>
              </a:rPr>
              <a:t>both </a:t>
            </a:r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3581400" y="3124200"/>
            <a:ext cx="22098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FF0000"/>
                </a:solidFill>
              </a:rPr>
              <a:t>only men</a:t>
            </a:r>
          </a:p>
        </p:txBody>
      </p:sp>
      <p:sp>
        <p:nvSpPr>
          <p:cNvPr id="141354" name="Text Box 42"/>
          <p:cNvSpPr txBox="1">
            <a:spLocks noChangeArrowheads="1"/>
          </p:cNvSpPr>
          <p:nvPr/>
        </p:nvSpPr>
        <p:spPr bwMode="auto">
          <a:xfrm>
            <a:off x="3352800" y="3973513"/>
            <a:ext cx="2667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FF0000"/>
                </a:solidFill>
              </a:rPr>
              <a:t>olive wreath</a:t>
            </a:r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6553200" y="3973513"/>
            <a:ext cx="17526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0000FF"/>
                </a:solidFill>
              </a:rPr>
              <a:t>medals</a:t>
            </a:r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884988" y="4811713"/>
            <a:ext cx="98583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0000FF"/>
                </a:solidFill>
              </a:rPr>
              <a:t>Yes </a:t>
            </a: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4210050" y="4803775"/>
            <a:ext cx="8382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FF0000"/>
                </a:solidFill>
              </a:rPr>
              <a:t>No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6157913" y="5954713"/>
            <a:ext cx="25146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0000FF"/>
                </a:solidFill>
              </a:rPr>
              <a:t>More events</a:t>
            </a:r>
          </a:p>
        </p:txBody>
      </p:sp>
      <p:sp>
        <p:nvSpPr>
          <p:cNvPr id="141359" name="Text Box 47"/>
          <p:cNvSpPr txBox="1">
            <a:spLocks noChangeArrowheads="1"/>
          </p:cNvSpPr>
          <p:nvPr/>
        </p:nvSpPr>
        <p:spPr bwMode="auto">
          <a:xfrm>
            <a:off x="3276600" y="5954713"/>
            <a:ext cx="266223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500">
                <a:solidFill>
                  <a:srgbClr val="FF0000"/>
                </a:solidFill>
              </a:rPr>
              <a:t>Fewer events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8" grpId="0" autoUpdateAnimBg="0"/>
      <p:bldP spid="141349" grpId="0" autoUpdateAnimBg="0"/>
      <p:bldP spid="141350" grpId="0" autoUpdateAnimBg="0"/>
      <p:bldP spid="141351" grpId="0" autoUpdateAnimBg="0"/>
      <p:bldP spid="141352" grpId="0" autoUpdateAnimBg="0"/>
      <p:bldP spid="141353" grpId="0" autoUpdateAnimBg="0"/>
      <p:bldP spid="141354" grpId="0" autoUpdateAnimBg="0"/>
      <p:bldP spid="141355" grpId="0" autoUpdateAnimBg="0"/>
      <p:bldP spid="141356" grpId="0" autoUpdateAnimBg="0"/>
      <p:bldP spid="141357" grpId="0" autoUpdateAnimBg="0"/>
      <p:bldP spid="141358" grpId="0" autoUpdateAnimBg="0"/>
      <p:bldP spid="14135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9" name="Group 19"/>
          <p:cNvGraphicFramePr>
            <a:graphicFrameLocks noGrp="1"/>
          </p:cNvGraphicFramePr>
          <p:nvPr>
            <p:ph sz="half" idx="2"/>
          </p:nvPr>
        </p:nvGraphicFramePr>
        <p:xfrm>
          <a:off x="609600" y="1143000"/>
          <a:ext cx="7848600" cy="44196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Similarities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have running races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742950" y="3810000"/>
            <a:ext cx="588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3 no prize money for winners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755650" y="2895600"/>
            <a:ext cx="404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 held every 4 years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768350" y="4724400"/>
            <a:ext cx="7461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4 seen as most important competition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6" grpId="0"/>
      <p:bldP spid="81937" grpId="0"/>
      <p:bldP spid="819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534400" cy="1371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solidFill>
                  <a:srgbClr val="9900FF"/>
                </a:solidFill>
                <a:latin typeface="Times New Roman" pitchFamily="18" charset="0"/>
              </a:rPr>
              <a:t>(4)</a:t>
            </a:r>
            <a:r>
              <a:rPr lang="en-US" altLang="zh-CN" sz="3600" smtClean="0"/>
              <a:t> </a:t>
            </a:r>
            <a:r>
              <a:rPr lang="en-US" altLang="zh-CN" sz="3600" b="1" smtClean="0">
                <a:solidFill>
                  <a:srgbClr val="9900FF"/>
                </a:solidFill>
                <a:latin typeface="Times New Roman" pitchFamily="18" charset="0"/>
              </a:rPr>
              <a:t>Read the passage carefully and answer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solidFill>
                  <a:srgbClr val="9900FF"/>
                </a:solidFill>
                <a:latin typeface="Times New Roman" pitchFamily="18" charset="0"/>
              </a:rPr>
              <a:t>the following questions.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33400" y="22860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/>
              <a:t>1 What amazes Pausanias about the Olympic Games?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/>
              <a:t>2 Why does he think Athens and Beijing should feel proud?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/>
              <a:t>3 Why does he think people may be competing for money in the modern Olympic Games?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8077200" y="5791200"/>
            <a:ext cx="838200" cy="685800"/>
          </a:xfrm>
          <a:prstGeom prst="octagon">
            <a:avLst>
              <a:gd name="adj" fmla="val 29287"/>
            </a:avLst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>
                <a:latin typeface="黑体" pitchFamily="49" charset="-122"/>
                <a:ea typeface="黑体" pitchFamily="49" charset="-122"/>
              </a:rPr>
              <a:t>P11</a:t>
            </a:r>
            <a:r>
              <a:rPr lang="en-US" altLang="zh-CN" sz="2800">
                <a:solidFill>
                  <a:srgbClr val="006600"/>
                </a:solidFill>
                <a:latin typeface="华文彩云" pitchFamily="2" charset="-122"/>
                <a:ea typeface="华文彩云" pitchFamily="2" charset="-122"/>
              </a:rPr>
              <a:t>2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533400" y="9144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/>
              <a:t>1 What amazes Pausanias about the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/>
              <a:t>   Olympic Games?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914400" y="2286000"/>
            <a:ext cx="800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Pausanias is amazed that many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countries take part in the Olympic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Games and women too and there are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two sets of Games – the Winter and the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Summer Olympics.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28600" y="304800"/>
            <a:ext cx="822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2 Why does he think Athens and Beijing should feel proud?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09600" y="1447800"/>
            <a:ext cx="822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6600"/>
                </a:solidFill>
              </a:rPr>
              <a:t>Because Li Yan has explained that it is a </a:t>
            </a:r>
          </a:p>
          <a:p>
            <a:pPr marL="342900" indent="-342900"/>
            <a:r>
              <a:rPr lang="en-US" altLang="zh-CN">
                <a:solidFill>
                  <a:srgbClr val="006600"/>
                </a:solidFill>
              </a:rPr>
              <a:t>great honour to host the Olympic Games.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28600" y="2590800"/>
            <a:ext cx="8229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3 Why does he think people may be competing for money in the modern Olympic Games?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609600" y="4267200"/>
            <a:ext cx="8229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6600"/>
                </a:solidFill>
              </a:rPr>
              <a:t>He thinks that so many things have </a:t>
            </a:r>
          </a:p>
          <a:p>
            <a:pPr marL="342900" indent="-342900"/>
            <a:r>
              <a:rPr lang="en-US" altLang="zh-CN">
                <a:solidFill>
                  <a:srgbClr val="006600"/>
                </a:solidFill>
              </a:rPr>
              <a:t>changed in the Olympic Games that he </a:t>
            </a:r>
          </a:p>
          <a:p>
            <a:pPr marL="342900" indent="-342900"/>
            <a:r>
              <a:rPr lang="en-US" altLang="zh-CN">
                <a:solidFill>
                  <a:srgbClr val="006600"/>
                </a:solidFill>
              </a:rPr>
              <a:t>fears that the spirit of the Olympics may </a:t>
            </a:r>
          </a:p>
          <a:p>
            <a:pPr marL="342900" indent="-342900"/>
            <a:r>
              <a:rPr lang="en-US" altLang="zh-CN">
                <a:solidFill>
                  <a:srgbClr val="006600"/>
                </a:solidFill>
              </a:rPr>
              <a:t>have changed too.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849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"/>
          <p:cNvSpPr>
            <a:spLocks noChangeArrowheads="1"/>
          </p:cNvSpPr>
          <p:nvPr/>
        </p:nvSpPr>
        <p:spPr bwMode="auto">
          <a:xfrm>
            <a:off x="381000" y="1600200"/>
            <a:ext cx="8686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/>
              <a:t>I live in what you call “Ancient Greece” and I used to write about the Olympic Games a long time ago.</a:t>
            </a:r>
          </a:p>
        </p:txBody>
      </p:sp>
      <p:sp>
        <p:nvSpPr>
          <p:cNvPr id="230404" name="Text Box 9"/>
          <p:cNvSpPr txBox="1">
            <a:spLocks noChangeArrowheads="1"/>
          </p:cNvSpPr>
          <p:nvPr/>
        </p:nvSpPr>
        <p:spPr bwMode="auto">
          <a:xfrm>
            <a:off x="762000" y="609600"/>
            <a:ext cx="8001000" cy="650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B40000"/>
                </a:solidFill>
              </a:rPr>
              <a:t>what</a:t>
            </a:r>
            <a:r>
              <a:rPr lang="zh-CN" altLang="en-US">
                <a:solidFill>
                  <a:srgbClr val="B40000"/>
                </a:solidFill>
              </a:rPr>
              <a:t>引导的名词性从句做介词</a:t>
            </a:r>
            <a:r>
              <a:rPr lang="en-US" altLang="zh-CN">
                <a:solidFill>
                  <a:srgbClr val="B40000"/>
                </a:solidFill>
              </a:rPr>
              <a:t>in</a:t>
            </a:r>
            <a:r>
              <a:rPr lang="zh-CN" altLang="en-US">
                <a:solidFill>
                  <a:srgbClr val="B40000"/>
                </a:solidFill>
              </a:rPr>
              <a:t>的宾语</a:t>
            </a:r>
          </a:p>
        </p:txBody>
      </p:sp>
      <p:sp>
        <p:nvSpPr>
          <p:cNvPr id="230410" name="Text Box 9"/>
          <p:cNvSpPr txBox="1">
            <a:spLocks noChangeArrowheads="1"/>
          </p:cNvSpPr>
          <p:nvPr/>
        </p:nvSpPr>
        <p:spPr bwMode="auto">
          <a:xfrm>
            <a:off x="1476375" y="3500438"/>
            <a:ext cx="7010400" cy="654050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7030A0"/>
                </a:solidFill>
                <a:latin typeface="Arial" charset="0"/>
              </a:rPr>
              <a:t>used to do sth. </a:t>
            </a:r>
            <a:r>
              <a:rPr lang="zh-CN" altLang="en-US">
                <a:solidFill>
                  <a:srgbClr val="7030A0"/>
                </a:solidFill>
                <a:latin typeface="Arial" charset="0"/>
              </a:rPr>
              <a:t>过去常常做某事</a:t>
            </a:r>
          </a:p>
        </p:txBody>
      </p:sp>
      <p:sp>
        <p:nvSpPr>
          <p:cNvPr id="21" name="左弧形箭头 20"/>
          <p:cNvSpPr>
            <a:spLocks noChangeArrowheads="1"/>
          </p:cNvSpPr>
          <p:nvPr/>
        </p:nvSpPr>
        <p:spPr bwMode="auto">
          <a:xfrm>
            <a:off x="990600" y="2667000"/>
            <a:ext cx="609600" cy="1295400"/>
          </a:xfrm>
          <a:prstGeom prst="curvedRightArrow">
            <a:avLst>
              <a:gd name="adj1" fmla="val 25008"/>
              <a:gd name="adj2" fmla="val 49997"/>
              <a:gd name="adj3" fmla="val 25000"/>
            </a:avLst>
          </a:prstGeom>
          <a:noFill/>
          <a:ln w="254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latin typeface="+mn-lt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04800" y="4572000"/>
            <a:ext cx="87137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6600"/>
                </a:solidFill>
              </a:rPr>
              <a:t>我生活在你们所说的“古希腊”。我曾经写过很久以前奥林匹克运动会的情况。</a:t>
            </a:r>
          </a:p>
        </p:txBody>
      </p:sp>
      <p:pic>
        <p:nvPicPr>
          <p:cNvPr id="118791" name="Picture 19" descr="QQ截图201406111539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562600"/>
            <a:ext cx="939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2" name="Line 8"/>
          <p:cNvSpPr>
            <a:spLocks noChangeShapeType="1"/>
          </p:cNvSpPr>
          <p:nvPr/>
        </p:nvSpPr>
        <p:spPr bwMode="auto">
          <a:xfrm flipH="1" flipV="1">
            <a:off x="4876800" y="1219200"/>
            <a:ext cx="15240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2051050" y="1700213"/>
            <a:ext cx="6049963" cy="504825"/>
          </a:xfrm>
          <a:prstGeom prst="ellipse">
            <a:avLst/>
          </a:prstGeom>
          <a:solidFill>
            <a:srgbClr val="FFCC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1476375" y="2276475"/>
            <a:ext cx="2808288" cy="504825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 rot="10800000">
            <a:off x="1676400" y="2133600"/>
            <a:ext cx="1008063" cy="144463"/>
          </a:xfrm>
          <a:prstGeom prst="curvedDownArrow">
            <a:avLst>
              <a:gd name="adj1" fmla="val 139560"/>
              <a:gd name="adj2" fmla="val 279120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nimBg="1"/>
      <p:bldP spid="230410" grpId="0" animBg="1"/>
      <p:bldP spid="21" grpId="0" animBg="1"/>
      <p:bldP spid="35" grpId="0"/>
      <p:bldP spid="118792" grpId="0" animBg="1"/>
      <p:bldP spid="118793" grpId="0" animBg="1"/>
      <p:bldP spid="118794" grpId="0" animBg="1"/>
      <p:bldP spid="1187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-381000" y="1989138"/>
            <a:ext cx="30257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regular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basis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athlete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admit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slave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nowadays</a:t>
            </a:r>
          </a:p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stadium</a:t>
            </a:r>
          </a:p>
          <a:p>
            <a:pPr algn="r"/>
            <a:endParaRPr lang="en-US" altLang="zh-CN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824163" y="1989138"/>
            <a:ext cx="63198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adj.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规则的；定期的；常规的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(</a:t>
            </a:r>
            <a:r>
              <a:rPr lang="en-US" altLang="zh-CN" i="1">
                <a:latin typeface="Arial" charset="0"/>
              </a:rPr>
              <a:t>pl </a:t>
            </a:r>
            <a:r>
              <a:rPr lang="en-US" altLang="zh-CN">
                <a:latin typeface="Arial" charset="0"/>
              </a:rPr>
              <a:t>bases)</a:t>
            </a:r>
            <a:r>
              <a:rPr lang="zh-CN" altLang="en-US">
                <a:latin typeface="Arial" charset="0"/>
              </a:rPr>
              <a:t>基础；根据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运动员；运动选手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vt. &amp; vi.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容许；承认；接纳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 </a:t>
            </a:r>
            <a:r>
              <a:rPr lang="zh-CN" altLang="en-US">
                <a:latin typeface="Arial" charset="0"/>
              </a:rPr>
              <a:t>奴隶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adv.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现今；现在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>
                <a:latin typeface="Arial" charset="0"/>
              </a:rPr>
              <a:t> (</a:t>
            </a:r>
            <a:r>
              <a:rPr lang="zh-CN" altLang="en-US">
                <a:latin typeface="Arial" charset="0"/>
              </a:rPr>
              <a:t>露天大型</a:t>
            </a:r>
            <a:r>
              <a:rPr lang="en-US" altLang="zh-CN">
                <a:latin typeface="Arial" charset="0"/>
              </a:rPr>
              <a:t>)</a:t>
            </a:r>
            <a:r>
              <a:rPr lang="zh-CN" altLang="en-US">
                <a:latin typeface="Arial" charset="0"/>
              </a:rPr>
              <a:t>体育场</a:t>
            </a:r>
          </a:p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(pl stadiums/stadia)</a:t>
            </a:r>
            <a:endParaRPr lang="en-US" altLang="zh-CN">
              <a:latin typeface="Arial" charset="0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395288" y="436563"/>
            <a:ext cx="57594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Words and</a:t>
            </a: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3708400" y="1052513"/>
            <a:ext cx="5041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Expressions</a:t>
            </a:r>
          </a:p>
        </p:txBody>
      </p:sp>
      <p:pic>
        <p:nvPicPr>
          <p:cNvPr id="10248" name="Picture 8" descr="4b1afc71t7182a6d35376&amp;6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50863"/>
            <a:ext cx="1447800" cy="1125537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pract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76200"/>
            <a:ext cx="1800225" cy="1204913"/>
          </a:xfrm>
          <a:prstGeom prst="rect">
            <a:avLst/>
          </a:prstGeom>
          <a:noFill/>
        </p:spPr>
      </p:pic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195513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8000"/>
                </a:solidFill>
              </a:rPr>
              <a:t>Translation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50825" y="1295400"/>
            <a:ext cx="889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你不像过去那样经常来看我了。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30213" y="1905000"/>
            <a:ext cx="78136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>
                <a:solidFill>
                  <a:srgbClr val="CC0066"/>
                </a:solidFill>
              </a:rPr>
              <a:t>You don't come and see me like you used to. 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28600" y="5943600"/>
            <a:ext cx="849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CC0066"/>
                </a:solidFill>
              </a:rPr>
              <a:t>I can't decide what to do next. 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228600" y="5302250"/>
            <a:ext cx="869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我决定不下来下一步该做什么。 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228600" y="3000375"/>
            <a:ext cx="8763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/>
              <a:t>2. </a:t>
            </a:r>
            <a:r>
              <a:rPr kumimoji="1" lang="zh-CN" altLang="en-US"/>
              <a:t>她过去很喜欢猫，但自从被一只猫袭击过后，就再也不喜欢猫了。 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381000" y="4159250"/>
            <a:ext cx="7848600" cy="1098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CC0066"/>
                </a:solidFill>
              </a:rPr>
              <a:t>She used to love cats but one attacked her and she doesn't like them anymore.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6" grpId="0"/>
      <p:bldP spid="1177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/>
              <a:t>Pausanias, who was a Greek writer about 2,000 ago, has come on a magical journey on March 18</a:t>
            </a:r>
            <a:r>
              <a:rPr lang="en-US" altLang="zh-CN" baseline="30000"/>
              <a:t>th</a:t>
            </a:r>
            <a:r>
              <a:rPr lang="en-US" altLang="zh-CN"/>
              <a:t>, 2007 to find out about the present-day Olympic Games.</a:t>
            </a:r>
          </a:p>
        </p:txBody>
      </p:sp>
      <p:sp>
        <p:nvSpPr>
          <p:cNvPr id="228357" name="Line 6"/>
          <p:cNvSpPr>
            <a:spLocks noChangeShapeType="1"/>
          </p:cNvSpPr>
          <p:nvPr/>
        </p:nvSpPr>
        <p:spPr bwMode="auto">
          <a:xfrm>
            <a:off x="533400" y="1981200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360" name="Text Box 9"/>
          <p:cNvSpPr txBox="1">
            <a:spLocks noChangeArrowheads="1"/>
          </p:cNvSpPr>
          <p:nvPr/>
        </p:nvSpPr>
        <p:spPr bwMode="auto">
          <a:xfrm>
            <a:off x="4267200" y="838200"/>
            <a:ext cx="2209800" cy="650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</a:rPr>
              <a:t>定语从句</a:t>
            </a:r>
            <a:endParaRPr lang="en-US" altLang="zh-CN">
              <a:solidFill>
                <a:srgbClr val="B40000"/>
              </a:solidFill>
            </a:endParaRPr>
          </a:p>
        </p:txBody>
      </p:sp>
      <p:sp>
        <p:nvSpPr>
          <p:cNvPr id="228367" name="TextBox 21"/>
          <p:cNvSpPr txBox="1">
            <a:spLocks noChangeArrowheads="1"/>
          </p:cNvSpPr>
          <p:nvPr/>
        </p:nvSpPr>
        <p:spPr bwMode="auto">
          <a:xfrm>
            <a:off x="2819400" y="3733800"/>
            <a:ext cx="5715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动词不定式短语作目的状语</a:t>
            </a:r>
            <a:endParaRPr lang="zh-CN" altLang="en-US">
              <a:latin typeface="Arial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9213" y="4876800"/>
            <a:ext cx="90947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400">
                <a:solidFill>
                  <a:schemeClr val="accent2"/>
                </a:solidFill>
              </a:rPr>
              <a:t>帕萨尼亚斯是大约</a:t>
            </a:r>
            <a:r>
              <a:rPr kumimoji="1" lang="en-US" altLang="zh-CN" sz="3400">
                <a:solidFill>
                  <a:schemeClr val="accent2"/>
                </a:solidFill>
              </a:rPr>
              <a:t>2,000</a:t>
            </a:r>
            <a:r>
              <a:rPr kumimoji="1" lang="zh-CN" altLang="en-US" sz="3400">
                <a:solidFill>
                  <a:schemeClr val="accent2"/>
                </a:solidFill>
              </a:rPr>
              <a:t>年前的一位希腊作家，在</a:t>
            </a:r>
            <a:r>
              <a:rPr kumimoji="1" lang="en-US" altLang="zh-CN" sz="3400">
                <a:solidFill>
                  <a:schemeClr val="accent2"/>
                </a:solidFill>
              </a:rPr>
              <a:t>2007</a:t>
            </a:r>
            <a:r>
              <a:rPr kumimoji="1" lang="zh-CN" altLang="en-US" sz="3400">
                <a:solidFill>
                  <a:schemeClr val="accent2"/>
                </a:solidFill>
              </a:rPr>
              <a:t>年</a:t>
            </a:r>
            <a:r>
              <a:rPr kumimoji="1" lang="en-US" altLang="zh-CN" sz="3400">
                <a:solidFill>
                  <a:schemeClr val="accent2"/>
                </a:solidFill>
              </a:rPr>
              <a:t>3</a:t>
            </a:r>
            <a:r>
              <a:rPr kumimoji="1" lang="zh-CN" altLang="en-US" sz="3400">
                <a:solidFill>
                  <a:schemeClr val="accent2"/>
                </a:solidFill>
              </a:rPr>
              <a:t>月</a:t>
            </a:r>
            <a:r>
              <a:rPr kumimoji="1" lang="en-US" altLang="zh-CN" sz="3400">
                <a:solidFill>
                  <a:schemeClr val="accent2"/>
                </a:solidFill>
              </a:rPr>
              <a:t>18</a:t>
            </a:r>
            <a:r>
              <a:rPr kumimoji="1" lang="zh-CN" altLang="en-US" sz="3400">
                <a:solidFill>
                  <a:schemeClr val="accent2"/>
                </a:solidFill>
              </a:rPr>
              <a:t>日他进行了一次魔幻旅行，来了解关于当今奥林匹克运动会的情况。</a:t>
            </a:r>
          </a:p>
        </p:txBody>
      </p:sp>
      <p:pic>
        <p:nvPicPr>
          <p:cNvPr id="114701" name="Picture 17" descr="20048211239107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21"/>
          <p:cNvSpPr txBox="1">
            <a:spLocks noChangeArrowheads="1"/>
          </p:cNvSpPr>
          <p:nvPr/>
        </p:nvSpPr>
        <p:spPr bwMode="auto">
          <a:xfrm>
            <a:off x="533400" y="3810000"/>
            <a:ext cx="1905000" cy="107632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6600"/>
                </a:solidFill>
                <a:cs typeface="Times New Roman" pitchFamily="18" charset="0"/>
              </a:rPr>
              <a:t>进行一次</a:t>
            </a:r>
          </a:p>
          <a:p>
            <a:r>
              <a:rPr lang="zh-CN" altLang="en-US" sz="3200">
                <a:solidFill>
                  <a:srgbClr val="006600"/>
                </a:solidFill>
                <a:cs typeface="Times New Roman" pitchFamily="18" charset="0"/>
              </a:rPr>
              <a:t>魔幻旅行</a:t>
            </a:r>
            <a:endParaRPr lang="zh-CN" altLang="en-US" sz="320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3886200" y="25908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7" name="Oval 19"/>
          <p:cNvSpPr>
            <a:spLocks noChangeArrowheads="1"/>
          </p:cNvSpPr>
          <p:nvPr/>
        </p:nvSpPr>
        <p:spPr bwMode="auto">
          <a:xfrm>
            <a:off x="2590800" y="1524000"/>
            <a:ext cx="5334000" cy="504825"/>
          </a:xfrm>
          <a:prstGeom prst="ellipse">
            <a:avLst/>
          </a:prstGeom>
          <a:solidFill>
            <a:srgbClr val="FFCC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304800" y="2133600"/>
            <a:ext cx="3505200" cy="504825"/>
          </a:xfrm>
          <a:prstGeom prst="ellipse">
            <a:avLst/>
          </a:prstGeom>
          <a:solidFill>
            <a:srgbClr val="FFCC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9" name="Oval 21"/>
          <p:cNvSpPr>
            <a:spLocks noChangeArrowheads="1"/>
          </p:cNvSpPr>
          <p:nvPr/>
        </p:nvSpPr>
        <p:spPr bwMode="auto">
          <a:xfrm>
            <a:off x="6096000" y="2667000"/>
            <a:ext cx="2362200" cy="504825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2" name="Rectangle 14"/>
          <p:cNvSpPr>
            <a:spLocks noChangeArrowheads="1"/>
          </p:cNvSpPr>
          <p:nvPr/>
        </p:nvSpPr>
        <p:spPr bwMode="auto">
          <a:xfrm>
            <a:off x="5149850" y="1919288"/>
            <a:ext cx="793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008000"/>
                </a:solidFill>
                <a:latin typeface="Eras Bold ITC" pitchFamily="34" charset="0"/>
                <a:ea typeface="华文琥珀" pitchFamily="2" charset="-122"/>
              </a:rPr>
              <a:t>（</a:t>
            </a:r>
          </a:p>
        </p:txBody>
      </p:sp>
      <p:sp>
        <p:nvSpPr>
          <p:cNvPr id="228363" name="Rectangle 15"/>
          <p:cNvSpPr>
            <a:spLocks noChangeArrowheads="1"/>
          </p:cNvSpPr>
          <p:nvPr/>
        </p:nvSpPr>
        <p:spPr bwMode="auto">
          <a:xfrm>
            <a:off x="1828800" y="2452688"/>
            <a:ext cx="793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008000"/>
                </a:solidFill>
                <a:latin typeface="Eras Bold ITC" pitchFamily="34" charset="0"/>
                <a:ea typeface="华文琥珀" pitchFamily="2" charset="-122"/>
              </a:rPr>
              <a:t>）</a:t>
            </a:r>
          </a:p>
        </p:txBody>
      </p:sp>
      <p:sp>
        <p:nvSpPr>
          <p:cNvPr id="228361" name="Line 10"/>
          <p:cNvSpPr>
            <a:spLocks noChangeShapeType="1"/>
          </p:cNvSpPr>
          <p:nvPr/>
        </p:nvSpPr>
        <p:spPr bwMode="auto">
          <a:xfrm flipH="1">
            <a:off x="1600200" y="2971800"/>
            <a:ext cx="228600" cy="762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4" name="Oval 26"/>
          <p:cNvSpPr>
            <a:spLocks noChangeArrowheads="1"/>
          </p:cNvSpPr>
          <p:nvPr/>
        </p:nvSpPr>
        <p:spPr bwMode="auto">
          <a:xfrm>
            <a:off x="457200" y="3200400"/>
            <a:ext cx="8153400" cy="504825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5" name="AutoShape 27"/>
          <p:cNvSpPr>
            <a:spLocks noChangeArrowheads="1"/>
          </p:cNvSpPr>
          <p:nvPr/>
        </p:nvSpPr>
        <p:spPr bwMode="auto">
          <a:xfrm rot="10800000">
            <a:off x="2286000" y="1981200"/>
            <a:ext cx="1008063" cy="144463"/>
          </a:xfrm>
          <a:prstGeom prst="curvedDownArrow">
            <a:avLst>
              <a:gd name="adj1" fmla="val 139560"/>
              <a:gd name="adj2" fmla="val 279120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60" grpId="0" animBg="1"/>
      <p:bldP spid="228367" grpId="0" animBg="1"/>
      <p:bldP spid="23" grpId="0"/>
      <p:bldP spid="2" grpId="0" animBg="1"/>
      <p:bldP spid="3" grpId="0" animBg="1"/>
      <p:bldP spid="114707" grpId="0" animBg="1"/>
      <p:bldP spid="114708" grpId="0" animBg="1"/>
      <p:bldP spid="114709" grpId="0" animBg="1"/>
      <p:bldP spid="228362" grpId="0"/>
      <p:bldP spid="228363" grpId="0"/>
      <p:bldP spid="228361" grpId="0" animBg="1"/>
      <p:bldP spid="114714" grpId="0" animBg="1"/>
      <p:bldP spid="1147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ChangeArrowheads="1"/>
          </p:cNvSpPr>
          <p:nvPr/>
        </p:nvSpPr>
        <p:spPr bwMode="auto">
          <a:xfrm>
            <a:off x="609600" y="1041400"/>
            <a:ext cx="8229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/>
              <a:t>Only athletes who have reached the agreed standard for their event </a:t>
            </a:r>
            <a:r>
              <a:rPr lang="en-US" altLang="zh-CN">
                <a:solidFill>
                  <a:srgbClr val="FF0000"/>
                </a:solidFill>
              </a:rPr>
              <a:t>will be admitted</a:t>
            </a:r>
            <a:r>
              <a:rPr lang="en-US" altLang="zh-CN"/>
              <a:t> as competitors.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30213" y="5057775"/>
            <a:ext cx="8713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6600"/>
                </a:solidFill>
              </a:rPr>
              <a:t>只有达到他们各自项目统一标准的运动员才会被接受参加奥运会。</a:t>
            </a:r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1752600" y="1600200"/>
            <a:ext cx="1600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9381" name="Line 8"/>
          <p:cNvSpPr>
            <a:spLocks noChangeShapeType="1"/>
          </p:cNvSpPr>
          <p:nvPr/>
        </p:nvSpPr>
        <p:spPr bwMode="auto">
          <a:xfrm flipV="1">
            <a:off x="6324600" y="942975"/>
            <a:ext cx="152400" cy="304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386" name="TextBox 13"/>
          <p:cNvSpPr txBox="1">
            <a:spLocks noChangeArrowheads="1"/>
          </p:cNvSpPr>
          <p:nvPr/>
        </p:nvSpPr>
        <p:spPr bwMode="auto">
          <a:xfrm>
            <a:off x="5638800" y="381000"/>
            <a:ext cx="1828800" cy="58896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B40000"/>
                </a:solidFill>
                <a:latin typeface="Arial" charset="0"/>
              </a:rPr>
              <a:t>定语从句</a:t>
            </a:r>
            <a:endParaRPr lang="en-US" altLang="zh-CN" sz="3200">
              <a:solidFill>
                <a:srgbClr val="B40000"/>
              </a:solidFill>
              <a:latin typeface="Arial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457575"/>
            <a:ext cx="8424863" cy="1228725"/>
          </a:xfrm>
          <a:prstGeom prst="rect">
            <a:avLst/>
          </a:prstGeom>
          <a:solidFill>
            <a:srgbClr val="2D2DFF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一般将来时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的被动语态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: </a:t>
            </a:r>
          </a:p>
          <a:p>
            <a:pPr>
              <a:defRPr/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will (shall)/am/is /are going to+ be+ done </a:t>
            </a:r>
          </a:p>
        </p:txBody>
      </p:sp>
      <p:pic>
        <p:nvPicPr>
          <p:cNvPr id="115720" name="Picture 16" descr="QQ截图201406161151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7513" y="180975"/>
            <a:ext cx="1106487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97" name="TextBox 13"/>
          <p:cNvSpPr txBox="1">
            <a:spLocks noChangeArrowheads="1"/>
          </p:cNvSpPr>
          <p:nvPr/>
        </p:nvSpPr>
        <p:spPr bwMode="auto">
          <a:xfrm>
            <a:off x="4191000" y="2743200"/>
            <a:ext cx="4876800" cy="65087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latin typeface="Arial" charset="0"/>
              </a:rPr>
              <a:t>一般将来时的被动语态</a:t>
            </a:r>
          </a:p>
        </p:txBody>
      </p:sp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6934200" y="2133600"/>
            <a:ext cx="1295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" name="直接连接符 4"/>
          <p:cNvCxnSpPr>
            <a:cxnSpLocks noChangeShapeType="1"/>
          </p:cNvCxnSpPr>
          <p:nvPr/>
        </p:nvCxnSpPr>
        <p:spPr bwMode="auto">
          <a:xfrm>
            <a:off x="762000" y="2667000"/>
            <a:ext cx="1676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15728" name="Oval 16"/>
          <p:cNvSpPr>
            <a:spLocks noChangeArrowheads="1"/>
          </p:cNvSpPr>
          <p:nvPr/>
        </p:nvSpPr>
        <p:spPr bwMode="auto">
          <a:xfrm>
            <a:off x="3276600" y="1143000"/>
            <a:ext cx="4648200" cy="504825"/>
          </a:xfrm>
          <a:prstGeom prst="ellipse">
            <a:avLst/>
          </a:prstGeom>
          <a:solidFill>
            <a:srgbClr val="FFCC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9" name="Oval 17"/>
          <p:cNvSpPr>
            <a:spLocks noChangeArrowheads="1"/>
          </p:cNvSpPr>
          <p:nvPr/>
        </p:nvSpPr>
        <p:spPr bwMode="auto">
          <a:xfrm>
            <a:off x="533400" y="1752600"/>
            <a:ext cx="6400800" cy="504825"/>
          </a:xfrm>
          <a:prstGeom prst="ellipse">
            <a:avLst/>
          </a:prstGeom>
          <a:solidFill>
            <a:srgbClr val="FFCC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0" name="Oval 18"/>
          <p:cNvSpPr>
            <a:spLocks noChangeArrowheads="1"/>
          </p:cNvSpPr>
          <p:nvPr/>
        </p:nvSpPr>
        <p:spPr bwMode="auto">
          <a:xfrm>
            <a:off x="6781800" y="1752600"/>
            <a:ext cx="1676400" cy="504825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1" name="Oval 19"/>
          <p:cNvSpPr>
            <a:spLocks noChangeArrowheads="1"/>
          </p:cNvSpPr>
          <p:nvPr/>
        </p:nvSpPr>
        <p:spPr bwMode="auto">
          <a:xfrm>
            <a:off x="457200" y="2286000"/>
            <a:ext cx="2209800" cy="504825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7848600" y="2362200"/>
            <a:ext cx="15240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6" name="AutoShape 24"/>
          <p:cNvSpPr>
            <a:spLocks noChangeArrowheads="1"/>
          </p:cNvSpPr>
          <p:nvPr/>
        </p:nvSpPr>
        <p:spPr bwMode="auto">
          <a:xfrm rot="10800000">
            <a:off x="3048000" y="1524000"/>
            <a:ext cx="1008063" cy="144463"/>
          </a:xfrm>
          <a:prstGeom prst="curvedDownArrow">
            <a:avLst>
              <a:gd name="adj1" fmla="val 139560"/>
              <a:gd name="adj2" fmla="val 279120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9381" grpId="0" animBg="1"/>
      <p:bldP spid="229386" grpId="0" animBg="1"/>
      <p:bldP spid="31" grpId="0" animBg="1"/>
      <p:bldP spid="229397" grpId="0" animBg="1"/>
      <p:bldP spid="115728" grpId="0" animBg="1"/>
      <p:bldP spid="115729" grpId="0" animBg="1"/>
      <p:bldP spid="115730" grpId="0" animBg="1"/>
      <p:bldP spid="115731" grpId="0" animBg="1"/>
      <p:bldP spid="6" grpId="0" animBg="1"/>
      <p:bldP spid="1157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pract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1800225" cy="1204913"/>
          </a:xfrm>
          <a:prstGeom prst="rect">
            <a:avLst/>
          </a:prstGeom>
          <a:noFill/>
        </p:spPr>
      </p:pic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195513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8000"/>
                </a:solidFill>
              </a:rPr>
              <a:t>Translation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50825" y="1524000"/>
            <a:ext cx="889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1. 这些书将在什么时候出版？</a:t>
            </a:r>
            <a:endParaRPr kumimoji="1"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430213" y="2179638"/>
            <a:ext cx="78136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kumimoji="1" lang="en-US" altLang="zh-CN">
                <a:solidFill>
                  <a:srgbClr val="CC0066"/>
                </a:solidFill>
              </a:rPr>
              <a:t>When will these books be published?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04800" y="5410200"/>
            <a:ext cx="8496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CC0066"/>
                </a:solidFill>
              </a:rPr>
              <a:t>The problem is to be discussed at the meeting tomorrow. 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369888" y="4692650"/>
            <a:ext cx="869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这个问题将在明天的会上讨论。 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304800" y="2819400"/>
            <a:ext cx="876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/>
              <a:t>2. </a:t>
            </a:r>
            <a:r>
              <a:rPr kumimoji="1" lang="zh-CN" altLang="en-US"/>
              <a:t>运动会将于四月十日举行。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381000" y="3473450"/>
            <a:ext cx="8458200" cy="1098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CC0066"/>
                </a:solidFill>
              </a:rPr>
              <a:t>The sports meet is going to be held on April 10.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/>
      <p:bldP spid="1198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5" descr="20130903022831_5LFvW.thumb.600_0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14478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200400" y="990600"/>
            <a:ext cx="4286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0">
                <a:solidFill>
                  <a:srgbClr val="C00000"/>
                </a:solidFill>
                <a:latin typeface="Eras Bold ITC" pitchFamily="34" charset="0"/>
              </a:rPr>
              <a:t>Discussion</a:t>
            </a:r>
          </a:p>
        </p:txBody>
      </p:sp>
      <p:pic>
        <p:nvPicPr>
          <p:cNvPr id="33796" name="图片 4" descr="QQ截图2014070110571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52400"/>
            <a:ext cx="294481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295400" y="2514600"/>
            <a:ext cx="762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Why do many countries want to host </a:t>
            </a:r>
          </a:p>
          <a:p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the Olympic Games while others do </a:t>
            </a:r>
          </a:p>
          <a:p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not? Use the mind map below to </a:t>
            </a:r>
          </a:p>
          <a:p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help you.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4"/>
          <p:cNvSpPr>
            <a:spLocks noChangeArrowheads="1"/>
          </p:cNvSpPr>
          <p:nvPr/>
        </p:nvSpPr>
        <p:spPr bwMode="auto">
          <a:xfrm>
            <a:off x="1600200" y="2949575"/>
            <a:ext cx="4724400" cy="14478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66"/>
                </a:solidFill>
              </a:rPr>
              <a:t>Reasons to host the</a:t>
            </a:r>
          </a:p>
          <a:p>
            <a:pPr algn="ctr"/>
            <a:r>
              <a:rPr lang="en-US" altLang="zh-CN">
                <a:solidFill>
                  <a:srgbClr val="FFFF66"/>
                </a:solidFill>
              </a:rPr>
              <a:t> Olympic Games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flipH="1" flipV="1">
            <a:off x="2667000" y="1654175"/>
            <a:ext cx="457200" cy="13716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838200" y="1044575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 great honour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495800" y="968375"/>
            <a:ext cx="4038600" cy="650875"/>
          </a:xfrm>
          <a:prstGeom prst="rect">
            <a:avLst/>
          </a:prstGeom>
          <a:solidFill>
            <a:srgbClr val="80008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great responsibility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5029200" y="1730375"/>
            <a:ext cx="1066800" cy="1295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V="1">
            <a:off x="6324600" y="3635375"/>
            <a:ext cx="381000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6705600" y="3025775"/>
            <a:ext cx="2286000" cy="1074738"/>
          </a:xfrm>
          <a:prstGeom prst="rect">
            <a:avLst/>
          </a:prstGeom>
          <a:solidFill>
            <a:srgbClr val="80008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en-US" altLang="zh-CN" sz="3500">
                <a:solidFill>
                  <a:schemeClr val="bg1"/>
                </a:solidFill>
              </a:rPr>
              <a:t>new </a:t>
            </a:r>
          </a:p>
          <a:p>
            <a:pPr>
              <a:lnSpc>
                <a:spcPct val="90000"/>
              </a:lnSpc>
            </a:pPr>
            <a:r>
              <a:rPr lang="en-US" altLang="zh-CN" sz="3500">
                <a:solidFill>
                  <a:schemeClr val="bg1"/>
                </a:solidFill>
              </a:rPr>
              <a:t>investment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5638800" y="5006975"/>
            <a:ext cx="2971800" cy="595313"/>
          </a:xfrm>
          <a:prstGeom prst="rect">
            <a:avLst/>
          </a:prstGeom>
          <a:solidFill>
            <a:srgbClr val="80008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national pride</a:t>
            </a:r>
            <a:endParaRPr lang="en-US" altLang="zh-CN" sz="3500">
              <a:solidFill>
                <a:schemeClr val="bg1"/>
              </a:solidFill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838200" y="5159375"/>
            <a:ext cx="2362200" cy="1089025"/>
          </a:xfrm>
          <a:prstGeom prst="rect">
            <a:avLst/>
          </a:prstGeom>
          <a:solidFill>
            <a:srgbClr val="80008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new sports facilities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52400" y="2339975"/>
            <a:ext cx="1752600" cy="595313"/>
          </a:xfrm>
          <a:prstGeom prst="rect">
            <a:avLst/>
          </a:prstGeom>
          <a:solidFill>
            <a:srgbClr val="80008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tourism</a:t>
            </a: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 flipV="1">
            <a:off x="1066800" y="3025775"/>
            <a:ext cx="609600" cy="533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H="1">
            <a:off x="1752600" y="4244975"/>
            <a:ext cx="609600" cy="914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5486400" y="4244975"/>
            <a:ext cx="838200" cy="6858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8077200" y="228600"/>
            <a:ext cx="762000" cy="685800"/>
          </a:xfrm>
          <a:prstGeom prst="octagon">
            <a:avLst>
              <a:gd name="adj" fmla="val 29287"/>
            </a:avLst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>
                <a:latin typeface="黑体" pitchFamily="49" charset="-122"/>
                <a:ea typeface="黑体" pitchFamily="49" charset="-122"/>
              </a:rPr>
              <a:t>P11</a:t>
            </a:r>
            <a:r>
              <a:rPr lang="en-US" altLang="zh-CN" sz="2800">
                <a:solidFill>
                  <a:srgbClr val="006600"/>
                </a:solidFill>
                <a:latin typeface="华文彩云" pitchFamily="2" charset="-122"/>
                <a:ea typeface="华文彩云" pitchFamily="2" charset="-122"/>
              </a:rPr>
              <a:t>3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/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  <p:bldP spid="88078" grpId="0" animBg="1"/>
      <p:bldP spid="88079" grpId="0" animBg="1"/>
      <p:bldP spid="880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1600200" y="2743200"/>
            <a:ext cx="4953000" cy="1600200"/>
          </a:xfrm>
          <a:prstGeom prst="ellipse">
            <a:avLst/>
          </a:prstGeom>
          <a:solidFill>
            <a:srgbClr val="80008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66"/>
                </a:solidFill>
              </a:rPr>
              <a:t>Reasons not to host </a:t>
            </a:r>
          </a:p>
          <a:p>
            <a:pPr algn="ctr"/>
            <a:r>
              <a:rPr lang="en-US" altLang="zh-CN">
                <a:solidFill>
                  <a:srgbClr val="FFFF66"/>
                </a:solidFill>
              </a:rPr>
              <a:t>the Olympic Games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 flipH="1" flipV="1">
            <a:off x="2895600" y="1143000"/>
            <a:ext cx="228600" cy="1676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143000" y="533400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too expensive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4572000" y="873125"/>
            <a:ext cx="3200400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much planning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5029200" y="1524000"/>
            <a:ext cx="1066800" cy="1295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 flipV="1">
            <a:off x="6096000" y="2590800"/>
            <a:ext cx="609600" cy="4572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705600" y="1981200"/>
            <a:ext cx="2057400" cy="1089025"/>
          </a:xfrm>
          <a:prstGeom prst="rect">
            <a:avLst/>
          </a:prstGeom>
          <a:solidFill>
            <a:srgbClr val="0000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pressure/ stress</a:t>
            </a:r>
            <a:endParaRPr lang="en-US" altLang="zh-CN" sz="3500">
              <a:solidFill>
                <a:schemeClr val="bg1"/>
              </a:solidFill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4953000" y="4800600"/>
            <a:ext cx="3352800" cy="595313"/>
          </a:xfrm>
          <a:prstGeom prst="rect">
            <a:avLst/>
          </a:prstGeom>
          <a:solidFill>
            <a:srgbClr val="0000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accommodation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685800" y="4953000"/>
            <a:ext cx="3276600" cy="595313"/>
          </a:xfrm>
          <a:prstGeom prst="rect">
            <a:avLst/>
          </a:prstGeom>
          <a:solidFill>
            <a:srgbClr val="0000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many stadiums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228600" y="1676400"/>
            <a:ext cx="2133600" cy="1089025"/>
          </a:xfrm>
          <a:prstGeom prst="rect">
            <a:avLst/>
          </a:prstGeom>
          <a:solidFill>
            <a:srgbClr val="0000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bg1"/>
                </a:solidFill>
              </a:rPr>
              <a:t>accidents/ attacks</a:t>
            </a: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 flipH="1" flipV="1">
            <a:off x="1143000" y="2819400"/>
            <a:ext cx="533400" cy="533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H="1">
            <a:off x="1600200" y="4038600"/>
            <a:ext cx="609600" cy="9144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5715000" y="4114800"/>
            <a:ext cx="838200" cy="68580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nimBg="1"/>
      <p:bldP spid="89092" grpId="0"/>
      <p:bldP spid="89093" grpId="0" animBg="1"/>
      <p:bldP spid="89094" grpId="0" animBg="1"/>
      <p:bldP spid="89095" grpId="0" animBg="1"/>
      <p:bldP spid="89096" grpId="0" animBg="1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5" name="Rectangle 15"/>
          <p:cNvSpPr>
            <a:spLocks noChangeArrowheads="1"/>
          </p:cNvSpPr>
          <p:nvPr/>
        </p:nvSpPr>
        <p:spPr bwMode="auto">
          <a:xfrm>
            <a:off x="152400" y="228600"/>
            <a:ext cx="9753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I. Complete the passage with proper words, which will help you retell the text.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1000" y="1546225"/>
            <a:ext cx="86106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There are two sets of the Olympic Games — the Summer Olympics and the Winter Olympics, both of ________are held every four years. Athletes who have reached the ________(agree) standard</a:t>
            </a:r>
          </a:p>
          <a:p>
            <a:r>
              <a:rPr lang="en-US" altLang="zh-CN"/>
              <a:t>will be admitted as competitors. In Winter </a:t>
            </a:r>
          </a:p>
          <a:p>
            <a:r>
              <a:rPr lang="en-US" altLang="zh-CN"/>
              <a:t>Olympics, there are ___________(compete) like skiing and ice skating _______snow and ice are needed.</a:t>
            </a:r>
          </a:p>
        </p:txBody>
      </p:sp>
      <p:pic>
        <p:nvPicPr>
          <p:cNvPr id="45067" name="Picture 18" descr="8665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990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5791200" y="2667000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which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048000" y="3810000"/>
            <a:ext cx="150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agreed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4337050" y="4800600"/>
            <a:ext cx="267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competitions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410200"/>
            <a:ext cx="137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where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  <p:bldP spid="45072" grpId="0"/>
      <p:bldP spid="45073" grpId="0"/>
      <p:bldP spid="450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1000" y="228600"/>
            <a:ext cx="8610600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And that is _______they are called the Winter Olympic Games. While in Summer Olympic Games, athletes compete ______ the running races, swimming, sailing and all the team sports. For each Olympics, a </a:t>
            </a:r>
          </a:p>
          <a:p>
            <a:r>
              <a:rPr lang="en-US" altLang="zh-CN"/>
              <a:t>special village _________(build) for athletes to live _____. Every country wants the opportunity to host the Olympics, because ______is thought to be a great honor ___________(choose). The motto of the Olympic Games is “Swifter, Higher and Stronger.”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124200" y="230188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why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7620000" y="1373188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3352800" y="2973388"/>
            <a:ext cx="163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is built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3581400" y="3582988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676400" y="5183188"/>
            <a:ext cx="257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to be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chosen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2590800" y="46482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it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0" grpId="0"/>
      <p:bldP spid="46101" grpId="0"/>
      <p:bldP spid="46102" grpId="0"/>
      <p:bldP spid="46103" grpId="0"/>
      <p:bldP spid="46104" grpId="0"/>
      <p:bldP spid="46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228600" y="1752600"/>
            <a:ext cx="302577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3200">
                <a:latin typeface="Calibri" pitchFamily="34" charset="0"/>
              </a:rPr>
              <a:t>gymnasium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as well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host</a:t>
            </a:r>
          </a:p>
          <a:p>
            <a:pPr algn="r"/>
            <a:endParaRPr lang="en-US" altLang="zh-CN" sz="3200">
              <a:latin typeface="Calibri" pitchFamily="34" charset="0"/>
            </a:endParaRPr>
          </a:p>
          <a:p>
            <a:pPr algn="r"/>
            <a:r>
              <a:rPr lang="en-US" altLang="zh-CN" sz="3200">
                <a:latin typeface="Calibri" pitchFamily="34" charset="0"/>
              </a:rPr>
              <a:t>responsibility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replace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motto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swift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charge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433763" y="1752600"/>
            <a:ext cx="6319837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体育馆；健身房</a:t>
            </a:r>
          </a:p>
          <a:p>
            <a:r>
              <a:rPr lang="zh-CN" altLang="en-US" sz="3200">
                <a:latin typeface="Arial" charset="0"/>
              </a:rPr>
              <a:t>也；又；还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vt.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做东；主办；招待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主人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责任；职责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vt. </a:t>
            </a:r>
            <a:r>
              <a:rPr lang="zh-CN" altLang="en-US" sz="3200">
                <a:latin typeface="Arial" charset="0"/>
              </a:rPr>
              <a:t>取代；替换；代替</a:t>
            </a:r>
          </a:p>
          <a:p>
            <a:r>
              <a:rPr lang="en-US" altLang="zh-CN" sz="3200">
                <a:solidFill>
                  <a:srgbClr val="A50021"/>
                </a:solidFill>
                <a:latin typeface="Calibri" pitchFamily="34" charset="0"/>
              </a:rPr>
              <a:t>n.</a:t>
            </a:r>
            <a:r>
              <a:rPr lang="en-US" altLang="zh-CN" sz="3200">
                <a:solidFill>
                  <a:srgbClr val="A50021"/>
                </a:solidFill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座右铭；格言；警句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adj.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快的；迅速的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vt. &amp; vi </a:t>
            </a:r>
            <a:r>
              <a:rPr lang="zh-CN" altLang="en-US" sz="3200">
                <a:latin typeface="Arial" charset="0"/>
              </a:rPr>
              <a:t>收费；控诉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 </a:t>
            </a:r>
            <a:r>
              <a:rPr lang="zh-CN" altLang="en-US" sz="3200">
                <a:latin typeface="Arial" charset="0"/>
              </a:rPr>
              <a:t>费用；主管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395288" y="436563"/>
            <a:ext cx="57594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Words and</a:t>
            </a:r>
          </a:p>
        </p:txBody>
      </p: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3708400" y="838200"/>
            <a:ext cx="50419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Expressions</a:t>
            </a:r>
          </a:p>
        </p:txBody>
      </p:sp>
      <p:pic>
        <p:nvPicPr>
          <p:cNvPr id="11271" name="Picture 7" descr="4b1afc71t7182a6d35376&amp;6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50863"/>
            <a:ext cx="1447800" cy="1125537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-609600" y="1989138"/>
            <a:ext cx="4473575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3200">
                <a:latin typeface="Calibri" pitchFamily="34" charset="0"/>
              </a:rPr>
              <a:t>in charge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physical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fine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advertise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glory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bargain</a:t>
            </a:r>
          </a:p>
          <a:p>
            <a:pPr algn="r"/>
            <a:endParaRPr lang="en-US" altLang="zh-CN" sz="3200">
              <a:latin typeface="Calibri" pitchFamily="34" charset="0"/>
            </a:endParaRPr>
          </a:p>
          <a:p>
            <a:pPr algn="r"/>
            <a:r>
              <a:rPr lang="en-US" altLang="zh-CN" sz="3200">
                <a:latin typeface="Calibri" pitchFamily="34" charset="0"/>
              </a:rPr>
              <a:t>one after another</a:t>
            </a:r>
          </a:p>
          <a:p>
            <a:pPr algn="r"/>
            <a:r>
              <a:rPr lang="en-US" altLang="zh-CN" sz="3200">
                <a:latin typeface="Calibri" pitchFamily="34" charset="0"/>
              </a:rPr>
              <a:t>deserve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4043363" y="1989138"/>
            <a:ext cx="6319837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Arial" charset="0"/>
              </a:rPr>
              <a:t>主管；看管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adj.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物理的；身体的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罚款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vt. &amp; vi.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做广告；登广告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 </a:t>
            </a:r>
            <a:r>
              <a:rPr lang="zh-CN" altLang="en-US" sz="3200">
                <a:latin typeface="Arial" charset="0"/>
              </a:rPr>
              <a:t>光荣；荣誉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vi.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讨价还价；讲条件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n.</a:t>
            </a:r>
            <a:r>
              <a:rPr lang="en-US" altLang="zh-CN" sz="3200">
                <a:latin typeface="Arial" charset="0"/>
              </a:rPr>
              <a:t> </a:t>
            </a:r>
            <a:r>
              <a:rPr lang="zh-CN" altLang="en-US" sz="3200">
                <a:latin typeface="Arial" charset="0"/>
              </a:rPr>
              <a:t>便宜货</a:t>
            </a:r>
          </a:p>
          <a:p>
            <a:r>
              <a:rPr lang="zh-CN" altLang="en-US" sz="3200">
                <a:latin typeface="Arial" charset="0"/>
              </a:rPr>
              <a:t>陆续地；一个接一个地</a:t>
            </a:r>
          </a:p>
          <a:p>
            <a:r>
              <a:rPr lang="en-US" altLang="zh-CN" sz="3200">
                <a:solidFill>
                  <a:srgbClr val="C00000"/>
                </a:solidFill>
                <a:latin typeface="Calibri" pitchFamily="34" charset="0"/>
              </a:rPr>
              <a:t>vt &amp; vi </a:t>
            </a:r>
            <a:r>
              <a:rPr lang="zh-CN" altLang="en-US" sz="3200">
                <a:latin typeface="Arial" charset="0"/>
              </a:rPr>
              <a:t>应受</a:t>
            </a:r>
            <a:r>
              <a:rPr lang="en-US" altLang="zh-CN" sz="3200">
                <a:latin typeface="Arial" charset="0"/>
              </a:rPr>
              <a:t>……</a:t>
            </a:r>
            <a:r>
              <a:rPr lang="zh-CN" altLang="en-US" sz="3200">
                <a:latin typeface="Arial" charset="0"/>
              </a:rPr>
              <a:t>；值得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395288" y="436563"/>
            <a:ext cx="57594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Words and</a:t>
            </a:r>
          </a:p>
        </p:txBody>
      </p:sp>
      <p:sp>
        <p:nvSpPr>
          <p:cNvPr id="12293" name="矩形 5"/>
          <p:cNvSpPr>
            <a:spLocks noChangeArrowheads="1"/>
          </p:cNvSpPr>
          <p:nvPr/>
        </p:nvSpPr>
        <p:spPr bwMode="auto">
          <a:xfrm>
            <a:off x="3708400" y="1052513"/>
            <a:ext cx="5041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0">
                <a:solidFill>
                  <a:srgbClr val="984807"/>
                </a:solidFill>
                <a:latin typeface="Matura MT Script Capitals" pitchFamily="66" charset="0"/>
              </a:rPr>
              <a:t>Expressions</a:t>
            </a:r>
          </a:p>
        </p:txBody>
      </p:sp>
      <p:pic>
        <p:nvPicPr>
          <p:cNvPr id="12296" name="Picture 8" descr="4b1afc71t7182a6d35376&amp;6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50863"/>
            <a:ext cx="1447800" cy="1125537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57200" y="1468438"/>
            <a:ext cx="8305800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9900FF"/>
                </a:solidFill>
              </a:rPr>
              <a:t>This interview is mainly about ______.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A. the story of a Greek writer Pausanias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and a Chinese girl Li Yan</a:t>
            </a:r>
          </a:p>
          <a:p>
            <a:pPr>
              <a:lnSpc>
                <a:spcPct val="120000"/>
              </a:lnSpc>
            </a:pPr>
            <a:r>
              <a:rPr lang="en-US" altLang="zh-CN"/>
              <a:t>B. a magic journey by Pausanias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C. the similarities and differences about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the ancient and modern Olympics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D. the ancient Olympic Games in Greece</a:t>
            </a:r>
          </a:p>
        </p:txBody>
      </p:sp>
      <p:pic>
        <p:nvPicPr>
          <p:cNvPr id="100363" name="Picture 11" descr="awyy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11638"/>
            <a:ext cx="704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Rectangle 8"/>
          <p:cNvSpPr>
            <a:spLocks noChangeArrowheads="1"/>
          </p:cNvSpPr>
          <p:nvPr/>
        </p:nvSpPr>
        <p:spPr bwMode="auto">
          <a:xfrm>
            <a:off x="304800" y="762000"/>
            <a:ext cx="640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4000">
                <a:solidFill>
                  <a:srgbClr val="006600"/>
                </a:solidFill>
              </a:rPr>
              <a:t>(1) Choose the best answer.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09600" y="1274763"/>
            <a:ext cx="8610600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buFontTx/>
              <a:buAutoNum type="arabicPeriod"/>
            </a:pPr>
            <a:r>
              <a:rPr lang="en-US" altLang="zh-CN"/>
              <a:t> Just Greece could take part in the 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    ancient Olympic Games.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2. Slaves and women used to join in the 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    Olympic Games.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3. The Winter Olympics are usually held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    two years before the Summer Olympics.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4. There are many events like ice skating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    and volleyball which need snow and ice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/>
              <a:t>    in the Winter Olympics. </a:t>
            </a:r>
          </a:p>
        </p:txBody>
      </p:sp>
      <p:sp>
        <p:nvSpPr>
          <p:cNvPr id="20483" name="Text Box 14"/>
          <p:cNvSpPr txBox="1">
            <a:spLocks noChangeArrowheads="1"/>
          </p:cNvSpPr>
          <p:nvPr/>
        </p:nvSpPr>
        <p:spPr bwMode="auto">
          <a:xfrm>
            <a:off x="2838450" y="5334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B40000"/>
                </a:solidFill>
                <a:latin typeface="Arial Black" pitchFamily="34" charset="0"/>
              </a:rPr>
              <a:t>True or false</a:t>
            </a:r>
          </a:p>
        </p:txBody>
      </p:sp>
      <p:pic>
        <p:nvPicPr>
          <p:cNvPr id="108563" name="Picture 19" descr="错误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25955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64" name="Picture 20" descr="正确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969963"/>
            <a:ext cx="97155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65" name="Picture 21" descr="错误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0" y="48561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66" name="Picture 22" descr="正确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3255963"/>
            <a:ext cx="97155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18" descr="8665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304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09600" y="471488"/>
            <a:ext cx="85344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/>
              <a:t>5. The modern Olympic Games is hosted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    by different countries.</a:t>
            </a:r>
            <a:r>
              <a:rPr lang="en-US" altLang="zh-CN" sz="1800">
                <a:latin typeface="Arial" charset="0"/>
              </a:rPr>
              <a:t>     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6. Both the Summer and Winter Olympics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    are held every two years.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7. There are running races in the Winter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    Olympics.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8. Every athlete can take part in the new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    Olympics. </a:t>
            </a:r>
          </a:p>
          <a:p>
            <a:pPr>
              <a:lnSpc>
                <a:spcPct val="115000"/>
              </a:lnSpc>
            </a:pPr>
            <a:r>
              <a:rPr kumimoji="1" lang="en-US" altLang="zh-CN"/>
              <a:t>9. The Olympics were born in Greece. </a:t>
            </a:r>
          </a:p>
        </p:txBody>
      </p:sp>
      <p:pic>
        <p:nvPicPr>
          <p:cNvPr id="109578" name="Picture 10" descr="错误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27388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9" name="Picture 11" descr="错误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31988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1" name="Picture 13" descr="错误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46588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2" name="Picture 14" descr="正确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5222875"/>
            <a:ext cx="97155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3" name="Picture 15" descr="正确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304800"/>
            <a:ext cx="8953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777240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altLang="zh-CN">
                <a:solidFill>
                  <a:srgbClr val="9900FF"/>
                </a:solidFill>
              </a:rPr>
              <a:t>1. Where do all the competitors live? 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/>
              <a:t>    A. A hotel.    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/>
              <a:t>    B. A place hired by competitors.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/>
              <a:t>    C. A restaurant. 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/>
              <a:t>    D. A special village.</a:t>
            </a:r>
          </a:p>
        </p:txBody>
      </p:sp>
      <p:pic>
        <p:nvPicPr>
          <p:cNvPr id="106510" name="Picture 14" descr="GF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876800"/>
            <a:ext cx="1066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图片 5" descr="20140108183843_kynEC_thumb_600_0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572000"/>
            <a:ext cx="32004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4" name="Rectangle 8"/>
          <p:cNvSpPr>
            <a:spLocks noChangeArrowheads="1"/>
          </p:cNvSpPr>
          <p:nvPr/>
        </p:nvSpPr>
        <p:spPr bwMode="auto">
          <a:xfrm>
            <a:off x="533400" y="1219200"/>
            <a:ext cx="640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4000">
                <a:solidFill>
                  <a:srgbClr val="006600"/>
                </a:solidFill>
              </a:rPr>
              <a:t>(2) Choose the best answer.</a:t>
            </a:r>
          </a:p>
        </p:txBody>
      </p:sp>
      <p:pic>
        <p:nvPicPr>
          <p:cNvPr id="22545" name="Picture 18" descr="8665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990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7630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>
                <a:solidFill>
                  <a:srgbClr val="9900FF"/>
                </a:solidFill>
              </a:rPr>
              <a:t>2. Which of the following is included in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>
                <a:solidFill>
                  <a:srgbClr val="9900FF"/>
                </a:solidFill>
              </a:rPr>
              <a:t>    the Winter Olympic Games?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A. Skiing and ice skating.    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B. Running and races.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C. Horse riding.                   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zh-CN"/>
              <a:t>    D. Swimming.</a:t>
            </a:r>
          </a:p>
        </p:txBody>
      </p:sp>
      <p:pic>
        <p:nvPicPr>
          <p:cNvPr id="131078" name="Picture 6" descr="GF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81288"/>
            <a:ext cx="1066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图片 3" descr="20081120121758775_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114800"/>
            <a:ext cx="15716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1498</Words>
  <Application>Microsoft Office PowerPoint</Application>
  <PresentationFormat>全屏显示(4:3)</PresentationFormat>
  <Paragraphs>262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Times New Roman</vt:lpstr>
      <vt:lpstr>宋体</vt:lpstr>
      <vt:lpstr>Arial</vt:lpstr>
      <vt:lpstr>Calibri</vt:lpstr>
      <vt:lpstr>华文新魏</vt:lpstr>
      <vt:lpstr>Eras Bold ITC</vt:lpstr>
      <vt:lpstr>华文隶书</vt:lpstr>
      <vt:lpstr>Matura MT Script Capitals</vt:lpstr>
      <vt:lpstr>Arial Black</vt:lpstr>
      <vt:lpstr>Arial Unicode MS</vt:lpstr>
      <vt:lpstr>Trebuchet MS</vt:lpstr>
      <vt:lpstr>Wingdings</vt:lpstr>
      <vt:lpstr>华文琥珀</vt:lpstr>
      <vt:lpstr>Arial Narrow</vt:lpstr>
      <vt:lpstr>PMingLiU</vt:lpstr>
      <vt:lpstr>黑体</vt:lpstr>
      <vt:lpstr>华文彩云</vt:lpstr>
      <vt:lpstr>Comic Sans MS</vt:lpstr>
      <vt:lpstr>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422</cp:revision>
  <cp:lastPrinted>1601-01-01T00:00:00Z</cp:lastPrinted>
  <dcterms:created xsi:type="dcterms:W3CDTF">1601-01-01T00:00:00Z</dcterms:created>
  <dcterms:modified xsi:type="dcterms:W3CDTF">2015-12-16T23:48:12Z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