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A9500"/>
    <a:srgbClr val="EE8E00"/>
    <a:srgbClr val="FF9900"/>
    <a:srgbClr val="F29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2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2811704-26F3-4893-8611-A1B98EAD9A45}" type="datetimeFigureOut">
              <a:rPr lang="zh-CN" altLang="en-US" smtClean="0"/>
              <a:t>2013-12-09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C32F7F5-7E71-438F-8599-6EB484EDB7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811704-26F3-4893-8611-A1B98EAD9A45}" type="datetimeFigureOut">
              <a:rPr lang="zh-CN" altLang="en-US" smtClean="0"/>
              <a:t>2013-12-09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32F7F5-7E71-438F-8599-6EB484EDB7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811704-26F3-4893-8611-A1B98EAD9A45}" type="datetimeFigureOut">
              <a:rPr lang="zh-CN" altLang="en-US" smtClean="0"/>
              <a:t>2013-12-09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32F7F5-7E71-438F-8599-6EB484EDB7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811704-26F3-4893-8611-A1B98EAD9A45}" type="datetimeFigureOut">
              <a:rPr lang="zh-CN" altLang="en-US" smtClean="0"/>
              <a:t>2013-12-09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32F7F5-7E71-438F-8599-6EB484EDB78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811704-26F3-4893-8611-A1B98EAD9A45}" type="datetimeFigureOut">
              <a:rPr lang="zh-CN" altLang="en-US" smtClean="0"/>
              <a:t>2013-12-09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32F7F5-7E71-438F-8599-6EB484EDB78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811704-26F3-4893-8611-A1B98EAD9A45}" type="datetimeFigureOut">
              <a:rPr lang="zh-CN" altLang="en-US" smtClean="0"/>
              <a:t>2013-12-09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32F7F5-7E71-438F-8599-6EB484EDB78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811704-26F3-4893-8611-A1B98EAD9A45}" type="datetimeFigureOut">
              <a:rPr lang="zh-CN" altLang="en-US" smtClean="0"/>
              <a:t>2013-12-09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32F7F5-7E71-438F-8599-6EB484EDB7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811704-26F3-4893-8611-A1B98EAD9A45}" type="datetimeFigureOut">
              <a:rPr lang="zh-CN" altLang="en-US" smtClean="0"/>
              <a:t>2013-12-09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32F7F5-7E71-438F-8599-6EB484EDB78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811704-26F3-4893-8611-A1B98EAD9A45}" type="datetimeFigureOut">
              <a:rPr lang="zh-CN" altLang="en-US" smtClean="0"/>
              <a:t>2013-12-09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32F7F5-7E71-438F-8599-6EB484EDB7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2811704-26F3-4893-8611-A1B98EAD9A45}" type="datetimeFigureOut">
              <a:rPr lang="zh-CN" altLang="en-US" smtClean="0"/>
              <a:t>2013-12-09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32F7F5-7E71-438F-8599-6EB484EDB7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2811704-26F3-4893-8611-A1B98EAD9A45}" type="datetimeFigureOut">
              <a:rPr lang="zh-CN" altLang="en-US" smtClean="0"/>
              <a:t>2013-12-09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C32F7F5-7E71-438F-8599-6EB484EDB78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2811704-26F3-4893-8611-A1B98EAD9A45}" type="datetimeFigureOut">
              <a:rPr lang="zh-CN" altLang="en-US" smtClean="0"/>
              <a:t>2013-12-09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C32F7F5-7E71-438F-8599-6EB484EDB7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able" TargetMode="External"/><Relationship Id="rId13" Type="http://schemas.openxmlformats.org/officeDocument/2006/relationships/hyperlink" Target="http://dict.cn/fit%20a%20lock" TargetMode="External"/><Relationship Id="rId3" Type="http://schemas.openxmlformats.org/officeDocument/2006/relationships/hyperlink" Target="http://dict.cn/adapt" TargetMode="External"/><Relationship Id="rId7" Type="http://schemas.openxmlformats.org/officeDocument/2006/relationships/hyperlink" Target="http://dict.cn/suit" TargetMode="External"/><Relationship Id="rId12" Type="http://schemas.openxmlformats.org/officeDocument/2006/relationships/hyperlink" Target="http://dict.cn/suitable" TargetMode="External"/><Relationship Id="rId2" Type="http://schemas.openxmlformats.org/officeDocument/2006/relationships/hyperlink" Target="http://dict.cn/accor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meet" TargetMode="External"/><Relationship Id="rId11" Type="http://schemas.openxmlformats.org/officeDocument/2006/relationships/hyperlink" Target="http://dict.cn/sound" TargetMode="External"/><Relationship Id="rId5" Type="http://schemas.openxmlformats.org/officeDocument/2006/relationships/hyperlink" Target="http://dict.cn/agree" TargetMode="External"/><Relationship Id="rId15" Type="http://schemas.openxmlformats.org/officeDocument/2006/relationships/hyperlink" Target="http://dict.cn/fit%20for" TargetMode="External"/><Relationship Id="rId10" Type="http://schemas.openxmlformats.org/officeDocument/2006/relationships/hyperlink" Target="http://dict.cn/appropriate" TargetMode="External"/><Relationship Id="rId4" Type="http://schemas.openxmlformats.org/officeDocument/2006/relationships/hyperlink" Target="http://dict.cn/adjust" TargetMode="External"/><Relationship Id="rId9" Type="http://schemas.openxmlformats.org/officeDocument/2006/relationships/hyperlink" Target="http://dict.cn/adapted" TargetMode="External"/><Relationship Id="rId14" Type="http://schemas.openxmlformats.org/officeDocument/2006/relationships/hyperlink" Target="http://dict.cn/ill%20fit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head%20a%20firm" TargetMode="External"/><Relationship Id="rId3" Type="http://schemas.openxmlformats.org/officeDocument/2006/relationships/hyperlink" Target="http://dict.cn/knock%20sb's%20head%20off" TargetMode="External"/><Relationship Id="rId7" Type="http://schemas.openxmlformats.org/officeDocument/2006/relationships/hyperlink" Target="http://dict.cn/family%20head" TargetMode="External"/><Relationship Id="rId2" Type="http://schemas.openxmlformats.org/officeDocument/2006/relationships/hyperlink" Target="http://dict.cn/beat%20sb%27s%20head%20of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use%20one%27s%20head" TargetMode="External"/><Relationship Id="rId5" Type="http://schemas.openxmlformats.org/officeDocument/2006/relationships/hyperlink" Target="http://dict.cn/keep%20one%27s%20head" TargetMode="External"/><Relationship Id="rId4" Type="http://schemas.openxmlformats.org/officeDocument/2006/relationships/hyperlink" Target="http://dict.cn/count%20heads" TargetMode="External"/><Relationship Id="rId9" Type="http://schemas.openxmlformats.org/officeDocument/2006/relationships/hyperlink" Target="http://dict.cn/head%20for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overweight%20vehicle" TargetMode="External"/><Relationship Id="rId3" Type="http://schemas.openxmlformats.org/officeDocument/2006/relationships/hyperlink" Target="http://dict.cn/heavy" TargetMode="External"/><Relationship Id="rId7" Type="http://schemas.openxmlformats.org/officeDocument/2006/relationships/hyperlink" Target="http://dict.cn/overweight%20charge" TargetMode="External"/><Relationship Id="rId2" Type="http://schemas.openxmlformats.org/officeDocument/2006/relationships/hyperlink" Target="http://dict.cn/flesh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weighty" TargetMode="External"/><Relationship Id="rId5" Type="http://schemas.openxmlformats.org/officeDocument/2006/relationships/hyperlink" Target="http://dict.cn/large" TargetMode="External"/><Relationship Id="rId10" Type="http://schemas.openxmlformats.org/officeDocument/2006/relationships/hyperlink" Target="http://dict.cn/inhale" TargetMode="External"/><Relationship Id="rId4" Type="http://schemas.openxmlformats.org/officeDocument/2006/relationships/hyperlink" Target="http://dict.cn/big" TargetMode="External"/><Relationship Id="rId9" Type="http://schemas.openxmlformats.org/officeDocument/2006/relationships/hyperlink" Target="http://dict.cn/exhale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live%20and%20breathe%20with%20the%20people" TargetMode="External"/><Relationship Id="rId3" Type="http://schemas.openxmlformats.org/officeDocument/2006/relationships/hyperlink" Target="http://dict.cn/breathe%20new%20life%20into" TargetMode="External"/><Relationship Id="rId7" Type="http://schemas.openxmlformats.org/officeDocument/2006/relationships/hyperlink" Target="http://dict.cn/breathe%20through%20the%20nostrils" TargetMode="External"/><Relationship Id="rId2" Type="http://schemas.openxmlformats.org/officeDocument/2006/relationships/hyperlink" Target="http://dict.cn/breathe%20a%20sigh%20of%20relie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breathe%20out" TargetMode="External"/><Relationship Id="rId5" Type="http://schemas.openxmlformats.org/officeDocument/2006/relationships/hyperlink" Target="http://dict.cn/breathe%20in%20the%20fresh%20air" TargetMode="External"/><Relationship Id="rId4" Type="http://schemas.openxmlformats.org/officeDocument/2006/relationships/hyperlink" Target="http://dict.cn/breathe%20one%27s%20last%20breath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indication" TargetMode="External"/><Relationship Id="rId13" Type="http://schemas.openxmlformats.org/officeDocument/2006/relationships/hyperlink" Target="http://dict.cn/warning%20sign" TargetMode="External"/><Relationship Id="rId18" Type="http://schemas.openxmlformats.org/officeDocument/2006/relationships/hyperlink" Target="http://dict.cn/poisoning%20symptom" TargetMode="External"/><Relationship Id="rId3" Type="http://schemas.openxmlformats.org/officeDocument/2006/relationships/hyperlink" Target="http://dict.cn/drug" TargetMode="External"/><Relationship Id="rId7" Type="http://schemas.openxmlformats.org/officeDocument/2006/relationships/hyperlink" Target="http://dict.cn/sign" TargetMode="External"/><Relationship Id="rId12" Type="http://schemas.openxmlformats.org/officeDocument/2006/relationships/hyperlink" Target="http://dict.cn/token" TargetMode="External"/><Relationship Id="rId17" Type="http://schemas.openxmlformats.org/officeDocument/2006/relationships/hyperlink" Target="http://dict.cn/deficiency%20symptom" TargetMode="External"/><Relationship Id="rId2" Type="http://schemas.openxmlformats.org/officeDocument/2006/relationships/hyperlink" Target="http://dict.cn/medicine" TargetMode="External"/><Relationship Id="rId16" Type="http://schemas.openxmlformats.org/officeDocument/2006/relationships/hyperlink" Target="http://dict.cn/sign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secret%20prescription" TargetMode="External"/><Relationship Id="rId11" Type="http://schemas.openxmlformats.org/officeDocument/2006/relationships/hyperlink" Target="http://dict.cn/omen" TargetMode="External"/><Relationship Id="rId5" Type="http://schemas.openxmlformats.org/officeDocument/2006/relationships/hyperlink" Target="http://dict.cn/treatment" TargetMode="External"/><Relationship Id="rId15" Type="http://schemas.openxmlformats.org/officeDocument/2006/relationships/hyperlink" Target="http://dict.cn/warning" TargetMode="External"/><Relationship Id="rId10" Type="http://schemas.openxmlformats.org/officeDocument/2006/relationships/hyperlink" Target="http://dict.cn/implication" TargetMode="External"/><Relationship Id="rId4" Type="http://schemas.openxmlformats.org/officeDocument/2006/relationships/hyperlink" Target="http://dict.cn/remedy" TargetMode="External"/><Relationship Id="rId9" Type="http://schemas.openxmlformats.org/officeDocument/2006/relationships/hyperlink" Target="http://dict.cn/mark" TargetMode="External"/><Relationship Id="rId14" Type="http://schemas.openxmlformats.org/officeDocument/2006/relationships/hyperlink" Target="http://dict.cn/indicator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frightful" TargetMode="External"/><Relationship Id="rId13" Type="http://schemas.openxmlformats.org/officeDocument/2006/relationships/hyperlink" Target="http://dict.cn/shocking" TargetMode="External"/><Relationship Id="rId18" Type="http://schemas.openxmlformats.org/officeDocument/2006/relationships/hyperlink" Target="http://dict.cn/awful%20disaster" TargetMode="External"/><Relationship Id="rId3" Type="http://schemas.openxmlformats.org/officeDocument/2006/relationships/hyperlink" Target="http://dict.cn/bad" TargetMode="External"/><Relationship Id="rId21" Type="http://schemas.openxmlformats.org/officeDocument/2006/relationships/hyperlink" Target="http://dict.cn/awful%20mistake" TargetMode="External"/><Relationship Id="rId7" Type="http://schemas.openxmlformats.org/officeDocument/2006/relationships/hyperlink" Target="http://dict.cn/fearful" TargetMode="External"/><Relationship Id="rId12" Type="http://schemas.openxmlformats.org/officeDocument/2006/relationships/hyperlink" Target="http://dict.cn/mean" TargetMode="External"/><Relationship Id="rId17" Type="http://schemas.openxmlformats.org/officeDocument/2006/relationships/hyperlink" Target="http://dict.cn/awful%20behaviour" TargetMode="External"/><Relationship Id="rId2" Type="http://schemas.openxmlformats.org/officeDocument/2006/relationships/hyperlink" Target="http://dict.cn/alarming" TargetMode="External"/><Relationship Id="rId16" Type="http://schemas.openxmlformats.org/officeDocument/2006/relationships/hyperlink" Target="http://dict.cn/unpleasant" TargetMode="External"/><Relationship Id="rId20" Type="http://schemas.openxmlformats.org/officeDocument/2006/relationships/hyperlink" Target="http://dict.cn/awful%20mis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dreadful" TargetMode="External"/><Relationship Id="rId11" Type="http://schemas.openxmlformats.org/officeDocument/2006/relationships/hyperlink" Target="http://dict.cn/low" TargetMode="External"/><Relationship Id="rId5" Type="http://schemas.openxmlformats.org/officeDocument/2006/relationships/hyperlink" Target="http://dict.cn/distressing" TargetMode="External"/><Relationship Id="rId15" Type="http://schemas.openxmlformats.org/officeDocument/2006/relationships/hyperlink" Target="http://dict.cn/ugly" TargetMode="External"/><Relationship Id="rId10" Type="http://schemas.openxmlformats.org/officeDocument/2006/relationships/hyperlink" Target="http://dict.cn/horrifying" TargetMode="External"/><Relationship Id="rId19" Type="http://schemas.openxmlformats.org/officeDocument/2006/relationships/hyperlink" Target="http://dict.cn/awful%20handwriting" TargetMode="External"/><Relationship Id="rId4" Type="http://schemas.openxmlformats.org/officeDocument/2006/relationships/hyperlink" Target="http://dict.cn/displeasing" TargetMode="External"/><Relationship Id="rId9" Type="http://schemas.openxmlformats.org/officeDocument/2006/relationships/hyperlink" Target="http://dict.cn/horrible" TargetMode="External"/><Relationship Id="rId14" Type="http://schemas.openxmlformats.org/officeDocument/2006/relationships/hyperlink" Target="http://dict.cn/terrible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social%20insurance" TargetMode="External"/><Relationship Id="rId13" Type="http://schemas.openxmlformats.org/officeDocument/2006/relationships/hyperlink" Target="http://dict.cn/insurance%20company%E3%80%94office%E3%80%95" TargetMode="External"/><Relationship Id="rId3" Type="http://schemas.openxmlformats.org/officeDocument/2006/relationships/hyperlink" Target="http://dict.cn/policy" TargetMode="External"/><Relationship Id="rId7" Type="http://schemas.openxmlformats.org/officeDocument/2006/relationships/hyperlink" Target="http://dict.cn/medical%20insurance" TargetMode="External"/><Relationship Id="rId12" Type="http://schemas.openxmlformats.org/officeDocument/2006/relationships/hyperlink" Target="http://dict.cn/labor%E3%80%94unemployment%E3%80%95%20insurance" TargetMode="External"/><Relationship Id="rId2" Type="http://schemas.openxmlformats.org/officeDocument/2006/relationships/hyperlink" Target="http://dict.cn/assura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comprehensive%20insurance" TargetMode="External"/><Relationship Id="rId11" Type="http://schemas.openxmlformats.org/officeDocument/2006/relationships/hyperlink" Target="http://dict.cn/health%E3%80%94life%2C%20property%E3%80%95%20insurance" TargetMode="External"/><Relationship Id="rId5" Type="http://schemas.openxmlformats.org/officeDocument/2006/relationships/hyperlink" Target="http://dict.cn/buy%E3%80%94cancel%2C%20provide%2C%20sell%E3%80%95%20insurance" TargetMode="External"/><Relationship Id="rId10" Type="http://schemas.openxmlformats.org/officeDocument/2006/relationships/hyperlink" Target="http://dict.cn/car%E3%80%94motor%E3%80%95%20insurance" TargetMode="External"/><Relationship Id="rId4" Type="http://schemas.openxmlformats.org/officeDocument/2006/relationships/hyperlink" Target="http://dict.cn/security" TargetMode="External"/><Relationship Id="rId9" Type="http://schemas.openxmlformats.org/officeDocument/2006/relationships/hyperlink" Target="http://dict.cn/accident%E3%80%94fire%2C%20flight%2C%20flood%E3%80%95%20insuranc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opinion%20poll" TargetMode="External"/><Relationship Id="rId7" Type="http://schemas.openxmlformats.org/officeDocument/2006/relationships/hyperlink" Target="http://dict.cn/conduct%20a%20questionnaire" TargetMode="External"/><Relationship Id="rId2" Type="http://schemas.openxmlformats.org/officeDocument/2006/relationships/hyperlink" Target="http://dict.cn/surve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poll" TargetMode="External"/><Relationship Id="rId5" Type="http://schemas.openxmlformats.org/officeDocument/2006/relationships/hyperlink" Target="http://dict.cn/feedback%20form" TargetMode="External"/><Relationship Id="rId4" Type="http://schemas.openxmlformats.org/officeDocument/2006/relationships/hyperlink" Target="http://dict.cn/inquiry%20form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virus" TargetMode="External"/><Relationship Id="rId3" Type="http://schemas.openxmlformats.org/officeDocument/2006/relationships/hyperlink" Target="http://dict.cn/keep%20sb%20fit" TargetMode="External"/><Relationship Id="rId7" Type="http://schemas.openxmlformats.org/officeDocument/2006/relationships/hyperlink" Target="http://dict.cn/cold" TargetMode="External"/><Relationship Id="rId2" Type="http://schemas.openxmlformats.org/officeDocument/2006/relationships/hyperlink" Target="http://dict.cn/feel%20f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chill" TargetMode="External"/><Relationship Id="rId11" Type="http://schemas.openxmlformats.org/officeDocument/2006/relationships/hyperlink" Target="http://dict.cn/bird%20flu" TargetMode="External"/><Relationship Id="rId5" Type="http://schemas.openxmlformats.org/officeDocument/2006/relationships/hyperlink" Target="http://dict.cn/have%E3%80%94throw%E3%80%95%20a%20fit" TargetMode="External"/><Relationship Id="rId10" Type="http://schemas.openxmlformats.org/officeDocument/2006/relationships/hyperlink" Target="http://dict.cn/respiratory%20tract%20infection" TargetMode="External"/><Relationship Id="rId4" Type="http://schemas.openxmlformats.org/officeDocument/2006/relationships/hyperlink" Target="http://dict.cn/physically%20fit" TargetMode="External"/><Relationship Id="rId9" Type="http://schemas.openxmlformats.org/officeDocument/2006/relationships/hyperlink" Target="http://dict.cn/infection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rare%20time" TargetMode="External"/><Relationship Id="rId3" Type="http://schemas.openxmlformats.org/officeDocument/2006/relationships/hyperlink" Target="http://dict.cn/uncommon" TargetMode="External"/><Relationship Id="rId7" Type="http://schemas.openxmlformats.org/officeDocument/2006/relationships/hyperlink" Target="http://dict.cn/rare%20metals" TargetMode="External"/><Relationship Id="rId2" Type="http://schemas.openxmlformats.org/officeDocument/2006/relationships/hyperlink" Target="http://dict.cn/admirab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rare%20occurrence" TargetMode="External"/><Relationship Id="rId5" Type="http://schemas.openxmlformats.org/officeDocument/2006/relationships/hyperlink" Target="http://dict.cn/rare%20book" TargetMode="External"/><Relationship Id="rId4" Type="http://schemas.openxmlformats.org/officeDocument/2006/relationships/hyperlink" Target="http://dict.cn/unusual" TargetMode="External"/><Relationship Id="rId9" Type="http://schemas.openxmlformats.org/officeDocument/2006/relationships/hyperlink" Target="http://dict.cn/rich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desirous" TargetMode="External"/><Relationship Id="rId3" Type="http://schemas.openxmlformats.org/officeDocument/2006/relationships/hyperlink" Target="http://dict.cn/motto" TargetMode="External"/><Relationship Id="rId7" Type="http://schemas.openxmlformats.org/officeDocument/2006/relationships/hyperlink" Target="http://dict.cn/concerned" TargetMode="External"/><Relationship Id="rId2" Type="http://schemas.openxmlformats.org/officeDocument/2006/relationships/hyperlink" Target="http://dict.cn/say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afraid" TargetMode="External"/><Relationship Id="rId5" Type="http://schemas.openxmlformats.org/officeDocument/2006/relationships/hyperlink" Target="http://dict.cn/byword" TargetMode="External"/><Relationship Id="rId10" Type="http://schemas.openxmlformats.org/officeDocument/2006/relationships/hyperlink" Target="http://dict.cn/keen" TargetMode="External"/><Relationship Id="rId4" Type="http://schemas.openxmlformats.org/officeDocument/2006/relationships/hyperlink" Target="http://dict.cn/epigram" TargetMode="External"/><Relationship Id="rId9" Type="http://schemas.openxmlformats.org/officeDocument/2006/relationships/hyperlink" Target="http://dict.cn/eager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anxious%20for" TargetMode="External"/><Relationship Id="rId3" Type="http://schemas.openxmlformats.org/officeDocument/2006/relationships/hyperlink" Target="http://dict.cn/desperately%20anxious" TargetMode="External"/><Relationship Id="rId7" Type="http://schemas.openxmlformats.org/officeDocument/2006/relationships/hyperlink" Target="http://dict.cn/anxious%20about%20the%20world%20situation" TargetMode="External"/><Relationship Id="rId2" Type="http://schemas.openxmlformats.org/officeDocument/2006/relationships/hyperlink" Target="http://dict.cn/abnormally%20anxiou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anxious%20about" TargetMode="External"/><Relationship Id="rId5" Type="http://schemas.openxmlformats.org/officeDocument/2006/relationships/hyperlink" Target="http://dict.cn/ridiculously%20anxious" TargetMode="External"/><Relationship Id="rId4" Type="http://schemas.openxmlformats.org/officeDocument/2006/relationships/hyperlink" Target="http://dict.cn/keenly%20anxious" TargetMode="External"/><Relationship Id="rId9" Type="http://schemas.openxmlformats.org/officeDocument/2006/relationships/hyperlink" Target="http://dict.cn/anxious%20for%20a%20change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appoint%20a%20captain" TargetMode="External"/><Relationship Id="rId3" Type="http://schemas.openxmlformats.org/officeDocument/2006/relationships/hyperlink" Target="http://dict.cn/commander" TargetMode="External"/><Relationship Id="rId7" Type="http://schemas.openxmlformats.org/officeDocument/2006/relationships/hyperlink" Target="http://dict.cn/lead" TargetMode="External"/><Relationship Id="rId12" Type="http://schemas.openxmlformats.org/officeDocument/2006/relationships/hyperlink" Target="http://dict.cn/captain%20convincingly" TargetMode="External"/><Relationship Id="rId2" Type="http://schemas.openxmlformats.org/officeDocument/2006/relationships/hyperlink" Target="http://dict.cn/chie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command" TargetMode="External"/><Relationship Id="rId11" Type="http://schemas.openxmlformats.org/officeDocument/2006/relationships/hyperlink" Target="http://dict.cn/captain%20of%20a%20football%20team" TargetMode="External"/><Relationship Id="rId5" Type="http://schemas.openxmlformats.org/officeDocument/2006/relationships/hyperlink" Target="http://dict.cn/officer" TargetMode="External"/><Relationship Id="rId10" Type="http://schemas.openxmlformats.org/officeDocument/2006/relationships/hyperlink" Target="http://dict.cn/bell%20captain" TargetMode="External"/><Relationship Id="rId4" Type="http://schemas.openxmlformats.org/officeDocument/2006/relationships/hyperlink" Target="http://dict.cn/leader" TargetMode="External"/><Relationship Id="rId9" Type="http://schemas.openxmlformats.org/officeDocument/2006/relationships/hyperlink" Target="http://dict.cn/gifted%20captain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sore" TargetMode="External"/><Relationship Id="rId3" Type="http://schemas.openxmlformats.org/officeDocument/2006/relationships/hyperlink" Target="http://dict.cn/hurt" TargetMode="External"/><Relationship Id="rId7" Type="http://schemas.openxmlformats.org/officeDocument/2006/relationships/hyperlink" Target="http://dict.cn/injure%20sb%27s%20self-esteem" TargetMode="External"/><Relationship Id="rId2" Type="http://schemas.openxmlformats.org/officeDocument/2006/relationships/hyperlink" Target="http://dict.cn/har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injure%20health" TargetMode="External"/><Relationship Id="rId11" Type="http://schemas.openxmlformats.org/officeDocument/2006/relationships/hyperlink" Target="http://dict.cn/painful%20cut" TargetMode="External"/><Relationship Id="rId5" Type="http://schemas.openxmlformats.org/officeDocument/2006/relationships/hyperlink" Target="http://dict.cn/injure%20feeling" TargetMode="External"/><Relationship Id="rId10" Type="http://schemas.openxmlformats.org/officeDocument/2006/relationships/hyperlink" Target="http://dict.cn/distressing" TargetMode="External"/><Relationship Id="rId4" Type="http://schemas.openxmlformats.org/officeDocument/2006/relationships/hyperlink" Target="http://dict.cn/wound" TargetMode="External"/><Relationship Id="rId9" Type="http://schemas.openxmlformats.org/officeDocument/2006/relationships/hyperlink" Target="http://dict.cn/aching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peculiar" TargetMode="External"/><Relationship Id="rId3" Type="http://schemas.openxmlformats.org/officeDocument/2006/relationships/hyperlink" Target="http://dict.cn/painful%20subject" TargetMode="External"/><Relationship Id="rId7" Type="http://schemas.openxmlformats.org/officeDocument/2006/relationships/hyperlink" Target="http://dict.cn/odd" TargetMode="External"/><Relationship Id="rId2" Type="http://schemas.openxmlformats.org/officeDocument/2006/relationships/hyperlink" Target="http://dict.cn/painful%20lif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irregular" TargetMode="External"/><Relationship Id="rId11" Type="http://schemas.openxmlformats.org/officeDocument/2006/relationships/hyperlink" Target="http://dict.cn/fairly%20normal" TargetMode="External"/><Relationship Id="rId5" Type="http://schemas.openxmlformats.org/officeDocument/2006/relationships/hyperlink" Target="http://dict.cn/abnormal" TargetMode="External"/><Relationship Id="rId10" Type="http://schemas.openxmlformats.org/officeDocument/2006/relationships/hyperlink" Target="http://dict.cn/normal%20school" TargetMode="External"/><Relationship Id="rId4" Type="http://schemas.openxmlformats.org/officeDocument/2006/relationships/hyperlink" Target="http://dict.cn/painful%20to%20do%20sth" TargetMode="External"/><Relationship Id="rId9" Type="http://schemas.openxmlformats.org/officeDocument/2006/relationships/hyperlink" Target="http://dict.cn/normal%20practice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leader" TargetMode="External"/><Relationship Id="rId3" Type="http://schemas.openxmlformats.org/officeDocument/2006/relationships/hyperlink" Target="http://dict.cn/standard%20of%20living" TargetMode="External"/><Relationship Id="rId7" Type="http://schemas.openxmlformats.org/officeDocument/2006/relationships/hyperlink" Target="http://dict.cn/chief" TargetMode="External"/><Relationship Id="rId2" Type="http://schemas.openxmlformats.org/officeDocument/2006/relationships/hyperlink" Target="http://dict.cn/exist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block" TargetMode="External"/><Relationship Id="rId11" Type="http://schemas.openxmlformats.org/officeDocument/2006/relationships/hyperlink" Target="http://dict.cn/lead" TargetMode="External"/><Relationship Id="rId5" Type="http://schemas.openxmlformats.org/officeDocument/2006/relationships/hyperlink" Target="http://dict.cn/daily%20life" TargetMode="External"/><Relationship Id="rId10" Type="http://schemas.openxmlformats.org/officeDocument/2006/relationships/hyperlink" Target="http://dict.cn/direct" TargetMode="External"/><Relationship Id="rId4" Type="http://schemas.openxmlformats.org/officeDocument/2006/relationships/hyperlink" Target="http://dict.cn/routine" TargetMode="External"/><Relationship Id="rId9" Type="http://schemas.openxmlformats.org/officeDocument/2006/relationships/hyperlink" Target="http://dict.cn/sour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Diet </a:t>
            </a:r>
            <a:r>
              <a:rPr lang="en-US" altLang="zh-CN" b="1" dirty="0" smtClean="0"/>
              <a:t> n.</a:t>
            </a:r>
            <a:r>
              <a:rPr lang="zh-CN" altLang="en-US" b="1" dirty="0" smtClean="0"/>
              <a:t>日常食物；规定饮食；节食  </a:t>
            </a:r>
            <a:r>
              <a:rPr lang="en-US" altLang="zh-CN" b="1" dirty="0" smtClean="0"/>
              <a:t>v.</a:t>
            </a:r>
            <a:r>
              <a:rPr lang="zh-CN" altLang="en-US" b="1" dirty="0" smtClean="0"/>
              <a:t>节食；照规定饮食；喂食 </a:t>
            </a:r>
            <a:endParaRPr lang="en-US" altLang="zh-CN" b="1" dirty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Synonym:</a:t>
            </a:r>
            <a:r>
              <a:rPr lang="en-US" altLang="zh-CN" b="1" dirty="0" smtClean="0"/>
              <a:t> </a:t>
            </a:r>
            <a:r>
              <a:rPr lang="en-US" altLang="zh-CN" b="1" u="sng" dirty="0" smtClean="0">
                <a:solidFill>
                  <a:srgbClr val="FF9900"/>
                </a:solidFill>
              </a:rPr>
              <a:t>diet, food, meal , provisions</a:t>
            </a:r>
            <a:endParaRPr lang="zh-CN" altLang="en-US" b="1" u="sng" dirty="0" smtClean="0">
              <a:solidFill>
                <a:srgbClr val="FF9900"/>
              </a:solidFill>
            </a:endParaRPr>
          </a:p>
          <a:p>
            <a:r>
              <a:rPr lang="zh-CN" altLang="en-US" b="1" dirty="0" smtClean="0"/>
              <a:t>用规定食谱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节食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9900"/>
                </a:solidFill>
              </a:rPr>
              <a:t>go on a diet / be on a diet</a:t>
            </a:r>
          </a:p>
          <a:p>
            <a:r>
              <a:rPr lang="zh-CN" altLang="en-US" b="1" dirty="0" smtClean="0"/>
              <a:t>他太胖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需要节食。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9900"/>
                </a:solidFill>
              </a:rPr>
              <a:t>He got so fat that he had to </a:t>
            </a:r>
            <a:r>
              <a:rPr lang="en-US" altLang="zh-CN" b="1" i="1" dirty="0" smtClean="0">
                <a:solidFill>
                  <a:srgbClr val="FF9900"/>
                </a:solidFill>
              </a:rPr>
              <a:t>diet</a:t>
            </a:r>
            <a:r>
              <a:rPr lang="en-US" altLang="zh-CN" b="1" dirty="0" smtClean="0">
                <a:solidFill>
                  <a:srgbClr val="FF9900"/>
                </a:solidFill>
              </a:rPr>
              <a:t>. 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Fit  </a:t>
            </a:r>
            <a:r>
              <a:rPr lang="en-US" altLang="zh-CN" b="1" dirty="0" smtClean="0"/>
              <a:t>adj.</a:t>
            </a:r>
            <a:r>
              <a:rPr lang="zh-CN" altLang="en-US" b="1" dirty="0" smtClean="0"/>
              <a:t>适宜的；合适的；健康的  </a:t>
            </a:r>
            <a:r>
              <a:rPr lang="en-US" altLang="zh-CN" b="1" dirty="0" smtClean="0"/>
              <a:t>v.</a:t>
            </a:r>
            <a:r>
              <a:rPr lang="zh-CN" altLang="en-US" b="1" dirty="0" smtClean="0"/>
              <a:t>适合；安装   </a:t>
            </a:r>
            <a:r>
              <a:rPr lang="en-US" altLang="zh-CN" b="1" dirty="0" smtClean="0"/>
              <a:t>n.</a:t>
            </a:r>
            <a:r>
              <a:rPr lang="zh-CN" altLang="en-US" b="1" dirty="0" smtClean="0"/>
              <a:t>发作；适宜 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Synonym:</a:t>
            </a:r>
            <a:r>
              <a:rPr lang="en-US" altLang="zh-CN" b="1" dirty="0" smtClean="0"/>
              <a:t> </a:t>
            </a:r>
            <a:r>
              <a:rPr lang="en-US" altLang="zh-CN" b="1" dirty="0" smtClean="0"/>
              <a:t>v.(</a:t>
            </a:r>
            <a:r>
              <a:rPr lang="zh-CN" altLang="en-US" b="1" dirty="0" smtClean="0"/>
              <a:t>动词</a:t>
            </a:r>
            <a:r>
              <a:rPr lang="en-US" altLang="zh-CN" b="1" dirty="0" smtClean="0"/>
              <a:t>) </a:t>
            </a:r>
            <a:r>
              <a:rPr lang="en-US" altLang="zh-CN" b="1" dirty="0" smtClean="0">
                <a:hlinkClick r:id="rId2" action="ppaction://hlinkfile"/>
              </a:rPr>
              <a:t>accord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3" action="ppaction://hlinkfile"/>
              </a:rPr>
              <a:t>adapt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4" action="ppaction://hlinkfile"/>
              </a:rPr>
              <a:t>adjust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5" action="ppaction://hlinkfile"/>
              </a:rPr>
              <a:t>agree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6" action="ppaction://hlinkfile"/>
              </a:rPr>
              <a:t>meet</a:t>
            </a:r>
            <a:r>
              <a:rPr lang="zh-CN" altLang="en-US" b="1" dirty="0" smtClean="0"/>
              <a:t>　 　 </a:t>
            </a:r>
            <a:r>
              <a:rPr lang="en-US" altLang="zh-CN" b="1" dirty="0" smtClean="0">
                <a:hlinkClick r:id="rId7" action="ppaction://hlinkfile"/>
              </a:rPr>
              <a:t>suit</a:t>
            </a:r>
            <a:r>
              <a:rPr lang="zh-CN" altLang="en-US" b="1" dirty="0" smtClean="0"/>
              <a:t>　 </a:t>
            </a:r>
          </a:p>
          <a:p>
            <a:r>
              <a:rPr lang="en-US" altLang="zh-CN" b="1" dirty="0" smtClean="0"/>
              <a:t>adj.(</a:t>
            </a:r>
            <a:r>
              <a:rPr lang="zh-CN" altLang="en-US" b="1" dirty="0" smtClean="0"/>
              <a:t>形容词</a:t>
            </a:r>
            <a:r>
              <a:rPr lang="en-US" altLang="zh-CN" b="1" dirty="0" smtClean="0"/>
              <a:t>) </a:t>
            </a:r>
            <a:r>
              <a:rPr lang="en-US" altLang="zh-CN" b="1" dirty="0" smtClean="0">
                <a:hlinkClick r:id="rId8" action="ppaction://hlinkfile"/>
              </a:rPr>
              <a:t>able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9" action="ppaction://hlinkfile"/>
              </a:rPr>
              <a:t>adapted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10" action="ppaction://hlinkfile"/>
              </a:rPr>
              <a:t>appropriate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11" action="ppaction://hlinkfile"/>
              </a:rPr>
              <a:t>sound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12" action="ppaction://hlinkfile"/>
              </a:rPr>
              <a:t>suitable</a:t>
            </a:r>
            <a:r>
              <a:rPr lang="zh-CN" altLang="en-US" b="1" dirty="0" smtClean="0"/>
              <a:t>　</a:t>
            </a:r>
          </a:p>
          <a:p>
            <a:r>
              <a:rPr lang="zh-CN" altLang="en-US" b="1" dirty="0" smtClean="0"/>
              <a:t>装锁 </a:t>
            </a:r>
            <a:r>
              <a:rPr lang="zh-CN" altLang="en-US" b="1" dirty="0" smtClean="0"/>
              <a:t>　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70C0"/>
                </a:solidFill>
                <a:hlinkClick r:id="rId13"/>
              </a:rPr>
              <a:t>fit a lock</a:t>
            </a:r>
            <a:endParaRPr lang="zh-CN" altLang="en-US" b="1" dirty="0" smtClean="0">
              <a:solidFill>
                <a:srgbClr val="0070C0"/>
              </a:solidFill>
            </a:endParaRPr>
          </a:p>
          <a:p>
            <a:r>
              <a:rPr lang="zh-CN" altLang="en-US" b="1" dirty="0" smtClean="0"/>
              <a:t>不适合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4"/>
              </a:rPr>
              <a:t>ill fit</a:t>
            </a:r>
            <a:endParaRPr lang="en-US" altLang="zh-CN" b="1" dirty="0" smtClean="0"/>
          </a:p>
          <a:p>
            <a:r>
              <a:rPr lang="zh-CN" altLang="en-US" b="1" dirty="0" smtClean="0"/>
              <a:t>使</a:t>
            </a:r>
            <a:r>
              <a:rPr lang="en-US" altLang="zh-CN" b="1" dirty="0" smtClean="0"/>
              <a:t>…</a:t>
            </a:r>
            <a:r>
              <a:rPr lang="zh-CN" altLang="en-US" b="1" dirty="0" smtClean="0"/>
              <a:t>适应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使</a:t>
            </a:r>
            <a:r>
              <a:rPr lang="en-US" altLang="zh-CN" b="1" dirty="0" smtClean="0"/>
              <a:t>…</a:t>
            </a:r>
            <a:r>
              <a:rPr lang="zh-CN" altLang="en-US" b="1" dirty="0" smtClean="0"/>
              <a:t>胜任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5"/>
              </a:rPr>
              <a:t>fit for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 smtClean="0"/>
              <a:t>部门领导</a:t>
            </a:r>
            <a:endParaRPr lang="en-US" altLang="zh-CN" b="1" dirty="0" smtClean="0">
              <a:hlinkClick r:id="rId2"/>
            </a:endParaRPr>
          </a:p>
          <a:p>
            <a:r>
              <a:rPr lang="en-US" altLang="zh-CN" b="1" dirty="0" smtClean="0">
                <a:hlinkClick r:id="rId2"/>
              </a:rPr>
              <a:t>Department head</a:t>
            </a:r>
          </a:p>
          <a:p>
            <a:r>
              <a:rPr lang="zh-CN" altLang="en-US" b="1" dirty="0" smtClean="0"/>
              <a:t>战胜某人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2"/>
              </a:rPr>
              <a:t>beat </a:t>
            </a:r>
            <a:r>
              <a:rPr lang="en-US" altLang="zh-CN" b="1" dirty="0" err="1" smtClean="0">
                <a:hlinkClick r:id="rId2"/>
              </a:rPr>
              <a:t>sb‘s</a:t>
            </a:r>
            <a:r>
              <a:rPr lang="en-US" altLang="zh-CN" b="1" dirty="0" smtClean="0">
                <a:hlinkClick r:id="rId2"/>
              </a:rPr>
              <a:t> head off</a:t>
            </a:r>
            <a:r>
              <a:rPr lang="en-US" altLang="zh-CN" b="1" dirty="0" smtClean="0"/>
              <a:t> / </a:t>
            </a:r>
            <a:r>
              <a:rPr lang="en-US" altLang="zh-CN" b="1" dirty="0" smtClean="0">
                <a:hlinkClick r:id="rId3"/>
              </a:rPr>
              <a:t>knock </a:t>
            </a:r>
            <a:r>
              <a:rPr lang="en-US" altLang="zh-CN" b="1" dirty="0" err="1" smtClean="0">
                <a:hlinkClick r:id="rId3"/>
              </a:rPr>
              <a:t>sb's</a:t>
            </a:r>
            <a:r>
              <a:rPr lang="en-US" altLang="zh-CN" b="1" dirty="0" smtClean="0">
                <a:hlinkClick r:id="rId3"/>
              </a:rPr>
              <a:t> head off</a:t>
            </a:r>
            <a:r>
              <a:rPr lang="en-US" altLang="zh-CN" b="1" dirty="0" smtClean="0"/>
              <a:t> </a:t>
            </a:r>
            <a:endParaRPr lang="zh-CN" altLang="en-US" b="1" dirty="0" smtClean="0"/>
          </a:p>
          <a:p>
            <a:r>
              <a:rPr lang="zh-CN" altLang="en-US" b="1" dirty="0" smtClean="0"/>
              <a:t>清点人数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4"/>
              </a:rPr>
              <a:t>count heads</a:t>
            </a:r>
            <a:endParaRPr lang="zh-CN" altLang="en-US" b="1" dirty="0" smtClean="0"/>
          </a:p>
          <a:p>
            <a:r>
              <a:rPr lang="zh-CN" altLang="en-US" b="1" dirty="0" smtClean="0"/>
              <a:t>保持镇静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5"/>
              </a:rPr>
              <a:t>keep one‘s head</a:t>
            </a:r>
            <a:endParaRPr lang="zh-CN" altLang="en-US" b="1" dirty="0" smtClean="0"/>
          </a:p>
          <a:p>
            <a:r>
              <a:rPr lang="zh-CN" altLang="en-US" b="1" dirty="0" smtClean="0"/>
              <a:t>动脑筋</a:t>
            </a:r>
            <a:endParaRPr lang="zh-CN" altLang="en-US" b="1" dirty="0" smtClean="0"/>
          </a:p>
          <a:p>
            <a:r>
              <a:rPr lang="en-US" altLang="zh-CN" b="1" dirty="0" smtClean="0">
                <a:hlinkClick r:id="rId6"/>
              </a:rPr>
              <a:t>use one‘s head</a:t>
            </a:r>
            <a:endParaRPr lang="zh-CN" altLang="en-US" b="1" dirty="0" smtClean="0"/>
          </a:p>
          <a:p>
            <a:r>
              <a:rPr lang="zh-CN" altLang="en-US" b="1" dirty="0" smtClean="0"/>
              <a:t>户主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7"/>
              </a:rPr>
              <a:t>family head</a:t>
            </a:r>
            <a:endParaRPr lang="zh-CN" altLang="en-US" b="1" dirty="0" smtClean="0"/>
          </a:p>
          <a:p>
            <a:r>
              <a:rPr lang="zh-CN" altLang="en-US" b="1" dirty="0" smtClean="0"/>
              <a:t>主管公司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8"/>
              </a:rPr>
              <a:t>head a firm</a:t>
            </a:r>
            <a:endParaRPr lang="zh-CN" altLang="en-US" b="1" dirty="0" smtClean="0"/>
          </a:p>
          <a:p>
            <a:r>
              <a:rPr lang="zh-CN" altLang="en-US" b="1" dirty="0" smtClean="0"/>
              <a:t>朝</a:t>
            </a:r>
            <a:r>
              <a:rPr lang="en-US" altLang="zh-CN" b="1" dirty="0" smtClean="0"/>
              <a:t>…</a:t>
            </a:r>
            <a:r>
              <a:rPr lang="zh-CN" altLang="en-US" b="1" dirty="0" smtClean="0"/>
              <a:t>进发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会遭到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9"/>
              </a:rPr>
              <a:t>head for</a:t>
            </a:r>
            <a:endParaRPr lang="zh-CN" altLang="en-US" b="1" dirty="0" smtClean="0"/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Overweight </a:t>
            </a:r>
            <a:r>
              <a:rPr lang="en-US" altLang="zh-CN" b="1" dirty="0" smtClean="0"/>
              <a:t>adj.</a:t>
            </a:r>
            <a:r>
              <a:rPr lang="zh-CN" altLang="en-US" b="1" dirty="0" smtClean="0"/>
              <a:t>超重的；过胖的  </a:t>
            </a:r>
            <a:r>
              <a:rPr lang="en-US" altLang="zh-CN" b="1" dirty="0" smtClean="0"/>
              <a:t>n.</a:t>
            </a:r>
            <a:r>
              <a:rPr lang="zh-CN" altLang="en-US" b="1" dirty="0" smtClean="0"/>
              <a:t>超重 </a:t>
            </a:r>
            <a:r>
              <a:rPr lang="en-US" altLang="zh-CN" b="1" dirty="0" err="1" smtClean="0"/>
              <a:t>vt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使超重；过于重视 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Synonym: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hlinkClick r:id="rId2"/>
              </a:rPr>
              <a:t>fleshy</a:t>
            </a:r>
            <a:r>
              <a:rPr lang="zh-CN" altLang="en-US" b="1" dirty="0" smtClean="0"/>
              <a:t>肉的 </a:t>
            </a:r>
            <a:r>
              <a:rPr lang="en-US" altLang="zh-CN" b="1" dirty="0" smtClean="0">
                <a:hlinkClick r:id="rId3"/>
              </a:rPr>
              <a:t>heavy</a:t>
            </a:r>
            <a:r>
              <a:rPr lang="zh-CN" altLang="en-US" b="1" dirty="0" smtClean="0"/>
              <a:t>大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量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的 </a:t>
            </a:r>
            <a:r>
              <a:rPr lang="en-US" altLang="zh-CN" b="1" dirty="0" smtClean="0">
                <a:hlinkClick r:id="rId4"/>
              </a:rPr>
              <a:t>big</a:t>
            </a:r>
            <a:r>
              <a:rPr lang="zh-CN" altLang="en-US" b="1" dirty="0" smtClean="0"/>
              <a:t>大的 </a:t>
            </a:r>
            <a:r>
              <a:rPr lang="en-US" altLang="zh-CN" b="1" dirty="0" smtClean="0">
                <a:hlinkClick r:id="rId5"/>
              </a:rPr>
              <a:t>large</a:t>
            </a:r>
            <a:r>
              <a:rPr lang="zh-CN" altLang="en-US" b="1" dirty="0" smtClean="0"/>
              <a:t>大的 </a:t>
            </a:r>
            <a:r>
              <a:rPr lang="en-US" altLang="zh-CN" b="1" dirty="0" smtClean="0">
                <a:hlinkClick r:id="rId6"/>
              </a:rPr>
              <a:t>weighty</a:t>
            </a:r>
            <a:r>
              <a:rPr lang="zh-CN" altLang="en-US" b="1" dirty="0" smtClean="0"/>
              <a:t>重要的 </a:t>
            </a:r>
            <a:endParaRPr lang="en-US" altLang="zh-CN" b="1" dirty="0" smtClean="0"/>
          </a:p>
          <a:p>
            <a:r>
              <a:rPr lang="zh-CN" altLang="en-US" b="1" dirty="0" smtClean="0"/>
              <a:t>过重加费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7"/>
              </a:rPr>
              <a:t>overweight charge</a:t>
            </a:r>
            <a:endParaRPr lang="zh-CN" altLang="en-US" b="1" dirty="0" smtClean="0"/>
          </a:p>
          <a:p>
            <a:r>
              <a:rPr lang="zh-CN" altLang="en-US" b="1" dirty="0" smtClean="0"/>
              <a:t>超重车辆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8"/>
              </a:rPr>
              <a:t>overweight vehicle</a:t>
            </a:r>
            <a:endParaRPr lang="zh-CN" altLang="en-US" b="1" dirty="0" smtClean="0"/>
          </a:p>
          <a:p>
            <a:r>
              <a:rPr lang="zh-CN" altLang="en-US" b="1" dirty="0" smtClean="0"/>
              <a:t>那件行李超重两公斤。</a:t>
            </a:r>
            <a:endParaRPr lang="en-US" altLang="zh-CN" b="1" dirty="0" smtClean="0"/>
          </a:p>
          <a:p>
            <a:r>
              <a:rPr lang="en-US" altLang="zh-CN" b="1" dirty="0" smtClean="0"/>
              <a:t>The baggage is two kilos </a:t>
            </a:r>
            <a:r>
              <a:rPr lang="en-US" altLang="zh-CN" b="1" i="1" dirty="0" smtClean="0"/>
              <a:t>overweight</a:t>
            </a:r>
            <a:r>
              <a:rPr lang="en-US" altLang="zh-CN" b="1" dirty="0" smtClean="0"/>
              <a:t>.</a:t>
            </a:r>
            <a:r>
              <a:rPr lang="en-US" altLang="zh-CN" b="1" i="1" dirty="0" smtClean="0"/>
              <a:t> 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Breathe</a:t>
            </a:r>
            <a:r>
              <a:rPr lang="en-US" altLang="zh-CN" b="1" dirty="0" smtClean="0"/>
              <a:t>  vi.</a:t>
            </a:r>
            <a:r>
              <a:rPr lang="zh-CN" altLang="en-US" b="1" dirty="0" smtClean="0"/>
              <a:t>呼吸  </a:t>
            </a:r>
            <a:r>
              <a:rPr lang="en-US" altLang="zh-CN" b="1" dirty="0" err="1" smtClean="0"/>
              <a:t>vt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轻声说；流露（自信等感情）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Synonym</a:t>
            </a:r>
            <a:r>
              <a:rPr lang="en-US" altLang="zh-CN" b="1" dirty="0" smtClean="0"/>
              <a:t>: </a:t>
            </a:r>
            <a:r>
              <a:rPr lang="en-US" altLang="zh-CN" b="1" dirty="0" smtClean="0">
                <a:hlinkClick r:id="rId9" action="ppaction://hlinkfile"/>
              </a:rPr>
              <a:t>exhale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10" action="ppaction://hlinkfile"/>
              </a:rPr>
              <a:t>inhale</a:t>
            </a:r>
            <a:r>
              <a:rPr lang="zh-CN" altLang="en-US" b="1" dirty="0" smtClean="0"/>
              <a:t>　 </a:t>
            </a:r>
          </a:p>
          <a:p>
            <a:r>
              <a:rPr lang="en-US" altLang="zh-CN" b="1" dirty="0" smtClean="0"/>
              <a:t/>
            </a:r>
            <a:br>
              <a:rPr lang="en-US" altLang="zh-CN" b="1" dirty="0" smtClean="0"/>
            </a:br>
            <a:endParaRPr lang="zh-CN" altLang="en-US" b="1" dirty="0" smtClean="0"/>
          </a:p>
          <a:p>
            <a:endParaRPr lang="zh-CN" altLang="en-US" b="1" dirty="0" smtClean="0"/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叹一口气算是放心了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2"/>
              </a:rPr>
              <a:t>breathe a sigh of relief</a:t>
            </a:r>
            <a:endParaRPr lang="zh-CN" altLang="en-US" b="1" dirty="0" smtClean="0"/>
          </a:p>
          <a:p>
            <a:r>
              <a:rPr lang="zh-CN" altLang="en-US" b="1" dirty="0" smtClean="0"/>
              <a:t>向</a:t>
            </a:r>
            <a:r>
              <a:rPr lang="en-US" altLang="zh-CN" b="1" dirty="0" smtClean="0"/>
              <a:t>…</a:t>
            </a:r>
            <a:r>
              <a:rPr lang="zh-CN" altLang="en-US" b="1" dirty="0" smtClean="0"/>
              <a:t>注入新生命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3"/>
              </a:rPr>
              <a:t>breathe new life into</a:t>
            </a:r>
            <a:endParaRPr lang="zh-CN" altLang="en-US" b="1" dirty="0" smtClean="0"/>
          </a:p>
          <a:p>
            <a:r>
              <a:rPr lang="zh-CN" altLang="en-US" b="1" dirty="0" smtClean="0"/>
              <a:t>断气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死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4"/>
              </a:rPr>
              <a:t>breathe one's last breath</a:t>
            </a:r>
            <a:endParaRPr lang="zh-CN" altLang="en-US" b="1" dirty="0" smtClean="0"/>
          </a:p>
          <a:p>
            <a:r>
              <a:rPr lang="zh-CN" altLang="en-US" b="1" dirty="0" smtClean="0"/>
              <a:t>吸入新鲜空气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5"/>
              </a:rPr>
              <a:t>breathe in the fresh air</a:t>
            </a:r>
            <a:endParaRPr lang="zh-CN" altLang="en-US" b="1" dirty="0" smtClean="0"/>
          </a:p>
          <a:p>
            <a:r>
              <a:rPr lang="zh-CN" altLang="en-US" b="1" dirty="0" smtClean="0"/>
              <a:t>呼出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6"/>
              </a:rPr>
              <a:t>breathe out</a:t>
            </a:r>
            <a:endParaRPr lang="zh-CN" altLang="en-US" b="1" dirty="0" smtClean="0"/>
          </a:p>
          <a:p>
            <a:r>
              <a:rPr lang="zh-CN" altLang="en-US" b="1" dirty="0" smtClean="0"/>
              <a:t>由鼻孔呼吸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7"/>
              </a:rPr>
              <a:t>breathe through the nostrils</a:t>
            </a:r>
            <a:endParaRPr lang="zh-CN" altLang="en-US" b="1" dirty="0" smtClean="0"/>
          </a:p>
          <a:p>
            <a:r>
              <a:rPr lang="zh-CN" altLang="en-US" b="1" dirty="0" smtClean="0"/>
              <a:t>与人民同呼吸共命运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8"/>
              </a:rPr>
              <a:t>live and breathe with the people</a:t>
            </a:r>
            <a:endParaRPr lang="zh-CN" altLang="en-US" b="1" dirty="0" smtClean="0"/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Prescription</a:t>
            </a:r>
            <a:r>
              <a:rPr lang="en-US" altLang="zh-CN" b="1" dirty="0" smtClean="0"/>
              <a:t>  n.</a:t>
            </a:r>
            <a:r>
              <a:rPr lang="zh-CN" altLang="en-US" b="1" dirty="0" smtClean="0"/>
              <a:t>处方；药方；对策 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Synonym: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hlinkClick r:id="rId2"/>
              </a:rPr>
              <a:t>medicine</a:t>
            </a:r>
            <a:r>
              <a:rPr lang="zh-CN" altLang="en-US" b="1" dirty="0" smtClean="0"/>
              <a:t>药  </a:t>
            </a:r>
            <a:r>
              <a:rPr lang="en-US" altLang="zh-CN" b="1" dirty="0" smtClean="0">
                <a:hlinkClick r:id="rId3"/>
              </a:rPr>
              <a:t>drug</a:t>
            </a:r>
            <a:r>
              <a:rPr lang="zh-CN" altLang="en-US" b="1" dirty="0" smtClean="0"/>
              <a:t>毒品 </a:t>
            </a:r>
            <a:r>
              <a:rPr lang="en-US" altLang="zh-CN" b="1" dirty="0" smtClean="0">
                <a:hlinkClick r:id="rId4"/>
              </a:rPr>
              <a:t>remedy</a:t>
            </a:r>
            <a:r>
              <a:rPr lang="zh-CN" altLang="en-US" b="1" dirty="0" smtClean="0"/>
              <a:t>治疗法 </a:t>
            </a:r>
            <a:r>
              <a:rPr lang="en-US" altLang="zh-CN" b="1" dirty="0" smtClean="0">
                <a:hlinkClick r:id="rId5"/>
              </a:rPr>
              <a:t>treatment</a:t>
            </a:r>
            <a:r>
              <a:rPr lang="zh-CN" altLang="en-US" b="1" dirty="0" smtClean="0"/>
              <a:t>治疗 </a:t>
            </a:r>
          </a:p>
          <a:p>
            <a:r>
              <a:rPr lang="zh-CN" altLang="en-US" b="1" dirty="0" smtClean="0"/>
              <a:t>秘方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6"/>
              </a:rPr>
              <a:t>secret prescription</a:t>
            </a:r>
            <a:endParaRPr lang="en-US" altLang="zh-CN" b="1" dirty="0" smtClean="0"/>
          </a:p>
          <a:p>
            <a:r>
              <a:rPr lang="zh-CN" altLang="en-US" b="1" dirty="0" smtClean="0"/>
              <a:t>医生正在开处方。 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CC6600"/>
                </a:solidFill>
              </a:rPr>
              <a:t>The doctor is writing a </a:t>
            </a:r>
            <a:r>
              <a:rPr lang="en-US" altLang="zh-CN" b="1" i="1" dirty="0" smtClean="0">
                <a:solidFill>
                  <a:srgbClr val="CC6600"/>
                </a:solidFill>
              </a:rPr>
              <a:t>prescription</a:t>
            </a:r>
            <a:r>
              <a:rPr lang="en-US" altLang="zh-CN" b="1" dirty="0" smtClean="0">
                <a:solidFill>
                  <a:srgbClr val="CC6600"/>
                </a:solidFill>
              </a:rPr>
              <a:t>.</a:t>
            </a:r>
          </a:p>
          <a:p>
            <a:r>
              <a:rPr lang="zh-CN" altLang="en-US" b="1" dirty="0" smtClean="0"/>
              <a:t>他为经济复苏提出的对策反应不佳。 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CC6600"/>
                </a:solidFill>
              </a:rPr>
              <a:t>His </a:t>
            </a:r>
            <a:r>
              <a:rPr lang="en-US" altLang="zh-CN" b="1" i="1" dirty="0" smtClean="0">
                <a:solidFill>
                  <a:srgbClr val="CC6600"/>
                </a:solidFill>
              </a:rPr>
              <a:t>prescription</a:t>
            </a:r>
            <a:r>
              <a:rPr lang="en-US" altLang="zh-CN" b="1" dirty="0" smtClean="0">
                <a:solidFill>
                  <a:srgbClr val="CC6600"/>
                </a:solidFill>
              </a:rPr>
              <a:t> for economic recovery was not well received.</a:t>
            </a:r>
            <a:r>
              <a:rPr lang="en-US" altLang="zh-CN" b="1" i="1" dirty="0" smtClean="0">
                <a:solidFill>
                  <a:srgbClr val="CC6600"/>
                </a:solidFill>
              </a:rPr>
              <a:t> 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Symptom </a:t>
            </a:r>
            <a:r>
              <a:rPr lang="en-US" altLang="zh-CN" b="1" dirty="0" smtClean="0"/>
              <a:t> n.</a:t>
            </a:r>
            <a:r>
              <a:rPr lang="zh-CN" altLang="en-US" b="1" dirty="0" smtClean="0"/>
              <a:t>症状；征兆 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Synonym:</a:t>
            </a:r>
            <a:r>
              <a:rPr lang="en-US" altLang="zh-CN" b="1" dirty="0" smtClean="0"/>
              <a:t>  </a:t>
            </a:r>
            <a:r>
              <a:rPr lang="en-US" altLang="zh-CN" b="1" dirty="0" smtClean="0">
                <a:hlinkClick r:id="rId7"/>
              </a:rPr>
              <a:t>sign</a:t>
            </a:r>
            <a:r>
              <a:rPr lang="zh-CN" altLang="en-US" b="1" dirty="0" smtClean="0"/>
              <a:t>手势 </a:t>
            </a:r>
            <a:r>
              <a:rPr lang="en-US" altLang="zh-CN" b="1" dirty="0" smtClean="0">
                <a:hlinkClick r:id="rId8"/>
              </a:rPr>
              <a:t>indication</a:t>
            </a:r>
            <a:r>
              <a:rPr lang="zh-CN" altLang="en-US" b="1" dirty="0" smtClean="0"/>
              <a:t>指示 </a:t>
            </a:r>
            <a:r>
              <a:rPr lang="en-US" altLang="zh-CN" b="1" dirty="0" smtClean="0">
                <a:hlinkClick r:id="rId9"/>
              </a:rPr>
              <a:t>mark</a:t>
            </a:r>
            <a:r>
              <a:rPr lang="zh-CN" altLang="en-US" b="1" dirty="0" smtClean="0"/>
              <a:t>记号 </a:t>
            </a:r>
            <a:r>
              <a:rPr lang="en-US" altLang="zh-CN" b="1" dirty="0" smtClean="0">
                <a:hlinkClick r:id="rId10"/>
              </a:rPr>
              <a:t>implication</a:t>
            </a:r>
            <a:r>
              <a:rPr lang="zh-CN" altLang="en-US" b="1" dirty="0" smtClean="0"/>
              <a:t>牵连 </a:t>
            </a:r>
            <a:r>
              <a:rPr lang="en-US" altLang="zh-CN" b="1" dirty="0" smtClean="0">
                <a:hlinkClick r:id="rId11"/>
              </a:rPr>
              <a:t>omen</a:t>
            </a:r>
            <a:r>
              <a:rPr lang="zh-CN" altLang="en-US" b="1" dirty="0" smtClean="0"/>
              <a:t>征兆 </a:t>
            </a:r>
            <a:r>
              <a:rPr lang="en-US" altLang="zh-CN" b="1" dirty="0" smtClean="0">
                <a:hlinkClick r:id="rId12"/>
              </a:rPr>
              <a:t>token</a:t>
            </a:r>
            <a:r>
              <a:rPr lang="zh-CN" altLang="en-US" b="1" dirty="0" smtClean="0"/>
              <a:t>象征 </a:t>
            </a:r>
            <a:r>
              <a:rPr lang="en-US" altLang="zh-CN" b="1" dirty="0" smtClean="0">
                <a:hlinkClick r:id="rId13"/>
              </a:rPr>
              <a:t>warning sign</a:t>
            </a:r>
            <a:r>
              <a:rPr lang="zh-CN" altLang="en-US" b="1" dirty="0" smtClean="0"/>
              <a:t>警报信号 </a:t>
            </a:r>
            <a:r>
              <a:rPr lang="en-US" altLang="zh-CN" b="1" dirty="0" smtClean="0">
                <a:hlinkClick r:id="rId14"/>
              </a:rPr>
              <a:t>indicator</a:t>
            </a:r>
            <a:r>
              <a:rPr lang="zh-CN" altLang="en-US" b="1" dirty="0" smtClean="0"/>
              <a:t>指示器 </a:t>
            </a:r>
            <a:r>
              <a:rPr lang="en-US" altLang="zh-CN" b="1" dirty="0" smtClean="0">
                <a:hlinkClick r:id="rId15"/>
              </a:rPr>
              <a:t>warning</a:t>
            </a:r>
            <a:r>
              <a:rPr lang="zh-CN" altLang="en-US" b="1" dirty="0" smtClean="0"/>
              <a:t>警告 </a:t>
            </a:r>
            <a:r>
              <a:rPr lang="en-US" altLang="zh-CN" b="1" dirty="0" smtClean="0">
                <a:hlinkClick r:id="rId16"/>
              </a:rPr>
              <a:t>signal</a:t>
            </a:r>
            <a:r>
              <a:rPr lang="zh-CN" altLang="en-US" b="1" dirty="0" smtClean="0"/>
              <a:t>信号 </a:t>
            </a:r>
          </a:p>
          <a:p>
            <a:r>
              <a:rPr lang="zh-CN" altLang="en-US" b="1" dirty="0" smtClean="0"/>
              <a:t>营养缺乏症状</a:t>
            </a:r>
            <a:r>
              <a:rPr lang="en-US" altLang="zh-CN" b="1" dirty="0" smtClean="0"/>
              <a:t>... </a:t>
            </a:r>
            <a:endParaRPr lang="zh-CN" altLang="en-US" b="1" dirty="0" smtClean="0"/>
          </a:p>
          <a:p>
            <a:r>
              <a:rPr lang="en-US" altLang="zh-CN" b="1" dirty="0" smtClean="0">
                <a:hlinkClick r:id="rId17"/>
              </a:rPr>
              <a:t>deficiency symptom</a:t>
            </a:r>
            <a:endParaRPr lang="en-US" altLang="zh-CN" b="1" dirty="0" smtClean="0"/>
          </a:p>
          <a:p>
            <a:r>
              <a:rPr lang="zh-CN" altLang="en-US" b="1" dirty="0" smtClean="0"/>
              <a:t>中毒症状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8"/>
              </a:rPr>
              <a:t>poisoning symptom</a:t>
            </a:r>
            <a:endParaRPr lang="zh-CN" altLang="en-US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Awful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/>
              <a:t>adj.</a:t>
            </a:r>
            <a:r>
              <a:rPr lang="zh-CN" altLang="en-US" b="1" dirty="0" smtClean="0"/>
              <a:t>糟糕的；可怕的；充满敬畏的；难受的   </a:t>
            </a:r>
            <a:r>
              <a:rPr lang="en-US" altLang="zh-CN" b="1" dirty="0" smtClean="0"/>
              <a:t>adv.</a:t>
            </a:r>
            <a:r>
              <a:rPr lang="zh-CN" altLang="en-US" b="1" dirty="0" smtClean="0"/>
              <a:t>极其 </a:t>
            </a:r>
          </a:p>
          <a:p>
            <a:pPr>
              <a:buNone/>
            </a:pPr>
            <a:endParaRPr lang="zh-CN" altLang="en-US" b="1" dirty="0" smtClean="0"/>
          </a:p>
          <a:p>
            <a:endParaRPr lang="zh-CN" altLang="en-US" b="1" dirty="0" smtClean="0"/>
          </a:p>
          <a:p>
            <a:endParaRPr lang="zh-CN" altLang="en-US" b="1" dirty="0" smtClean="0"/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Synonym:  </a:t>
            </a:r>
            <a:r>
              <a:rPr lang="en-US" altLang="zh-CN" b="1" dirty="0" smtClean="0">
                <a:hlinkClick r:id="rId2" action="ppaction://hlinkfile"/>
              </a:rPr>
              <a:t>alarming</a:t>
            </a:r>
            <a:r>
              <a:rPr lang="zh-CN" altLang="en-US" b="1" dirty="0"/>
              <a:t> 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3" action="ppaction://hlinkfile"/>
              </a:rPr>
              <a:t>bad</a:t>
            </a:r>
            <a:r>
              <a:rPr lang="zh-CN" altLang="en-US" b="1" dirty="0" smtClean="0"/>
              <a:t>  </a:t>
            </a:r>
            <a:r>
              <a:rPr lang="en-US" altLang="zh-CN" b="1" dirty="0" smtClean="0">
                <a:hlinkClick r:id="rId4" action="ppaction://hlinkfile"/>
              </a:rPr>
              <a:t>displeasing</a:t>
            </a:r>
            <a:r>
              <a:rPr lang="zh-CN" altLang="en-US" b="1" dirty="0"/>
              <a:t> 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5" action="ppaction://hlinkfile"/>
              </a:rPr>
              <a:t>distressing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6" action="ppaction://hlinkfile"/>
              </a:rPr>
              <a:t>dreadful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7" action="ppaction://hlinkfile"/>
              </a:rPr>
              <a:t>fearful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8" action="ppaction://hlinkfile"/>
              </a:rPr>
              <a:t>frightful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9" action="ppaction://hlinkfile"/>
              </a:rPr>
              <a:t>horrible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10" action="ppaction://hlinkfile"/>
              </a:rPr>
              <a:t>horrifying</a:t>
            </a:r>
            <a:r>
              <a:rPr lang="en-US" altLang="zh-CN" b="1" dirty="0" smtClean="0"/>
              <a:t>  </a:t>
            </a:r>
            <a:r>
              <a:rPr lang="en-US" altLang="zh-CN" b="1" dirty="0" smtClean="0">
                <a:hlinkClick r:id="rId11" action="ppaction://hlinkfile"/>
              </a:rPr>
              <a:t>low</a:t>
            </a:r>
            <a:r>
              <a:rPr lang="zh-CN" altLang="en-US" b="1" dirty="0" smtClean="0"/>
              <a:t>   </a:t>
            </a:r>
            <a:r>
              <a:rPr lang="en-US" altLang="zh-CN" b="1" dirty="0" smtClean="0">
                <a:hlinkClick r:id="rId12" action="ppaction://hlinkfile"/>
              </a:rPr>
              <a:t>mean</a:t>
            </a:r>
            <a:r>
              <a:rPr lang="zh-CN" altLang="en-US" b="1" dirty="0" smtClean="0"/>
              <a:t>   </a:t>
            </a:r>
            <a:r>
              <a:rPr lang="en-US" altLang="zh-CN" b="1" dirty="0" smtClean="0">
                <a:hlinkClick r:id="rId13" action="ppaction://hlinkfile"/>
              </a:rPr>
              <a:t>shocking</a:t>
            </a:r>
            <a:r>
              <a:rPr lang="zh-CN" altLang="en-US" b="1" dirty="0" smtClean="0"/>
              <a:t>   </a:t>
            </a:r>
            <a:r>
              <a:rPr lang="en-US" altLang="zh-CN" b="1" dirty="0" smtClean="0">
                <a:hlinkClick r:id="rId14" action="ppaction://hlinkfile"/>
              </a:rPr>
              <a:t>terrible</a:t>
            </a:r>
            <a:r>
              <a:rPr lang="zh-CN" altLang="en-US" b="1" dirty="0" smtClean="0"/>
              <a:t>  </a:t>
            </a:r>
            <a:r>
              <a:rPr lang="en-US" altLang="zh-CN" b="1" dirty="0" smtClean="0">
                <a:hlinkClick r:id="rId15" action="ppaction://hlinkfile"/>
              </a:rPr>
              <a:t>ugly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16" action="ppaction://hlinkfile"/>
              </a:rPr>
              <a:t>unpleasant</a:t>
            </a:r>
            <a:endParaRPr lang="en-US" altLang="zh-CN" b="1" dirty="0" smtClean="0"/>
          </a:p>
          <a:p>
            <a:r>
              <a:rPr lang="zh-CN" altLang="en-US" b="1" dirty="0" smtClean="0"/>
              <a:t>极坏的行为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7"/>
              </a:rPr>
              <a:t>awful </a:t>
            </a:r>
            <a:r>
              <a:rPr lang="en-US" altLang="zh-CN" b="1" dirty="0" err="1" smtClean="0">
                <a:hlinkClick r:id="rId17"/>
              </a:rPr>
              <a:t>behaviour</a:t>
            </a:r>
            <a:endParaRPr lang="zh-CN" altLang="en-US" b="1" dirty="0" smtClean="0"/>
          </a:p>
          <a:p>
            <a:r>
              <a:rPr lang="zh-CN" altLang="en-US" b="1" dirty="0" smtClean="0"/>
              <a:t>可怕的灾害 </a:t>
            </a:r>
            <a:endParaRPr lang="zh-CN" altLang="en-US" b="1" dirty="0" smtClean="0"/>
          </a:p>
          <a:p>
            <a:r>
              <a:rPr lang="en-US" altLang="zh-CN" b="1" dirty="0" smtClean="0">
                <a:hlinkClick r:id="rId18"/>
              </a:rPr>
              <a:t>awful disaster</a:t>
            </a:r>
            <a:endParaRPr lang="zh-CN" altLang="en-US" b="1" dirty="0" smtClean="0"/>
          </a:p>
          <a:p>
            <a:r>
              <a:rPr lang="zh-CN" altLang="en-US" b="1" dirty="0" smtClean="0"/>
              <a:t>很蹩脚的书法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9"/>
              </a:rPr>
              <a:t>awful handwriting</a:t>
            </a:r>
            <a:endParaRPr lang="zh-CN" altLang="en-US" b="1" dirty="0" smtClean="0"/>
          </a:p>
          <a:p>
            <a:r>
              <a:rPr lang="zh-CN" altLang="en-US" b="1" dirty="0" smtClean="0"/>
              <a:t>极吝啬的人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20"/>
              </a:rPr>
              <a:t>awful miser</a:t>
            </a:r>
            <a:endParaRPr lang="zh-CN" altLang="en-US" b="1" dirty="0" smtClean="0"/>
          </a:p>
          <a:p>
            <a:r>
              <a:rPr lang="zh-CN" altLang="en-US" b="1" dirty="0" smtClean="0"/>
              <a:t>不可原谅的错误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21"/>
              </a:rPr>
              <a:t>awful mistake</a:t>
            </a:r>
            <a:endParaRPr lang="zh-CN" altLang="en-US" b="1" dirty="0" smtClean="0"/>
          </a:p>
          <a:p>
            <a:endParaRPr lang="zh-CN" altLang="en-US" b="1" dirty="0" smtClean="0"/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Insurance </a:t>
            </a:r>
            <a:r>
              <a:rPr lang="en-US" altLang="zh-CN" b="1" dirty="0" smtClean="0"/>
              <a:t> n.</a:t>
            </a:r>
            <a:r>
              <a:rPr lang="zh-CN" altLang="en-US" b="1" dirty="0" smtClean="0"/>
              <a:t>保险；保险费；安全保障 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Synonym: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hlinkClick r:id="rId2" action="ppaction://hlinkfile"/>
              </a:rPr>
              <a:t>assurance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3" action="ppaction://hlinkfile"/>
              </a:rPr>
              <a:t>policy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4" action="ppaction://hlinkfile"/>
              </a:rPr>
              <a:t>security</a:t>
            </a:r>
            <a:r>
              <a:rPr lang="zh-CN" altLang="en-US" b="1" dirty="0" smtClean="0"/>
              <a:t>　</a:t>
            </a:r>
          </a:p>
          <a:p>
            <a:r>
              <a:rPr lang="zh-CN" altLang="en-US" b="1" dirty="0" smtClean="0"/>
              <a:t>买</a:t>
            </a:r>
            <a:r>
              <a:rPr lang="en-US" altLang="zh-CN" b="1" dirty="0" smtClean="0"/>
              <a:t>〔</a:t>
            </a:r>
            <a:r>
              <a:rPr lang="zh-CN" altLang="en-US" b="1" dirty="0" smtClean="0"/>
              <a:t>取消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提供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卖</a:t>
            </a:r>
            <a:r>
              <a:rPr lang="en-US" altLang="zh-CN" b="1" dirty="0" smtClean="0"/>
              <a:t>〕</a:t>
            </a:r>
            <a:r>
              <a:rPr lang="zh-CN" altLang="en-US" b="1" dirty="0" smtClean="0"/>
              <a:t>保险 </a:t>
            </a:r>
            <a:endParaRPr lang="en-US" altLang="zh-CN" b="1" dirty="0" smtClean="0"/>
          </a:p>
          <a:p>
            <a:r>
              <a:rPr lang="en-US" altLang="zh-CN" b="1" dirty="0" err="1" smtClean="0">
                <a:hlinkClick r:id="rId5"/>
              </a:rPr>
              <a:t>buy〔cancel</a:t>
            </a:r>
            <a:r>
              <a:rPr lang="en-US" altLang="zh-CN" b="1" dirty="0" smtClean="0">
                <a:hlinkClick r:id="rId5"/>
              </a:rPr>
              <a:t>, provide, sell〕 insurance</a:t>
            </a:r>
            <a:endParaRPr lang="zh-CN" altLang="en-US" b="1" dirty="0" smtClean="0"/>
          </a:p>
          <a:p>
            <a:r>
              <a:rPr lang="zh-CN" altLang="en-US" b="1" dirty="0" smtClean="0"/>
              <a:t>综合保险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6"/>
              </a:rPr>
              <a:t>comprehensive insurance</a:t>
            </a:r>
            <a:endParaRPr lang="zh-CN" altLang="en-US" b="1" dirty="0" smtClean="0"/>
          </a:p>
          <a:p>
            <a:r>
              <a:rPr lang="zh-CN" altLang="en-US" b="1" dirty="0" smtClean="0"/>
              <a:t>医疗保险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7"/>
              </a:rPr>
              <a:t>medical insurance</a:t>
            </a:r>
            <a:endParaRPr lang="zh-CN" altLang="en-US" b="1" dirty="0" smtClean="0"/>
          </a:p>
          <a:p>
            <a:r>
              <a:rPr lang="zh-CN" altLang="en-US" b="1" dirty="0" smtClean="0"/>
              <a:t>社会保险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8"/>
              </a:rPr>
              <a:t>social insurance</a:t>
            </a:r>
            <a:endParaRPr lang="zh-CN" altLang="en-US" b="1" dirty="0" smtClean="0"/>
          </a:p>
          <a:p>
            <a:r>
              <a:rPr lang="zh-CN" altLang="en-US" b="1" dirty="0" smtClean="0"/>
              <a:t>意外</a:t>
            </a:r>
            <a:r>
              <a:rPr lang="en-US" altLang="zh-CN" b="1" dirty="0" smtClean="0"/>
              <a:t>〔</a:t>
            </a:r>
            <a:r>
              <a:rPr lang="zh-CN" altLang="en-US" b="1" dirty="0" smtClean="0"/>
              <a:t>火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飞行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水灾</a:t>
            </a:r>
            <a:r>
              <a:rPr lang="en-US" altLang="zh-CN" b="1" dirty="0" smtClean="0"/>
              <a:t>〕</a:t>
            </a:r>
            <a:r>
              <a:rPr lang="zh-CN" altLang="en-US" b="1" dirty="0" smtClean="0"/>
              <a:t>保险 </a:t>
            </a:r>
            <a:endParaRPr lang="en-US" altLang="zh-CN" b="1" dirty="0" smtClean="0"/>
          </a:p>
          <a:p>
            <a:r>
              <a:rPr lang="en-US" altLang="zh-CN" b="1" dirty="0" err="1" smtClean="0">
                <a:hlinkClick r:id="rId9"/>
              </a:rPr>
              <a:t>accident〔fire</a:t>
            </a:r>
            <a:r>
              <a:rPr lang="en-US" altLang="zh-CN" b="1" dirty="0" smtClean="0">
                <a:hlinkClick r:id="rId9"/>
              </a:rPr>
              <a:t>, flight, flood〕 insurance</a:t>
            </a:r>
            <a:endParaRPr lang="zh-CN" altLang="en-US" b="1" dirty="0" smtClean="0"/>
          </a:p>
          <a:p>
            <a:r>
              <a:rPr lang="zh-CN" altLang="en-US" b="1" dirty="0" smtClean="0"/>
              <a:t>车险 </a:t>
            </a:r>
            <a:endParaRPr lang="en-US" altLang="zh-CN" b="1" dirty="0" smtClean="0"/>
          </a:p>
          <a:p>
            <a:r>
              <a:rPr lang="en-US" altLang="zh-CN" b="1" dirty="0" err="1" smtClean="0">
                <a:hlinkClick r:id="rId10"/>
              </a:rPr>
              <a:t>car〔motor</a:t>
            </a:r>
            <a:r>
              <a:rPr lang="en-US" altLang="zh-CN" b="1" dirty="0" smtClean="0">
                <a:hlinkClick r:id="rId10"/>
              </a:rPr>
              <a:t>〕 insurance</a:t>
            </a:r>
            <a:endParaRPr lang="zh-CN" altLang="en-US" b="1" dirty="0" smtClean="0"/>
          </a:p>
          <a:p>
            <a:r>
              <a:rPr lang="zh-CN" altLang="en-US" b="1" dirty="0" smtClean="0"/>
              <a:t>健康</a:t>
            </a:r>
            <a:r>
              <a:rPr lang="en-US" altLang="zh-CN" b="1" dirty="0" smtClean="0"/>
              <a:t>〔</a:t>
            </a:r>
            <a:r>
              <a:rPr lang="zh-CN" altLang="en-US" b="1" dirty="0" smtClean="0"/>
              <a:t>人寿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财产</a:t>
            </a:r>
            <a:r>
              <a:rPr lang="en-US" altLang="zh-CN" b="1" dirty="0" smtClean="0"/>
              <a:t>〕</a:t>
            </a:r>
            <a:r>
              <a:rPr lang="zh-CN" altLang="en-US" b="1" dirty="0" smtClean="0"/>
              <a:t>保险 </a:t>
            </a:r>
            <a:endParaRPr lang="en-US" altLang="zh-CN" b="1" dirty="0" smtClean="0"/>
          </a:p>
          <a:p>
            <a:r>
              <a:rPr lang="en-US" altLang="zh-CN" b="1" dirty="0" err="1" smtClean="0">
                <a:hlinkClick r:id="rId11"/>
              </a:rPr>
              <a:t>health〔life</a:t>
            </a:r>
            <a:r>
              <a:rPr lang="en-US" altLang="zh-CN" b="1" dirty="0" smtClean="0">
                <a:hlinkClick r:id="rId11"/>
              </a:rPr>
              <a:t>, property〕 insurance</a:t>
            </a:r>
            <a:endParaRPr lang="zh-CN" altLang="en-US" b="1" dirty="0" smtClean="0"/>
          </a:p>
          <a:p>
            <a:r>
              <a:rPr lang="zh-CN" altLang="en-US" b="1" dirty="0" smtClean="0"/>
              <a:t>劳动</a:t>
            </a:r>
            <a:r>
              <a:rPr lang="en-US" altLang="zh-CN" b="1" dirty="0" smtClean="0"/>
              <a:t>〔</a:t>
            </a:r>
            <a:r>
              <a:rPr lang="zh-CN" altLang="en-US" b="1" dirty="0" smtClean="0"/>
              <a:t>失业</a:t>
            </a:r>
            <a:r>
              <a:rPr lang="en-US" altLang="zh-CN" b="1" dirty="0" smtClean="0"/>
              <a:t>〕</a:t>
            </a:r>
            <a:r>
              <a:rPr lang="zh-CN" altLang="en-US" b="1" dirty="0" smtClean="0"/>
              <a:t>保险 </a:t>
            </a:r>
            <a:endParaRPr lang="en-US" altLang="zh-CN" b="1" dirty="0" smtClean="0"/>
          </a:p>
          <a:p>
            <a:r>
              <a:rPr lang="en-US" altLang="zh-CN" b="1" dirty="0" err="1" smtClean="0">
                <a:hlinkClick r:id="rId12"/>
              </a:rPr>
              <a:t>labor〔unemployment</a:t>
            </a:r>
            <a:r>
              <a:rPr lang="en-US" altLang="zh-CN" b="1" dirty="0" smtClean="0">
                <a:hlinkClick r:id="rId12"/>
              </a:rPr>
              <a:t>〕 insurance</a:t>
            </a:r>
            <a:endParaRPr lang="zh-CN" altLang="en-US" b="1" dirty="0" smtClean="0"/>
          </a:p>
          <a:p>
            <a:r>
              <a:rPr lang="zh-CN" altLang="en-US" b="1" dirty="0" smtClean="0"/>
              <a:t>保险公司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3"/>
              </a:rPr>
              <a:t>insurance </a:t>
            </a:r>
            <a:r>
              <a:rPr lang="en-US" altLang="zh-CN" b="1" dirty="0" err="1" smtClean="0">
                <a:hlinkClick r:id="rId13"/>
              </a:rPr>
              <a:t>company〔office</a:t>
            </a:r>
            <a:r>
              <a:rPr lang="en-US" altLang="zh-CN" b="1" dirty="0" smtClean="0">
                <a:hlinkClick r:id="rId13"/>
              </a:rPr>
              <a:t>〕</a:t>
            </a:r>
            <a:endParaRPr lang="zh-CN" altLang="en-US" b="1" dirty="0" smtClean="0"/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Questionnaire</a:t>
            </a:r>
            <a:r>
              <a:rPr lang="en-US" altLang="zh-CN" b="1" dirty="0" smtClean="0"/>
              <a:t>  n.</a:t>
            </a:r>
            <a:r>
              <a:rPr lang="zh-CN" altLang="en-US" b="1" dirty="0" smtClean="0"/>
              <a:t>调查表；问卷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Synonym:</a:t>
            </a:r>
            <a:r>
              <a:rPr lang="en-US" altLang="zh-CN" b="1" dirty="0" smtClean="0"/>
              <a:t>  </a:t>
            </a:r>
            <a:r>
              <a:rPr lang="en-US" altLang="zh-CN" b="1" dirty="0" smtClean="0">
                <a:hlinkClick r:id="rId2"/>
              </a:rPr>
              <a:t>survey</a:t>
            </a:r>
            <a:r>
              <a:rPr lang="zh-CN" altLang="en-US" b="1" dirty="0" smtClean="0"/>
              <a:t>问卷  </a:t>
            </a:r>
            <a:r>
              <a:rPr lang="en-US" altLang="zh-CN" b="1" dirty="0" smtClean="0">
                <a:hlinkClick r:id="rId3"/>
              </a:rPr>
              <a:t>opinion poll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选举投票  </a:t>
            </a:r>
            <a:r>
              <a:rPr lang="en-US" altLang="zh-CN" b="1" dirty="0" smtClean="0">
                <a:hlinkClick r:id="rId4"/>
              </a:rPr>
              <a:t>inquiry form</a:t>
            </a:r>
            <a:r>
              <a:rPr lang="zh-CN" altLang="en-US" b="1" dirty="0" smtClean="0"/>
              <a:t>查询单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5"/>
              </a:rPr>
              <a:t>feedback form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回馈格式</a:t>
            </a:r>
            <a:r>
              <a:rPr lang="en-US" altLang="zh-CN" b="1" dirty="0" smtClean="0"/>
              <a:t>...  </a:t>
            </a:r>
            <a:r>
              <a:rPr lang="en-US" altLang="zh-CN" b="1" dirty="0" smtClean="0">
                <a:hlinkClick r:id="rId6"/>
              </a:rPr>
              <a:t>poll</a:t>
            </a:r>
            <a:r>
              <a:rPr lang="zh-CN" altLang="en-US" b="1" dirty="0" smtClean="0"/>
              <a:t>民意测验 </a:t>
            </a:r>
            <a:endParaRPr lang="en-US" altLang="zh-CN" b="1" dirty="0" smtClean="0"/>
          </a:p>
          <a:p>
            <a:r>
              <a:rPr lang="zh-CN" altLang="en-US" b="1" dirty="0" smtClean="0"/>
              <a:t>进行问卷调查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7"/>
              </a:rPr>
              <a:t>conduct a questionnaire</a:t>
            </a:r>
            <a:endParaRPr lang="en-US" altLang="zh-CN" b="1" dirty="0" smtClean="0"/>
          </a:p>
          <a:p>
            <a:r>
              <a:rPr lang="zh-CN" altLang="en-US" b="1" dirty="0" smtClean="0"/>
              <a:t>请把调查表填写一下。 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CC6600"/>
                </a:solidFill>
              </a:rPr>
              <a:t>Please fill up the blanks in the </a:t>
            </a:r>
            <a:r>
              <a:rPr lang="en-US" altLang="zh-CN" b="1" i="1" dirty="0" smtClean="0">
                <a:solidFill>
                  <a:srgbClr val="CC6600"/>
                </a:solidFill>
              </a:rPr>
              <a:t>questionnaire</a:t>
            </a:r>
            <a:r>
              <a:rPr lang="en-US" altLang="zh-CN" b="1" dirty="0" smtClean="0">
                <a:solidFill>
                  <a:srgbClr val="CC6600"/>
                </a:solidFill>
              </a:rPr>
              <a:t>.</a:t>
            </a:r>
            <a:r>
              <a:rPr lang="en-US" altLang="zh-CN" b="1" i="1" dirty="0" smtClean="0">
                <a:solidFill>
                  <a:srgbClr val="CC6600"/>
                </a:solidFill>
              </a:rPr>
              <a:t> 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endParaRPr lang="zh-CN" altLang="en-US" b="1" dirty="0" smtClean="0"/>
          </a:p>
          <a:p>
            <a:endParaRPr lang="zh-CN" altLang="en-US" b="1" dirty="0" smtClean="0"/>
          </a:p>
          <a:p>
            <a:endParaRPr lang="zh-CN" altLang="en-US" b="1" dirty="0" smtClean="0"/>
          </a:p>
          <a:p>
            <a:endParaRPr lang="zh-CN" altLang="en-US" b="1" dirty="0" smtClean="0"/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 smtClean="0"/>
              <a:t>感觉身体很好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2"/>
              </a:rPr>
              <a:t>feel fit</a:t>
            </a:r>
            <a:endParaRPr lang="zh-CN" altLang="en-US" b="1" dirty="0" smtClean="0"/>
          </a:p>
          <a:p>
            <a:r>
              <a:rPr lang="zh-CN" altLang="en-US" b="1" dirty="0" smtClean="0"/>
              <a:t>使人健康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3"/>
              </a:rPr>
              <a:t>keep (</a:t>
            </a:r>
            <a:r>
              <a:rPr lang="en-US" altLang="zh-CN" b="1" dirty="0" err="1" smtClean="0">
                <a:hlinkClick r:id="rId3"/>
              </a:rPr>
              <a:t>sb</a:t>
            </a:r>
            <a:r>
              <a:rPr lang="en-US" altLang="zh-CN" b="1" dirty="0" smtClean="0">
                <a:hlinkClick r:id="rId3"/>
              </a:rPr>
              <a:t>) fit</a:t>
            </a:r>
            <a:endParaRPr lang="zh-CN" altLang="en-US" b="1" dirty="0" smtClean="0"/>
          </a:p>
          <a:p>
            <a:r>
              <a:rPr lang="zh-CN" altLang="en-US" b="1" dirty="0" smtClean="0"/>
              <a:t>体力</a:t>
            </a:r>
            <a:r>
              <a:rPr lang="en-US" altLang="zh-CN" b="1" dirty="0" smtClean="0"/>
              <a:t>〔</a:t>
            </a:r>
            <a:r>
              <a:rPr lang="zh-CN" altLang="en-US" b="1" dirty="0" smtClean="0"/>
              <a:t>身体</a:t>
            </a:r>
            <a:r>
              <a:rPr lang="en-US" altLang="zh-CN" b="1" dirty="0" smtClean="0"/>
              <a:t>〕</a:t>
            </a:r>
            <a:r>
              <a:rPr lang="zh-CN" altLang="en-US" b="1" dirty="0" smtClean="0"/>
              <a:t>合适 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B050"/>
                </a:solidFill>
                <a:hlinkClick r:id="rId4"/>
              </a:rPr>
              <a:t>physically fit</a:t>
            </a:r>
            <a:endParaRPr lang="zh-CN" altLang="en-US" b="1" dirty="0" smtClean="0">
              <a:solidFill>
                <a:srgbClr val="00B050"/>
              </a:solidFill>
            </a:endParaRPr>
          </a:p>
          <a:p>
            <a:r>
              <a:rPr lang="zh-CN" altLang="en-US" b="1" dirty="0" smtClean="0"/>
              <a:t>大发脾气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大为震惊 </a:t>
            </a:r>
            <a:endParaRPr lang="en-US" altLang="zh-CN" b="1" dirty="0" smtClean="0"/>
          </a:p>
          <a:p>
            <a:r>
              <a:rPr lang="en-US" altLang="zh-CN" b="1" dirty="0" err="1" smtClean="0">
                <a:hlinkClick r:id="rId5"/>
              </a:rPr>
              <a:t>have〔throw</a:t>
            </a:r>
            <a:r>
              <a:rPr lang="en-US" altLang="zh-CN" b="1" dirty="0" smtClean="0">
                <a:hlinkClick r:id="rId5"/>
              </a:rPr>
              <a:t>〕 a fit</a:t>
            </a:r>
            <a:endParaRPr lang="zh-CN" altLang="en-US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Flu  </a:t>
            </a:r>
            <a:r>
              <a:rPr lang="en-US" altLang="zh-CN" b="1" dirty="0" smtClean="0"/>
              <a:t>n.</a:t>
            </a:r>
            <a:r>
              <a:rPr lang="zh-CN" altLang="en-US" b="1" dirty="0" smtClean="0"/>
              <a:t>流行性感冒 </a:t>
            </a:r>
            <a:r>
              <a:rPr lang="en-US" altLang="zh-CN" b="1" dirty="0" smtClean="0"/>
              <a:t>(flu</a:t>
            </a:r>
            <a:r>
              <a:rPr lang="zh-CN" altLang="en-US" b="1" dirty="0" smtClean="0"/>
              <a:t>是</a:t>
            </a:r>
            <a:r>
              <a:rPr lang="en-US" altLang="zh-CN" b="1" dirty="0" smtClean="0"/>
              <a:t>influenza</a:t>
            </a:r>
            <a:r>
              <a:rPr lang="zh-CN" altLang="en-US" b="1" dirty="0" smtClean="0"/>
              <a:t>的缩写</a:t>
            </a:r>
            <a:r>
              <a:rPr lang="en-US" altLang="zh-CN" b="1" dirty="0" smtClean="0"/>
              <a:t>)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Synonym: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hlinkClick r:id="rId6"/>
              </a:rPr>
              <a:t>chill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使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变冷 </a:t>
            </a:r>
            <a:r>
              <a:rPr lang="en-US" altLang="zh-CN" b="1" dirty="0" smtClean="0">
                <a:hlinkClick r:id="rId7"/>
              </a:rPr>
              <a:t>cold</a:t>
            </a:r>
            <a:r>
              <a:rPr lang="zh-CN" altLang="en-US" b="1" dirty="0" smtClean="0"/>
              <a:t>冷的 </a:t>
            </a:r>
            <a:r>
              <a:rPr lang="en-US" altLang="zh-CN" b="1" dirty="0" smtClean="0">
                <a:hlinkClick r:id="rId8"/>
              </a:rPr>
              <a:t>virus</a:t>
            </a:r>
            <a:r>
              <a:rPr lang="zh-CN" altLang="en-US" b="1" dirty="0" smtClean="0"/>
              <a:t>病毒 </a:t>
            </a:r>
            <a:r>
              <a:rPr lang="en-US" altLang="zh-CN" b="1" dirty="0" smtClean="0">
                <a:hlinkClick r:id="rId9"/>
              </a:rPr>
              <a:t>infection</a:t>
            </a:r>
            <a:r>
              <a:rPr lang="zh-CN" altLang="en-US" b="1" dirty="0" smtClean="0"/>
              <a:t>传染 </a:t>
            </a:r>
            <a:r>
              <a:rPr lang="en-US" altLang="zh-CN" b="1" dirty="0" smtClean="0">
                <a:hlinkClick r:id="rId10"/>
              </a:rPr>
              <a:t>respiratory tract infection</a:t>
            </a:r>
            <a:r>
              <a:rPr lang="zh-CN" altLang="en-US" b="1" dirty="0" smtClean="0"/>
              <a:t>呼吸道感染 </a:t>
            </a:r>
          </a:p>
          <a:p>
            <a:r>
              <a:rPr lang="zh-CN" altLang="en-US" b="1" dirty="0" smtClean="0"/>
              <a:t>禽流感</a:t>
            </a:r>
            <a:endParaRPr lang="zh-CN" altLang="en-US" b="1" dirty="0" smtClean="0"/>
          </a:p>
          <a:p>
            <a:r>
              <a:rPr lang="en-US" altLang="zh-CN" b="1" dirty="0" smtClean="0">
                <a:hlinkClick r:id="rId11"/>
              </a:rPr>
              <a:t>bird flu</a:t>
            </a:r>
            <a:endParaRPr lang="en-US" altLang="zh-CN" b="1" dirty="0" smtClean="0"/>
          </a:p>
          <a:p>
            <a:r>
              <a:rPr lang="zh-CN" altLang="en-US" b="1" dirty="0" smtClean="0"/>
              <a:t>我得了流感，一星期没工作。 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A9500"/>
                </a:solidFill>
              </a:rPr>
              <a:t>I got </a:t>
            </a:r>
            <a:r>
              <a:rPr lang="en-US" altLang="zh-CN" b="1" i="1" dirty="0" smtClean="0">
                <a:solidFill>
                  <a:srgbClr val="FA9500"/>
                </a:solidFill>
              </a:rPr>
              <a:t>flu</a:t>
            </a:r>
            <a:r>
              <a:rPr lang="en-US" altLang="zh-CN" b="1" dirty="0" smtClean="0">
                <a:solidFill>
                  <a:srgbClr val="FA9500"/>
                </a:solidFill>
              </a:rPr>
              <a:t> and was out of commission for a week.</a:t>
            </a:r>
            <a:r>
              <a:rPr lang="en-US" altLang="zh-CN" b="1" i="1" dirty="0" smtClean="0">
                <a:solidFill>
                  <a:srgbClr val="FA9500"/>
                </a:solidFill>
              </a:rPr>
              <a:t> </a:t>
            </a:r>
          </a:p>
          <a:p>
            <a:r>
              <a:rPr lang="zh-CN" altLang="en-US" b="1" dirty="0" smtClean="0"/>
              <a:t>我得了流感，不得不卧床休息。 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29000"/>
                </a:solidFill>
              </a:rPr>
              <a:t>I caught a </a:t>
            </a:r>
            <a:r>
              <a:rPr lang="en-US" altLang="zh-CN" b="1" i="1" dirty="0" smtClean="0">
                <a:solidFill>
                  <a:srgbClr val="F29000"/>
                </a:solidFill>
              </a:rPr>
              <a:t>flu</a:t>
            </a:r>
            <a:r>
              <a:rPr lang="en-US" altLang="zh-CN" b="1" dirty="0" smtClean="0">
                <a:solidFill>
                  <a:srgbClr val="F29000"/>
                </a:solidFill>
              </a:rPr>
              <a:t> and had to lie in the bed.</a:t>
            </a:r>
            <a:endParaRPr lang="zh-CN" altLang="en-US" b="1" dirty="0" smtClean="0">
              <a:solidFill>
                <a:srgbClr val="F29000"/>
              </a:solidFill>
            </a:endParaRPr>
          </a:p>
          <a:p>
            <a:endParaRPr lang="zh-CN" altLang="en-US" b="1" dirty="0" smtClean="0"/>
          </a:p>
          <a:p>
            <a:endParaRPr lang="zh-CN" altLang="en-US" b="1" dirty="0" smtClean="0"/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Rare </a:t>
            </a:r>
            <a:r>
              <a:rPr lang="en-US" altLang="zh-CN" b="1" dirty="0" smtClean="0"/>
              <a:t> adj.</a:t>
            </a:r>
            <a:r>
              <a:rPr lang="zh-CN" altLang="en-US" b="1" dirty="0" smtClean="0"/>
              <a:t>罕见的；珍贵的；煎得嫩的 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Synonym: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hlinkClick r:id="rId2" action="ppaction://hlinkfile"/>
              </a:rPr>
              <a:t>admirable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3" action="ppaction://hlinkfile"/>
              </a:rPr>
              <a:t>uncommon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4" action="ppaction://hlinkfile"/>
              </a:rPr>
              <a:t>unusual</a:t>
            </a:r>
            <a:r>
              <a:rPr lang="zh-CN" altLang="en-US" b="1" dirty="0" smtClean="0"/>
              <a:t>　 </a:t>
            </a:r>
          </a:p>
          <a:p>
            <a:r>
              <a:rPr lang="zh-CN" altLang="en-US" b="1" dirty="0" smtClean="0"/>
              <a:t>珍本</a:t>
            </a:r>
            <a:endParaRPr lang="en-US" altLang="zh-CN" b="1" dirty="0"/>
          </a:p>
          <a:p>
            <a:r>
              <a:rPr lang="en-US" altLang="zh-CN" b="1" dirty="0" smtClean="0">
                <a:hlinkClick r:id="rId5"/>
              </a:rPr>
              <a:t>rare book</a:t>
            </a:r>
            <a:endParaRPr lang="zh-CN" altLang="en-US" b="1" dirty="0" smtClean="0"/>
          </a:p>
          <a:p>
            <a:r>
              <a:rPr lang="zh-CN" altLang="en-US" b="1" dirty="0" smtClean="0"/>
              <a:t>罕有的事件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6"/>
              </a:rPr>
              <a:t>rare occurrence</a:t>
            </a:r>
            <a:endParaRPr lang="zh-CN" altLang="en-US" b="1" dirty="0" smtClean="0"/>
          </a:p>
          <a:p>
            <a:r>
              <a:rPr lang="zh-CN" altLang="en-US" b="1" dirty="0" smtClean="0"/>
              <a:t>稀有金属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7"/>
              </a:rPr>
              <a:t>rare metals</a:t>
            </a:r>
            <a:endParaRPr lang="zh-CN" altLang="en-US" b="1" dirty="0" smtClean="0"/>
          </a:p>
          <a:p>
            <a:r>
              <a:rPr lang="zh-CN" altLang="en-US" b="1" dirty="0" smtClean="0"/>
              <a:t>快乐的时光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8"/>
              </a:rPr>
              <a:t>rare time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Wealthy  </a:t>
            </a:r>
            <a:r>
              <a:rPr lang="en-US" altLang="zh-CN" b="1" dirty="0" smtClean="0"/>
              <a:t>adj.</a:t>
            </a:r>
            <a:r>
              <a:rPr lang="zh-CN" altLang="en-US" b="1" dirty="0" smtClean="0"/>
              <a:t>富有的  </a:t>
            </a:r>
            <a:r>
              <a:rPr lang="en-US" altLang="zh-CN" b="1" dirty="0" smtClean="0"/>
              <a:t>n.</a:t>
            </a:r>
            <a:r>
              <a:rPr lang="zh-CN" altLang="en-US" b="1" dirty="0" smtClean="0"/>
              <a:t>富人 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Synonym</a:t>
            </a:r>
            <a:r>
              <a:rPr lang="en-US" altLang="zh-CN" b="1" dirty="0" smtClean="0"/>
              <a:t>: </a:t>
            </a:r>
            <a:r>
              <a:rPr lang="en-US" altLang="zh-CN" b="1" dirty="0" smtClean="0">
                <a:hlinkClick r:id="rId9" action="ppaction://hlinkfile"/>
              </a:rPr>
              <a:t>rich</a:t>
            </a:r>
            <a:r>
              <a:rPr lang="zh-CN" altLang="en-US" b="1" dirty="0" smtClean="0"/>
              <a:t>　</a:t>
            </a:r>
          </a:p>
          <a:p>
            <a:endParaRPr lang="zh-CN" altLang="en-US" b="1" dirty="0" smtClean="0"/>
          </a:p>
          <a:p>
            <a:endParaRPr lang="zh-CN" altLang="en-US" b="1" dirty="0" smtClean="0"/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r>
              <a:rPr lang="zh-CN" altLang="en-US" b="1" dirty="0" smtClean="0"/>
              <a:t>她把她女儿嫁给了一个富人。 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CC6600"/>
                </a:solidFill>
              </a:rPr>
              <a:t>She married her daughter to a </a:t>
            </a:r>
            <a:r>
              <a:rPr lang="en-US" altLang="zh-CN" b="1" i="1" dirty="0" smtClean="0">
                <a:solidFill>
                  <a:srgbClr val="CC6600"/>
                </a:solidFill>
              </a:rPr>
              <a:t>wealthy</a:t>
            </a:r>
            <a:r>
              <a:rPr lang="en-US" altLang="zh-CN" b="1" dirty="0" smtClean="0">
                <a:solidFill>
                  <a:srgbClr val="CC6600"/>
                </a:solidFill>
              </a:rPr>
              <a:t> man.</a:t>
            </a:r>
            <a:r>
              <a:rPr lang="en-US" altLang="zh-CN" b="1" i="1" dirty="0" smtClean="0">
                <a:solidFill>
                  <a:srgbClr val="CC6600"/>
                </a:solidFill>
              </a:rPr>
              <a:t> </a:t>
            </a:r>
          </a:p>
          <a:p>
            <a:r>
              <a:rPr lang="zh-CN" altLang="en-US" b="1" dirty="0" smtClean="0"/>
              <a:t>他颇具幽默感。 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CC6600"/>
                </a:solidFill>
              </a:rPr>
              <a:t>He is </a:t>
            </a:r>
            <a:r>
              <a:rPr lang="en-US" altLang="zh-CN" b="1" i="1" dirty="0" smtClean="0">
                <a:solidFill>
                  <a:srgbClr val="CC6600"/>
                </a:solidFill>
              </a:rPr>
              <a:t>wealthy</a:t>
            </a:r>
            <a:r>
              <a:rPr lang="en-US" altLang="zh-CN" b="1" dirty="0" smtClean="0">
                <a:solidFill>
                  <a:srgbClr val="CC6600"/>
                </a:solidFill>
              </a:rPr>
              <a:t> in humor. </a:t>
            </a:r>
            <a:endParaRPr lang="zh-CN" altLang="en-US" b="1" dirty="0" smtClean="0">
              <a:solidFill>
                <a:srgbClr val="CC66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Proverb</a:t>
            </a:r>
            <a:r>
              <a:rPr lang="en-US" altLang="zh-CN" b="1" dirty="0" smtClean="0"/>
              <a:t>  n.</a:t>
            </a:r>
            <a:r>
              <a:rPr lang="zh-CN" altLang="en-US" b="1" dirty="0" smtClean="0"/>
              <a:t>谚语；格言；众所周知的人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Synonym</a:t>
            </a:r>
            <a:r>
              <a:rPr lang="en-US" altLang="zh-CN" b="1" dirty="0" smtClean="0"/>
              <a:t>: </a:t>
            </a:r>
            <a:r>
              <a:rPr lang="en-US" altLang="zh-CN" b="1" dirty="0" smtClean="0">
                <a:hlinkClick r:id="rId2"/>
              </a:rPr>
              <a:t>saying</a:t>
            </a:r>
            <a:r>
              <a:rPr lang="zh-CN" altLang="en-US" b="1" dirty="0" smtClean="0"/>
              <a:t>谚语  </a:t>
            </a:r>
            <a:r>
              <a:rPr lang="en-US" altLang="zh-CN" b="1" dirty="0" smtClean="0">
                <a:hlinkClick r:id="rId3"/>
              </a:rPr>
              <a:t>motto</a:t>
            </a:r>
            <a:r>
              <a:rPr lang="zh-CN" altLang="en-US" b="1" dirty="0" smtClean="0"/>
              <a:t>座右铭  </a:t>
            </a:r>
            <a:r>
              <a:rPr lang="en-US" altLang="zh-CN" b="1" dirty="0" smtClean="0">
                <a:hlinkClick r:id="rId4"/>
              </a:rPr>
              <a:t>epigram</a:t>
            </a:r>
            <a:r>
              <a:rPr lang="zh-CN" altLang="en-US" b="1" dirty="0" smtClean="0"/>
              <a:t>警句 </a:t>
            </a:r>
            <a:r>
              <a:rPr lang="en-US" altLang="zh-CN" b="1" dirty="0" smtClean="0">
                <a:hlinkClick r:id="rId5"/>
              </a:rPr>
              <a:t>byword</a:t>
            </a:r>
            <a:r>
              <a:rPr lang="zh-CN" altLang="en-US" b="1" dirty="0" smtClean="0"/>
              <a:t>代名词 </a:t>
            </a:r>
          </a:p>
          <a:p>
            <a:r>
              <a:rPr lang="en-US" altLang="zh-CN" b="1" dirty="0" smtClean="0"/>
              <a:t>“</a:t>
            </a:r>
            <a:r>
              <a:rPr lang="zh-CN" altLang="en-US" b="1" dirty="0" smtClean="0"/>
              <a:t>趁热打铁”是一句谚语。 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CC6600"/>
                </a:solidFill>
              </a:rPr>
              <a:t>“Strike while the iron is hot” is a </a:t>
            </a:r>
            <a:r>
              <a:rPr lang="en-US" altLang="zh-CN" b="1" i="1" dirty="0" smtClean="0">
                <a:solidFill>
                  <a:srgbClr val="CC6600"/>
                </a:solidFill>
              </a:rPr>
              <a:t>proverb</a:t>
            </a:r>
            <a:r>
              <a:rPr lang="en-US" altLang="zh-CN" b="1" dirty="0" smtClean="0">
                <a:solidFill>
                  <a:srgbClr val="CC6600"/>
                </a:solidFill>
              </a:rPr>
              <a:t>. </a:t>
            </a:r>
          </a:p>
          <a:p>
            <a:r>
              <a:rPr lang="zh-CN" altLang="en-US" b="1" dirty="0" smtClean="0"/>
              <a:t>俗语说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时间就是金钱。</a:t>
            </a:r>
            <a:endParaRPr lang="zh-CN" altLang="en-US" b="1" dirty="0" smtClean="0"/>
          </a:p>
          <a:p>
            <a:r>
              <a:rPr lang="en-US" altLang="zh-CN" b="1" dirty="0" smtClean="0">
                <a:solidFill>
                  <a:srgbClr val="CC6600"/>
                </a:solidFill>
              </a:rPr>
              <a:t>As the </a:t>
            </a:r>
            <a:r>
              <a:rPr lang="en-US" altLang="zh-CN" b="1" i="1" dirty="0" smtClean="0">
                <a:solidFill>
                  <a:srgbClr val="CC6600"/>
                </a:solidFill>
              </a:rPr>
              <a:t>proverb</a:t>
            </a:r>
            <a:r>
              <a:rPr lang="en-US" altLang="zh-CN" b="1" dirty="0" smtClean="0">
                <a:solidFill>
                  <a:srgbClr val="CC6600"/>
                </a:solidFill>
              </a:rPr>
              <a:t> goes, time is money. 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Anxious</a:t>
            </a:r>
            <a:r>
              <a:rPr lang="en-US" altLang="zh-CN" b="1" dirty="0" smtClean="0"/>
              <a:t> adj.</a:t>
            </a:r>
            <a:r>
              <a:rPr lang="zh-CN" altLang="en-US" b="1" dirty="0" smtClean="0"/>
              <a:t>渴望的；忧虑的 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Synonym</a:t>
            </a:r>
            <a:r>
              <a:rPr lang="en-US" altLang="zh-CN" b="1" dirty="0" smtClean="0"/>
              <a:t>: </a:t>
            </a:r>
            <a:r>
              <a:rPr lang="en-US" altLang="zh-CN" b="1" dirty="0" smtClean="0">
                <a:hlinkClick r:id="rId6" action="ppaction://hlinkfile"/>
              </a:rPr>
              <a:t>afraid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7" action="ppaction://hlinkfile"/>
              </a:rPr>
              <a:t>concerned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8" action="ppaction://hlinkfile"/>
              </a:rPr>
              <a:t>desirous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9" action="ppaction://hlinkfile"/>
              </a:rPr>
              <a:t>eager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10" action="ppaction://hlinkfile"/>
              </a:rPr>
              <a:t>keen</a:t>
            </a:r>
            <a:r>
              <a:rPr lang="zh-CN" altLang="en-US" b="1" dirty="0" smtClean="0"/>
              <a:t>　 </a:t>
            </a:r>
          </a:p>
          <a:p>
            <a:r>
              <a:rPr lang="en-US" altLang="zh-CN" b="1" dirty="0" smtClean="0"/>
              <a:t/>
            </a:r>
            <a:br>
              <a:rPr lang="en-US" altLang="zh-CN" b="1" dirty="0" smtClean="0"/>
            </a:br>
            <a:endParaRPr lang="zh-CN" altLang="en-US" b="1" dirty="0" smtClean="0"/>
          </a:p>
          <a:p>
            <a:endParaRPr lang="zh-CN" altLang="en-US" b="1" dirty="0" smtClean="0"/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反常地忧虑 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abnormally anxious</a:t>
            </a:r>
            <a:endParaRPr lang="zh-CN" altLang="en-US" dirty="0" smtClean="0"/>
          </a:p>
          <a:p>
            <a:r>
              <a:rPr lang="zh-CN" altLang="en-US" dirty="0" smtClean="0"/>
              <a:t>忧虑极了 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desperately anxious</a:t>
            </a:r>
            <a:endParaRPr lang="zh-CN" altLang="en-US" dirty="0" smtClean="0"/>
          </a:p>
          <a:p>
            <a:r>
              <a:rPr lang="zh-CN" altLang="en-US" dirty="0" smtClean="0"/>
              <a:t>强烈地忧虑 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keenly anxious</a:t>
            </a:r>
            <a:endParaRPr lang="zh-CN" altLang="en-US" dirty="0" smtClean="0"/>
          </a:p>
          <a:p>
            <a:r>
              <a:rPr lang="zh-CN" altLang="en-US" dirty="0" smtClean="0"/>
              <a:t>可笑地忧虑 </a:t>
            </a:r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ridiculously anxious</a:t>
            </a:r>
            <a:endParaRPr lang="zh-CN" altLang="en-US" dirty="0" smtClean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…</a:t>
            </a:r>
            <a:r>
              <a:rPr lang="zh-CN" altLang="en-US" dirty="0" smtClean="0"/>
              <a:t>担心的 </a:t>
            </a:r>
            <a:endParaRPr lang="en-US" altLang="zh-CN" dirty="0" smtClean="0"/>
          </a:p>
          <a:p>
            <a:r>
              <a:rPr lang="en-US" altLang="zh-CN" dirty="0" smtClean="0">
                <a:hlinkClick r:id="rId6"/>
              </a:rPr>
              <a:t>anxious about</a:t>
            </a:r>
            <a:endParaRPr lang="zh-CN" altLang="en-US" dirty="0" smtClean="0"/>
          </a:p>
          <a:p>
            <a:r>
              <a:rPr lang="zh-CN" altLang="en-US" dirty="0" smtClean="0"/>
              <a:t>对国际形势担忧 </a:t>
            </a:r>
            <a:endParaRPr lang="en-US" altLang="zh-CN" dirty="0" smtClean="0"/>
          </a:p>
          <a:p>
            <a:r>
              <a:rPr lang="en-US" altLang="zh-CN" dirty="0" smtClean="0">
                <a:hlinkClick r:id="rId7"/>
              </a:rPr>
              <a:t>anxious about the world situation</a:t>
            </a:r>
            <a:endParaRPr lang="zh-CN" altLang="en-US" dirty="0" smtClean="0"/>
          </a:p>
          <a:p>
            <a:r>
              <a:rPr lang="zh-CN" altLang="en-US" dirty="0" smtClean="0"/>
              <a:t>渴望</a:t>
            </a:r>
            <a:r>
              <a:rPr lang="en-US" altLang="zh-CN" dirty="0" smtClean="0"/>
              <a:t>,</a:t>
            </a:r>
            <a:r>
              <a:rPr lang="zh-CN" altLang="en-US" dirty="0" smtClean="0"/>
              <a:t>担忧 </a:t>
            </a:r>
            <a:endParaRPr lang="en-US" altLang="zh-CN" dirty="0" smtClean="0"/>
          </a:p>
          <a:p>
            <a:r>
              <a:rPr lang="en-US" altLang="zh-CN" dirty="0" smtClean="0">
                <a:hlinkClick r:id="rId8"/>
              </a:rPr>
              <a:t>anxious for</a:t>
            </a:r>
            <a:endParaRPr lang="zh-CN" altLang="en-US" dirty="0" smtClean="0"/>
          </a:p>
          <a:p>
            <a:r>
              <a:rPr lang="zh-CN" altLang="en-US" dirty="0" smtClean="0"/>
              <a:t>渴望换换环境 </a:t>
            </a:r>
            <a:endParaRPr lang="en-US" altLang="zh-CN" dirty="0" smtClean="0"/>
          </a:p>
          <a:p>
            <a:r>
              <a:rPr lang="en-US" altLang="zh-CN" dirty="0" smtClean="0">
                <a:hlinkClick r:id="rId9"/>
              </a:rPr>
              <a:t>anxious for a change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Captain </a:t>
            </a:r>
            <a:r>
              <a:rPr lang="en-US" altLang="zh-CN" b="1" dirty="0" smtClean="0"/>
              <a:t> n.</a:t>
            </a:r>
            <a:r>
              <a:rPr lang="zh-CN" altLang="en-US" b="1" dirty="0" smtClean="0"/>
              <a:t>首领；队长；船长   </a:t>
            </a:r>
            <a:r>
              <a:rPr lang="en-US" altLang="zh-CN" b="1" dirty="0" err="1" smtClean="0"/>
              <a:t>vt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指挥；率领 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Synonym:</a:t>
            </a:r>
            <a:r>
              <a:rPr lang="en-US" altLang="zh-CN" b="1" dirty="0" smtClean="0"/>
              <a:t> </a:t>
            </a:r>
            <a:r>
              <a:rPr lang="en-US" altLang="zh-CN" b="1" dirty="0" smtClean="0"/>
              <a:t>n.(</a:t>
            </a:r>
            <a:r>
              <a:rPr lang="zh-CN" altLang="en-US" b="1" dirty="0" smtClean="0"/>
              <a:t>名词</a:t>
            </a:r>
            <a:r>
              <a:rPr lang="en-US" altLang="zh-CN" b="1" dirty="0" smtClean="0"/>
              <a:t>) </a:t>
            </a:r>
            <a:r>
              <a:rPr lang="en-US" altLang="zh-CN" b="1" dirty="0" smtClean="0">
                <a:hlinkClick r:id="rId2" action="ppaction://hlinkfile"/>
              </a:rPr>
              <a:t>chief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3" action="ppaction://hlinkfile"/>
              </a:rPr>
              <a:t>commander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4" action="ppaction://hlinkfile"/>
              </a:rPr>
              <a:t>leader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5" action="ppaction://hlinkfile"/>
              </a:rPr>
              <a:t>officer</a:t>
            </a:r>
            <a:r>
              <a:rPr lang="zh-CN" altLang="en-US" b="1" dirty="0" smtClean="0"/>
              <a:t>　 </a:t>
            </a:r>
            <a:r>
              <a:rPr lang="en-US" altLang="zh-CN" b="1" dirty="0" smtClean="0"/>
              <a:t>v.(</a:t>
            </a:r>
            <a:r>
              <a:rPr lang="zh-CN" altLang="en-US" b="1" dirty="0" smtClean="0"/>
              <a:t>动词</a:t>
            </a:r>
            <a:r>
              <a:rPr lang="en-US" altLang="zh-CN" b="1" dirty="0" smtClean="0"/>
              <a:t>) </a:t>
            </a:r>
            <a:r>
              <a:rPr lang="en-US" altLang="zh-CN" b="1" dirty="0" smtClean="0">
                <a:hlinkClick r:id="rId6" action="ppaction://hlinkfile"/>
              </a:rPr>
              <a:t>command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7" action="ppaction://hlinkfile"/>
              </a:rPr>
              <a:t>lead</a:t>
            </a:r>
            <a:r>
              <a:rPr lang="zh-CN" altLang="en-US" b="1" dirty="0" smtClean="0"/>
              <a:t>　</a:t>
            </a:r>
            <a:endParaRPr lang="en-US" altLang="zh-CN" b="1" dirty="0" smtClean="0"/>
          </a:p>
          <a:p>
            <a:r>
              <a:rPr lang="zh-CN" altLang="en-US" b="1" dirty="0" smtClean="0"/>
              <a:t>任命船长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8"/>
              </a:rPr>
              <a:t>appoint a captain</a:t>
            </a:r>
            <a:endParaRPr lang="zh-CN" altLang="en-US" b="1" dirty="0" smtClean="0"/>
          </a:p>
          <a:p>
            <a:r>
              <a:rPr lang="zh-CN" altLang="en-US" b="1" dirty="0" smtClean="0"/>
              <a:t>有才华的上尉</a:t>
            </a:r>
            <a:r>
              <a:rPr lang="en-US" altLang="zh-CN" b="1" dirty="0" smtClean="0"/>
              <a:t>〔</a:t>
            </a:r>
            <a:r>
              <a:rPr lang="zh-CN" altLang="en-US" b="1" dirty="0" smtClean="0"/>
              <a:t>船长、队长</a:t>
            </a:r>
            <a:r>
              <a:rPr lang="en-US" altLang="zh-CN" b="1" dirty="0" smtClean="0"/>
              <a:t>〕 </a:t>
            </a:r>
          </a:p>
          <a:p>
            <a:r>
              <a:rPr lang="en-US" altLang="zh-CN" b="1" dirty="0" smtClean="0">
                <a:hlinkClick r:id="rId9"/>
              </a:rPr>
              <a:t>gifted captain</a:t>
            </a:r>
            <a:endParaRPr lang="zh-CN" altLang="en-US" b="1" dirty="0" smtClean="0"/>
          </a:p>
          <a:p>
            <a:r>
              <a:rPr lang="en-US" altLang="zh-CN" b="1" dirty="0" smtClean="0"/>
              <a:t>(</a:t>
            </a:r>
            <a:r>
              <a:rPr lang="zh-CN" altLang="en-US" b="1" dirty="0" smtClean="0"/>
              <a:t>旅馆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侍应领班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0"/>
              </a:rPr>
              <a:t>bell captain</a:t>
            </a:r>
            <a:endParaRPr lang="zh-CN" altLang="en-US" b="1" dirty="0" smtClean="0"/>
          </a:p>
          <a:p>
            <a:r>
              <a:rPr lang="zh-CN" altLang="en-US" b="1" dirty="0" smtClean="0"/>
              <a:t>足球队的队长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1"/>
              </a:rPr>
              <a:t>captain of a football team</a:t>
            </a:r>
            <a:endParaRPr lang="zh-CN" altLang="en-US" b="1" dirty="0" smtClean="0"/>
          </a:p>
          <a:p>
            <a:r>
              <a:rPr lang="zh-CN" altLang="en-US" b="1" dirty="0" smtClean="0"/>
              <a:t>有说服力地指挥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2"/>
              </a:rPr>
              <a:t>captain convincingly</a:t>
            </a:r>
            <a:endParaRPr lang="zh-CN" altLang="en-US" b="1" dirty="0" smtClean="0"/>
          </a:p>
          <a:p>
            <a:endParaRPr lang="zh-CN" altLang="en-US" b="1" dirty="0" smtClean="0"/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Injure</a:t>
            </a:r>
            <a:r>
              <a:rPr lang="en-US" altLang="zh-CN" b="1" dirty="0" smtClean="0"/>
              <a:t>  </a:t>
            </a:r>
            <a:r>
              <a:rPr lang="en-US" altLang="zh-CN" b="1" dirty="0" err="1" smtClean="0"/>
              <a:t>vt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伤害；损害；损伤  </a:t>
            </a:r>
            <a:r>
              <a:rPr lang="en-US" altLang="zh-CN" b="1" dirty="0" smtClean="0"/>
              <a:t>n. injury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Synonym</a:t>
            </a:r>
            <a:r>
              <a:rPr lang="en-US" altLang="zh-CN" b="1" dirty="0" smtClean="0"/>
              <a:t>: </a:t>
            </a:r>
            <a:r>
              <a:rPr lang="en-US" altLang="zh-CN" b="1" dirty="0" smtClean="0">
                <a:hlinkClick r:id="rId2" action="ppaction://hlinkfile"/>
              </a:rPr>
              <a:t>harm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3" action="ppaction://hlinkfile"/>
              </a:rPr>
              <a:t>hurt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4" action="ppaction://hlinkfile"/>
              </a:rPr>
              <a:t>wound</a:t>
            </a:r>
            <a:r>
              <a:rPr lang="zh-CN" altLang="en-US" b="1" dirty="0" smtClean="0"/>
              <a:t>　</a:t>
            </a:r>
            <a:endParaRPr lang="en-US" altLang="zh-CN" b="1" dirty="0" smtClean="0"/>
          </a:p>
          <a:p>
            <a:r>
              <a:rPr lang="zh-CN" altLang="en-US" b="1" dirty="0" smtClean="0"/>
              <a:t>伤害感情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5"/>
              </a:rPr>
              <a:t>injure feeling</a:t>
            </a:r>
            <a:endParaRPr lang="zh-CN" altLang="en-US" b="1" dirty="0" smtClean="0"/>
          </a:p>
          <a:p>
            <a:r>
              <a:rPr lang="zh-CN" altLang="en-US" b="1" dirty="0" smtClean="0"/>
              <a:t>损害健康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6"/>
              </a:rPr>
              <a:t>injure health</a:t>
            </a:r>
            <a:endParaRPr lang="zh-CN" altLang="en-US" b="1" dirty="0" smtClean="0"/>
          </a:p>
          <a:p>
            <a:r>
              <a:rPr lang="zh-CN" altLang="en-US" b="1" dirty="0" smtClean="0"/>
              <a:t>伤害某人的自尊心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7"/>
              </a:rPr>
              <a:t>injure </a:t>
            </a:r>
            <a:r>
              <a:rPr lang="en-US" altLang="zh-CN" b="1" dirty="0" err="1" smtClean="0">
                <a:hlinkClick r:id="rId7"/>
              </a:rPr>
              <a:t>sb's</a:t>
            </a:r>
            <a:r>
              <a:rPr lang="en-US" altLang="zh-CN" b="1" dirty="0" smtClean="0">
                <a:hlinkClick r:id="rId7"/>
              </a:rPr>
              <a:t> self-esteem</a:t>
            </a:r>
            <a:endParaRPr lang="zh-CN" altLang="en-US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Painful </a:t>
            </a:r>
            <a:r>
              <a:rPr lang="en-US" altLang="zh-CN" b="1" dirty="0" smtClean="0"/>
              <a:t> adj.</a:t>
            </a:r>
            <a:r>
              <a:rPr lang="zh-CN" altLang="en-US" b="1" dirty="0" smtClean="0"/>
              <a:t>痛苦的；疼痛的；费力的 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Synonym: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hlinkClick r:id="rId8"/>
              </a:rPr>
              <a:t>sore</a:t>
            </a:r>
            <a:r>
              <a:rPr lang="zh-CN" altLang="en-US" b="1" dirty="0" smtClean="0"/>
              <a:t>疼痛的 </a:t>
            </a:r>
            <a:r>
              <a:rPr lang="en-US" altLang="zh-CN" b="1" dirty="0" smtClean="0">
                <a:hlinkClick r:id="rId9"/>
              </a:rPr>
              <a:t>aching</a:t>
            </a:r>
            <a:r>
              <a:rPr lang="zh-CN" altLang="en-US" b="1" dirty="0" smtClean="0"/>
              <a:t>疼痛的 </a:t>
            </a:r>
            <a:r>
              <a:rPr lang="en-US" altLang="zh-CN" b="1" dirty="0" smtClean="0">
                <a:hlinkClick r:id="rId10"/>
              </a:rPr>
              <a:t>distressing</a:t>
            </a:r>
            <a:r>
              <a:rPr lang="zh-CN" altLang="en-US" b="1" dirty="0" smtClean="0"/>
              <a:t>使人痛苦的 </a:t>
            </a:r>
          </a:p>
          <a:p>
            <a:r>
              <a:rPr lang="zh-CN" altLang="en-US" b="1" dirty="0" smtClean="0"/>
              <a:t>疼痛的伤口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1"/>
              </a:rPr>
              <a:t>painful cut</a:t>
            </a:r>
            <a:endParaRPr lang="zh-CN" altLang="en-US" b="1" dirty="0" smtClean="0"/>
          </a:p>
          <a:p>
            <a:endParaRPr lang="zh-CN" altLang="en-US" b="1" dirty="0" smtClean="0"/>
          </a:p>
          <a:p>
            <a:endParaRPr lang="zh-CN" altLang="en-US" b="1" dirty="0" smtClean="0"/>
          </a:p>
          <a:p>
            <a:endParaRPr lang="zh-CN" altLang="en-US" b="1" dirty="0" smtClean="0"/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艰辛的生活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2"/>
              </a:rPr>
              <a:t>painful life</a:t>
            </a:r>
            <a:endParaRPr lang="zh-CN" altLang="en-US" b="1" dirty="0" smtClean="0"/>
          </a:p>
          <a:p>
            <a:r>
              <a:rPr lang="zh-CN" altLang="en-US" b="1" dirty="0" smtClean="0"/>
              <a:t>令人不愉快的题目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3"/>
              </a:rPr>
              <a:t>painful subject</a:t>
            </a:r>
            <a:endParaRPr lang="zh-CN" altLang="en-US" b="1" dirty="0" smtClean="0"/>
          </a:p>
          <a:p>
            <a:r>
              <a:rPr lang="zh-CN" altLang="en-US" b="1" dirty="0" smtClean="0"/>
              <a:t>做某事是痛苦的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4"/>
              </a:rPr>
              <a:t>painful to do </a:t>
            </a:r>
            <a:r>
              <a:rPr lang="en-US" altLang="zh-CN" b="1" dirty="0" err="1" smtClean="0">
                <a:hlinkClick r:id="rId4"/>
              </a:rPr>
              <a:t>sth</a:t>
            </a:r>
            <a:endParaRPr lang="zh-CN" altLang="en-US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Normal </a:t>
            </a:r>
            <a:r>
              <a:rPr lang="en-US" altLang="zh-CN" b="1" dirty="0" smtClean="0"/>
              <a:t>adj.</a:t>
            </a:r>
            <a:r>
              <a:rPr lang="zh-CN" altLang="en-US" b="1" dirty="0" smtClean="0"/>
              <a:t>正常的；正规的；精神健全的 </a:t>
            </a:r>
            <a:r>
              <a:rPr lang="en-US" altLang="zh-CN" b="1" dirty="0" smtClean="0"/>
              <a:t>n.</a:t>
            </a:r>
            <a:r>
              <a:rPr lang="zh-CN" altLang="en-US" b="1" dirty="0" smtClean="0"/>
              <a:t>常态；标准 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Antonym: </a:t>
            </a:r>
            <a:r>
              <a:rPr lang="en-US" altLang="zh-CN" b="1" dirty="0" smtClean="0">
                <a:hlinkClick r:id="rId5" action="ppaction://hlinkfile"/>
              </a:rPr>
              <a:t>abnormal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6" action="ppaction://hlinkfile"/>
              </a:rPr>
              <a:t>irregular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7" action="ppaction://hlinkfile"/>
              </a:rPr>
              <a:t>odd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8" action="ppaction://hlinkfile"/>
              </a:rPr>
              <a:t>peculiar</a:t>
            </a:r>
            <a:r>
              <a:rPr lang="zh-CN" altLang="en-US" b="1" dirty="0" smtClean="0"/>
              <a:t>　</a:t>
            </a:r>
          </a:p>
          <a:p>
            <a:r>
              <a:rPr lang="zh-CN" altLang="en-US" b="1" dirty="0" smtClean="0"/>
              <a:t>常规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9"/>
              </a:rPr>
              <a:t>normal practice</a:t>
            </a:r>
            <a:endParaRPr lang="zh-CN" altLang="en-US" b="1" dirty="0" smtClean="0"/>
          </a:p>
          <a:p>
            <a:r>
              <a:rPr lang="zh-CN" altLang="en-US" b="1" dirty="0" smtClean="0"/>
              <a:t>师范学校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0"/>
              </a:rPr>
              <a:t>normal school</a:t>
            </a:r>
            <a:endParaRPr lang="zh-CN" altLang="en-US" b="1" dirty="0" smtClean="0"/>
          </a:p>
          <a:p>
            <a:r>
              <a:rPr lang="zh-CN" altLang="en-US" b="1" dirty="0" smtClean="0"/>
              <a:t>相当正常的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1"/>
              </a:rPr>
              <a:t>fairly normal</a:t>
            </a:r>
            <a:endParaRPr lang="zh-CN" altLang="en-US" b="1" dirty="0" smtClean="0"/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Lifestyle </a:t>
            </a:r>
            <a:r>
              <a:rPr lang="en-US" altLang="zh-CN" b="1" dirty="0" smtClean="0"/>
              <a:t> n.</a:t>
            </a:r>
            <a:r>
              <a:rPr lang="zh-CN" altLang="en-US" b="1" dirty="0" smtClean="0"/>
              <a:t>生活方式 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Synonym: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hlinkClick r:id="rId2"/>
              </a:rPr>
              <a:t>existence</a:t>
            </a:r>
            <a:r>
              <a:rPr lang="zh-CN" altLang="en-US" b="1" dirty="0" smtClean="0"/>
              <a:t>存在 </a:t>
            </a:r>
            <a:r>
              <a:rPr lang="en-US" altLang="zh-CN" b="1" dirty="0" smtClean="0">
                <a:hlinkClick r:id="rId3"/>
              </a:rPr>
              <a:t>standard of living</a:t>
            </a:r>
            <a:r>
              <a:rPr lang="zh-CN" altLang="en-US" b="1" dirty="0" smtClean="0"/>
              <a:t>生活标准 </a:t>
            </a:r>
            <a:r>
              <a:rPr lang="en-US" altLang="zh-CN" b="1" dirty="0" smtClean="0">
                <a:hlinkClick r:id="rId4"/>
              </a:rPr>
              <a:t>routine</a:t>
            </a:r>
            <a:r>
              <a:rPr lang="zh-CN" altLang="en-US" b="1" dirty="0" smtClean="0"/>
              <a:t>例行公事 </a:t>
            </a:r>
            <a:r>
              <a:rPr lang="en-US" altLang="zh-CN" b="1" dirty="0" smtClean="0">
                <a:hlinkClick r:id="rId5"/>
              </a:rPr>
              <a:t>daily life</a:t>
            </a:r>
            <a:r>
              <a:rPr lang="zh-CN" altLang="en-US" b="1" dirty="0" smtClean="0"/>
              <a:t>日常生活 </a:t>
            </a:r>
          </a:p>
          <a:p>
            <a:r>
              <a:rPr lang="zh-CN" altLang="en-US" b="1" dirty="0" smtClean="0"/>
              <a:t>他们挥霍的生活方式导致的破产。 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CC6600"/>
                </a:solidFill>
              </a:rPr>
              <a:t>Their profligate </a:t>
            </a:r>
            <a:r>
              <a:rPr lang="en-US" altLang="zh-CN" b="1" i="1" dirty="0" smtClean="0">
                <a:solidFill>
                  <a:srgbClr val="CC6600"/>
                </a:solidFill>
              </a:rPr>
              <a:t>lifestyle</a:t>
            </a:r>
            <a:r>
              <a:rPr lang="en-US" altLang="zh-CN" b="1" dirty="0" smtClean="0">
                <a:solidFill>
                  <a:srgbClr val="CC6600"/>
                </a:solidFill>
              </a:rPr>
              <a:t> resulted in Bankruptcy.</a:t>
            </a:r>
            <a:r>
              <a:rPr lang="en-US" altLang="zh-CN" b="1" i="1" dirty="0" smtClean="0">
                <a:solidFill>
                  <a:srgbClr val="CC6600"/>
                </a:solidFill>
              </a:rPr>
              <a:t> </a:t>
            </a:r>
            <a:endParaRPr lang="en-US" altLang="zh-CN" b="1" dirty="0" smtClean="0">
              <a:solidFill>
                <a:srgbClr val="CC6600"/>
              </a:solidFill>
            </a:endParaRPr>
          </a:p>
          <a:p>
            <a:r>
              <a:rPr lang="zh-CN" altLang="en-US" b="1" dirty="0" smtClean="0"/>
              <a:t>这种差别源于生活方式。 </a:t>
            </a:r>
            <a:endParaRPr lang="zh-CN" altLang="en-US" b="1" dirty="0" smtClean="0"/>
          </a:p>
          <a:p>
            <a:r>
              <a:rPr lang="en-US" altLang="zh-CN" b="1" dirty="0" smtClean="0">
                <a:solidFill>
                  <a:srgbClr val="CC6600"/>
                </a:solidFill>
              </a:rPr>
              <a:t>The difference comes down to </a:t>
            </a:r>
            <a:r>
              <a:rPr lang="en-US" altLang="zh-CN" b="1" i="1" dirty="0" smtClean="0">
                <a:solidFill>
                  <a:srgbClr val="CC6600"/>
                </a:solidFill>
              </a:rPr>
              <a:t>lifestyle</a:t>
            </a:r>
            <a:r>
              <a:rPr lang="en-US" altLang="zh-CN" b="1" dirty="0" smtClean="0">
                <a:solidFill>
                  <a:srgbClr val="CC6600"/>
                </a:solidFill>
              </a:rPr>
              <a:t>.</a:t>
            </a:r>
            <a:r>
              <a:rPr lang="en-US" altLang="zh-CN" b="1" i="1" dirty="0" smtClean="0">
                <a:solidFill>
                  <a:srgbClr val="CC6600"/>
                </a:solidFill>
              </a:rPr>
              <a:t> 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Head </a:t>
            </a:r>
            <a:r>
              <a:rPr lang="en-US" altLang="zh-CN" b="1" dirty="0" smtClean="0"/>
              <a:t>n.</a:t>
            </a:r>
            <a:r>
              <a:rPr lang="zh-CN" altLang="en-US" b="1" dirty="0" smtClean="0"/>
              <a:t>头部；头脑；领袖；硬币的正面 </a:t>
            </a:r>
            <a:r>
              <a:rPr lang="en-US" altLang="zh-CN" b="1" dirty="0" smtClean="0"/>
              <a:t>v.</a:t>
            </a:r>
            <a:r>
              <a:rPr lang="zh-CN" altLang="en-US" b="1" dirty="0" smtClean="0"/>
              <a:t>前进；为首；朝向  </a:t>
            </a:r>
            <a:r>
              <a:rPr lang="en-US" altLang="zh-CN" b="1" dirty="0" smtClean="0"/>
              <a:t>adj.</a:t>
            </a:r>
            <a:r>
              <a:rPr lang="zh-CN" altLang="en-US" b="1" dirty="0" smtClean="0"/>
              <a:t>首要的；前面的 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Synonym:</a:t>
            </a:r>
            <a:r>
              <a:rPr lang="en-US" altLang="zh-CN" b="1" dirty="0" smtClean="0"/>
              <a:t> </a:t>
            </a:r>
            <a:r>
              <a:rPr lang="en-US" altLang="zh-CN" b="1" dirty="0" smtClean="0"/>
              <a:t>n.(</a:t>
            </a:r>
            <a:r>
              <a:rPr lang="zh-CN" altLang="en-US" b="1" dirty="0" smtClean="0"/>
              <a:t>名词</a:t>
            </a:r>
            <a:r>
              <a:rPr lang="en-US" altLang="zh-CN" b="1" dirty="0" smtClean="0"/>
              <a:t>) </a:t>
            </a:r>
            <a:r>
              <a:rPr lang="en-US" altLang="zh-CN" b="1" dirty="0" smtClean="0">
                <a:hlinkClick r:id="rId6" action="ppaction://hlinkfile"/>
              </a:rPr>
              <a:t>block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7" action="ppaction://hlinkfile"/>
              </a:rPr>
              <a:t>chief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8" action="ppaction://hlinkfile"/>
              </a:rPr>
              <a:t>leader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9" action="ppaction://hlinkfile"/>
              </a:rPr>
              <a:t>source</a:t>
            </a:r>
            <a:r>
              <a:rPr lang="zh-CN" altLang="en-US" b="1" dirty="0" smtClean="0"/>
              <a:t>　 </a:t>
            </a:r>
            <a:r>
              <a:rPr lang="en-US" altLang="zh-CN" b="1" dirty="0" smtClean="0"/>
              <a:t>v.(</a:t>
            </a:r>
            <a:r>
              <a:rPr lang="zh-CN" altLang="en-US" b="1" dirty="0" smtClean="0"/>
              <a:t>动词</a:t>
            </a:r>
            <a:r>
              <a:rPr lang="en-US" altLang="zh-CN" b="1" dirty="0" smtClean="0"/>
              <a:t>) </a:t>
            </a:r>
            <a:r>
              <a:rPr lang="en-US" altLang="zh-CN" b="1" dirty="0" smtClean="0">
                <a:hlinkClick r:id="rId10" action="ppaction://hlinkfile"/>
              </a:rPr>
              <a:t>direct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11" action="ppaction://hlinkfile"/>
              </a:rPr>
              <a:t>lead</a:t>
            </a:r>
            <a:r>
              <a:rPr lang="zh-CN" altLang="en-US" b="1" dirty="0" smtClean="0"/>
              <a:t>　</a:t>
            </a:r>
          </a:p>
          <a:p>
            <a:r>
              <a:rPr lang="en-US" altLang="zh-CN" b="1" dirty="0" smtClean="0"/>
              <a:t/>
            </a:r>
            <a:br>
              <a:rPr lang="en-US" altLang="zh-CN" b="1" dirty="0" smtClean="0"/>
            </a:br>
            <a:endParaRPr lang="zh-CN" altLang="en-US" b="1" dirty="0" smtClean="0"/>
          </a:p>
          <a:p>
            <a:endParaRPr lang="zh-CN" altLang="en-US" b="1" dirty="0" smtClean="0"/>
          </a:p>
          <a:p>
            <a:endParaRPr lang="zh-CN" altLang="en-US" b="1" dirty="0" smtClean="0"/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196</TotalTime>
  <Words>856</Words>
  <Application>Microsoft Office PowerPoint</Application>
  <PresentationFormat>全屏显示(4:3)</PresentationFormat>
  <Paragraphs>221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聚合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20</cp:revision>
  <dcterms:created xsi:type="dcterms:W3CDTF">2013-12-09T02:02:08Z</dcterms:created>
  <dcterms:modified xsi:type="dcterms:W3CDTF">2013-12-09T05:18:40Z</dcterms:modified>
</cp:coreProperties>
</file>