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71" r:id="rId8"/>
    <p:sldId id="270" r:id="rId9"/>
    <p:sldId id="269" r:id="rId10"/>
    <p:sldId id="260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8F4F1E-B10D-4B38-A5C4-043BFC82CE12}">
          <p14:sldIdLst>
            <p14:sldId id="256"/>
            <p14:sldId id="257"/>
            <p14:sldId id="259"/>
            <p14:sldId id="261"/>
            <p14:sldId id="262"/>
            <p14:sldId id="258"/>
            <p14:sldId id="271"/>
          </p14:sldIdLst>
        </p14:section>
        <p14:section name="无标题节" id="{C5616F1B-8DB7-44F1-AC17-28630ABC0786}">
          <p14:sldIdLst>
            <p14:sldId id="270"/>
            <p14:sldId id="269"/>
            <p14:sldId id="26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>
        <p:scale>
          <a:sx n="75" d="100"/>
          <a:sy n="75" d="100"/>
        </p:scale>
        <p:origin x="-183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8D704CE-451E-4268-A0D2-A4C3CE8A0AC2}" type="datetimeFigureOut">
              <a:rPr lang="zh-CN" altLang="en-US" smtClean="0"/>
              <a:t>2016-06-14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66D4778-EE58-4332-82A8-FE3D2FC2E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yxHtlpF4PSN40hKtW8k5k2sNUWW9rrFSmzFGAW_lXmLcZaa0iJtk4vL2uY-uYx_K&amp;wd=&amp;eqid=fc9cea19000111de00000006575fa4b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7"/>
          <p:cNvSpPr>
            <a:spLocks noChangeArrowheads="1" noChangeShapeType="1" noTextEdit="1"/>
          </p:cNvSpPr>
          <p:nvPr/>
        </p:nvSpPr>
        <p:spPr bwMode="auto">
          <a:xfrm>
            <a:off x="900113" y="476250"/>
            <a:ext cx="7273925" cy="3311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与家长携手</a:t>
            </a:r>
          </a:p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伴孩子</a:t>
            </a:r>
            <a:r>
              <a:rPr lang="zh-CN" altLang="en-US" sz="36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成长</a:t>
            </a:r>
            <a:endParaRPr lang="zh-CN" altLang="en-US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42988" y="4149725"/>
            <a:ext cx="7092950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 smtClean="0">
                <a:ea typeface="黑体" pitchFamily="49" charset="-122"/>
              </a:rPr>
              <a:t>欢迎家长来到高二</a:t>
            </a:r>
            <a:r>
              <a:rPr lang="en-US" altLang="zh-CN" sz="4000" b="1" dirty="0" smtClean="0">
                <a:ea typeface="黑体" pitchFamily="49" charset="-122"/>
              </a:rPr>
              <a:t>(5)</a:t>
            </a:r>
            <a:r>
              <a:rPr lang="zh-CN" altLang="en-US" sz="4000" b="1" dirty="0">
                <a:ea typeface="黑体" pitchFamily="49" charset="-122"/>
              </a:rPr>
              <a:t>班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5576" y="5229225"/>
            <a:ext cx="813759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班主任樊志伟电话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13684931230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学生安全</a:t>
            </a:r>
            <a:endParaRPr lang="zh-CN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2875" y="1714500"/>
            <a:ext cx="9001125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4800" b="1" kern="0" dirty="0">
                <a:solidFill>
                  <a:srgbClr val="800000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4800" b="1" kern="0" dirty="0">
                <a:solidFill>
                  <a:srgbClr val="800000"/>
                </a:solidFill>
                <a:latin typeface="华文行楷" pitchFamily="2" charset="-122"/>
                <a:ea typeface="华文行楷" pitchFamily="2" charset="-122"/>
              </a:rPr>
              <a:t>、学生请假离校必须家长接送</a:t>
            </a:r>
            <a:endParaRPr lang="en-US" altLang="zh-CN" sz="4800" b="1" kern="0" dirty="0">
              <a:solidFill>
                <a:srgbClr val="8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4800" b="1" kern="0" dirty="0">
                <a:solidFill>
                  <a:srgbClr val="800000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4800" b="1" kern="0" dirty="0">
                <a:solidFill>
                  <a:srgbClr val="800000"/>
                </a:solidFill>
                <a:latin typeface="华文行楷" pitchFamily="2" charset="-122"/>
                <a:ea typeface="华文行楷" pitchFamily="2" charset="-122"/>
              </a:rPr>
              <a:t>、家长必须向班主任老师发送短信请假</a:t>
            </a:r>
            <a:endParaRPr lang="en-US" altLang="zh-CN" sz="4800" b="1" kern="0" dirty="0">
              <a:solidFill>
                <a:srgbClr val="8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4800" b="1" kern="0" dirty="0">
                <a:solidFill>
                  <a:srgbClr val="800000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4800" b="1" kern="0" dirty="0">
                <a:solidFill>
                  <a:srgbClr val="800000"/>
                </a:solidFill>
                <a:latin typeface="华文行楷" pitchFamily="2" charset="-122"/>
                <a:ea typeface="华文行楷" pitchFamily="2" charset="-122"/>
              </a:rPr>
              <a:t>、诈骗电话不要信</a:t>
            </a:r>
            <a:endParaRPr lang="en-US" altLang="zh-CN" sz="4800" b="1" kern="0" dirty="0">
              <a:solidFill>
                <a:srgbClr val="8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71600" y="2780928"/>
            <a:ext cx="70580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7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隶书" pitchFamily="49" charset="-122"/>
              </a:rPr>
              <a:t>感谢您的光临 ！</a:t>
            </a:r>
          </a:p>
        </p:txBody>
      </p:sp>
    </p:spTree>
    <p:extLst>
      <p:ext uri="{BB962C8B-B14F-4D97-AF65-F5344CB8AC3E}">
        <p14:creationId xmlns:p14="http://schemas.microsoft.com/office/powerpoint/2010/main" val="21105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75829" y="620688"/>
            <a:ext cx="76327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800" b="1" dirty="0">
                <a:latin typeface="Times New Roman" pitchFamily="18" charset="0"/>
              </a:rPr>
              <a:t>各科教师介绍：</a:t>
            </a:r>
            <a:r>
              <a:rPr kumimoji="1" lang="zh-CN" altLang="en-US" sz="3200" b="1" dirty="0">
                <a:latin typeface="Times New Roman" pitchFamily="18" charset="0"/>
              </a:rPr>
              <a:t>  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语文</a:t>
            </a:r>
            <a:r>
              <a:rPr kumimoji="1" lang="en-US" altLang="zh-CN" sz="3200" b="1" dirty="0" smtClean="0">
                <a:latin typeface="Times New Roman" pitchFamily="18" charset="0"/>
              </a:rPr>
              <a:t>—</a:t>
            </a:r>
            <a:r>
              <a:rPr kumimoji="1" lang="zh-CN" altLang="en-US" sz="3200" b="1" dirty="0" smtClean="0">
                <a:latin typeface="Times New Roman" pitchFamily="18" charset="0"/>
              </a:rPr>
              <a:t>童晓语</a:t>
            </a:r>
            <a:r>
              <a:rPr kumimoji="1" lang="en-US" altLang="zh-CN" sz="3200" b="1" dirty="0" smtClean="0">
                <a:latin typeface="Times New Roman" pitchFamily="18" charset="0"/>
              </a:rPr>
              <a:t>26518216 </a:t>
            </a:r>
            <a:r>
              <a:rPr kumimoji="1" lang="zh-CN" altLang="en-US" sz="3200" b="1" dirty="0" smtClean="0">
                <a:latin typeface="Times New Roman" pitchFamily="18" charset="0"/>
              </a:rPr>
              <a:t>（三楼）</a:t>
            </a:r>
            <a:r>
              <a:rPr kumimoji="1" lang="en-US" altLang="zh-CN" sz="3200" b="1" dirty="0" smtClean="0">
                <a:latin typeface="Times New Roman" pitchFamily="18" charset="0"/>
              </a:rPr>
              <a:t>   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数学</a:t>
            </a:r>
            <a:r>
              <a:rPr kumimoji="1" lang="en-US" altLang="zh-CN" sz="3200" b="1" dirty="0" smtClean="0">
                <a:latin typeface="Times New Roman" pitchFamily="18" charset="0"/>
              </a:rPr>
              <a:t>—</a:t>
            </a:r>
            <a:r>
              <a:rPr kumimoji="1" lang="zh-CN" altLang="en-US" sz="3200" b="1" dirty="0" smtClean="0">
                <a:latin typeface="Times New Roman" pitchFamily="18" charset="0"/>
              </a:rPr>
              <a:t>潘盛华</a:t>
            </a:r>
            <a:r>
              <a:rPr kumimoji="1" lang="en-US" altLang="zh-CN" sz="3200" b="1" dirty="0" smtClean="0">
                <a:latin typeface="Times New Roman" pitchFamily="18" charset="0"/>
              </a:rPr>
              <a:t>26518232</a:t>
            </a:r>
            <a:r>
              <a:rPr kumimoji="1" lang="zh-CN" altLang="en-US" sz="3200" b="1" dirty="0" smtClean="0">
                <a:latin typeface="Times New Roman" pitchFamily="18" charset="0"/>
              </a:rPr>
              <a:t>（三楼）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英语</a:t>
            </a:r>
            <a:r>
              <a:rPr kumimoji="1" lang="en-US" altLang="zh-CN" sz="3200" b="1" dirty="0" smtClean="0">
                <a:latin typeface="Times New Roman" pitchFamily="18" charset="0"/>
              </a:rPr>
              <a:t>—</a:t>
            </a:r>
            <a:r>
              <a:rPr kumimoji="1" lang="zh-CN" altLang="en-US" sz="3200" b="1" dirty="0" smtClean="0">
                <a:latin typeface="Times New Roman" pitchFamily="18" charset="0"/>
              </a:rPr>
              <a:t>罗    艳</a:t>
            </a:r>
            <a:r>
              <a:rPr kumimoji="1" lang="en-US" altLang="zh-CN" sz="3200" b="1" dirty="0" smtClean="0">
                <a:latin typeface="Times New Roman" pitchFamily="18" charset="0"/>
              </a:rPr>
              <a:t>26518211</a:t>
            </a:r>
            <a:r>
              <a:rPr kumimoji="1" lang="zh-CN" altLang="en-US" sz="3200" b="1" dirty="0" smtClean="0">
                <a:latin typeface="Times New Roman" pitchFamily="18" charset="0"/>
              </a:rPr>
              <a:t>（二楼）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物理</a:t>
            </a:r>
            <a:r>
              <a:rPr kumimoji="1" lang="en-US" altLang="zh-CN" sz="3200" b="1" dirty="0">
                <a:latin typeface="Times New Roman" pitchFamily="18" charset="0"/>
              </a:rPr>
              <a:t>—</a:t>
            </a:r>
            <a:r>
              <a:rPr kumimoji="1" lang="zh-CN" altLang="en-US" sz="3200" b="1" dirty="0">
                <a:latin typeface="Times New Roman" pitchFamily="18" charset="0"/>
              </a:rPr>
              <a:t>樊志伟</a:t>
            </a:r>
            <a:r>
              <a:rPr kumimoji="1" lang="en-US" altLang="zh-CN" sz="3200" b="1" dirty="0" smtClean="0">
                <a:latin typeface="Times New Roman" pitchFamily="18" charset="0"/>
              </a:rPr>
              <a:t>13684931230</a:t>
            </a:r>
            <a:r>
              <a:rPr kumimoji="1" lang="zh-CN" altLang="en-US" sz="3200" b="1" dirty="0" smtClean="0">
                <a:latin typeface="Times New Roman" pitchFamily="18" charset="0"/>
              </a:rPr>
              <a:t>（二楼）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化学</a:t>
            </a:r>
            <a:r>
              <a:rPr kumimoji="1" lang="en-US" altLang="zh-CN" sz="3200" b="1" dirty="0">
                <a:latin typeface="Times New Roman" pitchFamily="18" charset="0"/>
              </a:rPr>
              <a:t>—</a:t>
            </a:r>
            <a:r>
              <a:rPr kumimoji="1" lang="zh-CN" altLang="en-US" sz="3200" b="1" dirty="0" smtClean="0">
                <a:latin typeface="Times New Roman" pitchFamily="18" charset="0"/>
              </a:rPr>
              <a:t>杨莉芝</a:t>
            </a:r>
            <a:r>
              <a:rPr kumimoji="1" lang="en-US" altLang="zh-CN" sz="3200" b="1" dirty="0" smtClean="0">
                <a:latin typeface="Times New Roman" pitchFamily="18" charset="0"/>
              </a:rPr>
              <a:t>26518211</a:t>
            </a:r>
            <a:r>
              <a:rPr kumimoji="1" lang="zh-CN" altLang="en-US" sz="3200" b="1" dirty="0" smtClean="0">
                <a:latin typeface="Times New Roman" pitchFamily="18" charset="0"/>
              </a:rPr>
              <a:t>（二楼）</a:t>
            </a:r>
            <a:endParaRPr kumimoji="1" lang="en-US" altLang="zh-CN" sz="3200" b="1" dirty="0" smtClean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 dirty="0" smtClean="0">
                <a:latin typeface="Times New Roman" pitchFamily="18" charset="0"/>
              </a:rPr>
              <a:t>生物</a:t>
            </a:r>
            <a:r>
              <a:rPr kumimoji="1" lang="en-US" altLang="zh-CN" sz="3200" b="1" dirty="0" smtClean="0">
                <a:latin typeface="Times New Roman" pitchFamily="18" charset="0"/>
              </a:rPr>
              <a:t>---</a:t>
            </a:r>
            <a:r>
              <a:rPr kumimoji="1" lang="zh-CN" altLang="en-US" sz="3200" b="1" dirty="0" smtClean="0">
                <a:latin typeface="Times New Roman" pitchFamily="18" charset="0"/>
              </a:rPr>
              <a:t>王   争</a:t>
            </a:r>
            <a:r>
              <a:rPr kumimoji="1" lang="en-US" altLang="zh-CN" sz="3200" b="1" dirty="0" smtClean="0">
                <a:latin typeface="Times New Roman" pitchFamily="18" charset="0"/>
              </a:rPr>
              <a:t>26518212 </a:t>
            </a:r>
            <a:r>
              <a:rPr kumimoji="1" lang="zh-CN" altLang="en-US" sz="3200" b="1" dirty="0" smtClean="0">
                <a:latin typeface="Times New Roman" pitchFamily="18" charset="0"/>
              </a:rPr>
              <a:t>（二楼）</a:t>
            </a:r>
            <a:r>
              <a:rPr kumimoji="1" lang="en-US" altLang="zh-CN" sz="3200" b="1" dirty="0" smtClean="0">
                <a:latin typeface="Times New Roman" pitchFamily="18" charset="0"/>
              </a:rPr>
              <a:t>      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18096" y="62068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第三阶段</a:t>
            </a:r>
            <a:r>
              <a:rPr lang="zh-CN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考试分析</a:t>
            </a:r>
            <a:endParaRPr lang="zh-CN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6546" y="1412776"/>
            <a:ext cx="76327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 dirty="0" smtClean="0">
                <a:latin typeface="Times New Roman" pitchFamily="18" charset="0"/>
              </a:rPr>
              <a:t>前</a:t>
            </a:r>
            <a:r>
              <a:rPr kumimoji="1" lang="en-US" altLang="zh-CN" sz="3200" b="1" dirty="0" smtClean="0">
                <a:latin typeface="Times New Roman" pitchFamily="18" charset="0"/>
              </a:rPr>
              <a:t>100</a:t>
            </a:r>
            <a:r>
              <a:rPr kumimoji="1" lang="zh-CN" altLang="en-US" sz="3200" b="1" dirty="0" smtClean="0">
                <a:latin typeface="Times New Roman" pitchFamily="18" charset="0"/>
              </a:rPr>
              <a:t>名：</a:t>
            </a:r>
            <a:r>
              <a:rPr kumimoji="1" lang="en-US" altLang="zh-CN" sz="3200" b="1" dirty="0" smtClean="0">
                <a:latin typeface="Times New Roman" pitchFamily="18" charset="0"/>
              </a:rPr>
              <a:t>3</a:t>
            </a:r>
            <a:r>
              <a:rPr kumimoji="1" lang="zh-CN" altLang="en-US" sz="3200" b="1" dirty="0" smtClean="0">
                <a:latin typeface="Times New Roman" pitchFamily="18" charset="0"/>
              </a:rPr>
              <a:t>人</a:t>
            </a:r>
            <a:endParaRPr kumimoji="1" lang="en-US" altLang="zh-CN" sz="3200" b="1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200" b="1" dirty="0" smtClean="0">
                <a:latin typeface="Times New Roman" pitchFamily="18" charset="0"/>
              </a:rPr>
              <a:t>前</a:t>
            </a:r>
            <a:r>
              <a:rPr kumimoji="1" lang="en-US" altLang="zh-CN" sz="3200" b="1" dirty="0" smtClean="0">
                <a:latin typeface="Times New Roman" pitchFamily="18" charset="0"/>
              </a:rPr>
              <a:t>200</a:t>
            </a:r>
            <a:r>
              <a:rPr kumimoji="1" lang="zh-CN" altLang="en-US" sz="3200" b="1" dirty="0" smtClean="0">
                <a:latin typeface="Times New Roman" pitchFamily="18" charset="0"/>
              </a:rPr>
              <a:t>名：</a:t>
            </a:r>
            <a:r>
              <a:rPr kumimoji="1" lang="en-US" altLang="zh-CN" sz="3200" b="1" dirty="0" smtClean="0">
                <a:latin typeface="Times New Roman" pitchFamily="18" charset="0"/>
              </a:rPr>
              <a:t>10</a:t>
            </a:r>
            <a:r>
              <a:rPr kumimoji="1" lang="zh-CN" altLang="en-US" sz="3200" b="1" dirty="0" smtClean="0">
                <a:latin typeface="Times New Roman" pitchFamily="18" charset="0"/>
              </a:rPr>
              <a:t>人</a:t>
            </a:r>
            <a:endParaRPr kumimoji="1" lang="en-US" altLang="zh-CN" sz="3200" b="1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itchFamily="18" charset="0"/>
              </a:rPr>
              <a:t>300</a:t>
            </a:r>
            <a:r>
              <a:rPr kumimoji="1" lang="zh-CN" altLang="en-US" sz="3200" b="1" dirty="0" smtClean="0">
                <a:latin typeface="Times New Roman" pitchFamily="18" charset="0"/>
              </a:rPr>
              <a:t>名之后：</a:t>
            </a:r>
            <a:r>
              <a:rPr kumimoji="1" lang="en-US" altLang="zh-CN" sz="3200" b="1" dirty="0" smtClean="0">
                <a:latin typeface="Times New Roman" pitchFamily="18" charset="0"/>
              </a:rPr>
              <a:t>18</a:t>
            </a:r>
            <a:r>
              <a:rPr kumimoji="1" lang="zh-CN" altLang="en-US" sz="3200" b="1" dirty="0" smtClean="0">
                <a:latin typeface="Times New Roman" pitchFamily="18" charset="0"/>
              </a:rPr>
              <a:t>人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42161"/>
              </p:ext>
            </p:extLst>
          </p:nvPr>
        </p:nvGraphicFramePr>
        <p:xfrm>
          <a:off x="179512" y="188640"/>
          <a:ext cx="8568952" cy="3023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  <a:gridCol w="1800200"/>
                <a:gridCol w="1728192"/>
                <a:gridCol w="3024336"/>
              </a:tblGrid>
              <a:tr h="2156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4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endParaRPr lang="zh-CN" altLang="en-US" sz="4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4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总分</a:t>
                      </a:r>
                      <a:endParaRPr lang="zh-CN" altLang="en-US" sz="4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3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400" u="none" strike="noStrike">
                          <a:solidFill>
                            <a:schemeClr val="tx1"/>
                          </a:solidFill>
                          <a:effectLst/>
                        </a:rPr>
                        <a:t>分数</a:t>
                      </a:r>
                      <a:endParaRPr lang="zh-CN" altLang="en-US" sz="44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400" u="none" strike="noStrike">
                          <a:solidFill>
                            <a:schemeClr val="tx1"/>
                          </a:solidFill>
                          <a:effectLst/>
                        </a:rPr>
                        <a:t>班名</a:t>
                      </a:r>
                      <a:endParaRPr lang="zh-CN" altLang="en-US" sz="44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400" u="none" strike="noStrike">
                          <a:solidFill>
                            <a:schemeClr val="tx1"/>
                          </a:solidFill>
                          <a:effectLst/>
                        </a:rPr>
                        <a:t>级名</a:t>
                      </a:r>
                      <a:endParaRPr lang="zh-CN" altLang="en-US" sz="44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金卓涛</a:t>
                      </a:r>
                      <a:endParaRPr lang="zh-CN" altLang="en-US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723.5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9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李培雄</a:t>
                      </a:r>
                      <a:endParaRPr lang="zh-CN" altLang="en-US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679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2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88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</a:tr>
              <a:tr h="1797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汤家铭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677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3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94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295" marR="6295" marT="629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4413"/>
              </p:ext>
            </p:extLst>
          </p:nvPr>
        </p:nvGraphicFramePr>
        <p:xfrm>
          <a:off x="1331640" y="188640"/>
          <a:ext cx="6624736" cy="6425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  <a:gridCol w="1440160"/>
                <a:gridCol w="1368152"/>
                <a:gridCol w="1224136"/>
              </a:tblGrid>
              <a:tr h="2156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姓名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总分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分数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班名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级名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6" marR="8986" marT="8986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金卓涛</a:t>
                      </a:r>
                      <a:endParaRPr lang="zh-CN" altLang="en-US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723.5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9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李培雄</a:t>
                      </a:r>
                      <a:endParaRPr lang="zh-CN" altLang="en-US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679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2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88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1797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汤家铭</a:t>
                      </a:r>
                      <a:endParaRPr lang="zh-CN" altLang="en-US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677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3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94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刘涛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668.5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4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120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邓佳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667.5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5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121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钟彤卓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662.5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6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135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邵博文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659.5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7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144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许可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650.5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8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171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29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薛颖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649.5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9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173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  <a:tr h="1797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范佳瀚</a:t>
                      </a:r>
                      <a:endParaRPr lang="zh-CN" altLang="en-US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647.5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>
                          <a:effectLst/>
                        </a:rPr>
                        <a:t>10</a:t>
                      </a:r>
                      <a:endParaRPr lang="en-US" altLang="zh-CN" sz="3600" b="0" i="0" u="none" strike="noStrike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u="none" strike="noStrike" dirty="0">
                          <a:effectLst/>
                        </a:rPr>
                        <a:t>180</a:t>
                      </a:r>
                      <a:endParaRPr lang="en-US" altLang="zh-CN" sz="3600" b="0" i="0" u="none" strike="noStrike" dirty="0">
                        <a:effectLst/>
                        <a:latin typeface="Arial"/>
                      </a:endParaRPr>
                    </a:p>
                  </a:txBody>
                  <a:tcPr marL="6730" marR="6730" marT="673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学生现状之分析</a:t>
            </a:r>
            <a:endParaRPr lang="zh-CN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2875" y="1124744"/>
            <a:ext cx="885825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/>
              <a:t> 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1</a:t>
            </a:r>
            <a:r>
              <a:rPr lang="zh-CN" altLang="en-US" sz="4400" dirty="0" smtClean="0"/>
              <a:t>、</a:t>
            </a:r>
            <a:r>
              <a:rPr lang="zh-CN" altLang="en-US" sz="4400" dirty="0">
                <a:solidFill>
                  <a:srgbClr val="FF0000"/>
                </a:solidFill>
              </a:rPr>
              <a:t>部分学生不跟老师进度</a:t>
            </a:r>
            <a:r>
              <a:rPr lang="zh-CN" altLang="en-US" sz="4400" dirty="0" smtClean="0">
                <a:solidFill>
                  <a:srgbClr val="FF0000"/>
                </a:solidFill>
              </a:rPr>
              <a:t>，严重</a:t>
            </a:r>
            <a:r>
              <a:rPr lang="zh-CN" altLang="en-US" sz="4400" dirty="0">
                <a:solidFill>
                  <a:srgbClr val="FF0000"/>
                </a:solidFill>
              </a:rPr>
              <a:t>浪费教学资源</a:t>
            </a:r>
            <a:r>
              <a:rPr lang="zh-CN" altLang="en-US" sz="4400" dirty="0" smtClean="0">
                <a:solidFill>
                  <a:srgbClr val="FF0000"/>
                </a:solidFill>
              </a:rPr>
              <a:t>！（经济、高效）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r>
              <a:rPr lang="en-US" altLang="zh-CN" sz="4400" dirty="0"/>
              <a:t>2</a:t>
            </a:r>
            <a:r>
              <a:rPr lang="zh-CN" altLang="en-US" sz="4400" dirty="0"/>
              <a:t>、努力</a:t>
            </a:r>
            <a:r>
              <a:rPr lang="zh-CN" altLang="en-US" sz="4400" dirty="0" smtClean="0"/>
              <a:t>程度，</a:t>
            </a:r>
            <a:r>
              <a:rPr lang="zh-CN" altLang="en-US" sz="4400" dirty="0" smtClean="0"/>
              <a:t>偏科</a:t>
            </a:r>
            <a:r>
              <a:rPr lang="zh-CN" altLang="en-US" sz="4400" dirty="0"/>
              <a:t>现象。</a:t>
            </a:r>
            <a:endParaRPr lang="en-US" altLang="zh-CN" sz="4400" dirty="0" smtClean="0"/>
          </a:p>
          <a:p>
            <a:pPr>
              <a:buFontTx/>
              <a:buNone/>
            </a:pPr>
            <a:r>
              <a:rPr lang="en-US" altLang="zh-CN" sz="4400" dirty="0" smtClean="0"/>
              <a:t>  3</a:t>
            </a:r>
            <a:r>
              <a:rPr lang="zh-CN" altLang="en-US" sz="4400" dirty="0"/>
              <a:t>、两极分化</a:t>
            </a:r>
            <a:r>
              <a:rPr lang="zh-CN" altLang="en-US" sz="4400" dirty="0" smtClean="0"/>
              <a:t>和起伏过大。</a:t>
            </a:r>
          </a:p>
          <a:p>
            <a:pPr>
              <a:buFontTx/>
              <a:buNone/>
            </a:pPr>
            <a:r>
              <a:rPr lang="zh-CN" altLang="en-US" sz="4400" dirty="0" smtClean="0"/>
              <a:t>　</a:t>
            </a:r>
            <a:r>
              <a:rPr lang="en-US" altLang="zh-CN" sz="4400" dirty="0" smtClean="0"/>
              <a:t>4</a:t>
            </a:r>
            <a:r>
              <a:rPr lang="zh-CN" altLang="en-US" sz="4400" dirty="0" smtClean="0"/>
              <a:t>、心理：孤独感</a:t>
            </a:r>
            <a:r>
              <a:rPr lang="zh-CN" altLang="en-US" sz="4400" dirty="0" smtClean="0"/>
              <a:t>和焦虑感。</a:t>
            </a:r>
          </a:p>
          <a:p>
            <a:pPr>
              <a:buFontTx/>
              <a:buNone/>
            </a:pPr>
            <a:r>
              <a:rPr lang="zh-CN" altLang="en-US" sz="4400" dirty="0" smtClean="0"/>
              <a:t>　</a:t>
            </a:r>
            <a:r>
              <a:rPr lang="en-US" altLang="zh-CN" sz="4400" dirty="0" smtClean="0"/>
              <a:t>5</a:t>
            </a:r>
            <a:r>
              <a:rPr lang="zh-CN" altLang="en-US" sz="4400" dirty="0" smtClean="0"/>
              <a:t>、亲子关系</a:t>
            </a:r>
            <a:r>
              <a:rPr lang="zh-CN" altLang="en-US" sz="4400" dirty="0" smtClean="0"/>
              <a:t>，情感（恋爱</a:t>
            </a:r>
            <a:r>
              <a:rPr lang="zh-CN" altLang="en-US" sz="4400" dirty="0" smtClean="0"/>
              <a:t>现象</a:t>
            </a:r>
            <a:r>
              <a:rPr lang="zh-CN" altLang="en-US" sz="4400" dirty="0"/>
              <a:t>）。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21788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2720" y="2348880"/>
            <a:ext cx="6102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一</a:t>
            </a:r>
            <a:r>
              <a:rPr lang="zh-CN" altLang="en-US" sz="4400" dirty="0">
                <a:solidFill>
                  <a:srgbClr val="FF0000"/>
                </a:solidFill>
              </a:rPr>
              <a:t>基础知识不牢固</a:t>
            </a:r>
            <a:r>
              <a:rPr lang="zh-CN" altLang="en-US" sz="4400" dirty="0" smtClean="0">
                <a:solidFill>
                  <a:srgbClr val="FF0000"/>
                </a:solidFill>
              </a:rPr>
              <a:t>。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r>
              <a:rPr lang="zh-CN" altLang="en-US" sz="4400" dirty="0" smtClean="0">
                <a:solidFill>
                  <a:srgbClr val="FF0000"/>
                </a:solidFill>
              </a:rPr>
              <a:t>二</a:t>
            </a:r>
            <a:r>
              <a:rPr lang="zh-CN" altLang="en-US" sz="4400" dirty="0">
                <a:solidFill>
                  <a:srgbClr val="FF0000"/>
                </a:solidFill>
              </a:rPr>
              <a:t>思维能力不全面</a:t>
            </a:r>
            <a:r>
              <a:rPr lang="zh-CN" altLang="en-US" sz="4400" dirty="0" smtClean="0">
                <a:solidFill>
                  <a:srgbClr val="FF0000"/>
                </a:solidFill>
              </a:rPr>
              <a:t>。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r>
              <a:rPr lang="zh-CN" altLang="en-US" sz="4400" dirty="0" smtClean="0">
                <a:solidFill>
                  <a:srgbClr val="FF0000"/>
                </a:solidFill>
              </a:rPr>
              <a:t>三</a:t>
            </a:r>
            <a:r>
              <a:rPr lang="zh-CN" altLang="en-US" sz="4400" dirty="0">
                <a:solidFill>
                  <a:srgbClr val="FF0000"/>
                </a:solidFill>
              </a:rPr>
              <a:t>文字表达不准确</a:t>
            </a:r>
            <a:r>
              <a:rPr lang="zh-CN" altLang="en-US" sz="4400" dirty="0" smtClean="0">
                <a:solidFill>
                  <a:srgbClr val="FF0000"/>
                </a:solidFill>
              </a:rPr>
              <a:t>。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r>
              <a:rPr lang="zh-CN" altLang="en-US" sz="4400" dirty="0" smtClean="0">
                <a:solidFill>
                  <a:srgbClr val="FF0000"/>
                </a:solidFill>
              </a:rPr>
              <a:t>四</a:t>
            </a:r>
            <a:r>
              <a:rPr lang="zh-CN" altLang="en-US" sz="4400" dirty="0">
                <a:solidFill>
                  <a:srgbClr val="FF0000"/>
                </a:solidFill>
              </a:rPr>
              <a:t>答题规范不到位</a:t>
            </a:r>
            <a:r>
              <a:rPr lang="zh-CN" altLang="en-US" sz="4400" dirty="0" smtClean="0">
                <a:solidFill>
                  <a:srgbClr val="FF0000"/>
                </a:solidFill>
              </a:rPr>
              <a:t>。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00" y="836712"/>
            <a:ext cx="610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/>
              <a:t>考试成绩不理想的原因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0500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780928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/>
              <a:t>多尊重，多支持，多鼓励。</a:t>
            </a:r>
          </a:p>
          <a:p>
            <a:endParaRPr lang="en-US" altLang="zh-CN" sz="5400" b="1" dirty="0" smtClean="0"/>
          </a:p>
          <a:p>
            <a:r>
              <a:rPr lang="zh-CN" altLang="en-US" sz="5400" b="1" dirty="0" smtClean="0"/>
              <a:t>不</a:t>
            </a:r>
            <a:r>
              <a:rPr lang="zh-CN" altLang="en-US" sz="5400" b="1" dirty="0"/>
              <a:t>唠叨，不攀比，不溺爱。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866329"/>
            <a:ext cx="4583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/>
              <a:t>和孩子</a:t>
            </a:r>
            <a:r>
              <a:rPr lang="zh-CN" altLang="en-US" sz="5400" b="1" dirty="0" smtClean="0"/>
              <a:t>相处：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4252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920" y="560874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u="sng" dirty="0">
                <a:hlinkClick r:id="rId2"/>
              </a:rPr>
              <a:t>如何成为一名优秀的</a:t>
            </a:r>
            <a:r>
              <a:rPr lang="zh-CN" altLang="en-US" sz="4000" i="1" u="sng" dirty="0">
                <a:hlinkClick r:id="rId2"/>
              </a:rPr>
              <a:t>高三</a:t>
            </a:r>
            <a:r>
              <a:rPr lang="zh-CN" altLang="en-US" sz="4000" u="sng" dirty="0">
                <a:hlinkClick r:id="rId2"/>
              </a:rPr>
              <a:t>学生</a:t>
            </a:r>
            <a:r>
              <a:rPr lang="zh-CN" altLang="en-US" sz="4000" i="1" u="sng" dirty="0">
                <a:hlinkClick r:id="rId2"/>
              </a:rPr>
              <a:t>家长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842688" y="1630541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一、调整焦急心态，从容应对挑战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30048" y="2457762"/>
            <a:ext cx="813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　</a:t>
            </a:r>
            <a:r>
              <a:rPr lang="zh-CN" altLang="en-US" sz="3600" b="1" dirty="0"/>
              <a:t>二、储备必要知识，解读高考政策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405940" y="3212976"/>
            <a:ext cx="7674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　</a:t>
            </a:r>
            <a:r>
              <a:rPr lang="zh-CN" altLang="en-US" sz="3600" dirty="0" smtClean="0"/>
              <a:t>三</a:t>
            </a:r>
            <a:r>
              <a:rPr lang="zh-CN" altLang="en-US" sz="3600" b="1" dirty="0" smtClean="0"/>
              <a:t>、</a:t>
            </a:r>
            <a:r>
              <a:rPr lang="zh-CN" altLang="en-US" sz="3600" b="1" dirty="0"/>
              <a:t>改善营养饮食，调整起居作息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05940" y="4077072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　</a:t>
            </a:r>
            <a:r>
              <a:rPr lang="zh-CN" altLang="en-US" sz="3600" dirty="0" smtClean="0"/>
              <a:t>四</a:t>
            </a:r>
            <a:r>
              <a:rPr lang="zh-CN" altLang="en-US" sz="3600" b="1" dirty="0" smtClean="0"/>
              <a:t>、把握假期节奏，设计“进补”方案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369612" y="4869160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　</a:t>
            </a:r>
            <a:r>
              <a:rPr lang="zh-CN" altLang="en-US" sz="3600" dirty="0" smtClean="0"/>
              <a:t>五</a:t>
            </a:r>
            <a:r>
              <a:rPr lang="zh-CN" altLang="en-US" sz="3600" b="1" dirty="0" smtClean="0"/>
              <a:t>、“时刻准备着！”“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stand </a:t>
            </a:r>
            <a:r>
              <a:rPr lang="en-US" altLang="zh-CN" sz="3600" dirty="0" smtClean="0"/>
              <a:t>by</a:t>
            </a:r>
            <a:r>
              <a:rPr lang="zh-CN" altLang="en-US" sz="3600" dirty="0" smtClean="0"/>
              <a:t>！”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98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962</TotalTime>
  <Words>326</Words>
  <Application>Microsoft Office PowerPoint</Application>
  <PresentationFormat>全屏显示(4:3)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29</cp:revision>
  <dcterms:created xsi:type="dcterms:W3CDTF">2015-10-28T00:23:27Z</dcterms:created>
  <dcterms:modified xsi:type="dcterms:W3CDTF">2016-06-14T10:19:46Z</dcterms:modified>
</cp:coreProperties>
</file>