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856" r:id="rId2"/>
    <p:sldId id="839" r:id="rId3"/>
    <p:sldId id="767" r:id="rId4"/>
    <p:sldId id="850" r:id="rId5"/>
    <p:sldId id="840" r:id="rId6"/>
    <p:sldId id="855" r:id="rId7"/>
    <p:sldId id="768" r:id="rId8"/>
    <p:sldId id="841" r:id="rId9"/>
    <p:sldId id="842" r:id="rId10"/>
    <p:sldId id="843" r:id="rId11"/>
    <p:sldId id="779" r:id="rId12"/>
    <p:sldId id="780" r:id="rId13"/>
    <p:sldId id="781" r:id="rId14"/>
    <p:sldId id="782" r:id="rId15"/>
    <p:sldId id="783" r:id="rId16"/>
    <p:sldId id="784" r:id="rId17"/>
    <p:sldId id="785" r:id="rId18"/>
    <p:sldId id="786" r:id="rId19"/>
    <p:sldId id="787" r:id="rId20"/>
    <p:sldId id="788" r:id="rId21"/>
    <p:sldId id="789" r:id="rId22"/>
    <p:sldId id="790" r:id="rId23"/>
    <p:sldId id="792" r:id="rId24"/>
    <p:sldId id="794" r:id="rId25"/>
    <p:sldId id="795" r:id="rId26"/>
    <p:sldId id="796" r:id="rId27"/>
    <p:sldId id="798" r:id="rId28"/>
    <p:sldId id="799" r:id="rId29"/>
    <p:sldId id="800" r:id="rId30"/>
    <p:sldId id="801" r:id="rId31"/>
    <p:sldId id="802" r:id="rId32"/>
    <p:sldId id="849" r:id="rId33"/>
    <p:sldId id="851" r:id="rId34"/>
    <p:sldId id="852" r:id="rId35"/>
    <p:sldId id="853" r:id="rId36"/>
    <p:sldId id="854" r:id="rId37"/>
    <p:sldId id="807" r:id="rId38"/>
    <p:sldId id="808" r:id="rId39"/>
    <p:sldId id="809" r:id="rId40"/>
    <p:sldId id="810" r:id="rId41"/>
    <p:sldId id="811" r:id="rId42"/>
    <p:sldId id="813" r:id="rId43"/>
    <p:sldId id="814" r:id="rId44"/>
    <p:sldId id="815" r:id="rId45"/>
    <p:sldId id="817" r:id="rId46"/>
    <p:sldId id="818" r:id="rId47"/>
    <p:sldId id="820" r:id="rId48"/>
    <p:sldId id="821" r:id="rId49"/>
    <p:sldId id="845" r:id="rId50"/>
    <p:sldId id="846" r:id="rId51"/>
    <p:sldId id="847" r:id="rId52"/>
    <p:sldId id="848" r:id="rId53"/>
    <p:sldId id="837" r:id="rId5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000"/>
    <a:srgbClr val="0000FF"/>
    <a:srgbClr val="FFFF00"/>
    <a:srgbClr val="FFFF99"/>
    <a:srgbClr val="FFFFCC"/>
    <a:srgbClr val="6BA42C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35" autoAdjust="0"/>
    <p:restoredTop sz="61172" autoAdjust="0"/>
  </p:normalViewPr>
  <p:slideViewPr>
    <p:cSldViewPr>
      <p:cViewPr>
        <p:scale>
          <a:sx n="125" d="100"/>
          <a:sy n="125" d="100"/>
        </p:scale>
        <p:origin x="-1350" y="-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2016-03-08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1847C30-FB49-4365-AC61-063D7209E780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mtClean="0"/>
              <a:t>就是说，高考作文必须有很强的</a:t>
            </a:r>
            <a:r>
              <a:rPr lang="zh-CN" altLang="en-US" smtClean="0">
                <a:solidFill>
                  <a:schemeClr val="folHlink"/>
                </a:solidFill>
              </a:rPr>
              <a:t>视觉冲击力，</a:t>
            </a:r>
            <a:r>
              <a:rPr lang="zh-CN" altLang="en-US" smtClean="0"/>
              <a:t>以让阅卷老师</a:t>
            </a:r>
            <a:r>
              <a:rPr lang="zh-CN" altLang="en-US" smtClean="0">
                <a:solidFill>
                  <a:schemeClr val="folHlink"/>
                </a:solidFill>
              </a:rPr>
              <a:t>在瞬间被它吸引，被它打动。</a:t>
            </a:r>
            <a:r>
              <a:rPr lang="zh-CN" altLang="en-US" smtClean="0"/>
              <a:t>‘犹抱琵琶’，太曲折，太含蓄，是高考作文的大忌。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2AEB7F2-4C37-43BF-828A-7E9D909C91DF}" type="slidenum">
              <a:rPr lang="en-US" altLang="zh-CN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样样样\14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" y="4244"/>
            <a:ext cx="9128911" cy="51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样样样\14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" y="4244"/>
            <a:ext cx="9128911" cy="51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58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样样样\14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35" y="-6544"/>
            <a:ext cx="9167270" cy="515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42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283A4-6F2D-4C9E-B9BA-E50A34CB3E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369193"/>
      </p:ext>
    </p:extLst>
  </p:cSld>
  <p:clrMapOvr>
    <a:masterClrMapping/>
  </p:clrMapOvr>
  <p:transition>
    <p:comb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7963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8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125"/>
            <a:ext cx="2133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125"/>
            <a:ext cx="2133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B5A48-2D33-43A8-93B2-951D1EB347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136738"/>
      </p:ext>
    </p:extLst>
  </p:cSld>
  <p:clrMapOvr>
    <a:masterClrMapping/>
  </p:clrMapOvr>
  <p:transition>
    <p:comb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2" r:id="rId3"/>
    <p:sldLayoutId id="2147483656" r:id="rId4"/>
    <p:sldLayoutId id="2147483657" r:id="rId5"/>
    <p:sldLayoutId id="2147483658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9552" y="1632620"/>
            <a:ext cx="2664296" cy="187523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尖子生培优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639147"/>
            <a:ext cx="676875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行楷简体" panose="02010601030101010101" pitchFamily="2" charset="-122"/>
                <a:ea typeface="方正行楷简体" panose="02010601030101010101" pitchFamily="2" charset="-122"/>
              </a:rPr>
              <a:t>作文提分系列（</a:t>
            </a:r>
            <a:r>
              <a:rPr lang="en-US" altLang="zh-CN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行楷简体" panose="02010601030101010101" pitchFamily="2" charset="-122"/>
                <a:ea typeface="方正行楷简体" panose="02010601030101010101" pitchFamily="2" charset="-122"/>
              </a:rPr>
              <a:t>2</a:t>
            </a:r>
            <a:r>
              <a:rPr lang="zh-CN" alt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行楷简体" panose="02010601030101010101" pitchFamily="2" charset="-122"/>
                <a:ea typeface="方正行楷简体" panose="02010601030101010101" pitchFamily="2" charset="-122"/>
              </a:rPr>
              <a:t>）</a:t>
            </a:r>
            <a:endParaRPr lang="en-US" altLang="zh-CN" sz="2600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行楷简体" panose="02010601030101010101" pitchFamily="2" charset="-122"/>
              <a:ea typeface="方正行楷简体" panose="02010601030101010101" pitchFamily="2" charset="-122"/>
            </a:endParaRPr>
          </a:p>
          <a:p>
            <a:r>
              <a:rPr lang="zh-CN" alt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如何</a:t>
            </a:r>
            <a:r>
              <a:rPr lang="zh-CN" alt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使作文不</a:t>
            </a:r>
            <a:r>
              <a:rPr lang="zh-CN" alt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偏题离题的三个要点</a:t>
            </a:r>
            <a:endParaRPr lang="en-US" altLang="zh-CN" sz="2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9992" y="4155926"/>
            <a:ext cx="33843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深圳实验学校高中部 王中明 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2016-03-08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91880" y="1736120"/>
            <a:ext cx="468052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5400" dirty="0">
                <a:solidFill>
                  <a:srgbClr val="C0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考场</a:t>
            </a:r>
            <a:r>
              <a:rPr lang="zh-CN" altLang="en-US" sz="5400" dirty="0" smtClean="0">
                <a:solidFill>
                  <a:srgbClr val="C0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作文</a:t>
            </a:r>
            <a:endParaRPr lang="en-US" altLang="zh-CN" sz="5400" dirty="0" smtClean="0">
              <a:solidFill>
                <a:srgbClr val="C00000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  <a:p>
            <a:pPr algn="ctr"/>
            <a:r>
              <a:rPr lang="zh-CN" altLang="en-US" sz="5400" dirty="0" smtClean="0">
                <a:solidFill>
                  <a:srgbClr val="C0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点题</a:t>
            </a:r>
            <a:r>
              <a:rPr lang="zh-CN" altLang="en-US" sz="5400" dirty="0">
                <a:solidFill>
                  <a:srgbClr val="C0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扣题见术</a:t>
            </a:r>
            <a:r>
              <a:rPr lang="zh-CN" altLang="en-US" sz="5400" dirty="0">
                <a:solidFill>
                  <a:srgbClr val="C0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41450037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9542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　</a:t>
            </a:r>
            <a:r>
              <a:rPr lang="en-US" altLang="zh-CN" b="1" dirty="0" smtClean="0">
                <a:solidFill>
                  <a:srgbClr val="FF0000"/>
                </a:solidFill>
                <a:latin typeface="方正粗圆简体" panose="02010601030101010101" pitchFamily="2" charset="-122"/>
                <a:ea typeface="方正粗圆简体" panose="02010601030101010101" pitchFamily="2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latin typeface="方正粗圆简体" panose="02010601030101010101" pitchFamily="2" charset="-122"/>
                <a:ea typeface="方正粗圆简体" panose="02010601030101010101" pitchFamily="2" charset="-122"/>
              </a:rPr>
              <a:t>亮点点评</a:t>
            </a:r>
            <a:r>
              <a:rPr lang="en-US" altLang="zh-CN" b="1" dirty="0">
                <a:solidFill>
                  <a:srgbClr val="FF0000"/>
                </a:solidFill>
                <a:latin typeface="方正粗圆简体" panose="02010601030101010101" pitchFamily="2" charset="-122"/>
                <a:ea typeface="方正粗圆简体" panose="02010601030101010101" pitchFamily="2" charset="-122"/>
              </a:rPr>
              <a:t>】</a:t>
            </a:r>
            <a:r>
              <a:rPr lang="zh-CN" altLang="en-US" dirty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这是一篇优美的</a:t>
            </a:r>
            <a:r>
              <a:rPr lang="zh-CN" altLang="en-US" b="1" dirty="0">
                <a:solidFill>
                  <a:srgbClr val="FF0000"/>
                </a:solidFill>
                <a:latin typeface="方正粗圆简体" panose="02010601030101010101" pitchFamily="2" charset="-122"/>
                <a:ea typeface="方正粗圆简体" panose="02010601030101010101" pitchFamily="2" charset="-122"/>
              </a:rPr>
              <a:t>散文</a:t>
            </a:r>
            <a:r>
              <a:rPr lang="zh-CN" altLang="en-US" dirty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。文中的“我”是一株被高墙限制了自由的植物，“我”梦见了蝴蝶，这让人想起“庄周梦蝶”的故事。蝴蝶代表着自由，因为蝴蝶可以不受高墙的束缚，可以自由自在地飞翔。“我”向往自由，等到长高时，到了顶端，就可以看到外面的世界，但又不得不借助外力，不得不生长在此地。这些虽然表面上与“自由”的话题无关，但在内涵上却与作文材料的主旨是一致的。结尾“即使无法</a:t>
            </a:r>
            <a:r>
              <a:rPr lang="en-US" altLang="zh-CN" dirty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……</a:t>
            </a:r>
            <a:r>
              <a:rPr lang="zh-CN" altLang="en-US" dirty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，但是我能</a:t>
            </a:r>
            <a:r>
              <a:rPr lang="en-US" altLang="zh-CN" dirty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……”“</a:t>
            </a:r>
            <a:r>
              <a:rPr lang="zh-CN" altLang="en-US" dirty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禁锢在</a:t>
            </a:r>
            <a:r>
              <a:rPr lang="en-US" altLang="zh-CN" dirty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……</a:t>
            </a:r>
            <a:r>
              <a:rPr lang="zh-CN" altLang="en-US" dirty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，自由地</a:t>
            </a:r>
            <a:r>
              <a:rPr lang="en-US" altLang="zh-CN" dirty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……”</a:t>
            </a:r>
            <a:r>
              <a:rPr lang="zh-CN" altLang="en-US" dirty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两句，形象地表明了自由的相对性，可以说是画龙点睛之笔。全文用“植物”和“蝴蝶”作为意象来表情达意，语言生动优美，是一篇难得的佳作。</a:t>
            </a:r>
          </a:p>
          <a:p>
            <a:r>
              <a:rPr lang="zh-CN" altLang="en-US" dirty="0" smtClean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　　</a:t>
            </a:r>
            <a:r>
              <a:rPr lang="zh-CN" altLang="en-US" b="1" dirty="0" smtClean="0">
                <a:solidFill>
                  <a:srgbClr val="FF0000"/>
                </a:solidFill>
                <a:latin typeface="方正粗圆简体" panose="02010601030101010101" pitchFamily="2" charset="-122"/>
                <a:ea typeface="方正粗圆简体" panose="02010601030101010101" pitchFamily="2" charset="-122"/>
              </a:rPr>
              <a:t>就</a:t>
            </a:r>
            <a:r>
              <a:rPr lang="zh-CN" altLang="en-US" b="1" dirty="0">
                <a:solidFill>
                  <a:srgbClr val="FF0000"/>
                </a:solidFill>
                <a:latin typeface="方正粗圆简体" panose="02010601030101010101" pitchFamily="2" charset="-122"/>
                <a:ea typeface="方正粗圆简体" panose="02010601030101010101" pitchFamily="2" charset="-122"/>
              </a:rPr>
              <a:t>点题来说，本文做得很好</a:t>
            </a:r>
            <a:r>
              <a:rPr lang="zh-CN" altLang="en-US" dirty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。尽管记叙文</a:t>
            </a:r>
            <a:r>
              <a:rPr lang="en-US" altLang="zh-CN" dirty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(</a:t>
            </a:r>
            <a:r>
              <a:rPr lang="zh-CN" altLang="en-US" dirty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散文</a:t>
            </a:r>
            <a:r>
              <a:rPr lang="en-US" altLang="zh-CN" dirty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)</a:t>
            </a:r>
            <a:r>
              <a:rPr lang="zh-CN" altLang="en-US" dirty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点明“材料”较困难，但它仍在文中多处或明或暗地</a:t>
            </a:r>
            <a:r>
              <a:rPr lang="zh-CN" altLang="en-US" b="1" dirty="0">
                <a:solidFill>
                  <a:srgbClr val="FF0000"/>
                </a:solidFill>
                <a:latin typeface="方正粗圆简体" panose="02010601030101010101" pitchFamily="2" charset="-122"/>
                <a:ea typeface="方正粗圆简体" panose="02010601030101010101" pitchFamily="2" charset="-122"/>
              </a:rPr>
              <a:t>扣题见“料”</a:t>
            </a:r>
            <a:r>
              <a:rPr lang="zh-CN" altLang="en-US" dirty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，尤其是</a:t>
            </a:r>
            <a:r>
              <a:rPr lang="zh-CN" altLang="en-US" b="1" dirty="0">
                <a:solidFill>
                  <a:srgbClr val="FF0000"/>
                </a:solidFill>
                <a:latin typeface="方正粗圆简体" panose="02010601030101010101" pitchFamily="2" charset="-122"/>
                <a:ea typeface="方正粗圆简体" panose="02010601030101010101" pitchFamily="2" charset="-122"/>
              </a:rPr>
              <a:t>结尾点题</a:t>
            </a:r>
            <a:r>
              <a:rPr lang="zh-CN" altLang="en-US" dirty="0">
                <a:latin typeface="方正粗圆简体" panose="02010601030101010101" pitchFamily="2" charset="-122"/>
                <a:ea typeface="方正粗圆简体" panose="02010601030101010101" pitchFamily="2" charset="-122"/>
              </a:rPr>
              <a:t>语言浓墨重彩，值得学习。</a:t>
            </a:r>
          </a:p>
        </p:txBody>
      </p:sp>
    </p:spTree>
    <p:extLst>
      <p:ext uri="{BB962C8B-B14F-4D97-AF65-F5344CB8AC3E}">
        <p14:creationId xmlns:p14="http://schemas.microsoft.com/office/powerpoint/2010/main" val="11218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364" y="627534"/>
            <a:ext cx="8856984" cy="3534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70C0"/>
                </a:solidFill>
                <a:latin typeface="IPAPANNEW"/>
                <a:ea typeface="微软雅黑"/>
                <a:cs typeface="Times New Roman"/>
              </a:rPr>
              <a:t>技法指要</a:t>
            </a:r>
          </a:p>
          <a:p>
            <a:pPr algn="just"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、新材料作文写作过程中的</a:t>
            </a:r>
            <a:r>
              <a:rPr lang="zh-CN" altLang="zh-CN" sz="2400" kern="100" dirty="0">
                <a:solidFill>
                  <a:srgbClr val="FF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  <a:cs typeface="Times New Roman"/>
              </a:rPr>
              <a:t>扣题见</a:t>
            </a:r>
            <a:r>
              <a:rPr lang="en-US" altLang="zh-CN" sz="2400" kern="100" dirty="0">
                <a:solidFill>
                  <a:srgbClr val="FF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  <a:cs typeface="Times New Roman"/>
              </a:rPr>
              <a:t>“</a:t>
            </a:r>
            <a:r>
              <a:rPr lang="zh-CN" altLang="zh-CN" sz="2400" kern="100" dirty="0">
                <a:solidFill>
                  <a:srgbClr val="FF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  <a:cs typeface="Times New Roman"/>
              </a:rPr>
              <a:t>料</a:t>
            </a:r>
            <a:r>
              <a:rPr lang="en-US" altLang="zh-CN" sz="2400" kern="100" dirty="0">
                <a:solidFill>
                  <a:srgbClr val="FF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  <a:cs typeface="Times New Roman"/>
              </a:rPr>
              <a:t>”</a:t>
            </a:r>
            <a:endParaRPr lang="zh-CN" altLang="zh-CN" sz="2000" kern="100" dirty="0">
              <a:solidFill>
                <a:srgbClr val="FF0000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新材料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作文写作过程中的扣题，</a:t>
            </a:r>
            <a:r>
              <a:rPr lang="zh-CN" altLang="zh-CN" sz="2400" kern="100" dirty="0">
                <a:solidFill>
                  <a:srgbClr val="FF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  <a:cs typeface="Times New Roman"/>
              </a:rPr>
              <a:t>首先要扣材料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400" kern="100" dirty="0">
                <a:solidFill>
                  <a:srgbClr val="FF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  <a:cs typeface="Times New Roman"/>
              </a:rPr>
              <a:t>然后才是扣中心论点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。扣题的具体办法：围绕材料中的关键词，采用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solidFill>
                  <a:srgbClr val="FF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  <a:cs typeface="Times New Roman"/>
              </a:rPr>
              <a:t>原词重现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400" kern="100" dirty="0">
                <a:solidFill>
                  <a:srgbClr val="FF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  <a:cs typeface="Times New Roman"/>
              </a:rPr>
              <a:t>近义替换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400" kern="100" dirty="0">
                <a:solidFill>
                  <a:srgbClr val="FF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  <a:cs typeface="Times New Roman"/>
              </a:rPr>
              <a:t>比喻替换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400" kern="100" dirty="0">
                <a:solidFill>
                  <a:srgbClr val="FF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  <a:cs typeface="Times New Roman"/>
              </a:rPr>
              <a:t>内涵诠释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等方式，在标题、首段、段首段尾、文末、事例分析等关键处反复强化关键词，能给人强有力的视觉冲击，大大提高切题的准确度。我们试以下面的作文题为例加以说明。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78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555526"/>
            <a:ext cx="79772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阅读下面的文字，根据要求作文。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zh-CN" altLang="zh-CN" sz="20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陈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光标，被称为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“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中国首善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”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。他为人做事高调，曾致信</a:t>
            </a:r>
            <a:r>
              <a:rPr lang="zh-CN" altLang="zh-CN" sz="20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比尔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Courier New"/>
              </a:rPr>
              <a:t>·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盖茨和巴菲特，宣称死后将向慈善机构捐出自己全部财产；他热衷环保，在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“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无车日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”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当众砸烂奔驰车，蹬自行车上班；他说：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“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做好事就要留名。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”</a:t>
            </a:r>
            <a:endParaRPr lang="zh-CN" altLang="zh-CN" sz="2000" kern="100" dirty="0">
              <a:latin typeface="楷体" panose="02010609060101010101" pitchFamily="49" charset="-122"/>
              <a:ea typeface="楷体" panose="02010609060101010101" pitchFamily="49" charset="-122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    </a:t>
            </a:r>
            <a:r>
              <a:rPr lang="zh-CN" altLang="zh-CN" sz="20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杨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国强，福布斯富豪榜富豪。他从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Courier New"/>
              </a:rPr>
              <a:t>1997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年起匿名捐赠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“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仲明助学金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”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，至今已帮助数千名贫困大学生完成学业；直到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Courier New"/>
              </a:rPr>
              <a:t>2007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年，奖学金捐赠者的姓名才被披露。杨国强极为低调，很少接受媒体专访，捐款也不让宣传</a:t>
            </a:r>
            <a:r>
              <a:rPr lang="zh-CN" altLang="zh-CN" sz="20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。</a:t>
            </a:r>
            <a:endParaRPr lang="zh-CN" altLang="zh-CN" sz="2000" kern="100" dirty="0">
              <a:latin typeface="楷体" panose="02010609060101010101" pitchFamily="49" charset="-122"/>
              <a:ea typeface="楷体" panose="02010609060101010101" pitchFamily="49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3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857587"/>
            <a:ext cx="868246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说，做慈善，无论高调低调都值得尊敬；有人说，做人要低调，做事要高调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上面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的材料引发了你怎样的思考？请结合自己的体验与感悟，写一篇文章。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材料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关键词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慈善　高调　低调　尊敬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554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915566"/>
            <a:ext cx="808605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600" b="1" kern="100" dirty="0" smtClean="0">
                <a:latin typeface="Times New Roman"/>
                <a:ea typeface="华文细黑"/>
                <a:cs typeface="Courier New"/>
              </a:rPr>
              <a:t>       (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b="1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b="1" kern="100" dirty="0">
                <a:latin typeface="Times New Roman"/>
                <a:ea typeface="华文细黑"/>
                <a:cs typeface="Times New Roman"/>
              </a:rPr>
              <a:t>慈善</a:t>
            </a:r>
            <a:r>
              <a:rPr lang="en-US" altLang="zh-CN" sz="2600" b="1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b="1" kern="100" dirty="0">
                <a:latin typeface="Times New Roman"/>
                <a:ea typeface="华文细黑"/>
                <a:cs typeface="Times New Roman"/>
              </a:rPr>
              <a:t>是指对人有同情心的无偿捐助行为，不能等同于</a:t>
            </a:r>
            <a:r>
              <a:rPr lang="en-US" altLang="zh-CN" sz="2600" b="1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b="1" kern="100" dirty="0">
                <a:latin typeface="Times New Roman"/>
                <a:ea typeface="华文细黑"/>
                <a:cs typeface="Times New Roman"/>
              </a:rPr>
              <a:t>做好事</a:t>
            </a:r>
            <a:r>
              <a:rPr lang="en-US" altLang="zh-CN" sz="2600" b="1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b="1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600" b="1" kern="100" dirty="0" smtClean="0">
                <a:latin typeface="Times New Roman"/>
                <a:ea typeface="华文细黑"/>
                <a:cs typeface="Courier New"/>
              </a:rPr>
              <a:t>       (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b="1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b="1" kern="100" dirty="0">
                <a:latin typeface="Times New Roman"/>
                <a:ea typeface="华文细黑"/>
                <a:cs typeface="Times New Roman"/>
              </a:rPr>
              <a:t>高调</a:t>
            </a:r>
            <a:r>
              <a:rPr lang="en-US" altLang="zh-CN" sz="2600" b="1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b="1" kern="100" dirty="0">
                <a:latin typeface="Times New Roman"/>
                <a:ea typeface="华文细黑"/>
                <a:cs typeface="Times New Roman"/>
              </a:rPr>
              <a:t>是张扬，是将事情放大化，积极主动地彰显甚至炫耀。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600" b="1" kern="100" dirty="0" smtClean="0">
                <a:latin typeface="Times New Roman"/>
                <a:ea typeface="华文细黑"/>
                <a:cs typeface="Courier New"/>
              </a:rPr>
              <a:t>       (3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b="1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b="1" kern="100" dirty="0">
                <a:latin typeface="Times New Roman"/>
                <a:ea typeface="华文细黑"/>
                <a:cs typeface="Times New Roman"/>
              </a:rPr>
              <a:t>低调</a:t>
            </a:r>
            <a:r>
              <a:rPr lang="en-US" altLang="zh-CN" sz="2600" b="1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b="1" kern="100" dirty="0">
                <a:latin typeface="Times New Roman"/>
                <a:ea typeface="华文细黑"/>
                <a:cs typeface="Times New Roman"/>
              </a:rPr>
              <a:t>表示一种谦虚谨慎的态度，不张扬。</a:t>
            </a:r>
            <a:r>
              <a:rPr lang="en-US" altLang="zh-CN" sz="2600" b="1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b="1" kern="100" dirty="0">
                <a:latin typeface="Times New Roman"/>
                <a:ea typeface="华文细黑"/>
                <a:cs typeface="Times New Roman"/>
              </a:rPr>
              <a:t>低调</a:t>
            </a:r>
            <a:r>
              <a:rPr lang="en-US" altLang="zh-CN" sz="2600" b="1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b="1" kern="100" dirty="0">
                <a:latin typeface="Times New Roman"/>
                <a:ea typeface="华文细黑"/>
                <a:cs typeface="Times New Roman"/>
              </a:rPr>
              <a:t>是隐藏自己的能力不显示出来。低调并不是不把事情做好，而是不把做好的事情炫耀出来</a:t>
            </a:r>
            <a:r>
              <a:rPr lang="zh-CN" altLang="zh-CN" sz="2600" b="1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b="1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174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699542"/>
            <a:ext cx="8858389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600" kern="100" dirty="0">
                <a:solidFill>
                  <a:srgbClr val="FF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  <a:cs typeface="Times New Roman"/>
              </a:rPr>
              <a:t>论点立意</a:t>
            </a:r>
            <a:endParaRPr lang="zh-CN" altLang="zh-CN" sz="1050" kern="100" dirty="0">
              <a:solidFill>
                <a:srgbClr val="FF0000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从陈光标的角度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做慈善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好事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要留名，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做人做事要高调。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/>
            <a:r>
              <a:rPr lang="en-US" altLang="zh-CN" sz="26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从杨国强的角度</a:t>
            </a:r>
          </a:p>
          <a:p>
            <a:pPr algn="just"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做慈善不要留名，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做人要低调。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/>
            <a:r>
              <a:rPr lang="en-US" altLang="zh-CN" sz="26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从其他人的角度</a:t>
            </a:r>
          </a:p>
          <a:p>
            <a:pPr algn="just"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做慈善，无论高调低调都值得尊敬；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做人要低调，做事要高调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……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191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062" y="800582"/>
            <a:ext cx="859650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cs typeface="Courier New"/>
              </a:rPr>
              <a:t>1.</a:t>
            </a:r>
            <a:r>
              <a:rPr lang="zh-CN" altLang="zh-CN" sz="2600" b="1" kern="100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cs typeface="Times New Roman"/>
              </a:rPr>
              <a:t>标题扣题</a:t>
            </a:r>
            <a:endParaRPr lang="zh-CN" altLang="zh-CN" sz="1050" b="1" kern="100" dirty="0">
              <a:solidFill>
                <a:srgbClr val="FF0000"/>
              </a:solidFill>
              <a:latin typeface="方正粗宋简体" panose="03000509000000000000" pitchFamily="65" charset="-122"/>
              <a:ea typeface="方正粗宋简体" panose="03000509000000000000" pitchFamily="65" charset="-122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标题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有多种拟法，有多种要求，但它有个底线要求：扣题，扣住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材料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。具体办法是把材料中的关键词写入标题，或用近义词替代，也可用比喻等修辞美化。试比较下面两组标题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196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44792"/>
            <a:ext cx="8769291" cy="3454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不要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拔高道德标准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游离材料，强调的是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道德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；名声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社会的引路牌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游离材料，强调的是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；凡事应低调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游离材料，强调的是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凡事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，泛化了材料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慈善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的限制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；慈善需要领头羊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明确了材料范畴，但强调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领头羊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的意义，偏离了材料的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高调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低调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慈善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需要高调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紧扣材料关键词，亮明观点，简洁明了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；向行善者致敬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紧扣材料关键词，亮明观点，简洁明了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；高调无罪，低调无妨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；做好事何必高调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反问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24328" y="3291830"/>
            <a:ext cx="6416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zh-CN" sz="4000" kern="100" dirty="0">
                <a:solidFill>
                  <a:srgbClr val="FF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  <a:cs typeface="Times New Roman"/>
              </a:rPr>
              <a:t>优</a:t>
            </a:r>
            <a:endParaRPr lang="zh-CN" altLang="en-US" sz="4000" cap="all" spc="0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16216" y="1779662"/>
            <a:ext cx="6416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zh-CN" sz="4000" kern="100" dirty="0">
                <a:solidFill>
                  <a:srgbClr val="FF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  <a:cs typeface="Times New Roman"/>
              </a:rPr>
              <a:t>劣</a:t>
            </a:r>
            <a:endParaRPr lang="zh-CN" altLang="en-US" sz="4000" cap="all" spc="0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724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9672" y="678631"/>
            <a:ext cx="882132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600" b="1" kern="100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cs typeface="Courier New"/>
              </a:rPr>
              <a:t>2.</a:t>
            </a:r>
            <a:r>
              <a:rPr lang="zh-CN" altLang="zh-CN" sz="2600" b="1" kern="100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cs typeface="Courier New"/>
              </a:rPr>
              <a:t>正文扣题</a:t>
            </a:r>
          </a:p>
          <a:p>
            <a:pPr algn="just"/>
            <a:r>
              <a:rPr lang="en-US" altLang="zh-CN" sz="2600" b="1" kern="100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cs typeface="Courier New"/>
              </a:rPr>
              <a:t>(1)</a:t>
            </a:r>
            <a:r>
              <a:rPr lang="zh-CN" altLang="zh-CN" sz="2600" b="1" kern="100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cs typeface="Courier New"/>
              </a:rPr>
              <a:t>开头扣题</a:t>
            </a:r>
          </a:p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文章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开头是最能吸引阅卷老师注意的关键部位。对于记叙文来说，最好是用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b="1" kern="100" dirty="0">
                <a:solidFill>
                  <a:srgbClr val="B00000"/>
                </a:solidFill>
                <a:latin typeface="Times New Roman"/>
                <a:ea typeface="华文细黑"/>
                <a:cs typeface="Times New Roman"/>
              </a:rPr>
              <a:t>关键词重现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法，即便不能明点，也要用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b="1" kern="100" dirty="0">
                <a:solidFill>
                  <a:srgbClr val="B00000"/>
                </a:solidFill>
                <a:latin typeface="Times New Roman"/>
                <a:ea typeface="华文细黑"/>
                <a:cs typeface="Times New Roman"/>
              </a:rPr>
              <a:t>近义替换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b="1" kern="100" dirty="0">
                <a:solidFill>
                  <a:srgbClr val="B00000"/>
                </a:solidFill>
                <a:latin typeface="Times New Roman"/>
                <a:ea typeface="华文细黑"/>
                <a:cs typeface="Times New Roman"/>
              </a:rPr>
              <a:t>比喻替换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等方法暗扣。对于议论文来说，必须要</a:t>
            </a:r>
            <a:r>
              <a:rPr lang="zh-CN" altLang="zh-CN" sz="2600" b="1" u="sng" kern="100" dirty="0">
                <a:solidFill>
                  <a:srgbClr val="B00000"/>
                </a:solidFill>
                <a:latin typeface="Times New Roman"/>
                <a:ea typeface="华文细黑"/>
                <a:cs typeface="Times New Roman"/>
              </a:rPr>
              <a:t>见</a:t>
            </a:r>
            <a:r>
              <a:rPr lang="en-US" altLang="zh-CN" sz="2600" b="1" u="sng" kern="100" dirty="0">
                <a:solidFill>
                  <a:srgbClr val="B00000"/>
                </a:solidFill>
                <a:latin typeface="Times New Roman"/>
                <a:ea typeface="华文细黑"/>
                <a:cs typeface="Times New Roman"/>
              </a:rPr>
              <a:t>“</a:t>
            </a:r>
            <a:r>
              <a:rPr lang="zh-CN" altLang="zh-CN" sz="2600" b="1" u="sng" kern="100" dirty="0">
                <a:solidFill>
                  <a:srgbClr val="B00000"/>
                </a:solidFill>
                <a:latin typeface="Times New Roman"/>
                <a:ea typeface="华文细黑"/>
                <a:cs typeface="Times New Roman"/>
              </a:rPr>
              <a:t>词</a:t>
            </a:r>
            <a:r>
              <a:rPr lang="en-US" altLang="zh-CN" sz="2600" b="1" u="sng" kern="100" dirty="0">
                <a:solidFill>
                  <a:srgbClr val="B00000"/>
                </a:solidFill>
                <a:latin typeface="Times New Roman"/>
                <a:ea typeface="华文细黑"/>
                <a:cs typeface="Times New Roman"/>
              </a:rPr>
              <a:t>”</a:t>
            </a:r>
            <a:r>
              <a:rPr lang="zh-CN" altLang="zh-CN" sz="2600" b="1" u="sng" kern="100" dirty="0">
                <a:solidFill>
                  <a:srgbClr val="B00000"/>
                </a:solidFill>
                <a:latin typeface="Times New Roman"/>
                <a:ea typeface="华文细黑"/>
                <a:cs typeface="Times New Roman"/>
              </a:rPr>
              <a:t>见</a:t>
            </a:r>
            <a:r>
              <a:rPr lang="en-US" altLang="zh-CN" sz="2600" b="1" u="sng" kern="100" dirty="0">
                <a:solidFill>
                  <a:srgbClr val="B00000"/>
                </a:solidFill>
                <a:latin typeface="Times New Roman"/>
                <a:ea typeface="华文细黑"/>
                <a:cs typeface="Times New Roman"/>
              </a:rPr>
              <a:t>“</a:t>
            </a:r>
            <a:r>
              <a:rPr lang="zh-CN" altLang="zh-CN" sz="2600" b="1" u="sng" kern="100" dirty="0">
                <a:solidFill>
                  <a:srgbClr val="B00000"/>
                </a:solidFill>
                <a:latin typeface="Times New Roman"/>
                <a:ea typeface="华文细黑"/>
                <a:cs typeface="Times New Roman"/>
              </a:rPr>
              <a:t>料</a:t>
            </a:r>
            <a:r>
              <a:rPr lang="en-US" altLang="zh-CN" sz="2600" b="1" u="sng" kern="100" dirty="0">
                <a:solidFill>
                  <a:srgbClr val="B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b="1" u="sng" kern="100" dirty="0">
                <a:solidFill>
                  <a:srgbClr val="B00000"/>
                </a:solidFill>
                <a:latin typeface="Times New Roman"/>
                <a:ea typeface="华文细黑"/>
                <a:cs typeface="Times New Roman"/>
              </a:rPr>
              <a:t>具体办法：摘引材料，紧扣材料</a:t>
            </a:r>
            <a:r>
              <a:rPr lang="en-US" altLang="zh-CN" sz="2600" b="1" u="sng" kern="100" dirty="0">
                <a:solidFill>
                  <a:srgbClr val="B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b="1" u="sng" kern="100" dirty="0">
                <a:solidFill>
                  <a:srgbClr val="B00000"/>
                </a:solidFill>
                <a:latin typeface="Times New Roman"/>
                <a:ea typeface="华文细黑"/>
                <a:cs typeface="Times New Roman"/>
              </a:rPr>
              <a:t>关键词</a:t>
            </a:r>
            <a:r>
              <a:rPr lang="en-US" altLang="zh-CN" sz="2600" b="1" u="sng" kern="100" dirty="0">
                <a:solidFill>
                  <a:srgbClr val="B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b="1" u="sng" kern="100" dirty="0">
                <a:solidFill>
                  <a:srgbClr val="B00000"/>
                </a:solidFill>
                <a:latin typeface="Times New Roman"/>
                <a:ea typeface="华文细黑"/>
                <a:cs typeface="Times New Roman"/>
              </a:rPr>
              <a:t>作简要分析，段尾亮论点。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材料中的关键词在摘引过程中尤其应该重现，或用近义词替代，并最终融入表达中心论点的语句中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026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654" y="310267"/>
            <a:ext cx="8821322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：公益事业不同于其他行业，没有什么利害关联，凭的是一份良心，献的是一份爱心。如果有人非要连公益也不放过，靠它来成名或谋利的话，那可真谓是拿道德换钱，没有了底线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《要公益不要炒作》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简评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：文段开头虽然对材料没有直接引述，但能用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公益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一词近义替换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慈善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，属扣题中的暗扣手法。但遗憾的是，段尾却撇开材料转向立论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道德底线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，就跑题了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0112" y="1419622"/>
            <a:ext cx="6416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zh-CN" sz="4000" kern="100" dirty="0">
                <a:solidFill>
                  <a:srgbClr val="FF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  <a:cs typeface="Times New Roman"/>
              </a:rPr>
              <a:t>劣</a:t>
            </a:r>
            <a:endParaRPr lang="zh-CN" altLang="en-US" sz="4000" cap="all" spc="0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18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84214" y="2859782"/>
            <a:ext cx="799147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   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华文中宋" pitchFamily="2" charset="-122"/>
                <a:ea typeface="华文中宋" pitchFamily="2" charset="-122"/>
              </a:rPr>
              <a:t>广东省高考语文阅卷组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中宋" pitchFamily="2" charset="-122"/>
                <a:ea typeface="华文中宋" pitchFamily="2" charset="-122"/>
              </a:rPr>
              <a:t>组长陈少华教授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华文中宋" pitchFamily="2" charset="-122"/>
                <a:ea typeface="华文中宋" pitchFamily="2" charset="-122"/>
              </a:rPr>
              <a:t>说：“高考作文，要多一点‘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中宋" pitchFamily="2" charset="-122"/>
                <a:ea typeface="华文中宋" pitchFamily="2" charset="-122"/>
              </a:rPr>
              <a:t>二锅头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华文中宋" pitchFamily="2" charset="-122"/>
                <a:ea typeface="华文中宋" pitchFamily="2" charset="-122"/>
              </a:rPr>
              <a:t>’，少一点‘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中宋" pitchFamily="2" charset="-122"/>
                <a:ea typeface="华文中宋" pitchFamily="2" charset="-122"/>
              </a:rPr>
              <a:t>碧螺春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华文中宋" pitchFamily="2" charset="-122"/>
                <a:ea typeface="华文中宋" pitchFamily="2" charset="-122"/>
              </a:rPr>
              <a:t>’！”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68314" y="2301478"/>
            <a:ext cx="82819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    </a:t>
            </a:r>
            <a:endParaRPr lang="en-US" altLang="zh-CN" sz="36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4340" name="WordArt 4"/>
          <p:cNvSpPr>
            <a:spLocks noChangeArrowheads="1" noChangeShapeType="1" noTextEdit="1"/>
          </p:cNvSpPr>
          <p:nvPr/>
        </p:nvSpPr>
        <p:spPr bwMode="auto">
          <a:xfrm>
            <a:off x="323850" y="195263"/>
            <a:ext cx="1873250" cy="62746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7648"/>
              </a:avLst>
            </a:prstTxWarp>
          </a:bodyPr>
          <a:lstStyle/>
          <a:p>
            <a:pPr algn="ctr"/>
            <a:r>
              <a:rPr lang="zh-CN" altLang="en-US" sz="3600" i="1" kern="10" dirty="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专家提醒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55650" y="975123"/>
            <a:ext cx="80645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 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中宋" pitchFamily="2" charset="-122"/>
                <a:ea typeface="华文中宋" pitchFamily="2" charset="-122"/>
              </a:rPr>
              <a:t>有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华文中宋" pitchFamily="2" charset="-122"/>
                <a:ea typeface="华文中宋" pitchFamily="2" charset="-122"/>
              </a:rPr>
              <a:t>一位阅卷老师这样说：“考场作文的立意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中宋" pitchFamily="2" charset="-122"/>
                <a:ea typeface="华文中宋" pitchFamily="2" charset="-122"/>
              </a:rPr>
              <a:t>不仅要准确，而且还应该在行文时将其显豁地展现出来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华文中宋" pitchFamily="2" charset="-122"/>
                <a:ea typeface="华文中宋" pitchFamily="2" charset="-122"/>
              </a:rPr>
              <a:t>，在作文中要不断提到文题，点明你的行文和命文的关系，引领阅卷教师随你的思维而去。” 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95289" y="2067694"/>
            <a:ext cx="824388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  <a:ea typeface="宋体" charset="-122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　　　</a:t>
            </a:r>
            <a:r>
              <a:rPr lang="zh-CN" altLang="en-US" sz="2000" b="1" dirty="0" smtClean="0">
                <a:latin typeface="华文中宋" pitchFamily="2" charset="-122"/>
                <a:ea typeface="华文中宋" pitchFamily="2" charset="-122"/>
              </a:rPr>
              <a:t>某高考语文阅卷老师曾说：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中宋" pitchFamily="2" charset="-122"/>
                <a:ea typeface="华文中宋" pitchFamily="2" charset="-122"/>
              </a:rPr>
              <a:t>“有时候</a:t>
            </a:r>
            <a:r>
              <a:rPr lang="zh-CN" altLang="en-US" sz="2000" b="1" u="sng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中宋" pitchFamily="2" charset="-122"/>
                <a:ea typeface="华文中宋" pitchFamily="2" charset="-122"/>
              </a:rPr>
              <a:t>一个关键词、一句关键性的话，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华文中宋" pitchFamily="2" charset="-122"/>
                <a:ea typeface="华文中宋" pitchFamily="2" charset="-122"/>
              </a:rPr>
              <a:t>就会救活一篇高考作文！这是未曾阅卷的朋友想象不到的！”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755651" y="3921919"/>
            <a:ext cx="7993063" cy="1077218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35921" dir="2700000" algn="ctr" rotWithShape="0">
              <a:schemeClr val="bg2">
                <a:alpha val="79999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　　</a:t>
            </a:r>
            <a:r>
              <a:rPr lang="zh-CN" altLang="en-US" sz="2000" b="1" dirty="0">
                <a:solidFill>
                  <a:srgbClr val="FFFF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就是说，高考作文必须有很强的视觉冲击力，以让阅卷老师在瞬间被它吸引，被它打动。“犹抱琵琶”，太曲折，太含蓄，是高考作文的大忌。</a:t>
            </a:r>
          </a:p>
        </p:txBody>
      </p:sp>
    </p:spTree>
    <p:extLst>
      <p:ext uri="{BB962C8B-B14F-4D97-AF65-F5344CB8AC3E}">
        <p14:creationId xmlns:p14="http://schemas.microsoft.com/office/powerpoint/2010/main" val="1838428205"/>
      </p:ext>
    </p:extLst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7" grpId="0"/>
      <p:bldP spid="13318" grpId="0"/>
      <p:bldP spid="133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6961" y="648434"/>
            <a:ext cx="8909535" cy="32470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5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例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：随着社会发展，越来越多的人投身于慈善事业中，有人行事高调，有人行事低调。不少人认为做慈善不应大肆宣传，只要默默付出就好。但在我看来，做慈善，无论高调低调，都值得尊敬</a:t>
            </a:r>
            <a:r>
              <a:rPr lang="zh-CN" altLang="zh-CN" sz="25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5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5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500" kern="100" dirty="0">
                <a:latin typeface="Times New Roman"/>
                <a:ea typeface="华文细黑"/>
                <a:cs typeface="Times New Roman"/>
              </a:rPr>
              <a:t>《做慈善不必在意高调低调》</a:t>
            </a:r>
            <a:r>
              <a:rPr lang="en-US" altLang="zh-CN" sz="25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5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en-US" altLang="zh-CN" sz="20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【</a:t>
            </a:r>
            <a:r>
              <a:rPr lang="zh-CN" altLang="zh-CN" sz="20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简评</a:t>
            </a:r>
            <a:r>
              <a:rPr lang="en-US" altLang="zh-CN" sz="20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】</a:t>
            </a:r>
            <a:r>
              <a:rPr lang="zh-CN" altLang="zh-CN" sz="20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文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段开头扼要地概述材料，并紧扣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“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慈善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”“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高调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”“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低调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”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等关键词，运用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“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原词重现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”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法将材料中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“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慈善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”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一词融入分析中进行扣题。除此之外，在概述中又用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“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近义替换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”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法分别将材料中的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“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高调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”“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低调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”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替换为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“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大肆宣传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”“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默默付出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”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，这两者都是扣题的经典手法。最后段尾承接前面分析中的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“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尊敬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”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一词，亮出论点，再强化扣题</a:t>
            </a:r>
            <a:r>
              <a:rPr lang="zh-CN" altLang="zh-CN" sz="20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。</a:t>
            </a:r>
            <a:endParaRPr lang="en-US" altLang="zh-CN" sz="2000" kern="100" dirty="0" smtClean="0">
              <a:latin typeface="楷体" panose="02010609060101010101" pitchFamily="49" charset="-122"/>
              <a:ea typeface="楷体" panose="02010609060101010101" pitchFamily="49" charset="-122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00192" y="1707654"/>
            <a:ext cx="6416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zh-CN" sz="4000" kern="100" dirty="0">
                <a:solidFill>
                  <a:srgbClr val="FF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  <a:cs typeface="Times New Roman"/>
              </a:rPr>
              <a:t>优</a:t>
            </a:r>
            <a:endParaRPr lang="zh-CN" altLang="en-US" sz="4000" cap="all" spc="0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80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7584" y="1016606"/>
            <a:ext cx="756084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600" b="1" kern="100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cs typeface="Courier New"/>
              </a:rPr>
              <a:t>(2)</a:t>
            </a:r>
            <a:r>
              <a:rPr lang="zh-CN" altLang="zh-CN" sz="2600" b="1" kern="100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cs typeface="Courier New"/>
              </a:rPr>
              <a:t>核心段落段首段尾扣题</a:t>
            </a:r>
          </a:p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对于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议论文来说，核心段落的首尾必须扣题，具体办法：设置一个分论点放在段首，段尾再总结强化。中心论点关键词或材料中的关键词应在段首段尾得以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重现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近义替换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比喻美化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825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1056" y="555526"/>
            <a:ext cx="8561888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：低调做慈善，以前有雷锋做好事不留名，现在有杨国强、姚明、刘翔、李娜等名人低调做慈善。杨国强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什么是低调做慈善？就是捐赠者不计较功名利禄，不在意鲜花和掌声，只在乎默默对社会奉献。在他们眼中，无论钱多钱少，只要尽自己努力为社会奉献，没有赞扬也值得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《做慈善都值得尊敬》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1056" y="3111227"/>
            <a:ext cx="8745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    </a:t>
            </a:r>
            <a:r>
              <a:rPr lang="zh-CN" altLang="zh-CN" sz="24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简评</a:t>
            </a:r>
            <a:r>
              <a:rPr lang="zh-CN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：本段作为原文的核心段落，欲论证</a:t>
            </a:r>
            <a:r>
              <a:rPr lang="en-US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“</a:t>
            </a:r>
            <a:r>
              <a:rPr lang="zh-CN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低调行善也值得尊敬</a:t>
            </a:r>
            <a:r>
              <a:rPr lang="en-US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”</a:t>
            </a:r>
            <a:r>
              <a:rPr lang="zh-CN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，但遗憾的是，不论是段首还是段尾，都没有紧扣论点</a:t>
            </a:r>
            <a:r>
              <a:rPr lang="en-US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“</a:t>
            </a:r>
            <a:r>
              <a:rPr lang="zh-CN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尊敬</a:t>
            </a:r>
            <a:r>
              <a:rPr lang="en-US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”</a:t>
            </a:r>
            <a:r>
              <a:rPr lang="zh-CN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一词，连最简单的原词重现也没有。尽管段尾诠释了</a:t>
            </a:r>
            <a:r>
              <a:rPr lang="en-US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“</a:t>
            </a:r>
            <a:r>
              <a:rPr lang="zh-CN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低调</a:t>
            </a:r>
            <a:r>
              <a:rPr lang="en-US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”</a:t>
            </a:r>
            <a:r>
              <a:rPr lang="zh-CN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的内涵，但难掩扣题不足之弊端</a:t>
            </a:r>
            <a:r>
              <a:rPr lang="zh-CN" altLang="zh-CN" sz="24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。</a:t>
            </a:r>
            <a:endParaRPr lang="zh-CN" altLang="zh-CN" sz="1000" b="1" kern="100" dirty="0">
              <a:latin typeface="楷体" panose="02010609060101010101" pitchFamily="49" charset="-122"/>
              <a:ea typeface="楷体" panose="02010609060101010101" pitchFamily="49" charset="-122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59278" y="2499742"/>
            <a:ext cx="6416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zh-CN" sz="4000" kern="100" dirty="0">
                <a:solidFill>
                  <a:srgbClr val="FF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  <a:cs typeface="Times New Roman"/>
              </a:rPr>
              <a:t>劣</a:t>
            </a:r>
            <a:endParaRPr lang="zh-CN" altLang="en-US" sz="4000" cap="all" spc="0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68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339502"/>
            <a:ext cx="88779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b="1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000" b="1" kern="100" dirty="0" smtClean="0">
                <a:latin typeface="Times New Roman"/>
                <a:ea typeface="华文细黑"/>
                <a:cs typeface="Times New Roman"/>
              </a:rPr>
              <a:t>例</a:t>
            </a:r>
            <a:r>
              <a:rPr lang="zh-CN" altLang="zh-CN" sz="2000" b="1" kern="100" dirty="0">
                <a:latin typeface="Times New Roman"/>
                <a:ea typeface="华文细黑"/>
                <a:cs typeface="Times New Roman"/>
              </a:rPr>
              <a:t>：与其说陈光标以高调的方式做慈善，不如说以慈善的方式显高调。因为在他本应默默立下遗嘱时，他却选择了公然宣称死后将捐出所有的财产；在他本应日复一日坚持蹬自行车上班时，他却选择先当众砸烂一辆高级轿车。试想，倘若他用两次事件的影响力去开拓人们做慈善的途径，如成立捐助基金并宣传为帮助贫困儿童捐助等，慈善将真实地被传承。反观如今，</a:t>
            </a:r>
            <a:r>
              <a:rPr lang="en-US" altLang="zh-CN" sz="2000" b="1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000" b="1" kern="100" dirty="0">
                <a:latin typeface="Times New Roman"/>
                <a:ea typeface="华文细黑"/>
                <a:cs typeface="Times New Roman"/>
              </a:rPr>
              <a:t>高调</a:t>
            </a:r>
            <a:r>
              <a:rPr lang="en-US" altLang="zh-CN" sz="2000" b="1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000" b="1" kern="100" dirty="0">
                <a:latin typeface="Times New Roman"/>
                <a:ea typeface="华文细黑"/>
                <a:cs typeface="Times New Roman"/>
              </a:rPr>
              <a:t>成了陈光标的代名词，</a:t>
            </a:r>
            <a:r>
              <a:rPr lang="en-US" altLang="zh-CN" sz="2000" b="1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000" b="1" kern="100" dirty="0">
                <a:latin typeface="Times New Roman"/>
                <a:ea typeface="华文细黑"/>
                <a:cs typeface="Times New Roman"/>
              </a:rPr>
              <a:t>做好事要留名</a:t>
            </a:r>
            <a:r>
              <a:rPr lang="en-US" altLang="zh-CN" sz="2000" b="1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000" b="1" kern="100" dirty="0">
                <a:latin typeface="Times New Roman"/>
                <a:ea typeface="华文细黑"/>
                <a:cs typeface="Times New Roman"/>
              </a:rPr>
              <a:t>成了被公众嘲讽的价值观，非但</a:t>
            </a:r>
            <a:r>
              <a:rPr lang="zh-CN" altLang="zh-CN" sz="2000" b="1" kern="100" dirty="0" smtClean="0">
                <a:latin typeface="Times New Roman"/>
                <a:ea typeface="华文细黑"/>
                <a:cs typeface="Times New Roman"/>
              </a:rPr>
              <a:t>没</a:t>
            </a:r>
            <a:r>
              <a:rPr lang="zh-CN" altLang="zh-CN" sz="2000" b="1" kern="100" dirty="0">
                <a:latin typeface="Times New Roman"/>
                <a:ea typeface="华文细黑"/>
                <a:cs typeface="Times New Roman"/>
              </a:rPr>
              <a:t>有唤起人们慈爱天下、关怀社会的意识，反而令社会对慈善的真实度、可信度提出了怀疑。可见，做慈善，应谨记慈善的本质，切忌被物欲横流的社会冲刷其本心，让慈善与高调混为一谈。</a:t>
            </a:r>
            <a:r>
              <a:rPr lang="en-US" altLang="zh-CN" sz="2000" b="1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000" b="1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000" b="1" kern="100" dirty="0">
                <a:latin typeface="Times New Roman"/>
                <a:ea typeface="华文细黑"/>
                <a:cs typeface="Times New Roman"/>
              </a:rPr>
              <a:t>《慈善应低调》</a:t>
            </a:r>
            <a:r>
              <a:rPr lang="en-US" altLang="zh-CN" sz="2000" b="1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spcAft>
                <a:spcPts val="0"/>
              </a:spcAft>
            </a:pPr>
            <a:endParaRPr lang="zh-CN" altLang="zh-CN" sz="2000" b="1" kern="100" dirty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en-US" altLang="zh-CN" sz="16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【</a:t>
            </a:r>
            <a:r>
              <a:rPr lang="zh-CN" altLang="zh-CN" sz="16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简评</a:t>
            </a:r>
            <a:r>
              <a:rPr lang="en-US" altLang="zh-CN" sz="16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】</a:t>
            </a:r>
            <a:r>
              <a:rPr lang="zh-CN" altLang="zh-CN" sz="16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文</a:t>
            </a:r>
            <a:r>
              <a:rPr lang="zh-CN" altLang="zh-CN" sz="16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段用反证法来论证中心论点</a:t>
            </a:r>
            <a:r>
              <a:rPr lang="en-US" altLang="zh-CN" sz="16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“</a:t>
            </a:r>
            <a:r>
              <a:rPr lang="zh-CN" altLang="zh-CN" sz="16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慈善应低调</a:t>
            </a:r>
            <a:r>
              <a:rPr lang="en-US" altLang="zh-CN" sz="16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”</a:t>
            </a:r>
            <a:r>
              <a:rPr lang="zh-CN" altLang="zh-CN" sz="16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，段首以</a:t>
            </a:r>
            <a:r>
              <a:rPr lang="en-US" altLang="zh-CN" sz="16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“</a:t>
            </a:r>
            <a:r>
              <a:rPr lang="zh-CN" altLang="zh-CN" sz="16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高调</a:t>
            </a:r>
            <a:r>
              <a:rPr lang="en-US" altLang="zh-CN" sz="16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”</a:t>
            </a:r>
            <a:r>
              <a:rPr lang="zh-CN" altLang="zh-CN" sz="16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反义替换入文，段尾从结果影响角度进行总结，且通过</a:t>
            </a:r>
            <a:r>
              <a:rPr lang="en-US" altLang="zh-CN" sz="16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“</a:t>
            </a:r>
            <a:r>
              <a:rPr lang="zh-CN" altLang="zh-CN" sz="16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反义替换</a:t>
            </a:r>
            <a:r>
              <a:rPr lang="en-US" altLang="zh-CN" sz="16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”</a:t>
            </a:r>
            <a:r>
              <a:rPr lang="zh-CN" altLang="zh-CN" sz="16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方式强调</a:t>
            </a:r>
            <a:r>
              <a:rPr lang="en-US" altLang="zh-CN" sz="16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“</a:t>
            </a:r>
            <a:r>
              <a:rPr lang="zh-CN" altLang="zh-CN" sz="16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慈善应低调</a:t>
            </a:r>
            <a:r>
              <a:rPr lang="en-US" altLang="zh-CN" sz="16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”</a:t>
            </a:r>
            <a:r>
              <a:rPr lang="zh-CN" altLang="zh-CN" sz="16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。另外，文段</a:t>
            </a:r>
            <a:r>
              <a:rPr lang="en-US" altLang="zh-CN" sz="16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“</a:t>
            </a:r>
            <a:r>
              <a:rPr lang="zh-CN" altLang="zh-CN" sz="16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分析</a:t>
            </a:r>
            <a:r>
              <a:rPr lang="en-US" altLang="zh-CN" sz="16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”</a:t>
            </a:r>
            <a:r>
              <a:rPr lang="zh-CN" altLang="zh-CN" sz="16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部分反复使用对比论证、假设论证，明方法，议结果，扣题紧密</a:t>
            </a:r>
            <a:r>
              <a:rPr lang="zh-CN" altLang="zh-CN" sz="16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。</a:t>
            </a:r>
            <a:endParaRPr lang="zh-CN" altLang="zh-CN" sz="1600" b="1" kern="100" dirty="0">
              <a:latin typeface="楷体" panose="02010609060101010101" pitchFamily="49" charset="-122"/>
              <a:ea typeface="楷体" panose="02010609060101010101" pitchFamily="49" charset="-122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68144" y="2787774"/>
            <a:ext cx="6416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zh-CN" sz="4000" kern="100" dirty="0">
                <a:solidFill>
                  <a:srgbClr val="FF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  <a:cs typeface="Times New Roman"/>
              </a:rPr>
              <a:t>优</a:t>
            </a:r>
            <a:endParaRPr lang="zh-CN" altLang="en-US" sz="4000" cap="all" spc="0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70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0506" y="627534"/>
            <a:ext cx="873398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600" b="1" kern="100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cs typeface="Courier New"/>
              </a:rPr>
              <a:t>(3)</a:t>
            </a:r>
            <a:r>
              <a:rPr lang="zh-CN" altLang="zh-CN" sz="2600" b="1" kern="100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cs typeface="Courier New"/>
              </a:rPr>
              <a:t>结尾点题</a:t>
            </a:r>
          </a:p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对于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记叙类文章来说，结尾必须点题。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下面再讲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对于议论文来说，点题的具体办法有：照应标题，照应中心论点，以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原词重现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近义替换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比喻替换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等方法总结全文，必要时可用反问句达到引人深思的深化效果。但用语应精要，不可拖沓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3029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3166" y="519420"/>
            <a:ext cx="8821322" cy="30546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：也许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做好事不留名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的雷锋才是大多数人所推崇的。但在这个社会上，必须有人站出来，在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慈善的道路上担任领航者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，不惧质疑。因为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慈善需要高调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慈善值得高调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《慈善需要高调》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spcAft>
                <a:spcPts val="0"/>
              </a:spcAft>
            </a:pPr>
            <a:endParaRPr lang="en-US" altLang="zh-CN" sz="2600" kern="100" dirty="0">
              <a:latin typeface="Times New Roman"/>
              <a:ea typeface="华文细黑"/>
              <a:cs typeface="Courier New"/>
            </a:endParaRPr>
          </a:p>
          <a:p>
            <a:pPr algn="just"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简评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：本段作为原文的结尾，点出了题目，并用了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原词重现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比喻替换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的方法总结全文。语言简洁精要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07904" y="1851670"/>
            <a:ext cx="6416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zh-CN" sz="4000" kern="100" dirty="0">
                <a:solidFill>
                  <a:srgbClr val="FF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  <a:cs typeface="Times New Roman"/>
              </a:rPr>
              <a:t>优</a:t>
            </a:r>
            <a:endParaRPr lang="zh-CN" altLang="en-US" sz="4000" cap="all" spc="0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68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7864" y="581943"/>
            <a:ext cx="826060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4500"/>
              </a:lnSpc>
            </a:pPr>
            <a:r>
              <a:rPr lang="zh-CN" altLang="zh-CN" sz="2600" b="1" kern="100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cs typeface="Courier New"/>
              </a:rPr>
              <a:t>二、记叙类文章的扣题</a:t>
            </a: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cs typeface="Courier New"/>
              </a:rPr>
              <a:t>1.</a:t>
            </a:r>
            <a:r>
              <a:rPr lang="zh-CN" altLang="zh-CN" sz="2600" b="1" kern="100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cs typeface="Courier New"/>
              </a:rPr>
              <a:t>立意要清楚、明白，不可模糊、晦涩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0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从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考场实际看，跑题、偏题者以记叙类文章居多，因为它们都没有如议论文那样明显地点题见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“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料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”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。其表意模糊、内容晦涩，不仅严重影响作文的得分，而且易使阅卷老师误判。那些考场上需要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“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三评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”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甚至需要专家组仲裁的作文，有一半多是这方面的原因。事实上，写这类作文的大多数考生是有一定写作能力的，甚至有些考生的写作水平还是上乘的，但由于缺乏点题，过分含蓄或盲目创新，结果适得其反</a:t>
            </a:r>
            <a:r>
              <a:rPr lang="zh-CN" altLang="zh-CN" sz="20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。</a:t>
            </a:r>
            <a:endParaRPr lang="en-US" altLang="zh-CN" sz="2000" kern="100" dirty="0" smtClean="0">
              <a:latin typeface="楷体" panose="02010609060101010101" pitchFamily="49" charset="-122"/>
              <a:ea typeface="楷体" panose="02010609060101010101" pitchFamily="49" charset="-122"/>
              <a:cs typeface="Times New Roman"/>
            </a:endParaRPr>
          </a:p>
          <a:p>
            <a:pPr algn="just"/>
            <a:r>
              <a:rPr lang="en-US" altLang="zh-CN" sz="20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    </a:t>
            </a:r>
            <a:r>
              <a:rPr lang="zh-CN" altLang="zh-CN" sz="20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记叙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类文章的立意要明白、清楚，必须做到几个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“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明明白白</a:t>
            </a:r>
            <a:r>
              <a:rPr lang="en-US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”</a:t>
            </a:r>
            <a:r>
              <a:rPr lang="zh-CN" altLang="zh-CN" sz="20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：一个明明白白的立意，一个明明白白的内容，一个明明白白的开头和结尾。宁可清新如小溪，不可混沌如幽潭</a:t>
            </a:r>
            <a:r>
              <a:rPr lang="zh-CN" altLang="zh-CN" sz="20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。</a:t>
            </a:r>
            <a:endParaRPr lang="zh-CN" altLang="zh-CN" sz="2000" kern="100" dirty="0">
              <a:latin typeface="楷体" panose="02010609060101010101" pitchFamily="49" charset="-122"/>
              <a:ea typeface="楷体" panose="02010609060101010101" pitchFamily="49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614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047" y="246582"/>
            <a:ext cx="8769291" cy="387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altLang="zh-CN" sz="2600" b="1" kern="100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cs typeface="Courier New"/>
              </a:rPr>
              <a:t>2.</a:t>
            </a:r>
            <a:r>
              <a:rPr lang="zh-CN" altLang="zh-CN" sz="2600" b="1" kern="100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cs typeface="Courier New"/>
              </a:rPr>
              <a:t>行文过程中必须扣题见</a:t>
            </a:r>
            <a:r>
              <a:rPr lang="en-US" altLang="zh-CN" sz="2600" b="1" kern="100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cs typeface="Courier New"/>
              </a:rPr>
              <a:t>“</a:t>
            </a:r>
            <a:r>
              <a:rPr lang="zh-CN" altLang="zh-CN" sz="2600" b="1" kern="100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cs typeface="Courier New"/>
              </a:rPr>
              <a:t>料</a:t>
            </a:r>
            <a:r>
              <a:rPr lang="en-US" altLang="zh-CN" sz="2600" b="1" kern="100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cs typeface="Courier New"/>
              </a:rPr>
              <a:t>”</a:t>
            </a:r>
            <a:endParaRPr lang="zh-CN" altLang="zh-CN" sz="2600" b="1" kern="100" dirty="0">
              <a:solidFill>
                <a:srgbClr val="FF0000"/>
              </a:solidFill>
              <a:latin typeface="方正粗宋简体" panose="03000509000000000000" pitchFamily="65" charset="-122"/>
              <a:ea typeface="方正粗宋简体" panose="03000509000000000000" pitchFamily="65" charset="-122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客观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地讲，新材料作文如要写记叙类文章，想见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扣题是有一定困难的，但还是能做到的；即使明引做不到，暗扣还是能做到的，哪怕出现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材料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中的关键词语也是可以的。记叙类文章可以在开头甚至中间不点题见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，但必须在结尾处点题扣题；点题不要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惊鸿一瞥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，而是要浓墨重彩。因为结尾是文章结穴之处，如能以一段或几段文字点题，便可以强大的视觉冲击力，实现最大限度的扣题效果。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2011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年山东卷满分作文《这世界需要你》，结尾写道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895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537" y="1006733"/>
            <a:ext cx="868246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这世界需要你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，需要你的爱，</a:t>
            </a:r>
            <a:r>
              <a:rPr lang="zh-CN" altLang="zh-CN" sz="26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你的爱如春风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，吹化了我心底的坚冰；</a:t>
            </a:r>
            <a:r>
              <a:rPr lang="zh-CN" altLang="zh-CN" sz="26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你的爱如细雨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，滋润了我心田的渴望。在此刻，多么想在短暂的寂寞之后睡在你的怀里。我知道有你的存在，便永远是晴空。花若能言，口自芬芳。爱若能言，心香弥漫。</a:t>
            </a:r>
            <a:r>
              <a:rPr lang="zh-CN" altLang="zh-CN" sz="26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这世界需要你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！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en-US" altLang="zh-CN" sz="24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【</a:t>
            </a:r>
            <a:r>
              <a:rPr lang="zh-CN" altLang="en-US" sz="24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点评</a:t>
            </a:r>
            <a:r>
              <a:rPr lang="en-US" altLang="zh-CN" sz="24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】</a:t>
            </a:r>
            <a:r>
              <a:rPr lang="zh-CN" altLang="zh-CN" sz="24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不仅以比喻的方式形象地诠释了</a:t>
            </a:r>
            <a:r>
              <a:rPr lang="en-US" altLang="zh-CN" sz="24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“</a:t>
            </a:r>
            <a:r>
              <a:rPr lang="zh-CN" altLang="zh-CN" sz="24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母爱</a:t>
            </a:r>
            <a:r>
              <a:rPr lang="en-US" altLang="zh-CN" sz="24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”</a:t>
            </a:r>
            <a:r>
              <a:rPr lang="zh-CN" altLang="zh-CN" sz="24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，而且总结全篇，两次直接点出题目，使主题在文章的最后得到了极大的强化和最大的张扬，极具视觉冲击力和心灵震撼力。</a:t>
            </a:r>
            <a:endParaRPr lang="zh-CN" altLang="zh-CN" sz="2400" kern="100" dirty="0">
              <a:latin typeface="楷体" panose="02010609060101010101" pitchFamily="49" charset="-122"/>
              <a:ea typeface="楷体" panose="02010609060101010101" pitchFamily="49" charset="-122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2040" y="2643758"/>
            <a:ext cx="6416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zh-CN" sz="4000" kern="100" dirty="0">
                <a:solidFill>
                  <a:srgbClr val="FF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  <a:cs typeface="Times New Roman"/>
              </a:rPr>
              <a:t>优</a:t>
            </a:r>
            <a:endParaRPr lang="zh-CN" altLang="en-US" sz="4000" cap="all" spc="0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67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558" y="574685"/>
            <a:ext cx="8676572" cy="291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</a:pPr>
            <a:r>
              <a:rPr lang="zh-CN" altLang="zh-CN" sz="2600" b="1" kern="100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cs typeface="Courier New"/>
              </a:rPr>
              <a:t>三、规避新材料作文写作过程中</a:t>
            </a:r>
            <a:r>
              <a:rPr lang="zh-CN" altLang="zh-CN" sz="2600" b="1" u="sng" kern="1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  <a:cs typeface="Courier New"/>
              </a:rPr>
              <a:t>几种偏题问题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        </a:t>
            </a:r>
            <a:r>
              <a:rPr lang="en-US" altLang="zh-CN" sz="2600" b="1" kern="100" dirty="0">
                <a:solidFill>
                  <a:srgbClr val="0000F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cs typeface="Courier New"/>
              </a:rPr>
              <a:t>1.</a:t>
            </a:r>
            <a:r>
              <a:rPr lang="zh-CN" altLang="zh-CN" sz="2600" b="1" kern="100" dirty="0">
                <a:solidFill>
                  <a:srgbClr val="0000F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cs typeface="Courier New"/>
              </a:rPr>
              <a:t>把新材料作文当成话题作文来写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。即从材料中提取一两个关键词，然后不问它们在材料中的含义而</a:t>
            </a:r>
            <a:r>
              <a:rPr lang="zh-CN" altLang="zh-CN" sz="2400" b="1" kern="100" dirty="0">
                <a:solidFill>
                  <a:srgbClr val="0000F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cs typeface="Times New Roman"/>
              </a:rPr>
              <a:t>泛写开头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。这是写作过程中较为普遍存在的问题。如写材料中的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包容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，该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包容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在文中是有特定含义的，然而，不问其含义，泛写开去。新材料作文审题行文固然离不开关键词，但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只以关键词写作，不管其在材料中的含义，这种写法绝对不行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5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843558"/>
            <a:ext cx="76667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kern="100" dirty="0" smtClean="0">
                <a:solidFill>
                  <a:srgbClr val="E36C0A"/>
                </a:solidFill>
                <a:latin typeface="IPAPANNEW"/>
                <a:ea typeface="微软雅黑"/>
                <a:cs typeface="Times New Roman"/>
              </a:rPr>
              <a:t>    </a:t>
            </a:r>
            <a:r>
              <a:rPr lang="zh-CN" altLang="zh-CN" sz="2000" b="1" kern="100" dirty="0" smtClean="0">
                <a:solidFill>
                  <a:srgbClr val="E36C0A"/>
                </a:solidFill>
                <a:latin typeface="IPAPANNEW"/>
                <a:ea typeface="微软雅黑"/>
                <a:cs typeface="Times New Roman"/>
              </a:rPr>
              <a:t>目标</a:t>
            </a:r>
            <a:r>
              <a:rPr lang="zh-CN" altLang="zh-CN" sz="2000" b="1" kern="100" dirty="0">
                <a:solidFill>
                  <a:srgbClr val="E36C0A"/>
                </a:solidFill>
                <a:latin typeface="IPAPANNEW"/>
                <a:ea typeface="微软雅黑"/>
                <a:cs typeface="Times New Roman"/>
              </a:rPr>
              <a:t>略语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考场上，考生作文最大的问题</a:t>
            </a:r>
            <a:r>
              <a:rPr lang="zh-CN" altLang="zh-CN" sz="20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不是跑题，而是偏题！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阅卷老师一针见血地指出了问题的实质。是呀，考场作文偏离题意是一个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老大难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问题。不少写作高手总在这方面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阴沟里翻船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，以致影响了写作水平的正常发挥。当然，偏题问题是一个综合性问题。可是，你想过没有，偏离题意问题有时并不源于我们审题不准，而是因为我们在审准题意后在写作过程中发生了偏离。其实如果我们认识到问题所在，并且在写作过程中有意识地运用一些点题扣题的方法，那么，带给我们的将不仅仅是把审题带入了安全区，更在于我们没有了后顾之忧，能把精力用在构思、语言上，从而写出考场上人生得意之作</a:t>
            </a:r>
            <a:r>
              <a:rPr lang="zh-CN" altLang="zh-CN" sz="20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0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097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927" y="483518"/>
            <a:ext cx="8939481" cy="4347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</a:t>
            </a:r>
            <a:r>
              <a:rPr lang="en-US" altLang="zh-CN" sz="2600" b="1" kern="100" dirty="0">
                <a:solidFill>
                  <a:srgbClr val="0000F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cs typeface="Courier New"/>
              </a:rPr>
              <a:t>2.</a:t>
            </a:r>
            <a:r>
              <a:rPr lang="zh-CN" altLang="zh-CN" sz="2600" b="1" kern="100" dirty="0">
                <a:solidFill>
                  <a:srgbClr val="0000F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cs typeface="Courier New"/>
              </a:rPr>
              <a:t>滑向近义词。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因对材料中的关键词语理解不准、不细而在写作过程中不知不觉地滑向它的近义词。如写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b="1" kern="1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/>
              </a:rPr>
              <a:t>老规矩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，却泛化为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b="1" kern="1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/>
              </a:rPr>
              <a:t>规则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；写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b="1" kern="1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/>
              </a:rPr>
              <a:t>探究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，却等同于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b="1" kern="1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/>
              </a:rPr>
              <a:t>思考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400" b="1" kern="1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/>
              </a:rPr>
              <a:t>实践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；写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b="1" kern="1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/>
              </a:rPr>
              <a:t>自信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，却写成了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b="1" kern="1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/>
              </a:rPr>
              <a:t>信心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；写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b="1" kern="1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/>
              </a:rPr>
              <a:t>诚信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，却写成了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b="1" kern="1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/>
              </a:rPr>
              <a:t>诚实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；写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b="1" kern="1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/>
              </a:rPr>
              <a:t>失意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，却写成了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b="1" kern="1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/>
              </a:rPr>
              <a:t>挫折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。行文过程中可以用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b="1" kern="1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/>
              </a:rPr>
              <a:t>近义替换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法点题，但绝不是写成这个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b="1" kern="1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/>
              </a:rPr>
              <a:t>近义词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。要学会对材料中的关键词语、核心概念作精准的理解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必要时要在文中作阐释。如写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b="1" kern="1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/>
              </a:rPr>
              <a:t>家风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类作文，不少考生写了一件偶然的事或者写父母给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的一次教育，这是不明白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家风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的含义所致。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家风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家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是在家庭范围内，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家风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风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带有长期性、渐染性、趋同性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家庭成员内部的一致性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110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83518"/>
            <a:ext cx="893948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Times New Roman"/>
                <a:ea typeface="华文细黑"/>
                <a:cs typeface="Courier New"/>
              </a:rPr>
              <a:t>        </a:t>
            </a:r>
            <a:r>
              <a:rPr lang="en-US" altLang="zh-CN" sz="2000" b="1" kern="100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cs typeface="Courier New"/>
              </a:rPr>
              <a:t>3.</a:t>
            </a:r>
            <a:r>
              <a:rPr lang="zh-CN" altLang="zh-CN" sz="2000" b="1" kern="100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cs typeface="Courier New"/>
              </a:rPr>
              <a:t>写作过程中不知不觉地</a:t>
            </a:r>
            <a:r>
              <a:rPr lang="zh-CN" altLang="zh-CN" sz="2000" b="1" u="sng" kern="1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  <a:cs typeface="Courier New"/>
              </a:rPr>
              <a:t>偏离了材料，扯得太远</a:t>
            </a:r>
            <a:r>
              <a:rPr lang="zh-CN" altLang="zh-CN" sz="2000" b="1" kern="100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cs typeface="Courier New"/>
              </a:rPr>
              <a:t>，以至于想收也难以收回</a:t>
            </a:r>
            <a:r>
              <a:rPr lang="zh-CN" altLang="zh-CN" sz="2000" kern="100" dirty="0">
                <a:latin typeface="方正粗宋简体" panose="03000509000000000000" pitchFamily="65" charset="-122"/>
                <a:ea typeface="方正粗宋简体" panose="03000509000000000000" pitchFamily="65" charset="-122"/>
                <a:cs typeface="Times New Roman"/>
              </a:rPr>
              <a:t>。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对此，要学会打草稿，学会在行文过程中不断地回扣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材料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0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000" kern="100" dirty="0" smtClean="0">
              <a:latin typeface="Times New Roman"/>
              <a:ea typeface="华文细黑"/>
              <a:cs typeface="Times New Roman"/>
            </a:endParaRPr>
          </a:p>
          <a:p>
            <a:pPr algn="just"/>
            <a:r>
              <a:rPr lang="en-US" altLang="zh-CN" sz="20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000" kern="100" dirty="0" smtClean="0">
                <a:latin typeface="Times New Roman"/>
                <a:ea typeface="华文细黑"/>
                <a:cs typeface="Times New Roman"/>
              </a:rPr>
              <a:t>另外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，在写作过程中要始终注意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暂停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几次。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暂停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虽是体育比赛中的专用名词，但于写作中也颇有用处。不要总想着写作一气呵成，文章写完了才觉得有问题，不仅时间上来不及，心理上也是很难承受的。况且绝大多数同学并不是作家，没有经过长期专业的写作训练，灵感往往不一定可靠，思维质量、思考层次也很成问题。在行文中停下笔来，心中默念题目，问一下自己：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这段切题吗？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适时点题，既</a:t>
            </a:r>
            <a:r>
              <a:rPr lang="zh-CN" altLang="zh-CN" sz="2000" kern="100" dirty="0" smtClean="0">
                <a:latin typeface="Times New Roman"/>
                <a:ea typeface="华文细黑"/>
                <a:cs typeface="Times New Roman"/>
              </a:rPr>
              <a:t>可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防止思路旁逸、偏离题目，又可收到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既放得开又收得起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的效果。有时，不妨回头把已写好的语句和段落默读一遍，这样顺势往下写，就有一种逻辑依据，可以使语句更加连贯。写完一段也可驻笔凝思，对下一段的文字再稍作酝酿以蓄势，会保证你离题更近，想得更清楚，更透辟</a:t>
            </a:r>
            <a:r>
              <a:rPr lang="zh-CN" altLang="zh-CN" sz="20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0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9133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55526"/>
            <a:ext cx="835292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技法指要</a:t>
            </a:r>
          </a:p>
          <a:p>
            <a:r>
              <a:rPr lang="zh-CN" altLang="en-US" b="1" dirty="0">
                <a:solidFill>
                  <a:srgbClr val="C00000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一、新材料作文写作过程中的扣题见“料”</a:t>
            </a:r>
          </a:p>
          <a:p>
            <a:r>
              <a:rPr lang="en-US" altLang="zh-CN" b="1" dirty="0"/>
              <a:t>1.</a:t>
            </a:r>
            <a:r>
              <a:rPr lang="zh-CN" altLang="en-US" b="1" dirty="0"/>
              <a:t>标题扣题</a:t>
            </a:r>
          </a:p>
          <a:p>
            <a:r>
              <a:rPr lang="en-US" altLang="zh-CN" b="1" dirty="0"/>
              <a:t>2.</a:t>
            </a:r>
            <a:r>
              <a:rPr lang="zh-CN" altLang="en-US" b="1" dirty="0"/>
              <a:t>正文扣题</a:t>
            </a:r>
          </a:p>
          <a:p>
            <a:r>
              <a:rPr lang="en-US" altLang="zh-CN" b="1" dirty="0"/>
              <a:t>(1)</a:t>
            </a:r>
            <a:r>
              <a:rPr lang="zh-CN" altLang="en-US" b="1" dirty="0"/>
              <a:t>开头扣题</a:t>
            </a:r>
          </a:p>
          <a:p>
            <a:r>
              <a:rPr lang="en-US" altLang="zh-CN" b="1" dirty="0"/>
              <a:t>(2)</a:t>
            </a:r>
            <a:r>
              <a:rPr lang="zh-CN" altLang="en-US" b="1" dirty="0"/>
              <a:t>核心段落段首段尾扣题</a:t>
            </a:r>
          </a:p>
          <a:p>
            <a:r>
              <a:rPr lang="en-US" altLang="zh-CN" b="1" dirty="0"/>
              <a:t>(3)</a:t>
            </a:r>
            <a:r>
              <a:rPr lang="zh-CN" altLang="en-US" b="1" dirty="0"/>
              <a:t>结尾点题</a:t>
            </a:r>
          </a:p>
          <a:p>
            <a:r>
              <a:rPr lang="zh-CN" altLang="en-US" b="1" dirty="0">
                <a:solidFill>
                  <a:srgbClr val="C00000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二、记叙类文章的扣题</a:t>
            </a:r>
          </a:p>
          <a:p>
            <a:r>
              <a:rPr lang="en-US" altLang="zh-CN" b="1" dirty="0"/>
              <a:t>1.</a:t>
            </a:r>
            <a:r>
              <a:rPr lang="zh-CN" altLang="en-US" b="1" dirty="0"/>
              <a:t>立意要清楚、明白，不可模糊、晦涩</a:t>
            </a:r>
          </a:p>
          <a:p>
            <a:r>
              <a:rPr lang="en-US" altLang="zh-CN" b="1" dirty="0"/>
              <a:t>2.</a:t>
            </a:r>
            <a:r>
              <a:rPr lang="zh-CN" altLang="en-US" b="1" dirty="0"/>
              <a:t>行文过程中必须扣题见“料”</a:t>
            </a:r>
          </a:p>
          <a:p>
            <a:r>
              <a:rPr lang="zh-CN" altLang="en-US" b="1" dirty="0">
                <a:solidFill>
                  <a:srgbClr val="C00000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rPr>
              <a:t>三、规避新材料作文写作过程中几种偏题问题</a:t>
            </a:r>
          </a:p>
          <a:p>
            <a:r>
              <a:rPr lang="en-US" altLang="zh-CN" b="1" dirty="0"/>
              <a:t>1.</a:t>
            </a:r>
            <a:r>
              <a:rPr lang="zh-CN" altLang="en-US" b="1" dirty="0"/>
              <a:t>把新材料作文当成话题作文来写。</a:t>
            </a:r>
          </a:p>
          <a:p>
            <a:r>
              <a:rPr lang="en-US" altLang="zh-CN" b="1" dirty="0"/>
              <a:t>2.</a:t>
            </a:r>
            <a:r>
              <a:rPr lang="zh-CN" altLang="en-US" b="1" dirty="0"/>
              <a:t>滑向近义词。</a:t>
            </a:r>
          </a:p>
          <a:p>
            <a:r>
              <a:rPr lang="en-US" altLang="zh-CN" b="1" dirty="0"/>
              <a:t>3.</a:t>
            </a:r>
            <a:r>
              <a:rPr lang="zh-CN" altLang="en-US" b="1" dirty="0"/>
              <a:t>偏离材料，扯得太远。</a:t>
            </a:r>
          </a:p>
        </p:txBody>
      </p:sp>
    </p:spTree>
    <p:extLst>
      <p:ext uri="{BB962C8B-B14F-4D97-AF65-F5344CB8AC3E}">
        <p14:creationId xmlns:p14="http://schemas.microsoft.com/office/powerpoint/2010/main" val="7189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539750" y="2001838"/>
            <a:ext cx="8351838" cy="237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       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朋友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你见过</a:t>
            </a:r>
            <a:r>
              <a:rPr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方形的西瓜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吗？</a:t>
            </a:r>
            <a:r>
              <a:rPr lang="zh-CN" altLang="en-US" sz="2400" b="1" dirty="0">
                <a:ea typeface="黑体" pitchFamily="49" charset="-122"/>
              </a:rPr>
              <a:t>“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不可能！</a:t>
            </a:r>
            <a:r>
              <a:rPr lang="zh-CN" altLang="en-US" sz="2400" b="1" dirty="0">
                <a:ea typeface="黑体" pitchFamily="49" charset="-122"/>
              </a:rPr>
              <a:t>”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或许你会这么说。是呀，这就是人，总是忠实于自己的常识，忠实于那一个个在脑海里已经被奉为真理的常识，所以我们否认，我们排斥，我们拒绝那一切与常识相悖的，但它们是的的确确存在的     事  实。然而，就在这一次次的否认、拒绝和排斥中，我们丧失了多少进步的机会呀！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619250" y="3514725"/>
            <a:ext cx="1728788" cy="46196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黑体" pitchFamily="49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</a:rPr>
              <a:t>方西瓜”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4357688" y="1357313"/>
            <a:ext cx="4257675" cy="5857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5921" dir="2700000" sy="50000" kx="2115830" algn="bl" rotWithShape="0">
              <a:srgbClr val="C0C0C0">
                <a:alpha val="79999"/>
              </a:srgb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EAEAEA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(“</a:t>
            </a:r>
            <a:r>
              <a:rPr lang="zh-CN" altLang="en-US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方西瓜”需要包容 </a:t>
            </a:r>
            <a:r>
              <a:rPr lang="en-US" altLang="zh-CN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)</a:t>
            </a:r>
          </a:p>
        </p:txBody>
      </p:sp>
      <p:sp>
        <p:nvSpPr>
          <p:cNvPr id="66565" name="WordArt 6"/>
          <p:cNvSpPr>
            <a:spLocks noChangeArrowheads="1" noChangeShapeType="1" noTextEdit="1"/>
          </p:cNvSpPr>
          <p:nvPr/>
        </p:nvSpPr>
        <p:spPr bwMode="auto">
          <a:xfrm>
            <a:off x="900113" y="1300163"/>
            <a:ext cx="3267075" cy="7715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chemeClr val="folHlink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华文新魏"/>
                <a:ea typeface="华文新魏"/>
              </a:rPr>
              <a:t>包容的价值</a:t>
            </a:r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0" y="268288"/>
            <a:ext cx="1908175" cy="1076325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C00000"/>
                </a:solidFill>
                <a:ea typeface="华文中宋" pitchFamily="2" charset="-122"/>
              </a:rPr>
              <a:t>关键词句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C00000"/>
                </a:solidFill>
                <a:ea typeface="华文中宋" pitchFamily="2" charset="-122"/>
              </a:rPr>
              <a:t>反复扣题</a:t>
            </a:r>
          </a:p>
        </p:txBody>
      </p:sp>
    </p:spTree>
    <p:extLst>
      <p:ext uri="{BB962C8B-B14F-4D97-AF65-F5344CB8AC3E}">
        <p14:creationId xmlns:p14="http://schemas.microsoft.com/office/powerpoint/2010/main" val="3112991689"/>
      </p:ext>
    </p:extLst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39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8893175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           </a:t>
            </a:r>
            <a:r>
              <a:rPr lang="zh-CN" altLang="en-US" sz="2400" b="1">
                <a:ea typeface="黑体" pitchFamily="49" charset="-122"/>
              </a:rPr>
              <a:t>回望人类发展史，当一个个    新事物    诞生的时候，遭受的几乎是同样的命运</a:t>
            </a:r>
            <a:r>
              <a:rPr lang="en-US" altLang="zh-CN" sz="2400" b="1">
                <a:ea typeface="黑体" pitchFamily="49" charset="-122"/>
              </a:rPr>
              <a:t>——</a:t>
            </a:r>
            <a:r>
              <a:rPr lang="zh-CN" altLang="en-US" sz="2400" b="1">
                <a:ea typeface="黑体" pitchFamily="49" charset="-122"/>
              </a:rPr>
              <a:t>怀疑和拒绝。当第一艘蒸汽船下水之时，人们讥笑说：“这东西肯定动不了。”当第一辆火车登上铁轨时，人们讽刺它：“这肯定还跑不过骡子。”当第一架飞机驶上天际之前，人们同样怀疑：“人怎么可能飞上天呢？”但事实却一次次地向人们证明着，这一件件有悖常理的    事物    真实地存在着。于是乎人们开始接纳它们，但不少人仍没有从中吸取教训，遇到了新    生     事    物 还是拒绝再拒绝。可悲呀，这一次次地拒绝，延缓了多少文明的进程啊！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/>
              <a:t>     </a:t>
            </a:r>
            <a:r>
              <a:rPr lang="en-US" altLang="zh-CN" sz="2400" b="1"/>
              <a:t>……  ……  ……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6443663" y="141288"/>
            <a:ext cx="1841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4773613" y="188913"/>
            <a:ext cx="1295400" cy="40005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黑体" pitchFamily="49" charset="-122"/>
              </a:rPr>
              <a:t>“</a:t>
            </a:r>
            <a:r>
              <a:rPr lang="zh-CN" altLang="en-US" sz="2000" b="1">
                <a:solidFill>
                  <a:srgbClr val="FF0000"/>
                </a:solidFill>
                <a:ea typeface="黑体" pitchFamily="49" charset="-122"/>
              </a:rPr>
              <a:t>方西瓜”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5859463" y="1924050"/>
            <a:ext cx="1243012" cy="400050"/>
          </a:xfrm>
          <a:prstGeom prst="rect">
            <a:avLst/>
          </a:prstGeom>
          <a:solidFill>
            <a:srgbClr val="00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黑体" pitchFamily="49" charset="-122"/>
              </a:rPr>
              <a:t>“</a:t>
            </a:r>
            <a:r>
              <a:rPr lang="zh-CN" altLang="en-US" sz="2000" b="1">
                <a:solidFill>
                  <a:srgbClr val="FF0000"/>
                </a:solidFill>
                <a:ea typeface="黑体" pitchFamily="49" charset="-122"/>
              </a:rPr>
              <a:t>方西瓜”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684213" y="2643188"/>
            <a:ext cx="2374900" cy="400050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ea typeface="黑体" pitchFamily="49" charset="-122"/>
              </a:rPr>
              <a:t>生活中的“方西瓜”</a:t>
            </a:r>
          </a:p>
        </p:txBody>
      </p:sp>
    </p:spTree>
    <p:extLst>
      <p:ext uri="{BB962C8B-B14F-4D97-AF65-F5344CB8AC3E}">
        <p14:creationId xmlns:p14="http://schemas.microsoft.com/office/powerpoint/2010/main" val="214432028"/>
      </p:ext>
    </p:extLst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/>
      <p:bldP spid="60421" grpId="0" animBg="1"/>
      <p:bldP spid="604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68313" y="442913"/>
            <a:ext cx="8424862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    </a:t>
            </a:r>
            <a:r>
              <a:rPr lang="en-US" altLang="zh-CN" sz="2400" b="1">
                <a:ea typeface="黑体" pitchFamily="49" charset="-122"/>
              </a:rPr>
              <a:t>……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400" b="1">
                <a:ea typeface="黑体" pitchFamily="49" charset="-122"/>
              </a:rPr>
              <a:t>……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400" b="1">
                <a:ea typeface="黑体" pitchFamily="49" charset="-122"/>
              </a:rPr>
              <a:t>……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2400" b="1">
                <a:ea typeface="黑体" pitchFamily="49" charset="-122"/>
              </a:rPr>
              <a:t>……</a:t>
            </a:r>
            <a:endParaRPr lang="en-US" altLang="zh-CN" sz="2400" b="1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诚然，并不是所有的 新生事物</a:t>
            </a:r>
            <a:r>
              <a:rPr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都是很好的有意义的事物，但至少我们在心态上应该包容它，不带任何偏见地去了解它、认识它，进而再以人类聪明的头脑去判断它的好与坏。而不是一开始就在脑海中给它判了死刑，然后再用一双藏在有色眼镜后面的眼睛去挑剔它，否决它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    在这新世纪之初，我们不应该再犯同样的错误，而 要 以一颗包容之心去看待一切  新鲜的事物</a:t>
            </a:r>
            <a:r>
              <a:rPr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，       不让进步的机会轻易地从我们身边溜走。只有这样，人类文明才能发展得更快也更好！</a:t>
            </a:r>
            <a:r>
              <a:rPr lang="en-US" altLang="zh-CN" sz="24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lang="zh-CN" altLang="en-US" sz="24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完</a:t>
            </a:r>
            <a:r>
              <a:rPr lang="en-US" altLang="zh-CN" sz="24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]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3851275" y="842963"/>
            <a:ext cx="1584325" cy="461962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ea typeface="黑体" pitchFamily="49" charset="-122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ea typeface="黑体" pitchFamily="49" charset="-122"/>
              </a:rPr>
              <a:t>方西瓜”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284663" y="3003550"/>
            <a:ext cx="3024187" cy="461963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黑体" pitchFamily="49" charset="-122"/>
              </a:rPr>
              <a:t>生活中的“方西瓜”，</a:t>
            </a:r>
          </a:p>
        </p:txBody>
      </p:sp>
    </p:spTree>
    <p:extLst>
      <p:ext uri="{BB962C8B-B14F-4D97-AF65-F5344CB8AC3E}">
        <p14:creationId xmlns:p14="http://schemas.microsoft.com/office/powerpoint/2010/main" val="263566916"/>
      </p:ext>
    </p:extLst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3" grpId="0" animBg="1"/>
      <p:bldP spid="6144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23850" y="1276350"/>
            <a:ext cx="8712200" cy="34163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     在考场上，作文</a:t>
            </a:r>
            <a:r>
              <a:rPr lang="zh-CN" altLang="en-US" sz="2800" b="1" dirty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切勿跟文题若即若离</a:t>
            </a:r>
            <a:r>
              <a:rPr lang="zh-CN" altLang="en-US" sz="28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最积极而有效的办法就是</a:t>
            </a:r>
            <a:r>
              <a:rPr lang="zh-CN" altLang="en-US" sz="2800" b="1" dirty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反复点题，渲染并突出文题</a:t>
            </a:r>
            <a:r>
              <a:rPr lang="zh-CN" altLang="en-US" sz="28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en-US" sz="24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当然，这里的反复也是相对而言的，它既不是乱点题，也不是滥点题，不宜也不必过多，否则，就会弄巧成拙。用作点题的话语可以</a:t>
            </a:r>
            <a:r>
              <a:rPr lang="zh-CN" altLang="en-US" sz="2800" b="1" dirty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设计五六处分别出现在段首，中间和文末</a:t>
            </a:r>
            <a:r>
              <a:rPr lang="zh-CN" altLang="en-US" sz="28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以便步步勾联，彼此照应，浑然一体，构成最优化组合。这样的点题设计既能使话题得以逐渐强化，升值，又可以让主旨不断呈现，深化，帮助你在紧张的考场上，成就佳作，获得高分。</a:t>
            </a:r>
          </a:p>
        </p:txBody>
      </p:sp>
      <p:sp>
        <p:nvSpPr>
          <p:cNvPr id="69635" name="WordArt 3"/>
          <p:cNvSpPr>
            <a:spLocks noChangeArrowheads="1" noChangeShapeType="1" noTextEdit="1"/>
          </p:cNvSpPr>
          <p:nvPr/>
        </p:nvSpPr>
        <p:spPr bwMode="auto">
          <a:xfrm>
            <a:off x="292100" y="228600"/>
            <a:ext cx="2808288" cy="104775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黑体"/>
                <a:ea typeface="黑体"/>
              </a:rPr>
              <a:t>温馨提醒你</a:t>
            </a:r>
          </a:p>
        </p:txBody>
      </p:sp>
    </p:spTree>
    <p:extLst>
      <p:ext uri="{BB962C8B-B14F-4D97-AF65-F5344CB8AC3E}">
        <p14:creationId xmlns:p14="http://schemas.microsoft.com/office/powerpoint/2010/main" val="4120174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264" y="477609"/>
            <a:ext cx="8939481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4000" kern="100" dirty="0">
                <a:solidFill>
                  <a:srgbClr val="B0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cs typeface="Times New Roman"/>
              </a:rPr>
              <a:t>实战演练</a:t>
            </a:r>
          </a:p>
          <a:p>
            <a:pPr algn="just"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  <a:cs typeface="Times New Roman"/>
              </a:rPr>
              <a:t>一、针对训练</a:t>
            </a:r>
            <a:endParaRPr lang="zh-CN" altLang="zh-CN" sz="1050" kern="100" dirty="0">
              <a:solidFill>
                <a:srgbClr val="0000FF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下面是一位同学写作的</a:t>
            </a:r>
            <a:r>
              <a:rPr lang="zh-CN" altLang="zh-CN" sz="2600" b="1" kern="100" dirty="0">
                <a:latin typeface="方正准圆简体" panose="03000509000000000000" pitchFamily="65" charset="-122"/>
                <a:ea typeface="方正准圆简体" panose="03000509000000000000" pitchFamily="65" charset="-122"/>
                <a:cs typeface="Times New Roman"/>
              </a:rPr>
              <a:t>《面对过去，学会关门》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的开头，试从点题扣题的角度进行分析，并作出修改。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    </a:t>
            </a:r>
            <a:r>
              <a:rPr lang="en-US" altLang="zh-CN" sz="20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“</a:t>
            </a:r>
            <a:r>
              <a:rPr lang="zh-CN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悄悄的我走了，正如我悄悄的来；我挥一挥衣袖，不带走一片云彩。</a:t>
            </a:r>
            <a:r>
              <a:rPr lang="en-US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”</a:t>
            </a:r>
            <a:r>
              <a:rPr lang="zh-CN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何其洒脱，何其旷达。人生的征程又未尝不是如此？潇洒地告别过去，无论是成是败，是悲是欢，只有真正地把它们放下才能有崭新的收获。</a:t>
            </a:r>
            <a:endParaRPr lang="zh-CN" altLang="zh-CN" sz="900" b="1" kern="1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327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264" y="648434"/>
            <a:ext cx="893948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修改：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</a:t>
            </a:r>
          </a:p>
        </p:txBody>
      </p:sp>
      <p:sp>
        <p:nvSpPr>
          <p:cNvPr id="3" name="矩形 2"/>
          <p:cNvSpPr/>
          <p:nvPr/>
        </p:nvSpPr>
        <p:spPr>
          <a:xfrm>
            <a:off x="1115616" y="614822"/>
            <a:ext cx="5532120" cy="65120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开头语中的中心论点未能明确点题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7233" y="1241979"/>
            <a:ext cx="8909535" cy="32983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            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示例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悄悄的我走了，正如我悄悄的来；我挥一挥衣袖，不带走一片云彩。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何其洒脱，何其旷达。人生的征程又未尝不是如此？潇洒地告别过去，无论是成是败，是悲是欢，</a:t>
            </a: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只有真正地学会关门，把过去关在身后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，才能有崭新的收获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673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56" y="595590"/>
            <a:ext cx="89394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下面的例文在行文上存在着扣题不紧的问题，请你判断分析，并试着提出修改意见。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文</a:t>
            </a:r>
            <a:r>
              <a:rPr lang="zh-CN" altLang="zh-CN" sz="24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题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一步与一生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例文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举世闻名的音乐巨擘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谭盾，为了心中那个美丽的音乐梦想，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勇敢地迈出了关键的一步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，到美国学习音乐，经济拮据等种种困难丝毫不能阻碍他前进的步伐。他一步步地坚持走了下去，为之付出毕生的心血与汗水，最终登上了美国最著名的音乐厅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卡耐基音乐厅。正是他敢于迈出追求理想的第一步，并为之不断努力，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这才成就了他精彩的一生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649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75" y="206375"/>
            <a:ext cx="6408738" cy="474663"/>
          </a:xfrm>
          <a:solidFill>
            <a:schemeClr val="folHlink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3600" b="1" dirty="0" smtClean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浙江某高考作文阅卷教师笔记</a:t>
            </a:r>
          </a:p>
        </p:txBody>
      </p:sp>
      <p:sp>
        <p:nvSpPr>
          <p:cNvPr id="12291" name="WordArt 4"/>
          <p:cNvSpPr>
            <a:spLocks noChangeArrowheads="1" noChangeShapeType="1" noTextEdit="1"/>
          </p:cNvSpPr>
          <p:nvPr/>
        </p:nvSpPr>
        <p:spPr bwMode="auto">
          <a:xfrm>
            <a:off x="179388" y="0"/>
            <a:ext cx="1728787" cy="736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0185"/>
              </a:avLst>
            </a:prstTxWarp>
          </a:bodyPr>
          <a:lstStyle/>
          <a:p>
            <a:r>
              <a:rPr lang="zh-CN" altLang="en-US" sz="3600" i="1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方正粗宋简体"/>
                <a:ea typeface="方正粗宋简体"/>
              </a:rPr>
              <a:t>前车之鉴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950" y="842963"/>
            <a:ext cx="8856663" cy="415607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Arial" charset="0"/>
                <a:ea typeface="宋体" charset="-122"/>
              </a:rPr>
              <a:t> </a:t>
            </a:r>
            <a:r>
              <a:rPr lang="zh-CN" altLang="en-US" sz="1600" b="1" dirty="0">
                <a:solidFill>
                  <a:schemeClr val="bg1"/>
                </a:solidFill>
                <a:latin typeface="Arial" charset="0"/>
                <a:ea typeface="宋体" charset="-122"/>
              </a:rPr>
              <a:t>碰上一篇文章，觉得有点可惜。</a:t>
            </a:r>
          </a:p>
          <a:p>
            <a:pPr>
              <a:defRPr/>
            </a:pPr>
            <a:r>
              <a:rPr lang="zh-CN" altLang="en-US" sz="1600" b="1" dirty="0">
                <a:solidFill>
                  <a:srgbClr val="FF9900"/>
                </a:solidFill>
                <a:latin typeface="Arial" charset="0"/>
                <a:ea typeface="宋体" charset="-122"/>
              </a:rPr>
              <a:t>       </a:t>
            </a:r>
            <a:r>
              <a:rPr lang="zh-CN" altLang="en-US" sz="1600" b="1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文章写小时候父亲让自己选修乐器与外语，但自己想选电脑，好玩游戏，迫于父亲的权威不得不</a:t>
            </a:r>
            <a:r>
              <a:rPr lang="zh-CN" altLang="en-US" sz="16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选了，很不理解</a:t>
            </a:r>
            <a:r>
              <a:rPr lang="zh-CN" altLang="en-US" sz="1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1600" b="1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后来小学毕业时参加了学校的管乐队，在同学们艳羡的眼神中似乎读出些什么；初中时因为口语出色经常被老师表扬，</a:t>
            </a:r>
            <a:r>
              <a:rPr lang="zh-CN" altLang="en-US" sz="16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竖立了自信，成绩全都跟上来了</a:t>
            </a:r>
            <a:r>
              <a:rPr lang="zh-CN" altLang="en-US" sz="1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1600" b="1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心里热热的；到了高中，参加英语口语竞赛，初赛后被告知不用参加复赛了，以为自己被淘汰，心头一紧，听完才知道是</a:t>
            </a:r>
            <a:r>
              <a:rPr lang="zh-CN" altLang="en-US" sz="16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免复赛直接进决赛</a:t>
            </a:r>
            <a:r>
              <a:rPr lang="zh-CN" altLang="en-US" sz="1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1600" b="1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惊喜</a:t>
            </a:r>
            <a:r>
              <a:rPr lang="en-US" altLang="zh-CN" sz="1600" b="1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!</a:t>
            </a:r>
            <a:r>
              <a:rPr lang="zh-CN" altLang="en-US" sz="1600" b="1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情感得到了宣泄，同时也</a:t>
            </a:r>
            <a:r>
              <a:rPr lang="zh-CN" altLang="en-US" sz="16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彻底理解了父亲</a:t>
            </a:r>
            <a:r>
              <a:rPr lang="zh-CN" altLang="en-US" sz="1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charset="0"/>
                <a:ea typeface="宋体" charset="-122"/>
              </a:rPr>
              <a:t>       </a:t>
            </a:r>
            <a:r>
              <a:rPr lang="zh-CN" altLang="en-US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先抑后扬，环环相扣，可是为什么没有点明主题“</a:t>
            </a:r>
            <a:r>
              <a:rPr lang="zh-CN" altLang="en-US" sz="1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行走在消逝中</a:t>
            </a:r>
            <a:r>
              <a:rPr lang="zh-CN" altLang="en-US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”</a:t>
            </a:r>
            <a:r>
              <a:rPr lang="en-US" altLang="zh-CN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?</a:t>
            </a:r>
          </a:p>
          <a:p>
            <a:pPr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我在打分时就知道这篇文章在其他人看来可能是要当作离题的，但是我自己实在比较喜欢它的内容。过了一会去组长那里看了看，果然发现我多了一篇无效卷，我给了</a:t>
            </a:r>
            <a:r>
              <a:rPr lang="en-US" altLang="zh-CN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47</a:t>
            </a:r>
            <a:r>
              <a:rPr lang="zh-CN" altLang="en-US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，二评</a:t>
            </a:r>
            <a:r>
              <a:rPr lang="en-US" altLang="zh-CN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32</a:t>
            </a:r>
            <a:r>
              <a:rPr lang="zh-CN" altLang="en-US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，三评</a:t>
            </a:r>
            <a:r>
              <a:rPr lang="en-US" altLang="zh-CN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34</a:t>
            </a:r>
            <a:r>
              <a:rPr lang="zh-CN" altLang="en-US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，最后得分：</a:t>
            </a:r>
            <a:r>
              <a:rPr lang="en-US" altLang="zh-CN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33</a:t>
            </a:r>
            <a:r>
              <a:rPr lang="zh-CN" altLang="en-US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分。</a:t>
            </a:r>
          </a:p>
          <a:p>
            <a:pPr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</a:t>
            </a:r>
            <a:r>
              <a:rPr lang="zh-CN" altLang="en-US" sz="1600" b="1" u="sng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你为什么不点主题</a:t>
            </a:r>
            <a:r>
              <a:rPr lang="en-US" altLang="zh-CN" sz="1600" b="1" u="sng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?</a:t>
            </a:r>
            <a:r>
              <a:rPr lang="zh-CN" altLang="en-US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1600" b="1" u="sng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所以</a:t>
            </a:r>
            <a:r>
              <a:rPr lang="zh-CN" altLang="en-US" sz="1600" b="1" u="sng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zh-CN" altLang="en-US" sz="1600" b="1" dirty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既冤枉又活该</a:t>
            </a:r>
            <a:r>
              <a:rPr lang="zh-CN" altLang="en-US" sz="1600" b="1" u="sng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1600" b="1" u="sng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defRPr/>
            </a:pPr>
            <a:endParaRPr lang="en-US" altLang="zh-CN" sz="1600" b="1" u="sng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方正粗圆简体" panose="02010601030101010101" pitchFamily="2" charset="-122"/>
                <a:ea typeface="方正粗圆简体" panose="02010601030101010101" pitchFamily="2" charset="-122"/>
              </a:rPr>
              <a:t>阅</a:t>
            </a:r>
            <a:r>
              <a:rPr lang="zh-CN" altLang="en-US" sz="1200" dirty="0">
                <a:solidFill>
                  <a:schemeClr val="bg1"/>
                </a:solidFill>
                <a:latin typeface="方正粗圆简体" panose="02010601030101010101" pitchFamily="2" charset="-122"/>
                <a:ea typeface="方正粗圆简体" panose="02010601030101010101" pitchFamily="2" charset="-122"/>
              </a:rPr>
              <a:t>读下面文字，按要求作文。</a:t>
            </a:r>
          </a:p>
          <a:p>
            <a:pPr>
              <a:defRPr/>
            </a:pPr>
            <a:r>
              <a:rPr lang="zh-CN" altLang="en-US" sz="1200" dirty="0">
                <a:solidFill>
                  <a:schemeClr val="bg1"/>
                </a:solidFill>
                <a:latin typeface="方正粗圆简体" panose="02010601030101010101" pitchFamily="2" charset="-122"/>
                <a:ea typeface="方正粗圆简体" panose="02010601030101010101" pitchFamily="2" charset="-122"/>
              </a:rPr>
              <a:t>        还记得你的童年吗？随着年龄的增长和思想的成熟，那些美丽的梦想、单纯的快乐似乎在一步步离我们远去。苍茫的丛林间，玛雅文化湮没了；丝绸古道上，高昌古国消逝了。人类在消逝中进步。行走在消逝中，既有“流水落花春去也”的怅惘，也有“谁道人生无再少”的旷达</a:t>
            </a:r>
            <a:r>
              <a:rPr lang="en-US" altLang="zh-CN" sz="1200" dirty="0">
                <a:solidFill>
                  <a:schemeClr val="bg1"/>
                </a:solidFill>
                <a:latin typeface="方正粗圆简体" panose="02010601030101010101" pitchFamily="2" charset="-122"/>
                <a:ea typeface="方正粗圆简体" panose="02010601030101010101" pitchFamily="2" charset="-122"/>
              </a:rPr>
              <a:t>……</a:t>
            </a:r>
          </a:p>
          <a:p>
            <a:pPr>
              <a:defRPr/>
            </a:pPr>
            <a:r>
              <a:rPr lang="zh-CN" altLang="en-US" sz="1200" dirty="0">
                <a:solidFill>
                  <a:schemeClr val="bg1"/>
                </a:solidFill>
                <a:latin typeface="方正粗圆简体" panose="02010601030101010101" pitchFamily="2" charset="-122"/>
                <a:ea typeface="方正粗圆简体" panose="02010601030101010101" pitchFamily="2" charset="-122"/>
              </a:rPr>
              <a:t>        读了上面这段文字，你有何感想？请以“行走在消逝中”为话题写一篇作文，可讲述你自己或身边的故事，抒发你的真情实感，也可以阐明你的思想观点。</a:t>
            </a:r>
            <a:endParaRPr lang="zh-CN" altLang="en-US" sz="1600" dirty="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2689847"/>
      </p:ext>
    </p:extLst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114" y="223257"/>
            <a:ext cx="893948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该段未扣准题目表现在哪里？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作者没有对文题细加思考，对故事叙述剪裁不当，致使这个事例</a:t>
            </a:r>
            <a:r>
              <a:rPr lang="en-US" altLang="zh-CN" sz="26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一步</a:t>
            </a:r>
            <a:r>
              <a:rPr lang="en-US" altLang="zh-CN" sz="26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不够突出。换句话说，如果撇开文题，只看所举的事例根本无法想到表达的是</a:t>
            </a:r>
            <a:r>
              <a:rPr lang="en-US" altLang="zh-CN" sz="26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一步与一生</a:t>
            </a:r>
            <a:r>
              <a:rPr lang="en-US" altLang="zh-CN" sz="26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的主题，而只会想到谭盾为了他的梦想而进行的奋斗。这种偏题大多因为处在文章中间而不易被阅卷老师发现。其实这种偏题，</a:t>
            </a:r>
            <a:r>
              <a:rPr lang="en-US" altLang="zh-CN" sz="26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论据与论点不一致</a:t>
            </a:r>
            <a:r>
              <a:rPr lang="en-US" altLang="zh-CN" sz="26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的问题太普遍、太典型了</a:t>
            </a:r>
            <a:r>
              <a:rPr lang="zh-CN" altLang="zh-CN" sz="26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b="1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23528" y="3408363"/>
            <a:ext cx="85359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532F8D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 </a:t>
            </a:r>
            <a:r>
              <a:rPr lang="zh-CN" altLang="zh-CN" sz="1600" dirty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文题</a:t>
            </a:r>
            <a:r>
              <a:rPr lang="zh-CN" altLang="zh-CN" sz="1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　一步与一生</a:t>
            </a:r>
            <a:endParaRPr lang="zh-CN" altLang="zh-CN" sz="1600" dirty="0">
              <a:latin typeface="宋体" pitchFamily="2" charset="-122"/>
              <a:ea typeface="华文细黑" pitchFamily="2" charset="-122"/>
              <a:cs typeface="Courier New" pitchFamily="49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532F8D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 </a:t>
            </a:r>
            <a:r>
              <a:rPr lang="zh-CN" altLang="zh-CN" sz="1600" dirty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例文</a:t>
            </a:r>
            <a:r>
              <a:rPr lang="zh-CN" altLang="zh-CN" sz="1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　举世闻名的音乐巨擘</a:t>
            </a:r>
            <a:r>
              <a:rPr lang="en-US" altLang="zh-CN" sz="1600" dirty="0">
                <a:latin typeface="Times New Roman" pitchFamily="18" charset="0"/>
                <a:ea typeface="华文细黑" pitchFamily="2" charset="-122"/>
                <a:cs typeface="Courier New" pitchFamily="49" charset="0"/>
              </a:rPr>
              <a:t>——</a:t>
            </a:r>
            <a:r>
              <a:rPr lang="zh-CN" altLang="zh-CN" sz="1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谭盾，为了心中那个美丽的音乐梦想，勇敢地迈出了关键的一步，到美国学习音乐，经济拮据等种种困难丝毫不能阻碍他前进的步伐。他一步步地坚持走了下去，为之付出毕生的心血与汗水，最终登上了美国最著名的音乐厅</a:t>
            </a:r>
            <a:r>
              <a:rPr lang="en-US" altLang="zh-CN" sz="1600" dirty="0">
                <a:latin typeface="Times New Roman" pitchFamily="18" charset="0"/>
                <a:ea typeface="华文细黑" pitchFamily="2" charset="-122"/>
                <a:cs typeface="Courier New" pitchFamily="49" charset="0"/>
              </a:rPr>
              <a:t>——</a:t>
            </a:r>
            <a:r>
              <a:rPr lang="zh-CN" altLang="zh-CN" sz="1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卡耐基音乐厅。正是他敢于迈出追求理想的第一步，并为之不断努力，这才成就了他精彩的一生。</a:t>
            </a:r>
            <a:r>
              <a:rPr lang="en-US" altLang="zh-CN" sz="1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22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369" y="305237"/>
            <a:ext cx="88509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试着把它改写为一段紧扣题意的文字。</a:t>
            </a:r>
            <a:endParaRPr lang="zh-CN" altLang="zh-CN" sz="2000" kern="100" dirty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0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0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可对谭盾的事例进行加工剪裁，突出</a:t>
            </a:r>
            <a:r>
              <a:rPr lang="en-US" altLang="zh-CN" sz="2000" b="1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0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一步</a:t>
            </a:r>
            <a:r>
              <a:rPr lang="en-US" altLang="zh-CN" sz="2000" b="1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0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的内容，再重点阐述出</a:t>
            </a:r>
            <a:r>
              <a:rPr lang="en-US" altLang="zh-CN" sz="2000" b="1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0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一步</a:t>
            </a:r>
            <a:r>
              <a:rPr lang="en-US" altLang="zh-CN" sz="2000" b="1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0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000" b="1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0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一生</a:t>
            </a:r>
            <a:r>
              <a:rPr lang="en-US" altLang="zh-CN" sz="2000" b="1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0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的辩证关系</a:t>
            </a:r>
            <a:r>
              <a:rPr lang="zh-CN" altLang="zh-CN" sz="2000" b="1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000" b="1" kern="100" dirty="0" smtClean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</a:t>
            </a:r>
            <a:r>
              <a:rPr lang="en-US" altLang="zh-CN" sz="2000" b="1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【</a:t>
            </a:r>
            <a:r>
              <a:rPr lang="zh-CN" altLang="zh-CN" sz="2000" b="1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示例</a:t>
            </a:r>
            <a:r>
              <a:rPr lang="en-US" altLang="zh-CN" sz="2000" b="1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】</a:t>
            </a:r>
            <a:endParaRPr lang="zh-CN" altLang="zh-CN" sz="2000" b="1" kern="100" dirty="0">
              <a:solidFill>
                <a:srgbClr val="C00000"/>
              </a:solidFill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0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举世闻名</a:t>
            </a:r>
            <a:r>
              <a:rPr lang="zh-CN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的音乐巨擘</a:t>
            </a:r>
            <a:r>
              <a:rPr lang="en-US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  <a:cs typeface="Courier New"/>
              </a:rPr>
              <a:t>——</a:t>
            </a:r>
            <a:r>
              <a:rPr lang="zh-CN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谭盾，为了心中的音乐梦想，克服经济拮据等各种困难，坚定勇敢地迈出了</a:t>
            </a:r>
            <a:r>
              <a:rPr lang="zh-CN" altLang="zh-CN" sz="2000" b="1" kern="1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赴美留学的一步</a:t>
            </a:r>
            <a:r>
              <a:rPr lang="zh-CN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。</a:t>
            </a:r>
            <a:r>
              <a:rPr lang="zh-CN" altLang="zh-CN" sz="2000" b="1" kern="1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这一步</a:t>
            </a:r>
            <a:r>
              <a:rPr lang="zh-CN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，为他的一生带来了转折；</a:t>
            </a:r>
            <a:r>
              <a:rPr lang="zh-CN" altLang="zh-CN" sz="2000" b="1" kern="1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这一步</a:t>
            </a:r>
            <a:r>
              <a:rPr lang="zh-CN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，让他踏进了卡耐</a:t>
            </a:r>
            <a:r>
              <a:rPr lang="zh-CN" altLang="zh-CN" sz="2000" b="1" kern="100" spc="-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基音乐厅；</a:t>
            </a:r>
            <a:r>
              <a:rPr lang="zh-CN" altLang="zh-CN" sz="2000" b="1" kern="1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这一步</a:t>
            </a:r>
            <a:r>
              <a:rPr lang="zh-CN" altLang="zh-CN" sz="2000" b="1" kern="100" spc="-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，让他登上了世界音乐之巅。他这为理想而奋斗的</a:t>
            </a:r>
            <a:r>
              <a:rPr lang="zh-CN" altLang="zh-CN" sz="2000" b="1" kern="1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一步</a:t>
            </a:r>
            <a:r>
              <a:rPr lang="zh-CN" altLang="zh-CN" sz="2000" b="1" kern="100" spc="-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，为他实现灿烂的音乐梦想奠定了不可忽视</a:t>
            </a:r>
            <a:r>
              <a:rPr lang="zh-CN" altLang="zh-CN" sz="2000" b="1" kern="100" spc="-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的</a:t>
            </a:r>
            <a:r>
              <a:rPr lang="zh-CN" altLang="en-US" sz="20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基础。</a:t>
            </a:r>
          </a:p>
          <a:p>
            <a:pPr algn="just">
              <a:spcAft>
                <a:spcPts val="0"/>
              </a:spcAft>
            </a:pPr>
            <a:r>
              <a:rPr lang="en-US" altLang="zh-CN" sz="2000" b="1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    </a:t>
            </a:r>
            <a:r>
              <a:rPr lang="zh-CN" altLang="zh-CN" sz="2000" b="1" kern="1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一步，这一步有多远</a:t>
            </a:r>
            <a:r>
              <a:rPr lang="zh-CN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，横跨了半个地球的距离；</a:t>
            </a:r>
            <a:r>
              <a:rPr lang="zh-CN" altLang="zh-CN" sz="2000" b="1" kern="1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一步，这一步有多难</a:t>
            </a:r>
            <a:r>
              <a:rPr lang="zh-CN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，绝不仅仅是省衣缩食那么简单。但那又怎样，为了心中的理想，</a:t>
            </a:r>
            <a:r>
              <a:rPr lang="zh-CN" altLang="zh-CN" sz="2000" b="1" kern="1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这一步怎能不跨出？</a:t>
            </a:r>
            <a:r>
              <a:rPr lang="zh-CN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因了这一步，谭盾终于寻得那深藏丛林的宝藏；</a:t>
            </a:r>
            <a:r>
              <a:rPr lang="zh-CN" altLang="zh-CN" sz="2000" b="1" kern="1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/>
              </a:rPr>
              <a:t>因了这一步，谭盾收获了他的梦想与辉煌。</a:t>
            </a:r>
          </a:p>
        </p:txBody>
      </p:sp>
    </p:spTree>
    <p:extLst>
      <p:ext uri="{BB962C8B-B14F-4D97-AF65-F5344CB8AC3E}">
        <p14:creationId xmlns:p14="http://schemas.microsoft.com/office/powerpoint/2010/main" val="23251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908" y="576426"/>
            <a:ext cx="86765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二、整篇训练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阅读下面的文字，根据要求作文。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认为，世界上</a:t>
            </a:r>
            <a:r>
              <a:rPr lang="zh-CN" altLang="zh-CN" sz="26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最痛苦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的人有两种：一种是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走在最前面的人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，一种是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走在最后面的人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对上述观点有何思考？请自选角度，明确文体，自拟题目，写一篇不少于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字的文章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25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46693"/>
            <a:ext cx="808218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         </a:t>
            </a:r>
            <a:r>
              <a:rPr lang="en-US" altLang="zh-CN" sz="2600" b="1" kern="100" dirty="0" smtClean="0">
                <a:solidFill>
                  <a:srgbClr val="C0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cs typeface="Times New Roman"/>
              </a:rPr>
              <a:t>【</a:t>
            </a:r>
            <a:r>
              <a:rPr lang="zh-CN" altLang="zh-CN" sz="2600" b="1" kern="100" dirty="0" smtClean="0">
                <a:solidFill>
                  <a:srgbClr val="C0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cs typeface="Courier New"/>
              </a:rPr>
              <a:t>写作指导</a:t>
            </a:r>
            <a:r>
              <a:rPr lang="en-US" altLang="zh-CN" sz="2600" b="1" kern="100" dirty="0" smtClean="0">
                <a:solidFill>
                  <a:srgbClr val="C0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  <a:cs typeface="Courier New"/>
              </a:rPr>
              <a:t>】</a:t>
            </a:r>
            <a:r>
              <a:rPr lang="zh-CN" altLang="zh-CN" sz="2000" kern="100" dirty="0" smtClean="0">
                <a:latin typeface="Times New Roman"/>
                <a:ea typeface="华文细黑"/>
                <a:cs typeface="Times New Roman"/>
              </a:rPr>
              <a:t>这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zh-CN" altLang="zh-CN" sz="2000" kern="100" dirty="0" smtClean="0">
                <a:latin typeface="Times New Roman"/>
                <a:ea typeface="华文细黑"/>
                <a:cs typeface="Times New Roman"/>
              </a:rPr>
              <a:t>一道</a:t>
            </a:r>
            <a:r>
              <a:rPr lang="zh-CN" altLang="en-US" sz="2000" kern="100" dirty="0" smtClean="0">
                <a:latin typeface="Times New Roman"/>
                <a:ea typeface="华文细黑"/>
                <a:cs typeface="Times New Roman"/>
              </a:rPr>
              <a:t>新</a:t>
            </a:r>
            <a:r>
              <a:rPr lang="zh-CN" altLang="zh-CN" sz="2000" kern="100" dirty="0" smtClean="0">
                <a:latin typeface="Times New Roman"/>
                <a:ea typeface="华文细黑"/>
                <a:cs typeface="Times New Roman"/>
              </a:rPr>
              <a:t>材料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作文题，命题者一般不摆明自己的观点，也没有明确的倾向，需要写作者分析其中是非曲直，拿出主见。这类作文一般不求结论的一致性，仁者见仁，智者见智，言之成理即可。</a:t>
            </a:r>
            <a:r>
              <a:rPr lang="en-US" altLang="zh-CN" sz="2000" kern="100" dirty="0">
                <a:latin typeface="Times New Roman"/>
                <a:ea typeface="华文细黑"/>
                <a:cs typeface="Courier New"/>
              </a:rPr>
              <a:t>2013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年江西卷的作文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对奥数、英文、周树人的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怕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不怕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’”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，就属此类。不过，需要注意的是，此类作文看似没有多少审题、立意难度，写作者似乎可以各抒己见、自由评论，其实不然。由于作文材料中</a:t>
            </a:r>
            <a:r>
              <a:rPr lang="zh-CN" altLang="zh-CN" sz="20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潜藏着命题者的发问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zh-CN" altLang="zh-CN" sz="20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走在最前面或最后面的人是否</a:t>
            </a:r>
            <a:r>
              <a:rPr lang="zh-CN" altLang="zh-CN" sz="2000" b="1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最</a:t>
            </a:r>
            <a:r>
              <a:rPr lang="zh-CN" altLang="zh-CN" sz="2000" b="1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痛苦？</a:t>
            </a:r>
            <a:r>
              <a:rPr lang="zh-CN" altLang="zh-CN" sz="2000" kern="100" spc="-100" dirty="0">
                <a:latin typeface="Times New Roman"/>
                <a:ea typeface="华文细黑"/>
                <a:cs typeface="Times New Roman"/>
              </a:rPr>
              <a:t>立论时并没有广阔的空间，只能紧扣命题者所问，明确回答痛苦或不痛苦，并由此阐述理由，而且阐述的对象应紧扣住</a:t>
            </a:r>
            <a:r>
              <a:rPr lang="en-US" altLang="zh-CN" sz="2000" kern="100" spc="-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000" kern="100" spc="-100" dirty="0">
                <a:latin typeface="Times New Roman"/>
                <a:ea typeface="华文细黑"/>
                <a:cs typeface="Times New Roman"/>
              </a:rPr>
              <a:t>走在最前面或最后面的人</a:t>
            </a:r>
            <a:r>
              <a:rPr lang="en-US" altLang="zh-CN" sz="2000" kern="100" spc="-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000" kern="100" spc="-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000" b="1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不然，则很容易偏离题旨</a:t>
            </a:r>
            <a:r>
              <a:rPr lang="zh-CN" altLang="zh-CN" sz="2000" kern="100" spc="-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0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938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219" y="694893"/>
            <a:ext cx="88509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b="1" kern="100" dirty="0" smtClean="0">
                <a:latin typeface="Times New Roman"/>
                <a:ea typeface="华文细黑"/>
                <a:cs typeface="Courier New"/>
              </a:rPr>
              <a:t>        (</a:t>
            </a:r>
            <a:r>
              <a:rPr lang="en-US" altLang="zh-CN" sz="2000" b="1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000" b="1" kern="100" dirty="0">
                <a:latin typeface="Times New Roman"/>
                <a:ea typeface="华文细黑"/>
                <a:cs typeface="Times New Roman"/>
              </a:rPr>
              <a:t>弄清</a:t>
            </a:r>
            <a:r>
              <a:rPr lang="en-US" altLang="zh-CN" sz="2000" b="1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000" b="1" kern="100" dirty="0">
                <a:latin typeface="Times New Roman"/>
                <a:ea typeface="华文细黑"/>
                <a:cs typeface="Times New Roman"/>
              </a:rPr>
              <a:t>最前者</a:t>
            </a:r>
            <a:r>
              <a:rPr lang="en-US" altLang="zh-CN" sz="2000" b="1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000" b="1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000" b="1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000" b="1" kern="100" dirty="0">
                <a:latin typeface="Times New Roman"/>
                <a:ea typeface="华文细黑"/>
                <a:cs typeface="Times New Roman"/>
              </a:rPr>
              <a:t>最后者</a:t>
            </a:r>
            <a:r>
              <a:rPr lang="en-US" altLang="zh-CN" sz="2000" b="1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000" b="1" kern="100" dirty="0">
                <a:latin typeface="Times New Roman"/>
                <a:ea typeface="华文细黑"/>
                <a:cs typeface="Times New Roman"/>
              </a:rPr>
              <a:t>的丰富内涵</a:t>
            </a:r>
            <a:endParaRPr lang="zh-CN" altLang="zh-CN" sz="2000" b="1" kern="100" dirty="0">
              <a:latin typeface="宋体"/>
              <a:cs typeface="Courier New"/>
            </a:endParaRPr>
          </a:p>
          <a:p>
            <a:pPr algn="just"/>
            <a:r>
              <a:rPr lang="en-US" altLang="zh-CN" sz="2000" kern="100" dirty="0" smtClean="0">
                <a:latin typeface="宋体"/>
                <a:ea typeface="华文细黑"/>
                <a:cs typeface="Times New Roman"/>
              </a:rPr>
              <a:t>     “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走在最前者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可让人联想到不同时期、不同领域的探路者、拓荒者，如近代中国开眼看世界的第一人林则徐、中国民主革命的先行者孙中山、现代物理学的开创者爱因斯坦、世界上第一个进入太空的加加林；也可以是成就突出的领跑者</a:t>
            </a:r>
            <a:r>
              <a:rPr lang="zh-CN" altLang="zh-CN" sz="20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如中国首位打进</a:t>
            </a:r>
            <a:r>
              <a:rPr lang="en-US" altLang="zh-CN" sz="2000" kern="100" dirty="0">
                <a:latin typeface="Times New Roman"/>
                <a:ea typeface="华文细黑"/>
                <a:cs typeface="Courier New"/>
              </a:rPr>
              <a:t>WTA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前十的网球金花李娜以及拿下奥运会、亚运会、世锦赛、全英赛、世界杯、总决赛、苏迪曼杯、汤姆斯杯八大满贯的世界羽坛第一人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超级丹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000" kern="100" dirty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宋体"/>
                <a:ea typeface="华文细黑"/>
                <a:cs typeface="Times New Roman"/>
              </a:rPr>
              <a:t>    “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走在最后者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可以是不具优势的落后者，如学业、事业上成绩落于人后者；也可以是身肩重任的断后者，如中国古代所谓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三军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中之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后军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，行军作战时行于队伍之后，担负着掩护和警戒任务</a:t>
            </a:r>
            <a:r>
              <a:rPr lang="zh-CN" altLang="zh-CN" sz="20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0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091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5526"/>
            <a:ext cx="85689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4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分析</a:t>
            </a:r>
            <a:r>
              <a:rPr lang="en-US" altLang="zh-CN" sz="2400" b="1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痛苦</a:t>
            </a:r>
            <a:r>
              <a:rPr lang="en-US" altLang="zh-CN" sz="2400" b="1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400" b="1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不痛苦</a:t>
            </a:r>
            <a:r>
              <a:rPr lang="en-US" altLang="zh-CN" sz="2400" b="1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的根源</a:t>
            </a:r>
            <a:endParaRPr lang="zh-CN" altLang="zh-CN" sz="2400" b="1" kern="100" dirty="0">
              <a:solidFill>
                <a:srgbClr val="C00000"/>
              </a:solidFill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对于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孙中山、加加林这样的探路者、拓荒者来说，其痛苦可能在于：前途艰险，情况难料，一路前行意味着冒险，甚至牺牲。对于李娜、林丹这类成就突出的领跑者，其痛苦可能在于：有不断挑战、超越自己以始终保持身在最前、不敢有半点懈怠的巨大精神压力，也许还会有后进者、旁观者的羡妒、非议甚至诽谤。当然，探路者、领跑者也未必最痛苦，因为无论是挑战自然的困难还是人为的困难，无论是挑战自己还是挑战他人，都可以从中收获挑战的经验哪怕是教训，从而得到人生智慧，发现自身价值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4988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372" y="591428"/>
            <a:ext cx="85906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000" kern="100" dirty="0" smtClean="0">
                <a:latin typeface="Times New Roman"/>
                <a:ea typeface="华文细黑"/>
                <a:cs typeface="Times New Roman"/>
              </a:rPr>
              <a:t>对于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学业、事业上的落后者，其痛苦在于：处于人后，饱受鄙夷和冷眼甚至欺凌，难有机遇。不过，这类人正因为处于人后，一则没有开路、拓荒的危险，可安然地走前人开辟的道路，免去了走弯路的失意和沮丧；二则总为人后的不利处境，也许会激发其斗志，从而转换为不甘人后、拼命超越的巨大动力。从这一点来说，落后者未必痛苦</a:t>
            </a:r>
            <a:r>
              <a:rPr lang="zh-CN" altLang="zh-CN" sz="20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0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0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000" kern="100" dirty="0" smtClean="0">
                <a:latin typeface="Times New Roman"/>
                <a:ea typeface="华文细黑"/>
                <a:cs typeface="Times New Roman"/>
              </a:rPr>
              <a:t>对于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行军作战中的断后者，其痛苦在于：既要掩护整支部队顺利进发，又要冒险甚至牺牲生命来阻击后方追兵。把危险留给了自己以换取整支部队的安全，断后者在痛苦中展现精神的伟大，收获生命的意义，因此，他们也许并不以此为痛苦。</a:t>
            </a:r>
            <a:endParaRPr lang="zh-CN" altLang="zh-CN" sz="2000" kern="100" dirty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立意角度可以有：</a:t>
            </a:r>
            <a:r>
              <a:rPr lang="en-US" altLang="zh-CN" sz="20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从正面立意</a:t>
            </a:r>
            <a:r>
              <a:rPr lang="en-US" altLang="zh-CN" sz="20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走在最前</a:t>
            </a:r>
            <a:r>
              <a:rPr lang="en-US" altLang="zh-CN" sz="20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或最后</a:t>
            </a:r>
            <a:r>
              <a:rPr lang="en-US" altLang="zh-CN" sz="20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最痛苦。参考拟题：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敢为天下先，必最苦也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先行者亦是苦行僧</a:t>
            </a:r>
            <a:r>
              <a:rPr lang="en-US" altLang="zh-CN" sz="20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000" kern="100" dirty="0">
                <a:latin typeface="Times New Roman"/>
                <a:ea typeface="华文细黑"/>
                <a:cs typeface="Times New Roman"/>
              </a:rPr>
              <a:t>苦为人后</a:t>
            </a:r>
            <a:r>
              <a:rPr lang="en-US" altLang="zh-CN" sz="2000" kern="100" dirty="0" smtClean="0">
                <a:latin typeface="宋体"/>
                <a:ea typeface="华文细黑"/>
                <a:cs typeface="Times New Roman"/>
              </a:rPr>
              <a:t>”……</a:t>
            </a:r>
            <a:endParaRPr lang="zh-CN" altLang="zh-CN" sz="20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955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372" y="663436"/>
            <a:ext cx="859066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从反面立意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走在最前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或最后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未必最痛苦。参考拟题：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先行者，何苦之有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先者何痛，后者何苦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子焉知先行不乐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”……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从辩证角度立意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走在最前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或最后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最痛苦也最幸福。参考拟题：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走在最前，痛并快乐着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苦到极致是幸福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开拓者虽痛犹荣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苦形于外，乐存于心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”……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6903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372" y="678631"/>
            <a:ext cx="85906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由于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该类材料中潜藏着命题者的发问，立意时一定要紧扣所问，作出明确而有针对性的回答，否则极易偏离题旨。就学生习作的拟题来看，立意跑偏有以下两种情况：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回避问题，答非所问。如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莫因名利毁一生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别让荣誉压垮自己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放慢你匆匆的脚步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，均回避了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是否痛苦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这一问题，明显偏离题旨。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抛开对象，另起炉灶。如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中间风景最好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走在中间最幸福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笑对痛苦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，均撇开了命题者所问对象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走在最前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或最后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，同样背离了题旨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965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Box 1"/>
          <p:cNvSpPr txBox="1">
            <a:spLocks noChangeArrowheads="1"/>
          </p:cNvSpPr>
          <p:nvPr/>
        </p:nvSpPr>
        <p:spPr bwMode="auto">
          <a:xfrm>
            <a:off x="468313" y="339725"/>
            <a:ext cx="8424862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B00000"/>
                </a:solidFill>
                <a:latin typeface="方正超粗黑简体" pitchFamily="65" charset="-122"/>
                <a:ea typeface="方正超粗黑简体" pitchFamily="65" charset="-122"/>
              </a:rPr>
              <a:t>放好心的位置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        </a:t>
            </a:r>
            <a:r>
              <a:rPr lang="zh-CN" altLang="en-US" sz="1800" b="1" dirty="0"/>
              <a:t>痛苦与幸福是对立的，但他们的差别就在于你是否能放好自己的心的位置。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/>
              <a:t>有人认为世界上最痛苦的人有两种：一种是走在最前面的人，一种是走在最后面的人。</a:t>
            </a:r>
            <a:r>
              <a:rPr lang="zh-CN" altLang="en-US" sz="1800" b="1" dirty="0">
                <a:solidFill>
                  <a:srgbClr val="B00000"/>
                </a:solidFill>
                <a:latin typeface="方正姚体" pitchFamily="2" charset="-122"/>
                <a:ea typeface="方正姚体" pitchFamily="2" charset="-122"/>
              </a:rPr>
              <a:t>其实这种观点是片面的</a:t>
            </a:r>
            <a:r>
              <a:rPr lang="zh-CN" altLang="en-US" sz="1800" b="1" dirty="0"/>
              <a:t>。他们不懂得如何</a:t>
            </a:r>
            <a:r>
              <a:rPr lang="zh-CN" altLang="en-US" sz="1800" b="1" dirty="0">
                <a:solidFill>
                  <a:srgbClr val="B00000"/>
                </a:solidFill>
                <a:latin typeface="方正姚体" pitchFamily="2" charset="-122"/>
                <a:ea typeface="方正姚体" pitchFamily="2" charset="-122"/>
              </a:rPr>
              <a:t>放好自己心的位置</a:t>
            </a:r>
            <a:r>
              <a:rPr lang="zh-CN" altLang="en-US" sz="1800" b="1" dirty="0"/>
              <a:t>，以致于产生这种片面见解。</a:t>
            </a:r>
            <a:r>
              <a:rPr lang="zh-CN" altLang="en-US" sz="1800" b="1" dirty="0">
                <a:solidFill>
                  <a:srgbClr val="B00000"/>
                </a:solidFill>
                <a:latin typeface="方正姚体" pitchFamily="2" charset="-122"/>
                <a:ea typeface="方正姚体" pitchFamily="2" charset="-122"/>
              </a:rPr>
              <a:t>放好心的位置，你会发现最前与最后都是很美的，很幸福的</a:t>
            </a:r>
            <a:r>
              <a:rPr lang="zh-CN" altLang="en-US" sz="1800" b="1" dirty="0"/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/>
              <a:t>       </a:t>
            </a:r>
            <a:r>
              <a:rPr lang="zh-CN" altLang="en-US" sz="1800" b="1" dirty="0">
                <a:solidFill>
                  <a:srgbClr val="B00000"/>
                </a:solidFill>
                <a:latin typeface="方正姚体" pitchFamily="2" charset="-122"/>
                <a:ea typeface="方正姚体" pitchFamily="2" charset="-122"/>
              </a:rPr>
              <a:t>爱迪生</a:t>
            </a:r>
            <a:r>
              <a:rPr lang="en-US" altLang="zh-CN" sz="1800" b="1" dirty="0"/>
              <a:t>——</a:t>
            </a:r>
            <a:r>
              <a:rPr lang="zh-CN" altLang="en-US" sz="1800" b="1" dirty="0"/>
              <a:t>一个伟大的发明家。他一生发明上千种东西，他可谓是</a:t>
            </a:r>
            <a:r>
              <a:rPr lang="zh-CN" altLang="en-US" sz="1800" b="1" dirty="0">
                <a:solidFill>
                  <a:srgbClr val="B00000"/>
                </a:solidFill>
                <a:latin typeface="方正姚体" pitchFamily="2" charset="-122"/>
                <a:ea typeface="方正姚体" pitchFamily="2" charset="-122"/>
              </a:rPr>
              <a:t>在这些领域走在最前的人</a:t>
            </a:r>
            <a:r>
              <a:rPr lang="zh-CN" altLang="en-US" sz="1800" b="1" dirty="0"/>
              <a:t>。但是他却不感到痛苦，在他千百次失败后，他依然面带笑容地去全身心地研究。当他看到世界上第一盏电灯亮起来的时候，他忘记了自己的失败的痛苦，脸上洋溢的是成功后幸福的微笑。这就是走在最前面的人。他们</a:t>
            </a:r>
            <a:r>
              <a:rPr lang="zh-CN" altLang="en-US" sz="1800" b="1" dirty="0">
                <a:solidFill>
                  <a:srgbClr val="B00000"/>
                </a:solidFill>
                <a:latin typeface="方正姚体" pitchFamily="2" charset="-122"/>
                <a:ea typeface="方正姚体" pitchFamily="2" charset="-122"/>
              </a:rPr>
              <a:t>不以自己走在最前面而痛苦，相反他们感到的却是欣慰幸福的微笑</a:t>
            </a:r>
            <a:r>
              <a:rPr lang="zh-CN" altLang="en-US" sz="1800" b="1" dirty="0"/>
              <a:t>。他们能为人类作出贡献，他们以自己是</a:t>
            </a:r>
            <a:r>
              <a:rPr lang="zh-CN" altLang="en-US" sz="1800" b="1" dirty="0">
                <a:solidFill>
                  <a:srgbClr val="B00000"/>
                </a:solidFill>
                <a:latin typeface="方正姚体" pitchFamily="2" charset="-122"/>
                <a:ea typeface="方正姚体" pitchFamily="2" charset="-122"/>
              </a:rPr>
              <a:t>最勇敢的先锋</a:t>
            </a:r>
            <a:r>
              <a:rPr lang="zh-CN" altLang="en-US" sz="1800" b="1" dirty="0"/>
              <a:t>而感到骄傲而体会到幸福。他们</a:t>
            </a:r>
            <a:r>
              <a:rPr lang="zh-CN" altLang="en-US" sz="1800" b="1" dirty="0">
                <a:solidFill>
                  <a:srgbClr val="B00000"/>
                </a:solidFill>
                <a:latin typeface="方正姚体" pitchFamily="2" charset="-122"/>
                <a:ea typeface="方正姚体" pitchFamily="2" charset="-122"/>
              </a:rPr>
              <a:t>放对了自己的心的位置</a:t>
            </a:r>
            <a:r>
              <a:rPr lang="zh-CN" altLang="en-US" sz="18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9130830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95288" y="1221581"/>
            <a:ext cx="8388350" cy="1578894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800" b="1" dirty="0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　　</a:t>
            </a:r>
            <a:r>
              <a:rPr lang="zh-CN" altLang="en-US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一、点题，是获取保险分的“奠基石”。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　　二、点题，是想要获取高分的妙招。　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　　三、点题，是挽救离题文的“救命草”。 </a:t>
            </a:r>
          </a:p>
        </p:txBody>
      </p:sp>
      <p:sp>
        <p:nvSpPr>
          <p:cNvPr id="15363" name="WordArt 3"/>
          <p:cNvSpPr>
            <a:spLocks noChangeArrowheads="1" noChangeShapeType="1" noTextEdit="1"/>
          </p:cNvSpPr>
          <p:nvPr/>
        </p:nvSpPr>
        <p:spPr bwMode="auto">
          <a:xfrm>
            <a:off x="468313" y="357188"/>
            <a:ext cx="8401050" cy="59412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i="1" kern="10" dirty="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考场作文点题的重要性体现在哪里？</a:t>
            </a:r>
          </a:p>
        </p:txBody>
      </p:sp>
      <p:sp>
        <p:nvSpPr>
          <p:cNvPr id="16388" name="WordArt 4"/>
          <p:cNvSpPr>
            <a:spLocks noChangeArrowheads="1" noChangeShapeType="1" noTextEdit="1"/>
          </p:cNvSpPr>
          <p:nvPr/>
        </p:nvSpPr>
        <p:spPr bwMode="auto">
          <a:xfrm>
            <a:off x="468313" y="3003947"/>
            <a:ext cx="8401050" cy="59412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i="1" kern="10" dirty="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FFC0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那么，考场作文应怎样点题扣题呢？</a:t>
            </a:r>
          </a:p>
        </p:txBody>
      </p:sp>
    </p:spTree>
    <p:extLst>
      <p:ext uri="{BB962C8B-B14F-4D97-AF65-F5344CB8AC3E}">
        <p14:creationId xmlns:p14="http://schemas.microsoft.com/office/powerpoint/2010/main" val="2495347060"/>
      </p:ext>
    </p:extLst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3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allAtOnce" animBg="1"/>
      <p:bldP spid="16388" grpId="0"/>
      <p:bldP spid="16388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1"/>
          <p:cNvSpPr txBox="1">
            <a:spLocks noChangeArrowheads="1"/>
          </p:cNvSpPr>
          <p:nvPr/>
        </p:nvSpPr>
        <p:spPr bwMode="auto">
          <a:xfrm>
            <a:off x="323850" y="484188"/>
            <a:ext cx="849630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/>
              <a:t>       在中国古代作战中时常出现这样一种现象，在他们撤退时有一部分人在后面阻挡敌人，让大部队撤退。</a:t>
            </a:r>
            <a:r>
              <a:rPr lang="zh-CN" altLang="en-US" sz="1800" b="1" dirty="0">
                <a:solidFill>
                  <a:srgbClr val="B00000"/>
                </a:solidFill>
                <a:latin typeface="方正姚体" pitchFamily="2" charset="-122"/>
                <a:ea typeface="方正姚体" pitchFamily="2" charset="-122"/>
              </a:rPr>
              <a:t>这一部分军人便是走在最后面的人</a:t>
            </a:r>
            <a:r>
              <a:rPr lang="zh-CN" altLang="en-US" sz="1800" b="1" dirty="0"/>
              <a:t>。然而，他们</a:t>
            </a:r>
            <a:r>
              <a:rPr lang="zh-CN" altLang="en-US" sz="1800" b="1" dirty="0">
                <a:solidFill>
                  <a:srgbClr val="B00000"/>
                </a:solidFill>
                <a:latin typeface="方正姚体" pitchFamily="2" charset="-122"/>
                <a:ea typeface="方正姚体" pitchFamily="2" charset="-122"/>
              </a:rPr>
              <a:t>不为他们是最后的队伍而感到痛苦</a:t>
            </a:r>
            <a:r>
              <a:rPr lang="zh-CN" altLang="en-US" sz="1800" b="1" dirty="0"/>
              <a:t>。他们认为将军让他们在后面阻挡是对他们的一种信任。曾经有人说过，世界上最幸福的事莫过于别人对自己的信任。的确他们感到很幸福，他们宁愿牺牲自己也要完成任务</a:t>
            </a:r>
            <a:r>
              <a:rPr lang="en-US" altLang="zh-CN" sz="1800" b="1" dirty="0"/>
              <a:t>——</a:t>
            </a:r>
            <a:r>
              <a:rPr lang="zh-CN" altLang="en-US" sz="1800" b="1" dirty="0"/>
              <a:t>保护大部队安全撤离。</a:t>
            </a:r>
            <a:r>
              <a:rPr lang="zh-CN" altLang="en-US" sz="1800" b="1" dirty="0">
                <a:solidFill>
                  <a:srgbClr val="B00000"/>
                </a:solidFill>
                <a:latin typeface="方正姚体" pitchFamily="2" charset="-122"/>
                <a:ea typeface="方正姚体" pitchFamily="2" charset="-122"/>
              </a:rPr>
              <a:t>他们以自己胜利完成任务而感到幸福</a:t>
            </a:r>
            <a:r>
              <a:rPr lang="zh-CN" altLang="en-US" sz="1800" b="1" dirty="0"/>
              <a:t>。因为他们也学会了如何放置自己的心，</a:t>
            </a:r>
            <a:r>
              <a:rPr lang="zh-CN" altLang="en-US" sz="1800" b="1" dirty="0">
                <a:solidFill>
                  <a:srgbClr val="B00000"/>
                </a:solidFill>
                <a:latin typeface="方正姚体" pitchFamily="2" charset="-122"/>
                <a:ea typeface="方正姚体" pitchFamily="2" charset="-122"/>
              </a:rPr>
              <a:t>如何让心放在正确的位置上</a:t>
            </a:r>
            <a:r>
              <a:rPr lang="zh-CN" altLang="en-US" sz="1800" b="1" dirty="0"/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/>
              <a:t>       做任何事情都会有人走在最前面，也必然会有人走在最后面。我们</a:t>
            </a:r>
            <a:r>
              <a:rPr lang="zh-CN" altLang="en-US" sz="1800" b="1" dirty="0">
                <a:solidFill>
                  <a:srgbClr val="B00000"/>
                </a:solidFill>
                <a:latin typeface="方正姚体" pitchFamily="2" charset="-122"/>
                <a:ea typeface="方正姚体" pitchFamily="2" charset="-122"/>
              </a:rPr>
              <a:t>不应该因为位置的好坏而去衡量自己的利害得失</a:t>
            </a:r>
            <a:r>
              <a:rPr lang="zh-CN" altLang="en-US" sz="1800" b="1" dirty="0"/>
              <a:t>。我们应该为我们能够处在这两个特殊的位置而感到欣慰，而不是所谓的痛苦。我们</a:t>
            </a:r>
            <a:r>
              <a:rPr lang="zh-CN" altLang="en-US" sz="1800" b="1" dirty="0">
                <a:solidFill>
                  <a:srgbClr val="B00000"/>
                </a:solidFill>
                <a:latin typeface="方正姚体" pitchFamily="2" charset="-122"/>
                <a:ea typeface="方正姚体" pitchFamily="2" charset="-122"/>
              </a:rPr>
              <a:t>不能纯粹地用眼去衡量这个世界，而应该学会用心去衡量它。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/>
              <a:t>       </a:t>
            </a:r>
            <a:r>
              <a:rPr lang="zh-CN" altLang="en-US" sz="1800" b="1" dirty="0">
                <a:solidFill>
                  <a:srgbClr val="B00000"/>
                </a:solidFill>
                <a:latin typeface="方正姚体" pitchFamily="2" charset="-122"/>
                <a:ea typeface="方正姚体" pitchFamily="2" charset="-122"/>
              </a:rPr>
              <a:t>领头雁为自己是队伍的领军者而幸福；雄鹰为自己是垫后者而欣慰</a:t>
            </a:r>
            <a:r>
              <a:rPr lang="zh-CN" altLang="en-US" sz="1800" b="1" dirty="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rPr>
              <a:t>。</a:t>
            </a:r>
            <a:r>
              <a:rPr lang="zh-CN" altLang="en-US" sz="1800" b="1" dirty="0"/>
              <a:t>我们人类同样要学会去正确看待它。</a:t>
            </a:r>
            <a:r>
              <a:rPr lang="zh-CN" altLang="en-US" sz="1800" b="1" dirty="0">
                <a:solidFill>
                  <a:srgbClr val="B00000"/>
                </a:solidFill>
                <a:latin typeface="方正姚体" pitchFamily="2" charset="-122"/>
                <a:ea typeface="方正姚体" pitchFamily="2" charset="-122"/>
              </a:rPr>
              <a:t>我们要放好自己心的位置</a:t>
            </a:r>
            <a:r>
              <a:rPr lang="zh-CN" altLang="en-US" sz="1800" b="1" dirty="0"/>
              <a:t>，洗去那痛苦的愁容，焕发出幸福的微笑。</a:t>
            </a:r>
          </a:p>
        </p:txBody>
      </p:sp>
    </p:spTree>
    <p:extLst>
      <p:ext uri="{BB962C8B-B14F-4D97-AF65-F5344CB8AC3E}">
        <p14:creationId xmlns:p14="http://schemas.microsoft.com/office/powerpoint/2010/main" val="1353024419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Box 1"/>
          <p:cNvSpPr txBox="1">
            <a:spLocks noChangeArrowheads="1"/>
          </p:cNvSpPr>
          <p:nvPr/>
        </p:nvSpPr>
        <p:spPr bwMode="auto">
          <a:xfrm>
            <a:off x="107950" y="268288"/>
            <a:ext cx="87122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B00000"/>
                </a:solidFill>
                <a:latin typeface="方正超粗黑简体" pitchFamily="65" charset="-122"/>
                <a:ea typeface="方正超粗黑简体" pitchFamily="65" charset="-122"/>
              </a:rPr>
              <a:t>这两种人其实不痛苦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方正准圆简体" pitchFamily="65" charset="-122"/>
                <a:ea typeface="方正准圆简体" pitchFamily="65" charset="-122"/>
              </a:rPr>
              <a:t>        在人的一生中，</a:t>
            </a:r>
            <a:r>
              <a:rPr lang="zh-CN" altLang="en-US" sz="1800" b="1" dirty="0">
                <a:solidFill>
                  <a:srgbClr val="B00000"/>
                </a:solidFill>
                <a:latin typeface="方正准圆简体" pitchFamily="65" charset="-122"/>
                <a:ea typeface="方正准圆简体" pitchFamily="65" charset="-122"/>
              </a:rPr>
              <a:t>总有走在前面的时候，当然也有走在最后面的时候</a:t>
            </a:r>
            <a:r>
              <a:rPr lang="zh-CN" altLang="en-US" sz="1800" dirty="0">
                <a:latin typeface="方正准圆简体" pitchFamily="65" charset="-122"/>
                <a:ea typeface="方正准圆简体" pitchFamily="65" charset="-122"/>
              </a:rPr>
              <a:t>，可那时候我们真的是</a:t>
            </a:r>
            <a:r>
              <a:rPr lang="zh-CN" altLang="en-US" sz="1800" b="1" dirty="0">
                <a:solidFill>
                  <a:srgbClr val="B00000"/>
                </a:solidFill>
                <a:latin typeface="方正准圆简体" pitchFamily="65" charset="-122"/>
                <a:ea typeface="方正准圆简体" pitchFamily="65" charset="-122"/>
              </a:rPr>
              <a:t>痛苦</a:t>
            </a:r>
            <a:r>
              <a:rPr lang="zh-CN" altLang="en-US" sz="1800" dirty="0">
                <a:latin typeface="方正准圆简体" pitchFamily="65" charset="-122"/>
                <a:ea typeface="方正准圆简体" pitchFamily="65" charset="-122"/>
              </a:rPr>
              <a:t>的吗？也许有人说，哥白尼坚持日心说被烧死在罗马的鲜花广场，这是为科学前进付出沉痛的代价；也许又有人会拿出“落后就要挨打”这一古训来证明，但仔细一想，</a:t>
            </a:r>
            <a:r>
              <a:rPr lang="zh-CN" altLang="en-US" sz="1800" b="1" dirty="0">
                <a:solidFill>
                  <a:srgbClr val="B00000"/>
                </a:solidFill>
                <a:latin typeface="方正准圆简体" pitchFamily="65" charset="-122"/>
                <a:ea typeface="方正准圆简体" pitchFamily="65" charset="-122"/>
              </a:rPr>
              <a:t>走在最前面或最后面的人，其实并不痛苦</a:t>
            </a:r>
            <a:r>
              <a:rPr lang="zh-CN" altLang="en-US" sz="1800" dirty="0">
                <a:latin typeface="方正准圆简体" pitchFamily="65" charset="-122"/>
                <a:ea typeface="方正准圆简体" pitchFamily="65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方正准圆简体" pitchFamily="65" charset="-122"/>
                <a:ea typeface="方正准圆简体" pitchFamily="65" charset="-122"/>
              </a:rPr>
              <a:t>       </a:t>
            </a:r>
            <a:r>
              <a:rPr lang="zh-CN" altLang="en-US" sz="1800" b="1" dirty="0">
                <a:solidFill>
                  <a:srgbClr val="B00000"/>
                </a:solidFill>
                <a:latin typeface="方正准圆简体" pitchFamily="65" charset="-122"/>
                <a:ea typeface="方正准圆简体" pitchFamily="65" charset="-122"/>
              </a:rPr>
              <a:t>走在最前面是一种荣誉，是对自己努力的一种肯定</a:t>
            </a:r>
            <a:r>
              <a:rPr lang="zh-CN" altLang="en-US" sz="1800" dirty="0">
                <a:latin typeface="方正准圆简体" pitchFamily="65" charset="-122"/>
                <a:ea typeface="方正准圆简体" pitchFamily="65" charset="-122"/>
              </a:rPr>
              <a:t>。每一届奥运会入场式，最吸引人的都是各个代表团的旗手了。每个国家和地区对旗手的选择十分慎重和严格，它不仅是对该运动员成绩的肯定，也是在某种程度上代表了一个国家的优势运动项目。能成为走在最前面的人可谓是一种荣耀。当他们高举着本国国旗时那自信、自豪，满带幸福的笑容告诉了我们：</a:t>
            </a:r>
            <a:r>
              <a:rPr lang="zh-CN" altLang="en-US" sz="1800" b="1" dirty="0">
                <a:solidFill>
                  <a:srgbClr val="B00000"/>
                </a:solidFill>
                <a:latin typeface="方正准圆简体" pitchFamily="65" charset="-122"/>
                <a:ea typeface="方正准圆简体" pitchFamily="65" charset="-122"/>
              </a:rPr>
              <a:t>他们并不痛苦</a:t>
            </a:r>
            <a:r>
              <a:rPr lang="zh-CN" altLang="en-US" sz="1800" dirty="0">
                <a:latin typeface="方正准圆简体" pitchFamily="65" charset="-122"/>
                <a:ea typeface="方正准圆简体" pitchFamily="65" charset="-122"/>
              </a:rPr>
              <a:t>。相反的，他们挥挥手，</a:t>
            </a:r>
            <a:r>
              <a:rPr lang="zh-CN" altLang="en-US" sz="1800" b="1" dirty="0">
                <a:solidFill>
                  <a:srgbClr val="B00000"/>
                </a:solidFill>
                <a:latin typeface="方正准圆简体" pitchFamily="65" charset="-122"/>
                <a:ea typeface="方正准圆简体" pitchFamily="65" charset="-122"/>
              </a:rPr>
              <a:t>在前面收获了快乐。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B00000"/>
                </a:solidFill>
                <a:latin typeface="方正准圆简体" pitchFamily="65" charset="-122"/>
                <a:ea typeface="方正准圆简体" pitchFamily="65" charset="-122"/>
              </a:rPr>
              <a:t>       走在最前面的是一种积极的态度，也是一种敢为天下先的勇气</a:t>
            </a:r>
            <a:r>
              <a:rPr lang="zh-CN" altLang="en-US" sz="1800" dirty="0">
                <a:latin typeface="方正准圆简体" pitchFamily="65" charset="-122"/>
                <a:ea typeface="方正准圆简体" pitchFamily="65" charset="-122"/>
              </a:rPr>
              <a:t>。在美国内战爆发的第二年，中尉阿瑟所在的团奉命向一座陡峭的高地发起冲锋，因受到猛烈的火力压制而节节败退，然而阿瑟却带领了一名旗兵出现在山坡上，一步一步向前进，士兵接连倒下，而阿瑟却拿起士兵手中的军旗，毫不畏惧地继续前进，冲到队伍最前方并高</a:t>
            </a:r>
          </a:p>
        </p:txBody>
      </p:sp>
    </p:spTree>
    <p:extLst>
      <p:ext uri="{BB962C8B-B14F-4D97-AF65-F5344CB8AC3E}">
        <p14:creationId xmlns:p14="http://schemas.microsoft.com/office/powerpoint/2010/main" val="383769898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1"/>
          <p:cNvSpPr txBox="1">
            <a:spLocks noChangeArrowheads="1"/>
          </p:cNvSpPr>
          <p:nvPr/>
        </p:nvSpPr>
        <p:spPr bwMode="auto">
          <a:xfrm>
            <a:off x="250825" y="411163"/>
            <a:ext cx="856932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方正准圆简体" pitchFamily="65" charset="-122"/>
                <a:ea typeface="方正准圆简体" pitchFamily="65" charset="-122"/>
              </a:rPr>
              <a:t>声呐喊：“冲啊！”部队如大梦初醒的雄狮冲上去夺得了高地，阿瑟却精疲力尽地倒下了，成了团里的英雄，成为北军中最年轻的团长和上校。他这种不管前方有多险阻还勇敢前行的行为令人赞扬，阿瑟走在最前面，可他并不痛苦，他找到了自己的人生价值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方正准圆简体" pitchFamily="65" charset="-122"/>
                <a:ea typeface="方正准圆简体" pitchFamily="65" charset="-122"/>
              </a:rPr>
              <a:t>        </a:t>
            </a:r>
            <a:r>
              <a:rPr lang="zh-CN" altLang="en-US" sz="1800" b="1" dirty="0">
                <a:solidFill>
                  <a:srgbClr val="B00000"/>
                </a:solidFill>
                <a:latin typeface="方正准圆简体" pitchFamily="65" charset="-122"/>
                <a:ea typeface="方正准圆简体" pitchFamily="65" charset="-122"/>
              </a:rPr>
              <a:t>走在最后面的，他们的精神值得后人敬仰</a:t>
            </a:r>
            <a:r>
              <a:rPr lang="zh-CN" altLang="en-US" sz="1800" b="1" dirty="0">
                <a:solidFill>
                  <a:srgbClr val="FF9900"/>
                </a:solidFill>
                <a:latin typeface="方正准圆简体" pitchFamily="65" charset="-122"/>
                <a:ea typeface="方正准圆简体" pitchFamily="65" charset="-122"/>
              </a:rPr>
              <a:t>。</a:t>
            </a:r>
            <a:r>
              <a:rPr lang="zh-CN" altLang="en-US" sz="1800" dirty="0">
                <a:latin typeface="方正准圆简体" pitchFamily="65" charset="-122"/>
                <a:ea typeface="方正准圆简体" pitchFamily="65" charset="-122"/>
              </a:rPr>
              <a:t>他们并不代表落后，我们需要走在最前面的人，同样也需要走在最后面的人。缺乏走最后的人，我们的社会将变得不完整，很多事情无法顺利进行。在古代的中国军队作战时常有出现一种现象：在部队撤退中时一部分士兵在后面阻挡敌人，让大部队撤离，这一部分士兵便是走在最后面的人。然而，</a:t>
            </a:r>
            <a:r>
              <a:rPr lang="zh-CN" altLang="en-US" sz="1800" b="1" dirty="0">
                <a:solidFill>
                  <a:srgbClr val="B00000"/>
                </a:solidFill>
                <a:latin typeface="方正准圆简体" pitchFamily="65" charset="-122"/>
                <a:ea typeface="方正准圆简体" pitchFamily="65" charset="-122"/>
              </a:rPr>
              <a:t>他们不为他们处于最后而感到痛苦</a:t>
            </a:r>
            <a:r>
              <a:rPr lang="zh-CN" altLang="en-US" sz="1800" dirty="0">
                <a:latin typeface="方正准圆简体" pitchFamily="65" charset="-122"/>
                <a:ea typeface="方正准圆简体" pitchFamily="65" charset="-122"/>
              </a:rPr>
              <a:t>。他们认为将军让他们在后面阻挡是对他们的一种信任。有人说过，世界上最幸福的事莫过于别人对自己的信任，当他们牺牲了自己而让大部队顺利撤退时，这种牺牲小我，完成大我的精神会一直被人们记住，谁说他们是痛苦的呢？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方正准圆简体" pitchFamily="65" charset="-122"/>
                <a:ea typeface="方正准圆简体" pitchFamily="65" charset="-122"/>
              </a:rPr>
              <a:t>        我想，</a:t>
            </a:r>
            <a:r>
              <a:rPr lang="zh-CN" altLang="en-US" sz="1800" b="1" dirty="0">
                <a:solidFill>
                  <a:srgbClr val="B00000"/>
                </a:solidFill>
                <a:latin typeface="方正准圆简体" pitchFamily="65" charset="-122"/>
                <a:ea typeface="方正准圆简体" pitchFamily="65" charset="-122"/>
              </a:rPr>
              <a:t>走在最前面的无疑受瞩目</a:t>
            </a:r>
            <a:r>
              <a:rPr lang="zh-CN" altLang="en-US" sz="1800" dirty="0">
                <a:latin typeface="方正准圆简体" pitchFamily="65" charset="-122"/>
                <a:ea typeface="方正准圆简体" pitchFamily="65" charset="-122"/>
              </a:rPr>
              <a:t>，</a:t>
            </a:r>
            <a:r>
              <a:rPr lang="zh-CN" altLang="en-US" sz="1800" b="1" dirty="0">
                <a:solidFill>
                  <a:srgbClr val="B00000"/>
                </a:solidFill>
                <a:latin typeface="方正准圆简体" pitchFamily="65" charset="-122"/>
                <a:ea typeface="方正准圆简体" pitchFamily="65" charset="-122"/>
              </a:rPr>
              <a:t>但走在最后面的同样可以绽放出不一样的光彩。</a:t>
            </a:r>
          </a:p>
        </p:txBody>
      </p:sp>
    </p:spTree>
    <p:extLst>
      <p:ext uri="{BB962C8B-B14F-4D97-AF65-F5344CB8AC3E}">
        <p14:creationId xmlns:p14="http://schemas.microsoft.com/office/powerpoint/2010/main" val="2215481228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035" y="-114910"/>
            <a:ext cx="87633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50913"/>
            <a:ext cx="8785225" cy="320516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b="1" smtClean="0">
                <a:solidFill>
                  <a:srgbClr val="0000FF"/>
                </a:solidFill>
                <a:ea typeface="黑体" pitchFamily="49" charset="-122"/>
              </a:rPr>
              <a:t>       </a:t>
            </a:r>
            <a:r>
              <a:rPr lang="zh-CN" altLang="en-US" sz="2800" b="1" smtClean="0">
                <a:solidFill>
                  <a:srgbClr val="0000FF"/>
                </a:solidFill>
                <a:ea typeface="黑体" pitchFamily="49" charset="-122"/>
              </a:rPr>
              <a:t>点题，就是在恰当的地方用简明扼要的语句点明题意，揭示文章的主旨，暗示全文的脉络层次。这种用于点题的语句，我们称之为</a:t>
            </a:r>
            <a:r>
              <a:rPr lang="zh-CN" altLang="en-US" sz="2800" b="1" smtClean="0">
                <a:solidFill>
                  <a:srgbClr val="C00000"/>
                </a:solidFill>
                <a:ea typeface="黑体" pitchFamily="49" charset="-122"/>
              </a:rPr>
              <a:t>点题之笔</a:t>
            </a:r>
            <a:r>
              <a:rPr lang="zh-CN" altLang="en-US" sz="2800" b="1" smtClean="0">
                <a:solidFill>
                  <a:srgbClr val="0000FF"/>
                </a:solidFill>
                <a:ea typeface="黑体" pitchFamily="49" charset="-122"/>
              </a:rPr>
              <a:t>。</a:t>
            </a:r>
            <a:endParaRPr lang="en-US" altLang="zh-CN" sz="2800" b="1" smtClean="0">
              <a:solidFill>
                <a:srgbClr val="0000FF"/>
              </a:solidFill>
              <a:ea typeface="黑体" pitchFamily="49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800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作文的</a:t>
            </a:r>
            <a:r>
              <a:rPr lang="zh-CN" altLang="en-US" sz="2800" b="1" smtClean="0">
                <a:solidFill>
                  <a:srgbClr val="0000FF"/>
                </a:solidFill>
                <a:ea typeface="黑体" pitchFamily="49" charset="-122"/>
              </a:rPr>
              <a:t>“</a:t>
            </a:r>
            <a:r>
              <a:rPr lang="zh-CN" altLang="en-US" sz="2800" b="1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点题</a:t>
            </a:r>
            <a:r>
              <a:rPr lang="zh-CN" altLang="en-US" sz="2800" b="1" smtClean="0">
                <a:solidFill>
                  <a:srgbClr val="0000FF"/>
                </a:solidFill>
                <a:ea typeface="黑体" pitchFamily="49" charset="-122"/>
              </a:rPr>
              <a:t>”</a:t>
            </a:r>
            <a:r>
              <a:rPr lang="zh-CN" altLang="en-US" sz="2800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与通常意义的文章的点题并不完全相同，因为</a:t>
            </a:r>
            <a:r>
              <a:rPr lang="zh-CN" altLang="en-US" sz="2800" b="1" smtClean="0">
                <a:solidFill>
                  <a:srgbClr val="0000FF"/>
                </a:solidFill>
                <a:ea typeface="黑体" pitchFamily="49" charset="-122"/>
              </a:rPr>
              <a:t>“</a:t>
            </a:r>
            <a:r>
              <a:rPr lang="zh-CN" altLang="en-US" sz="2800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题</a:t>
            </a:r>
            <a:r>
              <a:rPr lang="zh-CN" altLang="en-US" sz="2800" b="1" smtClean="0">
                <a:solidFill>
                  <a:srgbClr val="0000FF"/>
                </a:solidFill>
                <a:ea typeface="黑体" pitchFamily="49" charset="-122"/>
              </a:rPr>
              <a:t>”</a:t>
            </a:r>
            <a:r>
              <a:rPr lang="zh-CN" altLang="en-US" sz="2800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的含义有区别，作文点的题</a:t>
            </a:r>
            <a:r>
              <a:rPr lang="zh-CN" altLang="en-US" sz="2800" b="1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2800" b="1" smtClean="0">
                <a:ea typeface="黑体" pitchFamily="49" charset="-122"/>
              </a:rPr>
              <a:t>“</a:t>
            </a:r>
            <a:r>
              <a:rPr lang="zh-CN" altLang="en-US" sz="2800" b="1" smtClean="0">
                <a:latin typeface="黑体" pitchFamily="49" charset="-122"/>
                <a:ea typeface="黑体" pitchFamily="49" charset="-122"/>
              </a:rPr>
              <a:t>话题</a:t>
            </a:r>
            <a:r>
              <a:rPr lang="zh-CN" altLang="en-US" sz="2800" b="1" smtClean="0">
                <a:ea typeface="黑体" pitchFamily="49" charset="-122"/>
              </a:rPr>
              <a:t>”或“命题材料”</a:t>
            </a:r>
            <a:r>
              <a:rPr lang="zh-CN" altLang="en-US" sz="2800" b="1" smtClean="0">
                <a:latin typeface="黑体" pitchFamily="49" charset="-122"/>
                <a:ea typeface="黑体" pitchFamily="49" charset="-122"/>
              </a:rPr>
              <a:t>而并非单指文章的主题，</a:t>
            </a:r>
            <a:r>
              <a:rPr lang="zh-CN" altLang="en-US" sz="2800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点题的</a:t>
            </a:r>
            <a:r>
              <a:rPr lang="zh-CN" altLang="en-US" sz="2800" b="1" smtClean="0">
                <a:latin typeface="黑体" pitchFamily="49" charset="-122"/>
                <a:ea typeface="黑体" pitchFamily="49" charset="-122"/>
              </a:rPr>
              <a:t>主要作用在于表明自己的作文在</a:t>
            </a:r>
            <a:r>
              <a:rPr lang="zh-CN" altLang="en-US" sz="28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话题或材料范围</a:t>
            </a:r>
            <a:r>
              <a:rPr lang="zh-CN" altLang="en-US" sz="2800" b="1" smtClean="0">
                <a:latin typeface="黑体" pitchFamily="49" charset="-122"/>
                <a:ea typeface="黑体" pitchFamily="49" charset="-122"/>
              </a:rPr>
              <a:t>内运作。</a:t>
            </a:r>
            <a:endParaRPr lang="zh-CN" altLang="en-US" sz="2800" b="1" smtClean="0">
              <a:solidFill>
                <a:srgbClr val="0000FF"/>
              </a:solidFill>
              <a:ea typeface="黑体" pitchFamily="49" charset="-122"/>
            </a:endParaRPr>
          </a:p>
        </p:txBody>
      </p:sp>
      <p:sp>
        <p:nvSpPr>
          <p:cNvPr id="22531" name="WordArt 4"/>
          <p:cNvSpPr>
            <a:spLocks noChangeArrowheads="1" noChangeShapeType="1" noTextEdit="1"/>
          </p:cNvSpPr>
          <p:nvPr/>
        </p:nvSpPr>
        <p:spPr bwMode="auto">
          <a:xfrm>
            <a:off x="468313" y="141288"/>
            <a:ext cx="3101975" cy="7715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方正粗宋简体"/>
                <a:ea typeface="方正粗宋简体"/>
              </a:rPr>
              <a:t>什么是点题？</a:t>
            </a:r>
          </a:p>
        </p:txBody>
      </p:sp>
    </p:spTree>
    <p:extLst>
      <p:ext uri="{BB962C8B-B14F-4D97-AF65-F5344CB8AC3E}">
        <p14:creationId xmlns:p14="http://schemas.microsoft.com/office/powerpoint/2010/main" val="3081037149"/>
      </p:ext>
    </p:extLst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52" y="496530"/>
            <a:ext cx="8596501" cy="266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  <a:spcAft>
                <a:spcPts val="0"/>
              </a:spcAft>
            </a:pPr>
            <a:r>
              <a:rPr lang="zh-CN" altLang="zh-CN" sz="2600" b="1" kern="100" dirty="0" smtClean="0">
                <a:solidFill>
                  <a:srgbClr val="0070C0"/>
                </a:solidFill>
                <a:latin typeface="IPAPANNEW"/>
                <a:ea typeface="微软雅黑"/>
                <a:cs typeface="Times New Roman"/>
              </a:rPr>
              <a:t>佳作悟法</a:t>
            </a:r>
          </a:p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solidFill>
                  <a:srgbClr val="FF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  <a:cs typeface="Times New Roman"/>
              </a:rPr>
              <a:t>真</a:t>
            </a:r>
            <a:r>
              <a:rPr lang="zh-CN" altLang="zh-CN" sz="2600" kern="100" dirty="0">
                <a:solidFill>
                  <a:srgbClr val="FF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  <a:cs typeface="Times New Roman"/>
              </a:rPr>
              <a:t>题回放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上海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根据以下材料，自选角度，自拟题目，写一篇不少于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字的文章。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不要写成诗歌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可以选择穿越沙漠的道路和方式，所以你是</a:t>
            </a:r>
            <a:r>
              <a:rPr lang="zh-CN" altLang="zh-CN" sz="26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自由的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；你必须穿越这片沙漠，所以你又是</a:t>
            </a:r>
            <a:r>
              <a:rPr lang="zh-CN" altLang="zh-CN" sz="2600" b="1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不自由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>
                <a:solidFill>
                  <a:srgbClr val="FF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  <a:cs typeface="Times New Roman"/>
              </a:rPr>
              <a:t>材料关键词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你　沙漠　自由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601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33680"/>
            <a:ext cx="878497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B0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高墙外</a:t>
            </a:r>
            <a:r>
              <a:rPr lang="zh-CN" altLang="en-US" sz="1400" dirty="0"/>
              <a:t>（“高墙外”是个隐喻式扣题题目）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          </a:t>
            </a:r>
            <a:r>
              <a:rPr lang="zh-CN" altLang="en-US" sz="1400" b="1" dirty="0" smtClean="0"/>
              <a:t>雨</a:t>
            </a:r>
            <a:r>
              <a:rPr lang="zh-CN" altLang="en-US" sz="1400" b="1" dirty="0"/>
              <a:t>应该会掠过广阔的河面，抑或是穿过葱葱郁郁的大丛林。</a:t>
            </a:r>
          </a:p>
          <a:p>
            <a:r>
              <a:rPr lang="zh-CN" altLang="en-US" sz="1400" b="1" dirty="0" smtClean="0"/>
              <a:t>          雨</a:t>
            </a:r>
            <a:r>
              <a:rPr lang="zh-CN" altLang="en-US" sz="1400" b="1" dirty="0"/>
              <a:t>应该摇曳着碧绿的草原，抑或是跨进了繁华都市的腹心。</a:t>
            </a:r>
          </a:p>
          <a:p>
            <a:r>
              <a:rPr lang="zh-CN" altLang="en-US" sz="1400" b="1" dirty="0" smtClean="0"/>
              <a:t>          而</a:t>
            </a:r>
            <a:r>
              <a:rPr lang="zh-CN" altLang="en-US" sz="1400" b="1" dirty="0"/>
              <a:t>我只看见雨逗留在穷巷僻弄，在屋檐里泛滥着汩汩的水声，或在屋角旁边的阴沟里哗哗地流动。这是我</a:t>
            </a:r>
            <a:r>
              <a:rPr lang="zh-CN" altLang="en-US" sz="1400" b="1" u="sng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注定了的生长地</a:t>
            </a:r>
            <a:r>
              <a:rPr lang="zh-CN" altLang="en-US" sz="1400" b="1" u="sng" dirty="0"/>
              <a:t>，</a:t>
            </a:r>
            <a:r>
              <a:rPr lang="zh-CN" altLang="en-US" sz="1400" b="1" u="sng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根本没得选择</a:t>
            </a:r>
            <a:r>
              <a:rPr lang="zh-CN" altLang="en-US" sz="1400" b="1" u="sng" dirty="0"/>
              <a:t>，</a:t>
            </a:r>
            <a:r>
              <a:rPr lang="zh-CN" altLang="en-US" sz="1400" b="1" u="sng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也无法逃离</a:t>
            </a:r>
            <a:r>
              <a:rPr lang="zh-CN" altLang="en-US" sz="1400" b="1" u="sng" dirty="0"/>
              <a:t>，</a:t>
            </a:r>
            <a:r>
              <a:rPr lang="zh-CN" altLang="en-US" sz="1400" b="1" u="sng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不自由</a:t>
            </a:r>
            <a:r>
              <a:rPr lang="zh-CN" altLang="en-US" sz="1400" b="1" dirty="0"/>
              <a:t>。因为此时我的枝干太过于脆嫩，我的枝叶太过于柔弱。</a:t>
            </a:r>
            <a:r>
              <a:rPr lang="en-US" altLang="zh-CN" sz="1200" b="1" dirty="0">
                <a:solidFill>
                  <a:srgbClr val="B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1200" b="1" dirty="0">
                <a:solidFill>
                  <a:srgbClr val="B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画线句是明点题句，“注定了的生长地”“根本没得选择，也无法逃离”“不自由”，或明或暗地点出了材料中的</a:t>
            </a:r>
            <a:r>
              <a:rPr lang="zh-CN" altLang="en-US" sz="1200" b="1" dirty="0" smtClean="0">
                <a:solidFill>
                  <a:srgbClr val="B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关键词</a:t>
            </a:r>
            <a:r>
              <a:rPr lang="en-US" altLang="zh-CN" sz="1200" b="1" dirty="0" smtClean="0">
                <a:solidFill>
                  <a:srgbClr val="B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endParaRPr lang="zh-CN" altLang="en-US" sz="1200" b="1" dirty="0">
              <a:solidFill>
                <a:srgbClr val="B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zh-CN" altLang="en-US" sz="1400" b="1" dirty="0" smtClean="0"/>
              <a:t>         我</a:t>
            </a:r>
            <a:r>
              <a:rPr lang="zh-CN" altLang="en-US" sz="1400" b="1" dirty="0"/>
              <a:t>做了一个梦。梦境里有一只</a:t>
            </a:r>
            <a:r>
              <a:rPr lang="zh-CN" altLang="en-US" sz="14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蝴蝶</a:t>
            </a:r>
            <a:r>
              <a:rPr lang="zh-CN" altLang="en-US" sz="1400" b="1" dirty="0" smtClean="0"/>
              <a:t>。</a:t>
            </a:r>
            <a:endParaRPr lang="en-US" altLang="zh-CN" sz="1400" b="1" dirty="0"/>
          </a:p>
          <a:p>
            <a:r>
              <a:rPr lang="zh-CN" altLang="en-US" sz="1400" b="1" dirty="0" smtClean="0"/>
              <a:t>         阳光</a:t>
            </a:r>
            <a:r>
              <a:rPr lang="zh-CN" altLang="en-US" sz="1400" b="1" dirty="0"/>
              <a:t>透过雨渍抛出的晶莹水珠，折射着绚烂的色彩，涂满了蝴蝶的翅膀，于是蝴蝶在这纯净的空气里熠熠发光。蝴蝶翩翩起舞，它开始靠近我，它要亲吻我的脸颊，我太高兴了，高兴得差点闪了腰。我屏住呼吸，想静静地等候大地精灵对我的青睐。</a:t>
            </a:r>
            <a:r>
              <a:rPr lang="en-US" altLang="zh-CN" sz="1200" b="1" dirty="0">
                <a:solidFill>
                  <a:srgbClr val="B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【“</a:t>
            </a:r>
            <a:r>
              <a:rPr lang="zh-CN" altLang="en-US" sz="1200" b="1" dirty="0">
                <a:solidFill>
                  <a:srgbClr val="B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蝴蝶”是本文中一个重要意象，根据它自身特性和文中描述，它隐喻着“自由”</a:t>
            </a:r>
            <a:r>
              <a:rPr lang="en-US" altLang="zh-CN" sz="1200" b="1" dirty="0">
                <a:solidFill>
                  <a:srgbClr val="B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</a:p>
          <a:p>
            <a:r>
              <a:rPr lang="zh-CN" altLang="en-US" sz="1400" b="1" dirty="0" smtClean="0"/>
              <a:t>         梦</a:t>
            </a:r>
            <a:r>
              <a:rPr lang="zh-CN" altLang="en-US" sz="1400" b="1" dirty="0"/>
              <a:t>是在半夜里被敲碎的，发出清脆的声音，和玻璃一样。</a:t>
            </a:r>
          </a:p>
          <a:p>
            <a:r>
              <a:rPr lang="zh-CN" altLang="en-US" sz="1400" b="1" dirty="0" smtClean="0"/>
              <a:t>         我</a:t>
            </a:r>
            <a:r>
              <a:rPr lang="zh-CN" altLang="en-US" sz="1400" b="1" dirty="0"/>
              <a:t>醒来，感觉到冷。</a:t>
            </a:r>
          </a:p>
          <a:p>
            <a:r>
              <a:rPr lang="zh-CN" altLang="en-US" sz="1400" b="1" dirty="0" smtClean="0"/>
              <a:t>         一</a:t>
            </a:r>
            <a:r>
              <a:rPr lang="zh-CN" altLang="en-US" sz="1400" b="1" dirty="0"/>
              <a:t>片黯然浮于眼眸，此刻雨停了，只留下阴沟里的水流声窸窸窣窣。月亮似乎在矫情地躲躲藏藏。不知是什么原因，我跟月亮的感情很不好，我只觉得那月亮的白光冷森森的，把凹凸不平的地面幻化为一片模糊虚伪的光滑，引人去上当；我只觉得那月亮温情而柔和，把黑暗里潜藏着的一切丑陋幻化为神秘的美，叫人忘了提防。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184815"/>
            <a:ext cx="173316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B0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【</a:t>
            </a:r>
            <a:r>
              <a:rPr lang="zh-CN" altLang="en-US" sz="20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B0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满分样卷</a:t>
            </a:r>
            <a:r>
              <a:rPr lang="en-US" altLang="zh-CN" sz="20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B0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】</a:t>
            </a:r>
            <a:endParaRPr lang="zh-CN" altLang="en-US" sz="20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B00000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67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339502"/>
            <a:ext cx="9001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          我</a:t>
            </a:r>
            <a:r>
              <a:rPr lang="zh-CN" altLang="en-US" sz="1400" b="1" dirty="0"/>
              <a:t>想继续做梦。</a:t>
            </a:r>
          </a:p>
          <a:p>
            <a:r>
              <a:rPr lang="zh-CN" altLang="en-US" sz="1400" b="1" dirty="0" smtClean="0"/>
              <a:t>          梦</a:t>
            </a:r>
            <a:r>
              <a:rPr lang="zh-CN" altLang="en-US" sz="1400" b="1" dirty="0"/>
              <a:t>却没有来。</a:t>
            </a:r>
          </a:p>
          <a:p>
            <a:r>
              <a:rPr lang="zh-CN" altLang="en-US" sz="1400" b="1" dirty="0" smtClean="0"/>
              <a:t>　　</a:t>
            </a:r>
            <a:r>
              <a:rPr lang="zh-CN" altLang="en-US" sz="14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原来连梦境也不自由</a:t>
            </a:r>
            <a:r>
              <a:rPr lang="zh-CN" altLang="en-US" sz="1400" b="1" dirty="0"/>
              <a:t>。</a:t>
            </a:r>
          </a:p>
          <a:p>
            <a:r>
              <a:rPr lang="zh-CN" altLang="en-US" sz="1400" b="1" dirty="0" smtClean="0"/>
              <a:t>　　</a:t>
            </a:r>
            <a:r>
              <a:rPr lang="en-US" altLang="zh-CN" sz="1200" b="1" dirty="0">
                <a:solidFill>
                  <a:srgbClr val="B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1200" b="1" dirty="0">
                <a:solidFill>
                  <a:srgbClr val="B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画线句再次明点题</a:t>
            </a:r>
            <a:r>
              <a:rPr lang="en-US" altLang="zh-CN" sz="1200" b="1" dirty="0">
                <a:solidFill>
                  <a:srgbClr val="B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</a:p>
          <a:p>
            <a:r>
              <a:rPr lang="zh-CN" altLang="en-US" sz="1400" b="1" dirty="0" smtClean="0"/>
              <a:t>　　我</a:t>
            </a:r>
            <a:r>
              <a:rPr lang="zh-CN" altLang="en-US" sz="1400" b="1" dirty="0"/>
              <a:t>心里明白蝴蝶是不会来的，因为我生活在如此</a:t>
            </a:r>
            <a:r>
              <a:rPr lang="zh-CN" altLang="en-US" sz="14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不起眼的角落</a:t>
            </a:r>
            <a:r>
              <a:rPr lang="zh-CN" altLang="en-US" sz="1400" b="1" dirty="0"/>
              <a:t>，因为我身上</a:t>
            </a:r>
            <a:r>
              <a:rPr lang="zh-CN" altLang="en-US" sz="14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没有任何值得它留恋的东西</a:t>
            </a:r>
            <a:r>
              <a:rPr lang="zh-CN" altLang="en-US" sz="1400" b="1" dirty="0"/>
              <a:t>，我</a:t>
            </a:r>
            <a:r>
              <a:rPr lang="zh-CN" altLang="en-US" sz="14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注定要在这里终老</a:t>
            </a:r>
            <a:r>
              <a:rPr lang="zh-CN" altLang="en-US" sz="1400" b="1" dirty="0"/>
              <a:t>，枝叶任由岁月捶打</a:t>
            </a:r>
            <a:r>
              <a:rPr lang="zh-CN" altLang="en-US" sz="1400" b="1" dirty="0" smtClean="0"/>
              <a:t>。</a:t>
            </a:r>
            <a:r>
              <a:rPr lang="en-US" altLang="zh-CN" sz="1200" b="1" dirty="0" smtClean="0">
                <a:solidFill>
                  <a:srgbClr val="B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【“</a:t>
            </a:r>
            <a:r>
              <a:rPr lang="zh-CN" altLang="en-US" sz="1200" b="1" dirty="0">
                <a:solidFill>
                  <a:srgbClr val="B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不起眼的角落”“没有任何值得它留恋的东西”“注定要在这里终老”，暗示了“我”的生长地是“沙漠”，“不自由”。</a:t>
            </a:r>
            <a:r>
              <a:rPr lang="en-US" altLang="zh-CN" sz="1200" b="1" dirty="0">
                <a:solidFill>
                  <a:srgbClr val="B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</a:p>
          <a:p>
            <a:r>
              <a:rPr lang="zh-CN" altLang="en-US" sz="1400" b="1" dirty="0" smtClean="0"/>
              <a:t>　　</a:t>
            </a:r>
            <a:r>
              <a:rPr lang="zh-CN" altLang="en-US" sz="14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可我喜欢外面的世界</a:t>
            </a:r>
            <a:r>
              <a:rPr lang="zh-CN" altLang="en-US" sz="1400" b="1" dirty="0"/>
              <a:t>。太阳在召唤我，那湛蓝而辽远的天空中，它绽出了一团炽烈耀眼的火光，使恢恢天宇下的无数生命为之喧哗。在它的鼓励下，我选择了攀爬。沿着坍圮的残垣，绕着残损的瓦砾，我知道，我要借助于这些外力走向顶端。只有到了顶端，我才能看到广阔的河面、蓊郁的丛林、碧绿的草原、繁华的城市</a:t>
            </a:r>
            <a:r>
              <a:rPr lang="en-US" altLang="zh-CN" sz="1400" b="1" dirty="0" smtClean="0"/>
              <a:t>……</a:t>
            </a:r>
            <a:r>
              <a:rPr lang="en-US" altLang="zh-CN" sz="1200" b="1" dirty="0" smtClean="0">
                <a:solidFill>
                  <a:srgbClr val="B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1200" b="1" dirty="0">
                <a:solidFill>
                  <a:srgbClr val="B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这段描写与开头两段文字遥相呼应，表达了“我”对“自由”的渴望</a:t>
            </a:r>
            <a:r>
              <a:rPr lang="en-US" altLang="zh-CN" sz="1200" b="1" dirty="0">
                <a:solidFill>
                  <a:srgbClr val="B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  <a:endParaRPr lang="zh-CN" altLang="en-US" sz="1200" b="1" dirty="0">
              <a:solidFill>
                <a:srgbClr val="B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zh-CN" altLang="en-US" sz="1400" b="1" dirty="0" smtClean="0"/>
              <a:t>　　攀爬</a:t>
            </a:r>
            <a:r>
              <a:rPr lang="zh-CN" altLang="en-US" sz="1400" b="1" dirty="0"/>
              <a:t>时，我身上的雨珠再也撑不住了，噗嗤一声，将冷脸笑成了花面；我竟然能清楚地听到一首歌，这首歌肯定是从云端唱到了山麓，从山麓唱到了低低的山村，唱入篱落，唱入一只小鸭的黄蹼，唱入软溶溶的春泥。</a:t>
            </a:r>
          </a:p>
          <a:p>
            <a:r>
              <a:rPr lang="zh-CN" altLang="en-US" sz="1400" b="1" dirty="0" smtClean="0"/>
              <a:t>　　</a:t>
            </a:r>
            <a:r>
              <a:rPr lang="zh-CN" altLang="en-US" sz="14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我努力地向上攀爬，即使无法选择扎根在哪儿，但是我能选择我应该何去何从</a:t>
            </a:r>
            <a:r>
              <a:rPr lang="zh-CN" altLang="en-US" sz="1400" b="1" dirty="0" smtClean="0"/>
              <a:t>。</a:t>
            </a:r>
            <a:r>
              <a:rPr lang="en-US" altLang="zh-CN" sz="1200" b="1" dirty="0" smtClean="0">
                <a:solidFill>
                  <a:srgbClr val="B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1200" b="1" dirty="0">
                <a:solidFill>
                  <a:srgbClr val="B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这是最能暗示材料的形象化语言</a:t>
            </a:r>
            <a:r>
              <a:rPr lang="en-US" altLang="zh-CN" sz="1200" b="1" dirty="0">
                <a:solidFill>
                  <a:srgbClr val="B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</a:p>
          <a:p>
            <a:r>
              <a:rPr lang="zh-CN" altLang="en-US" sz="1400" b="1" dirty="0" smtClean="0"/>
              <a:t>　　</a:t>
            </a:r>
            <a:r>
              <a:rPr lang="zh-CN" altLang="en-US" sz="14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我不甘于永远蜗居在墙角边，禁锢在这无聊无趣的一隅，我要通过自己的生存方式，自由地看到高墙外的精彩</a:t>
            </a:r>
            <a:r>
              <a:rPr lang="zh-CN" altLang="en-US" sz="1400" b="1" dirty="0" smtClean="0"/>
              <a:t>。</a:t>
            </a:r>
            <a:r>
              <a:rPr lang="en-US" altLang="zh-CN" sz="1200" b="1" dirty="0" smtClean="0">
                <a:solidFill>
                  <a:srgbClr val="B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en-US" sz="1200" b="1" dirty="0">
                <a:solidFill>
                  <a:srgbClr val="B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结尾卒章显志：尽管身处“不自由”之地，但“我”仍要“向上攀爬”，以“我”的“生存方式”，“自由地看到高墙外的精彩”</a:t>
            </a:r>
            <a:r>
              <a:rPr lang="en-US" altLang="zh-CN" sz="1200" b="1" dirty="0">
                <a:solidFill>
                  <a:srgbClr val="B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】</a:t>
            </a:r>
          </a:p>
          <a:p>
            <a:r>
              <a:rPr lang="zh-CN" altLang="en-US" sz="1400" b="1" dirty="0" smtClean="0"/>
              <a:t>　　我</a:t>
            </a:r>
            <a:r>
              <a:rPr lang="zh-CN" altLang="en-US" sz="1400" b="1" dirty="0"/>
              <a:t>再次睡去，期待又一次遇见那只蝴蝶</a:t>
            </a:r>
            <a:r>
              <a:rPr lang="zh-CN" altLang="en-US" sz="1400" b="1" dirty="0" smtClean="0"/>
              <a:t>。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218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2652</TotalTime>
  <Words>7008</Words>
  <Application>Microsoft Office PowerPoint</Application>
  <PresentationFormat>全屏显示(16:9)</PresentationFormat>
  <Paragraphs>220</Paragraphs>
  <Slides>53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Office 主题​​</vt:lpstr>
      <vt:lpstr>PowerPoint 演示文稿</vt:lpstr>
      <vt:lpstr>PowerPoint 演示文稿</vt:lpstr>
      <vt:lpstr>PowerPoint 演示文稿</vt:lpstr>
      <vt:lpstr>浙江某高考作文阅卷教师笔记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194</cp:revision>
  <dcterms:created xsi:type="dcterms:W3CDTF">2014-12-15T01:46:29Z</dcterms:created>
  <dcterms:modified xsi:type="dcterms:W3CDTF">2016-03-08T14:17:15Z</dcterms:modified>
</cp:coreProperties>
</file>