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4"/>
  </p:notesMasterIdLst>
  <p:handoutMasterIdLst>
    <p:handoutMasterId r:id="rId5"/>
  </p:handoutMasterIdLst>
  <p:sldIdLst>
    <p:sldId id="972" r:id="rId2"/>
    <p:sldId id="922" r:id="rId3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2254" autoAdjust="0"/>
  </p:normalViewPr>
  <p:slideViewPr>
    <p:cSldViewPr>
      <p:cViewPr>
        <p:scale>
          <a:sx n="75" d="100"/>
          <a:sy n="75" d="100"/>
        </p:scale>
        <p:origin x="-798" y="-77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2016-08-09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4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解题探究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2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归纳总结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1555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反思归纳</a:t>
            </a:r>
            <a:endParaRPr lang="zh-CN" altLang="en-US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188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反思归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44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4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6"/>
          <p:cNvSpPr>
            <a:spLocks noChangeArrowheads="1"/>
          </p:cNvSpPr>
          <p:nvPr userDrawn="1"/>
        </p:nvSpPr>
        <p:spPr bwMode="gray">
          <a:xfrm>
            <a:off x="-370369" y="10718"/>
            <a:ext cx="12880358" cy="61609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F8F8F8">
                  <a:gamma/>
                  <a:shade val="76471"/>
                  <a:invGamma/>
                </a:srgbClr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lIns="121898" tIns="60948" rIns="121898" bIns="60948" anchor="ctr"/>
          <a:lstStyle/>
          <a:p>
            <a:pPr algn="ctr">
              <a:defRPr/>
            </a:pPr>
            <a:endParaRPr lang="zh-CN" altLang="en-US" sz="240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97922553"/>
              </p:ext>
            </p:extLst>
          </p:nvPr>
        </p:nvGraphicFramePr>
        <p:xfrm>
          <a:off x="201223" y="43238"/>
          <a:ext cx="11653880" cy="51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  <a:gridCol w="832420"/>
              </a:tblGrid>
              <a:tr h="519643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endParaRPr lang="zh-CN" altLang="en-US" sz="1900" baseline="0" dirty="0"/>
                    </a:p>
                  </a:txBody>
                  <a:tcPr marL="121904" marR="121904" marT="60974" marB="60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07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31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833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F:\张丽\2015\一轮\化学\新建文件夹 (5)\第二章  第1讲-2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6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 descr="F:\曹瑞媛\校对\幻灯片\图片\一轮幻灯片用人教\排查8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"/>
          <a:stretch/>
        </p:blipFill>
        <p:spPr bwMode="auto">
          <a:xfrm>
            <a:off x="-25474" y="-98597"/>
            <a:ext cx="12313368" cy="72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53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59" y="-26590"/>
            <a:ext cx="1891295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6176" y="991413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0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考试标准</a:t>
              </a:r>
              <a:endParaRPr lang="zh-CN" altLang="en-US" sz="30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952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考纲要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考纲要求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429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深度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0036562" y="-26592"/>
            <a:ext cx="1891292" cy="880109"/>
            <a:chOff x="11613" y="920823"/>
            <a:chExt cx="1443037" cy="733424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3" y="920823"/>
              <a:ext cx="1443037" cy="733424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 userDrawn="1"/>
          </p:nvSpPr>
          <p:spPr>
            <a:xfrm>
              <a:off x="29719" y="991414"/>
              <a:ext cx="1315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000" kern="1200" dirty="0" smtClean="0">
                  <a:solidFill>
                    <a:schemeClr val="bg1"/>
                  </a:solidFill>
                  <a:latin typeface="黑体" panose="02010600030101010101" pitchFamily="2" charset="-122"/>
                  <a:ea typeface="黑体" panose="02010600030101010101" pitchFamily="2" charset="-122"/>
                  <a:cs typeface="+mn-cs"/>
                </a:rPr>
                <a:t>深度思考</a:t>
              </a:r>
              <a:endParaRPr lang="zh-CN" altLang="en-US" sz="3000" kern="12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9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9018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知识梳理</a:t>
            </a:r>
            <a:endParaRPr lang="zh-CN" altLang="en-US" sz="3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679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10" r:id="rId2"/>
    <p:sldLayoutId id="2147483811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8" r:id="rId13"/>
    <p:sldLayoutId id="2147483827" r:id="rId14"/>
    <p:sldLayoutId id="2147483812" r:id="rId15"/>
    <p:sldLayoutId id="2147483813" r:id="rId16"/>
    <p:sldLayoutId id="2147483817" r:id="rId17"/>
    <p:sldLayoutId id="2147483815" r:id="rId18"/>
    <p:sldLayoutId id="2147483816" r:id="rId19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24458" y="-26590"/>
            <a:ext cx="11809312" cy="696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marL="365125" indent="-36512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>
              <a:lnSpc>
                <a:spcPct val="150000"/>
              </a:lnSpc>
            </a:pPr>
            <a:r>
              <a:rPr lang="zh-CN" altLang="en-US" sz="33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补充例题</a:t>
            </a:r>
            <a:r>
              <a:rPr lang="en-US" altLang="zh-CN" sz="3300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1: </a:t>
            </a:r>
            <a:r>
              <a:rPr lang="zh-CN" alt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19.2g</a:t>
            </a:r>
            <a:r>
              <a:rPr lang="zh-CN" alt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铜粉</a:t>
            </a:r>
            <a:r>
              <a:rPr lang="zh-CN" alt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100mL</a:t>
            </a:r>
            <a:r>
              <a:rPr lang="zh-CN" alt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一定</a:t>
            </a:r>
            <a:r>
              <a:rPr lang="zh-CN" alt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浓度</a:t>
            </a:r>
            <a:r>
              <a:rPr lang="zh-CN" alt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浓</a:t>
            </a:r>
            <a:r>
              <a:rPr lang="zh-CN" alt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硝酸反应，当铜粉完全作用时，收集</a:t>
            </a:r>
            <a:r>
              <a:rPr lang="zh-CN" alt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到</a:t>
            </a:r>
            <a:r>
              <a:rPr lang="zh-CN" alt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混合</a:t>
            </a:r>
            <a:r>
              <a:rPr lang="zh-CN" alt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气体</a:t>
            </a:r>
            <a:r>
              <a:rPr lang="zh-CN" alt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33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11.2L</a:t>
            </a:r>
            <a:r>
              <a:rPr lang="zh-CN" alt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（标准状况）</a:t>
            </a:r>
            <a:r>
              <a:rPr lang="zh-CN" altLang="en-US" sz="3300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则：</a:t>
            </a:r>
            <a:endParaRPr lang="en-US" altLang="zh-CN" sz="3300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>
              <a:lnSpc>
                <a:spcPct val="150000"/>
              </a:lnSpc>
            </a:pPr>
            <a:r>
              <a:rPr lang="en-US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混合气体中</a:t>
            </a:r>
            <a:r>
              <a:rPr lang="en-US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</a:t>
            </a:r>
            <a:r>
              <a:rPr lang="zh-CN" altLang="en-US" sz="33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3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zh-CN" sz="3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3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zh-CN" altLang="en-US" sz="33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3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50000"/>
              </a:lnSpc>
            </a:pPr>
            <a:r>
              <a:rPr lang="en-US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</a:t>
            </a:r>
            <a:r>
              <a:rPr lang="zh-CN" altLang="en-US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反应所</a:t>
            </a:r>
            <a:r>
              <a:rPr lang="zh-CN" altLang="en-US" sz="33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消耗的硝酸的物质的量</a:t>
            </a:r>
            <a:r>
              <a:rPr lang="zh-CN" altLang="en-US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zh-CN" altLang="en-US" sz="3300" u="sng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lang="en-US" altLang="zh-CN" sz="33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lang="zh-CN" altLang="en-US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lang="en-US" altLang="zh-CN" sz="33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>
              <a:lnSpc>
                <a:spcPct val="150000"/>
              </a:lnSpc>
            </a:pPr>
            <a:r>
              <a:rPr lang="en-US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</a:t>
            </a:r>
            <a:r>
              <a:rPr lang="zh-CN" altLang="en-US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若在反应后的溶液中，加入过量的</a:t>
            </a:r>
            <a:r>
              <a:rPr lang="en-US" altLang="zh-CN" sz="33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NaOH</a:t>
            </a:r>
            <a:r>
              <a:rPr lang="zh-CN" altLang="en-US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溶液，则可得到沉淀的质量为</a:t>
            </a:r>
            <a:r>
              <a:rPr lang="zh-CN" altLang="en-US" sz="3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50000"/>
              </a:lnSpc>
            </a:pP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待产</a:t>
            </a:r>
            <a:r>
              <a:rPr lang="zh-CN" altLang="zh-CN" sz="33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生的气体全部释放后，向溶液</a:t>
            </a:r>
            <a:r>
              <a:rPr lang="zh-CN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加入</a:t>
            </a:r>
            <a:r>
              <a:rPr lang="en-US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 </a:t>
            </a:r>
            <a:r>
              <a:rPr lang="en-US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mL </a:t>
            </a:r>
            <a:r>
              <a:rPr lang="en-US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 </a:t>
            </a:r>
            <a:r>
              <a:rPr lang="en-US" altLang="zh-CN" sz="33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lang="en-US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/L</a:t>
            </a:r>
            <a:r>
              <a:rPr lang="zh-CN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33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NaOH</a:t>
            </a:r>
            <a:r>
              <a:rPr lang="zh-CN" altLang="zh-CN" sz="33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溶液，恰好使溶液中</a:t>
            </a:r>
            <a:r>
              <a:rPr lang="zh-CN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</a:t>
            </a:r>
            <a:r>
              <a:rPr lang="en-US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</a:t>
            </a:r>
            <a:r>
              <a:rPr lang="en-US" altLang="zh-CN" sz="3300" baseline="30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2+</a:t>
            </a:r>
            <a:r>
              <a:rPr lang="zh-CN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全部</a:t>
            </a:r>
            <a:r>
              <a:rPr lang="zh-CN" altLang="zh-CN" sz="33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转化成沉淀，则原硝酸溶液的浓度</a:t>
            </a:r>
            <a:r>
              <a:rPr lang="zh-CN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3300" u="sng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300" u="sng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altLang="zh-CN" sz="3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3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3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300" u="sng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300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mol</a:t>
            </a:r>
            <a:r>
              <a:rPr lang="en-US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/L</a:t>
            </a:r>
            <a:r>
              <a:rPr lang="zh-CN" altLang="zh-CN" sz="33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33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7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8542" y="-113699"/>
            <a:ext cx="1188132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0" indent="0" defTabSz="914400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补充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2:</a:t>
            </a:r>
            <a:r>
              <a:rPr kumimoji="0" lang="zh-CN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镁铝合金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5.1 g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溶于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300 mL 2 </a:t>
            </a:r>
            <a:r>
              <a:rPr kumimoji="0" lang="en-US" altLang="zh-CN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mol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/L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的盐酸，在标准状况下放出气体的体积为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5.6 L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。向反应后的溶液中加入足量氨水，产生沉淀的质量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 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zh-CN" alt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66700" algn="l"/>
              </a:tab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A.5.1 g               B.10.2 g          C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13.6 g        D.15.3 g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18542" y="2107934"/>
            <a:ext cx="11809312" cy="463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marL="365125" indent="-365125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补充例题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3: 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一定量的锌与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 mL 18.5 mol·L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浓硫酸充分反应后，锌完全溶解，同时生成气体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16.8 L(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标准状况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。将反应后的溶液稀释到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L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，测得溶液中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c(H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)=1mol/L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气体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zh-CN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的混合物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，气体的体积比为：</a:t>
            </a:r>
            <a:r>
              <a:rPr lang="zh-CN" altLang="en-US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反应中共消耗</a:t>
            </a:r>
            <a:r>
              <a:rPr lang="zh-CN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锌</a:t>
            </a:r>
            <a:r>
              <a:rPr lang="en-US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</a:p>
          <a:p>
            <a:pPr>
              <a:lnSpc>
                <a:spcPct val="20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反应中共转移</a:t>
            </a:r>
            <a:r>
              <a:rPr lang="zh-CN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电子</a:t>
            </a:r>
            <a:r>
              <a:rPr lang="en-US" altLang="zh-CN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mol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52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6309</TotalTime>
  <Words>263</Words>
  <Application>Microsoft Office PowerPoint</Application>
  <PresentationFormat>自定义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6_Office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1328</cp:revision>
  <dcterms:created xsi:type="dcterms:W3CDTF">2014-11-27T01:03:08Z</dcterms:created>
  <dcterms:modified xsi:type="dcterms:W3CDTF">2016-08-09T02:19:46Z</dcterms:modified>
</cp:coreProperties>
</file>