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1572" r:id="rId2"/>
    <p:sldId id="1571" r:id="rId3"/>
    <p:sldId id="1573" r:id="rId4"/>
    <p:sldId id="1574" r:id="rId5"/>
    <p:sldId id="1590" r:id="rId6"/>
    <p:sldId id="1591" r:id="rId7"/>
    <p:sldId id="1575" r:id="rId8"/>
    <p:sldId id="1592" r:id="rId9"/>
    <p:sldId id="1492" r:id="rId10"/>
    <p:sldId id="1576" r:id="rId11"/>
    <p:sldId id="1577" r:id="rId12"/>
    <p:sldId id="1578" r:id="rId13"/>
    <p:sldId id="1579" r:id="rId14"/>
    <p:sldId id="1580" r:id="rId15"/>
    <p:sldId id="1494" r:id="rId16"/>
    <p:sldId id="1588" r:id="rId17"/>
    <p:sldId id="1589" r:id="rId18"/>
    <p:sldId id="1593" r:id="rId19"/>
    <p:sldId id="1594" r:id="rId20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6970" autoAdjust="0"/>
  </p:normalViewPr>
  <p:slideViewPr>
    <p:cSldViewPr>
      <p:cViewPr>
        <p:scale>
          <a:sx n="66" d="100"/>
          <a:sy n="66" d="100"/>
        </p:scale>
        <p:origin x="-1494" y="-9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sssss图片\政治\5810b781a808a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412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157230" y="3743791"/>
            <a:ext cx="1257456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9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文学类文</a:t>
            </a:r>
            <a:endParaRPr lang="en-US" altLang="zh-CN" sz="19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spc="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本阅读</a:t>
            </a:r>
            <a:r>
              <a:rPr lang="en-US" altLang="zh-CN" sz="1900" spc="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小说阅读</a:t>
            </a:r>
            <a:endParaRPr lang="zh-CN" altLang="en-US" sz="19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3070870" y="3967794"/>
            <a:ext cx="8856983" cy="10842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考点精练一　分析情节结构</a:t>
            </a:r>
            <a:endParaRPr lang="zh-CN" altLang="zh-CN" sz="36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4941" y="35893"/>
            <a:ext cx="11326469" cy="67900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不敢听见板胡、二胡吱扭。一听见人就没了魂儿。土地承包那年，生产队分割财物，那些唱戏的行头分不下去，给谁谁不要。天成就和队长商量，拿一头壮牛换回了唱戏的行头。为此爹娘和他怄了半月闲气：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你就守着那中看不中吃的玩意儿过日子吧！让它们给你拉犁拉耙吧！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天成生来就是唱花脸的料，他演的秦琼秦叔宝十里八村都很有名气。扮相好，唱腔好，做功也近乎专业水平。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可是近两年，天成已经风光不再。村里人都觉得，现在的天成和过去的天成不一样了。以前的天成，戏里戏外都是肯为乡亲们两肋插刀的英雄好汉。刚当支书没多久，就领人修通了通往县城的公路，开山凿石，脚面被砸肿了也不离开施工现场。接着，他又组织村民在东岗山平整出一个千亩果园，栽种苹果树、梨枣树、山楂树，分给各家经营管理。嘟噜成串的果子，把大家的腰包撑得满满当当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700" kern="100" dirty="0">
              <a:latin typeface="宋体"/>
              <a:cs typeface="Courier New"/>
            </a:endParaRPr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60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4941" y="298043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坏就坏在天成建了自家的果品加工厂。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一年，水果不好卖，各家的水果都是卖一半扔一半。大家就埋怨天成没把项目看准，坑了一村的老少爷们儿。也就是这时候，天成建了自己的果品加工厂，把大家卖不掉的苹果、梨枣、山楂加工成果脯果醋，卖往天南地北，赚了一笔又一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于是，人们便怀疑天成，领人修公路也好，建这个千亩果园也罢，其实是为他自家的果品加工厂铺垫，是为自家挣钱夯基础。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人们再见天成，便没有多少好气儿了，连面子上那点招呼也敷衍不出来。村里唱戏，招呼也不给天成打，自然就在情理之中了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84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9908" y="298043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天成却不请自到。他去的时候正是半下午，冬天的阳光软绵绵的，天成的脸上便像镀了一层金子，黄黄的。有义就说：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支书，你还来唱戏？你的戏已经唱得很有水平了，跟真的一样，我看就算了吧。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天成岂没听出话里的另一层意思，也知道船在哪儿湾着。但他不在乎，浅浅一笑，把正上装的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拨拉到一边，说：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还是我来吧。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天成到底没能把这出戏唱完。对打的时候，演敬德的人有意使的双鞭，劈头盖脸便往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头上罩。虽不至于伤了天成，但那份重量，要挡开它们却也颇费气力。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就是这时，天成一头栽在戏台上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74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45418"/>
            <a:ext cx="11326469" cy="67900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天成的丧事办得冷冷清清，大部分人家躲得远远的，实在碍不过平时情面的几户人家，在灵堂草草焚上几张纸，掉头就走了。打墓时，村主任福海出了东家进西家，求爷爷告奶奶，就是把人叫不到地里。这个说要去丈人家走亲戚，那个说要约朋友喝酒。福海火了，颤抖着敲响了那口弃置多年的铜钟。人到齐后，福海扯起嗓子就骂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你们这些人，良心都叫狗给吃了，嗯？天成支书可是为咱湖桥累死的呀！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说他是为挣钱累死的还差不多！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有义嘟囔一句。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你说啥？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福海伸手给了有义一巴掌，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放你娘的屁！你知不知道，天成支书这个果品加工厂是给咱村里办的！他怕看不准，办瞎了，连累乡亲们，用自家房产作抵押贷款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现在销路打开了，赚钱了，年前把厂子转到了村委名下，这两年赚的二百多万元，一分不少都在村里账上存着</a:t>
            </a:r>
            <a:r>
              <a:rPr lang="en-US" altLang="zh-CN" sz="2700" kern="100" dirty="0" smtClean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2700" kern="100" dirty="0">
              <a:latin typeface="宋体"/>
              <a:cs typeface="Courier New"/>
            </a:endParaRPr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03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405458"/>
            <a:ext cx="1110329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人们如梦初醒，知道冤枉了他们的支书，便哭着，在天成灵前跪出黑压压一片。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月十五，湖桥村又唱了一出戏，是铁妮主演的《大破天门阵》。他们是专门唱给天成支书看的。铁妮虽已有七个月的身孕，却把那个穆家大小姐演得惟妙惟肖。戏演过半，铁妮的眉头突然皱成疙瘩，接着蹲下身捂住肚子，再接着，戏台上响起一阵婴儿的啼哭声。村里人都说：这孩子是天成支书托生的，他不想离开湖桥的老少爷们儿呀！于是，铁妮生下的孩子就取名叫天成。这名字是全村人起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818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选自《小小说选刊》，有删改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903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36529" y="765498"/>
            <a:ext cx="11103293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请简要分析小说第一段的作用。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9182" y="95040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3" name="矩形 32"/>
          <p:cNvSpPr/>
          <p:nvPr/>
        </p:nvSpPr>
        <p:spPr>
          <a:xfrm>
            <a:off x="537947" y="1591532"/>
            <a:ext cx="11173883" cy="1580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9066" y="1587152"/>
            <a:ext cx="1099335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这句话独立成段，设置悬念，激发读者的阅读兴趣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为下文天成累死在舞台上做铺垫。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11314" y="765498"/>
            <a:ext cx="1132646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小说有两条线索相互交织，分别是什么？请简要概括。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94329" y="97494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矩形 11"/>
          <p:cNvSpPr/>
          <p:nvPr/>
        </p:nvSpPr>
        <p:spPr>
          <a:xfrm>
            <a:off x="441789" y="1633311"/>
            <a:ext cx="11398477" cy="1724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8711" y="1629594"/>
            <a:ext cx="1121432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线索：一条是天成唱戏的过程，另一条是天成办果品加工厂与村民产生的矛盾冲突。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313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/>
      <p:bldP spid="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800489"/>
            <a:ext cx="1132646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有人说小说的最后一段可以删去，你是否赞同这样的看法？请结合小说谈谈你的理解。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3430910" y="166246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0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2558" y="205824"/>
            <a:ext cx="11627587" cy="6382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809" y="54943"/>
            <a:ext cx="11554131" cy="64553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spc="-60" dirty="0">
                <a:latin typeface="Times New Roman"/>
                <a:ea typeface="华文细黑"/>
                <a:cs typeface="Times New Roman"/>
              </a:rPr>
              <a:t>示例一：不赞同。</a:t>
            </a:r>
            <a:r>
              <a:rPr lang="en-US" altLang="zh-CN" sz="2800" kern="100" spc="-6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spc="-60" dirty="0">
                <a:latin typeface="Times New Roman"/>
                <a:ea typeface="华文细黑"/>
                <a:cs typeface="Times New Roman"/>
              </a:rPr>
              <a:t>从情节结构上看，小说的最后一段交代了村民们对天成支书的悼念，丰富了小说的故事情节，使小说结构更加完整</a:t>
            </a:r>
            <a:r>
              <a:rPr lang="zh-CN" altLang="zh-CN" sz="2800" kern="100" spc="-6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pc="-6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spc="-6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spc="-60" dirty="0">
                <a:latin typeface="Times New Roman"/>
                <a:ea typeface="华文细黑"/>
                <a:cs typeface="Times New Roman"/>
              </a:rPr>
              <a:t>从情感表现上看，结尾进一步表现了村民们对天成支书的爱戴和敬仰，以及作者对天成这类人的赞扬</a:t>
            </a:r>
            <a:r>
              <a:rPr lang="zh-CN" altLang="zh-CN" sz="2800" kern="100" spc="-6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pc="-6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spc="-6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spc="-60" dirty="0">
                <a:latin typeface="Times New Roman"/>
                <a:ea typeface="华文细黑"/>
                <a:cs typeface="Times New Roman"/>
              </a:rPr>
              <a:t>从主旨上看，结尾写全村人为铁妮生下的孩子取名为天成，表示天成支书的精神将代代相传，深化了小说的主旨。</a:t>
            </a:r>
            <a:endParaRPr lang="zh-CN" altLang="zh-CN" sz="1050" kern="100" spc="-6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spc="-60" dirty="0">
                <a:latin typeface="Times New Roman"/>
                <a:ea typeface="华文细黑"/>
                <a:cs typeface="Times New Roman"/>
              </a:rPr>
              <a:t>示例二：赞同。</a:t>
            </a:r>
            <a:r>
              <a:rPr lang="en-US" altLang="zh-CN" sz="2800" kern="100" spc="-6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spc="-60" dirty="0">
                <a:latin typeface="Times New Roman"/>
                <a:ea typeface="华文细黑"/>
                <a:cs typeface="Times New Roman"/>
              </a:rPr>
              <a:t>从情节结构上看，删去最后一段，小说的情节和结构依然完整</a:t>
            </a:r>
            <a:r>
              <a:rPr lang="zh-CN" altLang="zh-CN" sz="2800" kern="100" spc="-6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pc="-6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spc="-6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spc="-60" dirty="0">
                <a:latin typeface="Times New Roman"/>
                <a:ea typeface="华文细黑"/>
                <a:cs typeface="Times New Roman"/>
              </a:rPr>
              <a:t>从艺术效果上看，结尾到真相揭开时戛然而止，情感更加鲜明，能给读者留下想象和思考的空间</a:t>
            </a:r>
            <a:r>
              <a:rPr lang="zh-CN" altLang="zh-CN" sz="2800" kern="100" spc="-6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pc="-6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spc="-6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spc="-60" dirty="0">
                <a:latin typeface="Times New Roman"/>
                <a:ea typeface="华文细黑"/>
                <a:cs typeface="Times New Roman"/>
              </a:rPr>
              <a:t>从主旨上看，小说的主旨通过前面的故事情节已经能够完全体现出来。</a:t>
            </a:r>
            <a:endParaRPr lang="zh-CN" altLang="zh-CN" sz="1050" kern="100" spc="-60" dirty="0">
              <a:effectLst/>
              <a:latin typeface="宋体"/>
              <a:cs typeface="Courier New"/>
            </a:endParaRPr>
          </a:p>
        </p:txBody>
      </p:sp>
      <p:sp>
        <p:nvSpPr>
          <p:cNvPr id="1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277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sssss图片\政治\5810b781a808a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412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36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72162" y="45418"/>
            <a:ext cx="11326469" cy="636238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隶书"/>
                <a:ea typeface="华文细黑"/>
                <a:cs typeface="宋体"/>
              </a:rPr>
              <a:t>买彩票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　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我们那村里，抓会赌彩是自古有之。航空奖券，自然的，大受欢迎。头彩五十万，听听！二姐发起集股合作，首先拿出大洋二角。我自己先算了一卦，上吉，于是拿了四角。和二姐算计了好大半天，原来还短着九元四才够买一张的。我和她分头去宣传，五十万，五十万，五十个人分，每人还落一万，二角钱弄一万！举村若狂，连狗都听熟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五十万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，凡是说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五十万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的，哪怕是生人，也立刻摇尾而不上前一口把腿咬住。闹了整一个星期，十元算是凑齐；我是最大的股员。三姥姥才拿了五分，和四姨五姨共同凑了一股；她们还立了一本账簿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298043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上哪里去买呢！还得算卦。二姐不信任我的诸葛金钱课，花了五大枚请王瞎子占了个马前神课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利东北。城里有四家代售处；利成记在城之东北；决议，到利成记去买。可是，利成是四家买卖中最小的一号，只卖卷烟煤油，万一把十元拐去，或是卖假券呢！又送了王瞎子五大枚，重新另占。西北也行，他说；不但是行，他细掐过手指，还比东北好呢！西北是恒祥记，大买卖，二姐出阁时的缎子红被还是那儿买的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谁去买？又是个问题。按说我是头号股员，我应当跑一趟。可是我是属牛的，今年是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鸡年，总得找属鸡的，还得是男性，女性丧气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100" dirty="0"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013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454" y="298043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只有李家小三是鸡年生的，平日那些属鸡的好像都变了，找不着一个。小三自己去太不放心啊，于是决定另派二员金命的男人妥为保护。挑了吉日，三位进城买票。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票买来了，谁拿着呢？我们村里的合作事业有个特点，谁也不信任谁。经过三天三夜的讨论，还是交给了三姥姥。年高虽不见得必有德，可是到底手脚不利落，不至私自逃跑。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直到开彩那天，大家谁也没睡好觉。以我自己说，得了头彩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还能不是我们得吗？！就分两万，这两万怎么花？买处小房，好，房的地点，样式，怎么布置，想了半夜。不，不买房子，还是做买卖好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693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454" y="235177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于是铺子的地点、形式、种类，怎么赚钱，赚了钱以后怎样发展，又是半夜。天上的星星，河边的水泡，都看着像洋钱。清晨的鸟鸣，夜半的虫声，都说着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五十万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。偶尔睡着，手按在胸上，梦见一堆现洋压在身上，连气也出不得！特意买了一副骨牌，为的是随时打卦。打了坏卦，不算，另打；于是打的都是好卦，财是发准了。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开奖了。报上登出前五彩，没有我们背熟了的那一号。房子、铺子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随着汗全走了。等六彩七彩吧，头五奖没有，难道还不中个小六彩？又算了一卦，上吉；六彩是五百，弄几块做件夏布大衫也不坏。于是一边等着六彩七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彩的揭露，一边重读前五彩的号数，替得奖的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人</a:t>
            </a:r>
            <a:endParaRPr lang="zh-CN" altLang="zh-CN" sz="1050" kern="100" spc="100" dirty="0"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6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41433" y="263752"/>
            <a:ext cx="11326469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们想着怎么花用的方法，未免有些羡妒，所以想着想着便想到得奖人的乐极生悲，也许被钱烧死；自己没得也好；自然自己得奖也不见得就烧死。无论怎说，心中有点发堵。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六彩七彩也登出来了，还是没咱们的事，这才想起对尾子，连尾子都和我们开玩笑，我们的是个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，大奖的偏偏是个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。没办法！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姐和我是发起人呀！三姥姥向我们俩索要她的五分。没法不赔她。赔了她，别人的二角也无意虚掷。二姐这两天生病，她就是有这个本事，心里一想就会生病。剩下我自己打发大家的二角。打发完了，二姐的病也好了，我呢，昨天夜里睡得很清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8185" algn="r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1933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日《论语》第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1519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8233" y="458699"/>
            <a:ext cx="1121432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具体写出小说中除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买彩票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外的另一条情节发展线索，并说明它的作用。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9473" y="126983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9" name="矩形 18"/>
          <p:cNvSpPr/>
          <p:nvPr/>
        </p:nvSpPr>
        <p:spPr>
          <a:xfrm>
            <a:off x="478582" y="1826919"/>
            <a:ext cx="11173883" cy="3979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066" y="1754843"/>
            <a:ext cx="10993359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另一条情节发展线索为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的心理变化过程，即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举村若狂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用心筹划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兴奋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担心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羡妒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放下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心理的变化发展，使小说变得有内涵，有张力，充分展示了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买彩票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激动人心的力量；人物形象也因此变得丰满、立体，有血有肉；更深刻地揭示出人在奖金引诱下的各种失态、荒唐行为背后的贪婪本性乃至人性的暂时丧失。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307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8233" y="458699"/>
            <a:ext cx="1121432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评论者认为这个故事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平铺直叙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但又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曲折生动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，你怎么理解这种评论？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49513" y="126983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9" name="矩形 18"/>
          <p:cNvSpPr/>
          <p:nvPr/>
        </p:nvSpPr>
        <p:spPr>
          <a:xfrm>
            <a:off x="498216" y="1898576"/>
            <a:ext cx="11285622" cy="3288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066" y="1897407"/>
            <a:ext cx="10993359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平铺直叙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，指全文按集资、去哪买、谁去买、谁持票、等开奖、没中奖等买彩票的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流程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按部就班进行，故事讲得可谓有条不紊；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生动曲折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，指每个环节都内容充实而有变化，比如集资要经过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整一个星期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、买彩票商号的变化等，都十分精彩，又可谓妙趣横生。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47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298043"/>
            <a:ext cx="1110329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隶书"/>
                <a:ea typeface="华文细黑"/>
                <a:cs typeface="宋体"/>
              </a:rPr>
              <a:t>湖桥绝唱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李培俊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天成支书不该再唱这出戏的。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大年二十九上午，天成刚从南方收了一笔货款回来，到家后就觉得身体有些不适，心脏跳动忽快忽慢。老伴儿铺好床，让他躺下，又在他背后垫上枕头。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天成就要睡着的时候，村里唱戏的锣鼓敲响了，天成一翻身就爬了起来，穿上鞋就往外走。天成是远近有名的戏迷，不敢听见锣鼓响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26355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74739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3122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7150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191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2537</Words>
  <Application>Microsoft Office PowerPoint</Application>
  <PresentationFormat>自定义</PresentationFormat>
  <Paragraphs>151</Paragraphs>
  <Slides>19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3590</cp:revision>
  <dcterms:created xsi:type="dcterms:W3CDTF">2014-11-27T01:03:00Z</dcterms:created>
  <dcterms:modified xsi:type="dcterms:W3CDTF">2017-03-28T08:37:31Z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