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1572" r:id="rId2"/>
    <p:sldId id="1571" r:id="rId3"/>
    <p:sldId id="1573" r:id="rId4"/>
    <p:sldId id="1574" r:id="rId5"/>
    <p:sldId id="1590" r:id="rId6"/>
    <p:sldId id="1591" r:id="rId7"/>
    <p:sldId id="1594" r:id="rId8"/>
    <p:sldId id="1575" r:id="rId9"/>
    <p:sldId id="1592" r:id="rId10"/>
    <p:sldId id="1492" r:id="rId11"/>
    <p:sldId id="1576" r:id="rId12"/>
    <p:sldId id="1577" r:id="rId13"/>
    <p:sldId id="1578" r:id="rId14"/>
    <p:sldId id="1579" r:id="rId15"/>
    <p:sldId id="1580" r:id="rId16"/>
    <p:sldId id="1494" r:id="rId17"/>
    <p:sldId id="1595" r:id="rId18"/>
    <p:sldId id="1588" r:id="rId19"/>
    <p:sldId id="1596" r:id="rId20"/>
    <p:sldId id="1589" r:id="rId21"/>
    <p:sldId id="1593" r:id="rId22"/>
    <p:sldId id="1597" r:id="rId23"/>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6970" autoAdjust="0"/>
  </p:normalViewPr>
  <p:slideViewPr>
    <p:cSldViewPr>
      <p:cViewPr>
        <p:scale>
          <a:sx n="100" d="100"/>
          <a:sy n="100" d="100"/>
        </p:scale>
        <p:origin x="-738" y="-23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10</a:t>
            </a:fld>
            <a:endParaRPr lang="zh-CN" altLang="en-US"/>
          </a:p>
        </p:txBody>
      </p:sp>
    </p:spTree>
    <p:extLst>
      <p:ext uri="{BB962C8B-B14F-4D97-AF65-F5344CB8AC3E}">
        <p14:creationId xmlns:p14="http://schemas.microsoft.com/office/powerpoint/2010/main" val="662068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0.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0.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1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1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1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1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2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2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8.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descr="E:\赵丽君  2017\2017大一轮\大一轮语文（江苏专用）\新建文件夹\图09.jpg"/>
          <p:cNvPicPr>
            <a:picLocks noChangeAspect="1" noChangeArrowheads="1"/>
          </p:cNvPicPr>
          <p:nvPr/>
        </p:nvPicPr>
        <p:blipFill rotWithShape="1">
          <a:blip r:embed="rId2">
            <a:extLst>
              <a:ext uri="{28A0092B-C50C-407E-A947-70E740481C1C}">
                <a14:useLocalDpi xmlns:a14="http://schemas.microsoft.com/office/drawing/2010/main" val="0"/>
              </a:ext>
            </a:extLst>
          </a:blip>
          <a:srcRect t="7930" b="2032"/>
          <a:stretch/>
        </p:blipFill>
        <p:spPr bwMode="auto">
          <a:xfrm>
            <a:off x="406" y="0"/>
            <a:ext cx="121896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4" name="标题 2"/>
          <p:cNvSpPr txBox="1">
            <a:spLocks/>
          </p:cNvSpPr>
          <p:nvPr/>
        </p:nvSpPr>
        <p:spPr>
          <a:xfrm>
            <a:off x="3142878" y="4043163"/>
            <a:ext cx="8856983" cy="67325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20000"/>
              </a:lnSpc>
            </a:pPr>
            <a:r>
              <a:rPr lang="zh-CN" altLang="en-US" sz="3400" b="1" kern="100" dirty="0">
                <a:solidFill>
                  <a:schemeClr val="tx1">
                    <a:lumMod val="85000"/>
                    <a:lumOff val="15000"/>
                  </a:schemeClr>
                </a:solidFill>
                <a:latin typeface="Times New Roman"/>
                <a:ea typeface="微软雅黑" pitchFamily="34" charset="-122"/>
                <a:cs typeface="Times New Roman"/>
              </a:rPr>
              <a:t>考点精练五　探究主题、标题、人物、情节</a:t>
            </a:r>
            <a:endParaRPr lang="zh-CN" altLang="zh-CN" sz="3400" kern="100" dirty="0">
              <a:latin typeface="宋体" pitchFamily="2" charset="-122"/>
              <a:ea typeface="宋体" pitchFamily="2" charset="-122"/>
              <a:cs typeface="Courier New"/>
            </a:endParaRPr>
          </a:p>
        </p:txBody>
      </p:sp>
      <p:sp>
        <p:nvSpPr>
          <p:cNvPr id="15" name="副标题 3"/>
          <p:cNvSpPr txBox="1">
            <a:spLocks/>
          </p:cNvSpPr>
          <p:nvPr/>
        </p:nvSpPr>
        <p:spPr>
          <a:xfrm>
            <a:off x="157230" y="3772819"/>
            <a:ext cx="1257456"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1900" spc="100" dirty="0" smtClean="0">
                <a:solidFill>
                  <a:schemeClr val="tx1">
                    <a:lumMod val="75000"/>
                    <a:lumOff val="25000"/>
                  </a:schemeClr>
                </a:solidFill>
              </a:rPr>
              <a:t>文学类文</a:t>
            </a:r>
            <a:endParaRPr lang="en-US" altLang="zh-CN" sz="1900" spc="100" dirty="0" smtClean="0">
              <a:solidFill>
                <a:schemeClr val="tx1">
                  <a:lumMod val="75000"/>
                  <a:lumOff val="25000"/>
                </a:schemeClr>
              </a:solidFill>
            </a:endParaRPr>
          </a:p>
          <a:p>
            <a:pPr marL="0" indent="0">
              <a:lnSpc>
                <a:spcPct val="130000"/>
              </a:lnSpc>
              <a:buNone/>
            </a:pPr>
            <a:r>
              <a:rPr lang="zh-CN" altLang="en-US" sz="1900" spc="200" dirty="0" smtClean="0">
                <a:solidFill>
                  <a:schemeClr val="tx1">
                    <a:lumMod val="75000"/>
                    <a:lumOff val="25000"/>
                  </a:schemeClr>
                </a:solidFill>
              </a:rPr>
              <a:t>本阅读</a:t>
            </a:r>
            <a:r>
              <a:rPr lang="en-US" altLang="zh-CN" sz="1900" spc="200" dirty="0" smtClean="0">
                <a:solidFill>
                  <a:schemeClr val="tx1">
                    <a:lumMod val="75000"/>
                    <a:lumOff val="25000"/>
                  </a:schemeClr>
                </a:solidFill>
              </a:rPr>
              <a:t>·</a:t>
            </a:r>
          </a:p>
          <a:p>
            <a:pPr marL="0" indent="0">
              <a:lnSpc>
                <a:spcPct val="130000"/>
              </a:lnSpc>
              <a:buNone/>
            </a:pPr>
            <a:r>
              <a:rPr lang="zh-CN" altLang="en-US" sz="1900" spc="100" dirty="0" smtClean="0">
                <a:solidFill>
                  <a:schemeClr val="tx1">
                    <a:lumMod val="75000"/>
                    <a:lumOff val="25000"/>
                  </a:schemeClr>
                </a:solidFill>
              </a:rPr>
              <a:t>小说阅读</a:t>
            </a:r>
            <a:endParaRPr lang="zh-CN" altLang="en-US" sz="1900" spc="100" dirty="0">
              <a:solidFill>
                <a:schemeClr val="tx1">
                  <a:lumMod val="75000"/>
                  <a:lumOff val="25000"/>
                </a:schemeClr>
              </a:solidFill>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36529" y="298043"/>
            <a:ext cx="11103293"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老　闷</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班琳丽</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老闷是个义士。名声传得很远，香远益清，像莲。</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闷跟老蔫对门。两家的女人好比两家的鸡鸭串门，出大门，进对门，方便得很。男人们又都不爱说话，她们便同病相怜似的，觉得投缘，也就好得跟亲姐妹一样。聚在一块儿免不了牢骚，叨唠最多的，当然是她们的爷们儿，说摊上这样的活哑巴，比树叶还稠的日子就像咸饭不咸，淡饭不淡，没滋味透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Rectangle 21">
            <a:hlinkClick r:id="rId3"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4"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0" name="Rectangle 21">
            <a:hlinkClick r:id="rId5"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1" name="Rectangle 21">
            <a:hlinkClick r:id="rId6"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2" name="Rectangle 21">
            <a:hlinkClick r:id="rId7"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4941" y="38299"/>
            <a:ext cx="11326469" cy="645661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其实老闷跟老蔫不同，老蔫没活，因为他蔫；老闷没话，则是因为他有话不说。老闷像个舞者，好的是肢体语言，乐意将话附着在行动上表达。</a:t>
            </a:r>
            <a:endParaRPr lang="zh-CN" altLang="zh-CN" sz="100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那次他的二小子虎子偷了李寡妇家一兜酸杏，被李寡妇骂骂咧咧找上门来，好一番数落。等李寡妇颠着小脚走后，老闷将儿子扔进粪堆的青杏疙瘩一个个捡了回来，拿手捧了往儿子面前一放，手指着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赃物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，眼瞪着儿子。他儿子就乖乖地一个一个拿了往肚里吞，小脸跟眼睛挤一块儿了，挤出好多的泪珠儿，和着酸口水，流了一肚皮。</a:t>
            </a:r>
            <a:endParaRPr lang="zh-CN" altLang="zh-CN" sz="100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老闷不说，或者说他那肢体语言已告诉儿子：小子，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青疙瘩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吞多了，你脑瓜里跟种庄稼似的，自会长出道理</a:t>
            </a:r>
            <a:r>
              <a:rPr lang="zh-CN" altLang="zh-CN" sz="2800" kern="100" dirty="0" smtClean="0">
                <a:latin typeface="Times New Roman"/>
                <a:ea typeface="华文细黑"/>
                <a:cs typeface="Times New Roman"/>
              </a:rPr>
              <a:t>。</a:t>
            </a:r>
            <a:endParaRPr lang="zh-CN" altLang="zh-CN" sz="1000" kern="100" dirty="0">
              <a:latin typeface="宋体"/>
              <a:cs typeface="Courier New"/>
            </a:endParaRPr>
          </a:p>
        </p:txBody>
      </p:sp>
      <p:sp>
        <p:nvSpPr>
          <p:cNvPr id="8"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9"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216091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4941" y="45418"/>
            <a:ext cx="11326469" cy="6455333"/>
          </a:xfrm>
          <a:prstGeom prst="rect">
            <a:avLst/>
          </a:prstGeom>
        </p:spPr>
        <p:txBody>
          <a:bodyPr wrap="square" lIns="121898" tIns="60948" rIns="121898" bIns="60948">
            <a:spAutoFit/>
          </a:bodyPr>
          <a:lstStyle/>
          <a:p>
            <a:pPr indent="718185" algn="just">
              <a:lnSpc>
                <a:spcPct val="135000"/>
              </a:lnSpc>
              <a:spcAft>
                <a:spcPts val="0"/>
              </a:spcAft>
            </a:pPr>
            <a:r>
              <a:rPr lang="zh-CN" altLang="zh-CN" sz="2800" kern="100" dirty="0">
                <a:latin typeface="Times New Roman"/>
                <a:ea typeface="华文细黑"/>
                <a:cs typeface="Times New Roman"/>
              </a:rPr>
              <a:t>还有一次，邻庄上一个愣头青拎着砍刀来庄上骂街，庄上的人没伸头的。恰好老闷从城里送货回来，赶上了，他东西朝地上一丢，紧前两步，铁塔似的在小青年面前站成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瞪圆眼睛，指指自己的左脸。那愣小子被老闷的眼神激怒了，举起砍刀照着老闷脸上砍去。再看老闷，还是铁塔一样站着，那小子却木头桩子似的，横地上了。老闷的颧骨跟凸额头上因此贯穿着一条长长的刀疤。</a:t>
            </a:r>
            <a:endParaRPr lang="zh-CN" altLang="zh-CN" sz="1000" kern="100" dirty="0">
              <a:latin typeface="宋体"/>
              <a:cs typeface="Courier New"/>
            </a:endParaRPr>
          </a:p>
          <a:p>
            <a:pPr indent="718185" algn="just">
              <a:lnSpc>
                <a:spcPct val="135000"/>
              </a:lnSpc>
              <a:spcAft>
                <a:spcPts val="0"/>
              </a:spcAft>
            </a:pPr>
            <a:r>
              <a:rPr lang="zh-CN" altLang="zh-CN" sz="2800" kern="100" dirty="0">
                <a:latin typeface="Times New Roman"/>
                <a:ea typeface="华文细黑"/>
                <a:cs typeface="Times New Roman"/>
              </a:rPr>
              <a:t>老闷是个生意人，常跟老闷合作的有个陈老板，这人做事巧诈、世故。他欺老闷是乡里巴人，眼力短，路子窄，就经常在老闷的货物上采取地毯式寻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，借机压价。老闷的交易有一条底线，在他的成本与同等货物市场价格的中间画着。生意嘛，讲究双赢。我不多赚，绝不亏本；你不多占，绝不吃亏</a:t>
            </a:r>
            <a:r>
              <a:rPr lang="zh-CN" altLang="zh-CN" sz="2800" kern="100" dirty="0" smtClean="0">
                <a:latin typeface="Times New Roman"/>
                <a:ea typeface="华文细黑"/>
                <a:cs typeface="Times New Roman"/>
              </a:rPr>
              <a:t>。</a:t>
            </a:r>
            <a:endParaRPr lang="zh-CN" altLang="zh-CN" sz="1000" kern="100" dirty="0">
              <a:latin typeface="宋体"/>
              <a:cs typeface="Courier New"/>
            </a:endParaRPr>
          </a:p>
        </p:txBody>
      </p:sp>
      <p:sp>
        <p:nvSpPr>
          <p:cNvPr id="8"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9"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958440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9908" y="45418"/>
            <a:ext cx="11326469"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一天下午，陈老板将货物验了四个多钟头，价格一压再压。老闷烦了，他突地站起身，一挥手，示意跟车的几个人装车走人。陈老板慌了，拉他到背静处，说他老母亲要换眼角膜，手术费十几万，他一时手紧，才出此下策，实在没别的办法。</a:t>
            </a:r>
            <a:endParaRPr lang="zh-CN" altLang="zh-CN" sz="100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老闷的神情缓了，但坚定地举出四个指头，那是这一车货的触底价。陈老板把四万现金交到老闷手上，挥手谢客。没想到老闷一把抓住陈老板挥过来的手，将刚刚过到自己名下的四捆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老人头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啪的一声拍到上面，转身走出门去。陈老板诧异了许久。他过后懂老闷了，刚才叫交易，现在叫帮忙。本质不同，心情不同。事后不久，陈老板就提着重礼登老闷的门了，执意要拜老闷为大哥，并许诺老闷的货物一律免检</a:t>
            </a:r>
            <a:r>
              <a:rPr lang="zh-CN" altLang="zh-CN" sz="2800" kern="100" dirty="0" smtClean="0">
                <a:latin typeface="Times New Roman"/>
                <a:ea typeface="华文细黑"/>
                <a:cs typeface="Times New Roman"/>
              </a:rPr>
              <a:t>。</a:t>
            </a:r>
            <a:endParaRPr lang="zh-CN" altLang="zh-CN" sz="1000" kern="100" dirty="0">
              <a:latin typeface="宋体"/>
              <a:cs typeface="Courier New"/>
            </a:endParaRPr>
          </a:p>
        </p:txBody>
      </p:sp>
      <p:sp>
        <p:nvSpPr>
          <p:cNvPr id="8"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9"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17425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8582" y="45418"/>
            <a:ext cx="11326469" cy="650380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老闷做事，义字当头。大人不蒙，小孩不骗，权富不攀，贫贱不欺。义士！</a:t>
            </a:r>
            <a:endParaRPr lang="zh-CN" altLang="zh-CN" sz="90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村主任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闻香到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死后，村里再没人敢接任，怕呗，他家里还有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五只虎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呢。最后村民推举老闷，一是老闷有领大伙儿致富的能力和资本，二是老闷不怕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怯他。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老闷说，此后便上台了，扎扎实实领乡亲们致富。老闷给各家张罗生意，就像给儿子张罗婚事。他老婆嘴一撇：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傻种，没听说狼多肉少的理儿，不怕人家争份儿？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他眼一瞪，脸上是佯吓：娘们儿家，懂球？老闷古道热肠的行为，许是表达这样的一段话：狼多肉少，也可能是另一种情况，狼多了，地界大了，猎物也多，天宽地阔</a:t>
            </a:r>
            <a:r>
              <a:rPr lang="zh-CN" altLang="zh-CN" sz="2800" kern="100" dirty="0" smtClean="0">
                <a:latin typeface="Times New Roman"/>
                <a:ea typeface="华文细黑"/>
                <a:cs typeface="Times New Roman"/>
              </a:rPr>
              <a:t>。</a:t>
            </a:r>
            <a:endParaRPr lang="zh-CN" altLang="zh-CN" sz="900" kern="100" dirty="0">
              <a:latin typeface="宋体"/>
              <a:cs typeface="Courier New"/>
            </a:endParaRPr>
          </a:p>
        </p:txBody>
      </p:sp>
      <p:sp>
        <p:nvSpPr>
          <p:cNvPr id="8"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9"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58032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36529" y="520393"/>
            <a:ext cx="11103293" cy="4565585"/>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后来，有记者想把老闷推成美丽乡村建设路上的领军人物。老闷给来送信的乡通讯员只一个连挥两下的手势。那通讯员闹了个红脸，对着老闷的后影一连说：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你看你老闷，你看你这个老闷！</a:t>
            </a:r>
            <a:r>
              <a:rPr lang="en-US" altLang="zh-CN" sz="2800" kern="100" dirty="0">
                <a:latin typeface="宋体"/>
                <a:ea typeface="华文细黑"/>
                <a:cs typeface="Times New Roman"/>
              </a:rPr>
              <a:t>”</a:t>
            </a:r>
            <a:endParaRPr lang="zh-CN" altLang="zh-CN" sz="90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有人说老闷那手势的意思是：别来这一套。</a:t>
            </a:r>
            <a:endParaRPr lang="zh-CN" altLang="zh-CN" sz="90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还有人说，老闷的意思是：跟着学就是。</a:t>
            </a:r>
            <a:endParaRPr lang="zh-CN" altLang="zh-CN" sz="90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老闷就是这样一个让人费琢磨的人，可琢磨透了，也许就像有人说的，</a:t>
            </a:r>
            <a:r>
              <a:rPr lang="zh-CN" altLang="zh-CN" sz="2800" u="sng" kern="100" dirty="0">
                <a:latin typeface="Times New Roman"/>
                <a:ea typeface="华文细黑"/>
                <a:cs typeface="Times New Roman"/>
              </a:rPr>
              <a:t>老闷是个火炉，可以供你烧饭，也可以让你取暖。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有删改</a:t>
            </a:r>
            <a:r>
              <a:rPr lang="en-US" altLang="zh-CN" sz="2800" kern="100" dirty="0">
                <a:latin typeface="Times New Roman"/>
                <a:ea typeface="华文细黑"/>
                <a:cs typeface="Courier New"/>
              </a:rPr>
              <a:t>)</a:t>
            </a:r>
            <a:endParaRPr lang="zh-CN" altLang="zh-CN" sz="900" kern="100" dirty="0">
              <a:latin typeface="宋体"/>
              <a:cs typeface="Courier New"/>
            </a:endParaRPr>
          </a:p>
        </p:txBody>
      </p:sp>
      <p:sp>
        <p:nvSpPr>
          <p:cNvPr id="8"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9"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509039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424941" y="45418"/>
            <a:ext cx="11326469" cy="6521761"/>
          </a:xfrm>
          <a:prstGeom prst="rect">
            <a:avLst/>
          </a:prstGeom>
        </p:spPr>
        <p:txBody>
          <a:bodyPr wrap="square" lIns="121898" tIns="60948" rIns="121898" bIns="60948">
            <a:spAutoFit/>
          </a:bodyPr>
          <a:lstStyle/>
          <a:p>
            <a:pPr algn="just">
              <a:lnSpc>
                <a:spcPct val="135000"/>
              </a:lnSpc>
              <a:spcAft>
                <a:spcPts val="0"/>
              </a:spcAft>
            </a:pPr>
            <a:r>
              <a:rPr lang="en-US" altLang="zh-CN" sz="2800" kern="100" spc="-100" dirty="0">
                <a:latin typeface="Times New Roman"/>
                <a:ea typeface="华文细黑"/>
                <a:cs typeface="Courier New"/>
              </a:rPr>
              <a:t>3.</a:t>
            </a:r>
            <a:r>
              <a:rPr lang="zh-CN" altLang="zh-CN" sz="2800" kern="100" spc="-100" dirty="0">
                <a:latin typeface="Times New Roman"/>
                <a:ea typeface="华文细黑"/>
                <a:cs typeface="Times New Roman"/>
              </a:rPr>
              <a:t>下列对小说相关内容和艺术特色的分析</a:t>
            </a:r>
            <a:r>
              <a:rPr lang="zh-CN" altLang="zh-CN" sz="2800" kern="100" spc="-100" dirty="0" smtClean="0">
                <a:latin typeface="Times New Roman"/>
                <a:ea typeface="华文细黑"/>
                <a:cs typeface="Times New Roman"/>
              </a:rPr>
              <a:t>鉴赏</a:t>
            </a:r>
            <a:r>
              <a:rPr lang="en-US" altLang="zh-CN" sz="2800" kern="100" spc="-100" dirty="0" smtClean="0">
                <a:latin typeface="Times New Roman"/>
                <a:ea typeface="华文细黑"/>
                <a:cs typeface="Times New Roman"/>
              </a:rPr>
              <a:t>,</a:t>
            </a:r>
            <a:r>
              <a:rPr lang="zh-CN" altLang="zh-CN" sz="2800" kern="100" spc="-100" dirty="0" smtClean="0">
                <a:latin typeface="Times New Roman"/>
                <a:ea typeface="华文细黑"/>
                <a:cs typeface="Times New Roman"/>
              </a:rPr>
              <a:t>不</a:t>
            </a:r>
            <a:r>
              <a:rPr lang="zh-CN" altLang="zh-CN" sz="2800" kern="100" spc="-100" dirty="0">
                <a:latin typeface="Times New Roman"/>
                <a:ea typeface="华文细黑"/>
                <a:cs typeface="Times New Roman"/>
              </a:rPr>
              <a:t>正确的两项</a:t>
            </a:r>
            <a:r>
              <a:rPr lang="zh-CN" altLang="zh-CN" sz="2800" kern="100" spc="-100" dirty="0" smtClean="0">
                <a:latin typeface="Times New Roman"/>
                <a:ea typeface="华文细黑"/>
                <a:cs typeface="Times New Roman"/>
              </a:rPr>
              <a:t>是</a:t>
            </a:r>
            <a:endParaRPr lang="zh-CN" altLang="zh-CN" sz="1050" kern="100" spc="-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小说开头写老闷跟老蔫两家的女人聚在一块儿像亲姐妹一样，叨唠</a:t>
            </a:r>
            <a:r>
              <a:rPr lang="zh-CN" altLang="zh-CN" sz="2800" kern="100" dirty="0" smtClean="0">
                <a:latin typeface="Times New Roman"/>
                <a:ea typeface="华文细黑"/>
                <a:cs typeface="Times New Roman"/>
              </a:rPr>
              <a:t>自</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己</a:t>
            </a:r>
            <a:r>
              <a:rPr lang="zh-CN" altLang="zh-CN" sz="2800" kern="100" dirty="0">
                <a:latin typeface="Times New Roman"/>
                <a:ea typeface="华文细黑"/>
                <a:cs typeface="Times New Roman"/>
              </a:rPr>
              <a:t>的丈夫，流露出她们对自己丈夫的厌恶。</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老闷教训偷李寡妇家酸杏的二小子虎子，将扔到粪堆里的酸杏捡回来</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让</a:t>
            </a:r>
            <a:r>
              <a:rPr lang="zh-CN" altLang="zh-CN" sz="2800" kern="100" dirty="0">
                <a:latin typeface="Times New Roman"/>
                <a:ea typeface="华文细黑"/>
                <a:cs typeface="Times New Roman"/>
              </a:rPr>
              <a:t>儿子一个一个吞下，这种教训儿子的行为表现了其残暴的一面。</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老闷面对前来滋事的愣头青，不躲不避，用为人的气势灭其邪性，</a:t>
            </a:r>
            <a:r>
              <a:rPr lang="zh-CN" altLang="zh-CN" sz="2800" kern="100" dirty="0" smtClean="0">
                <a:latin typeface="Times New Roman"/>
                <a:ea typeface="华文细黑"/>
                <a:cs typeface="Times New Roman"/>
              </a:rPr>
              <a:t>这</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件</a:t>
            </a:r>
            <a:r>
              <a:rPr lang="zh-CN" altLang="zh-CN" sz="2800" kern="100" dirty="0">
                <a:latin typeface="Times New Roman"/>
                <a:ea typeface="华文细黑"/>
                <a:cs typeface="Times New Roman"/>
              </a:rPr>
              <a:t>事表现了老闷的正义感，照应文章开头的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老闷是个义士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村主任去世之后，没人敢接任，老闷得村民推举担当重任，给各家</a:t>
            </a:r>
            <a:r>
              <a:rPr lang="zh-CN" altLang="zh-CN" sz="2800" kern="100" dirty="0" smtClean="0">
                <a:latin typeface="Times New Roman"/>
                <a:ea typeface="华文细黑"/>
                <a:cs typeface="Times New Roman"/>
              </a:rPr>
              <a:t>张</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罗</a:t>
            </a:r>
            <a:r>
              <a:rPr lang="zh-CN" altLang="zh-CN" sz="2800" kern="100" dirty="0">
                <a:latin typeface="Times New Roman"/>
                <a:ea typeface="华文细黑"/>
                <a:cs typeface="Times New Roman"/>
              </a:rPr>
              <a:t>生意，就像张罗自家生意一般用心，全然没有私欲杂念。</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小说语言自然流畅，长短句错落，既多用口语，又有一种诗性表达</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老闷是个义士。名声传得很远，香远益清，像莲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2" name="TextBox 11"/>
          <p:cNvSpPr txBox="1"/>
          <p:nvPr/>
        </p:nvSpPr>
        <p:spPr>
          <a:xfrm>
            <a:off x="9927543" y="18943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TextBox 12">
            <a:hlinkClick r:id="rId7" action="ppaction://hlinksldjump"/>
          </p:cNvPr>
          <p:cNvSpPr txBox="1"/>
          <p:nvPr/>
        </p:nvSpPr>
        <p:spPr>
          <a:xfrm>
            <a:off x="11022521" y="18943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0" name="TextBox 19"/>
          <p:cNvSpPr txBox="1"/>
          <p:nvPr/>
        </p:nvSpPr>
        <p:spPr>
          <a:xfrm>
            <a:off x="298562" y="76549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
        <p:nvSpPr>
          <p:cNvPr id="21" name="TextBox 20"/>
          <p:cNvSpPr txBox="1"/>
          <p:nvPr/>
        </p:nvSpPr>
        <p:spPr>
          <a:xfrm>
            <a:off x="262558" y="184561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47648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1"/>
                                        </p:tgtEl>
                                      </p:cBhvr>
                                    </p:animEffect>
                                    <p:set>
                                      <p:cBhvr>
                                        <p:cTn id="18"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20" grpId="0"/>
      <p:bldP spid="20" grpId="1"/>
      <p:bldP spid="21" grpId="0"/>
      <p:bldP spid="21" grpId="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矩形 32"/>
          <p:cNvSpPr/>
          <p:nvPr/>
        </p:nvSpPr>
        <p:spPr>
          <a:xfrm>
            <a:off x="537947" y="1637748"/>
            <a:ext cx="11173883" cy="280015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34" name="矩形 33"/>
          <p:cNvSpPr/>
          <p:nvPr/>
        </p:nvSpPr>
        <p:spPr>
          <a:xfrm>
            <a:off x="589066" y="1587152"/>
            <a:ext cx="10993359"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流露出她们对自己丈夫的厌恶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错误，她们只是对自己丈夫话少发牢骚，并无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厌恶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表现了其残暴的一面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错误，教训儿子的情节只是为了说明老闷乐意将话附着在行动上表达。</a:t>
            </a:r>
            <a:endParaRPr lang="zh-CN" altLang="zh-CN" sz="1050" kern="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72085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7369" y="581954"/>
            <a:ext cx="11326469"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小说是如何描写老闷这一形象的？请简要分析。</a:t>
            </a:r>
            <a:endParaRPr lang="zh-CN" altLang="zh-CN" sz="1050" kern="100" dirty="0">
              <a:effectLst/>
              <a:latin typeface="宋体"/>
              <a:cs typeface="Courier New"/>
            </a:endParaRPr>
          </a:p>
        </p:txBody>
      </p:sp>
      <p:sp>
        <p:nvSpPr>
          <p:cNvPr id="11" name="TextBox 10"/>
          <p:cNvSpPr txBox="1"/>
          <p:nvPr/>
        </p:nvSpPr>
        <p:spPr>
          <a:xfrm>
            <a:off x="8327454" y="7654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2" name="矩形 11"/>
          <p:cNvSpPr/>
          <p:nvPr/>
        </p:nvSpPr>
        <p:spPr>
          <a:xfrm>
            <a:off x="441789" y="1388879"/>
            <a:ext cx="11398477" cy="463498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5" name="矩形 14"/>
          <p:cNvSpPr/>
          <p:nvPr/>
        </p:nvSpPr>
        <p:spPr>
          <a:xfrm>
            <a:off x="468711" y="1341562"/>
            <a:ext cx="11214326" cy="45648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正面描写与侧面描写相结合。小说中老闷教训儿子、镇住愣头青、帮助陈老板、出任村主任带领村民致富等情节是正面描写；开头写老闷和老蔫两家的女人对丈夫的唠叨以及结尾他人对老闷的评价是侧面描写。正面描写和侧面描写相结合，多角度展现老闷的形象。</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对比描写。小说开头将老闷和老蔫进行了对比，两人同样不爱说话，但老蔫是没话，老闷是有话不说，突出了老闷乐意将话附着在行动上表达的形象特点。</a:t>
            </a: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3" name="TextBox 12">
            <a:hlinkClick r:id="rId7" action="ppaction://hlinksldjump"/>
          </p:cNvPr>
          <p:cNvSpPr txBox="1"/>
          <p:nvPr/>
        </p:nvSpPr>
        <p:spPr>
          <a:xfrm>
            <a:off x="9407574" y="7654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213138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2" grpId="0" animBg="1"/>
      <p:bldP spid="12" grpId="1" animBg="1"/>
      <p:bldP spid="15" grpId="0"/>
      <p:bldP spid="15" grpId="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441789" y="894926"/>
            <a:ext cx="11398477" cy="434130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5" name="矩形 14"/>
          <p:cNvSpPr/>
          <p:nvPr/>
        </p:nvSpPr>
        <p:spPr>
          <a:xfrm>
            <a:off x="468711" y="981522"/>
            <a:ext cx="11214326"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根据题干中的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如何描写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解题时首先需要指出描写方法，描写人物的方法一般有正面描写和侧面描写等。通读全文可知，文章中间写的几件事情是对老闷的正面描写；第二段和结尾部分的内容是对老闷的侧面描写。同时，文章开头将老闷和老蔫进行了对比，这也是描写老闷的方法。然后结合文章内容分析描写方法的效果，如老闷与老蔫的对比突出了老闷乐意将话附着在行动上表达的特点等。</a:t>
            </a: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2098902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72162" y="154027"/>
            <a:ext cx="11326469"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800" b="1" kern="100" dirty="0">
                <a:latin typeface="隶书"/>
                <a:ea typeface="华文细黑"/>
                <a:cs typeface="宋体"/>
              </a:rPr>
              <a:t>三　马</a:t>
            </a:r>
            <a:endParaRPr lang="zh-CN" altLang="zh-CN" sz="105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孙　犁</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一九六六年冬天，情形越来越不好，每天我很晚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开会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回来，老伴一个人坐在灯下等我，先安排着我吃了饭，看到我那茶饭无心，非常颓丧的样子，总是想安慰安慰我，但又害怕说错了话，惹我生气。就吞吞吐吐地说：</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你得想开一点呀，这不也是运动吗，你经过的运动还少吗？总会过去的。你没见土改吗？当时也闹得很凶，我不是也过来了吗？</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
        <p:nvSpPr>
          <p:cNvPr id="8"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261442"/>
            <a:ext cx="11326469" cy="19802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小说结尾写道：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老闷是个火炉，可以供你烧饭，也可以让你取暖。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这句话有何作用？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这一人物有何现实意义？请谈谈你的看法。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对点训练题</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9"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0"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13" name="TextBox 12"/>
          <p:cNvSpPr txBox="1"/>
          <p:nvPr/>
        </p:nvSpPr>
        <p:spPr>
          <a:xfrm>
            <a:off x="2813609" y="167198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4" name="矩形 13"/>
          <p:cNvSpPr/>
          <p:nvPr/>
        </p:nvSpPr>
        <p:spPr>
          <a:xfrm>
            <a:off x="441789" y="2282113"/>
            <a:ext cx="11398477" cy="3946640"/>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6" name="矩形 15"/>
          <p:cNvSpPr/>
          <p:nvPr/>
        </p:nvSpPr>
        <p:spPr>
          <a:xfrm>
            <a:off x="468711" y="2203872"/>
            <a:ext cx="11214326"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作用：以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老闷是个火炉，可以供你烧饭，也可以让你取暖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结尾，铿锵有力，画龙点睛，既突出老闷古道热肠的品性，又突出了小说的主旨，高度赞扬了老闷这种权富不攀、贫贱不欺、古道热肠的品性。</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现实意义：在现实生活中，古道热肠的人是一种引领和榜样，会起到表率的作用。和谐美好的生活，需要这种正能量。像老闷这种品性的人，大到国家民族、社会集体，小到家庭，都需要。</a:t>
            </a:r>
            <a:endParaRPr lang="zh-CN" altLang="zh-CN" sz="1050" kern="100" dirty="0">
              <a:effectLst/>
              <a:latin typeface="宋体"/>
              <a:cs typeface="Courier New"/>
            </a:endParaRPr>
          </a:p>
        </p:txBody>
      </p:sp>
      <p:sp>
        <p:nvSpPr>
          <p:cNvPr id="17" name="TextBox 16">
            <a:hlinkClick r:id="rId7" action="ppaction://hlinksldjump"/>
          </p:cNvPr>
          <p:cNvSpPr txBox="1"/>
          <p:nvPr/>
        </p:nvSpPr>
        <p:spPr>
          <a:xfrm>
            <a:off x="3893729" y="167198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20900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4" grpId="0" animBg="1"/>
      <p:bldP spid="14" grpId="1" animBg="1"/>
      <p:bldP spid="16" grpId="0"/>
      <p:bldP spid="16" grpId="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262558" y="863209"/>
            <a:ext cx="11627587" cy="435953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5" name="矩形 14"/>
          <p:cNvSpPr/>
          <p:nvPr/>
        </p:nvSpPr>
        <p:spPr>
          <a:xfrm>
            <a:off x="298809" y="1023478"/>
            <a:ext cx="11554131"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解答此题，首先应指出以此结尾的作用。这句话形象地点出了老闷为人的品性。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老闷是个火炉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说明老闷是一个热心肠的人，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可以供你烧饭，也可以让你取暖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明老闷在困难时可以给你帮助，如慷慨帮助有困难的陈老板，带领乡亲们致富。从文章主旨的角度来说，高度赞美了老闷权富不攀、贫贱不欺、古道热肠的品性。然后结合现实生活谈谈老闷这一人物的现实意义即可。</a:t>
            </a:r>
            <a:endParaRPr lang="zh-CN" altLang="zh-CN" sz="1050" kern="100" dirty="0">
              <a:effectLst/>
              <a:latin typeface="宋体"/>
              <a:cs typeface="Courier New"/>
            </a:endParaRPr>
          </a:p>
        </p:txBody>
      </p:sp>
      <p:sp>
        <p:nvSpPr>
          <p:cNvPr id="13"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402771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descr="E:\赵丽君  2017\2017大一轮\大一轮语文（江苏专用）\新建文件夹\图09.jpg"/>
          <p:cNvPicPr>
            <a:picLocks noChangeAspect="1" noChangeArrowheads="1"/>
          </p:cNvPicPr>
          <p:nvPr/>
        </p:nvPicPr>
        <p:blipFill rotWithShape="1">
          <a:blip r:embed="rId2">
            <a:extLst>
              <a:ext uri="{28A0092B-C50C-407E-A947-70E740481C1C}">
                <a14:useLocalDpi xmlns:a14="http://schemas.microsoft.com/office/drawing/2010/main" val="0"/>
              </a:ext>
            </a:extLst>
          </a:blip>
          <a:srcRect t="7930" b="2032"/>
          <a:stretch/>
        </p:blipFill>
        <p:spPr bwMode="auto">
          <a:xfrm>
            <a:off x="406" y="0"/>
            <a:ext cx="121896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6" name="矩形 15"/>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7"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4061842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435">
                                          <p:stCondLst>
                                            <p:cond delay="0"/>
                                          </p:stCondLst>
                                        </p:cTn>
                                        <p:tgtEl>
                                          <p:spTgt spid="17"/>
                                        </p:tgtEl>
                                      </p:cBhvr>
                                    </p:animEffect>
                                    <p:anim calcmode="lin" valueType="num">
                                      <p:cBhvr>
                                        <p:cTn id="8"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13" dur="20">
                                          <p:stCondLst>
                                            <p:cond delay="487"/>
                                          </p:stCondLst>
                                        </p:cTn>
                                        <p:tgtEl>
                                          <p:spTgt spid="17"/>
                                        </p:tgtEl>
                                      </p:cBhvr>
                                      <p:to x="100000" y="60000"/>
                                    </p:animScale>
                                    <p:animScale>
                                      <p:cBhvr>
                                        <p:cTn id="14" dur="124" decel="50000">
                                          <p:stCondLst>
                                            <p:cond delay="507"/>
                                          </p:stCondLst>
                                        </p:cTn>
                                        <p:tgtEl>
                                          <p:spTgt spid="17"/>
                                        </p:tgtEl>
                                      </p:cBhvr>
                                      <p:to x="100000" y="100000"/>
                                    </p:animScale>
                                    <p:animScale>
                                      <p:cBhvr>
                                        <p:cTn id="15" dur="20">
                                          <p:stCondLst>
                                            <p:cond delay="984"/>
                                          </p:stCondLst>
                                        </p:cTn>
                                        <p:tgtEl>
                                          <p:spTgt spid="17"/>
                                        </p:tgtEl>
                                      </p:cBhvr>
                                      <p:to x="100000" y="80000"/>
                                    </p:animScale>
                                    <p:animScale>
                                      <p:cBhvr>
                                        <p:cTn id="16" dur="124" decel="50000">
                                          <p:stCondLst>
                                            <p:cond delay="1004"/>
                                          </p:stCondLst>
                                        </p:cTn>
                                        <p:tgtEl>
                                          <p:spTgt spid="17"/>
                                        </p:tgtEl>
                                      </p:cBhvr>
                                      <p:to x="100000" y="100000"/>
                                    </p:animScale>
                                    <p:animScale>
                                      <p:cBhvr>
                                        <p:cTn id="17" dur="20">
                                          <p:stCondLst>
                                            <p:cond delay="1231"/>
                                          </p:stCondLst>
                                        </p:cTn>
                                        <p:tgtEl>
                                          <p:spTgt spid="17"/>
                                        </p:tgtEl>
                                      </p:cBhvr>
                                      <p:to x="100000" y="90000"/>
                                    </p:animScale>
                                    <p:animScale>
                                      <p:cBhvr>
                                        <p:cTn id="18" dur="124" decel="50000">
                                          <p:stCondLst>
                                            <p:cond delay="1251"/>
                                          </p:stCondLst>
                                        </p:cTn>
                                        <p:tgtEl>
                                          <p:spTgt spid="17"/>
                                        </p:tgtEl>
                                      </p:cBhvr>
                                      <p:to x="100000" y="100000"/>
                                    </p:animScale>
                                    <p:animScale>
                                      <p:cBhvr>
                                        <p:cTn id="19" dur="20">
                                          <p:stCondLst>
                                            <p:cond delay="1356"/>
                                          </p:stCondLst>
                                        </p:cTn>
                                        <p:tgtEl>
                                          <p:spTgt spid="17"/>
                                        </p:tgtEl>
                                      </p:cBhvr>
                                      <p:to x="100000" y="95000"/>
                                    </p:animScale>
                                    <p:animScale>
                                      <p:cBhvr>
                                        <p:cTn id="20" dur="124" decel="50000">
                                          <p:stCondLst>
                                            <p:cond delay="1376"/>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6368"/>
            <a:ext cx="11214326"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我一向称赞她是个乐天派。闹日本的时候，一天敌人进了村，全村的人都逃出去了。她正在坐月子，走动不了。一个日本兵进了她的屋，她横下一条心，死死盯着他。可是日本兵转身又走了。事后她笑着对我说：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日本人很讲卫生吗？他大概是闻不了我那屋里的气味吧！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我家是富农，她经历了老区的土改，当时拆房、牵牛，她走出走进都不在乎，还对正在拆房的人说：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你慢点扔砖呀，等我过去，可别砸着我。</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随着不断地抄家，随着周围的人对她的歧视，随着我的处境越来越坏，随着不断听说有人自杀，她也觉得有些不对头了。她是一个病人，患糖尿病已经近十年，遇上这种事，我知道，她也活不长了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2"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301347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8454" y="38299"/>
            <a:ext cx="11214326" cy="645661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那些所谓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造反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者，还在不断逼迫，一步紧似一步。一天下午，我回到家来，才知道是勒令马上搬家。家里已经乱作一团，晚饭也没吃。胡乱搬了一些家具、衣物，装满一卡车，到了新住处，已经有十一点了。</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那是一小间南房，我们进去，有人正在把和西邻的隔山墙，打开一个大洞。并且，还没有等我们把东西安置一下，就把屋顶上的惟一的小灯泡摘走了，我们来时慌慌张张，并没有带灯泡来。</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老伴这才伤心了，她在我耳边问：</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人家为什么要在墙上凿个洞呢？</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那是要监视我，不然，你还不相信呢。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我说</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2"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06933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8454" y="-26590"/>
            <a:ext cx="11214326"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这里住户虽说不少，没人愿意理我们，也不敢理。唯独东邻一个十六七岁的男孩，主动地对老伴说：</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大娘，你刚刚搬来，缺什么短什么，就和我说吧！</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使得老伴感激落泪。</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后来，我知道，这个孩子的父亲，原来也是我们机关的职工，因为在日本人办的报馆做过事，被定为日本人的特务。这次运动又提起来了，已经不许回家。他有三个儿子，大的叫大马，二的叫二马，都因为父亲的问题，到了年龄，找不到对象，进了精神病院。这个老三，叫作三马，看起来，聪明伶俐，一个人在家里过日子，屋里院里弄得井井有条。我的老伴有病，我又每天早出晚归，他确实帮过不少忙</a:t>
            </a:r>
            <a:r>
              <a:rPr lang="zh-CN" altLang="zh-CN" sz="2800" kern="100" dirty="0" smtClean="0">
                <a:latin typeface="Times New Roman"/>
                <a:ea typeface="华文细黑"/>
                <a:cs typeface="Times New Roman"/>
              </a:rPr>
              <a:t>。</a:t>
            </a:r>
          </a:p>
        </p:txBody>
      </p:sp>
      <p:sp>
        <p:nvSpPr>
          <p:cNvPr id="12"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247663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41433" y="263752"/>
            <a:ext cx="11326469"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在很长一个时期，我甚至认为他是唯一对我家没有敌意并怀有同情之心的人了。</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后来，我也被管制在大院后楼，不许回家，和他父亲住在一处。这个人因为是老问题，造反者的里面，又有不少人，是他过去的同事，对他并不注意，而且很宽容，并派他监视我们。他的床铺放在临门的地方，每逢我出去，他总是慢慢跟在后面，从容不迫，意在笔先，驾轻就熟，若无其事。比起那些初学乍练的来，显得高明老练得多了。他也从不用言词和行动伤害我，只是于无形无声中，表示是受人之命，不得不如此而已。因此，我对他也没有反感</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2"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315199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84800" y="370051"/>
            <a:ext cx="11439734"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当我临近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解放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，我的老伴就在附近医院去世了。我请了两位老朋友，帮着草草办了丧事，没有掉一滴眼泪。虽然她跟着我，过了整整四十年，可以说是恩爱夫妻，并一同经历了千辛万苦。</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不久，我搬回了原来住的地方，告别了那间小屋。有一天，忽然听人说，三马因为两个哥哥回来了，不愿和两个疯人住在一起，自己偷偷住进了我留下的那一小间空房。被管房的知道了，带一群人硬逼他出来，他恳求了半天，还是不行，又挨了打，就从口袋里掏出一瓶敌敌畏，</a:t>
            </a:r>
            <a:r>
              <a:rPr lang="zh-CN" altLang="zh-CN" sz="2800" kern="100" spc="-100" dirty="0">
                <a:latin typeface="Times New Roman"/>
                <a:ea typeface="华文细黑"/>
                <a:cs typeface="Times New Roman"/>
              </a:rPr>
              <a:t>当场喝下去死掉了。听到这个消息，</a:t>
            </a:r>
            <a:r>
              <a:rPr lang="zh-CN" altLang="zh-CN" sz="2800" u="sng" kern="100" spc="-100" dirty="0">
                <a:latin typeface="Times New Roman"/>
                <a:ea typeface="华文细黑"/>
                <a:cs typeface="Times New Roman"/>
              </a:rPr>
              <a:t>我的干枯已久的眼眶，突然充满了泪水。</a:t>
            </a:r>
            <a:endParaRPr lang="zh-CN" altLang="zh-CN" sz="1050" kern="100" spc="-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一九八二年一月二日晨起改讫</a:t>
            </a:r>
            <a:r>
              <a:rPr lang="en-US" altLang="zh-CN" sz="2800" kern="100" dirty="0">
                <a:latin typeface="Times New Roman"/>
                <a:ea typeface="华文细黑"/>
                <a:cs typeface="Times New Roman"/>
              </a:rPr>
              <a:t>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选自孙犁《尺泽集》，有删改</a:t>
            </a:r>
            <a:r>
              <a:rPr lang="en-US" altLang="zh-CN" sz="2800" kern="100" dirty="0">
                <a:latin typeface="Times New Roman"/>
                <a:ea typeface="华文细黑"/>
                <a:cs typeface="Courier New"/>
              </a:rPr>
              <a:t>)</a:t>
            </a:r>
            <a:endParaRPr lang="zh-CN" altLang="zh-CN" sz="1050" kern="100" dirty="0">
              <a:latin typeface="宋体"/>
              <a:cs typeface="Courier New"/>
            </a:endParaRPr>
          </a:p>
        </p:txBody>
      </p:sp>
      <p:sp>
        <p:nvSpPr>
          <p:cNvPr id="12"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108128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8233" y="117426"/>
            <a:ext cx="11214326"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文中写妻子的死，自己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没有掉一滴眼泪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，可是听到三马自杀的消息，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我的干枯已久的眼眶，突然充满了泪水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，这是不是不合常情？请探究其原因。</a:t>
            </a:r>
            <a:endParaRPr lang="zh-CN" altLang="zh-CN" sz="1050" kern="100" dirty="0">
              <a:effectLst/>
              <a:latin typeface="宋体"/>
              <a:cs typeface="Courier New"/>
            </a:endParaRPr>
          </a:p>
        </p:txBody>
      </p:sp>
      <p:sp>
        <p:nvSpPr>
          <p:cNvPr id="18" name="TextBox 17"/>
          <p:cNvSpPr txBox="1"/>
          <p:nvPr/>
        </p:nvSpPr>
        <p:spPr>
          <a:xfrm>
            <a:off x="2926854" y="159997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矩形 18"/>
          <p:cNvSpPr/>
          <p:nvPr/>
        </p:nvSpPr>
        <p:spPr>
          <a:xfrm>
            <a:off x="537947" y="2120199"/>
            <a:ext cx="11173883" cy="429080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0" name="矩形 19"/>
          <p:cNvSpPr/>
          <p:nvPr/>
        </p:nvSpPr>
        <p:spPr>
          <a:xfrm>
            <a:off x="589066" y="2035378"/>
            <a:ext cx="10993359" cy="4274736"/>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对于妻子的死，作者有一定的心理准备，而三马的死，消息来得突然，作者难以接受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妻子年老久病，在非人的政治环境中，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死未尝不是一种解脱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，三马正当青春，因为父亲的缘故，遭受了诸多不公正的待遇，他的死尤为无辜</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③</a:t>
            </a:r>
            <a:r>
              <a:rPr lang="zh-CN" altLang="zh-CN" sz="2800" kern="100" spc="-100" dirty="0">
                <a:latin typeface="Times New Roman"/>
                <a:ea typeface="华文细黑"/>
                <a:cs typeface="Times New Roman"/>
              </a:rPr>
              <a:t>妻子的死，死于运动即将过去之时，让人痛惜，欲哭无泪；三马死于</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我解放</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之后，还在发生这样的悲剧，让人叹息。</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其他言之成理亦可</a:t>
            </a:r>
            <a:r>
              <a:rPr lang="en-US" altLang="zh-CN" sz="2800" kern="100" spc="-100" dirty="0">
                <a:latin typeface="Times New Roman"/>
                <a:ea typeface="华文细黑"/>
                <a:cs typeface="Courier New"/>
              </a:rPr>
              <a:t>)</a:t>
            </a:r>
            <a:endParaRPr lang="zh-CN" altLang="zh-CN" sz="1050" kern="100" spc="-100" dirty="0">
              <a:effectLst/>
              <a:latin typeface="宋体"/>
              <a:cs typeface="Courier New"/>
            </a:endParaRPr>
          </a:p>
        </p:txBody>
      </p:sp>
      <p:sp>
        <p:nvSpPr>
          <p:cNvPr id="15"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a:t>
            </a:r>
          </a:p>
        </p:txBody>
      </p:sp>
      <p:sp>
        <p:nvSpPr>
          <p:cNvPr id="16"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4030762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animBg="1"/>
      <p:bldP spid="19" grpId="1" animBg="1"/>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405458"/>
            <a:ext cx="11214326"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本文题为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，但直接写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的文字并不多，相反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我和老伴的遭遇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三马一家人的遭遇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着墨较多，请结合全文探究作者这样安排的理由。</a:t>
            </a:r>
            <a:endParaRPr lang="zh-CN" altLang="zh-CN" sz="1050" kern="100" dirty="0">
              <a:effectLst/>
              <a:latin typeface="宋体"/>
              <a:cs typeface="Courier New"/>
            </a:endParaRPr>
          </a:p>
        </p:txBody>
      </p:sp>
      <p:sp>
        <p:nvSpPr>
          <p:cNvPr id="18" name="TextBox 17"/>
          <p:cNvSpPr txBox="1"/>
          <p:nvPr/>
        </p:nvSpPr>
        <p:spPr>
          <a:xfrm>
            <a:off x="3749713" y="187848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矩形 18"/>
          <p:cNvSpPr/>
          <p:nvPr/>
        </p:nvSpPr>
        <p:spPr>
          <a:xfrm>
            <a:off x="498216" y="2450539"/>
            <a:ext cx="11285622" cy="387834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0" name="矩形 19"/>
          <p:cNvSpPr/>
          <p:nvPr/>
        </p:nvSpPr>
        <p:spPr>
          <a:xfrm>
            <a:off x="589066" y="2316780"/>
            <a:ext cx="10993359"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作者与三马的直接接触并不多，故而选材上受到了限制，只是突出三马年轻能干、心地善良、聪明伶俐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我和老伴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越是受人冷落，甚至遭受敌意，越是能从侧面突出三马的善良、正直、单纯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父兄的遭遇，交代了三马也承受着巨大的精神压力，从而表现其坚强，也为其命运的悲凉埋下了伏笔。</a:t>
            </a:r>
            <a:endParaRPr lang="zh-CN" altLang="zh-CN" sz="1050" kern="100" dirty="0">
              <a:effectLst/>
              <a:latin typeface="宋体"/>
              <a:cs typeface="Courier New"/>
            </a:endParaRPr>
          </a:p>
        </p:txBody>
      </p:sp>
      <p:sp>
        <p:nvSpPr>
          <p:cNvPr id="11" name="Rectangle 21">
            <a:hlinkClick r:id="rId2" action="ppaction://hlinksldjump"/>
          </p:cNvPr>
          <p:cNvSpPr>
            <a:spLocks noChangeArrowheads="1"/>
          </p:cNvSpPr>
          <p:nvPr/>
        </p:nvSpPr>
        <p:spPr bwMode="auto">
          <a:xfrm>
            <a:off x="926355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974739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023122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071505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1121911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3034764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animBg="1"/>
      <p:bldP spid="19" grpId="1" animBg="1"/>
      <p:bldP spid="20" grpId="0"/>
      <p:bldP spid="20" grpId="1"/>
    </p:bldLst>
  </p:timing>
</p:sld>
</file>

<file path=ppt/theme/theme1.xml><?xml version="1.0" encoding="utf-8"?>
<a:theme xmlns:a="http://schemas.openxmlformats.org/drawingml/2006/main" name="7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5888</TotalTime>
  <Words>3230</Words>
  <Application>Microsoft Office PowerPoint</Application>
  <PresentationFormat>自定义</PresentationFormat>
  <Paragraphs>185</Paragraphs>
  <Slides>22</Slides>
  <Notes>1</Notes>
  <HiddenSlides>3</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3591</cp:revision>
  <dcterms:created xsi:type="dcterms:W3CDTF">2014-11-27T01:03:00Z</dcterms:created>
  <dcterms:modified xsi:type="dcterms:W3CDTF">2017-03-28T08:33:48Z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