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1572" r:id="rId2"/>
    <p:sldId id="1571" r:id="rId3"/>
    <p:sldId id="1364" r:id="rId4"/>
    <p:sldId id="1492" r:id="rId5"/>
    <p:sldId id="1591" r:id="rId6"/>
    <p:sldId id="1494" r:id="rId7"/>
    <p:sldId id="1592" r:id="rId8"/>
    <p:sldId id="1496" r:id="rId9"/>
    <p:sldId id="1593" r:id="rId10"/>
    <p:sldId id="1498" r:id="rId11"/>
    <p:sldId id="1594" r:id="rId12"/>
    <p:sldId id="1500" r:id="rId13"/>
    <p:sldId id="1582" r:id="rId14"/>
    <p:sldId id="1502" r:id="rId15"/>
    <p:sldId id="1602" r:id="rId16"/>
    <p:sldId id="1595" r:id="rId17"/>
    <p:sldId id="1574" r:id="rId18"/>
    <p:sldId id="1596" r:id="rId19"/>
    <p:sldId id="1575" r:id="rId20"/>
    <p:sldId id="1589" r:id="rId21"/>
    <p:sldId id="1576" r:id="rId22"/>
    <p:sldId id="1603" r:id="rId23"/>
    <p:sldId id="1598" r:id="rId24"/>
    <p:sldId id="1578" r:id="rId25"/>
    <p:sldId id="1604" r:id="rId26"/>
    <p:sldId id="1585" r:id="rId27"/>
    <p:sldId id="1579" r:id="rId28"/>
    <p:sldId id="1605" r:id="rId29"/>
    <p:sldId id="1586" r:id="rId30"/>
    <p:sldId id="1587" r:id="rId31"/>
    <p:sldId id="1606" r:id="rId32"/>
    <p:sldId id="1599" r:id="rId33"/>
    <p:sldId id="1590" r:id="rId34"/>
    <p:sldId id="1607" r:id="rId35"/>
    <p:sldId id="1600" r:id="rId36"/>
    <p:sldId id="1601" r:id="rId37"/>
    <p:sldId id="1608" r:id="rId38"/>
    <p:sldId id="1609" r:id="rId39"/>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970" autoAdjust="0"/>
  </p:normalViewPr>
  <p:slideViewPr>
    <p:cSldViewPr>
      <p:cViewPr varScale="1">
        <p:scale>
          <a:sx n="84" d="100"/>
          <a:sy n="84" d="100"/>
        </p:scale>
        <p:origin x="-581" y="-67"/>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slide" Target="slide27.xml"/><Relationship Id="rId17" Type="http://schemas.openxmlformats.org/officeDocument/2006/relationships/slide" Target="slide36.xml"/><Relationship Id="rId2" Type="http://schemas.openxmlformats.org/officeDocument/2006/relationships/slide" Target="slide11.xml"/><Relationship Id="rId16"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4.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7.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21.xml"/></Relationships>
</file>

<file path=ppt/slides/_rels/slide1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1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slide" Target="slide27.xml"/><Relationship Id="rId17" Type="http://schemas.openxmlformats.org/officeDocument/2006/relationships/slide" Target="slide36.xml"/><Relationship Id="rId2" Type="http://schemas.openxmlformats.org/officeDocument/2006/relationships/slide" Target="slide13.xml"/><Relationship Id="rId16"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4.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7.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21.xml"/></Relationships>
</file>

<file path=ppt/slides/_rels/slide1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1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1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17" Type="http://schemas.openxmlformats.org/officeDocument/2006/relationships/slide" Target="slide16.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16.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17.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slide" Target="slide27.xml"/><Relationship Id="rId17" Type="http://schemas.openxmlformats.org/officeDocument/2006/relationships/slide" Target="slide36.xml"/><Relationship Id="rId2" Type="http://schemas.openxmlformats.org/officeDocument/2006/relationships/slide" Target="slide18.xml"/><Relationship Id="rId16"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4.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7.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21.xml"/></Relationships>
</file>

<file path=ppt/slides/_rels/slide18.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19.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slide" Target="slide27.xml"/><Relationship Id="rId17" Type="http://schemas.openxmlformats.org/officeDocument/2006/relationships/slide" Target="slide36.xml"/><Relationship Id="rId2" Type="http://schemas.openxmlformats.org/officeDocument/2006/relationships/slide" Target="slide20.xml"/><Relationship Id="rId16"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4.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7.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21.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slide" Target="slide27.xml"/><Relationship Id="rId17" Type="http://schemas.openxmlformats.org/officeDocument/2006/relationships/slide" Target="slide36.xml"/><Relationship Id="rId2" Type="http://schemas.openxmlformats.org/officeDocument/2006/relationships/slide" Target="slide3.xml"/><Relationship Id="rId16"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4.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7.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21.xml"/></Relationships>
</file>

<file path=ppt/slides/_rels/slide20.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2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2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17" Type="http://schemas.openxmlformats.org/officeDocument/2006/relationships/slide" Target="slide23.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2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2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2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17" Type="http://schemas.openxmlformats.org/officeDocument/2006/relationships/slide" Target="slide26.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26.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27.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28.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17"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29.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30.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3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17" Type="http://schemas.openxmlformats.org/officeDocument/2006/relationships/slide" Target="slide32.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3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3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3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17" Type="http://schemas.openxmlformats.org/officeDocument/2006/relationships/slide" Target="slide35.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3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36.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17" Type="http://schemas.openxmlformats.org/officeDocument/2006/relationships/slide" Target="slide36.xml"/><Relationship Id="rId2" Type="http://schemas.openxmlformats.org/officeDocument/2006/relationships/slide" Target="slide2.xml"/><Relationship Id="rId16" Type="http://schemas.openxmlformats.org/officeDocument/2006/relationships/slide" Target="slide37.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37.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38.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slide" Target="slide27.xml"/><Relationship Id="rId17" Type="http://schemas.openxmlformats.org/officeDocument/2006/relationships/slide" Target="slide36.xml"/><Relationship Id="rId2" Type="http://schemas.openxmlformats.org/officeDocument/2006/relationships/slide" Target="slide5.xml"/><Relationship Id="rId16"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4.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7.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21.xml"/></Relationships>
</file>

<file path=ppt/slides/_rels/slide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slide" Target="slide27.xml"/><Relationship Id="rId17" Type="http://schemas.openxmlformats.org/officeDocument/2006/relationships/slide" Target="slide36.xml"/><Relationship Id="rId2" Type="http://schemas.openxmlformats.org/officeDocument/2006/relationships/slide" Target="slide7.xml"/><Relationship Id="rId16"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4.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7.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21.xml"/></Relationships>
</file>

<file path=ppt/slides/_rels/slide7.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slide" Target="slide27.xml"/><Relationship Id="rId17" Type="http://schemas.openxmlformats.org/officeDocument/2006/relationships/slide" Target="slide36.xml"/><Relationship Id="rId2" Type="http://schemas.openxmlformats.org/officeDocument/2006/relationships/slide" Target="slide9.xml"/><Relationship Id="rId16"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4.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7.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21.xml"/></Relationships>
</file>

<file path=ppt/slides/_rels/slide9.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7.xml"/><Relationship Id="rId5" Type="http://schemas.openxmlformats.org/officeDocument/2006/relationships/slide" Target="slide12.xml"/><Relationship Id="rId15" Type="http://schemas.openxmlformats.org/officeDocument/2006/relationships/slide" Target="slide33.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17.xml"/><Relationship Id="rId14" Type="http://schemas.openxmlformats.org/officeDocument/2006/relationships/slide" Target="slide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E:\赵丽君  2017\2017大一轮\大一轮语文（江苏专用）\新建文件夹\语文2.jpg"/>
          <p:cNvPicPr>
            <a:picLocks noChangeAspect="1" noChangeArrowheads="1"/>
          </p:cNvPicPr>
          <p:nvPr/>
        </p:nvPicPr>
        <p:blipFill rotWithShape="1">
          <a:blip r:embed="rId2">
            <a:extLst>
              <a:ext uri="{28A0092B-C50C-407E-A947-70E740481C1C}">
                <a14:useLocalDpi xmlns:a14="http://schemas.microsoft.com/office/drawing/2010/main" val="0"/>
              </a:ext>
            </a:extLst>
          </a:blip>
          <a:srcRect t="1799" b="8162"/>
          <a:stretch/>
        </p:blipFill>
        <p:spPr bwMode="auto">
          <a:xfrm>
            <a:off x="0" y="1"/>
            <a:ext cx="12189600" cy="685958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3" name="副标题 3"/>
          <p:cNvSpPr txBox="1">
            <a:spLocks/>
          </p:cNvSpPr>
          <p:nvPr/>
        </p:nvSpPr>
        <p:spPr>
          <a:xfrm>
            <a:off x="118542" y="3757579"/>
            <a:ext cx="1296547"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2800" spc="100" dirty="0" smtClean="0">
                <a:solidFill>
                  <a:schemeClr val="tx1">
                    <a:lumMod val="75000"/>
                    <a:lumOff val="25000"/>
                  </a:schemeClr>
                </a:solidFill>
              </a:rPr>
              <a:t>语言文字应用</a:t>
            </a:r>
            <a:endParaRPr lang="zh-CN" altLang="en-US" sz="2800" spc="100" dirty="0">
              <a:solidFill>
                <a:schemeClr val="tx1">
                  <a:lumMod val="75000"/>
                  <a:lumOff val="25000"/>
                </a:schemeClr>
              </a:solidFill>
            </a:endParaRPr>
          </a:p>
        </p:txBody>
      </p:sp>
      <p:sp>
        <p:nvSpPr>
          <p:cNvPr id="14" name="标题 2"/>
          <p:cNvSpPr txBox="1">
            <a:spLocks/>
          </p:cNvSpPr>
          <p:nvPr/>
        </p:nvSpPr>
        <p:spPr>
          <a:xfrm>
            <a:off x="3214887" y="4001702"/>
            <a:ext cx="8856983" cy="108427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en-US" sz="3600" b="1" kern="100" dirty="0">
                <a:solidFill>
                  <a:schemeClr val="tx1">
                    <a:lumMod val="85000"/>
                    <a:lumOff val="15000"/>
                  </a:schemeClr>
                </a:solidFill>
                <a:latin typeface="Times New Roman"/>
                <a:ea typeface="微软雅黑" pitchFamily="34" charset="-122"/>
                <a:cs typeface="Times New Roman"/>
              </a:rPr>
              <a:t>考点精练三　</a:t>
            </a:r>
            <a:r>
              <a:rPr lang="zh-CN" altLang="en-US" sz="3600" b="1" kern="100" dirty="0" smtClean="0">
                <a:solidFill>
                  <a:schemeClr val="tx1">
                    <a:lumMod val="85000"/>
                    <a:lumOff val="15000"/>
                  </a:schemeClr>
                </a:solidFill>
                <a:latin typeface="Times New Roman"/>
                <a:ea typeface="微软雅黑" pitchFamily="34" charset="-122"/>
                <a:cs typeface="Times New Roman"/>
              </a:rPr>
              <a:t>连贯</a:t>
            </a:r>
            <a:r>
              <a:rPr lang="en-US" altLang="zh-CN" sz="3600" b="1" kern="100" dirty="0" smtClean="0">
                <a:solidFill>
                  <a:prstClr val="black">
                    <a:lumMod val="85000"/>
                    <a:lumOff val="15000"/>
                  </a:prstClr>
                </a:solidFill>
                <a:latin typeface="Times New Roman"/>
                <a:ea typeface="微软雅黑" pitchFamily="34" charset="-122"/>
                <a:cs typeface="Times New Roman"/>
              </a:rPr>
              <a:t>(</a:t>
            </a:r>
            <a:r>
              <a:rPr lang="zh-CN" altLang="en-US" sz="3600" b="1" kern="100" dirty="0" smtClean="0">
                <a:solidFill>
                  <a:prstClr val="black">
                    <a:lumMod val="85000"/>
                    <a:lumOff val="15000"/>
                  </a:prstClr>
                </a:solidFill>
                <a:latin typeface="Times New Roman"/>
                <a:ea typeface="微软雅黑" pitchFamily="34" charset="-122"/>
                <a:cs typeface="Times New Roman"/>
              </a:rPr>
              <a:t>句子衔接</a:t>
            </a:r>
            <a:r>
              <a:rPr lang="en-US" altLang="zh-CN" sz="3600" b="1" kern="100" dirty="0" smtClean="0">
                <a:solidFill>
                  <a:prstClr val="black">
                    <a:lumMod val="85000"/>
                    <a:lumOff val="15000"/>
                  </a:prstClr>
                </a:solidFill>
                <a:latin typeface="Times New Roman"/>
                <a:ea typeface="微软雅黑" pitchFamily="34" charset="-122"/>
                <a:cs typeface="Times New Roman"/>
              </a:rPr>
              <a:t>)</a:t>
            </a:r>
            <a:endParaRPr lang="zh-CN" altLang="zh-CN" sz="2800" kern="100" dirty="0">
              <a:latin typeface="宋体" pitchFamily="2" charset="-122"/>
              <a:ea typeface="宋体" pitchFamily="2" charset="-122"/>
              <a:cs typeface="Courier New"/>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34566" y="160893"/>
            <a:ext cx="11439734" cy="6293237"/>
          </a:xfrm>
          <a:prstGeom prst="rect">
            <a:avLst/>
          </a:prstGeom>
        </p:spPr>
        <p:txBody>
          <a:bodyPr wrap="square" lIns="121898" tIns="60948" rIns="121898" bIns="60948">
            <a:spAutoFit/>
          </a:bodyPr>
          <a:lstStyle/>
          <a:p>
            <a:pPr algn="just">
              <a:lnSpc>
                <a:spcPct val="135000"/>
              </a:lnSpc>
              <a:spcAft>
                <a:spcPts val="0"/>
              </a:spcAft>
            </a:pPr>
            <a:r>
              <a:rPr lang="en-US" altLang="zh-CN" sz="2700" kern="100" dirty="0">
                <a:latin typeface="Times New Roman"/>
                <a:ea typeface="华文细黑"/>
                <a:cs typeface="Courier New"/>
              </a:rPr>
              <a:t>5.</a:t>
            </a:r>
            <a:r>
              <a:rPr lang="zh-CN" altLang="zh-CN" sz="2700" kern="100" dirty="0">
                <a:latin typeface="Times New Roman"/>
                <a:ea typeface="华文细黑"/>
                <a:cs typeface="Times New Roman"/>
              </a:rPr>
              <a:t>在下面一段文字横线处填入语句，衔接最恰当的一项</a:t>
            </a:r>
            <a:r>
              <a:rPr lang="zh-CN" altLang="zh-CN" sz="2700" kern="100" dirty="0" smtClean="0">
                <a:latin typeface="Times New Roman"/>
                <a:ea typeface="华文细黑"/>
                <a:cs typeface="Times New Roman"/>
              </a:rPr>
              <a:t>是</a:t>
            </a:r>
            <a:endParaRPr lang="zh-CN" altLang="zh-CN" sz="2700" kern="100" dirty="0">
              <a:latin typeface="宋体"/>
              <a:cs typeface="Courier New"/>
            </a:endParaRPr>
          </a:p>
          <a:p>
            <a:pPr indent="715963" algn="just">
              <a:lnSpc>
                <a:spcPct val="135000"/>
              </a:lnSpc>
              <a:spcAft>
                <a:spcPts val="0"/>
              </a:spcAft>
            </a:pPr>
            <a:r>
              <a:rPr lang="zh-CN" altLang="zh-CN" sz="2700" kern="100" dirty="0">
                <a:latin typeface="Times New Roman"/>
                <a:ea typeface="华文细黑"/>
                <a:cs typeface="Times New Roman"/>
              </a:rPr>
              <a:t>韩愈的《听颖师弹琴》诗中写得很明白，其中句子</a:t>
            </a:r>
            <a:r>
              <a:rPr lang="zh-CN" altLang="zh-CN" sz="2700" kern="100">
                <a:latin typeface="Times New Roman"/>
                <a:ea typeface="华文细黑"/>
                <a:cs typeface="Times New Roman"/>
              </a:rPr>
              <a:t>如</a:t>
            </a:r>
            <a:r>
              <a:rPr lang="en-US" altLang="zh-CN" sz="2700" kern="100" smtClean="0">
                <a:latin typeface="宋体"/>
                <a:ea typeface="华文细黑"/>
                <a:cs typeface="Times New Roman"/>
              </a:rPr>
              <a:t>“</a:t>
            </a:r>
            <a:r>
              <a:rPr lang="en-US" altLang="zh-CN" sz="2700" kern="100" smtClean="0">
                <a:latin typeface="Times New Roman"/>
                <a:ea typeface="华文细黑"/>
                <a:cs typeface="Courier New"/>
              </a:rPr>
              <a:t>_____</a:t>
            </a:r>
            <a:r>
              <a:rPr lang="en-US" altLang="zh-CN" sz="2700" kern="100" smtClean="0">
                <a:latin typeface="宋体"/>
                <a:ea typeface="华文细黑"/>
                <a:cs typeface="Times New Roman"/>
              </a:rPr>
              <a:t>”</a:t>
            </a:r>
            <a:r>
              <a:rPr lang="zh-CN" altLang="zh-CN" sz="2700" kern="100" dirty="0">
                <a:latin typeface="Times New Roman"/>
                <a:ea typeface="华文细黑"/>
                <a:cs typeface="Times New Roman"/>
              </a:rPr>
              <a:t>，是写琴声的轻柔细屑，从中可以见出真正的感情</a:t>
            </a:r>
            <a:r>
              <a:rPr lang="zh-CN" altLang="zh-CN" sz="2700" kern="100">
                <a:latin typeface="Times New Roman"/>
                <a:ea typeface="华文细黑"/>
                <a:cs typeface="Times New Roman"/>
              </a:rPr>
              <a:t>；</a:t>
            </a:r>
            <a:r>
              <a:rPr lang="en-US" altLang="zh-CN" sz="2700" kern="100" smtClean="0">
                <a:latin typeface="宋体"/>
                <a:ea typeface="华文细黑"/>
                <a:cs typeface="Times New Roman"/>
              </a:rPr>
              <a:t>“</a:t>
            </a:r>
            <a:r>
              <a:rPr lang="en-US" altLang="zh-CN" sz="2700" kern="100" smtClean="0">
                <a:latin typeface="Times New Roman"/>
                <a:ea typeface="华文细黑"/>
                <a:cs typeface="Courier New"/>
              </a:rPr>
              <a:t>_____</a:t>
            </a:r>
            <a:r>
              <a:rPr lang="en-US" altLang="zh-CN" sz="2700" kern="100" smtClean="0">
                <a:latin typeface="宋体"/>
                <a:ea typeface="华文细黑"/>
                <a:cs typeface="Times New Roman"/>
              </a:rPr>
              <a:t>”</a:t>
            </a:r>
            <a:r>
              <a:rPr lang="zh-CN" altLang="zh-CN" sz="2700" kern="100" dirty="0">
                <a:latin typeface="Times New Roman"/>
                <a:ea typeface="华文细黑"/>
                <a:cs typeface="Times New Roman"/>
              </a:rPr>
              <a:t>，描写琴声表现了一种精神余溢的气势，这很能动人视听</a:t>
            </a:r>
            <a:r>
              <a:rPr lang="zh-CN" altLang="zh-CN" sz="2700" kern="100">
                <a:latin typeface="Times New Roman"/>
                <a:ea typeface="华文细黑"/>
                <a:cs typeface="Times New Roman"/>
              </a:rPr>
              <a:t>；</a:t>
            </a:r>
            <a:r>
              <a:rPr lang="en-US" altLang="zh-CN" sz="2700" kern="100" smtClean="0">
                <a:latin typeface="宋体"/>
                <a:ea typeface="华文细黑"/>
                <a:cs typeface="Times New Roman"/>
              </a:rPr>
              <a:t>“</a:t>
            </a:r>
            <a:r>
              <a:rPr lang="en-US" altLang="zh-CN" sz="2700" kern="100" smtClean="0">
                <a:latin typeface="Times New Roman"/>
                <a:ea typeface="华文细黑"/>
                <a:cs typeface="Courier New"/>
              </a:rPr>
              <a:t>_____</a:t>
            </a:r>
            <a:r>
              <a:rPr lang="en-US" altLang="zh-CN" sz="2700" kern="100" smtClean="0">
                <a:latin typeface="宋体"/>
                <a:ea typeface="华文细黑"/>
                <a:cs typeface="Times New Roman"/>
              </a:rPr>
              <a:t>”</a:t>
            </a:r>
            <a:r>
              <a:rPr lang="zh-CN" altLang="zh-CN" sz="2700" kern="100" dirty="0">
                <a:latin typeface="Times New Roman"/>
                <a:ea typeface="华文细黑"/>
                <a:cs typeface="Times New Roman"/>
              </a:rPr>
              <a:t>写琴声的纵横变化，但仍不失于自然</a:t>
            </a:r>
            <a:r>
              <a:rPr lang="zh-CN" altLang="zh-CN" sz="2700" kern="100">
                <a:latin typeface="Times New Roman"/>
                <a:ea typeface="华文细黑"/>
                <a:cs typeface="Times New Roman"/>
              </a:rPr>
              <a:t>；</a:t>
            </a:r>
            <a:r>
              <a:rPr lang="en-US" altLang="zh-CN" sz="2700" kern="100" smtClean="0">
                <a:latin typeface="宋体"/>
                <a:ea typeface="华文细黑"/>
                <a:cs typeface="Times New Roman"/>
              </a:rPr>
              <a:t>“</a:t>
            </a:r>
            <a:r>
              <a:rPr lang="en-US" altLang="zh-CN" sz="2700" kern="100" smtClean="0">
                <a:latin typeface="Times New Roman"/>
                <a:ea typeface="华文细黑"/>
                <a:cs typeface="Courier New"/>
              </a:rPr>
              <a:t>____</a:t>
            </a:r>
            <a:r>
              <a:rPr lang="en-US" altLang="zh-CN" sz="2700" kern="100" smtClean="0">
                <a:latin typeface="宋体"/>
                <a:ea typeface="华文细黑"/>
                <a:cs typeface="Times New Roman"/>
              </a:rPr>
              <a:t>”</a:t>
            </a:r>
            <a:r>
              <a:rPr lang="zh-CN" altLang="zh-CN" sz="2700" kern="100" dirty="0">
                <a:latin typeface="Times New Roman"/>
                <a:ea typeface="华文细黑"/>
                <a:cs typeface="Times New Roman"/>
              </a:rPr>
              <a:t>是写琴声的脱颖孤峙，不同于流俗；</a:t>
            </a:r>
            <a:r>
              <a:rPr lang="zh-CN" altLang="zh-CN" sz="2700" kern="100">
                <a:latin typeface="Times New Roman"/>
                <a:ea typeface="华文细黑"/>
                <a:cs typeface="Times New Roman"/>
              </a:rPr>
              <a:t>而</a:t>
            </a:r>
            <a:r>
              <a:rPr lang="en-US" altLang="zh-CN" sz="2700" kern="100" smtClean="0">
                <a:latin typeface="宋体"/>
                <a:ea typeface="华文细黑"/>
                <a:cs typeface="Times New Roman"/>
              </a:rPr>
              <a:t>“</a:t>
            </a:r>
            <a:r>
              <a:rPr lang="en-US" altLang="zh-CN" sz="2700" kern="100" smtClean="0">
                <a:latin typeface="Times New Roman"/>
                <a:ea typeface="华文细黑"/>
                <a:cs typeface="Courier New"/>
              </a:rPr>
              <a:t>____</a:t>
            </a:r>
            <a:r>
              <a:rPr lang="en-US" altLang="zh-CN" sz="2700" kern="100" smtClean="0">
                <a:latin typeface="宋体"/>
                <a:ea typeface="华文细黑"/>
                <a:cs typeface="Times New Roman"/>
              </a:rPr>
              <a:t>”</a:t>
            </a:r>
            <a:r>
              <a:rPr lang="zh-CN" altLang="zh-CN" sz="2700" kern="100" dirty="0">
                <a:latin typeface="Times New Roman"/>
                <a:ea typeface="华文细黑"/>
                <a:cs typeface="Times New Roman"/>
              </a:rPr>
              <a:t>则是写琴声的抑扬起伏，不拘于老俗套的表现形式。这些都是描写弹琴的指法技巧，写琴声的妙处，说明韩愈深得鉴赏琴声的奥妙。</a:t>
            </a:r>
            <a:endParaRPr lang="zh-CN" altLang="zh-CN" sz="2700" kern="100" dirty="0">
              <a:latin typeface="宋体"/>
              <a:cs typeface="Courier New"/>
            </a:endParaRPr>
          </a:p>
          <a:p>
            <a:pPr algn="just">
              <a:lnSpc>
                <a:spcPct val="135000"/>
              </a:lnSpc>
              <a:spcAft>
                <a:spcPts val="0"/>
              </a:spcAft>
            </a:pPr>
            <a:r>
              <a:rPr lang="en-US" altLang="zh-CN" sz="2700" kern="100" dirty="0">
                <a:latin typeface="宋体"/>
                <a:ea typeface="华文细黑"/>
                <a:cs typeface="Times New Roman"/>
              </a:rPr>
              <a:t>①</a:t>
            </a:r>
            <a:r>
              <a:rPr lang="zh-CN" altLang="zh-CN" sz="2700" kern="100" dirty="0">
                <a:latin typeface="Times New Roman"/>
                <a:ea typeface="华文细黑"/>
                <a:cs typeface="Times New Roman"/>
              </a:rPr>
              <a:t>划然变轩昂，勇士赴敌场　</a:t>
            </a:r>
            <a:r>
              <a:rPr lang="en-US" altLang="zh-CN" sz="2700" kern="100" dirty="0">
                <a:latin typeface="宋体"/>
                <a:ea typeface="华文细黑"/>
                <a:cs typeface="Times New Roman"/>
              </a:rPr>
              <a:t>②</a:t>
            </a:r>
            <a:r>
              <a:rPr lang="zh-CN" altLang="zh-CN" sz="2700" kern="100" dirty="0">
                <a:latin typeface="Times New Roman"/>
                <a:ea typeface="华文细黑"/>
                <a:cs typeface="Times New Roman"/>
              </a:rPr>
              <a:t>喧啾百鸟群，忽见孤</a:t>
            </a:r>
            <a:r>
              <a:rPr lang="zh-CN" altLang="zh-CN" sz="2700" kern="100" dirty="0" smtClean="0">
                <a:latin typeface="Times New Roman"/>
                <a:ea typeface="华文细黑"/>
                <a:cs typeface="Times New Roman"/>
              </a:rPr>
              <a:t>凤凰</a:t>
            </a:r>
            <a:r>
              <a:rPr lang="en-US" altLang="zh-CN" sz="2700" kern="100" dirty="0" smtClean="0">
                <a:latin typeface="Times New Roman"/>
                <a:ea typeface="华文细黑"/>
                <a:cs typeface="Times New Roman"/>
              </a:rPr>
              <a:t> </a:t>
            </a:r>
            <a:r>
              <a:rPr lang="en-US" altLang="zh-CN" sz="2700" kern="100" dirty="0" smtClean="0">
                <a:latin typeface="宋体"/>
                <a:ea typeface="华文细黑"/>
                <a:cs typeface="Times New Roman"/>
              </a:rPr>
              <a:t>③</a:t>
            </a:r>
            <a:r>
              <a:rPr lang="zh-CN" altLang="zh-CN" sz="2700" kern="100" dirty="0">
                <a:latin typeface="Times New Roman"/>
                <a:ea typeface="华文细黑"/>
                <a:cs typeface="Times New Roman"/>
              </a:rPr>
              <a:t>昵昵儿女语，恩怨相尔汝　</a:t>
            </a:r>
            <a:r>
              <a:rPr lang="en-US" altLang="zh-CN" sz="2700" kern="100" dirty="0">
                <a:latin typeface="宋体"/>
                <a:ea typeface="华文细黑"/>
                <a:cs typeface="Times New Roman"/>
              </a:rPr>
              <a:t>④</a:t>
            </a:r>
            <a:r>
              <a:rPr lang="zh-CN" altLang="zh-CN" sz="2700" kern="100" dirty="0">
                <a:latin typeface="Times New Roman"/>
                <a:ea typeface="华文细黑"/>
                <a:cs typeface="Times New Roman"/>
              </a:rPr>
              <a:t>跻攀分寸不可上，失势一落千丈强　</a:t>
            </a:r>
            <a:r>
              <a:rPr lang="en-US" altLang="zh-CN" sz="2700" kern="100" dirty="0">
                <a:latin typeface="宋体"/>
                <a:ea typeface="华文细黑"/>
                <a:cs typeface="Times New Roman"/>
              </a:rPr>
              <a:t>⑤</a:t>
            </a:r>
            <a:r>
              <a:rPr lang="zh-CN" altLang="zh-CN" sz="2700" kern="100" dirty="0">
                <a:latin typeface="Times New Roman"/>
                <a:ea typeface="华文细黑"/>
                <a:cs typeface="Times New Roman"/>
              </a:rPr>
              <a:t>浮云柳絮无根蒂，天地阔远随飞扬</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A.</a:t>
            </a:r>
            <a:r>
              <a:rPr lang="en-US" altLang="zh-CN" sz="2700" kern="100" dirty="0">
                <a:latin typeface="宋体"/>
                <a:ea typeface="华文细黑"/>
                <a:cs typeface="Times New Roman"/>
              </a:rPr>
              <a:t>②①③④⑤</a:t>
            </a:r>
            <a:r>
              <a:rPr lang="en-US" altLang="zh-CN" sz="2700" kern="100" dirty="0">
                <a:latin typeface="Times New Roman"/>
                <a:ea typeface="华文细黑"/>
                <a:cs typeface="Courier New"/>
              </a:rPr>
              <a:t>  	B.</a:t>
            </a:r>
            <a:r>
              <a:rPr lang="en-US" altLang="zh-CN" sz="2700" kern="100" dirty="0" smtClean="0">
                <a:latin typeface="宋体"/>
                <a:ea typeface="华文细黑"/>
                <a:cs typeface="Times New Roman"/>
              </a:rPr>
              <a:t>③①⑤②④   </a:t>
            </a:r>
            <a:r>
              <a:rPr lang="en-US" altLang="zh-CN" sz="2700" kern="100" dirty="0" smtClean="0">
                <a:latin typeface="Times New Roman"/>
                <a:ea typeface="华文细黑"/>
                <a:cs typeface="Courier New"/>
              </a:rPr>
              <a:t>C</a:t>
            </a:r>
            <a:r>
              <a:rPr lang="en-US" altLang="zh-CN" sz="2700" kern="100" dirty="0">
                <a:latin typeface="Times New Roman"/>
                <a:ea typeface="华文细黑"/>
                <a:cs typeface="Courier New"/>
              </a:rPr>
              <a:t>.</a:t>
            </a:r>
            <a:r>
              <a:rPr lang="en-US" altLang="zh-CN" sz="2700" kern="100" dirty="0">
                <a:latin typeface="宋体"/>
                <a:ea typeface="华文细黑"/>
                <a:cs typeface="Times New Roman"/>
              </a:rPr>
              <a:t>③①②⑤④</a:t>
            </a:r>
            <a:r>
              <a:rPr lang="en-US" altLang="zh-CN" sz="2700" kern="100" dirty="0">
                <a:latin typeface="Times New Roman"/>
                <a:ea typeface="华文细黑"/>
                <a:cs typeface="Courier New"/>
              </a:rPr>
              <a:t>  	</a:t>
            </a:r>
            <a:r>
              <a:rPr lang="en-US" altLang="zh-CN" sz="2700" kern="100" dirty="0" smtClean="0">
                <a:latin typeface="Times New Roman"/>
                <a:ea typeface="华文细黑"/>
                <a:cs typeface="Courier New"/>
              </a:rPr>
              <a:t> D</a:t>
            </a:r>
            <a:r>
              <a:rPr lang="en-US" altLang="zh-CN" sz="2700" kern="100" dirty="0">
                <a:latin typeface="Times New Roman"/>
                <a:ea typeface="华文细黑"/>
                <a:cs typeface="Courier New"/>
              </a:rPr>
              <a:t>.</a:t>
            </a:r>
            <a:r>
              <a:rPr lang="en-US" altLang="zh-CN" sz="2700" kern="100" dirty="0">
                <a:latin typeface="宋体"/>
                <a:ea typeface="华文细黑"/>
                <a:cs typeface="Times New Roman"/>
              </a:rPr>
              <a:t>②③④①⑤</a:t>
            </a:r>
            <a:endParaRPr lang="zh-CN" altLang="zh-CN" sz="2700" kern="100" dirty="0">
              <a:effectLst/>
              <a:latin typeface="宋体"/>
              <a:cs typeface="Courier New"/>
            </a:endParaRPr>
          </a:p>
        </p:txBody>
      </p:sp>
      <p:sp>
        <p:nvSpPr>
          <p:cNvPr id="19" name="TextBox 18"/>
          <p:cNvSpPr txBox="1"/>
          <p:nvPr/>
        </p:nvSpPr>
        <p:spPr>
          <a:xfrm>
            <a:off x="9063447" y="31440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a:hlinkClick r:id="rId2" action="ppaction://hlinksldjump"/>
          </p:cNvPr>
          <p:cNvSpPr txBox="1"/>
          <p:nvPr/>
        </p:nvSpPr>
        <p:spPr>
          <a:xfrm>
            <a:off x="10158425" y="31440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2"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5"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6"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9"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44"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TextBox 20"/>
          <p:cNvSpPr txBox="1"/>
          <p:nvPr/>
        </p:nvSpPr>
        <p:spPr>
          <a:xfrm>
            <a:off x="2626122" y="5787916"/>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3092087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1" grpId="0"/>
      <p:bldP spid="21" grpId="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1"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2"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5"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36"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9" name="矩形 18"/>
          <p:cNvSpPr/>
          <p:nvPr/>
        </p:nvSpPr>
        <p:spPr>
          <a:xfrm>
            <a:off x="478582" y="556459"/>
            <a:ext cx="11285621" cy="302003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20" name="矩形 19"/>
          <p:cNvSpPr/>
          <p:nvPr/>
        </p:nvSpPr>
        <p:spPr>
          <a:xfrm>
            <a:off x="574455" y="599903"/>
            <a:ext cx="10993359"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作答本题可使用排除法。如</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喧啾百鸟群，忽见孤凤凰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显然写的是琴声的脱颖孤峙，不同于流俗。而</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昵昵儿女语，恩怨相尔汝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写的是琴声的轻柔细屑，从中可以见出真正的感情。这样就可以做出正确的判断了。</a:t>
            </a:r>
            <a:endParaRPr lang="zh-CN" altLang="zh-CN" sz="1050" kern="100" dirty="0">
              <a:effectLst/>
              <a:latin typeface="宋体"/>
              <a:cs typeface="Courier New"/>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75023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961" y="405458"/>
            <a:ext cx="12143508" cy="5524565"/>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填入下面一段文字横线处的语句，最恰当的一句</a:t>
            </a:r>
            <a:r>
              <a:rPr lang="zh-CN" altLang="zh-CN" sz="2600" kern="100" dirty="0" smtClean="0">
                <a:latin typeface="Times New Roman"/>
                <a:ea typeface="华文细黑"/>
                <a:cs typeface="Times New Roman"/>
              </a:rPr>
              <a:t>是</a:t>
            </a:r>
            <a:endParaRPr lang="zh-CN" altLang="zh-CN" sz="2600" kern="100" dirty="0">
              <a:latin typeface="宋体"/>
              <a:cs typeface="Courier New"/>
            </a:endParaRPr>
          </a:p>
          <a:p>
            <a:pPr indent="715963" algn="just">
              <a:lnSpc>
                <a:spcPct val="150000"/>
              </a:lnSpc>
              <a:spcAft>
                <a:spcPts val="0"/>
              </a:spcAft>
            </a:pPr>
            <a:r>
              <a:rPr lang="zh-CN" altLang="zh-CN" sz="2600" kern="100" dirty="0">
                <a:latin typeface="Times New Roman"/>
                <a:ea typeface="华文细黑"/>
                <a:cs typeface="Times New Roman"/>
              </a:rPr>
              <a:t>在不久前举行的联合国教科文组织世界记忆工程咨询委员会第</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次会议上，中国申报的《南京大屠杀档案》被列入世界记忆名录</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其目的是对世界范围内正在逐渐老化、损毁、消失的文献记录，通过各种先进手段进行抢救，从而使人类的记忆更加完整。</a:t>
            </a:r>
            <a:endParaRPr lang="zh-CN" altLang="zh-CN" sz="2600" kern="100" dirty="0">
              <a:latin typeface="宋体"/>
              <a:cs typeface="Courier New"/>
            </a:endParaRPr>
          </a:p>
          <a:p>
            <a:pPr algn="just">
              <a:lnSpc>
                <a:spcPct val="150000"/>
              </a:lnSpc>
              <a:spcAft>
                <a:spcPts val="0"/>
              </a:spcAft>
            </a:pPr>
            <a:r>
              <a:rPr lang="en-US" altLang="zh-CN" sz="2600" kern="100" spc="-50" dirty="0">
                <a:latin typeface="Times New Roman"/>
                <a:ea typeface="华文细黑"/>
                <a:cs typeface="Courier New"/>
              </a:rPr>
              <a:t>A.</a:t>
            </a:r>
            <a:r>
              <a:rPr lang="zh-CN" altLang="zh-CN" sz="2600" kern="100" spc="-50" dirty="0">
                <a:latin typeface="Times New Roman"/>
                <a:ea typeface="华文细黑"/>
                <a:cs typeface="Times New Roman"/>
              </a:rPr>
              <a:t>世界记忆工程又称世界记忆</a:t>
            </a:r>
            <a:r>
              <a:rPr lang="zh-CN" altLang="zh-CN" sz="2600" kern="100" spc="-50" dirty="0" smtClean="0">
                <a:latin typeface="Times New Roman"/>
                <a:ea typeface="华文细黑"/>
                <a:cs typeface="Times New Roman"/>
              </a:rPr>
              <a:t>遗产</a:t>
            </a:r>
            <a:r>
              <a:rPr lang="en-US" altLang="zh-CN" sz="2600" kern="100" spc="-50" dirty="0" smtClean="0">
                <a:latin typeface="Times New Roman"/>
                <a:ea typeface="华文细黑"/>
                <a:cs typeface="Times New Roman"/>
              </a:rPr>
              <a:t>,</a:t>
            </a:r>
            <a:r>
              <a:rPr lang="zh-CN" altLang="zh-CN" sz="2600" kern="100" spc="-50" dirty="0" smtClean="0">
                <a:latin typeface="Times New Roman"/>
                <a:ea typeface="华文细黑"/>
                <a:cs typeface="Times New Roman"/>
              </a:rPr>
              <a:t>是</a:t>
            </a:r>
            <a:r>
              <a:rPr lang="zh-CN" altLang="zh-CN" sz="2600" kern="100" spc="-50" dirty="0">
                <a:latin typeface="Times New Roman"/>
                <a:ea typeface="华文细黑"/>
                <a:cs typeface="Times New Roman"/>
              </a:rPr>
              <a:t>联合国教科文组织启动的一个文献保护项目</a:t>
            </a:r>
            <a:endParaRPr lang="zh-CN" altLang="zh-CN" sz="2600" kern="100" spc="-50" dirty="0">
              <a:latin typeface="宋体"/>
              <a:cs typeface="Courier New"/>
            </a:endParaRPr>
          </a:p>
          <a:p>
            <a:pPr algn="just">
              <a:lnSpc>
                <a:spcPct val="150000"/>
              </a:lnSpc>
              <a:spcAft>
                <a:spcPts val="0"/>
              </a:spcAft>
            </a:pPr>
            <a:r>
              <a:rPr lang="en-US" altLang="zh-CN" sz="2600" kern="100" spc="-50" dirty="0">
                <a:latin typeface="Times New Roman"/>
                <a:ea typeface="华文细黑"/>
                <a:cs typeface="Courier New"/>
              </a:rPr>
              <a:t>B.</a:t>
            </a:r>
            <a:r>
              <a:rPr lang="zh-CN" altLang="zh-CN" sz="2600" kern="100" spc="-50" dirty="0">
                <a:latin typeface="Times New Roman"/>
                <a:ea typeface="华文细黑"/>
                <a:cs typeface="Times New Roman"/>
              </a:rPr>
              <a:t>世界记忆名录由联合国教科文组织咨询委员会</a:t>
            </a:r>
            <a:r>
              <a:rPr lang="zh-CN" altLang="zh-CN" sz="2600" kern="100" spc="-50" dirty="0" smtClean="0">
                <a:latin typeface="Times New Roman"/>
                <a:ea typeface="华文细黑"/>
                <a:cs typeface="Times New Roman"/>
              </a:rPr>
              <a:t>审定</a:t>
            </a:r>
            <a:r>
              <a:rPr lang="en-US" altLang="zh-CN" sz="2600" kern="100" spc="-50" dirty="0" smtClean="0">
                <a:latin typeface="Times New Roman"/>
                <a:ea typeface="华文细黑"/>
                <a:cs typeface="Times New Roman"/>
              </a:rPr>
              <a:t>,</a:t>
            </a:r>
            <a:r>
              <a:rPr lang="zh-CN" altLang="zh-CN" sz="2600" kern="100" spc="-50" dirty="0" smtClean="0">
                <a:latin typeface="Times New Roman"/>
                <a:ea typeface="华文细黑"/>
                <a:cs typeface="Times New Roman"/>
              </a:rPr>
              <a:t>用以</a:t>
            </a:r>
            <a:r>
              <a:rPr lang="zh-CN" altLang="zh-CN" sz="2600" kern="100" spc="-50" dirty="0">
                <a:latin typeface="Times New Roman"/>
                <a:ea typeface="华文细黑"/>
                <a:cs typeface="Times New Roman"/>
              </a:rPr>
              <a:t>文献和档案的保护和传承</a:t>
            </a:r>
            <a:endParaRPr lang="zh-CN" altLang="zh-CN" sz="2600" kern="100" spc="-50" dirty="0">
              <a:latin typeface="宋体"/>
              <a:cs typeface="Courier New"/>
            </a:endParaRPr>
          </a:p>
          <a:p>
            <a:pPr algn="just">
              <a:lnSpc>
                <a:spcPct val="150000"/>
              </a:lnSpc>
              <a:spcAft>
                <a:spcPts val="0"/>
              </a:spcAft>
            </a:pPr>
            <a:r>
              <a:rPr lang="en-US" altLang="zh-CN" sz="2600" kern="100" spc="-50" dirty="0">
                <a:latin typeface="Times New Roman"/>
                <a:ea typeface="华文细黑"/>
                <a:cs typeface="Courier New"/>
              </a:rPr>
              <a:t>C.</a:t>
            </a:r>
            <a:r>
              <a:rPr lang="zh-CN" altLang="zh-CN" sz="2600" kern="100" spc="-50" dirty="0">
                <a:latin typeface="Times New Roman"/>
                <a:ea typeface="华文细黑"/>
                <a:cs typeface="Times New Roman"/>
              </a:rPr>
              <a:t>世界记忆遗产又称世界记忆工程，是联合国教科文组织启动的一个文献保护项目</a:t>
            </a:r>
            <a:endParaRPr lang="zh-CN" altLang="zh-CN" sz="2600" kern="100" spc="-50" dirty="0">
              <a:latin typeface="宋体"/>
              <a:cs typeface="Courier New"/>
            </a:endParaRPr>
          </a:p>
          <a:p>
            <a:pPr algn="just">
              <a:lnSpc>
                <a:spcPct val="150000"/>
              </a:lnSpc>
              <a:spcAft>
                <a:spcPts val="0"/>
              </a:spcAft>
            </a:pPr>
            <a:r>
              <a:rPr lang="en-US" altLang="zh-CN" sz="2600" kern="100" spc="-50" dirty="0">
                <a:latin typeface="Times New Roman"/>
                <a:ea typeface="华文细黑"/>
                <a:cs typeface="Courier New"/>
              </a:rPr>
              <a:t>D.</a:t>
            </a:r>
            <a:r>
              <a:rPr lang="zh-CN" altLang="zh-CN" sz="2600" kern="100" spc="-50" dirty="0">
                <a:latin typeface="Times New Roman"/>
                <a:ea typeface="华文细黑"/>
                <a:cs typeface="Times New Roman"/>
              </a:rPr>
              <a:t>它是联合国教科文组织启动的一个文献保护</a:t>
            </a:r>
            <a:r>
              <a:rPr lang="zh-CN" altLang="zh-CN" sz="2600" kern="100" spc="-50" dirty="0" smtClean="0">
                <a:latin typeface="Times New Roman"/>
                <a:ea typeface="华文细黑"/>
                <a:cs typeface="Times New Roman"/>
              </a:rPr>
              <a:t>项目</a:t>
            </a:r>
            <a:r>
              <a:rPr lang="en-US" altLang="zh-CN" sz="2600" kern="100" spc="-50" dirty="0" smtClean="0">
                <a:latin typeface="Times New Roman"/>
                <a:ea typeface="华文细黑"/>
                <a:cs typeface="Times New Roman"/>
              </a:rPr>
              <a:t>,</a:t>
            </a:r>
            <a:r>
              <a:rPr lang="zh-CN" altLang="zh-CN" sz="2600" kern="100" spc="-50" dirty="0" smtClean="0">
                <a:latin typeface="Times New Roman"/>
                <a:ea typeface="华文细黑"/>
                <a:cs typeface="Times New Roman"/>
              </a:rPr>
              <a:t>是</a:t>
            </a:r>
            <a:r>
              <a:rPr lang="zh-CN" altLang="zh-CN" sz="2600" kern="100" spc="-50" dirty="0">
                <a:latin typeface="Times New Roman"/>
                <a:ea typeface="华文细黑"/>
                <a:cs typeface="Times New Roman"/>
              </a:rPr>
              <a:t>保护世界记忆遗产的重要手段</a:t>
            </a:r>
            <a:endParaRPr lang="zh-CN" altLang="zh-CN" sz="2600" kern="100" spc="-50" dirty="0">
              <a:effectLst/>
              <a:latin typeface="宋体"/>
              <a:cs typeface="Courier New"/>
            </a:endParaRPr>
          </a:p>
        </p:txBody>
      </p:sp>
      <p:sp>
        <p:nvSpPr>
          <p:cNvPr id="19" name="TextBox 18"/>
          <p:cNvSpPr txBox="1"/>
          <p:nvPr/>
        </p:nvSpPr>
        <p:spPr>
          <a:xfrm>
            <a:off x="7948560" y="58243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a:hlinkClick r:id="rId2" action="ppaction://hlinksldjump"/>
          </p:cNvPr>
          <p:cNvSpPr txBox="1"/>
          <p:nvPr/>
        </p:nvSpPr>
        <p:spPr>
          <a:xfrm>
            <a:off x="9043538" y="58243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6"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8"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41"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TextBox 20"/>
          <p:cNvSpPr txBox="1"/>
          <p:nvPr/>
        </p:nvSpPr>
        <p:spPr>
          <a:xfrm>
            <a:off x="-97482" y="3513252"/>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84140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1" grpId="0"/>
      <p:bldP spid="21" grpId="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矩形 17"/>
          <p:cNvSpPr/>
          <p:nvPr/>
        </p:nvSpPr>
        <p:spPr>
          <a:xfrm>
            <a:off x="478582" y="927683"/>
            <a:ext cx="11285621" cy="36542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9" name="矩形 18"/>
          <p:cNvSpPr/>
          <p:nvPr/>
        </p:nvSpPr>
        <p:spPr>
          <a:xfrm>
            <a:off x="574455" y="947987"/>
            <a:ext cx="10993359"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横线前有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世界记忆工程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，横线处应是对这一概念的解说，横线后继续解说其目的，故</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横线</a:t>
            </a:r>
            <a:r>
              <a:rPr lang="zh-CN" altLang="zh-CN" sz="2800" kern="100" dirty="0">
                <a:latin typeface="Times New Roman"/>
                <a:ea typeface="华文细黑"/>
                <a:cs typeface="Times New Roman"/>
              </a:rPr>
              <a:t>后的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世界记忆工程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世界记忆遗产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放在前面，在前文缺乏照应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指代不明。</a:t>
            </a:r>
            <a:endParaRPr lang="zh-CN" altLang="zh-CN" sz="1050" kern="100" dirty="0">
              <a:effectLst/>
              <a:latin typeface="宋体"/>
              <a:cs typeface="Courier New"/>
            </a:endParaRPr>
          </a:p>
        </p:txBody>
      </p:sp>
      <p:sp>
        <p:nvSpPr>
          <p:cNvPr id="20"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05583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8582" y="582592"/>
            <a:ext cx="1121432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填入下面一段文字横线处的语句，最恰当的一句</a:t>
            </a:r>
            <a:r>
              <a:rPr lang="zh-CN" altLang="zh-CN" sz="2800" kern="100" dirty="0" smtClean="0">
                <a:latin typeface="Times New Roman"/>
                <a:ea typeface="华文细黑"/>
                <a:cs typeface="Times New Roman"/>
              </a:rPr>
              <a:t>是</a:t>
            </a:r>
            <a:endParaRPr lang="zh-CN" altLang="zh-CN" sz="100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实际上，文学鉴赏有一个公认的规律，那就是见仁见智，一千个读者就有一千个哈姆莱特。面对同样一部</a:t>
            </a:r>
            <a:r>
              <a:rPr lang="zh-CN" altLang="zh-CN" sz="2800" kern="100">
                <a:latin typeface="Times New Roman"/>
                <a:ea typeface="华文细黑"/>
                <a:cs typeface="Times New Roman"/>
              </a:rPr>
              <a:t>作品</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__________________</a:t>
            </a:r>
            <a:r>
              <a:rPr lang="zh-CN" altLang="zh-CN" sz="2800" kern="100" smtClean="0">
                <a:latin typeface="Times New Roman"/>
                <a:ea typeface="华文细黑"/>
                <a:cs typeface="Times New Roman"/>
              </a:rPr>
              <a:t>，</a:t>
            </a:r>
            <a:r>
              <a:rPr lang="zh-CN" altLang="zh-CN" sz="2800" kern="100" dirty="0">
                <a:latin typeface="Times New Roman"/>
                <a:ea typeface="华文细黑"/>
                <a:cs typeface="Times New Roman"/>
              </a:rPr>
              <a:t>一部分读者认为优秀，另一部分读者却认为不过如此，这是文学鉴赏活动中的一种常见现象。正是由于这个缘故，世界上包括诺贝尔奖在内的许多文学奖，每次公布得奖作品后都会在文坛上产生激烈争议，不像自然科学奖那样基本上可以一锤定音</a:t>
            </a:r>
            <a:r>
              <a:rPr lang="zh-CN" altLang="zh-CN" sz="2800" kern="100" dirty="0" smtClean="0">
                <a:latin typeface="Times New Roman"/>
                <a:ea typeface="华文细黑"/>
                <a:cs typeface="Times New Roman"/>
              </a:rPr>
              <a:t>。</a:t>
            </a:r>
            <a:endParaRPr lang="zh-CN" altLang="zh-CN" sz="1000" kern="100" dirty="0">
              <a:latin typeface="宋体"/>
              <a:cs typeface="Courier New"/>
            </a:endParaRPr>
          </a:p>
        </p:txBody>
      </p:sp>
      <p:sp>
        <p:nvSpPr>
          <p:cNvPr id="27"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8"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1"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42"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744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368309"/>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读者因人生阅历、性格禀赋乃至阅读爱好不同，会产生不一样的</a:t>
            </a:r>
            <a:r>
              <a:rPr lang="zh-CN" altLang="zh-CN" sz="2800" kern="100" dirty="0" smtClean="0">
                <a:latin typeface="Times New Roman"/>
                <a:ea typeface="华文细黑"/>
                <a:cs typeface="Times New Roman"/>
              </a:rPr>
              <a:t>阅</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读</a:t>
            </a:r>
            <a:r>
              <a:rPr lang="zh-CN" altLang="zh-CN" sz="2800" kern="100" dirty="0">
                <a:latin typeface="Times New Roman"/>
                <a:ea typeface="华文细黑"/>
                <a:cs typeface="Times New Roman"/>
              </a:rPr>
              <a:t>感受</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读者拥有不同的人生阅历、性格禀赋乃至阅读爱好，因而阅读</a:t>
            </a:r>
            <a:r>
              <a:rPr lang="zh-CN" altLang="zh-CN" sz="2800" kern="100" dirty="0" smtClean="0">
                <a:latin typeface="Times New Roman"/>
                <a:ea typeface="华文细黑"/>
                <a:cs typeface="Times New Roman"/>
              </a:rPr>
              <a:t>感受</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也</a:t>
            </a:r>
            <a:r>
              <a:rPr lang="zh-CN" altLang="zh-CN" sz="2800" kern="100" dirty="0">
                <a:latin typeface="Times New Roman"/>
                <a:ea typeface="华文细黑"/>
                <a:cs typeface="Times New Roman"/>
              </a:rPr>
              <a:t>会不一样</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读者会产生不一样的阅读感受，因为其人生阅历、性格禀赋乃至</a:t>
            </a:r>
            <a:r>
              <a:rPr lang="zh-CN" altLang="zh-CN" sz="2800" kern="100" dirty="0" smtClean="0">
                <a:latin typeface="Times New Roman"/>
                <a:ea typeface="华文细黑"/>
                <a:cs typeface="Times New Roman"/>
              </a:rPr>
              <a:t>阅</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读</a:t>
            </a:r>
            <a:r>
              <a:rPr lang="zh-CN" altLang="zh-CN" sz="2800" kern="100" dirty="0">
                <a:latin typeface="Times New Roman"/>
                <a:ea typeface="华文细黑"/>
                <a:cs typeface="Times New Roman"/>
              </a:rPr>
              <a:t>爱好不同</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人生阅历、性格禀赋乃至阅读爱好不同的读者会产生完全不一样</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阅读</a:t>
            </a:r>
            <a:r>
              <a:rPr lang="zh-CN" altLang="zh-CN" sz="2800" kern="100" dirty="0">
                <a:latin typeface="Times New Roman"/>
                <a:ea typeface="华文细黑"/>
                <a:cs typeface="Times New Roman"/>
              </a:rPr>
              <a:t>感受</a:t>
            </a:r>
            <a:endParaRPr lang="zh-CN" altLang="zh-CN" sz="1000" kern="100" dirty="0">
              <a:effectLst/>
              <a:latin typeface="宋体"/>
              <a:cs typeface="Courier New"/>
            </a:endParaRPr>
          </a:p>
        </p:txBody>
      </p:sp>
      <p:sp>
        <p:nvSpPr>
          <p:cNvPr id="27"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8"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1"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42"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0" name="TextBox 19"/>
          <p:cNvSpPr txBox="1"/>
          <p:nvPr/>
        </p:nvSpPr>
        <p:spPr>
          <a:xfrm>
            <a:off x="2638822" y="501397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1" name="TextBox 20">
            <a:hlinkClick r:id="rId17" action="ppaction://hlinksldjump"/>
          </p:cNvPr>
          <p:cNvSpPr txBox="1"/>
          <p:nvPr/>
        </p:nvSpPr>
        <p:spPr>
          <a:xfrm>
            <a:off x="3733800" y="501397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2" name="TextBox 21"/>
          <p:cNvSpPr txBox="1"/>
          <p:nvPr/>
        </p:nvSpPr>
        <p:spPr>
          <a:xfrm>
            <a:off x="370570" y="556732"/>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1822728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2" grpId="0"/>
      <p:bldP spid="22" grpId="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矩形 29"/>
          <p:cNvSpPr/>
          <p:nvPr/>
        </p:nvSpPr>
        <p:spPr>
          <a:xfrm>
            <a:off x="498217" y="837506"/>
            <a:ext cx="11285621" cy="236113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32" name="矩形 31"/>
          <p:cNvSpPr/>
          <p:nvPr/>
        </p:nvSpPr>
        <p:spPr>
          <a:xfrm>
            <a:off x="608537" y="877174"/>
            <a:ext cx="11103293"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面对同样一部作品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衔接不紧密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一部分读者认为优秀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衔接不紧密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项说法表意绝对，不够准确。</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3"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34"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5"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6"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72250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49282"/>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填入下面一段文字横线处的语句，最恰当的一句</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听力专家曹永茂教授解释说，人的耳朵在正常的情况之下，对传输的声音是等比例</a:t>
            </a:r>
            <a:r>
              <a:rPr lang="zh-CN" altLang="zh-CN" sz="2800" kern="100">
                <a:latin typeface="Times New Roman"/>
                <a:ea typeface="华文细黑"/>
                <a:cs typeface="Times New Roman"/>
              </a:rPr>
              <a:t>放大</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__________________</a:t>
            </a:r>
            <a:r>
              <a:rPr lang="zh-CN" altLang="zh-CN" sz="2800" kern="100" smtClean="0">
                <a:latin typeface="Times New Roman"/>
                <a:ea typeface="华文细黑"/>
                <a:cs typeface="Times New Roman"/>
              </a:rPr>
              <a:t>，</a:t>
            </a:r>
            <a:r>
              <a:rPr lang="zh-CN" altLang="zh-CN" sz="2800" kern="100" dirty="0">
                <a:latin typeface="Times New Roman"/>
                <a:ea typeface="华文细黑"/>
                <a:cs typeface="Times New Roman"/>
              </a:rPr>
              <a:t>就像在耳朵里安装了一个扩音器，这导致对日常生活中的一些声音变得异常敏感。</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如果传输声音呈几何倍数放大，则说明耳朵高频听力受损</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因为耳朵高频听力受损，所以传输声音呈几何倍数放大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如果耳朵高频听力受损，传输声音则是呈几何倍数放大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因为传输声音呈几何倍数放大，所以耳朵高频听力受损</a:t>
            </a:r>
            <a:endParaRPr lang="zh-CN" altLang="zh-CN" sz="1050" kern="100" dirty="0">
              <a:effectLst/>
              <a:latin typeface="宋体"/>
              <a:cs typeface="Courier New"/>
            </a:endParaRPr>
          </a:p>
        </p:txBody>
      </p:sp>
      <p:sp>
        <p:nvSpPr>
          <p:cNvPr id="19" name="TextBox 18"/>
          <p:cNvSpPr txBox="1"/>
          <p:nvPr/>
        </p:nvSpPr>
        <p:spPr>
          <a:xfrm>
            <a:off x="8847423" y="45157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a:hlinkClick r:id="rId2" action="ppaction://hlinksldjump"/>
          </p:cNvPr>
          <p:cNvSpPr txBox="1"/>
          <p:nvPr/>
        </p:nvSpPr>
        <p:spPr>
          <a:xfrm>
            <a:off x="9942401" y="45157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6"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8"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1"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42"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45"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TextBox 20"/>
          <p:cNvSpPr txBox="1"/>
          <p:nvPr/>
        </p:nvSpPr>
        <p:spPr>
          <a:xfrm>
            <a:off x="393874" y="4178340"/>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37410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1" grpId="0"/>
      <p:bldP spid="21" grpId="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41789" y="346064"/>
            <a:ext cx="11285621" cy="602871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540430" y="261442"/>
            <a:ext cx="11103293" cy="6084462"/>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首先要在通读语段的基础上，把握核心内容，了解语段的中心意思；其次要分析各个选项的侧重点以及其与上下句的关联等。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则说明耳朵高频听力受损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与后面的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就像在耳朵里安装了一个扩音器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衔接不连贯。故排除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项因果关系的表述不合语境，上文说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人的耳朵在正常的情况之下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耳朵高频听力受损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应该从假设的角度说，而不应该从因果的角度说，故排除</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项从假设的角度说，并且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传输声音则是呈几何倍数放大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与下文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就像在耳朵里安装了一个扩音器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衔接自然</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项同时具有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项的错误，故排除</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34043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06574" y="333450"/>
            <a:ext cx="11326469"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依次填入下面一段横线处的语句最恰当</a:t>
            </a:r>
            <a:r>
              <a:rPr lang="zh-CN" altLang="zh-CN" sz="2800" kern="100" dirty="0" smtClean="0">
                <a:latin typeface="Times New Roman"/>
                <a:ea typeface="华文细黑"/>
                <a:cs typeface="Times New Roman"/>
              </a:rPr>
              <a:t>的</a:t>
            </a:r>
            <a:r>
              <a:rPr lang="zh-CN" altLang="en-US" sz="2800" kern="100" dirty="0" smtClean="0">
                <a:latin typeface="Times New Roman"/>
                <a:ea typeface="华文细黑"/>
                <a:cs typeface="Times New Roman"/>
              </a:rPr>
              <a:t>一</a:t>
            </a:r>
            <a:r>
              <a:rPr lang="zh-CN" altLang="zh-CN" sz="2800" kern="100" dirty="0" smtClean="0">
                <a:latin typeface="Times New Roman"/>
                <a:ea typeface="华文细黑"/>
                <a:cs typeface="Times New Roman"/>
              </a:rPr>
              <a:t>组是</a:t>
            </a:r>
            <a:endParaRPr lang="zh-CN" altLang="zh-CN" sz="100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人类并非像想象的那样脆弱，紧张的确是生活中不可缺少的</a:t>
            </a:r>
            <a:r>
              <a:rPr lang="zh-CN" altLang="zh-CN" sz="2800" kern="100">
                <a:latin typeface="Times New Roman"/>
                <a:ea typeface="华文细黑"/>
                <a:cs typeface="Times New Roman"/>
              </a:rPr>
              <a:t>部分</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__________________</a:t>
            </a:r>
            <a:r>
              <a:rPr lang="zh-CN" altLang="zh-CN" sz="2800" kern="100" smtClean="0">
                <a:latin typeface="Times New Roman"/>
                <a:ea typeface="华文细黑"/>
                <a:cs typeface="Times New Roman"/>
              </a:rPr>
              <a:t>。</a:t>
            </a:r>
            <a:r>
              <a:rPr lang="zh-CN" altLang="zh-CN" sz="2800" kern="100" dirty="0">
                <a:latin typeface="Times New Roman"/>
                <a:ea typeface="华文细黑"/>
                <a:cs typeface="Times New Roman"/>
              </a:rPr>
              <a:t>生活在战争期间的人，发病率明显低于生活在和平环境中的人。这是由于人们在战争环境中精神紧张、生活积极、进取心强，所以长期充满活力，抗病能力也随之增强。</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适度的紧张还可使疾病难以发生扩展，使人体免疫系统处于戒备状态</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适度的紧张还可使人体免疫系统处于戒备状态，使疾病难以发生扩展</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spc="-150" dirty="0">
                <a:latin typeface="Times New Roman"/>
                <a:ea typeface="华文细黑"/>
                <a:cs typeface="Times New Roman"/>
              </a:rPr>
              <a:t>因为人体免疫系统由于适度的紧张处于戒备</a:t>
            </a:r>
            <a:r>
              <a:rPr lang="zh-CN" altLang="zh-CN" sz="2800" kern="100" spc="-150" dirty="0" smtClean="0">
                <a:latin typeface="Times New Roman"/>
                <a:ea typeface="华文细黑"/>
                <a:cs typeface="Times New Roman"/>
              </a:rPr>
              <a:t>状态</a:t>
            </a:r>
            <a:r>
              <a:rPr lang="en-US" altLang="zh-CN" sz="2800" kern="100" spc="-150" dirty="0" smtClean="0">
                <a:latin typeface="Times New Roman"/>
                <a:ea typeface="华文细黑"/>
                <a:cs typeface="Times New Roman"/>
              </a:rPr>
              <a:t>,</a:t>
            </a:r>
            <a:r>
              <a:rPr lang="zh-CN" altLang="zh-CN" sz="2800" kern="100" spc="-150" dirty="0" smtClean="0">
                <a:latin typeface="Times New Roman"/>
                <a:ea typeface="华文细黑"/>
                <a:cs typeface="Times New Roman"/>
              </a:rPr>
              <a:t>所以</a:t>
            </a:r>
            <a:r>
              <a:rPr lang="zh-CN" altLang="zh-CN" sz="2800" kern="100" spc="-150" dirty="0">
                <a:latin typeface="Times New Roman"/>
                <a:ea typeface="华文细黑"/>
                <a:cs typeface="Times New Roman"/>
              </a:rPr>
              <a:t>疾病难以发生扩展</a:t>
            </a:r>
            <a:endParaRPr lang="zh-CN" altLang="zh-CN" sz="1000" kern="100" spc="-15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spc="-180" dirty="0">
                <a:latin typeface="Times New Roman"/>
                <a:ea typeface="华文细黑"/>
                <a:cs typeface="Times New Roman"/>
              </a:rPr>
              <a:t>疾病难以发生扩展的原因是人体免疫系统由于适度的紧张而处于戒备状态</a:t>
            </a:r>
            <a:endParaRPr lang="zh-CN" altLang="zh-CN" sz="1000" kern="100" spc="-180" dirty="0">
              <a:effectLst/>
              <a:latin typeface="宋体"/>
              <a:cs typeface="Courier New"/>
            </a:endParaRPr>
          </a:p>
        </p:txBody>
      </p:sp>
      <p:sp>
        <p:nvSpPr>
          <p:cNvPr id="19" name="TextBox 18"/>
          <p:cNvSpPr txBox="1"/>
          <p:nvPr/>
        </p:nvSpPr>
        <p:spPr>
          <a:xfrm>
            <a:off x="8424428" y="53746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a:hlinkClick r:id="rId2" action="ppaction://hlinksldjump"/>
          </p:cNvPr>
          <p:cNvSpPr txBox="1"/>
          <p:nvPr/>
        </p:nvSpPr>
        <p:spPr>
          <a:xfrm>
            <a:off x="9519406" y="53746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6"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8"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1"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42"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5"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48"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TextBox 20"/>
          <p:cNvSpPr txBox="1"/>
          <p:nvPr/>
        </p:nvSpPr>
        <p:spPr>
          <a:xfrm>
            <a:off x="262558" y="4322554"/>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1" grpId="0"/>
      <p:bldP spid="2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90550" y="226035"/>
            <a:ext cx="11554131"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在下面一段文字横线处填入语句，衔接最恰当的一项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年轻的时候，读郑振铎先生译的泰戈尔的《新月集》，极其羡慕书中那个稚气甚至近于傻气的小</a:t>
            </a:r>
            <a:r>
              <a:rPr lang="zh-CN" altLang="zh-CN" sz="2800" kern="100">
                <a:latin typeface="Times New Roman"/>
                <a:ea typeface="华文细黑"/>
                <a:cs typeface="Times New Roman"/>
              </a:rPr>
              <a:t>男孩</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a:t>
            </a:r>
            <a:r>
              <a:rPr lang="zh-CN" altLang="zh-CN" sz="2800" kern="10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思维和行为可亲可爱可信赖可</a:t>
            </a:r>
            <a:r>
              <a:rPr lang="zh-CN" altLang="zh-CN" sz="2800" kern="100" dirty="0" smtClean="0">
                <a:latin typeface="Times New Roman"/>
                <a:ea typeface="华文细黑"/>
                <a:cs typeface="Times New Roman"/>
              </a:rPr>
              <a:t>容忍</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尤其像《孩童之道》《偷睡眠者》《同情》《恶邮差》</a:t>
            </a:r>
            <a:r>
              <a:rPr lang="zh-CN" altLang="zh-CN" sz="2800" kern="100" dirty="0" smtClean="0">
                <a:latin typeface="Times New Roman"/>
                <a:ea typeface="华文细黑"/>
                <a:cs typeface="Times New Roman"/>
              </a:rPr>
              <a:t>等</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他是一个真正的</a:t>
            </a:r>
            <a:r>
              <a:rPr lang="zh-CN" altLang="zh-CN" sz="2800" kern="100" dirty="0" smtClean="0">
                <a:latin typeface="Times New Roman"/>
                <a:ea typeface="华文细黑"/>
                <a:cs typeface="Times New Roman"/>
              </a:rPr>
              <a:t>孩子</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不仅表现了孩子思维的幼稚</a:t>
            </a:r>
            <a:r>
              <a:rPr lang="zh-CN" altLang="zh-CN" sz="2800" kern="100" dirty="0" smtClean="0">
                <a:latin typeface="Times New Roman"/>
                <a:ea typeface="华文细黑"/>
                <a:cs typeface="Times New Roman"/>
              </a:rPr>
              <a:t>天真</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让人看到了一个孩子真实的精神</a:t>
            </a:r>
            <a:r>
              <a:rPr lang="zh-CN" altLang="zh-CN" sz="2800" kern="100" dirty="0" smtClean="0">
                <a:latin typeface="Times New Roman"/>
                <a:ea typeface="华文细黑"/>
                <a:cs typeface="Times New Roman"/>
              </a:rPr>
              <a:t>世界</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更凸显了孩子幼小心灵的爱心和善意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③①②④⑥⑤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③①④⑤②⑥</a:t>
            </a:r>
          </a:p>
          <a:p>
            <a:pPr algn="just">
              <a:lnSpc>
                <a:spcPct val="150000"/>
              </a:lnSpc>
              <a:spcAft>
                <a:spcPts val="0"/>
              </a:spcAf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⑤②④⑥①③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⑤④⑥②①③</a:t>
            </a:r>
            <a:endParaRPr lang="zh-CN" altLang="zh-CN" sz="1050" kern="100" dirty="0">
              <a:effectLst/>
              <a:latin typeface="宋体"/>
              <a:cs typeface="Courier New"/>
            </a:endParaRPr>
          </a:p>
        </p:txBody>
      </p:sp>
      <p:sp>
        <p:nvSpPr>
          <p:cNvPr id="17" name="TextBox 16"/>
          <p:cNvSpPr txBox="1"/>
          <p:nvPr/>
        </p:nvSpPr>
        <p:spPr>
          <a:xfrm>
            <a:off x="9191550" y="44784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a:hlinkClick r:id="rId2" action="ppaction://hlinksldjump"/>
          </p:cNvPr>
          <p:cNvSpPr txBox="1"/>
          <p:nvPr/>
        </p:nvSpPr>
        <p:spPr>
          <a:xfrm>
            <a:off x="10286528" y="44784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2"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23"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TextBox 20"/>
          <p:cNvSpPr txBox="1"/>
          <p:nvPr/>
        </p:nvSpPr>
        <p:spPr>
          <a:xfrm>
            <a:off x="83374" y="4849164"/>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21" grpId="0"/>
      <p:bldP spid="21" grpId="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98217" y="837506"/>
            <a:ext cx="11285621" cy="414147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540430" y="907348"/>
            <a:ext cx="11103293"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语段表述的是紧张对人的身体健康的重要作用，空格后的内容举例说明战争时期人们发病率明显低于和平环境的原因。分析四个选项可以发现，</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项，语序出现问题，应该是先有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免疫系统处于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状态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，而后有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疾病难以发生扩展</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两项是因果关系复句，从语段表述的语境来看，这里不适合使用复句。</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66079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440317"/>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填入下面一段文字横线处的语句，最恰当的一句</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智能手表的续航一直是一个棘手的问题。智能手表电池与其他电子元件一起拥挤在手表屏幕后方的狭小空间里，不但占据了大部分可用空间，其能提供的能量也十分有限。近来，研究者们发现，通过应用一种日本手工折纸的折叠</a:t>
            </a:r>
            <a:r>
              <a:rPr lang="zh-CN" altLang="zh-CN" sz="2800" kern="100">
                <a:latin typeface="Times New Roman"/>
                <a:ea typeface="华文细黑"/>
                <a:cs typeface="Times New Roman"/>
              </a:rPr>
              <a:t>技术</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__________________</a:t>
            </a:r>
            <a:r>
              <a:rPr lang="zh-CN" altLang="zh-CN" sz="2800" kern="100" smtClean="0">
                <a:latin typeface="Times New Roman"/>
                <a:ea typeface="华文细黑"/>
                <a:cs typeface="Times New Roman"/>
              </a:rPr>
              <a:t>。</a:t>
            </a:r>
            <a:r>
              <a:rPr lang="zh-CN" altLang="zh-CN" sz="2800" kern="100" dirty="0">
                <a:latin typeface="Times New Roman"/>
                <a:ea typeface="华文细黑"/>
                <a:cs typeface="Times New Roman"/>
              </a:rPr>
              <a:t>除了提高智能手表的性能，这种方式与标准的制造工艺兼容，可以制造更适合于其他各种各样的可穿戴电子产品的电池，比如跟踪健康相关数据的智能手环等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6"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8"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1"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42"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5"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48"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49"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0590" y="440317"/>
            <a:ext cx="11103293"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他们可以把电池从容地放进表带，获得更多的储能空间，可拉伸</a:t>
            </a:r>
            <a:r>
              <a:rPr lang="zh-CN" altLang="zh-CN" sz="2800" kern="100" dirty="0" smtClean="0">
                <a:latin typeface="Times New Roman"/>
                <a:ea typeface="华文细黑"/>
                <a:cs typeface="Times New Roman"/>
              </a:rPr>
              <a:t>也</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a:t>
            </a:r>
            <a:r>
              <a:rPr lang="zh-CN" altLang="zh-CN" sz="2800" kern="100" dirty="0">
                <a:latin typeface="Times New Roman"/>
                <a:ea typeface="华文细黑"/>
                <a:cs typeface="Times New Roman"/>
              </a:rPr>
              <a:t>弯曲</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他们可以使电池可拉伸可弯曲，从而从容地放进表带，获得更多</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储能</a:t>
            </a:r>
            <a:r>
              <a:rPr lang="zh-CN" altLang="zh-CN" sz="2800" kern="100" dirty="0">
                <a:latin typeface="Times New Roman"/>
                <a:ea typeface="华文细黑"/>
                <a:cs typeface="Times New Roman"/>
              </a:rPr>
              <a:t>空间</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电池可以获得更多的储能空间，从而从容地放进表带，可拉伸也</a:t>
            </a:r>
            <a:r>
              <a:rPr lang="zh-CN" altLang="zh-CN" sz="2800" kern="100" dirty="0" smtClean="0">
                <a:latin typeface="Times New Roman"/>
                <a:ea typeface="华文细黑"/>
                <a:cs typeface="Times New Roman"/>
              </a:rPr>
              <a:t>可</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弯曲</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电池可以从容地放进表带，他们可以让其拉伸和弯曲来获得更多</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储能</a:t>
            </a:r>
            <a:r>
              <a:rPr lang="zh-CN" altLang="zh-CN" sz="2800" kern="100" dirty="0">
                <a:latin typeface="Times New Roman"/>
                <a:ea typeface="华文细黑"/>
                <a:cs typeface="Times New Roman"/>
              </a:rPr>
              <a:t>空间</a:t>
            </a:r>
            <a:endParaRPr lang="zh-CN" altLang="zh-CN" sz="1050" kern="100" dirty="0">
              <a:effectLst/>
              <a:latin typeface="宋体"/>
              <a:cs typeface="Courier New"/>
            </a:endParaRPr>
          </a:p>
        </p:txBody>
      </p:sp>
      <p:sp>
        <p:nvSpPr>
          <p:cNvPr id="26"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8"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1"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42"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5"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48"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49"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TextBox 20"/>
          <p:cNvSpPr txBox="1"/>
          <p:nvPr/>
        </p:nvSpPr>
        <p:spPr>
          <a:xfrm>
            <a:off x="2654735" y="508597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2" name="TextBox 21">
            <a:hlinkClick r:id="rId17" action="ppaction://hlinksldjump"/>
          </p:cNvPr>
          <p:cNvSpPr txBox="1"/>
          <p:nvPr/>
        </p:nvSpPr>
        <p:spPr>
          <a:xfrm>
            <a:off x="3749713" y="508597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3" name="TextBox 22"/>
          <p:cNvSpPr txBox="1"/>
          <p:nvPr/>
        </p:nvSpPr>
        <p:spPr>
          <a:xfrm>
            <a:off x="406574" y="184561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413751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23" grpId="0"/>
      <p:bldP spid="23" grpId="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98217" y="738403"/>
            <a:ext cx="11285621" cy="269139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587333" y="658214"/>
            <a:ext cx="11103293"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依据句意，在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主语一致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原则之下，衔接部分的主语应该是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，即研究者们。之后分析，这几种情况属于顺承关系，顺序不能随便颠倒。先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使电池可拉伸可弯曲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，之后才能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从容地放进表带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。如此做之后的结果是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获得更多的储能空间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09058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370051"/>
            <a:ext cx="1121432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填入下面文段空白处的词语，最恰当的一组</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现代诗歌的</a:t>
            </a:r>
            <a:r>
              <a:rPr lang="zh-CN" altLang="zh-CN" sz="2800" kern="100" dirty="0" smtClean="0">
                <a:latin typeface="Times New Roman"/>
                <a:ea typeface="华文细黑"/>
                <a:cs typeface="Times New Roman"/>
              </a:rPr>
              <a:t>形式</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①   </a:t>
            </a: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美的，</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②  </a:t>
            </a:r>
            <a:r>
              <a:rPr lang="zh-CN" altLang="zh-CN" sz="2800" kern="100" dirty="0" smtClean="0">
                <a:latin typeface="Times New Roman"/>
                <a:ea typeface="华文细黑"/>
                <a:cs typeface="Times New Roman"/>
              </a:rPr>
              <a:t>它</a:t>
            </a:r>
            <a:r>
              <a:rPr lang="zh-CN" altLang="zh-CN" sz="2800" kern="100" dirty="0">
                <a:latin typeface="Times New Roman"/>
                <a:ea typeface="华文细黑"/>
                <a:cs typeface="Times New Roman"/>
              </a:rPr>
              <a:t>有整齐的美，抑扬的美，回环的美。这些美都是音乐所具备的</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③  </a:t>
            </a:r>
            <a:r>
              <a:rPr lang="zh-CN" altLang="zh-CN" sz="2800" kern="100" dirty="0" smtClean="0">
                <a:latin typeface="Times New Roman"/>
                <a:ea typeface="华文细黑"/>
                <a:cs typeface="Times New Roman"/>
              </a:rPr>
              <a:t>诗歌</a:t>
            </a:r>
            <a:r>
              <a:rPr lang="zh-CN" altLang="zh-CN" sz="2800" kern="100" dirty="0">
                <a:latin typeface="Times New Roman"/>
                <a:ea typeface="华文细黑"/>
                <a:cs typeface="Times New Roman"/>
              </a:rPr>
              <a:t>的形式美也可以说是诗歌的音乐美。在音乐理论中，有所谓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音乐的诗歌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；在诗歌形式美的理论中</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④  </a:t>
            </a:r>
            <a:r>
              <a:rPr lang="zh-CN" altLang="zh-CN" sz="2800" kern="100" dirty="0" smtClean="0">
                <a:latin typeface="Times New Roman"/>
                <a:ea typeface="华文细黑"/>
                <a:cs typeface="Times New Roman"/>
              </a:rPr>
              <a:t>应该</a:t>
            </a:r>
            <a:r>
              <a:rPr lang="zh-CN" altLang="zh-CN" sz="2800" kern="100" dirty="0">
                <a:latin typeface="Times New Roman"/>
                <a:ea typeface="华文细黑"/>
                <a:cs typeface="Times New Roman"/>
              </a:rPr>
              <a:t>有所谓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诗歌的音乐</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⑤  </a:t>
            </a:r>
            <a:r>
              <a:rPr lang="zh-CN" altLang="zh-CN" sz="2800" kern="100" dirty="0" smtClean="0">
                <a:latin typeface="Times New Roman"/>
                <a:ea typeface="华文细黑"/>
                <a:cs typeface="Times New Roman"/>
              </a:rPr>
              <a:t>音乐</a:t>
            </a:r>
            <a:r>
              <a:rPr lang="zh-CN" altLang="zh-CN" sz="2800" kern="100" dirty="0">
                <a:latin typeface="Times New Roman"/>
                <a:ea typeface="华文细黑"/>
                <a:cs typeface="Times New Roman"/>
              </a:rPr>
              <a:t>和诗歌不是一回事</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⑥  </a:t>
            </a:r>
            <a:r>
              <a:rPr lang="zh-CN" altLang="zh-CN" sz="2800" kern="100" dirty="0" smtClean="0">
                <a:latin typeface="Times New Roman"/>
                <a:ea typeface="华文细黑"/>
                <a:cs typeface="Times New Roman"/>
              </a:rPr>
              <a:t>二者</a:t>
            </a:r>
            <a:r>
              <a:rPr lang="zh-CN" altLang="zh-CN" sz="2800" kern="100" dirty="0">
                <a:latin typeface="Times New Roman"/>
                <a:ea typeface="华文细黑"/>
                <a:cs typeface="Times New Roman"/>
              </a:rPr>
              <a:t>有一个共同点：音乐和诗歌都是靠节奏来表现的。</a:t>
            </a:r>
            <a:endParaRPr lang="zh-CN" altLang="zh-CN" sz="1050" kern="100" dirty="0">
              <a:effectLst/>
              <a:latin typeface="宋体"/>
              <a:cs typeface="Courier New"/>
            </a:endParaRPr>
          </a:p>
        </p:txBody>
      </p:sp>
      <p:sp>
        <p:nvSpPr>
          <p:cNvPr id="25"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7"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8"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3"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44"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5"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6"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7"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48"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50"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5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3"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7"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8"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3"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44"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5"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6"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7"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48"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50"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5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3"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358768741"/>
              </p:ext>
            </p:extLst>
          </p:nvPr>
        </p:nvGraphicFramePr>
        <p:xfrm>
          <a:off x="838622" y="549474"/>
          <a:ext cx="10162865" cy="3773810"/>
        </p:xfrm>
        <a:graphic>
          <a:graphicData uri="http://schemas.openxmlformats.org/drawingml/2006/table">
            <a:tbl>
              <a:tblPr/>
              <a:tblGrid>
                <a:gridCol w="1512168"/>
                <a:gridCol w="1800200"/>
                <a:gridCol w="1728192"/>
                <a:gridCol w="1296144"/>
                <a:gridCol w="1152128"/>
                <a:gridCol w="1418484"/>
                <a:gridCol w="1255549"/>
              </a:tblGrid>
              <a:tr h="653078">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①</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②</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③</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④</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⑤</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⑥</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3078">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因为</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所以</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因此</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还</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然而</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7288">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之所以</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因为</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所以</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更</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即使</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3078">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即使</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也</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但</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也</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虽然</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可是</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7288">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之所以</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因为</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故而</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也</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尽管</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但是</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TextBox 19"/>
          <p:cNvSpPr txBox="1"/>
          <p:nvPr/>
        </p:nvSpPr>
        <p:spPr>
          <a:xfrm>
            <a:off x="982638" y="45099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1" name="TextBox 20">
            <a:hlinkClick r:id="rId17" action="ppaction://hlinksldjump"/>
          </p:cNvPr>
          <p:cNvSpPr txBox="1"/>
          <p:nvPr/>
        </p:nvSpPr>
        <p:spPr>
          <a:xfrm>
            <a:off x="2077616" y="45099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2" name="TextBox 21"/>
          <p:cNvSpPr txBox="1"/>
          <p:nvPr/>
        </p:nvSpPr>
        <p:spPr>
          <a:xfrm>
            <a:off x="1234666" y="3653076"/>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553563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2" grpId="0"/>
      <p:bldP spid="22" grpId="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52395" y="981522"/>
            <a:ext cx="11285622" cy="356167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532950" y="1086816"/>
            <a:ext cx="10993359" cy="3304158"/>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解答此题，应重点理解语句之间的关系，然后通过对语句之间关系的确定来判断应使用哪个词语。</a:t>
            </a:r>
            <a:r>
              <a:rPr lang="en-US" altLang="zh-CN" sz="2800" kern="100" dirty="0">
                <a:latin typeface="宋体"/>
                <a:ea typeface="华文细黑"/>
                <a:cs typeface="Times New Roman"/>
              </a:rPr>
              <a:t>①②</a:t>
            </a:r>
            <a:r>
              <a:rPr lang="zh-CN" altLang="zh-CN" sz="2800" kern="100" dirty="0">
                <a:latin typeface="Times New Roman"/>
                <a:ea typeface="华文细黑"/>
                <a:cs typeface="Times New Roman"/>
              </a:rPr>
              <a:t>两处，从前后两句之间的关系来看，二者应该是因果关系，并且是前果后因，据此可以排除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处，通过分析前后句的关系会发现，分号前后语句应该是并列关系，而非递进关系，据此可以排除</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34"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5508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85448" y="370051"/>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填入下面文段空白处的词语，最恰当的一组</a:t>
            </a:r>
            <a:r>
              <a:rPr lang="zh-CN" altLang="zh-CN" sz="2800" kern="100" dirty="0" smtClean="0">
                <a:latin typeface="Times New Roman"/>
                <a:ea typeface="华文细黑"/>
                <a:cs typeface="Times New Roman"/>
              </a:rPr>
              <a:t>是</a:t>
            </a:r>
            <a:endParaRPr lang="zh-CN" altLang="zh-CN" sz="100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花山岩画是典型的文化景观类世界遗产，作为遗产本体列入世界名录的</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①  </a:t>
            </a:r>
            <a:r>
              <a:rPr lang="zh-CN" altLang="zh-CN" sz="2800" kern="100" dirty="0" smtClean="0">
                <a:latin typeface="Times New Roman"/>
                <a:ea typeface="华文细黑"/>
                <a:cs typeface="Times New Roman"/>
              </a:rPr>
              <a:t>有</a:t>
            </a:r>
            <a:r>
              <a:rPr lang="en-US" altLang="zh-CN" sz="2800" kern="100" dirty="0">
                <a:latin typeface="Times New Roman"/>
                <a:ea typeface="华文细黑"/>
                <a:cs typeface="Courier New"/>
              </a:rPr>
              <a:t>38</a:t>
            </a:r>
            <a:r>
              <a:rPr lang="zh-CN" altLang="zh-CN" sz="2800" kern="100" dirty="0">
                <a:latin typeface="Times New Roman"/>
                <a:ea typeface="华文细黑"/>
                <a:cs typeface="Times New Roman"/>
              </a:rPr>
              <a:t>处岩画点</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②  </a:t>
            </a:r>
            <a:r>
              <a:rPr lang="zh-CN" altLang="zh-CN" sz="2800" kern="100" dirty="0" smtClean="0">
                <a:latin typeface="Times New Roman"/>
                <a:ea typeface="华文细黑"/>
                <a:cs typeface="Times New Roman"/>
              </a:rPr>
              <a:t>包括</a:t>
            </a:r>
            <a:r>
              <a:rPr lang="zh-CN" altLang="zh-CN" sz="2800" kern="100" dirty="0">
                <a:latin typeface="Times New Roman"/>
                <a:ea typeface="华文细黑"/>
                <a:cs typeface="Times New Roman"/>
              </a:rPr>
              <a:t>岩画所在的山体，岩画面对的河流、</a:t>
            </a:r>
            <a:r>
              <a:rPr lang="zh-CN" altLang="zh-CN" sz="2800" kern="100" dirty="0" smtClean="0">
                <a:latin typeface="Times New Roman"/>
                <a:ea typeface="华文细黑"/>
                <a:cs typeface="Times New Roman"/>
              </a:rPr>
              <a:t>台地</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③  </a:t>
            </a:r>
            <a:r>
              <a:rPr lang="zh-CN" altLang="zh-CN" sz="2800" kern="100" dirty="0" smtClean="0">
                <a:latin typeface="Times New Roman"/>
                <a:ea typeface="华文细黑"/>
                <a:cs typeface="Times New Roman"/>
              </a:rPr>
              <a:t>周边</a:t>
            </a:r>
            <a:r>
              <a:rPr lang="zh-CN" altLang="zh-CN" sz="2800" kern="100" dirty="0">
                <a:latin typeface="Times New Roman"/>
                <a:ea typeface="华文细黑"/>
                <a:cs typeface="Times New Roman"/>
              </a:rPr>
              <a:t>的景观环境</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④  </a:t>
            </a:r>
            <a:r>
              <a:rPr lang="zh-CN" altLang="zh-CN" sz="2800" kern="100" dirty="0" smtClean="0">
                <a:latin typeface="Times New Roman"/>
                <a:ea typeface="华文细黑"/>
                <a:cs typeface="Times New Roman"/>
              </a:rPr>
              <a:t>一般</a:t>
            </a:r>
            <a:r>
              <a:rPr lang="zh-CN" altLang="zh-CN" sz="2800" kern="100" dirty="0">
                <a:latin typeface="Times New Roman"/>
                <a:ea typeface="华文细黑"/>
                <a:cs typeface="Times New Roman"/>
              </a:rPr>
              <a:t>的文化遗产，文化景观类世界遗产的范围较大，保护和管理要求较高</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⑤  </a:t>
            </a:r>
            <a:r>
              <a:rPr lang="zh-CN" altLang="zh-CN" sz="2800" kern="100" dirty="0" smtClean="0">
                <a:latin typeface="Times New Roman"/>
                <a:ea typeface="华文细黑"/>
                <a:cs typeface="Times New Roman"/>
              </a:rPr>
              <a:t>后期</a:t>
            </a:r>
            <a:r>
              <a:rPr lang="zh-CN" altLang="zh-CN" sz="2800" kern="100" dirty="0">
                <a:latin typeface="Times New Roman"/>
                <a:ea typeface="华文细黑"/>
                <a:cs typeface="Times New Roman"/>
              </a:rPr>
              <a:t>保护和利用工作中应结合文化景观的特点，对岩画及其周边山体、河流等要素进行整体保护</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⑥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在保护的前提下，统筹发展文化旅游事业，带动当地社会经济发展。</a:t>
            </a:r>
            <a:endParaRPr lang="zh-CN" altLang="zh-CN" sz="100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4"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35"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4"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35"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359443972"/>
              </p:ext>
            </p:extLst>
          </p:nvPr>
        </p:nvGraphicFramePr>
        <p:xfrm>
          <a:off x="1054646" y="549474"/>
          <a:ext cx="10234873" cy="4493324"/>
        </p:xfrm>
        <a:graphic>
          <a:graphicData uri="http://schemas.openxmlformats.org/drawingml/2006/table">
            <a:tbl>
              <a:tblPr/>
              <a:tblGrid>
                <a:gridCol w="991991"/>
                <a:gridCol w="1477123"/>
                <a:gridCol w="1477123"/>
                <a:gridCol w="1477123"/>
                <a:gridCol w="1857267"/>
                <a:gridCol w="1477123"/>
                <a:gridCol w="1477123"/>
              </a:tblGrid>
              <a:tr h="352613">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①</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②</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③</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④</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⑤</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⑥</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3311">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虽然</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却</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及至</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区别于</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因此</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同时</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3311">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既</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又</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及至</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不同于</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所以</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另外</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3311">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不但</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而且</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以及</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相较于</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对</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此外</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3311">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不仅</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也</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以及</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相对于</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在</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同时</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TextBox 19"/>
          <p:cNvSpPr txBox="1"/>
          <p:nvPr/>
        </p:nvSpPr>
        <p:spPr>
          <a:xfrm>
            <a:off x="1070559" y="520037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6" name="TextBox 25">
            <a:hlinkClick r:id="rId17" action="ppaction://hlinksldjump"/>
          </p:cNvPr>
          <p:cNvSpPr txBox="1"/>
          <p:nvPr/>
        </p:nvSpPr>
        <p:spPr>
          <a:xfrm>
            <a:off x="2165537" y="520037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7" name="TextBox 26"/>
          <p:cNvSpPr txBox="1"/>
          <p:nvPr/>
        </p:nvSpPr>
        <p:spPr>
          <a:xfrm>
            <a:off x="1126654" y="4373156"/>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2681486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7" grpId="0"/>
      <p:bldP spid="27" grpId="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78582" y="288076"/>
            <a:ext cx="11285621" cy="596902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540430" y="318742"/>
            <a:ext cx="11103293"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阅读整个语段可知，</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38</a:t>
            </a:r>
            <a:r>
              <a:rPr lang="zh-CN" altLang="zh-CN" sz="2800" kern="100" dirty="0">
                <a:latin typeface="Times New Roman"/>
                <a:ea typeface="华文细黑"/>
                <a:cs typeface="Times New Roman"/>
              </a:rPr>
              <a:t>处岩画点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山体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河流、台地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周边的景观环境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都被列入了世界名录。看表格中的四组备选词语，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虽然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不合语境，排除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及至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是等到、直到的意思，不合语境，排除</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第二</a:t>
            </a:r>
            <a:r>
              <a:rPr lang="zh-CN" altLang="zh-CN" sz="2800" kern="100" dirty="0">
                <a:latin typeface="Times New Roman"/>
                <a:ea typeface="华文细黑"/>
                <a:cs typeface="Times New Roman"/>
              </a:rPr>
              <a:t>句话中，将文化景观类世界遗产和一般的文化遗产比较，指出前者的特别之处，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相较于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都符合语境。</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处，前后句子形成了因果关系，此处省略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等表结果的词语，应填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，与后面的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构成介词短语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。最后一句，根据语境来看，强调开发和保护同等重要。</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处填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同时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最合适。</a:t>
            </a: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5"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6"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8"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9"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0"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42"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43"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44"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5"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3331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a:xfrm>
            <a:off x="537394" y="891785"/>
            <a:ext cx="11285622" cy="354612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2" name="矩形 21"/>
          <p:cNvSpPr/>
          <p:nvPr/>
        </p:nvSpPr>
        <p:spPr>
          <a:xfrm>
            <a:off x="694606" y="985507"/>
            <a:ext cx="10993359" cy="338828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解答本题首先要通读全部文句，把握文段内容，理清思路。其次要抓住句中的关联词、代词等，如</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为一组关联词，</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应紧跟</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后。据此可排除</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指代的是横线前的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那个稚气甚至近于傻气的小男孩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应排在首位。据此可排除</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25"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10564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378888"/>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填入下面文段空白处的词语，最恰当的一组</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据《福布斯》报道，中国老年人拥有充足的养老金</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①  </a:t>
            </a:r>
            <a:r>
              <a:rPr lang="zh-CN" altLang="zh-CN" sz="2800" kern="100" dirty="0" smtClean="0">
                <a:latin typeface="Times New Roman"/>
                <a:ea typeface="华文细黑"/>
                <a:cs typeface="Times New Roman"/>
              </a:rPr>
              <a:t>仍</a:t>
            </a:r>
            <a:r>
              <a:rPr lang="zh-CN" altLang="zh-CN" sz="2800" kern="100" dirty="0">
                <a:latin typeface="Times New Roman"/>
                <a:ea typeface="华文细黑"/>
                <a:cs typeface="Times New Roman"/>
              </a:rPr>
              <a:t>在从事少量的房地产和股票交易</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②  </a:t>
            </a: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大多数有钱的游客不同，老年人出游有着自己的特点。他们已经退休，有足够的时间</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③  </a:t>
            </a:r>
            <a:r>
              <a:rPr lang="zh-CN" altLang="zh-CN" sz="2800" kern="100" dirty="0" smtClean="0">
                <a:latin typeface="Times New Roman"/>
                <a:ea typeface="华文细黑"/>
                <a:cs typeface="Times New Roman"/>
              </a:rPr>
              <a:t>行程</a:t>
            </a:r>
            <a:r>
              <a:rPr lang="zh-CN" altLang="zh-CN" sz="2800" kern="100" dirty="0">
                <a:latin typeface="Times New Roman"/>
                <a:ea typeface="华文细黑"/>
                <a:cs typeface="Times New Roman"/>
              </a:rPr>
              <a:t>不用那么匆忙，旅行时长可达数周</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④  </a:t>
            </a:r>
            <a:r>
              <a:rPr lang="zh-CN" altLang="zh-CN" sz="2800" kern="100" dirty="0" smtClean="0">
                <a:latin typeface="Times New Roman"/>
                <a:ea typeface="华文细黑"/>
                <a:cs typeface="Times New Roman"/>
              </a:rPr>
              <a:t>不用</a:t>
            </a:r>
            <a:r>
              <a:rPr lang="zh-CN" altLang="zh-CN" sz="2800" kern="100" dirty="0">
                <a:latin typeface="Times New Roman"/>
                <a:ea typeface="华文细黑"/>
                <a:cs typeface="Times New Roman"/>
              </a:rPr>
              <a:t>纠结于他人的看法。携程旅行网数据显示，近年来老年人游客数量大幅增长</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⑤  </a:t>
            </a:r>
            <a:r>
              <a:rPr lang="zh-CN" altLang="zh-CN" sz="2800" kern="100" dirty="0" smtClean="0">
                <a:latin typeface="Times New Roman"/>
                <a:ea typeface="华文细黑"/>
                <a:cs typeface="Times New Roman"/>
              </a:rPr>
              <a:t>越来越</a:t>
            </a:r>
            <a:r>
              <a:rPr lang="zh-CN" altLang="zh-CN" sz="2800" kern="100" dirty="0">
                <a:latin typeface="Times New Roman"/>
                <a:ea typeface="华文细黑"/>
                <a:cs typeface="Times New Roman"/>
              </a:rPr>
              <a:t>多的老年人成为境外游的常客；</a:t>
            </a:r>
            <a:r>
              <a:rPr lang="zh-CN" altLang="zh-CN" sz="2800" kern="100" dirty="0" smtClean="0">
                <a:latin typeface="Times New Roman"/>
                <a:ea typeface="华文细黑"/>
                <a:cs typeface="Times New Roman"/>
              </a:rPr>
              <a:t>老年人</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⑥  </a:t>
            </a:r>
            <a:r>
              <a:rPr lang="zh-CN" altLang="zh-CN" sz="2800" kern="100" dirty="0" smtClean="0">
                <a:latin typeface="Times New Roman"/>
                <a:ea typeface="华文细黑"/>
                <a:cs typeface="Times New Roman"/>
              </a:rPr>
              <a:t>倾向</a:t>
            </a:r>
            <a:r>
              <a:rPr lang="zh-CN" altLang="zh-CN" sz="2800" kern="100" dirty="0">
                <a:latin typeface="Times New Roman"/>
                <a:ea typeface="华文细黑"/>
                <a:cs typeface="Times New Roman"/>
              </a:rPr>
              <a:t>于在春秋季出行，每年春秋季成为老年人出游的高峰期。</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6"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7"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8"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6"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7"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48"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49"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50"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5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13</a:t>
            </a:r>
          </a:p>
        </p:txBody>
      </p:sp>
      <p:sp>
        <p:nvSpPr>
          <p:cNvPr id="5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3"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69149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6"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7"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8"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6"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7"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48"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49"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50"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5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13</a:t>
            </a:r>
          </a:p>
        </p:txBody>
      </p:sp>
      <p:sp>
        <p:nvSpPr>
          <p:cNvPr id="5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3"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851951454"/>
              </p:ext>
            </p:extLst>
          </p:nvPr>
        </p:nvGraphicFramePr>
        <p:xfrm>
          <a:off x="766614" y="981522"/>
          <a:ext cx="10797616" cy="4380337"/>
        </p:xfrm>
        <a:graphic>
          <a:graphicData uri="http://schemas.openxmlformats.org/drawingml/2006/table">
            <a:tbl>
              <a:tblPr/>
              <a:tblGrid>
                <a:gridCol w="1177766"/>
                <a:gridCol w="1753752"/>
                <a:gridCol w="1753752"/>
                <a:gridCol w="1753752"/>
                <a:gridCol w="1302421"/>
                <a:gridCol w="1753752"/>
                <a:gridCol w="1302421"/>
              </a:tblGrid>
              <a:tr h="651001">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①</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②</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③</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④</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⑤</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⑥</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2334">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可能</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而且</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更</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还</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2334">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也许</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但是</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因此</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也</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并且</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更</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2334">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而且</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由于</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因此</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还</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那么</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就</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2334">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甚至</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不过</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所以</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就</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然而</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TextBox 19"/>
          <p:cNvSpPr txBox="1"/>
          <p:nvPr/>
        </p:nvSpPr>
        <p:spPr>
          <a:xfrm>
            <a:off x="838622" y="54884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4" name="TextBox 23">
            <a:hlinkClick r:id="rId17" action="ppaction://hlinksldjump"/>
          </p:cNvPr>
          <p:cNvSpPr txBox="1"/>
          <p:nvPr/>
        </p:nvSpPr>
        <p:spPr>
          <a:xfrm>
            <a:off x="1933600" y="54884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9" name="TextBox 28"/>
          <p:cNvSpPr txBox="1"/>
          <p:nvPr/>
        </p:nvSpPr>
        <p:spPr>
          <a:xfrm>
            <a:off x="946634" y="2781722"/>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403242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9" grpId="0"/>
      <p:bldP spid="29" grpId="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a:xfrm>
            <a:off x="498217" y="621482"/>
            <a:ext cx="11285621" cy="483587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23" name="矩形 22"/>
          <p:cNvSpPr/>
          <p:nvPr/>
        </p:nvSpPr>
        <p:spPr>
          <a:xfrm>
            <a:off x="568449" y="720847"/>
            <a:ext cx="11103293" cy="456558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解答此题，可先根据语段的意思，确定语段前后句之间的逻辑关系，然后运用排除法得出答案。第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处，根据前面的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有足够的时间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和后面的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行程不用那么匆忙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可知，此处应填表因果关系的词，据此排除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处，前面的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老年人游客数量大幅增长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和后面的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老年人成为境外游的常客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之间是并列或递进关系，此处填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最恰当，据此排除</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5"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885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0590" y="569732"/>
            <a:ext cx="1099335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填入下面文段空白处的词语，最恰当的一组</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孔子思想中浸透着道德的身影</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①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孔子的幸福观里，个体一定要不断完善自身的道德人格，加强道德修养</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②  </a:t>
            </a:r>
            <a:r>
              <a:rPr lang="zh-CN" altLang="zh-CN" sz="2800" kern="100" dirty="0" smtClean="0">
                <a:latin typeface="Times New Roman"/>
                <a:ea typeface="华文细黑"/>
                <a:cs typeface="Times New Roman"/>
              </a:rPr>
              <a:t>具备</a:t>
            </a:r>
            <a:r>
              <a:rPr lang="zh-CN" altLang="zh-CN" sz="2800" kern="100" dirty="0">
                <a:latin typeface="Times New Roman"/>
                <a:ea typeface="华文细黑"/>
                <a:cs typeface="Times New Roman"/>
              </a:rPr>
              <a:t>道德才是获得幸福的前提条件。许多统治者认为用道德原则治理国家的政事</a:t>
            </a:r>
            <a:r>
              <a:rPr lang="zh-CN" altLang="zh-CN" sz="2800" kern="100" dirty="0" smtClean="0">
                <a:latin typeface="Times New Roman"/>
                <a:ea typeface="华文细黑"/>
                <a:cs typeface="Times New Roman"/>
              </a:rPr>
              <a:t>，</a:t>
            </a:r>
            <a:endParaRPr lang="en-US" altLang="zh-CN" sz="2800" u="sng" kern="100" dirty="0" smtClean="0">
              <a:latin typeface="Times New Roman"/>
              <a:ea typeface="华文细黑"/>
              <a:cs typeface="Times New Roman"/>
            </a:endParaRPr>
          </a:p>
          <a:p>
            <a:pPr algn="just">
              <a:lnSpc>
                <a:spcPct val="150000"/>
              </a:lnSpc>
              <a:spcAft>
                <a:spcPts val="0"/>
              </a:spcAft>
            </a:pPr>
            <a:r>
              <a:rPr lang="en-US" altLang="zh-CN" sz="2800" u="sng" kern="100" spc="70" dirty="0" smtClean="0">
                <a:latin typeface="Times New Roman"/>
                <a:ea typeface="华文细黑"/>
                <a:cs typeface="Times New Roman"/>
              </a:rPr>
              <a:t>    </a:t>
            </a:r>
            <a:r>
              <a:rPr lang="en-US" altLang="zh-CN" sz="2800" u="sng" kern="100" spc="70" dirty="0" smtClean="0">
                <a:latin typeface="宋体"/>
                <a:ea typeface="华文细黑"/>
                <a:cs typeface="Times New Roman"/>
              </a:rPr>
              <a:t>③   </a:t>
            </a:r>
            <a:r>
              <a:rPr lang="zh-CN" altLang="zh-CN" sz="2800" kern="100" spc="70" dirty="0" smtClean="0">
                <a:latin typeface="Times New Roman"/>
                <a:ea typeface="华文细黑"/>
                <a:cs typeface="Times New Roman"/>
              </a:rPr>
              <a:t>能</a:t>
            </a:r>
            <a:r>
              <a:rPr lang="zh-CN" altLang="zh-CN" sz="2800" kern="100" spc="70" dirty="0">
                <a:latin typeface="Times New Roman"/>
                <a:ea typeface="华文细黑"/>
                <a:cs typeface="Times New Roman"/>
              </a:rPr>
              <a:t>稳定自己的统治。亚里士多德受其老师苏格拉底的影响</a:t>
            </a:r>
            <a:r>
              <a:rPr lang="zh-CN" altLang="zh-CN" sz="2800" kern="100" spc="70" dirty="0" smtClean="0">
                <a:latin typeface="Times New Roman"/>
                <a:ea typeface="华文细黑"/>
                <a:cs typeface="Times New Roman"/>
              </a:rPr>
              <a:t>，</a:t>
            </a:r>
            <a:endParaRPr lang="en-US" altLang="zh-CN" sz="2800" kern="100" spc="7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宋体"/>
                <a:ea typeface="华文细黑"/>
                <a:cs typeface="Times New Roman"/>
              </a:rPr>
              <a:t>  ④  </a:t>
            </a:r>
            <a:r>
              <a:rPr lang="zh-CN" altLang="zh-CN" sz="2800" kern="100" dirty="0" smtClean="0">
                <a:latin typeface="Times New Roman"/>
                <a:ea typeface="华文细黑"/>
                <a:cs typeface="Times New Roman"/>
              </a:rPr>
              <a:t>肯定</a:t>
            </a:r>
            <a:r>
              <a:rPr lang="zh-CN" altLang="zh-CN" sz="2800" kern="100" dirty="0">
                <a:latin typeface="Times New Roman"/>
                <a:ea typeface="华文细黑"/>
                <a:cs typeface="Times New Roman"/>
              </a:rPr>
              <a:t>德性的重要性，认为唯有品质优良的人才能够做到公正、节制。</a:t>
            </a:r>
            <a:r>
              <a:rPr lang="zh-CN" altLang="zh-CN" sz="2800" kern="100" dirty="0" smtClean="0">
                <a:latin typeface="Times New Roman"/>
                <a:ea typeface="华文细黑"/>
                <a:cs typeface="Times New Roman"/>
              </a:rPr>
              <a:t>常人</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⑤  </a:t>
            </a:r>
            <a:r>
              <a:rPr lang="zh-CN" altLang="zh-CN" sz="2800" kern="100" dirty="0" smtClean="0">
                <a:latin typeface="Times New Roman"/>
                <a:ea typeface="华文细黑"/>
                <a:cs typeface="Times New Roman"/>
              </a:rPr>
              <a:t>没有</a:t>
            </a:r>
            <a:r>
              <a:rPr lang="zh-CN" altLang="zh-CN" sz="2800" kern="100" dirty="0">
                <a:latin typeface="Times New Roman"/>
                <a:ea typeface="华文细黑"/>
                <a:cs typeface="Times New Roman"/>
              </a:rPr>
              <a:t>通过行德来追求生活的幸福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⑥  </a:t>
            </a:r>
            <a:r>
              <a:rPr lang="zh-CN" altLang="zh-CN" sz="2800" kern="100" dirty="0" smtClean="0">
                <a:latin typeface="Times New Roman"/>
                <a:ea typeface="华文细黑"/>
                <a:cs typeface="Times New Roman"/>
              </a:rPr>
              <a:t>很难</a:t>
            </a:r>
            <a:r>
              <a:rPr lang="zh-CN" altLang="zh-CN" sz="2800" kern="100" dirty="0">
                <a:latin typeface="Times New Roman"/>
                <a:ea typeface="华文细黑"/>
                <a:cs typeface="Times New Roman"/>
              </a:rPr>
              <a:t>获得长久的幸福。</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5"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14</a:t>
            </a:r>
          </a:p>
        </p:txBody>
      </p:sp>
      <p:sp>
        <p:nvSpPr>
          <p:cNvPr id="2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27356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5"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14</a:t>
            </a:r>
          </a:p>
        </p:txBody>
      </p:sp>
      <p:sp>
        <p:nvSpPr>
          <p:cNvPr id="2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570869715"/>
              </p:ext>
            </p:extLst>
          </p:nvPr>
        </p:nvGraphicFramePr>
        <p:xfrm>
          <a:off x="910630" y="693490"/>
          <a:ext cx="10653598" cy="4480508"/>
        </p:xfrm>
        <a:graphic>
          <a:graphicData uri="http://schemas.openxmlformats.org/drawingml/2006/table">
            <a:tbl>
              <a:tblPr/>
              <a:tblGrid>
                <a:gridCol w="1115433"/>
                <a:gridCol w="1660935"/>
                <a:gridCol w="1660935"/>
                <a:gridCol w="1233490"/>
                <a:gridCol w="1660935"/>
                <a:gridCol w="1660935"/>
                <a:gridCol w="1660935"/>
              </a:tblGrid>
              <a:tr h="480053">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①</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②</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③</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④</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⑤</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⑥</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0107">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因而</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只有</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还</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所以</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因为</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所以</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0107">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所以</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才</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还</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假如</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就</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0107">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因此</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只有</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就</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也</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如果</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就</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0107">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因为</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只要</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也</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而且</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不仅</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而且</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TextBox 19"/>
          <p:cNvSpPr txBox="1"/>
          <p:nvPr/>
        </p:nvSpPr>
        <p:spPr>
          <a:xfrm>
            <a:off x="926543" y="534439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2" name="TextBox 21">
            <a:hlinkClick r:id="rId17" action="ppaction://hlinksldjump"/>
          </p:cNvPr>
          <p:cNvSpPr txBox="1"/>
          <p:nvPr/>
        </p:nvSpPr>
        <p:spPr>
          <a:xfrm>
            <a:off x="2021521" y="534439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3" name="TextBox 22"/>
          <p:cNvSpPr txBox="1"/>
          <p:nvPr/>
        </p:nvSpPr>
        <p:spPr>
          <a:xfrm>
            <a:off x="1071079" y="3509060"/>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2351773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3" grpId="0"/>
      <p:bldP spid="23" grpId="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a:xfrm>
            <a:off x="508265" y="799180"/>
            <a:ext cx="11173882" cy="342270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23" name="矩形 22"/>
          <p:cNvSpPr/>
          <p:nvPr/>
        </p:nvSpPr>
        <p:spPr>
          <a:xfrm>
            <a:off x="694606" y="837506"/>
            <a:ext cx="10884514" cy="32729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解答此题，可以根据语句前后之间的关系，运用排除法得出答案。第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才是获得幸福的前提条件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可以推知，此处应选填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，据此排除</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⑤⑥</a:t>
            </a:r>
            <a:r>
              <a:rPr lang="zh-CN" altLang="zh-CN" sz="2800" kern="100" dirty="0">
                <a:latin typeface="Times New Roman"/>
                <a:ea typeface="华文细黑"/>
                <a:cs typeface="Times New Roman"/>
              </a:rPr>
              <a:t>处，说的是常人不讲求道德的危害，二者是假设关系，据此排除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6"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7"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8"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0"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3"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44"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45"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46"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7"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14</a:t>
            </a:r>
          </a:p>
        </p:txBody>
      </p:sp>
      <p:sp>
        <p:nvSpPr>
          <p:cNvPr id="49"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5423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06574" y="64272"/>
            <a:ext cx="11214326" cy="3139297"/>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填入下面文段空白处的词语，最恰当的一组</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①  </a:t>
            </a:r>
            <a:r>
              <a:rPr lang="zh-CN" altLang="zh-CN" sz="2800" kern="100" dirty="0" smtClean="0">
                <a:latin typeface="Times New Roman"/>
                <a:ea typeface="华文细黑"/>
                <a:cs typeface="Times New Roman"/>
              </a:rPr>
              <a:t>担心</a:t>
            </a:r>
            <a:r>
              <a:rPr lang="zh-CN" altLang="zh-CN" sz="2800" kern="100" dirty="0">
                <a:latin typeface="Times New Roman"/>
                <a:ea typeface="华文细黑"/>
                <a:cs typeface="Times New Roman"/>
              </a:rPr>
              <a:t>你阅读的东西不是你最钟爱的</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②  </a:t>
            </a:r>
            <a:r>
              <a:rPr lang="zh-CN" altLang="zh-CN" sz="2800" kern="100" dirty="0" smtClean="0">
                <a:latin typeface="Times New Roman"/>
                <a:ea typeface="华文细黑"/>
                <a:cs typeface="Times New Roman"/>
              </a:rPr>
              <a:t>你</a:t>
            </a:r>
            <a:r>
              <a:rPr lang="zh-CN" altLang="zh-CN" sz="2800" kern="100" dirty="0">
                <a:latin typeface="Times New Roman"/>
                <a:ea typeface="华文细黑"/>
                <a:cs typeface="Times New Roman"/>
              </a:rPr>
              <a:t>能从中有所收获</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③  </a:t>
            </a: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视野上的</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④  </a:t>
            </a: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感觉培养上的。这些都是你当下很难看到的力量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⑤  </a:t>
            </a:r>
            <a:r>
              <a:rPr lang="zh-CN" altLang="zh-CN" sz="2800" kern="100" dirty="0" smtClean="0">
                <a:latin typeface="Times New Roman"/>
                <a:ea typeface="华文细黑"/>
                <a:cs typeface="Times New Roman"/>
              </a:rPr>
              <a:t>它</a:t>
            </a:r>
            <a:r>
              <a:rPr lang="zh-CN" altLang="zh-CN" sz="2800" kern="100" dirty="0">
                <a:latin typeface="Times New Roman"/>
                <a:ea typeface="华文细黑"/>
                <a:cs typeface="Times New Roman"/>
              </a:rPr>
              <a:t>会一直推动着你前进</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⑥  </a:t>
            </a:r>
            <a:r>
              <a:rPr lang="zh-CN" altLang="zh-CN" sz="2800" kern="100" dirty="0" smtClean="0">
                <a:latin typeface="Times New Roman"/>
                <a:ea typeface="华文细黑"/>
                <a:cs typeface="Times New Roman"/>
              </a:rPr>
              <a:t>让</a:t>
            </a:r>
            <a:r>
              <a:rPr lang="zh-CN" altLang="zh-CN" sz="2800" kern="100" dirty="0">
                <a:latin typeface="Times New Roman"/>
                <a:ea typeface="华文细黑"/>
                <a:cs typeface="Times New Roman"/>
              </a:rPr>
              <a:t>你以后在写作文时更得心应手。</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5"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14</a:t>
            </a:r>
          </a:p>
        </p:txBody>
      </p:sp>
      <p:sp>
        <p:nvSpPr>
          <p:cNvPr id="19" name="TextBox 18">
            <a:hlinkClick r:id="rId16" action="ppaction://hlinksldjump"/>
          </p:cNvPr>
          <p:cNvSpPr txBox="1"/>
          <p:nvPr/>
        </p:nvSpPr>
        <p:spPr>
          <a:xfrm>
            <a:off x="9294329" y="24239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0" name="TextBox 19"/>
          <p:cNvSpPr txBox="1"/>
          <p:nvPr/>
        </p:nvSpPr>
        <p:spPr>
          <a:xfrm>
            <a:off x="8221538" y="24239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1"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15</a:t>
            </a:r>
          </a:p>
        </p:txBody>
      </p:sp>
      <p:graphicFrame>
        <p:nvGraphicFramePr>
          <p:cNvPr id="3" name="表格 2"/>
          <p:cNvGraphicFramePr>
            <a:graphicFrameLocks noGrp="1"/>
          </p:cNvGraphicFramePr>
          <p:nvPr>
            <p:extLst>
              <p:ext uri="{D42A27DB-BD31-4B8C-83A1-F6EECF244321}">
                <p14:modId xmlns:p14="http://schemas.microsoft.com/office/powerpoint/2010/main" val="1732477466"/>
              </p:ext>
            </p:extLst>
          </p:nvPr>
        </p:nvGraphicFramePr>
        <p:xfrm>
          <a:off x="622598" y="3198103"/>
          <a:ext cx="11139629" cy="3345935"/>
        </p:xfrm>
        <a:graphic>
          <a:graphicData uri="http://schemas.openxmlformats.org/drawingml/2006/table">
            <a:tbl>
              <a:tblPr/>
              <a:tblGrid>
                <a:gridCol w="1079682"/>
                <a:gridCol w="1607700"/>
                <a:gridCol w="1607700"/>
                <a:gridCol w="1607700"/>
                <a:gridCol w="2021447"/>
                <a:gridCol w="1607700"/>
                <a:gridCol w="1607700"/>
              </a:tblGrid>
              <a:tr h="415581">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①</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②</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③</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④</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⑤</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⑥</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7715">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不要</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只要</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不管</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还</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但</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7623">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不用</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但是</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不但</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而且</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而</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那么</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不能</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只是</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可能</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也许</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72">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不必</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只要</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可能</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也可能</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可是</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所以</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TextBox 21"/>
          <p:cNvSpPr txBox="1"/>
          <p:nvPr/>
        </p:nvSpPr>
        <p:spPr>
          <a:xfrm>
            <a:off x="802618" y="394110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2425330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2" grpId="0"/>
      <p:bldP spid="22" grpId="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a:xfrm>
            <a:off x="541065" y="706121"/>
            <a:ext cx="11285621" cy="359729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23" name="矩形 22"/>
          <p:cNvSpPr/>
          <p:nvPr/>
        </p:nvSpPr>
        <p:spPr>
          <a:xfrm>
            <a:off x="620822" y="837506"/>
            <a:ext cx="11103293"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从语句的意思和前后语句的逻辑关系来看，</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都讲得通，填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讲不通。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你能从中有所收获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不要</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不用</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不必担心你阅读的东西不是你最钟爱的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的前提，因此</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最恰当。根据前后语意，</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处不填任何词语最恰当。据此运用排除法即可得出答案。</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5"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14</a:t>
            </a:r>
          </a:p>
        </p:txBody>
      </p:sp>
      <p:sp>
        <p:nvSpPr>
          <p:cNvPr id="50"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15</a:t>
            </a:r>
          </a:p>
        </p:txBody>
      </p:sp>
    </p:spTree>
    <p:extLst>
      <p:ext uri="{BB962C8B-B14F-4D97-AF65-F5344CB8AC3E}">
        <p14:creationId xmlns:p14="http://schemas.microsoft.com/office/powerpoint/2010/main" val="1905544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E:\赵丽君  2017\2017大一轮\大一轮语文（江苏专用）\新建文件夹\语文2.jpg"/>
          <p:cNvPicPr>
            <a:picLocks noChangeAspect="1" noChangeArrowheads="1"/>
          </p:cNvPicPr>
          <p:nvPr/>
        </p:nvPicPr>
        <p:blipFill rotWithShape="1">
          <a:blip r:embed="rId2">
            <a:extLst>
              <a:ext uri="{28A0092B-C50C-407E-A947-70E740481C1C}">
                <a14:useLocalDpi xmlns:a14="http://schemas.microsoft.com/office/drawing/2010/main" val="0"/>
              </a:ext>
            </a:extLst>
          </a:blip>
          <a:srcRect t="1799" b="8162"/>
          <a:stretch/>
        </p:blipFill>
        <p:spPr bwMode="auto">
          <a:xfrm>
            <a:off x="0" y="1"/>
            <a:ext cx="12189600" cy="685958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6" name="矩形 15"/>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7"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748857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435">
                                          <p:stCondLst>
                                            <p:cond delay="0"/>
                                          </p:stCondLst>
                                        </p:cTn>
                                        <p:tgtEl>
                                          <p:spTgt spid="17"/>
                                        </p:tgtEl>
                                      </p:cBhvr>
                                    </p:animEffect>
                                    <p:anim calcmode="lin" valueType="num">
                                      <p:cBhvr>
                                        <p:cTn id="8"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13" dur="20">
                                          <p:stCondLst>
                                            <p:cond delay="487"/>
                                          </p:stCondLst>
                                        </p:cTn>
                                        <p:tgtEl>
                                          <p:spTgt spid="17"/>
                                        </p:tgtEl>
                                      </p:cBhvr>
                                      <p:to x="100000" y="60000"/>
                                    </p:animScale>
                                    <p:animScale>
                                      <p:cBhvr>
                                        <p:cTn id="14" dur="124" decel="50000">
                                          <p:stCondLst>
                                            <p:cond delay="507"/>
                                          </p:stCondLst>
                                        </p:cTn>
                                        <p:tgtEl>
                                          <p:spTgt spid="17"/>
                                        </p:tgtEl>
                                      </p:cBhvr>
                                      <p:to x="100000" y="100000"/>
                                    </p:animScale>
                                    <p:animScale>
                                      <p:cBhvr>
                                        <p:cTn id="15" dur="20">
                                          <p:stCondLst>
                                            <p:cond delay="984"/>
                                          </p:stCondLst>
                                        </p:cTn>
                                        <p:tgtEl>
                                          <p:spTgt spid="17"/>
                                        </p:tgtEl>
                                      </p:cBhvr>
                                      <p:to x="100000" y="80000"/>
                                    </p:animScale>
                                    <p:animScale>
                                      <p:cBhvr>
                                        <p:cTn id="16" dur="124" decel="50000">
                                          <p:stCondLst>
                                            <p:cond delay="1004"/>
                                          </p:stCondLst>
                                        </p:cTn>
                                        <p:tgtEl>
                                          <p:spTgt spid="17"/>
                                        </p:tgtEl>
                                      </p:cBhvr>
                                      <p:to x="100000" y="100000"/>
                                    </p:animScale>
                                    <p:animScale>
                                      <p:cBhvr>
                                        <p:cTn id="17" dur="20">
                                          <p:stCondLst>
                                            <p:cond delay="1231"/>
                                          </p:stCondLst>
                                        </p:cTn>
                                        <p:tgtEl>
                                          <p:spTgt spid="17"/>
                                        </p:tgtEl>
                                      </p:cBhvr>
                                      <p:to x="100000" y="90000"/>
                                    </p:animScale>
                                    <p:animScale>
                                      <p:cBhvr>
                                        <p:cTn id="18" dur="124" decel="50000">
                                          <p:stCondLst>
                                            <p:cond delay="1251"/>
                                          </p:stCondLst>
                                        </p:cTn>
                                        <p:tgtEl>
                                          <p:spTgt spid="17"/>
                                        </p:tgtEl>
                                      </p:cBhvr>
                                      <p:to x="100000" y="100000"/>
                                    </p:animScale>
                                    <p:animScale>
                                      <p:cBhvr>
                                        <p:cTn id="19" dur="20">
                                          <p:stCondLst>
                                            <p:cond delay="1356"/>
                                          </p:stCondLst>
                                        </p:cTn>
                                        <p:tgtEl>
                                          <p:spTgt spid="17"/>
                                        </p:tgtEl>
                                      </p:cBhvr>
                                      <p:to x="100000" y="95000"/>
                                    </p:animScale>
                                    <p:animScale>
                                      <p:cBhvr>
                                        <p:cTn id="20" dur="124" decel="50000">
                                          <p:stCondLst>
                                            <p:cond delay="1376"/>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117426"/>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在下面一段文字横线处填入语句，衔接最恰当的一项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唐代知识分子不囿于书斋生活，读书之外喜好游历天下。特别是盛唐时期，当时社会财富充足，国库殷实，民生稳定，道路畅通，社会秩序良好。这为读书人的漫游提供了</a:t>
            </a:r>
            <a:r>
              <a:rPr lang="zh-CN" altLang="zh-CN" sz="2800" kern="100">
                <a:latin typeface="Times New Roman"/>
                <a:ea typeface="华文细黑"/>
                <a:cs typeface="Times New Roman"/>
              </a:rPr>
              <a:t>必要条件</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为祖国的大好河山所</a:t>
            </a:r>
            <a:r>
              <a:rPr lang="zh-CN" altLang="zh-CN" sz="2800" kern="100" dirty="0" smtClean="0">
                <a:latin typeface="Times New Roman"/>
                <a:ea typeface="华文细黑"/>
                <a:cs typeface="Times New Roman"/>
              </a:rPr>
              <a:t>吸引</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广泛地接触社会</a:t>
            </a:r>
            <a:r>
              <a:rPr lang="zh-CN" altLang="zh-CN" sz="2800" kern="100" dirty="0" smtClean="0">
                <a:latin typeface="Times New Roman"/>
                <a:ea typeface="华文细黑"/>
                <a:cs typeface="Times New Roman"/>
              </a:rPr>
              <a:t>人生</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广交天下诗友</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寻求从政的</a:t>
            </a:r>
            <a:r>
              <a:rPr lang="zh-CN" altLang="zh-CN" sz="2800" kern="100" dirty="0" smtClean="0">
                <a:latin typeface="Times New Roman"/>
                <a:ea typeface="华文细黑"/>
                <a:cs typeface="Times New Roman"/>
              </a:rPr>
              <a:t>道路</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走出</a:t>
            </a:r>
            <a:r>
              <a:rPr lang="zh-CN" altLang="zh-CN" sz="2800" kern="100" dirty="0" smtClean="0">
                <a:latin typeface="Times New Roman"/>
                <a:ea typeface="华文细黑"/>
                <a:cs typeface="Times New Roman"/>
              </a:rPr>
              <a:t>书斋</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他们为昂扬的时代精神所鼓舞</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①⑥④⑤②③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⑥①⑤②③④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⑥③①⑤④②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⑥①⑤④③②</a:t>
            </a:r>
            <a:endParaRPr lang="zh-CN" altLang="zh-CN" sz="1050" kern="100" dirty="0">
              <a:effectLst/>
              <a:latin typeface="宋体"/>
              <a:cs typeface="Courier New"/>
            </a:endParaRPr>
          </a:p>
        </p:txBody>
      </p:sp>
      <p:sp>
        <p:nvSpPr>
          <p:cNvPr id="19" name="TextBox 18"/>
          <p:cNvSpPr txBox="1"/>
          <p:nvPr/>
        </p:nvSpPr>
        <p:spPr>
          <a:xfrm>
            <a:off x="9567503" y="3620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a:hlinkClick r:id="rId2" action="ppaction://hlinksldjump"/>
          </p:cNvPr>
          <p:cNvSpPr txBox="1"/>
          <p:nvPr/>
        </p:nvSpPr>
        <p:spPr>
          <a:xfrm>
            <a:off x="10662481" y="3620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2"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24"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TextBox 20"/>
          <p:cNvSpPr txBox="1"/>
          <p:nvPr/>
        </p:nvSpPr>
        <p:spPr>
          <a:xfrm>
            <a:off x="5328518" y="4733196"/>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1" grpId="0"/>
      <p:bldP spid="21" grpId="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矩形 10"/>
          <p:cNvSpPr/>
          <p:nvPr/>
        </p:nvSpPr>
        <p:spPr>
          <a:xfrm>
            <a:off x="508265" y="665766"/>
            <a:ext cx="11173883" cy="506828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12" name="矩形 11"/>
          <p:cNvSpPr/>
          <p:nvPr/>
        </p:nvSpPr>
        <p:spPr>
          <a:xfrm>
            <a:off x="712362" y="684817"/>
            <a:ext cx="10776747" cy="5012631"/>
          </a:xfrm>
          <a:prstGeom prst="rect">
            <a:avLst/>
          </a:prstGeom>
        </p:spPr>
        <p:txBody>
          <a:bodyPr wrap="square" lIns="121898" tIns="60948" rIns="121898" bIns="60948">
            <a:spAutoFit/>
          </a:bodyPr>
          <a:lstStyle/>
          <a:p>
            <a:pPr algn="just">
              <a:lnSpc>
                <a:spcPts val="5500"/>
              </a:lnSpc>
              <a:spcAft>
                <a:spcPts val="0"/>
              </a:spcAft>
            </a:pPr>
            <a:r>
              <a:rPr lang="zh-CN" altLang="zh-CN" sz="2800" kern="100" dirty="0">
                <a:latin typeface="Times New Roman"/>
                <a:ea typeface="华文细黑"/>
                <a:cs typeface="Times New Roman"/>
              </a:rPr>
              <a:t>作答本题，要在阅读所给材料的基础上分析所给的六个句子。通过分析可知，</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中出现的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是这六个句子统一的主语，所以</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应放在首位。据此可以排除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zh-CN" altLang="zh-CN" sz="2800" kern="100" dirty="0" smtClean="0">
                <a:latin typeface="Times New Roman"/>
                <a:ea typeface="华文细黑"/>
                <a:cs typeface="Times New Roman"/>
              </a:rPr>
              <a:t>而</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结构与</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的结构一致，故</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应紧跟</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后。据此可以排除</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寻求从政的道路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②③</a:t>
            </a:r>
            <a:r>
              <a:rPr lang="zh-CN" altLang="zh-CN" sz="2800" kern="100" dirty="0">
                <a:latin typeface="Times New Roman"/>
                <a:ea typeface="华文细黑"/>
                <a:cs typeface="Times New Roman"/>
              </a:rPr>
              <a:t>的目的，应放在最后。据此可以排除</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56623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06574" y="235177"/>
            <a:ext cx="11439734" cy="6155507"/>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在下面一段文字横线处填入语句，衔接最恰当的一项</a:t>
            </a:r>
            <a:r>
              <a:rPr lang="zh-CN" altLang="zh-CN" sz="2800" kern="100" dirty="0" smtClean="0">
                <a:latin typeface="Times New Roman"/>
                <a:ea typeface="华文细黑"/>
                <a:cs typeface="Times New Roman"/>
              </a:rPr>
              <a:t>是</a:t>
            </a:r>
            <a:endParaRPr lang="zh-CN" altLang="zh-CN" sz="1000" kern="100" dirty="0">
              <a:latin typeface="宋体"/>
              <a:cs typeface="Courier New"/>
            </a:endParaRPr>
          </a:p>
          <a:p>
            <a:pPr indent="715963" algn="just">
              <a:lnSpc>
                <a:spcPct val="140000"/>
              </a:lnSpc>
              <a:spcAft>
                <a:spcPts val="0"/>
              </a:spcAft>
            </a:pPr>
            <a:r>
              <a:rPr lang="zh-CN" altLang="zh-CN" sz="2800" kern="100" dirty="0">
                <a:latin typeface="Times New Roman"/>
                <a:ea typeface="华文细黑"/>
                <a:cs typeface="Times New Roman"/>
              </a:rPr>
              <a:t>观赏名胜古迹时，人们常会沉浸于历史并发出种种感慨；阅读史传作品时，人们常会含咀吟诵并抒发个人感受。赏景和读文的感受，往往各不</a:t>
            </a:r>
            <a:r>
              <a:rPr lang="zh-CN" altLang="zh-CN" sz="2800" kern="100">
                <a:latin typeface="Times New Roman"/>
                <a:ea typeface="华文细黑"/>
                <a:cs typeface="Times New Roman"/>
              </a:rPr>
              <a:t>相同</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r>
              <a:rPr lang="zh-CN" altLang="zh-CN" sz="2800" kern="100" dirty="0">
                <a:latin typeface="Times New Roman"/>
                <a:ea typeface="华文细黑"/>
                <a:cs typeface="Times New Roman"/>
              </a:rPr>
              <a:t>就像人们通常所说的，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一千个读者就有一千个哈姆莱特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针对不同赏景者面对同一景物时的不同</a:t>
            </a:r>
            <a:r>
              <a:rPr lang="zh-CN" altLang="zh-CN" sz="2800" kern="100" dirty="0" smtClean="0">
                <a:latin typeface="Times New Roman"/>
                <a:ea typeface="华文细黑"/>
                <a:cs typeface="Times New Roman"/>
              </a:rPr>
              <a:t>心态</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从赏景来看，范仲淹在《岳阳楼记》</a:t>
            </a:r>
            <a:r>
              <a:rPr lang="zh-CN" altLang="zh-CN" sz="2800" kern="100" dirty="0" smtClean="0">
                <a:latin typeface="Times New Roman"/>
                <a:ea typeface="华文细黑"/>
                <a:cs typeface="Times New Roman"/>
              </a:rPr>
              <a:t>中</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而即使读同一</a:t>
            </a:r>
            <a:r>
              <a:rPr lang="zh-CN" altLang="zh-CN" sz="2800" kern="100" dirty="0" smtClean="0">
                <a:latin typeface="Times New Roman"/>
                <a:ea typeface="华文细黑"/>
                <a:cs typeface="Times New Roman"/>
              </a:rPr>
              <a:t>文本</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提出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览物之情，得无异乎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论断</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个人的感受自然也有</a:t>
            </a:r>
            <a:r>
              <a:rPr lang="zh-CN" altLang="zh-CN" sz="2800" kern="100" dirty="0" smtClean="0">
                <a:latin typeface="Times New Roman"/>
                <a:ea typeface="华文细黑"/>
                <a:cs typeface="Times New Roman"/>
              </a:rPr>
              <a:t>不同</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因读者的人生际遇、现实处境有不同，特别是个性心理有差异</a:t>
            </a:r>
            <a:endParaRPr lang="zh-CN" altLang="zh-CN" sz="10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③⑥⑤②①④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②①④③⑥⑤  </a:t>
            </a: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②①④③⑤⑥</a:t>
            </a:r>
            <a:r>
              <a:rPr lang="en-US" altLang="zh-CN" sz="2800" kern="100" dirty="0">
                <a:latin typeface="Times New Roman"/>
                <a:ea typeface="华文细黑"/>
                <a:cs typeface="Courier New"/>
              </a:rPr>
              <a:t>  	D.</a:t>
            </a:r>
            <a:r>
              <a:rPr lang="en-US" altLang="zh-CN" sz="2800" kern="100" dirty="0">
                <a:latin typeface="宋体"/>
                <a:ea typeface="华文细黑"/>
                <a:cs typeface="Times New Roman"/>
              </a:rPr>
              <a:t>③⑤⑥②①④</a:t>
            </a:r>
            <a:endParaRPr lang="zh-CN" altLang="zh-CN" sz="1000" kern="100" dirty="0">
              <a:effectLst/>
              <a:latin typeface="宋体"/>
              <a:cs typeface="Courier New"/>
            </a:endParaRPr>
          </a:p>
        </p:txBody>
      </p:sp>
      <p:sp>
        <p:nvSpPr>
          <p:cNvPr id="19" name="TextBox 18"/>
          <p:cNvSpPr txBox="1"/>
          <p:nvPr/>
        </p:nvSpPr>
        <p:spPr>
          <a:xfrm>
            <a:off x="9407574" y="40545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a:hlinkClick r:id="rId2" action="ppaction://hlinksldjump"/>
          </p:cNvPr>
          <p:cNvSpPr txBox="1"/>
          <p:nvPr/>
        </p:nvSpPr>
        <p:spPr>
          <a:xfrm>
            <a:off x="10502552" y="40545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6"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8"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9"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TextBox 20"/>
          <p:cNvSpPr txBox="1"/>
          <p:nvPr/>
        </p:nvSpPr>
        <p:spPr>
          <a:xfrm>
            <a:off x="3009466" y="574130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47648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1" grpId="0"/>
      <p:bldP spid="21" grpId="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419815" y="682126"/>
            <a:ext cx="11350782" cy="354058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13" name="矩形 12"/>
          <p:cNvSpPr/>
          <p:nvPr/>
        </p:nvSpPr>
        <p:spPr>
          <a:xfrm>
            <a:off x="574455" y="787606"/>
            <a:ext cx="10993359" cy="330565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根据横线前的语句先讲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观赏名胜古迹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阅读史传作品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可知，所给六句话应先说赏景，后说阅读，所以横线处的首句应是</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，据此可排除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两项的区别在于</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的位置；由分析可知，</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是原因，</a:t>
            </a:r>
            <a:r>
              <a:rPr lang="zh-CN" altLang="zh-CN" sz="2800" kern="100" dirty="0">
                <a:latin typeface="宋体"/>
                <a:ea typeface="Times New Roman"/>
                <a:cs typeface="Courier New"/>
              </a:rPr>
              <a:t>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是结果，故</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前，据此可排除</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99173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29377" y="189434"/>
            <a:ext cx="11326469" cy="6155507"/>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在下面一段文字横线处填入语句，衔接最恰当的一项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40000"/>
              </a:lnSpc>
              <a:spcAft>
                <a:spcPts val="0"/>
              </a:spcAft>
            </a:pPr>
            <a:r>
              <a:rPr lang="zh-CN" altLang="zh-CN" sz="2800" kern="100" dirty="0">
                <a:latin typeface="Times New Roman"/>
                <a:ea typeface="华文细黑"/>
                <a:cs typeface="Times New Roman"/>
              </a:rPr>
              <a:t>无论什么景物，在太阳的强烈光线下，总有几分太清晰，太</a:t>
            </a:r>
            <a:r>
              <a:rPr lang="zh-CN" altLang="zh-CN" sz="2800" kern="100">
                <a:latin typeface="Times New Roman"/>
                <a:ea typeface="华文细黑"/>
                <a:cs typeface="Times New Roman"/>
              </a:rPr>
              <a:t>现实</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__________________</a:t>
            </a:r>
            <a:r>
              <a:rPr lang="zh-CN" altLang="zh-CN" sz="2800" kern="100" smtClean="0">
                <a:latin typeface="Times New Roman"/>
                <a:ea typeface="华文细黑"/>
                <a:cs typeface="Times New Roman"/>
              </a:rPr>
              <a:t>。</a:t>
            </a:r>
            <a:r>
              <a:rPr lang="zh-CN" altLang="zh-CN" sz="2800" kern="100" dirty="0">
                <a:latin typeface="Times New Roman"/>
                <a:ea typeface="华文细黑"/>
                <a:cs typeface="Times New Roman"/>
              </a:rPr>
              <a:t>简单地说，日光下的景物是散文，只能使我们兴奋；月下的景象是诗，它能使我们遐想、幽思。</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给我们视觉的刺激太</a:t>
            </a:r>
            <a:r>
              <a:rPr lang="zh-CN" altLang="zh-CN" sz="2800" kern="100" dirty="0" smtClean="0">
                <a:latin typeface="Times New Roman"/>
                <a:ea typeface="华文细黑"/>
                <a:cs typeface="Times New Roman"/>
              </a:rPr>
              <a:t>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而在晚间，一切景物的色调都暗淡了，轮廓也迷离</a:t>
            </a:r>
            <a:r>
              <a:rPr lang="zh-CN" altLang="zh-CN" sz="2800" kern="100" dirty="0" smtClean="0">
                <a:latin typeface="Times New Roman"/>
                <a:ea typeface="华文细黑"/>
                <a:cs typeface="Times New Roman"/>
              </a:rPr>
              <a:t>了</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这只能使人由疲倦而</a:t>
            </a:r>
            <a:r>
              <a:rPr lang="zh-CN" altLang="zh-CN" sz="2800" kern="100" dirty="0" smtClean="0">
                <a:latin typeface="Times New Roman"/>
                <a:ea typeface="华文细黑"/>
                <a:cs typeface="Times New Roman"/>
              </a:rPr>
              <a:t>厌恶</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物我都冥合了，诗化了</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在这种外静内闲的境地，我们喜悦，悠然，</a:t>
            </a:r>
            <a:r>
              <a:rPr lang="zh-CN" altLang="zh-CN" sz="2800" kern="100" dirty="0" smtClean="0">
                <a:latin typeface="Times New Roman"/>
                <a:ea typeface="华文细黑"/>
                <a:cs typeface="Times New Roman"/>
              </a:rPr>
              <a:t>怡然</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我们的心弦便弛缓下去</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①③⑥②④⑤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①③②⑥⑤④</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②⑥④①③⑤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②④③⑥①⑤</a:t>
            </a:r>
            <a:endParaRPr lang="zh-CN" altLang="zh-CN" sz="1050" kern="100" dirty="0">
              <a:effectLst/>
              <a:latin typeface="宋体"/>
              <a:cs typeface="Courier New"/>
            </a:endParaRPr>
          </a:p>
        </p:txBody>
      </p:sp>
      <p:sp>
        <p:nvSpPr>
          <p:cNvPr id="20" name="TextBox 19"/>
          <p:cNvSpPr txBox="1"/>
          <p:nvPr/>
        </p:nvSpPr>
        <p:spPr>
          <a:xfrm>
            <a:off x="9567503" y="33345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5" name="TextBox 24">
            <a:hlinkClick r:id="rId2" action="ppaction://hlinksldjump"/>
          </p:cNvPr>
          <p:cNvSpPr txBox="1"/>
          <p:nvPr/>
        </p:nvSpPr>
        <p:spPr>
          <a:xfrm>
            <a:off x="10662481" y="33345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7"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9"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0"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43"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TextBox 20"/>
          <p:cNvSpPr txBox="1"/>
          <p:nvPr/>
        </p:nvSpPr>
        <p:spPr>
          <a:xfrm>
            <a:off x="5279813" y="505932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80500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1" grpId="0"/>
      <p:bldP spid="21" grpId="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矩形 12"/>
          <p:cNvSpPr/>
          <p:nvPr/>
        </p:nvSpPr>
        <p:spPr>
          <a:xfrm>
            <a:off x="478582" y="582226"/>
            <a:ext cx="11285621" cy="486379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4" name="矩形 13"/>
          <p:cNvSpPr/>
          <p:nvPr/>
        </p:nvSpPr>
        <p:spPr>
          <a:xfrm>
            <a:off x="574455" y="599903"/>
            <a:ext cx="10993359"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解答该题，可以结合前后语境考虑。语段起句写日光下的景物，结尾处总结句先后写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日光下的景物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月下的景象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，行文层次分明。六个句子中，</a:t>
            </a:r>
            <a:r>
              <a:rPr lang="en-US" altLang="zh-CN" sz="2800" kern="100" dirty="0">
                <a:latin typeface="宋体"/>
                <a:ea typeface="华文细黑"/>
                <a:cs typeface="Times New Roman"/>
              </a:rPr>
              <a:t>①③</a:t>
            </a:r>
            <a:r>
              <a:rPr lang="zh-CN" altLang="zh-CN" sz="2800" kern="100" dirty="0">
                <a:latin typeface="Times New Roman"/>
                <a:ea typeface="华文细黑"/>
                <a:cs typeface="Times New Roman"/>
              </a:rPr>
              <a:t>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视觉刺激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，属于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日光下的景物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层次；根据</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的指代作用，两者的顺序应是</a:t>
            </a:r>
            <a:r>
              <a:rPr lang="en-US" altLang="zh-CN" sz="2800" kern="100" dirty="0">
                <a:latin typeface="宋体"/>
                <a:ea typeface="华文细黑"/>
                <a:cs typeface="Times New Roman"/>
              </a:rPr>
              <a:t>①③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②⑥⑤④</a:t>
            </a:r>
            <a:r>
              <a:rPr lang="zh-CN" altLang="zh-CN" sz="2800" kern="100" dirty="0">
                <a:latin typeface="Times New Roman"/>
                <a:ea typeface="华文细黑"/>
                <a:cs typeface="Times New Roman"/>
              </a:rPr>
              <a:t>属于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月下的景象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的层次。</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而在晚间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标明进入第二个层次叙写；</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承</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中的色调变化，</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这种外静内闲的境地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指代</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中的描写；</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承</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物我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0220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6113</TotalTime>
  <Words>4373</Words>
  <Application>Microsoft Office PowerPoint</Application>
  <PresentationFormat>自定义</PresentationFormat>
  <Paragraphs>872</Paragraphs>
  <Slides>38</Slides>
  <Notes>0</Notes>
  <HiddenSlides>15</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3632</cp:revision>
  <dcterms:created xsi:type="dcterms:W3CDTF">2014-11-27T01:03:00Z</dcterms:created>
  <dcterms:modified xsi:type="dcterms:W3CDTF">2017-03-28T08:57:11Z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