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1572" r:id="rId2"/>
    <p:sldId id="1571" r:id="rId3"/>
    <p:sldId id="1364" r:id="rId4"/>
    <p:sldId id="1492" r:id="rId5"/>
    <p:sldId id="1591" r:id="rId6"/>
    <p:sldId id="1494" r:id="rId7"/>
    <p:sldId id="1592" r:id="rId8"/>
    <p:sldId id="1496" r:id="rId9"/>
    <p:sldId id="1593" r:id="rId10"/>
    <p:sldId id="1498" r:id="rId11"/>
    <p:sldId id="1594" r:id="rId12"/>
    <p:sldId id="1500" r:id="rId13"/>
    <p:sldId id="1582" r:id="rId14"/>
    <p:sldId id="1502" r:id="rId15"/>
    <p:sldId id="1595" r:id="rId16"/>
    <p:sldId id="1574" r:id="rId17"/>
    <p:sldId id="1596" r:id="rId18"/>
    <p:sldId id="1575" r:id="rId19"/>
    <p:sldId id="1589" r:id="rId20"/>
    <p:sldId id="1576" r:id="rId21"/>
    <p:sldId id="1598" r:id="rId22"/>
    <p:sldId id="1578" r:id="rId23"/>
    <p:sldId id="1585" r:id="rId24"/>
    <p:sldId id="1579" r:id="rId25"/>
    <p:sldId id="1586" r:id="rId26"/>
    <p:sldId id="1587" r:id="rId27"/>
    <p:sldId id="1599" r:id="rId28"/>
    <p:sldId id="1590" r:id="rId29"/>
    <p:sldId id="1600" r:id="rId30"/>
    <p:sldId id="1601" r:id="rId31"/>
  </p:sldIdLst>
  <p:sldSz cx="12190413" cy="6859588"/>
  <p:notesSz cx="6858000" cy="9144000"/>
  <p:defaultTextStyle>
    <a:defPPr>
      <a:defRPr lang="zh-CN"/>
    </a:defPPr>
    <a:lvl1pPr marL="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FF"/>
    <a:srgbClr val="9BBD59"/>
    <a:srgbClr val="B4C7E7"/>
    <a:srgbClr val="7BC14A"/>
    <a:srgbClr val="FFD966"/>
    <a:srgbClr val="F3EFE5"/>
    <a:srgbClr val="00CCFF"/>
    <a:srgbClr val="FF99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16" autoAdjust="0"/>
    <p:restoredTop sz="96970" autoAdjust="0"/>
  </p:normalViewPr>
  <p:slideViewPr>
    <p:cSldViewPr>
      <p:cViewPr>
        <p:scale>
          <a:sx n="75" d="100"/>
          <a:sy n="75" d="100"/>
        </p:scale>
        <p:origin x="-1698" y="-852"/>
      </p:cViewPr>
      <p:guideLst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396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594FB-2808-45A5-BDC8-80C0F481B27E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B4082-C5AE-46D0-A000-D929E8B25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111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FAA0F-2349-45DA-9EBD-9D94C9A1CFA0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37086-15D0-443D-AF17-A3F21825C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096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标题幻灯片">
    <p:bg>
      <p:bgPr>
        <a:solidFill>
          <a:srgbClr val="F3E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ctr" defTabSz="1218565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slide" Target="slide20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12" Type="http://schemas.openxmlformats.org/officeDocument/2006/relationships/slide" Target="slide18.xml"/><Relationship Id="rId2" Type="http://schemas.openxmlformats.org/officeDocument/2006/relationships/slide" Target="slide2.xml"/><Relationship Id="rId16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11" Type="http://schemas.openxmlformats.org/officeDocument/2006/relationships/slide" Target="slide24.xml"/><Relationship Id="rId5" Type="http://schemas.openxmlformats.org/officeDocument/2006/relationships/slide" Target="slide12.xml"/><Relationship Id="rId15" Type="http://schemas.openxmlformats.org/officeDocument/2006/relationships/slide" Target="slide28.xml"/><Relationship Id="rId10" Type="http://schemas.openxmlformats.org/officeDocument/2006/relationships/slide" Target="slide22.xml"/><Relationship Id="rId4" Type="http://schemas.openxmlformats.org/officeDocument/2006/relationships/slide" Target="slide6.xml"/><Relationship Id="rId9" Type="http://schemas.openxmlformats.org/officeDocument/2006/relationships/slide" Target="slide16.xml"/><Relationship Id="rId14" Type="http://schemas.openxmlformats.org/officeDocument/2006/relationships/slide" Target="slide2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slide" Target="slide20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12" Type="http://schemas.openxmlformats.org/officeDocument/2006/relationships/slide" Target="slide1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11" Type="http://schemas.openxmlformats.org/officeDocument/2006/relationships/slide" Target="slide24.xml"/><Relationship Id="rId5" Type="http://schemas.openxmlformats.org/officeDocument/2006/relationships/slide" Target="slide12.xml"/><Relationship Id="rId15" Type="http://schemas.openxmlformats.org/officeDocument/2006/relationships/slide" Target="slide28.xml"/><Relationship Id="rId10" Type="http://schemas.openxmlformats.org/officeDocument/2006/relationships/slide" Target="slide22.xml"/><Relationship Id="rId4" Type="http://schemas.openxmlformats.org/officeDocument/2006/relationships/slide" Target="slide6.xml"/><Relationship Id="rId9" Type="http://schemas.openxmlformats.org/officeDocument/2006/relationships/slide" Target="slide16.xml"/><Relationship Id="rId14" Type="http://schemas.openxmlformats.org/officeDocument/2006/relationships/slide" Target="slide2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slide" Target="slide20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12" Type="http://schemas.openxmlformats.org/officeDocument/2006/relationships/slide" Target="slide18.xml"/><Relationship Id="rId2" Type="http://schemas.openxmlformats.org/officeDocument/2006/relationships/slide" Target="slide2.xml"/><Relationship Id="rId16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11" Type="http://schemas.openxmlformats.org/officeDocument/2006/relationships/slide" Target="slide24.xml"/><Relationship Id="rId5" Type="http://schemas.openxmlformats.org/officeDocument/2006/relationships/slide" Target="slide12.xml"/><Relationship Id="rId15" Type="http://schemas.openxmlformats.org/officeDocument/2006/relationships/slide" Target="slide28.xml"/><Relationship Id="rId10" Type="http://schemas.openxmlformats.org/officeDocument/2006/relationships/slide" Target="slide22.xml"/><Relationship Id="rId4" Type="http://schemas.openxmlformats.org/officeDocument/2006/relationships/slide" Target="slide6.xml"/><Relationship Id="rId9" Type="http://schemas.openxmlformats.org/officeDocument/2006/relationships/slide" Target="slide16.xml"/><Relationship Id="rId14" Type="http://schemas.openxmlformats.org/officeDocument/2006/relationships/slide" Target="slide2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slide" Target="slide20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12" Type="http://schemas.openxmlformats.org/officeDocument/2006/relationships/slide" Target="slide1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11" Type="http://schemas.openxmlformats.org/officeDocument/2006/relationships/slide" Target="slide24.xml"/><Relationship Id="rId5" Type="http://schemas.openxmlformats.org/officeDocument/2006/relationships/slide" Target="slide12.xml"/><Relationship Id="rId15" Type="http://schemas.openxmlformats.org/officeDocument/2006/relationships/slide" Target="slide28.xml"/><Relationship Id="rId10" Type="http://schemas.openxmlformats.org/officeDocument/2006/relationships/slide" Target="slide22.xml"/><Relationship Id="rId4" Type="http://schemas.openxmlformats.org/officeDocument/2006/relationships/slide" Target="slide6.xml"/><Relationship Id="rId9" Type="http://schemas.openxmlformats.org/officeDocument/2006/relationships/slide" Target="slide16.xml"/><Relationship Id="rId14" Type="http://schemas.openxmlformats.org/officeDocument/2006/relationships/slide" Target="slide2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slide" Target="slide20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12" Type="http://schemas.openxmlformats.org/officeDocument/2006/relationships/slide" Target="slide18.xml"/><Relationship Id="rId2" Type="http://schemas.openxmlformats.org/officeDocument/2006/relationships/slide" Target="slide2.xml"/><Relationship Id="rId16" Type="http://schemas.openxmlformats.org/officeDocument/2006/relationships/slide" Target="slide1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11" Type="http://schemas.openxmlformats.org/officeDocument/2006/relationships/slide" Target="slide24.xml"/><Relationship Id="rId5" Type="http://schemas.openxmlformats.org/officeDocument/2006/relationships/slide" Target="slide12.xml"/><Relationship Id="rId15" Type="http://schemas.openxmlformats.org/officeDocument/2006/relationships/slide" Target="slide28.xml"/><Relationship Id="rId10" Type="http://schemas.openxmlformats.org/officeDocument/2006/relationships/slide" Target="slide22.xml"/><Relationship Id="rId4" Type="http://schemas.openxmlformats.org/officeDocument/2006/relationships/slide" Target="slide6.xml"/><Relationship Id="rId9" Type="http://schemas.openxmlformats.org/officeDocument/2006/relationships/slide" Target="slide16.xml"/><Relationship Id="rId14" Type="http://schemas.openxmlformats.org/officeDocument/2006/relationships/slide" Target="slide2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slide" Target="slide20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12" Type="http://schemas.openxmlformats.org/officeDocument/2006/relationships/slide" Target="slide1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11" Type="http://schemas.openxmlformats.org/officeDocument/2006/relationships/slide" Target="slide24.xml"/><Relationship Id="rId5" Type="http://schemas.openxmlformats.org/officeDocument/2006/relationships/slide" Target="slide12.xml"/><Relationship Id="rId15" Type="http://schemas.openxmlformats.org/officeDocument/2006/relationships/slide" Target="slide28.xml"/><Relationship Id="rId10" Type="http://schemas.openxmlformats.org/officeDocument/2006/relationships/slide" Target="slide22.xml"/><Relationship Id="rId4" Type="http://schemas.openxmlformats.org/officeDocument/2006/relationships/slide" Target="slide6.xml"/><Relationship Id="rId9" Type="http://schemas.openxmlformats.org/officeDocument/2006/relationships/slide" Target="slide16.xml"/><Relationship Id="rId14" Type="http://schemas.openxmlformats.org/officeDocument/2006/relationships/slide" Target="slide2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slide" Target="slide20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12" Type="http://schemas.openxmlformats.org/officeDocument/2006/relationships/slide" Target="slide18.xml"/><Relationship Id="rId2" Type="http://schemas.openxmlformats.org/officeDocument/2006/relationships/slide" Target="slide2.xml"/><Relationship Id="rId16" Type="http://schemas.openxmlformats.org/officeDocument/2006/relationships/slide" Target="slide1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11" Type="http://schemas.openxmlformats.org/officeDocument/2006/relationships/slide" Target="slide24.xml"/><Relationship Id="rId5" Type="http://schemas.openxmlformats.org/officeDocument/2006/relationships/slide" Target="slide12.xml"/><Relationship Id="rId15" Type="http://schemas.openxmlformats.org/officeDocument/2006/relationships/slide" Target="slide28.xml"/><Relationship Id="rId10" Type="http://schemas.openxmlformats.org/officeDocument/2006/relationships/slide" Target="slide22.xml"/><Relationship Id="rId4" Type="http://schemas.openxmlformats.org/officeDocument/2006/relationships/slide" Target="slide6.xml"/><Relationship Id="rId9" Type="http://schemas.openxmlformats.org/officeDocument/2006/relationships/slide" Target="slide16.xml"/><Relationship Id="rId14" Type="http://schemas.openxmlformats.org/officeDocument/2006/relationships/slide" Target="slide2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slide" Target="slide20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12" Type="http://schemas.openxmlformats.org/officeDocument/2006/relationships/slide" Target="slide1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11" Type="http://schemas.openxmlformats.org/officeDocument/2006/relationships/slide" Target="slide24.xml"/><Relationship Id="rId5" Type="http://schemas.openxmlformats.org/officeDocument/2006/relationships/slide" Target="slide12.xml"/><Relationship Id="rId15" Type="http://schemas.openxmlformats.org/officeDocument/2006/relationships/slide" Target="slide28.xml"/><Relationship Id="rId10" Type="http://schemas.openxmlformats.org/officeDocument/2006/relationships/slide" Target="slide22.xml"/><Relationship Id="rId4" Type="http://schemas.openxmlformats.org/officeDocument/2006/relationships/slide" Target="slide6.xml"/><Relationship Id="rId9" Type="http://schemas.openxmlformats.org/officeDocument/2006/relationships/slide" Target="slide16.xml"/><Relationship Id="rId14" Type="http://schemas.openxmlformats.org/officeDocument/2006/relationships/slide" Target="slide2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slide" Target="slide20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12" Type="http://schemas.openxmlformats.org/officeDocument/2006/relationships/slide" Target="slide18.xml"/><Relationship Id="rId2" Type="http://schemas.openxmlformats.org/officeDocument/2006/relationships/slide" Target="slide2.xml"/><Relationship Id="rId16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11" Type="http://schemas.openxmlformats.org/officeDocument/2006/relationships/slide" Target="slide24.xml"/><Relationship Id="rId5" Type="http://schemas.openxmlformats.org/officeDocument/2006/relationships/slide" Target="slide12.xml"/><Relationship Id="rId15" Type="http://schemas.openxmlformats.org/officeDocument/2006/relationships/slide" Target="slide28.xml"/><Relationship Id="rId10" Type="http://schemas.openxmlformats.org/officeDocument/2006/relationships/slide" Target="slide22.xml"/><Relationship Id="rId4" Type="http://schemas.openxmlformats.org/officeDocument/2006/relationships/slide" Target="slide6.xml"/><Relationship Id="rId9" Type="http://schemas.openxmlformats.org/officeDocument/2006/relationships/slide" Target="slide16.xml"/><Relationship Id="rId14" Type="http://schemas.openxmlformats.org/officeDocument/2006/relationships/slide" Target="slide2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slide" Target="slide20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12" Type="http://schemas.openxmlformats.org/officeDocument/2006/relationships/slide" Target="slide1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11" Type="http://schemas.openxmlformats.org/officeDocument/2006/relationships/slide" Target="slide24.xml"/><Relationship Id="rId5" Type="http://schemas.openxmlformats.org/officeDocument/2006/relationships/slide" Target="slide12.xml"/><Relationship Id="rId15" Type="http://schemas.openxmlformats.org/officeDocument/2006/relationships/slide" Target="slide28.xml"/><Relationship Id="rId10" Type="http://schemas.openxmlformats.org/officeDocument/2006/relationships/slide" Target="slide22.xml"/><Relationship Id="rId4" Type="http://schemas.openxmlformats.org/officeDocument/2006/relationships/slide" Target="slide6.xml"/><Relationship Id="rId9" Type="http://schemas.openxmlformats.org/officeDocument/2006/relationships/slide" Target="slide16.xml"/><Relationship Id="rId14" Type="http://schemas.openxmlformats.org/officeDocument/2006/relationships/slide" Target="slide2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slide" Target="slide20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12" Type="http://schemas.openxmlformats.org/officeDocument/2006/relationships/slide" Target="slide18.xml"/><Relationship Id="rId2" Type="http://schemas.openxmlformats.org/officeDocument/2006/relationships/slide" Target="slide2.xml"/><Relationship Id="rId16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11" Type="http://schemas.openxmlformats.org/officeDocument/2006/relationships/slide" Target="slide24.xml"/><Relationship Id="rId5" Type="http://schemas.openxmlformats.org/officeDocument/2006/relationships/slide" Target="slide12.xml"/><Relationship Id="rId15" Type="http://schemas.openxmlformats.org/officeDocument/2006/relationships/slide" Target="slide28.xml"/><Relationship Id="rId10" Type="http://schemas.openxmlformats.org/officeDocument/2006/relationships/slide" Target="slide22.xml"/><Relationship Id="rId4" Type="http://schemas.openxmlformats.org/officeDocument/2006/relationships/slide" Target="slide6.xml"/><Relationship Id="rId9" Type="http://schemas.openxmlformats.org/officeDocument/2006/relationships/slide" Target="slide16.xml"/><Relationship Id="rId14" Type="http://schemas.openxmlformats.org/officeDocument/2006/relationships/slide" Target="slide2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slide" Target="slide20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12" Type="http://schemas.openxmlformats.org/officeDocument/2006/relationships/slide" Target="slide18.xml"/><Relationship Id="rId2" Type="http://schemas.openxmlformats.org/officeDocument/2006/relationships/slide" Target="slide2.xml"/><Relationship Id="rId16" Type="http://schemas.openxmlformats.org/officeDocument/2006/relationships/slide" Target="slide2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11" Type="http://schemas.openxmlformats.org/officeDocument/2006/relationships/slide" Target="slide24.xml"/><Relationship Id="rId5" Type="http://schemas.openxmlformats.org/officeDocument/2006/relationships/slide" Target="slide12.xml"/><Relationship Id="rId15" Type="http://schemas.openxmlformats.org/officeDocument/2006/relationships/slide" Target="slide28.xml"/><Relationship Id="rId10" Type="http://schemas.openxmlformats.org/officeDocument/2006/relationships/slide" Target="slide22.xml"/><Relationship Id="rId4" Type="http://schemas.openxmlformats.org/officeDocument/2006/relationships/slide" Target="slide6.xml"/><Relationship Id="rId9" Type="http://schemas.openxmlformats.org/officeDocument/2006/relationships/slide" Target="slide16.xml"/><Relationship Id="rId14" Type="http://schemas.openxmlformats.org/officeDocument/2006/relationships/slide" Target="slide2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slide" Target="slide20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12" Type="http://schemas.openxmlformats.org/officeDocument/2006/relationships/slide" Target="slide1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11" Type="http://schemas.openxmlformats.org/officeDocument/2006/relationships/slide" Target="slide24.xml"/><Relationship Id="rId5" Type="http://schemas.openxmlformats.org/officeDocument/2006/relationships/slide" Target="slide12.xml"/><Relationship Id="rId15" Type="http://schemas.openxmlformats.org/officeDocument/2006/relationships/slide" Target="slide28.xml"/><Relationship Id="rId10" Type="http://schemas.openxmlformats.org/officeDocument/2006/relationships/slide" Target="slide22.xml"/><Relationship Id="rId4" Type="http://schemas.openxmlformats.org/officeDocument/2006/relationships/slide" Target="slide6.xml"/><Relationship Id="rId9" Type="http://schemas.openxmlformats.org/officeDocument/2006/relationships/slide" Target="slide16.xml"/><Relationship Id="rId14" Type="http://schemas.openxmlformats.org/officeDocument/2006/relationships/slide" Target="slide2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slide" Target="slide20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12" Type="http://schemas.openxmlformats.org/officeDocument/2006/relationships/slide" Target="slide18.xml"/><Relationship Id="rId2" Type="http://schemas.openxmlformats.org/officeDocument/2006/relationships/slide" Target="slide2.xml"/><Relationship Id="rId16" Type="http://schemas.openxmlformats.org/officeDocument/2006/relationships/slide" Target="slide2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11" Type="http://schemas.openxmlformats.org/officeDocument/2006/relationships/slide" Target="slide24.xml"/><Relationship Id="rId5" Type="http://schemas.openxmlformats.org/officeDocument/2006/relationships/slide" Target="slide12.xml"/><Relationship Id="rId15" Type="http://schemas.openxmlformats.org/officeDocument/2006/relationships/slide" Target="slide28.xml"/><Relationship Id="rId10" Type="http://schemas.openxmlformats.org/officeDocument/2006/relationships/slide" Target="slide22.xml"/><Relationship Id="rId4" Type="http://schemas.openxmlformats.org/officeDocument/2006/relationships/slide" Target="slide6.xml"/><Relationship Id="rId9" Type="http://schemas.openxmlformats.org/officeDocument/2006/relationships/slide" Target="slide16.xml"/><Relationship Id="rId14" Type="http://schemas.openxmlformats.org/officeDocument/2006/relationships/slide" Target="slide2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slide" Target="slide20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12" Type="http://schemas.openxmlformats.org/officeDocument/2006/relationships/slide" Target="slide1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11" Type="http://schemas.openxmlformats.org/officeDocument/2006/relationships/slide" Target="slide24.xml"/><Relationship Id="rId5" Type="http://schemas.openxmlformats.org/officeDocument/2006/relationships/slide" Target="slide12.xml"/><Relationship Id="rId15" Type="http://schemas.openxmlformats.org/officeDocument/2006/relationships/slide" Target="slide28.xml"/><Relationship Id="rId10" Type="http://schemas.openxmlformats.org/officeDocument/2006/relationships/slide" Target="slide22.xml"/><Relationship Id="rId4" Type="http://schemas.openxmlformats.org/officeDocument/2006/relationships/slide" Target="slide6.xml"/><Relationship Id="rId9" Type="http://schemas.openxmlformats.org/officeDocument/2006/relationships/slide" Target="slide16.xml"/><Relationship Id="rId14" Type="http://schemas.openxmlformats.org/officeDocument/2006/relationships/slide" Target="slide2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slide" Target="slide20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12" Type="http://schemas.openxmlformats.org/officeDocument/2006/relationships/slide" Target="slide18.xml"/><Relationship Id="rId2" Type="http://schemas.openxmlformats.org/officeDocument/2006/relationships/slide" Target="slide2.xml"/><Relationship Id="rId16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11" Type="http://schemas.openxmlformats.org/officeDocument/2006/relationships/slide" Target="slide24.xml"/><Relationship Id="rId5" Type="http://schemas.openxmlformats.org/officeDocument/2006/relationships/slide" Target="slide12.xml"/><Relationship Id="rId15" Type="http://schemas.openxmlformats.org/officeDocument/2006/relationships/slide" Target="slide28.xml"/><Relationship Id="rId10" Type="http://schemas.openxmlformats.org/officeDocument/2006/relationships/slide" Target="slide22.xml"/><Relationship Id="rId4" Type="http://schemas.openxmlformats.org/officeDocument/2006/relationships/slide" Target="slide6.xml"/><Relationship Id="rId9" Type="http://schemas.openxmlformats.org/officeDocument/2006/relationships/slide" Target="slide16.xml"/><Relationship Id="rId14" Type="http://schemas.openxmlformats.org/officeDocument/2006/relationships/slide" Target="slide2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slide" Target="slide20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12" Type="http://schemas.openxmlformats.org/officeDocument/2006/relationships/slide" Target="slide1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11" Type="http://schemas.openxmlformats.org/officeDocument/2006/relationships/slide" Target="slide24.xml"/><Relationship Id="rId5" Type="http://schemas.openxmlformats.org/officeDocument/2006/relationships/slide" Target="slide12.xml"/><Relationship Id="rId15" Type="http://schemas.openxmlformats.org/officeDocument/2006/relationships/slide" Target="slide28.xml"/><Relationship Id="rId10" Type="http://schemas.openxmlformats.org/officeDocument/2006/relationships/slide" Target="slide22.xml"/><Relationship Id="rId4" Type="http://schemas.openxmlformats.org/officeDocument/2006/relationships/slide" Target="slide6.xml"/><Relationship Id="rId9" Type="http://schemas.openxmlformats.org/officeDocument/2006/relationships/slide" Target="slide16.xml"/><Relationship Id="rId14" Type="http://schemas.openxmlformats.org/officeDocument/2006/relationships/slide" Target="slide2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slide" Target="slide20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12" Type="http://schemas.openxmlformats.org/officeDocument/2006/relationships/slide" Target="slide18.xml"/><Relationship Id="rId2" Type="http://schemas.openxmlformats.org/officeDocument/2006/relationships/slide" Target="slide2.xml"/><Relationship Id="rId16" Type="http://schemas.openxmlformats.org/officeDocument/2006/relationships/slide" Target="slide2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11" Type="http://schemas.openxmlformats.org/officeDocument/2006/relationships/slide" Target="slide24.xml"/><Relationship Id="rId5" Type="http://schemas.openxmlformats.org/officeDocument/2006/relationships/slide" Target="slide12.xml"/><Relationship Id="rId15" Type="http://schemas.openxmlformats.org/officeDocument/2006/relationships/slide" Target="slide28.xml"/><Relationship Id="rId10" Type="http://schemas.openxmlformats.org/officeDocument/2006/relationships/slide" Target="slide22.xml"/><Relationship Id="rId4" Type="http://schemas.openxmlformats.org/officeDocument/2006/relationships/slide" Target="slide6.xml"/><Relationship Id="rId9" Type="http://schemas.openxmlformats.org/officeDocument/2006/relationships/slide" Target="slide16.xml"/><Relationship Id="rId14" Type="http://schemas.openxmlformats.org/officeDocument/2006/relationships/slide" Target="slide2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slide" Target="slide20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12" Type="http://schemas.openxmlformats.org/officeDocument/2006/relationships/slide" Target="slide1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11" Type="http://schemas.openxmlformats.org/officeDocument/2006/relationships/slide" Target="slide24.xml"/><Relationship Id="rId5" Type="http://schemas.openxmlformats.org/officeDocument/2006/relationships/slide" Target="slide12.xml"/><Relationship Id="rId15" Type="http://schemas.openxmlformats.org/officeDocument/2006/relationships/slide" Target="slide28.xml"/><Relationship Id="rId10" Type="http://schemas.openxmlformats.org/officeDocument/2006/relationships/slide" Target="slide22.xml"/><Relationship Id="rId4" Type="http://schemas.openxmlformats.org/officeDocument/2006/relationships/slide" Target="slide6.xml"/><Relationship Id="rId9" Type="http://schemas.openxmlformats.org/officeDocument/2006/relationships/slide" Target="slide16.xml"/><Relationship Id="rId14" Type="http://schemas.openxmlformats.org/officeDocument/2006/relationships/slide" Target="slide2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slide" Target="slide20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12" Type="http://schemas.openxmlformats.org/officeDocument/2006/relationships/slide" Target="slide18.xml"/><Relationship Id="rId2" Type="http://schemas.openxmlformats.org/officeDocument/2006/relationships/slide" Target="slide2.xml"/><Relationship Id="rId16" Type="http://schemas.openxmlformats.org/officeDocument/2006/relationships/slide" Target="slide2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11" Type="http://schemas.openxmlformats.org/officeDocument/2006/relationships/slide" Target="slide24.xml"/><Relationship Id="rId5" Type="http://schemas.openxmlformats.org/officeDocument/2006/relationships/slide" Target="slide12.xml"/><Relationship Id="rId15" Type="http://schemas.openxmlformats.org/officeDocument/2006/relationships/slide" Target="slide28.xml"/><Relationship Id="rId10" Type="http://schemas.openxmlformats.org/officeDocument/2006/relationships/slide" Target="slide22.xml"/><Relationship Id="rId4" Type="http://schemas.openxmlformats.org/officeDocument/2006/relationships/slide" Target="slide6.xml"/><Relationship Id="rId9" Type="http://schemas.openxmlformats.org/officeDocument/2006/relationships/slide" Target="slide16.xml"/><Relationship Id="rId14" Type="http://schemas.openxmlformats.org/officeDocument/2006/relationships/slide" Target="slide26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slide" Target="slide20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12" Type="http://schemas.openxmlformats.org/officeDocument/2006/relationships/slide" Target="slide1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11" Type="http://schemas.openxmlformats.org/officeDocument/2006/relationships/slide" Target="slide24.xml"/><Relationship Id="rId5" Type="http://schemas.openxmlformats.org/officeDocument/2006/relationships/slide" Target="slide12.xml"/><Relationship Id="rId15" Type="http://schemas.openxmlformats.org/officeDocument/2006/relationships/slide" Target="slide28.xml"/><Relationship Id="rId10" Type="http://schemas.openxmlformats.org/officeDocument/2006/relationships/slide" Target="slide22.xml"/><Relationship Id="rId4" Type="http://schemas.openxmlformats.org/officeDocument/2006/relationships/slide" Target="slide6.xml"/><Relationship Id="rId9" Type="http://schemas.openxmlformats.org/officeDocument/2006/relationships/slide" Target="slide16.xml"/><Relationship Id="rId14" Type="http://schemas.openxmlformats.org/officeDocument/2006/relationships/slide" Target="slide2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slide" Target="slide20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12" Type="http://schemas.openxmlformats.org/officeDocument/2006/relationships/slide" Target="slide1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11" Type="http://schemas.openxmlformats.org/officeDocument/2006/relationships/slide" Target="slide24.xml"/><Relationship Id="rId5" Type="http://schemas.openxmlformats.org/officeDocument/2006/relationships/slide" Target="slide12.xml"/><Relationship Id="rId15" Type="http://schemas.openxmlformats.org/officeDocument/2006/relationships/slide" Target="slide28.xml"/><Relationship Id="rId10" Type="http://schemas.openxmlformats.org/officeDocument/2006/relationships/slide" Target="slide22.xml"/><Relationship Id="rId4" Type="http://schemas.openxmlformats.org/officeDocument/2006/relationships/slide" Target="slide6.xml"/><Relationship Id="rId9" Type="http://schemas.openxmlformats.org/officeDocument/2006/relationships/slide" Target="slide16.xml"/><Relationship Id="rId14" Type="http://schemas.openxmlformats.org/officeDocument/2006/relationships/slide" Target="slide2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slide" Target="slide20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12" Type="http://schemas.openxmlformats.org/officeDocument/2006/relationships/slide" Target="slide18.xml"/><Relationship Id="rId2" Type="http://schemas.openxmlformats.org/officeDocument/2006/relationships/slide" Target="slide2.xml"/><Relationship Id="rId16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11" Type="http://schemas.openxmlformats.org/officeDocument/2006/relationships/slide" Target="slide24.xml"/><Relationship Id="rId5" Type="http://schemas.openxmlformats.org/officeDocument/2006/relationships/slide" Target="slide12.xml"/><Relationship Id="rId15" Type="http://schemas.openxmlformats.org/officeDocument/2006/relationships/slide" Target="slide28.xml"/><Relationship Id="rId10" Type="http://schemas.openxmlformats.org/officeDocument/2006/relationships/slide" Target="slide22.xml"/><Relationship Id="rId4" Type="http://schemas.openxmlformats.org/officeDocument/2006/relationships/slide" Target="slide6.xml"/><Relationship Id="rId9" Type="http://schemas.openxmlformats.org/officeDocument/2006/relationships/slide" Target="slide16.xml"/><Relationship Id="rId14" Type="http://schemas.openxmlformats.org/officeDocument/2006/relationships/slide" Target="slide2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slide" Target="slide20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12" Type="http://schemas.openxmlformats.org/officeDocument/2006/relationships/slide" Target="slide1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11" Type="http://schemas.openxmlformats.org/officeDocument/2006/relationships/slide" Target="slide24.xml"/><Relationship Id="rId5" Type="http://schemas.openxmlformats.org/officeDocument/2006/relationships/slide" Target="slide12.xml"/><Relationship Id="rId15" Type="http://schemas.openxmlformats.org/officeDocument/2006/relationships/slide" Target="slide28.xml"/><Relationship Id="rId10" Type="http://schemas.openxmlformats.org/officeDocument/2006/relationships/slide" Target="slide22.xml"/><Relationship Id="rId4" Type="http://schemas.openxmlformats.org/officeDocument/2006/relationships/slide" Target="slide6.xml"/><Relationship Id="rId9" Type="http://schemas.openxmlformats.org/officeDocument/2006/relationships/slide" Target="slide16.xml"/><Relationship Id="rId14" Type="http://schemas.openxmlformats.org/officeDocument/2006/relationships/slide" Target="slide2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slide" Target="slide20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12" Type="http://schemas.openxmlformats.org/officeDocument/2006/relationships/slide" Target="slide18.xml"/><Relationship Id="rId2" Type="http://schemas.openxmlformats.org/officeDocument/2006/relationships/slide" Target="slide2.xml"/><Relationship Id="rId16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11" Type="http://schemas.openxmlformats.org/officeDocument/2006/relationships/slide" Target="slide24.xml"/><Relationship Id="rId5" Type="http://schemas.openxmlformats.org/officeDocument/2006/relationships/slide" Target="slide12.xml"/><Relationship Id="rId15" Type="http://schemas.openxmlformats.org/officeDocument/2006/relationships/slide" Target="slide28.xml"/><Relationship Id="rId10" Type="http://schemas.openxmlformats.org/officeDocument/2006/relationships/slide" Target="slide22.xml"/><Relationship Id="rId4" Type="http://schemas.openxmlformats.org/officeDocument/2006/relationships/slide" Target="slide6.xml"/><Relationship Id="rId9" Type="http://schemas.openxmlformats.org/officeDocument/2006/relationships/slide" Target="slide16.xml"/><Relationship Id="rId14" Type="http://schemas.openxmlformats.org/officeDocument/2006/relationships/slide" Target="slide2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slide" Target="slide20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12" Type="http://schemas.openxmlformats.org/officeDocument/2006/relationships/slide" Target="slide1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11" Type="http://schemas.openxmlformats.org/officeDocument/2006/relationships/slide" Target="slide24.xml"/><Relationship Id="rId5" Type="http://schemas.openxmlformats.org/officeDocument/2006/relationships/slide" Target="slide12.xml"/><Relationship Id="rId15" Type="http://schemas.openxmlformats.org/officeDocument/2006/relationships/slide" Target="slide28.xml"/><Relationship Id="rId10" Type="http://schemas.openxmlformats.org/officeDocument/2006/relationships/slide" Target="slide22.xml"/><Relationship Id="rId4" Type="http://schemas.openxmlformats.org/officeDocument/2006/relationships/slide" Target="slide6.xml"/><Relationship Id="rId9" Type="http://schemas.openxmlformats.org/officeDocument/2006/relationships/slide" Target="slide16.xml"/><Relationship Id="rId14" Type="http://schemas.openxmlformats.org/officeDocument/2006/relationships/slide" Target="slide2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slide" Target="slide20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12" Type="http://schemas.openxmlformats.org/officeDocument/2006/relationships/slide" Target="slide18.xml"/><Relationship Id="rId2" Type="http://schemas.openxmlformats.org/officeDocument/2006/relationships/slide" Target="slide2.xml"/><Relationship Id="rId16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11" Type="http://schemas.openxmlformats.org/officeDocument/2006/relationships/slide" Target="slide24.xml"/><Relationship Id="rId5" Type="http://schemas.openxmlformats.org/officeDocument/2006/relationships/slide" Target="slide12.xml"/><Relationship Id="rId15" Type="http://schemas.openxmlformats.org/officeDocument/2006/relationships/slide" Target="slide28.xml"/><Relationship Id="rId10" Type="http://schemas.openxmlformats.org/officeDocument/2006/relationships/slide" Target="slide22.xml"/><Relationship Id="rId4" Type="http://schemas.openxmlformats.org/officeDocument/2006/relationships/slide" Target="slide6.xml"/><Relationship Id="rId9" Type="http://schemas.openxmlformats.org/officeDocument/2006/relationships/slide" Target="slide16.xml"/><Relationship Id="rId14" Type="http://schemas.openxmlformats.org/officeDocument/2006/relationships/slide" Target="slide2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slide" Target="slide20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12" Type="http://schemas.openxmlformats.org/officeDocument/2006/relationships/slide" Target="slide1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11" Type="http://schemas.openxmlformats.org/officeDocument/2006/relationships/slide" Target="slide24.xml"/><Relationship Id="rId5" Type="http://schemas.openxmlformats.org/officeDocument/2006/relationships/slide" Target="slide12.xml"/><Relationship Id="rId15" Type="http://schemas.openxmlformats.org/officeDocument/2006/relationships/slide" Target="slide28.xml"/><Relationship Id="rId10" Type="http://schemas.openxmlformats.org/officeDocument/2006/relationships/slide" Target="slide22.xml"/><Relationship Id="rId4" Type="http://schemas.openxmlformats.org/officeDocument/2006/relationships/slide" Target="slide6.xml"/><Relationship Id="rId9" Type="http://schemas.openxmlformats.org/officeDocument/2006/relationships/slide" Target="slide16.xml"/><Relationship Id="rId14" Type="http://schemas.openxmlformats.org/officeDocument/2006/relationships/slide" Target="slide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G:\4.jp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" y="794"/>
            <a:ext cx="12189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组合 17"/>
          <p:cNvGrpSpPr/>
          <p:nvPr/>
        </p:nvGrpSpPr>
        <p:grpSpPr>
          <a:xfrm>
            <a:off x="8343" y="3707638"/>
            <a:ext cx="12192000" cy="1375395"/>
            <a:chOff x="-1524000" y="2705990"/>
            <a:chExt cx="12192000" cy="1375395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0" y="2807930"/>
              <a:ext cx="9144000" cy="0"/>
            </a:xfrm>
            <a:prstGeom prst="line">
              <a:avLst/>
            </a:prstGeom>
            <a:ln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组合 21"/>
            <p:cNvGrpSpPr/>
            <p:nvPr/>
          </p:nvGrpSpPr>
          <p:grpSpPr>
            <a:xfrm>
              <a:off x="-1524000" y="2705990"/>
              <a:ext cx="12192000" cy="1375395"/>
              <a:chOff x="-1524000" y="2705990"/>
              <a:chExt cx="12192000" cy="1375395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-1524000" y="2705990"/>
                <a:ext cx="12192000" cy="1292787"/>
              </a:xfrm>
              <a:prstGeom prst="rect">
                <a:avLst/>
              </a:prstGeom>
              <a:solidFill>
                <a:schemeClr val="bg1">
                  <a:alpha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3985218" y="3998778"/>
                <a:ext cx="6682781" cy="82606"/>
              </a:xfrm>
              <a:prstGeom prst="rect">
                <a:avLst/>
              </a:prstGeom>
              <a:solidFill>
                <a:srgbClr val="FFC00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-1524000" y="3998777"/>
                <a:ext cx="5509219" cy="82608"/>
              </a:xfrm>
              <a:prstGeom prst="rect">
                <a:avLst/>
              </a:prstGeom>
              <a:solidFill>
                <a:srgbClr val="92D05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07" r="75889" b="6437"/>
          <a:stretch/>
        </p:blipFill>
        <p:spPr>
          <a:xfrm>
            <a:off x="1485346" y="3627150"/>
            <a:ext cx="1440612" cy="1536473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6" r="76101" b="6437"/>
          <a:stretch/>
        </p:blipFill>
        <p:spPr>
          <a:xfrm>
            <a:off x="1505548" y="3635658"/>
            <a:ext cx="1383104" cy="1438721"/>
          </a:xfrm>
          <a:prstGeom prst="rect">
            <a:avLst/>
          </a:prstGeom>
        </p:spPr>
      </p:pic>
      <p:sp>
        <p:nvSpPr>
          <p:cNvPr id="13" name="副标题 3"/>
          <p:cNvSpPr txBox="1">
            <a:spLocks/>
          </p:cNvSpPr>
          <p:nvPr/>
        </p:nvSpPr>
        <p:spPr>
          <a:xfrm>
            <a:off x="118542" y="3757579"/>
            <a:ext cx="1296547" cy="11885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457200" indent="-4572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0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6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zh-CN" altLang="en-US" sz="2800" spc="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语言文字应用</a:t>
            </a:r>
            <a:endParaRPr lang="zh-CN" altLang="en-US" sz="2800" spc="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标题 2"/>
          <p:cNvSpPr txBox="1">
            <a:spLocks/>
          </p:cNvSpPr>
          <p:nvPr/>
        </p:nvSpPr>
        <p:spPr>
          <a:xfrm>
            <a:off x="3142879" y="4001702"/>
            <a:ext cx="8856983" cy="108427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1218565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b="1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微软雅黑" pitchFamily="34" charset="-122"/>
                <a:cs typeface="Times New Roman"/>
              </a:rPr>
              <a:t>考点精练二　辨析并修改病句</a:t>
            </a:r>
            <a:endParaRPr lang="zh-CN" altLang="zh-CN" sz="2800" kern="100" dirty="0">
              <a:latin typeface="宋体" pitchFamily="2" charset="-122"/>
              <a:ea typeface="宋体" pitchFamily="2" charset="-122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3131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601385" y="308621"/>
            <a:ext cx="11326469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5.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下列各句中，没有语病的一句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是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周末对河南博物院的参观让他觉得不虚此行，因为在那里他看到了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许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多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造型各异、工艺繁复的几千年前的青铜器。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航空母舰上有用于进攻的舰载歼击机、攻击机、预警机、加油机、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救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护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机等各种飞行器，还有各种火炮、导弹等先进武器。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大学英语出现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投入多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但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产出少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的结果，最主要的原因是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30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年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来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大学英语教学的词汇要求始终停留在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4 500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个左右造成的。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故宫是我国现存最大、最完整的古建筑群，展现了五百年前匠师们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在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建筑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上的卓越成就，被誉为无与伦比的古代建筑杰作。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4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90220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0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386038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31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86987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32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32137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3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780520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4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635370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35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683753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36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30037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975187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023571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9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8784208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926804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072885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21268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43429" y="525091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20" name="TextBox 19">
            <a:hlinkClick r:id="rId16" action="ppaction://hlinksldjump"/>
          </p:cNvPr>
          <p:cNvSpPr txBox="1"/>
          <p:nvPr/>
        </p:nvSpPr>
        <p:spPr>
          <a:xfrm>
            <a:off x="7138407" y="525091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5882" y="4941962"/>
            <a:ext cx="61206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500" b="1" dirty="0" smtClean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√</a:t>
            </a:r>
            <a:endParaRPr lang="zh-CN" altLang="en-US" sz="4500" b="1" dirty="0">
              <a:solidFill>
                <a:srgbClr val="C0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208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</p:childTnLst>
        </p:cTn>
      </p:par>
    </p:tnLst>
    <p:bldLst>
      <p:bldP spid="21" grpId="0"/>
      <p:bldP spid="21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90220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0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386038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31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86987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32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32137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3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780520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4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635370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35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683753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36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30037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975187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023571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9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8784208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926804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072885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21268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78582" y="549474"/>
            <a:ext cx="11285621" cy="36542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74455" y="599903"/>
            <a:ext cx="10993359" cy="327292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项语序不当，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几千年前的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应放在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许多造型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前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项不合逻辑，应将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用于进攻的舰载歼击机、攻击机、预警机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改为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用于进攻的舰载歼击机、攻击机和用于勤务保障的预警机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……”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项句式杂糅，可将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造成的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删掉。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7502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569512" y="225652"/>
            <a:ext cx="11214326" cy="608446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6.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下列各句中，没有语病的一项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是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新形势下，我们应把中华传统文化这个宝库维护好、利用好、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开掘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好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，绝不能抛弃传统、丢掉根本，绝不能割断自己的精神命脉。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禅让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这个概念的最早记载或许还要追溯到《尚书》，此后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的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《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史记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五帝本纪》有着比《尚书》更为详尽的描写。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从这些片断，我们可以感受到春节的灵魂，除了有对先祖的追忆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和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缅怀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之外，还有对天地自然的敬畏和感恩，以及除旧布新、团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贺喜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庆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的含义。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近年来，各地政府都在不断加大环境保护力度，所以我们相信，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中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国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的空气质量必定会越变越好，甚至会成为宜居国家。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90220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386038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86987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4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32137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9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780520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0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635370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31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683753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32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30037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3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975187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4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023571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8784208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6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926804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072885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21268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43429" y="376883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20" name="TextBox 19">
            <a:hlinkClick r:id="rId16" action="ppaction://hlinksldjump"/>
          </p:cNvPr>
          <p:cNvSpPr txBox="1"/>
          <p:nvPr/>
        </p:nvSpPr>
        <p:spPr>
          <a:xfrm>
            <a:off x="7138407" y="376883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7782" y="2107000"/>
            <a:ext cx="61206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500" b="1" dirty="0" smtClean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√</a:t>
            </a:r>
            <a:endParaRPr lang="zh-CN" altLang="en-US" sz="4500" b="1" dirty="0">
              <a:solidFill>
                <a:srgbClr val="C0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140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</p:childTnLst>
        </p:cTn>
      </p:par>
    </p:tnLst>
    <p:bldLst>
      <p:bldP spid="25" grpId="0"/>
      <p:bldP spid="25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90220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386038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86987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4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32137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9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780520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0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635370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31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683753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32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30037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3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975187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4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023571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8784208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6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926804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072885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21268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78582" y="913818"/>
            <a:ext cx="11285621" cy="3020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74455" y="947987"/>
            <a:ext cx="10993359" cy="262582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项语序不当，应是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开掘好、利用好、维护好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项不合逻辑，应将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除旧布新、团贺喜庆的含义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对先祖的追忆和缅怀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互换位置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项搭配不当，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中国的空气质量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宜居国家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主宾搭配不当。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0558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478582" y="225013"/>
            <a:ext cx="11439734" cy="629323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700" kern="100" dirty="0">
                <a:latin typeface="Times New Roman"/>
                <a:ea typeface="华文细黑"/>
                <a:cs typeface="Courier New"/>
              </a:rPr>
              <a:t>7.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下列各句中，没有语病的一项</a:t>
            </a:r>
            <a:r>
              <a:rPr lang="zh-CN" altLang="zh-CN" sz="2700" kern="100" dirty="0" smtClean="0">
                <a:latin typeface="Times New Roman"/>
                <a:ea typeface="华文细黑"/>
                <a:cs typeface="Times New Roman"/>
              </a:rPr>
              <a:t>是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7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在古籍《周礼》中就提到过一种用来储存食物的冰鉴，其历史可追溯</a:t>
            </a:r>
            <a:r>
              <a:rPr lang="zh-CN" altLang="zh-CN" sz="2700" kern="100" dirty="0" smtClean="0">
                <a:latin typeface="Times New Roman"/>
                <a:ea typeface="华文细黑"/>
                <a:cs typeface="Times New Roman"/>
              </a:rPr>
              <a:t>到</a:t>
            </a:r>
            <a:endParaRPr lang="en-US" altLang="zh-CN" sz="27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7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7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700" kern="100" dirty="0" smtClean="0">
                <a:latin typeface="Times New Roman"/>
                <a:ea typeface="华文细黑"/>
                <a:cs typeface="Times New Roman"/>
              </a:rPr>
              <a:t>战国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。它虽然使用冰块来实现冷藏的功能，但是其作用与现今的冰箱</a:t>
            </a:r>
            <a:r>
              <a:rPr lang="zh-CN" altLang="zh-CN" sz="2700" kern="100" dirty="0" smtClean="0">
                <a:latin typeface="Times New Roman"/>
                <a:ea typeface="华文细黑"/>
                <a:cs typeface="Times New Roman"/>
              </a:rPr>
              <a:t>没</a:t>
            </a:r>
            <a:endParaRPr lang="en-US" altLang="zh-CN" sz="27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7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7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700" kern="100" dirty="0" smtClean="0">
                <a:latin typeface="Times New Roman"/>
                <a:ea typeface="华文细黑"/>
                <a:cs typeface="Times New Roman"/>
              </a:rPr>
              <a:t>有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丝毫区别。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7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700" kern="100" spc="-150" dirty="0">
                <a:latin typeface="Times New Roman"/>
                <a:ea typeface="华文细黑"/>
                <a:cs typeface="Courier New"/>
              </a:rPr>
              <a:t>.</a:t>
            </a:r>
            <a:r>
              <a:rPr lang="en-US" altLang="zh-CN" sz="2700" kern="100" spc="-15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700" kern="100" spc="-150" dirty="0">
                <a:latin typeface="Times New Roman"/>
                <a:ea typeface="华文细黑"/>
                <a:cs typeface="Times New Roman"/>
              </a:rPr>
              <a:t>葛优躺</a:t>
            </a:r>
            <a:r>
              <a:rPr lang="en-US" altLang="zh-CN" sz="2700" kern="100" spc="-15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700" kern="100" spc="-150" dirty="0">
                <a:latin typeface="Times New Roman"/>
                <a:ea typeface="华文细黑"/>
                <a:cs typeface="Times New Roman"/>
              </a:rPr>
              <a:t>让我们想起了《我爱我家》这部开创了中国情景喜剧先河的作品</a:t>
            </a:r>
            <a:r>
              <a:rPr lang="zh-CN" altLang="zh-CN" sz="2700" kern="100" spc="-15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700" kern="100" spc="-15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700" kern="100" spc="-15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700" kern="100" spc="-15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700" kern="100" spc="-150" dirty="0" smtClean="0">
                <a:latin typeface="Times New Roman"/>
                <a:ea typeface="华文细黑"/>
                <a:cs typeface="Times New Roman"/>
              </a:rPr>
              <a:t>以</a:t>
            </a:r>
            <a:r>
              <a:rPr lang="zh-CN" altLang="zh-CN" sz="2700" kern="100" spc="-150" dirty="0">
                <a:latin typeface="Times New Roman"/>
                <a:ea typeface="华文细黑"/>
                <a:cs typeface="Times New Roman"/>
              </a:rPr>
              <a:t>缜密的逻辑、市井却极具深刻内涵的语言奠定了其难以逾越的地位。</a:t>
            </a:r>
            <a:endParaRPr lang="zh-CN" altLang="zh-CN" sz="2700" kern="100" spc="-15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7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快节奏的现代社会，留给人们自由支配的时间似乎越来越少。因此，</a:t>
            </a:r>
            <a:r>
              <a:rPr lang="zh-CN" altLang="zh-CN" sz="2700" kern="100" dirty="0" smtClean="0">
                <a:latin typeface="Times New Roman"/>
                <a:ea typeface="华文细黑"/>
                <a:cs typeface="Times New Roman"/>
              </a:rPr>
              <a:t>一</a:t>
            </a:r>
            <a:endParaRPr lang="en-US" altLang="zh-CN" sz="27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7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7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700" kern="100" dirty="0" smtClean="0">
                <a:latin typeface="Times New Roman"/>
                <a:ea typeface="华文细黑"/>
                <a:cs typeface="Times New Roman"/>
              </a:rPr>
              <a:t>批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旨在以为人们节省时间为目的并提供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干货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的读书产品应运而生。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7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一个忽视手艺的民族，何谈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工匠精神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呢？有鉴于此，七夕节时，</a:t>
            </a:r>
            <a:r>
              <a:rPr lang="zh-CN" altLang="zh-CN" sz="2700" kern="100" dirty="0" smtClean="0">
                <a:latin typeface="Times New Roman"/>
                <a:ea typeface="华文细黑"/>
                <a:cs typeface="Times New Roman"/>
              </a:rPr>
              <a:t>学</a:t>
            </a:r>
            <a:endParaRPr lang="en-US" altLang="zh-CN" sz="27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7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7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700" kern="100" dirty="0" smtClean="0">
                <a:latin typeface="Times New Roman"/>
                <a:ea typeface="华文细黑"/>
                <a:cs typeface="Times New Roman"/>
              </a:rPr>
              <a:t>校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开展了一些手工竞赛活动，从而体现对手艺的尊重，这不失为乞巧</a:t>
            </a:r>
            <a:r>
              <a:rPr lang="zh-CN" altLang="zh-CN" sz="2700" kern="100" dirty="0" smtClean="0">
                <a:latin typeface="Times New Roman"/>
                <a:ea typeface="华文细黑"/>
                <a:cs typeface="Times New Roman"/>
              </a:rPr>
              <a:t>仪</a:t>
            </a:r>
            <a:endParaRPr lang="en-US" altLang="zh-CN" sz="27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7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7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700" kern="100" dirty="0" smtClean="0">
                <a:latin typeface="Times New Roman"/>
                <a:ea typeface="华文细黑"/>
                <a:cs typeface="Times New Roman"/>
              </a:rPr>
              <a:t>式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的一种现代转化。</a:t>
            </a:r>
            <a:endParaRPr lang="zh-CN" altLang="zh-CN" sz="270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90220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1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386038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2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86987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3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32137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4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780520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28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635370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9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683753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30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30037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1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975187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2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023571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3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8784208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4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926804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072885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6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21268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17880" y="395933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25" name="TextBox 24">
            <a:hlinkClick r:id="rId16" action="ppaction://hlinksldjump"/>
          </p:cNvPr>
          <p:cNvSpPr txBox="1"/>
          <p:nvPr/>
        </p:nvSpPr>
        <p:spPr>
          <a:xfrm>
            <a:off x="6912858" y="395933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34566" y="4725938"/>
            <a:ext cx="61206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500" b="1" dirty="0" smtClean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√</a:t>
            </a:r>
            <a:endParaRPr lang="zh-CN" altLang="en-US" sz="4500" b="1" dirty="0">
              <a:solidFill>
                <a:srgbClr val="C0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448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  <p:bldLst>
      <p:bldP spid="26" grpId="0"/>
      <p:bldP spid="26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498217" y="836960"/>
            <a:ext cx="11285621" cy="34569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08537" y="877174"/>
            <a:ext cx="11103293" cy="327215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项关联词位置不当，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虽然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但是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引领的两个分句的主语分别是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它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其作用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，前后主语不一致，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虽然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应放在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它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之前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项成分残缺，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以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的地位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缺失主语，可在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以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前加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它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项句式杂糅，可删掉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旨在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，或删掉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以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为目的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90220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386038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86987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4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32137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33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780520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34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635370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35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683753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36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30037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975187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023571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9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8784208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0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926804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072885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21268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225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497504" y="249282"/>
            <a:ext cx="11214326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8.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下列各句中，没有语病的一项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是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书展本身就是一次集中的、有文化的营销，以包括周边活动和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衍生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品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售卖在内越来越多元化，不断打开图书市场。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我们在追逐新的社会发展机遇时，是否回头留意过社会发展的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基石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牢固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与否，建立在社会公德之上的规则与秩序在良性运转？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第二次世界大战期间，陈纳德与美国的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飞虎队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无私帮助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中国人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民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抗击日本侵略者，谱写了动人的历史篇章流传后世。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我们期待更多的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约法四章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出现，将省出的精力和干劲儿，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投入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到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为人民服务和实现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中国梦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的伟大征程中来。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90220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386038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86987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4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32137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9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780520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30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635370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31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683753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32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30037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33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975187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4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023571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8784208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6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926804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072885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21268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61896" y="451577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20" name="TextBox 19">
            <a:hlinkClick r:id="rId16" action="ppaction://hlinksldjump"/>
          </p:cNvPr>
          <p:cNvSpPr txBox="1"/>
          <p:nvPr/>
        </p:nvSpPr>
        <p:spPr>
          <a:xfrm>
            <a:off x="7056874" y="451577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68474" y="4877212"/>
            <a:ext cx="61206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500" b="1" dirty="0" smtClean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√</a:t>
            </a:r>
            <a:endParaRPr lang="zh-CN" altLang="en-US" sz="4500" b="1" dirty="0">
              <a:solidFill>
                <a:srgbClr val="C0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106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</p:childTnLst>
        </p:cTn>
      </p:par>
    </p:tnLst>
    <p:bldLst>
      <p:bldP spid="25" grpId="0"/>
      <p:bldP spid="25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41789" y="822342"/>
            <a:ext cx="11285621" cy="22785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0430" y="874238"/>
            <a:ext cx="11103293" cy="197949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项成分残缺，应在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多元化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后加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的营销手段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项不合逻辑，应在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秩序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后加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是否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项结构混乱，可将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流传后世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删去。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90220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386038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86987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4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32137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9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780520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30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635370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31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683753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32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30037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33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975187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4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023571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8784208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6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926804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072885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21268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4043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406574" y="333450"/>
            <a:ext cx="11326469" cy="573231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700" kern="100" dirty="0">
                <a:latin typeface="Times New Roman"/>
                <a:ea typeface="华文细黑"/>
                <a:cs typeface="Courier New"/>
              </a:rPr>
              <a:t>9.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下列各句中，没有语病的一句</a:t>
            </a:r>
            <a:r>
              <a:rPr lang="zh-CN" altLang="zh-CN" sz="2700" kern="100" dirty="0" smtClean="0">
                <a:latin typeface="Times New Roman"/>
                <a:ea typeface="华文细黑"/>
                <a:cs typeface="Times New Roman"/>
              </a:rPr>
              <a:t>是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7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研究发现，梵</a:t>
            </a:r>
            <a:r>
              <a:rPr lang="en-US" altLang="zh-CN" sz="27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高的名作《向日葵》上炽烈的黄颜色已经改变，</a:t>
            </a:r>
            <a:r>
              <a:rPr lang="zh-CN" altLang="zh-CN" sz="2700" kern="100" dirty="0" smtClean="0">
                <a:latin typeface="Times New Roman"/>
                <a:ea typeface="华文细黑"/>
                <a:cs typeface="Times New Roman"/>
              </a:rPr>
              <a:t>也就是说</a:t>
            </a:r>
            <a:endParaRPr lang="en-US" altLang="zh-CN" sz="27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7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7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700" kern="100" dirty="0" smtClean="0">
                <a:latin typeface="Times New Roman"/>
                <a:ea typeface="华文细黑"/>
                <a:cs typeface="Times New Roman"/>
              </a:rPr>
              <a:t>我们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现在所看到的《向日葵》，压根儿就不是梵</a:t>
            </a:r>
            <a:r>
              <a:rPr lang="en-US" altLang="zh-CN" sz="27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高当年画出来的颜色。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7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真空袋应该具有保鲜、防潮、防霉、防虫、防腐蚀等多种功效，它的</a:t>
            </a:r>
            <a:r>
              <a:rPr lang="zh-CN" altLang="zh-CN" sz="2700" kern="100" dirty="0" smtClean="0">
                <a:latin typeface="Times New Roman"/>
                <a:ea typeface="华文细黑"/>
                <a:cs typeface="Times New Roman"/>
              </a:rPr>
              <a:t>功</a:t>
            </a:r>
            <a:endParaRPr lang="en-US" altLang="zh-CN" sz="27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7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7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700" kern="100" dirty="0" smtClean="0">
                <a:latin typeface="Times New Roman"/>
                <a:ea typeface="华文细黑"/>
                <a:cs typeface="Times New Roman"/>
              </a:rPr>
              <a:t>能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不仅仅局限于储存，而在于有效地延长产品的保质期、保鲜期。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7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黄粉虫的幼虫即使仅食聚苯乙烯泡沫塑料也能存活一个月以上，并</a:t>
            </a:r>
            <a:r>
              <a:rPr lang="zh-CN" altLang="zh-CN" sz="2700" kern="100" dirty="0" smtClean="0">
                <a:latin typeface="Times New Roman"/>
                <a:ea typeface="华文细黑"/>
                <a:cs typeface="Times New Roman"/>
              </a:rPr>
              <a:t>发育</a:t>
            </a:r>
            <a:endParaRPr lang="en-US" altLang="zh-CN" sz="27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7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7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700" kern="100" spc="-100" dirty="0" smtClean="0">
                <a:latin typeface="Times New Roman"/>
                <a:ea typeface="华文细黑"/>
                <a:cs typeface="Times New Roman"/>
              </a:rPr>
              <a:t>为</a:t>
            </a:r>
            <a:r>
              <a:rPr lang="zh-CN" altLang="zh-CN" sz="2700" kern="100" spc="-100" dirty="0">
                <a:latin typeface="Times New Roman"/>
                <a:ea typeface="华文细黑"/>
                <a:cs typeface="Times New Roman"/>
              </a:rPr>
              <a:t>成虫。其所啮食的塑料或被完全降解矿化为</a:t>
            </a:r>
            <a:r>
              <a:rPr lang="en-US" altLang="zh-CN" sz="2700" kern="100" spc="-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700" kern="100" spc="-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700" kern="100" spc="-100" dirty="0">
                <a:latin typeface="Times New Roman"/>
                <a:ea typeface="华文细黑"/>
                <a:cs typeface="Times New Roman"/>
              </a:rPr>
              <a:t>，或被化解为虫体脂肪。</a:t>
            </a:r>
            <a:endParaRPr lang="zh-CN" altLang="zh-CN" sz="2700" kern="100" spc="-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7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公安局长以自己的亲身经历为素材拍成的短片作为教材，供公安干警</a:t>
            </a:r>
            <a:r>
              <a:rPr lang="zh-CN" altLang="zh-CN" sz="2700" kern="100" dirty="0" smtClean="0">
                <a:latin typeface="Times New Roman"/>
                <a:ea typeface="华文细黑"/>
                <a:cs typeface="Times New Roman"/>
              </a:rPr>
              <a:t>学</a:t>
            </a:r>
            <a:endParaRPr lang="en-US" altLang="zh-CN" sz="27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7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7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700" kern="100" dirty="0" smtClean="0">
                <a:latin typeface="Times New Roman"/>
                <a:ea typeface="华文细黑"/>
                <a:cs typeface="Times New Roman"/>
              </a:rPr>
              <a:t>习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，要求他们从中学到识别和抓捕罪犯的技能以及自我保护的本领。</a:t>
            </a:r>
            <a:endParaRPr lang="zh-CN" altLang="zh-CN" sz="2700" kern="100" dirty="0">
              <a:effectLst/>
              <a:latin typeface="宋体"/>
              <a:cs typeface="Courier New"/>
            </a:endParaRPr>
          </a:p>
        </p:txBody>
      </p:sp>
      <p:sp>
        <p:nvSpPr>
          <p:cNvPr id="2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90220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386038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86987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4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32137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9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780520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30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635370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31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683753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32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30037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33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975187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4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023571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8784208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6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926804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072885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21268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04602" y="537466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20" name="TextBox 19">
            <a:hlinkClick r:id="rId16" action="ppaction://hlinksldjump"/>
          </p:cNvPr>
          <p:cNvSpPr txBox="1"/>
          <p:nvPr/>
        </p:nvSpPr>
        <p:spPr>
          <a:xfrm>
            <a:off x="6799580" y="537466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00658" y="3534460"/>
            <a:ext cx="61206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500" b="1" dirty="0" smtClean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√</a:t>
            </a:r>
            <a:endParaRPr lang="zh-CN" altLang="en-US" sz="4500" b="1" dirty="0">
              <a:solidFill>
                <a:srgbClr val="C0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856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</p:childTnLst>
        </p:cTn>
      </p:par>
    </p:tnLst>
    <p:bldLst>
      <p:bldP spid="25" grpId="0"/>
      <p:bldP spid="25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41789" y="477466"/>
            <a:ext cx="11285621" cy="3155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0430" y="636554"/>
            <a:ext cx="11103293" cy="270841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项搭配不当。第二处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《向日葵》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与第二处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颜色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主宾不搭配，可把第二个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颜色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改为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作品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项不合逻辑，应将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而在于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改为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更在于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项成分残缺，应在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公安局长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后加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把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90220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386038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86987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4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32137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9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780520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30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635370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31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683753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32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30037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33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975187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4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023571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8784208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6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926804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072885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21268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607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90220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solidFill>
                  <a:srgbClr val="0000FF"/>
                </a:solidFill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solidFill>
                <a:srgbClr val="0000FF"/>
              </a:solidFill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386038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86987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6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32137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780520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635370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9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683753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29377" y="333450"/>
            <a:ext cx="11326469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宋体"/>
                <a:ea typeface="华文细黑"/>
                <a:cs typeface="Courier New"/>
              </a:rPr>
              <a:t>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下列各句中，没有语病的一句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是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台风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莫兰蒂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强势登陆，厦门大桥上的许多路灯被狂风吹落，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各种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不明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物体在风中盘旋，甚至警车连连击中。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spc="-15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800" kern="100" spc="-150" dirty="0">
                <a:latin typeface="Times New Roman"/>
                <a:ea typeface="华文细黑"/>
                <a:cs typeface="Times New Roman"/>
              </a:rPr>
              <a:t>日本现代小说家村上春树的作品基调轻盈，深受读者喜爱，被誉为</a:t>
            </a:r>
            <a:r>
              <a:rPr lang="zh-CN" altLang="zh-CN" sz="2800" kern="100" spc="-150" dirty="0" smtClean="0">
                <a:latin typeface="Times New Roman"/>
                <a:ea typeface="华文细黑"/>
                <a:cs typeface="Times New Roman"/>
              </a:rPr>
              <a:t>日本</a:t>
            </a:r>
            <a:endParaRPr lang="en-US" altLang="zh-CN" sz="2800" kern="100" spc="-15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spc="-15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spc="-15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en-US" altLang="zh-CN" sz="2800" kern="100" spc="-150" dirty="0" smtClean="0">
                <a:latin typeface="Times New Roman"/>
                <a:ea typeface="华文细黑"/>
                <a:cs typeface="Courier New"/>
              </a:rPr>
              <a:t>80</a:t>
            </a:r>
            <a:r>
              <a:rPr lang="zh-CN" altLang="zh-CN" sz="2800" kern="100" spc="-150" dirty="0">
                <a:latin typeface="Times New Roman"/>
                <a:ea typeface="华文细黑"/>
                <a:cs typeface="Times New Roman"/>
              </a:rPr>
              <a:t>年代的文学旗手，遗憾的是</a:t>
            </a:r>
            <a:r>
              <a:rPr lang="en-US" altLang="zh-CN" sz="2800" kern="100" spc="-150" dirty="0">
                <a:latin typeface="Times New Roman"/>
                <a:ea typeface="华文细黑"/>
                <a:cs typeface="Courier New"/>
              </a:rPr>
              <a:t>2016</a:t>
            </a:r>
            <a:r>
              <a:rPr lang="zh-CN" altLang="zh-CN" sz="2800" kern="100" spc="-150" dirty="0">
                <a:latin typeface="Times New Roman"/>
                <a:ea typeface="华文细黑"/>
                <a:cs typeface="Times New Roman"/>
              </a:rPr>
              <a:t>年他再度与诺贝尔文学奖擦肩而过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悠久灿烂的中原传统文化既具有典型的本土特色，又兼有受游牧文化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、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齐鲁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文化、湘楚文化共同影响下形成的其他特点。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国家行政学院教授竹立家表示，取消城乡户籍制度建立居民制度，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最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重要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的目的就是推进公共服务均等化，这对农民来说是有益的。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0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30037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975187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023571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8784208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926804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072885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21268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80348" y="549474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20" name="TextBox 19">
            <a:hlinkClick r:id="rId16" action="ppaction://hlinksldjump"/>
          </p:cNvPr>
          <p:cNvSpPr txBox="1"/>
          <p:nvPr/>
        </p:nvSpPr>
        <p:spPr>
          <a:xfrm>
            <a:off x="7175326" y="549474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6574" y="4975098"/>
            <a:ext cx="61206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500" b="1" dirty="0" smtClean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√</a:t>
            </a:r>
            <a:endParaRPr lang="zh-CN" altLang="en-US" sz="4500" b="1" dirty="0">
              <a:solidFill>
                <a:srgbClr val="C0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966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  <p:bldLst>
      <p:bldP spid="21" grpId="0"/>
      <p:bldP spid="21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569512" y="154607"/>
            <a:ext cx="11214326" cy="615550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下列各句中，没有语病的一句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是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要实现促进人口长期均衡发展，在调整完善生育政策的同时，还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应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当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研究制定与之相配套的经济、社会和家庭发展的政策，解除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群众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后顾之忧。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此次活动共举办主题讲座五场，听众达千余人左右，这对提高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遵纪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spc="-150" dirty="0" smtClean="0">
                <a:latin typeface="Times New Roman"/>
                <a:ea typeface="华文细黑"/>
                <a:cs typeface="Times New Roman"/>
              </a:rPr>
              <a:t>守法</a:t>
            </a:r>
            <a:r>
              <a:rPr lang="zh-CN" altLang="zh-CN" sz="2800" kern="100" spc="-150" dirty="0">
                <a:latin typeface="Times New Roman"/>
                <a:ea typeface="华文细黑"/>
                <a:cs typeface="Times New Roman"/>
              </a:rPr>
              <a:t>的自觉性，自觉抵制各种不良行为的侵害，起到了警示教育作用。</a:t>
            </a:r>
            <a:endParaRPr lang="zh-CN" altLang="zh-CN" sz="1050" kern="100" spc="-15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 spc="-150" dirty="0">
                <a:latin typeface="Times New Roman"/>
                <a:ea typeface="华文细黑"/>
                <a:cs typeface="Times New Roman"/>
              </a:rPr>
              <a:t>电动汽车和智能手机、智能家居等市场的迅速扩张，无线电能</a:t>
            </a:r>
            <a:r>
              <a:rPr lang="zh-CN" altLang="zh-CN" sz="2800" kern="100" spc="-150" dirty="0" smtClean="0">
                <a:latin typeface="Times New Roman"/>
                <a:ea typeface="华文细黑"/>
                <a:cs typeface="Times New Roman"/>
              </a:rPr>
              <a:t>传输技术</a:t>
            </a:r>
            <a:endParaRPr lang="en-US" altLang="zh-CN" sz="2800" kern="100" spc="-15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spc="-15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spc="-15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spc="-150" dirty="0" smtClean="0">
                <a:latin typeface="Times New Roman"/>
                <a:ea typeface="华文细黑"/>
                <a:cs typeface="Times New Roman"/>
              </a:rPr>
              <a:t>将</a:t>
            </a:r>
            <a:r>
              <a:rPr lang="zh-CN" altLang="zh-CN" sz="2800" kern="100" spc="-150" dirty="0">
                <a:latin typeface="Times New Roman"/>
                <a:ea typeface="华文细黑"/>
                <a:cs typeface="Times New Roman"/>
              </a:rPr>
              <a:t>成为一个全新的机会领域。国家必须适时地支持发展这项技术。</a:t>
            </a:r>
            <a:endParaRPr lang="zh-CN" altLang="zh-CN" sz="1050" kern="100" spc="-15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800" kern="100" spc="-150" dirty="0">
                <a:latin typeface="Times New Roman"/>
                <a:ea typeface="华文细黑"/>
                <a:cs typeface="Times New Roman"/>
              </a:rPr>
              <a:t>有关负责人表示，此次铁路推出乘意险服务，是为了适应旅客多样化</a:t>
            </a:r>
            <a:r>
              <a:rPr lang="zh-CN" altLang="zh-CN" sz="2800" kern="100" spc="-150" dirty="0" smtClean="0">
                <a:latin typeface="Times New Roman"/>
                <a:ea typeface="华文细黑"/>
                <a:cs typeface="Times New Roman"/>
              </a:rPr>
              <a:t>、</a:t>
            </a:r>
            <a:endParaRPr lang="en-US" altLang="zh-CN" sz="2800" kern="100" spc="-15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spc="-15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spc="-15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spc="-150" dirty="0" smtClean="0">
                <a:latin typeface="Times New Roman"/>
                <a:ea typeface="华文细黑"/>
                <a:cs typeface="Times New Roman"/>
              </a:rPr>
              <a:t>便利</a:t>
            </a:r>
            <a:r>
              <a:rPr lang="zh-CN" altLang="zh-CN" sz="2800" kern="100" spc="-150" dirty="0">
                <a:latin typeface="Times New Roman"/>
                <a:ea typeface="华文细黑"/>
                <a:cs typeface="Times New Roman"/>
              </a:rPr>
              <a:t>化、个性化服务需求，为旅客乘坐火车旅行提供一项增值服务。</a:t>
            </a:r>
            <a:endParaRPr lang="zh-CN" altLang="zh-CN" sz="1050" kern="100" spc="-150" dirty="0">
              <a:effectLst/>
              <a:latin typeface="宋体"/>
              <a:cs typeface="Courier New"/>
            </a:endParaRPr>
          </a:p>
        </p:txBody>
      </p:sp>
      <p:sp>
        <p:nvSpPr>
          <p:cNvPr id="2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90220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386038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86987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4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32137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9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780520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30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635370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31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683753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32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30037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33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975187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4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023571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8784208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6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926804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37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072885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21268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39519" y="314400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20" name="TextBox 19">
            <a:hlinkClick r:id="rId16" action="ppaction://hlinksldjump"/>
          </p:cNvPr>
          <p:cNvSpPr txBox="1"/>
          <p:nvPr/>
        </p:nvSpPr>
        <p:spPr>
          <a:xfrm>
            <a:off x="7234497" y="314400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7782" y="5052070"/>
            <a:ext cx="61206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500" b="1" dirty="0" smtClean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√</a:t>
            </a:r>
            <a:endParaRPr lang="zh-CN" altLang="en-US" sz="4500" b="1" dirty="0">
              <a:solidFill>
                <a:srgbClr val="C0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856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</p:childTnLst>
        </p:cTn>
      </p:par>
    </p:tnLst>
    <p:bldLst>
      <p:bldP spid="25" grpId="0"/>
      <p:bldP spid="25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98217" y="549474"/>
            <a:ext cx="11285621" cy="2446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87333" y="658214"/>
            <a:ext cx="11103293" cy="197949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项成分残缺，在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实现促进人口长期均衡发展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后加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的目标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千余人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左右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都表示约数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项中途易辙，在句首加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随着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90220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386038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86987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4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32137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9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780520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30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635370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31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683753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32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30037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33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975187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4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023571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8784208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6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926804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37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072885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21268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905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569512" y="370051"/>
            <a:ext cx="11214326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下列各句中，没有语病的一项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是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曹雪芹去世距今虽然只有近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250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年，可他的生平事迹和创作情况，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对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我们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实在是知之甚少。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从事任何体育锻炼都要注意安全，如果体育锻炼安排的不合理，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违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背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科学规律，就有可能给我们的身体带来伤害。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在这次会议中，公司领导达成一致意见，要求各部门人员围绕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以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质量树品牌，诚信立伟业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为核心，大力推广公司核心价值观。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800" kern="100" spc="-150" dirty="0">
                <a:latin typeface="Times New Roman"/>
                <a:ea typeface="华文细黑"/>
                <a:cs typeface="Times New Roman"/>
              </a:rPr>
              <a:t>马克</a:t>
            </a:r>
            <a:r>
              <a:rPr lang="en-US" altLang="zh-CN" sz="2800" kern="100" spc="-15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800" kern="100" spc="-150" dirty="0">
                <a:latin typeface="Times New Roman"/>
                <a:ea typeface="华文细黑"/>
                <a:cs typeface="Times New Roman"/>
              </a:rPr>
              <a:t>吐温的作品大多以诙谐滑稽为基调，常常包含着幽默的情节和</a:t>
            </a:r>
            <a:r>
              <a:rPr lang="zh-CN" altLang="zh-CN" sz="2800" kern="100" spc="-150" dirty="0" smtClean="0">
                <a:latin typeface="Times New Roman"/>
                <a:ea typeface="华文细黑"/>
                <a:cs typeface="Times New Roman"/>
              </a:rPr>
              <a:t>生活</a:t>
            </a:r>
            <a:endParaRPr lang="en-US" altLang="zh-CN" sz="2800" kern="100" spc="-15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spc="-15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spc="-15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spc="-150" dirty="0" smtClean="0"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2800" kern="100" spc="-150" dirty="0">
                <a:latin typeface="Times New Roman"/>
                <a:ea typeface="华文细黑"/>
                <a:cs typeface="Times New Roman"/>
              </a:rPr>
              <a:t>智慧，读起来生动有趣，引人入胜，被后人誉为</a:t>
            </a:r>
            <a:r>
              <a:rPr lang="en-US" altLang="zh-CN" sz="2800" kern="100" spc="-15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spc="-150" dirty="0">
                <a:latin typeface="Times New Roman"/>
                <a:ea typeface="华文细黑"/>
                <a:cs typeface="Times New Roman"/>
              </a:rPr>
              <a:t>美国文学之父</a:t>
            </a:r>
            <a:r>
              <a:rPr lang="en-US" altLang="zh-CN" sz="2800" kern="100" spc="-15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spc="-15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spc="-150" dirty="0">
              <a:effectLst/>
              <a:latin typeface="宋体"/>
              <a:cs typeface="Courier New"/>
            </a:endParaRPr>
          </a:p>
        </p:txBody>
      </p:sp>
      <p:sp>
        <p:nvSpPr>
          <p:cNvPr id="2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90220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386038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86987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4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32137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9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780520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30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635370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31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683753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32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30037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33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975187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4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023571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8784208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6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926804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37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072885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21268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TextBox 40">
            <a:hlinkClick r:id="rId16" action="ppaction://hlinksldjump"/>
          </p:cNvPr>
          <p:cNvSpPr txBox="1"/>
          <p:nvPr/>
        </p:nvSpPr>
        <p:spPr>
          <a:xfrm>
            <a:off x="7326871" y="549474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254080" y="549474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7782" y="2441640"/>
            <a:ext cx="61206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500" b="1" dirty="0" smtClean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√</a:t>
            </a:r>
            <a:endParaRPr lang="zh-CN" altLang="en-US" sz="4500" b="1" dirty="0">
              <a:solidFill>
                <a:srgbClr val="C0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856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</p:childTnLst>
        </p:cTn>
      </p:par>
    </p:tnLst>
    <p:bldLst>
      <p:bldP spid="20" grpId="0"/>
      <p:bldP spid="20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52974" y="803434"/>
            <a:ext cx="11063250" cy="2914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03703" y="793392"/>
            <a:ext cx="10776747" cy="270841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项主客倒置，改为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我们对他的生平事迹和创作情况实在是知之甚少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项句式杂糅，保留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围绕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以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为核心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项分句主语残缺，在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被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前加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他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90220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386038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86987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4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32137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9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780520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30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635370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31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683753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32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30037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33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975187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4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023571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8784208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6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926804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37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072885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21268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550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585448" y="370051"/>
            <a:ext cx="11214326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700" kern="100" dirty="0">
                <a:latin typeface="Times New Roman"/>
                <a:ea typeface="华文细黑"/>
                <a:cs typeface="Courier New"/>
              </a:rPr>
              <a:t>12.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下列各句中，没有语病的一句</a:t>
            </a:r>
            <a:r>
              <a:rPr lang="zh-CN" altLang="zh-CN" sz="2700" kern="100" dirty="0" smtClean="0">
                <a:latin typeface="Times New Roman"/>
                <a:ea typeface="华文细黑"/>
                <a:cs typeface="Times New Roman"/>
              </a:rPr>
              <a:t>是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7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700" kern="100" spc="-15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700" kern="100" spc="-150" dirty="0">
                <a:latin typeface="Times New Roman"/>
                <a:ea typeface="华文细黑"/>
                <a:cs typeface="Times New Roman"/>
              </a:rPr>
              <a:t>住房和城乡建设部有关负责人指出，利用住房公积金闲置资金贷款支持</a:t>
            </a:r>
            <a:r>
              <a:rPr lang="zh-CN" altLang="zh-CN" sz="2700" kern="100" spc="-150" dirty="0" smtClean="0">
                <a:latin typeface="Times New Roman"/>
                <a:ea typeface="华文细黑"/>
                <a:cs typeface="Times New Roman"/>
              </a:rPr>
              <a:t>保</a:t>
            </a:r>
            <a:endParaRPr lang="en-US" altLang="zh-CN" sz="2700" kern="100" spc="-15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700" kern="100" spc="-15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700" kern="100" spc="-15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700" kern="100" spc="-150" dirty="0" smtClean="0">
                <a:latin typeface="Times New Roman"/>
                <a:ea typeface="华文细黑"/>
                <a:cs typeface="Times New Roman"/>
              </a:rPr>
              <a:t>障</a:t>
            </a:r>
            <a:r>
              <a:rPr lang="zh-CN" altLang="zh-CN" sz="2700" kern="100" spc="-150" dirty="0">
                <a:latin typeface="Times New Roman"/>
                <a:ea typeface="华文细黑"/>
                <a:cs typeface="Times New Roman"/>
              </a:rPr>
              <a:t>性住房建设，有利于完善住房公积金制度和住房公积金使用效率。</a:t>
            </a:r>
            <a:endParaRPr lang="zh-CN" altLang="zh-CN" sz="2700" kern="100" spc="-15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7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今年暑假，我市将举办第</a:t>
            </a:r>
            <a:r>
              <a:rPr lang="en-US" altLang="zh-CN" sz="2700" kern="100" dirty="0">
                <a:latin typeface="Times New Roman"/>
                <a:ea typeface="华文细黑"/>
                <a:cs typeface="Courier New"/>
              </a:rPr>
              <a:t>12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届中学生运动会，我校参加这届运动会</a:t>
            </a:r>
            <a:r>
              <a:rPr lang="zh-CN" altLang="zh-CN" sz="2700" kern="100" dirty="0" smtClean="0">
                <a:latin typeface="Times New Roman"/>
                <a:ea typeface="华文细黑"/>
                <a:cs typeface="Times New Roman"/>
              </a:rPr>
              <a:t>的</a:t>
            </a:r>
            <a:endParaRPr lang="en-US" altLang="zh-CN" sz="27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7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7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en-US" altLang="zh-CN" sz="2700" kern="100" dirty="0" smtClean="0">
                <a:latin typeface="Times New Roman"/>
                <a:ea typeface="华文细黑"/>
                <a:cs typeface="Courier New"/>
              </a:rPr>
              <a:t>20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名男运动员和</a:t>
            </a:r>
            <a:r>
              <a:rPr lang="en-US" altLang="zh-CN" sz="2700" kern="100" dirty="0">
                <a:latin typeface="Times New Roman"/>
                <a:ea typeface="华文细黑"/>
                <a:cs typeface="Courier New"/>
              </a:rPr>
              <a:t>16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名女运动员，均是由班级和年级层层选拔出来的</a:t>
            </a:r>
            <a:r>
              <a:rPr lang="zh-CN" altLang="zh-CN" sz="2700" kern="100" dirty="0" smtClean="0">
                <a:latin typeface="Times New Roman"/>
                <a:ea typeface="华文细黑"/>
                <a:cs typeface="Times New Roman"/>
              </a:rPr>
              <a:t>优</a:t>
            </a:r>
            <a:endParaRPr lang="en-US" altLang="zh-CN" sz="27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7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7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700" kern="100" dirty="0" smtClean="0">
                <a:latin typeface="Times New Roman"/>
                <a:ea typeface="华文细黑"/>
                <a:cs typeface="Times New Roman"/>
              </a:rPr>
              <a:t>秀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选手组成。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7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宠物家政市场的潜力越来越大，但汕头的宠物保姆却没有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火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起来</a:t>
            </a:r>
            <a:r>
              <a:rPr lang="zh-CN" altLang="zh-CN" sz="27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7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7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7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700" kern="100" dirty="0" smtClean="0">
                <a:latin typeface="Times New Roman"/>
                <a:ea typeface="华文细黑"/>
                <a:cs typeface="Times New Roman"/>
              </a:rPr>
              <a:t>主要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原因是大多数人存有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伺候宠物丢人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的观念造成的。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7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700" kern="100" spc="-15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700" kern="100" spc="-150" dirty="0">
                <a:latin typeface="Times New Roman"/>
                <a:ea typeface="华文细黑"/>
                <a:cs typeface="Times New Roman"/>
              </a:rPr>
              <a:t>督查组发现，廊坊市有些部门未按要求把应急部署落实情况及时反馈给</a:t>
            </a:r>
            <a:r>
              <a:rPr lang="zh-CN" altLang="zh-CN" sz="2700" kern="100" spc="-150" dirty="0" smtClean="0">
                <a:latin typeface="Times New Roman"/>
                <a:ea typeface="华文细黑"/>
                <a:cs typeface="Times New Roman"/>
              </a:rPr>
              <a:t>环</a:t>
            </a:r>
            <a:endParaRPr lang="en-US" altLang="zh-CN" sz="2700" kern="100" spc="-15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700" kern="100" spc="-15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700" kern="100" spc="-15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700" kern="100" spc="-150" dirty="0" smtClean="0">
                <a:latin typeface="Times New Roman"/>
                <a:ea typeface="华文细黑"/>
                <a:cs typeface="Times New Roman"/>
              </a:rPr>
              <a:t>保</a:t>
            </a:r>
            <a:r>
              <a:rPr lang="zh-CN" altLang="zh-CN" sz="2700" kern="100" spc="-150" dirty="0">
                <a:latin typeface="Times New Roman"/>
                <a:ea typeface="华文细黑"/>
                <a:cs typeface="Times New Roman"/>
              </a:rPr>
              <a:t>局，环保局得到的信息仅为日常工作内容，与重污染天气应急关联不大。</a:t>
            </a:r>
            <a:endParaRPr lang="zh-CN" altLang="zh-CN" sz="2700" kern="100" spc="-150" dirty="0">
              <a:effectLst/>
              <a:latin typeface="宋体"/>
              <a:cs typeface="Courier New"/>
            </a:endParaRPr>
          </a:p>
        </p:txBody>
      </p:sp>
      <p:sp>
        <p:nvSpPr>
          <p:cNvPr id="2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90220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386038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86987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4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32137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9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780520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30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635370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31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683753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32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30037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33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975187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4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023571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35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8784208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6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926804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37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072885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21268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9" name="TextBox 18">
            <a:hlinkClick r:id="rId16" action="ppaction://hlinksldjump"/>
          </p:cNvPr>
          <p:cNvSpPr txBox="1"/>
          <p:nvPr/>
        </p:nvSpPr>
        <p:spPr>
          <a:xfrm>
            <a:off x="7210817" y="477466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38026" y="477466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5882" y="5042436"/>
            <a:ext cx="61206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500" b="1" dirty="0" smtClean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√</a:t>
            </a:r>
            <a:endParaRPr lang="zh-CN" altLang="en-US" sz="4500" b="1" dirty="0">
              <a:solidFill>
                <a:srgbClr val="C0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856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  <p:bldLst>
      <p:bldP spid="25" grpId="0"/>
      <p:bldP spid="25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78582" y="1348398"/>
            <a:ext cx="11285621" cy="28405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0430" y="1269554"/>
            <a:ext cx="11103293" cy="270841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项单谓语与双宾语搭配不当，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效率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不能和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完善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搭配，应用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提高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项结构混乱，应在后面加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或删去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组成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项句式杂糅，删掉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造成的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原因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90220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386038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86987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4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32137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9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780520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30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635370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31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683753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32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30037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33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975187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4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023571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35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8784208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6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926804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37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072885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21268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331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406574" y="70805"/>
            <a:ext cx="11326469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13.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下列各句中，没有语病的一句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是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习近平强调，新形势下的火箭军要深刻把握和认识历史使命，增强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忧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患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意识，加快发展步伐，扎扎实实把战略能力搞上去。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我市建设车辆违章查询网站的目的是希望司机可以借此契机提高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安全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驾驶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意识，改变不良驾驶习惯，文明出行，安全出行。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阳光从窗子外大把大把洒进来，洒在外公的皱纹上，洒在我的衣褶上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我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窝在那张大大的黄色软椅里，享受着醉人的温暖。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晚会上的《华阴老腔一声喊》节目选取了中国传统民乐与西方现代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摇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滚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音乐相结合为道路，获得了更广泛的受众的喜爱。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4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90220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9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386038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30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86987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31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32137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32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780520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33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635370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34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683753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35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30037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36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975187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7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023571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38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8784208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9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926804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41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072885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42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21268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TextBox 43">
            <a:hlinkClick r:id="rId16" action="ppaction://hlinksldjump"/>
          </p:cNvPr>
          <p:cNvSpPr txBox="1"/>
          <p:nvPr/>
        </p:nvSpPr>
        <p:spPr>
          <a:xfrm>
            <a:off x="7124564" y="260400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051773" y="260400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98562" y="3357786"/>
            <a:ext cx="61206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500" b="1" dirty="0" smtClean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√</a:t>
            </a:r>
            <a:endParaRPr lang="zh-CN" altLang="en-US" sz="4500" b="1" dirty="0">
              <a:solidFill>
                <a:srgbClr val="C0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914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</p:childTnLst>
        </p:cTn>
      </p:par>
    </p:tnLst>
    <p:bldLst>
      <p:bldP spid="20" grpId="0"/>
      <p:bldP spid="20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498217" y="909514"/>
            <a:ext cx="11285621" cy="29729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68449" y="912931"/>
            <a:ext cx="11103293" cy="262582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项语序不当，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把握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认识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两词颠倒顺序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目的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希望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语意重复，应删掉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希望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；搭配不当，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提高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意识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应该为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增强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意识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项句式杂糅，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选取了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的道路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以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为道路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择其一。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4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90220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9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386038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30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86987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31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32137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32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780520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33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635370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34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683753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35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30037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36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975187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7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023571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38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8784208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9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926804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41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072885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42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21268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85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436807" y="298043"/>
            <a:ext cx="11439734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14.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下列各句中，没有语病的一句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是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随着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城镇化进程的加快，我国也进入了城市大建设的阶段，如何建设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、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规划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、管理好城市的这些问题，也摆在了各级管理者的面前。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根据对古人类化石形态的初步观察，并结合对动物群组成的分析，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可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以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确定在安徽东至县华龙洞发现的古人类化石属于直立人类型。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在今年巴西奥运会女排冠亚军争夺战中，中国女排全力奋战，最后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以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总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比分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 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击败塞尔维亚队，时隔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12 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年再次获得奥运会冠军。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集团总校要发挥示范辐射作用，引领农村学校，使农村学生享受到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与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城市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学生一样优质的教育质量和后勤服务，促进他们的成长。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4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90220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9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386038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30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86987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31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32137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32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780520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33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635370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34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683753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35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30037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36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975187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7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023571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38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8784208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9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926804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41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072885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21268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19" name="TextBox 18">
            <a:hlinkClick r:id="rId16" action="ppaction://hlinksldjump"/>
          </p:cNvPr>
          <p:cNvSpPr txBox="1"/>
          <p:nvPr/>
        </p:nvSpPr>
        <p:spPr>
          <a:xfrm>
            <a:off x="7196572" y="500807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23781" y="500807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8562" y="2344232"/>
            <a:ext cx="61206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500" b="1" dirty="0" smtClean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√</a:t>
            </a:r>
            <a:endParaRPr lang="zh-CN" altLang="en-US" sz="4500" b="1" dirty="0">
              <a:solidFill>
                <a:srgbClr val="C0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7356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  <p:bldLst>
      <p:bldP spid="21" grpId="0"/>
      <p:bldP spid="21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550590" y="837506"/>
            <a:ext cx="11285621" cy="29729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20822" y="837506"/>
            <a:ext cx="11103293" cy="270841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 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项语序不当，应改为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规划、建设、管理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项不合逻辑，应为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冠军争夺战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项搭配不当，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享受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教育质量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不搭配，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教育质量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可改为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教育资源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4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90220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9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386038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30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86987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31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32137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32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780520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33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635370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34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683753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35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30037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36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975187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7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023571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38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8784208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9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926804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41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072885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21268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45423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648580" y="712326"/>
            <a:ext cx="11063250" cy="36535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97239" y="795134"/>
            <a:ext cx="10564403" cy="335474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spc="150" dirty="0">
                <a:latin typeface="Times New Roman"/>
                <a:ea typeface="华文细黑"/>
                <a:cs typeface="Times New Roman"/>
              </a:rPr>
              <a:t>项不合逻辑，</a:t>
            </a:r>
            <a:r>
              <a:rPr lang="en-US" altLang="zh-CN" sz="2800" kern="100" spc="15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spc="150" dirty="0">
                <a:latin typeface="Times New Roman"/>
                <a:ea typeface="华文细黑"/>
                <a:cs typeface="Times New Roman"/>
              </a:rPr>
              <a:t>甚至警车连连击中</a:t>
            </a:r>
            <a:r>
              <a:rPr lang="en-US" altLang="zh-CN" sz="2800" kern="100" spc="15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spc="150" dirty="0">
                <a:latin typeface="Times New Roman"/>
                <a:ea typeface="华文细黑"/>
                <a:cs typeface="Times New Roman"/>
              </a:rPr>
              <a:t>可改为</a:t>
            </a:r>
            <a:r>
              <a:rPr lang="en-US" altLang="zh-CN" sz="2800" kern="100" spc="15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spc="150" dirty="0">
                <a:latin typeface="Times New Roman"/>
                <a:ea typeface="华文细黑"/>
                <a:cs typeface="Times New Roman"/>
              </a:rPr>
              <a:t>甚至连连击中警车</a:t>
            </a:r>
            <a:r>
              <a:rPr lang="en-US" altLang="zh-CN" sz="2800" kern="100" spc="15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spc="15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spc="15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项偷换主语，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被誉为日本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80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年代的文学旗手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的主语应是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村上春树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项结构混乱，可将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受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改为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，或删除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下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4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90220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solidFill>
                  <a:srgbClr val="0000FF"/>
                </a:solidFill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solidFill>
                <a:srgbClr val="0000FF"/>
              </a:solidFill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5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386038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1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86987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2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32137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3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780520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4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635370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683753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6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30037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975187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023571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9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8784208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0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926804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072885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21268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056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G:\4.jp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" y="794"/>
            <a:ext cx="12189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组合 17"/>
          <p:cNvGrpSpPr/>
          <p:nvPr/>
        </p:nvGrpSpPr>
        <p:grpSpPr>
          <a:xfrm>
            <a:off x="8343" y="3707638"/>
            <a:ext cx="12192000" cy="1375395"/>
            <a:chOff x="-1524000" y="2705990"/>
            <a:chExt cx="12192000" cy="1375395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0" y="2807930"/>
              <a:ext cx="9144000" cy="0"/>
            </a:xfrm>
            <a:prstGeom prst="line">
              <a:avLst/>
            </a:prstGeom>
            <a:ln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组合 21"/>
            <p:cNvGrpSpPr/>
            <p:nvPr/>
          </p:nvGrpSpPr>
          <p:grpSpPr>
            <a:xfrm>
              <a:off x="-1524000" y="2705990"/>
              <a:ext cx="12192000" cy="1375395"/>
              <a:chOff x="-1524000" y="2705990"/>
              <a:chExt cx="12192000" cy="1375395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-1524000" y="2705990"/>
                <a:ext cx="12192000" cy="1292787"/>
              </a:xfrm>
              <a:prstGeom prst="rect">
                <a:avLst/>
              </a:prstGeom>
              <a:solidFill>
                <a:schemeClr val="bg1">
                  <a:alpha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3985218" y="3998778"/>
                <a:ext cx="6682781" cy="82606"/>
              </a:xfrm>
              <a:prstGeom prst="rect">
                <a:avLst/>
              </a:prstGeom>
              <a:solidFill>
                <a:srgbClr val="FFC00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-1524000" y="3998777"/>
                <a:ext cx="5509219" cy="82608"/>
              </a:xfrm>
              <a:prstGeom prst="rect">
                <a:avLst/>
              </a:prstGeom>
              <a:solidFill>
                <a:srgbClr val="92D05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07" r="75889" b="6437"/>
          <a:stretch/>
        </p:blipFill>
        <p:spPr>
          <a:xfrm>
            <a:off x="1485346" y="3627150"/>
            <a:ext cx="1440612" cy="1536473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6" r="76101" b="6437"/>
          <a:stretch/>
        </p:blipFill>
        <p:spPr>
          <a:xfrm>
            <a:off x="1505548" y="3635658"/>
            <a:ext cx="1383104" cy="1438721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3987002" y="3645818"/>
            <a:ext cx="4648455" cy="886749"/>
          </a:xfrm>
          <a:prstGeom prst="rect">
            <a:avLst/>
          </a:prstGeom>
        </p:spPr>
        <p:txBody>
          <a:bodyPr wrap="square" lIns="91410" tIns="45704" rIns="91410" bIns="45704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4400" b="1" dirty="0" smtClean="0">
                <a:solidFill>
                  <a:srgbClr val="0000FF"/>
                </a:solidFill>
                <a:effectLst/>
                <a:latin typeface="微软雅黑" pitchFamily="34" charset="-122"/>
                <a:ea typeface="微软雅黑" pitchFamily="34" charset="-122"/>
              </a:rPr>
              <a:t>本课结束</a:t>
            </a:r>
            <a:endParaRPr lang="zh-CN" altLang="en-US" sz="4400" b="1" dirty="0">
              <a:solidFill>
                <a:srgbClr val="0000FF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标题 1"/>
          <p:cNvSpPr txBox="1">
            <a:spLocks/>
          </p:cNvSpPr>
          <p:nvPr/>
        </p:nvSpPr>
        <p:spPr>
          <a:xfrm>
            <a:off x="2806362" y="4267584"/>
            <a:ext cx="7465308" cy="913055"/>
          </a:xfrm>
          <a:prstGeom prst="rect">
            <a:avLst/>
          </a:prstGeom>
        </p:spPr>
        <p:txBody>
          <a:bodyPr vert="horz" lIns="91412" tIns="45707" rIns="91412" bIns="45707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更多精彩内容请登录：</a:t>
            </a:r>
            <a:r>
              <a:rPr lang="en-US" altLang="zh-CN" sz="2700" b="1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www.91taoke.com</a:t>
            </a:r>
            <a:endParaRPr lang="zh-CN" altLang="en-US" sz="27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856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569512" y="189434"/>
            <a:ext cx="11214326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下列各句中，没有语病的一句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是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据了解，被誉为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天下第一泉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的济南趵突泉，自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2003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年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9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月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6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日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复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涌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至今，已实现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十三连喷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，创下了近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年来泉水持续喷涌。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家长只有严格要求自己，时时处处为孩子树立榜样，营造良好的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家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庭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氛围，才能避免孩子少犯错误或不犯错误。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生活剧《小别离》讲述了当三个平凡家庭里的孩子进入青春期时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人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到中年的父母面对孩子教育问题焦头烂额、矛盾不断的琐碎故事。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中国保护大熊猫的主要举措就是通过建立自然保护区大力保护大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熊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猫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的栖息地等措施，从而解决大熊猫栖息地破碎化的问题。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2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90220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386038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44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86987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32137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780520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635370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683753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9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30037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0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975187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1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023571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2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8784208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3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926804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4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072885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5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21268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43848" y="362025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20" name="TextBox 19">
            <a:hlinkClick r:id="rId16" action="ppaction://hlinksldjump"/>
          </p:cNvPr>
          <p:cNvSpPr txBox="1"/>
          <p:nvPr/>
        </p:nvSpPr>
        <p:spPr>
          <a:xfrm>
            <a:off x="7138826" y="362025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2578" y="3501802"/>
            <a:ext cx="61206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500" b="1" dirty="0" smtClean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√</a:t>
            </a:r>
            <a:endParaRPr lang="zh-CN" altLang="en-US" sz="4500" b="1" dirty="0">
              <a:solidFill>
                <a:srgbClr val="C0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456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</p:childTnLst>
        </p:cTn>
      </p:par>
    </p:tnLst>
    <p:bldLst>
      <p:bldP spid="21" grpId="0"/>
      <p:bldP spid="2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580764" y="901681"/>
            <a:ext cx="11063250" cy="30321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85850" y="1099595"/>
            <a:ext cx="10356243" cy="262582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项成分残缺，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创下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缺少宾语中心语，应在句末加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的最长纪录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项不合逻辑，可将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避免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改为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使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项结构混乱，应去掉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通过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等措施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90220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386038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86987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4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32137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0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780520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1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635370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2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683753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3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30037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4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975187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023571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6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8784208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926804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072885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9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21268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662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512490" y="172055"/>
            <a:ext cx="11439734" cy="629323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7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下列各句中，没有语病的一项</a:t>
            </a:r>
            <a:r>
              <a:rPr lang="zh-CN" altLang="zh-CN" sz="2700" kern="100" dirty="0" smtClean="0">
                <a:latin typeface="Times New Roman"/>
                <a:ea typeface="华文细黑"/>
                <a:cs typeface="Times New Roman"/>
              </a:rPr>
              <a:t>是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7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互联网金融创新的关键有两条：第一要懂得规律，需要不断地在实践</a:t>
            </a:r>
            <a:r>
              <a:rPr lang="zh-CN" altLang="zh-CN" sz="2700" kern="100" dirty="0" smtClean="0">
                <a:latin typeface="Times New Roman"/>
                <a:ea typeface="华文细黑"/>
                <a:cs typeface="Times New Roman"/>
              </a:rPr>
              <a:t>中</a:t>
            </a:r>
            <a:endParaRPr lang="en-US" altLang="zh-CN" sz="27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7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7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700" kern="100" dirty="0" smtClean="0">
                <a:latin typeface="Times New Roman"/>
                <a:ea typeface="华文细黑"/>
                <a:cs typeface="Times New Roman"/>
              </a:rPr>
              <a:t>加深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对传统金融和互联网规律的认识；第二要有创意，如成立亚投行</a:t>
            </a:r>
            <a:r>
              <a:rPr lang="zh-CN" altLang="zh-CN" sz="2700" kern="100" dirty="0" smtClean="0">
                <a:latin typeface="Times New Roman"/>
                <a:ea typeface="华文细黑"/>
                <a:cs typeface="Times New Roman"/>
              </a:rPr>
              <a:t>就</a:t>
            </a:r>
            <a:endParaRPr lang="en-US" altLang="zh-CN" sz="27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7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7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700" kern="100" dirty="0" smtClean="0">
                <a:latin typeface="Times New Roman"/>
                <a:ea typeface="华文细黑"/>
                <a:cs typeface="Times New Roman"/>
              </a:rPr>
              <a:t>是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一个创意。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7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700" kern="100" spc="-150" dirty="0">
                <a:latin typeface="Times New Roman"/>
                <a:ea typeface="华文细黑"/>
                <a:cs typeface="Times New Roman"/>
              </a:rPr>
              <a:t>央视播出《好记者讲好故事</a:t>
            </a:r>
            <a:r>
              <a:rPr lang="en-US" altLang="zh-CN" sz="2700" kern="100" spc="-15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700" kern="100" spc="-150" dirty="0">
                <a:latin typeface="Times New Roman"/>
                <a:ea typeface="华文细黑"/>
                <a:cs typeface="Times New Roman"/>
              </a:rPr>
              <a:t>价值观的故事》中国记者节特别节目，来自</a:t>
            </a:r>
            <a:r>
              <a:rPr lang="zh-CN" altLang="zh-CN" sz="2700" kern="100" spc="-150" dirty="0" smtClean="0">
                <a:latin typeface="Times New Roman"/>
                <a:ea typeface="华文细黑"/>
                <a:cs typeface="Times New Roman"/>
              </a:rPr>
              <a:t>全国</a:t>
            </a:r>
            <a:endParaRPr lang="en-US" altLang="zh-CN" sz="2700" kern="100" spc="-15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700" kern="100" spc="-15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700" kern="100" spc="-15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700" kern="100" spc="-150" dirty="0" smtClean="0">
                <a:latin typeface="Times New Roman"/>
                <a:ea typeface="华文细黑"/>
                <a:cs typeface="Times New Roman"/>
              </a:rPr>
              <a:t>各</a:t>
            </a:r>
            <a:r>
              <a:rPr lang="zh-CN" altLang="zh-CN" sz="2700" kern="100" spc="-150" dirty="0">
                <a:latin typeface="Times New Roman"/>
                <a:ea typeface="华文细黑"/>
                <a:cs typeface="Times New Roman"/>
              </a:rPr>
              <a:t>条新闻战线上的</a:t>
            </a:r>
            <a:r>
              <a:rPr lang="en-US" altLang="zh-CN" sz="2700" kern="100" spc="-15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700" kern="100" spc="-150" dirty="0">
                <a:latin typeface="Times New Roman"/>
                <a:ea typeface="华文细黑"/>
                <a:cs typeface="Times New Roman"/>
              </a:rPr>
              <a:t>位记者讲述了在采访过程中发生的鲜为人知的故事。</a:t>
            </a:r>
            <a:endParaRPr lang="zh-CN" altLang="zh-CN" sz="2700" kern="100" spc="-15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7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700" kern="100" spc="-150" dirty="0">
                <a:latin typeface="Times New Roman"/>
                <a:ea typeface="华文细黑"/>
                <a:cs typeface="Times New Roman"/>
              </a:rPr>
              <a:t>近日，本报记者驱车来到南京市高淳区，发现作为中国首个</a:t>
            </a:r>
            <a:r>
              <a:rPr lang="en-US" altLang="zh-CN" sz="2700" kern="100" spc="-15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700" kern="100" spc="-150" dirty="0">
                <a:latin typeface="Times New Roman"/>
                <a:ea typeface="华文细黑"/>
                <a:cs typeface="Times New Roman"/>
              </a:rPr>
              <a:t>国际慢城</a:t>
            </a:r>
            <a:r>
              <a:rPr lang="en-US" altLang="zh-CN" sz="2700" kern="100" spc="-15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700" kern="100" spc="-15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700" kern="100" spc="-15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700" kern="100" spc="-15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700" kern="100" spc="-15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700" kern="100" spc="-150" dirty="0" smtClean="0">
                <a:latin typeface="Times New Roman"/>
                <a:ea typeface="华文细黑"/>
                <a:cs typeface="Times New Roman"/>
              </a:rPr>
              <a:t>发展</a:t>
            </a:r>
            <a:r>
              <a:rPr lang="zh-CN" altLang="zh-CN" sz="2700" kern="100" spc="-150" dirty="0">
                <a:latin typeface="Times New Roman"/>
                <a:ea typeface="华文细黑"/>
                <a:cs typeface="Times New Roman"/>
              </a:rPr>
              <a:t>亮点纷呈：百姓生活愈发富足、生态红利持续释放、慢城文化大放异彩。</a:t>
            </a:r>
            <a:endParaRPr lang="zh-CN" altLang="zh-CN" sz="2700" kern="100" spc="-15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7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北京野鸭湖湿地自然保护区管理处副主任刘雪梅对几年来下大力气</a:t>
            </a:r>
            <a:r>
              <a:rPr lang="zh-CN" altLang="zh-CN" sz="2700" kern="100" dirty="0" smtClean="0">
                <a:latin typeface="Times New Roman"/>
                <a:ea typeface="华文细黑"/>
                <a:cs typeface="Times New Roman"/>
              </a:rPr>
              <a:t>加强</a:t>
            </a:r>
            <a:endParaRPr lang="en-US" altLang="zh-CN" sz="27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7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7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700" kern="100" dirty="0" smtClean="0">
                <a:latin typeface="Times New Roman"/>
                <a:ea typeface="华文细黑"/>
                <a:cs typeface="Times New Roman"/>
              </a:rPr>
              <a:t>湿地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保护和恢复建设的举措如数家珍，野鸭湖可堪称北京生态监测</a:t>
            </a:r>
            <a:r>
              <a:rPr lang="zh-CN" altLang="zh-CN" sz="2700" kern="100" dirty="0" smtClean="0">
                <a:latin typeface="Times New Roman"/>
                <a:ea typeface="华文细黑"/>
                <a:cs typeface="Times New Roman"/>
              </a:rPr>
              <a:t>体系</a:t>
            </a:r>
            <a:endParaRPr lang="en-US" altLang="zh-CN" sz="27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7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7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700" kern="100" dirty="0" smtClean="0">
                <a:latin typeface="Times New Roman"/>
                <a:ea typeface="华文细黑"/>
                <a:cs typeface="Times New Roman"/>
              </a:rPr>
              <a:t>建设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的示范样板。</a:t>
            </a:r>
            <a:endParaRPr lang="zh-CN" altLang="zh-CN" sz="2700" kern="100" dirty="0">
              <a:effectLst/>
              <a:latin typeface="宋体"/>
              <a:cs typeface="Courier New"/>
            </a:endParaRPr>
          </a:p>
        </p:txBody>
      </p:sp>
      <p:sp>
        <p:nvSpPr>
          <p:cNvPr id="2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90220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386038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86987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4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32137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1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780520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2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635370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3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683753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4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30037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975187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6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023571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8784208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926804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9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072885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21268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27824" y="323925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20" name="TextBox 19">
            <a:hlinkClick r:id="rId16" action="ppaction://hlinksldjump"/>
          </p:cNvPr>
          <p:cNvSpPr txBox="1"/>
          <p:nvPr/>
        </p:nvSpPr>
        <p:spPr>
          <a:xfrm>
            <a:off x="6922802" y="323925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34566" y="2500948"/>
            <a:ext cx="61206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500" b="1" dirty="0" smtClean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√</a:t>
            </a:r>
            <a:endParaRPr lang="zh-CN" altLang="en-US" sz="4500" b="1" dirty="0">
              <a:solidFill>
                <a:srgbClr val="C0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648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</p:childTnLst>
        </p:cTn>
      </p:par>
    </p:tnLst>
    <p:bldLst>
      <p:bldP spid="25" grpId="0"/>
      <p:bldP spid="25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448060" y="765498"/>
            <a:ext cx="11464290" cy="29553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69512" y="803971"/>
            <a:ext cx="11214326" cy="262582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项语序不当，将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在实践中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不断地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互换位置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项成分残缺，可在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发展亮点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前加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高淳区的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，或者在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首个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‘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国际慢城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’”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之后加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的高淳区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项成分赘余，可删除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可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，或将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可堪称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改为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可以称为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00" kern="100" dirty="0">
              <a:effectLst/>
              <a:latin typeface="宋体"/>
              <a:cs typeface="Courier New"/>
            </a:endParaRPr>
          </a:p>
        </p:txBody>
      </p:sp>
      <p:sp>
        <p:nvSpPr>
          <p:cNvPr id="2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90220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386038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86987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4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32137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1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780520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2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635370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3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683753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4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30037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975187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6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023571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8784208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926804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9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072885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21268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917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529377" y="333450"/>
            <a:ext cx="11326469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下列各句中，没有语病的一项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是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汉服是从黄帝即位到公元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17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世纪中叶，在汉族的主要居住区，以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华夏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礼仪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文化为中心，通过自然演化而形成的独特的汉民族风貌特色。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中国股市开年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横尸遍野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，内在原因仍是因为经济基本面不尽如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人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意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。中国经济多项指标出炉后，仍然呈现非常不景气状态。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各级纪委要全面履行党章赋予的职责，把维护党章和其他党内法规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作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为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首要任务，加强对遵守党章、执行党纪情况的监督检查。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法国巴黎暴恐事件和多名犯罪嫌疑人集体涉案事件的发生，中东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难民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群体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在欧洲社会的形象遭遇重大危机。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90220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1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386038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2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86987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3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32137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4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780520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2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635370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33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683753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4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30037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975187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6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023571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8784208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926804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9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072885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21268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52790" y="506041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25" name="TextBox 24">
            <a:hlinkClick r:id="rId16" action="ppaction://hlinksldjump"/>
          </p:cNvPr>
          <p:cNvSpPr txBox="1"/>
          <p:nvPr/>
        </p:nvSpPr>
        <p:spPr>
          <a:xfrm>
            <a:off x="7047768" y="506041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06574" y="3648884"/>
            <a:ext cx="61206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500" b="1" dirty="0" smtClean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√</a:t>
            </a:r>
            <a:endParaRPr lang="zh-CN" altLang="en-US" sz="4500" b="1" dirty="0">
              <a:solidFill>
                <a:srgbClr val="C0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500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  <p:bldLst>
      <p:bldP spid="26" grpId="0"/>
      <p:bldP spid="2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78582" y="549474"/>
            <a:ext cx="11285621" cy="36542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74455" y="599903"/>
            <a:ext cx="10993359" cy="327215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项搭配不当，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汉服是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风貌特色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主宾不搭配，应将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通过自然演化而形成的独特的汉民族风貌特色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改为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通过自然演化而形成的具有独特的汉民族风貌特色的传统服装体系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项句式杂糅，应将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内在原因仍是因为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因为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去掉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项中途易辙，应在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中东难民群体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前加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让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字。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90220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386038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86987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4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32137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2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780520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3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635370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34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683753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30037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6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975187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023571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8784208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9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926804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072885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21268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22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6045</TotalTime>
  <Words>3751</Words>
  <Application>Microsoft Office PowerPoint</Application>
  <PresentationFormat>自定义</PresentationFormat>
  <Paragraphs>613</Paragraphs>
  <Slides>30</Slides>
  <Notes>0</Notes>
  <HiddenSlides>14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7_Office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3608</cp:revision>
  <dcterms:created xsi:type="dcterms:W3CDTF">2014-11-27T01:03:00Z</dcterms:created>
  <dcterms:modified xsi:type="dcterms:W3CDTF">2017-03-28T08:41:29Z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2052-10.1.0.5458</vt:lpwstr>
  </property>
</Properties>
</file>