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1572" r:id="rId2"/>
    <p:sldId id="1571" r:id="rId3"/>
    <p:sldId id="1492" r:id="rId4"/>
    <p:sldId id="1494" r:id="rId5"/>
    <p:sldId id="1496" r:id="rId6"/>
    <p:sldId id="1498" r:id="rId7"/>
    <p:sldId id="1500" r:id="rId8"/>
    <p:sldId id="1502" r:id="rId9"/>
    <p:sldId id="1574" r:id="rId10"/>
    <p:sldId id="1575" r:id="rId11"/>
    <p:sldId id="1576" r:id="rId12"/>
  </p:sldIdLst>
  <p:sldSz cx="12190413" cy="6859588"/>
  <p:notesSz cx="6858000" cy="9144000"/>
  <p:defaultTextStyle>
    <a:defPPr>
      <a:defRPr lang="zh-CN"/>
    </a:defPPr>
    <a:lvl1pPr marL="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FF"/>
    <a:srgbClr val="9BBD59"/>
    <a:srgbClr val="B4C7E7"/>
    <a:srgbClr val="7BC14A"/>
    <a:srgbClr val="FFD966"/>
    <a:srgbClr val="F3EFE5"/>
    <a:srgbClr val="00CCFF"/>
    <a:srgbClr val="FF99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16" autoAdjust="0"/>
    <p:restoredTop sz="96970" autoAdjust="0"/>
  </p:normalViewPr>
  <p:slideViewPr>
    <p:cSldViewPr>
      <p:cViewPr>
        <p:scale>
          <a:sx n="66" d="100"/>
          <a:sy n="66" d="100"/>
        </p:scale>
        <p:origin x="-2058" y="-1056"/>
      </p:cViewPr>
      <p:guideLst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396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594FB-2808-45A5-BDC8-80C0F481B27E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B4082-C5AE-46D0-A000-D929E8B25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111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FAA0F-2349-45DA-9EBD-9D94C9A1CFA0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37086-15D0-443D-AF17-A3F21825C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096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标题幻灯片">
    <p:bg>
      <p:bgPr>
        <a:solidFill>
          <a:srgbClr val="F3E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ctr" defTabSz="1218565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3.xml"/><Relationship Id="rId7" Type="http://schemas.openxmlformats.org/officeDocument/2006/relationships/slide" Target="slide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3.xml"/><Relationship Id="rId7" Type="http://schemas.openxmlformats.org/officeDocument/2006/relationships/slide" Target="slide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image" Target="../media/image3.png"/><Relationship Id="rId5" Type="http://schemas.openxmlformats.org/officeDocument/2006/relationships/slide" Target="slide7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3.xml"/><Relationship Id="rId7" Type="http://schemas.openxmlformats.org/officeDocument/2006/relationships/slide" Target="slide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image" Target="../media/image3.png"/><Relationship Id="rId5" Type="http://schemas.openxmlformats.org/officeDocument/2006/relationships/slide" Target="slide7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3.xml"/><Relationship Id="rId7" Type="http://schemas.openxmlformats.org/officeDocument/2006/relationships/slide" Target="slide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image" Target="../media/image3.png"/><Relationship Id="rId5" Type="http://schemas.openxmlformats.org/officeDocument/2006/relationships/slide" Target="slide7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3.xml"/><Relationship Id="rId7" Type="http://schemas.openxmlformats.org/officeDocument/2006/relationships/slide" Target="slide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image" Target="../media/image3.png"/><Relationship Id="rId5" Type="http://schemas.openxmlformats.org/officeDocument/2006/relationships/slide" Target="slide7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3.xml"/><Relationship Id="rId7" Type="http://schemas.openxmlformats.org/officeDocument/2006/relationships/slide" Target="slide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3.xml"/><Relationship Id="rId7" Type="http://schemas.openxmlformats.org/officeDocument/2006/relationships/slide" Target="slide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3.xml"/><Relationship Id="rId7" Type="http://schemas.openxmlformats.org/officeDocument/2006/relationships/slide" Target="slide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3.xml"/><Relationship Id="rId7" Type="http://schemas.openxmlformats.org/officeDocument/2006/relationships/slide" Target="slide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 descr="C:\Users\Administrator\Desktop\大一轮 英语 改版1.10\图片\新建文件夹1.22\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71" b="1"/>
          <a:stretch/>
        </p:blipFill>
        <p:spPr bwMode="auto">
          <a:xfrm>
            <a:off x="0" y="0"/>
            <a:ext cx="121896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组合 17"/>
          <p:cNvGrpSpPr/>
          <p:nvPr/>
        </p:nvGrpSpPr>
        <p:grpSpPr>
          <a:xfrm>
            <a:off x="8343" y="3707638"/>
            <a:ext cx="12192000" cy="1375395"/>
            <a:chOff x="-1524000" y="2705990"/>
            <a:chExt cx="12192000" cy="1375395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0" y="2807930"/>
              <a:ext cx="9144000" cy="0"/>
            </a:xfrm>
            <a:prstGeom prst="line">
              <a:avLst/>
            </a:prstGeom>
            <a:ln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组合 21"/>
            <p:cNvGrpSpPr/>
            <p:nvPr/>
          </p:nvGrpSpPr>
          <p:grpSpPr>
            <a:xfrm>
              <a:off x="-1524000" y="2705990"/>
              <a:ext cx="12192000" cy="1375395"/>
              <a:chOff x="-1524000" y="2705990"/>
              <a:chExt cx="12192000" cy="1375395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-1524000" y="2705990"/>
                <a:ext cx="12192000" cy="1292787"/>
              </a:xfrm>
              <a:prstGeom prst="rect">
                <a:avLst/>
              </a:prstGeom>
              <a:solidFill>
                <a:schemeClr val="bg1">
                  <a:alpha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3985218" y="3998778"/>
                <a:ext cx="6682781" cy="82606"/>
              </a:xfrm>
              <a:prstGeom prst="rect">
                <a:avLst/>
              </a:prstGeom>
              <a:solidFill>
                <a:srgbClr val="FFC00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-1524000" y="3998777"/>
                <a:ext cx="5509219" cy="82608"/>
              </a:xfrm>
              <a:prstGeom prst="rect">
                <a:avLst/>
              </a:prstGeom>
              <a:solidFill>
                <a:srgbClr val="92D05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07" r="75889" b="6437"/>
          <a:stretch/>
        </p:blipFill>
        <p:spPr>
          <a:xfrm>
            <a:off x="1485346" y="3627150"/>
            <a:ext cx="1440612" cy="1536473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6" r="76101" b="6437"/>
          <a:stretch/>
        </p:blipFill>
        <p:spPr>
          <a:xfrm>
            <a:off x="1505548" y="3635658"/>
            <a:ext cx="1383104" cy="1438721"/>
          </a:xfrm>
          <a:prstGeom prst="rect">
            <a:avLst/>
          </a:prstGeom>
        </p:spPr>
      </p:pic>
      <p:sp>
        <p:nvSpPr>
          <p:cNvPr id="13" name="副标题 3"/>
          <p:cNvSpPr txBox="1">
            <a:spLocks/>
          </p:cNvSpPr>
          <p:nvPr/>
        </p:nvSpPr>
        <p:spPr>
          <a:xfrm>
            <a:off x="118542" y="3757579"/>
            <a:ext cx="1296547" cy="11885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457200" indent="-4572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0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6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zh-CN" altLang="en-US" sz="2800" spc="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语言文字应用</a:t>
            </a:r>
            <a:endParaRPr lang="zh-CN" altLang="en-US" sz="2800" spc="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标题 2"/>
          <p:cNvSpPr txBox="1">
            <a:spLocks/>
          </p:cNvSpPr>
          <p:nvPr/>
        </p:nvSpPr>
        <p:spPr>
          <a:xfrm>
            <a:off x="3142879" y="4001702"/>
            <a:ext cx="8856983" cy="108427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1218565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b="1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微软雅黑" pitchFamily="34" charset="-122"/>
                <a:cs typeface="Times New Roman"/>
              </a:rPr>
              <a:t>考点精练六　仿写</a:t>
            </a:r>
            <a:r>
              <a:rPr lang="en-US" altLang="zh-CN" sz="3600" b="1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微软雅黑" pitchFamily="34" charset="-122"/>
                <a:cs typeface="Times New Roman"/>
              </a:rPr>
              <a:t>(</a:t>
            </a:r>
            <a:r>
              <a:rPr lang="zh-CN" altLang="en-US" sz="3600" b="1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微软雅黑" pitchFamily="34" charset="-122"/>
                <a:cs typeface="Times New Roman"/>
              </a:rPr>
              <a:t>含修辞手法</a:t>
            </a:r>
            <a:r>
              <a:rPr lang="en-US" altLang="zh-CN" sz="3600" b="1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微软雅黑" pitchFamily="34" charset="-122"/>
                <a:cs typeface="Times New Roman"/>
              </a:rPr>
              <a:t>)</a:t>
            </a:r>
            <a:endParaRPr lang="zh-CN" altLang="zh-CN" sz="2800" kern="100" dirty="0">
              <a:latin typeface="宋体" pitchFamily="2" charset="-122"/>
              <a:ea typeface="宋体" pitchFamily="2" charset="-122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3131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406574" y="730222"/>
            <a:ext cx="11326469" cy="206207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9.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仿照下面的例句，围绕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美好追求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这一主题，另写一句话。要求使用比喻的修辞手法。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755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我若是那林间的飞鸟，我要穿越森林，迎来黎明的第一缕阳光。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5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50583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9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989668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30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847350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31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992500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32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040883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3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895733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34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944116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35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090400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6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1387838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677705" y="1522310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38" name="矩形 37"/>
          <p:cNvSpPr/>
          <p:nvPr/>
        </p:nvSpPr>
        <p:spPr>
          <a:xfrm>
            <a:off x="406574" y="2935625"/>
            <a:ext cx="11285621" cy="15742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02447" y="2984383"/>
            <a:ext cx="10885391" cy="13331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spc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spc="100" dirty="0">
                <a:latin typeface="Times New Roman"/>
                <a:ea typeface="华文细黑"/>
                <a:cs typeface="Times New Roman"/>
              </a:rPr>
              <a:t>示例</a:t>
            </a:r>
            <a:r>
              <a:rPr lang="en-US" altLang="zh-CN" sz="2800" kern="100" spc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spc="100" dirty="0">
                <a:latin typeface="Times New Roman"/>
                <a:ea typeface="华文细黑"/>
                <a:cs typeface="Times New Roman"/>
              </a:rPr>
              <a:t>我若是那天上的云朵，我要徜徉天空，擦拭出天际的第一抹蔚蓝。</a:t>
            </a:r>
            <a:endParaRPr lang="zh-CN" altLang="zh-CN" sz="1050" kern="100" spc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0856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52" grpId="0"/>
      <p:bldP spid="5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 descr="C:\Users\Administrator\Desktop\大一轮 英语 改版1.10\图片\新建文件夹1.22\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71" b="1"/>
          <a:stretch/>
        </p:blipFill>
        <p:spPr bwMode="auto">
          <a:xfrm>
            <a:off x="0" y="0"/>
            <a:ext cx="121896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组合 17"/>
          <p:cNvGrpSpPr/>
          <p:nvPr/>
        </p:nvGrpSpPr>
        <p:grpSpPr>
          <a:xfrm>
            <a:off x="8343" y="3707638"/>
            <a:ext cx="12192000" cy="1375395"/>
            <a:chOff x="-1524000" y="2705990"/>
            <a:chExt cx="12192000" cy="1375395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0" y="2807930"/>
              <a:ext cx="9144000" cy="0"/>
            </a:xfrm>
            <a:prstGeom prst="line">
              <a:avLst/>
            </a:prstGeom>
            <a:ln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组合 21"/>
            <p:cNvGrpSpPr/>
            <p:nvPr/>
          </p:nvGrpSpPr>
          <p:grpSpPr>
            <a:xfrm>
              <a:off x="-1524000" y="2705990"/>
              <a:ext cx="12192000" cy="1375395"/>
              <a:chOff x="-1524000" y="2705990"/>
              <a:chExt cx="12192000" cy="1375395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-1524000" y="2705990"/>
                <a:ext cx="12192000" cy="1292787"/>
              </a:xfrm>
              <a:prstGeom prst="rect">
                <a:avLst/>
              </a:prstGeom>
              <a:solidFill>
                <a:schemeClr val="bg1">
                  <a:alpha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3985218" y="3998778"/>
                <a:ext cx="6682781" cy="82606"/>
              </a:xfrm>
              <a:prstGeom prst="rect">
                <a:avLst/>
              </a:prstGeom>
              <a:solidFill>
                <a:srgbClr val="FFC00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-1524000" y="3998777"/>
                <a:ext cx="5509219" cy="82608"/>
              </a:xfrm>
              <a:prstGeom prst="rect">
                <a:avLst/>
              </a:prstGeom>
              <a:solidFill>
                <a:srgbClr val="92D05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07" r="75889" b="6437"/>
          <a:stretch/>
        </p:blipFill>
        <p:spPr>
          <a:xfrm>
            <a:off x="1485346" y="3627150"/>
            <a:ext cx="1440612" cy="1536473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6" r="76101" b="6437"/>
          <a:stretch/>
        </p:blipFill>
        <p:spPr>
          <a:xfrm>
            <a:off x="1505548" y="3635658"/>
            <a:ext cx="1383104" cy="1438721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3987002" y="3645818"/>
            <a:ext cx="4648455" cy="886749"/>
          </a:xfrm>
          <a:prstGeom prst="rect">
            <a:avLst/>
          </a:prstGeom>
        </p:spPr>
        <p:txBody>
          <a:bodyPr wrap="square" lIns="91410" tIns="45704" rIns="91410" bIns="45704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4400" b="1" dirty="0" smtClean="0">
                <a:solidFill>
                  <a:srgbClr val="0000FF"/>
                </a:solidFill>
                <a:effectLst/>
                <a:latin typeface="微软雅黑" pitchFamily="34" charset="-122"/>
                <a:ea typeface="微软雅黑" pitchFamily="34" charset="-122"/>
              </a:rPr>
              <a:t>本课结束</a:t>
            </a:r>
            <a:endParaRPr lang="zh-CN" altLang="en-US" sz="4400" b="1" dirty="0">
              <a:solidFill>
                <a:srgbClr val="0000FF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标题 1"/>
          <p:cNvSpPr txBox="1">
            <a:spLocks/>
          </p:cNvSpPr>
          <p:nvPr/>
        </p:nvSpPr>
        <p:spPr>
          <a:xfrm>
            <a:off x="2806362" y="4267584"/>
            <a:ext cx="7465308" cy="913055"/>
          </a:xfrm>
          <a:prstGeom prst="rect">
            <a:avLst/>
          </a:prstGeom>
        </p:spPr>
        <p:txBody>
          <a:bodyPr vert="horz" lIns="91412" tIns="45707" rIns="91412" bIns="45707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更多精彩内容请登录：</a:t>
            </a:r>
            <a:r>
              <a:rPr lang="en-US" altLang="zh-CN" sz="2700" b="1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www.91taoke.com</a:t>
            </a:r>
            <a:endParaRPr lang="zh-CN" altLang="en-US" sz="27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818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425540" y="586757"/>
            <a:ext cx="11326469" cy="52937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宋体"/>
                <a:ea typeface="华文细黑"/>
                <a:cs typeface="Courier New"/>
              </a:rPr>
              <a:t>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仿照画线句补写两个句子，构成一组排比句，并保持语意连贯。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755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一年四季，语文相伴。语文是一位画家，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__________________________________________________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；语文是一位音乐家，</a:t>
            </a:r>
            <a:r>
              <a:rPr lang="en-US" altLang="zh-CN" sz="2800" u="sng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稻花香里说丰年，听取蛙声一片</a:t>
            </a:r>
            <a:r>
              <a:rPr lang="en-US" altLang="zh-CN" sz="2800" u="sng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，她用轻快的旋律奏响夏季农家丰年曲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；语文是一位诗人，</a:t>
            </a:r>
            <a:r>
              <a:rPr lang="en-US" altLang="zh-CN" sz="2800" u="sng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晴空一鹤排云上，便引诗情到碧霄</a:t>
            </a:r>
            <a:r>
              <a:rPr lang="en-US" altLang="zh-CN" sz="2800" u="sng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u="sng" kern="100" dirty="0">
                <a:latin typeface="Times New Roman"/>
                <a:ea typeface="华文细黑"/>
                <a:cs typeface="Times New Roman"/>
              </a:rPr>
              <a:t>，她用豪放的才情吟诵秋的壮阔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；语文是一位摄影家，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2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50583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solidFill>
                  <a:srgbClr val="0000FF"/>
                </a:solidFill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solidFill>
                <a:srgbClr val="0000FF"/>
              </a:solidFill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3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989668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4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847350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5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992500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6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040883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7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895733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8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944116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9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090400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2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1387838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5456402"/>
            <a:ext cx="3066035" cy="950897"/>
          </a:xfrm>
          <a:prstGeom prst="rect">
            <a:avLst/>
          </a:prstGeom>
        </p:spPr>
      </p:pic>
      <p:sp>
        <p:nvSpPr>
          <p:cNvPr id="36" name="矩形 35"/>
          <p:cNvSpPr/>
          <p:nvPr/>
        </p:nvSpPr>
        <p:spPr>
          <a:xfrm>
            <a:off x="425142" y="1147392"/>
            <a:ext cx="11214326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                                       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碧玉妆成一树高，万条垂下绿丝绦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，她用柔和的笔触勾勒出生机盎然的春柳图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93491" y="4329877"/>
            <a:ext cx="11326469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忽如一夜春风来，千树万树梨花开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，她用奇妙的镜头捕捉到诗意寒冬的美好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1966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</p:childTnLst>
        </p:cTn>
      </p:par>
    </p:tnLst>
    <p:bldLst>
      <p:bldP spid="36" grpId="0"/>
      <p:bldP spid="36" grpId="1"/>
      <p:bldP spid="37" grpId="0"/>
      <p:bldP spid="3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718471" y="512325"/>
            <a:ext cx="10993359" cy="464740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仿照前后的句子，在横线处另写两句话，要求句式一致，语意连贯。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755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对久居城市的忙碌的人们而言，旅行的意义在于，你会踏上一段穿高跟鞋走不到的路，呼吸到喷着香水闻不到的空气，遇见一些在写字楼里永远碰不到的人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要知道，当你埋头做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PPT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时，阿拉斯加的鳕鱼正跃出水面；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；当你在会议中吵架时，西藏的山鹰一直盘旋在云端。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9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50583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989668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42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847350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992500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040883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895733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944116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090400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1387838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5456402"/>
            <a:ext cx="3066035" cy="950897"/>
          </a:xfrm>
          <a:prstGeom prst="rect">
            <a:avLst/>
          </a:prstGeom>
        </p:spPr>
      </p:pic>
      <p:sp>
        <p:nvSpPr>
          <p:cNvPr id="50" name="矩形 49"/>
          <p:cNvSpPr/>
          <p:nvPr/>
        </p:nvSpPr>
        <p:spPr>
          <a:xfrm>
            <a:off x="3702629" y="3020896"/>
            <a:ext cx="7937193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当你看报表时，梅里雪山的金丝猴刚好爬上树尖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85589" y="3659443"/>
            <a:ext cx="8156228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当你挤进地铁时，澳大利亚的袋鼠正好跳跃在草原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7456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</p:childTnLst>
        </p:cTn>
      </p:par>
    </p:tnLst>
    <p:bldLst>
      <p:bldP spid="50" grpId="0"/>
      <p:bldP spid="50" grpId="1"/>
      <p:bldP spid="51" grpId="0"/>
      <p:bldP spid="5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14804" y="510584"/>
            <a:ext cx="12023275" cy="464740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仿照下面的语段，另选一组对象写一段文字。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755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世界上所有的生灵都有自己的眼睛，波涛是大海的眼睛。假如大海没有了波涛，就结束了它浩瀚博大的使命，再也不能负舟远航，再也不能搏击长空，再也不能繁养水族。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755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世界上所有的生灵都有自己的眼睛，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_____________________________________________________________________________________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4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50583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5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989668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31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847350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32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992500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3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040883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4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895733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944116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6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090400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1387838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5456402"/>
            <a:ext cx="3066035" cy="950897"/>
          </a:xfrm>
          <a:prstGeom prst="rect">
            <a:avLst/>
          </a:prstGeom>
        </p:spPr>
      </p:pic>
      <p:sp>
        <p:nvSpPr>
          <p:cNvPr id="39" name="矩形 38"/>
          <p:cNvSpPr/>
          <p:nvPr/>
        </p:nvSpPr>
        <p:spPr>
          <a:xfrm>
            <a:off x="122054" y="2960906"/>
            <a:ext cx="11972966" cy="206207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 smtClean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                                     星辰</a:t>
            </a: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是夜空的眼睛。假如夜空没有了星辰，就迷失了前行的方向，再也不能点亮路途，再也不能追逐光明，再也不能点缀宇宙。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7648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</p:childTnLst>
        </p:cTn>
      </p:par>
    </p:tnLst>
    <p:bldLst>
      <p:bldP spid="39" grpId="0"/>
      <p:bldP spid="3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339408" y="405458"/>
            <a:ext cx="11669672" cy="400107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仿照横线前的句子的形式，在横线上填写句子，要求句子结构一致，语意连贯。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755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智慧是什么？智慧就是走在大路上，能够看到鲜花覆盖下的陷阱；就是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__________________________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。智慧是什么？智慧就是临危不惧，临变不惊，面对险境绝对不会贸然出手；就是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4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50583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6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989668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32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847350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33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992500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4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040883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895733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36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944116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090400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1387838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5456402"/>
            <a:ext cx="3066035" cy="950897"/>
          </a:xfrm>
          <a:prstGeom prst="rect">
            <a:avLst/>
          </a:prstGeom>
        </p:spPr>
      </p:pic>
      <p:sp>
        <p:nvSpPr>
          <p:cNvPr id="41" name="矩形 40"/>
          <p:cNvSpPr/>
          <p:nvPr/>
        </p:nvSpPr>
        <p:spPr>
          <a:xfrm>
            <a:off x="1187087" y="2261241"/>
            <a:ext cx="1676563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阴雨连绵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022012" y="2272241"/>
            <a:ext cx="5261773" cy="76060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能够看到层层乌云后面的太阳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9842081" y="2925738"/>
            <a:ext cx="1676563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因势利导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67007" y="3535052"/>
            <a:ext cx="1676563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借水行舟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313507" y="3562767"/>
            <a:ext cx="4185433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直面现实绝不会逆流而上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0500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</p:childTnLst>
        </p:cTn>
      </p:par>
    </p:tnLst>
    <p:bldLst>
      <p:bldP spid="41" grpId="0"/>
      <p:bldP spid="41" grpId="1"/>
      <p:bldP spid="52" grpId="0"/>
      <p:bldP spid="52" grpId="1"/>
      <p:bldP spid="53" grpId="0"/>
      <p:bldP spid="53" grpId="1"/>
      <p:bldP spid="54" grpId="0"/>
      <p:bldP spid="54" grpId="1"/>
      <p:bldP spid="55" grpId="0"/>
      <p:bldP spid="5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463207" y="100060"/>
            <a:ext cx="11326469" cy="374253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5.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仿照下面的例句，再以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含蓄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为话题，拟写两句话。要求与例句结构基本相同，字数可略有增减。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7550"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含蓄是一种表达，一种技巧，一种艺术；不善言辞，不会技巧，不懂艺术的人，则远离含蓄。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7550"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含蓄是一种修养，一种情趣，一种韵味；缺少修养，缺少情趣，缺少韵味的人，则难有含蓄。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50583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989668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3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847350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34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992500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040883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6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895733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37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944116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38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090400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9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1387838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447134" y="872913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43" name="矩形 42"/>
          <p:cNvSpPr/>
          <p:nvPr/>
        </p:nvSpPr>
        <p:spPr>
          <a:xfrm>
            <a:off x="478582" y="3788203"/>
            <a:ext cx="11285621" cy="25863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74455" y="3773866"/>
            <a:ext cx="10993359" cy="246424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示例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含蓄是一种尊重，一种爱惜，一种理解；不懂尊重，缺乏自爱，不会沟通的人，则无缘含蓄。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含蓄是一种风格，一种潇洒，一种雅致；丢掉特色，失去风度，缺少文雅的人，则无从含蓄。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9208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  <p:bldP spid="52" grpId="0"/>
      <p:bldP spid="5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373723" y="333450"/>
            <a:ext cx="11554131" cy="400107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spc="100" dirty="0">
                <a:latin typeface="Times New Roman"/>
                <a:ea typeface="华文细黑"/>
                <a:cs typeface="Courier New"/>
              </a:rPr>
              <a:t>6.</a:t>
            </a:r>
            <a:r>
              <a:rPr lang="zh-CN" altLang="zh-CN" sz="2800" kern="100" spc="100" dirty="0">
                <a:latin typeface="Times New Roman"/>
                <a:ea typeface="华文细黑"/>
                <a:cs typeface="Times New Roman"/>
              </a:rPr>
              <a:t>根据下面的例子，另选一个描写对象进行仿写，至少运用两种修辞手法。</a:t>
            </a:r>
            <a:endParaRPr lang="zh-CN" altLang="zh-CN" sz="1050" kern="100" spc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春雨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，淅淅沥沥，淅淅沥沥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像种子播撒在山川大地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一个个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嫩黄的芽探出头来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开始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了生命蓬勃成长的经历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4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50583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5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989668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9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847350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30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992500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31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040883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2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895733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33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944116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34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090400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1387838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17465" y="1167929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37" name="矩形 36"/>
          <p:cNvSpPr/>
          <p:nvPr/>
        </p:nvSpPr>
        <p:spPr>
          <a:xfrm>
            <a:off x="478582" y="4490864"/>
            <a:ext cx="11285621" cy="14599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74455" y="4437906"/>
            <a:ext cx="10993359" cy="133393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示例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雪花，纷纷扬扬，纷纷扬扬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800" kern="100" dirty="0">
                <a:latin typeface="IPAPANNEW"/>
                <a:ea typeface="华文细黑"/>
                <a:cs typeface="Times New Roman"/>
              </a:rPr>
              <a:t>给庄稼披上了厚厚的衣裳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小麦做了一个甜美的梦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/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梦见自己和太阳一样遍体金黄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4140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  <p:bldP spid="38" grpId="0"/>
      <p:bldP spid="3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534099" y="157640"/>
            <a:ext cx="11103293" cy="327215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7.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在文学家的笔下，常见的事物也能显现出它们独特的魅力，使读者回味无穷。请仿照例句，从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白云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瀑布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中任选一个，用富有文采的语言描述，至少运用两种修辞手法。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小草：雨过天晴，小草犹如刚受了委屈而又活泼可爱的顽童，倔强地昂起头，擦干眼泪，向着太阳微笑。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4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50583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5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989668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6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847350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8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992500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9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040883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30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895733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31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944116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32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090400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3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1387838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062081" y="1629594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35" name="矩形 34"/>
          <p:cNvSpPr/>
          <p:nvPr/>
        </p:nvSpPr>
        <p:spPr>
          <a:xfrm>
            <a:off x="478582" y="3580094"/>
            <a:ext cx="11285621" cy="2845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74455" y="3573810"/>
            <a:ext cx="10993359" cy="262582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示例一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白云：白云在天空顽皮地嬉戏着，有时像白蝴蝶翩翩起舞，有时像小白兔向前奔跑，有时像魔术师迅速变了脸孔。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示例二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瀑布：一条汹涌澎湃的瀑布，咆哮着猛扑下来，发出惊人的声响，宛如千万匹烈马扬蹄奔腾。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7448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36" grpId="0"/>
      <p:bldP spid="3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478582" y="688602"/>
            <a:ext cx="11103293" cy="262582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8.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仿照下面的例句，自选话题，另写两句话。要求使用拟人的修辞手法，句式与例句相同。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秧苗连夜下水，填补麦子归家后田野的寂寞；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大豆执意上山，填补蚕豆出嫁后坡地的寂寞。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5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50583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9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989668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30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8473501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31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9925000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32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0408836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3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8957334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34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9441167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35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0904005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36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1387838" y="6382122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50990" y="1506213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38" name="矩形 37"/>
          <p:cNvSpPr/>
          <p:nvPr/>
        </p:nvSpPr>
        <p:spPr>
          <a:xfrm>
            <a:off x="478582" y="3336030"/>
            <a:ext cx="11285621" cy="16059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74455" y="3365058"/>
            <a:ext cx="10993359" cy="13331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示例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彩虹浓妆打扮，填补风雨停歇后天空的寂寞；山泉放声歌唱，填补草木沉睡时大山的寂寞。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4106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52" grpId="0"/>
      <p:bldP spid="52" grpId="1"/>
    </p:bldLst>
  </p:timing>
</p:sld>
</file>

<file path=ppt/theme/theme1.xml><?xml version="1.0" encoding="utf-8"?>
<a:theme xmlns:a="http://schemas.openxmlformats.org/drawingml/2006/main" name="7_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6177</TotalTime>
  <Words>1155</Words>
  <Application>Microsoft Office PowerPoint</Application>
  <PresentationFormat>自定义</PresentationFormat>
  <Paragraphs>134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7_Office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3625</cp:revision>
  <dcterms:created xsi:type="dcterms:W3CDTF">2014-11-27T01:03:00Z</dcterms:created>
  <dcterms:modified xsi:type="dcterms:W3CDTF">2017-03-28T08:41:11Z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2052-10.1.0.5458</vt:lpwstr>
  </property>
</Properties>
</file>