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3" r:id="rId2"/>
    <p:sldId id="264" r:id="rId3"/>
    <p:sldId id="277" r:id="rId4"/>
    <p:sldId id="284" r:id="rId5"/>
    <p:sldId id="285" r:id="rId6"/>
    <p:sldId id="286" r:id="rId7"/>
    <p:sldId id="287" r:id="rId8"/>
    <p:sldId id="288" r:id="rId9"/>
    <p:sldId id="300" r:id="rId10"/>
    <p:sldId id="301" r:id="rId11"/>
    <p:sldId id="289" r:id="rId12"/>
    <p:sldId id="290" r:id="rId13"/>
    <p:sldId id="291" r:id="rId14"/>
    <p:sldId id="292" r:id="rId15"/>
    <p:sldId id="293" r:id="rId16"/>
    <p:sldId id="270" r:id="rId17"/>
    <p:sldId id="294" r:id="rId18"/>
    <p:sldId id="295" r:id="rId19"/>
    <p:sldId id="296" r:id="rId20"/>
    <p:sldId id="297" r:id="rId21"/>
    <p:sldId id="271" r:id="rId22"/>
    <p:sldId id="298" r:id="rId23"/>
    <p:sldId id="299" r:id="rId24"/>
    <p:sldId id="274" r:id="rId25"/>
    <p:sldId id="275" r:id="rId26"/>
    <p:sldId id="276"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06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483ABC-1928-4686-8758-1E8D165DA9E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C6C1E9-DBD1-439C-9359-FB3E7EDD3B6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9A99AE-6254-49A5-AC2E-725CD296CE4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200038-30AC-4B99-9519-A1AE6FB6736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1F5D09-E491-4961-8568-DD2A624BD50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A302EF2-7079-4B2F-A786-DB18606193F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6AC8ECE-1269-4898-90AD-B9361F8C17A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0AD0244-C768-4DEE-8474-7AF82D8958A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6189E60-4834-48BD-8D79-EACC3C77114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BED473E-77FC-4DF2-BEA0-50F21AE3F17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B59F23-F5BC-4896-B82A-7039A2D50C3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DA62274A-95AD-4C17-8E43-D9AD237FF2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4"/>
          <p:cNvSpPr>
            <a:spLocks noChangeArrowheads="1"/>
          </p:cNvSpPr>
          <p:nvPr/>
        </p:nvSpPr>
        <p:spPr bwMode="auto">
          <a:xfrm>
            <a:off x="0" y="4868863"/>
            <a:ext cx="9144000" cy="585787"/>
          </a:xfrm>
          <a:prstGeom prst="rect">
            <a:avLst/>
          </a:prstGeom>
          <a:noFill/>
          <a:ln w="9525">
            <a:noFill/>
            <a:miter lim="800000"/>
            <a:headEnd/>
            <a:tailEnd/>
          </a:ln>
        </p:spPr>
        <p:txBody>
          <a:bodyPr>
            <a:spAutoFit/>
          </a:bodyPr>
          <a:lstStyle/>
          <a:p>
            <a:pPr algn="ctr">
              <a:lnSpc>
                <a:spcPct val="90000"/>
              </a:lnSpc>
              <a:spcBef>
                <a:spcPct val="50000"/>
              </a:spcBef>
            </a:pPr>
            <a:r>
              <a:rPr kumimoji="1" lang="zh-CN" altLang="en-US" sz="3600" dirty="0">
                <a:solidFill>
                  <a:schemeClr val="bg1"/>
                </a:solidFill>
                <a:latin typeface="华文行楷" pitchFamily="2" charset="-122"/>
                <a:ea typeface="华文行楷" pitchFamily="2" charset="-122"/>
              </a:rPr>
              <a:t>深圳市教育科学研究院　刘筱清</a:t>
            </a:r>
          </a:p>
        </p:txBody>
      </p:sp>
      <p:sp>
        <p:nvSpPr>
          <p:cNvPr id="13314" name="Text Box 7"/>
          <p:cNvSpPr txBox="1">
            <a:spLocks noChangeArrowheads="1"/>
          </p:cNvSpPr>
          <p:nvPr/>
        </p:nvSpPr>
        <p:spPr bwMode="auto">
          <a:xfrm>
            <a:off x="0" y="333375"/>
            <a:ext cx="9144000" cy="641350"/>
          </a:xfrm>
          <a:prstGeom prst="rect">
            <a:avLst/>
          </a:prstGeom>
          <a:noFill/>
          <a:ln w="9525">
            <a:noFill/>
            <a:miter lim="800000"/>
            <a:headEnd/>
            <a:tailEnd/>
          </a:ln>
        </p:spPr>
        <p:txBody>
          <a:bodyPr>
            <a:spAutoFit/>
          </a:bodyPr>
          <a:lstStyle/>
          <a:p>
            <a:pPr algn="ctr">
              <a:spcBef>
                <a:spcPct val="50000"/>
              </a:spcBef>
            </a:pPr>
            <a:r>
              <a:rPr kumimoji="1" lang="en-US" altLang="zh-CN" sz="3600" b="1">
                <a:solidFill>
                  <a:schemeClr val="bg1"/>
                </a:solidFill>
                <a:latin typeface="楷体_GB2312" pitchFamily="49" charset="-122"/>
                <a:ea typeface="楷体_GB2312" pitchFamily="49" charset="-122"/>
              </a:rPr>
              <a:t>2016</a:t>
            </a:r>
            <a:r>
              <a:rPr kumimoji="1" lang="zh-CN" altLang="en-US" sz="3600" b="1">
                <a:solidFill>
                  <a:schemeClr val="bg1"/>
                </a:solidFill>
                <a:latin typeface="楷体_GB2312" pitchFamily="49" charset="-122"/>
                <a:ea typeface="楷体_GB2312" pitchFamily="49" charset="-122"/>
              </a:rPr>
              <a:t>年深圳市高三年级第一次调研考试</a:t>
            </a:r>
          </a:p>
        </p:txBody>
      </p:sp>
      <p:sp>
        <p:nvSpPr>
          <p:cNvPr id="13315" name="Text Box 8"/>
          <p:cNvSpPr txBox="1">
            <a:spLocks noChangeArrowheads="1"/>
          </p:cNvSpPr>
          <p:nvPr/>
        </p:nvSpPr>
        <p:spPr bwMode="auto">
          <a:xfrm>
            <a:off x="0" y="1343025"/>
            <a:ext cx="9144000" cy="2105025"/>
          </a:xfrm>
          <a:prstGeom prst="rect">
            <a:avLst/>
          </a:prstGeom>
          <a:noFill/>
          <a:ln w="9525">
            <a:noFill/>
            <a:miter lim="800000"/>
            <a:headEnd/>
            <a:tailEnd/>
          </a:ln>
        </p:spPr>
        <p:txBody>
          <a:bodyPr>
            <a:spAutoFit/>
          </a:bodyPr>
          <a:lstStyle/>
          <a:p>
            <a:pPr algn="ctr"/>
            <a:r>
              <a:rPr lang="zh-CN" altLang="en-US" sz="6600">
                <a:solidFill>
                  <a:srgbClr val="FFFFFF"/>
                </a:solidFill>
                <a:ea typeface="华文新魏" pitchFamily="2" charset="-122"/>
              </a:rPr>
              <a:t>文科综合能力测试</a:t>
            </a:r>
          </a:p>
          <a:p>
            <a:pPr algn="ctr"/>
            <a:r>
              <a:rPr lang="zh-CN" altLang="en-US" sz="6600">
                <a:solidFill>
                  <a:srgbClr val="FFFFFF"/>
                </a:solidFill>
                <a:ea typeface="华文新魏" pitchFamily="2" charset="-122"/>
              </a:rPr>
              <a:t>地理试题讲评</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602281.pic_hd.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0"/>
            <a:ext cx="4152665" cy="6858000"/>
          </a:xfrm>
          <a:prstGeom prst="rect">
            <a:avLst/>
          </a:prstGeom>
        </p:spPr>
      </p:pic>
    </p:spTree>
    <p:extLst>
      <p:ext uri="{BB962C8B-B14F-4D97-AF65-F5344CB8AC3E}">
        <p14:creationId xmlns:p14="http://schemas.microsoft.com/office/powerpoint/2010/main" val="317922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3"/>
          <p:cNvSpPr txBox="1">
            <a:spLocks noChangeArrowheads="1"/>
          </p:cNvSpPr>
          <p:nvPr/>
        </p:nvSpPr>
        <p:spPr bwMode="auto">
          <a:xfrm>
            <a:off x="0" y="1341438"/>
            <a:ext cx="4284663" cy="1739900"/>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宋体" charset="-122"/>
                <a:cs typeface="Times New Roman" pitchFamily="18" charset="0"/>
              </a:rPr>
              <a:t>7.</a:t>
            </a:r>
            <a:r>
              <a:rPr lang="zh-CN" altLang="en-US" sz="3600" b="1">
                <a:solidFill>
                  <a:schemeClr val="bg1"/>
                </a:solidFill>
                <a:latin typeface="宋体" charset="-122"/>
                <a:cs typeface="Times New Roman" pitchFamily="18" charset="0"/>
              </a:rPr>
              <a:t>北极燕鸥从越冬地开始迁往繁殖地的时间是</a:t>
            </a:r>
          </a:p>
        </p:txBody>
      </p:sp>
      <p:sp>
        <p:nvSpPr>
          <p:cNvPr id="43012" name="Rectangle 4"/>
          <p:cNvSpPr>
            <a:spLocks noChangeArrowheads="1"/>
          </p:cNvSpPr>
          <p:nvPr/>
        </p:nvSpPr>
        <p:spPr bwMode="auto">
          <a:xfrm>
            <a:off x="606425" y="3651250"/>
            <a:ext cx="1517650"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en-US" altLang="zh-CN" sz="3600" b="1">
                <a:solidFill>
                  <a:schemeClr val="bg1"/>
                </a:solidFill>
                <a:latin typeface="Times New Roman" pitchFamily="18" charset="0"/>
                <a:cs typeface="Times New Roman" pitchFamily="18" charset="0"/>
              </a:rPr>
              <a:t>3</a:t>
            </a:r>
            <a:r>
              <a:rPr lang="zh-CN" altLang="en-US" sz="3600" b="1">
                <a:solidFill>
                  <a:schemeClr val="bg1"/>
                </a:solidFill>
                <a:latin typeface="Times New Roman" pitchFamily="18" charset="0"/>
                <a:cs typeface="Times New Roman" pitchFamily="18" charset="0"/>
              </a:rPr>
              <a:t>月</a:t>
            </a:r>
          </a:p>
        </p:txBody>
      </p:sp>
      <p:sp>
        <p:nvSpPr>
          <p:cNvPr id="43013" name="Rectangle 5"/>
          <p:cNvSpPr>
            <a:spLocks noChangeArrowheads="1"/>
          </p:cNvSpPr>
          <p:nvPr/>
        </p:nvSpPr>
        <p:spPr bwMode="auto">
          <a:xfrm>
            <a:off x="611188" y="5013325"/>
            <a:ext cx="1512887"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en-US" altLang="zh-CN" sz="3600" b="1">
                <a:solidFill>
                  <a:schemeClr val="bg1"/>
                </a:solidFill>
                <a:latin typeface="宋体" charset="-122"/>
                <a:cs typeface="Times New Roman" pitchFamily="18" charset="0"/>
              </a:rPr>
              <a:t>9</a:t>
            </a:r>
            <a:r>
              <a:rPr kumimoji="1" lang="zh-CN" altLang="en-US" sz="3600" b="1">
                <a:solidFill>
                  <a:schemeClr val="bg1"/>
                </a:solidFill>
                <a:latin typeface="宋体" charset="-122"/>
                <a:cs typeface="Times New Roman" pitchFamily="18" charset="0"/>
              </a:rPr>
              <a:t>月</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43014" name="Rectangle 6"/>
          <p:cNvSpPr>
            <a:spLocks noChangeArrowheads="1"/>
          </p:cNvSpPr>
          <p:nvPr/>
        </p:nvSpPr>
        <p:spPr bwMode="auto">
          <a:xfrm>
            <a:off x="600075" y="5740400"/>
            <a:ext cx="1811338"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en-US" altLang="zh-CN" sz="3600" b="1">
                <a:solidFill>
                  <a:schemeClr val="bg1"/>
                </a:solidFill>
                <a:latin typeface="宋体" charset="-122"/>
                <a:cs typeface="Times New Roman" pitchFamily="18" charset="0"/>
              </a:rPr>
              <a:t>12</a:t>
            </a:r>
            <a:r>
              <a:rPr kumimoji="1" lang="zh-CN" altLang="en-US" sz="3600" b="1">
                <a:solidFill>
                  <a:schemeClr val="bg1"/>
                </a:solidFill>
                <a:latin typeface="宋体" charset="-122"/>
                <a:cs typeface="Times New Roman" pitchFamily="18" charset="0"/>
              </a:rPr>
              <a:t>月</a:t>
            </a:r>
          </a:p>
        </p:txBody>
      </p:sp>
      <p:sp>
        <p:nvSpPr>
          <p:cNvPr id="43015" name="Text Box 7"/>
          <p:cNvSpPr txBox="1">
            <a:spLocks noChangeArrowheads="1"/>
          </p:cNvSpPr>
          <p:nvPr/>
        </p:nvSpPr>
        <p:spPr bwMode="auto">
          <a:xfrm>
            <a:off x="15875" y="3671888"/>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3016" name="Text Box 8"/>
          <p:cNvSpPr txBox="1">
            <a:spLocks noChangeArrowheads="1"/>
          </p:cNvSpPr>
          <p:nvPr/>
        </p:nvSpPr>
        <p:spPr bwMode="auto">
          <a:xfrm>
            <a:off x="15875" y="50133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3017" name="Text Box 9"/>
          <p:cNvSpPr txBox="1">
            <a:spLocks noChangeArrowheads="1"/>
          </p:cNvSpPr>
          <p:nvPr/>
        </p:nvSpPr>
        <p:spPr bwMode="auto">
          <a:xfrm>
            <a:off x="19050" y="57261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3018" name="Rectangle 10"/>
          <p:cNvSpPr>
            <a:spLocks noChangeArrowheads="1"/>
          </p:cNvSpPr>
          <p:nvPr/>
        </p:nvSpPr>
        <p:spPr bwMode="auto">
          <a:xfrm>
            <a:off x="622300" y="4351338"/>
            <a:ext cx="1501775"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en-US" altLang="zh-CN" sz="3600" b="1">
                <a:solidFill>
                  <a:schemeClr val="bg1"/>
                </a:solidFill>
                <a:latin typeface="Times New Roman" pitchFamily="18" charset="0"/>
                <a:cs typeface="Times New Roman" pitchFamily="18" charset="0"/>
              </a:rPr>
              <a:t>6</a:t>
            </a:r>
            <a:r>
              <a:rPr kumimoji="1" lang="zh-CN" altLang="en-US" sz="3600" b="1">
                <a:solidFill>
                  <a:schemeClr val="bg1"/>
                </a:solidFill>
                <a:latin typeface="Times New Roman" pitchFamily="18" charset="0"/>
                <a:cs typeface="Times New Roman" pitchFamily="18" charset="0"/>
              </a:rPr>
              <a:t>月</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43019" name="Text Box 11"/>
          <p:cNvSpPr txBox="1">
            <a:spLocks noChangeArrowheads="1"/>
          </p:cNvSpPr>
          <p:nvPr/>
        </p:nvSpPr>
        <p:spPr bwMode="auto">
          <a:xfrm>
            <a:off x="15875" y="43719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21514" name="Picture 12" descr="next1">
            <a:hlinkClick r:id="" action="ppaction://hlinkshowjump?jump=nextslide"/>
          </p:cNvPr>
          <p:cNvPicPr>
            <a:picLocks noChangeAspect="1" noChangeArrowheads="1" noCrop="1"/>
          </p:cNvPicPr>
          <p:nvPr/>
        </p:nvPicPr>
        <p:blipFill>
          <a:blip r:embed="rId2"/>
          <a:srcRect/>
          <a:stretch>
            <a:fillRect/>
          </a:stretch>
        </p:blipFill>
        <p:spPr bwMode="auto">
          <a:xfrm>
            <a:off x="8316913" y="6529388"/>
            <a:ext cx="827087" cy="284162"/>
          </a:xfrm>
          <a:prstGeom prst="rect">
            <a:avLst/>
          </a:prstGeom>
          <a:noFill/>
          <a:ln w="9525">
            <a:noFill/>
            <a:miter lim="800000"/>
            <a:headEnd/>
            <a:tailEnd/>
          </a:ln>
        </p:spPr>
      </p:pic>
      <p:sp>
        <p:nvSpPr>
          <p:cNvPr id="43024" name="Rectangle 16"/>
          <p:cNvSpPr>
            <a:spLocks noChangeArrowheads="1"/>
          </p:cNvSpPr>
          <p:nvPr/>
        </p:nvSpPr>
        <p:spPr bwMode="auto">
          <a:xfrm>
            <a:off x="0" y="3068638"/>
            <a:ext cx="4117975" cy="519112"/>
          </a:xfrm>
          <a:prstGeom prst="rect">
            <a:avLst/>
          </a:prstGeom>
          <a:noFill/>
          <a:ln w="9525">
            <a:noFill/>
            <a:miter lim="800000"/>
            <a:headEnd/>
            <a:tailEnd/>
          </a:ln>
        </p:spPr>
        <p:txBody>
          <a:bodyPr wrap="none">
            <a:spAutoFit/>
          </a:bodyPr>
          <a:lstStyle/>
          <a:p>
            <a:pPr>
              <a:spcBef>
                <a:spcPct val="50000"/>
              </a:spcBef>
            </a:pPr>
            <a:r>
              <a:rPr lang="zh-CN" altLang="en-US" sz="2800" b="1">
                <a:solidFill>
                  <a:schemeClr val="bg1"/>
                </a:solidFill>
                <a:latin typeface="楷体_GB2312" pitchFamily="49" charset="-122"/>
                <a:ea typeface="楷体_GB2312" pitchFamily="49" charset="-122"/>
                <a:cs typeface="Times New Roman" pitchFamily="18" charset="0"/>
              </a:rPr>
              <a:t>（</a:t>
            </a:r>
            <a:r>
              <a:rPr lang="zh-CN" altLang="en-US" sz="2800" b="1">
                <a:solidFill>
                  <a:srgbClr val="FFFF00"/>
                </a:solidFill>
                <a:latin typeface="楷体_GB2312" pitchFamily="49" charset="-122"/>
                <a:ea typeface="楷体_GB2312" pitchFamily="49" charset="-122"/>
                <a:cs typeface="Times New Roman" pitchFamily="18" charset="0"/>
              </a:rPr>
              <a:t>难度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，区分度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a:t>
            </a:r>
          </a:p>
        </p:txBody>
      </p:sp>
      <p:sp>
        <p:nvSpPr>
          <p:cNvPr id="43025" name="Rectangle 17"/>
          <p:cNvSpPr>
            <a:spLocks noChangeArrowheads="1"/>
          </p:cNvSpPr>
          <p:nvPr/>
        </p:nvSpPr>
        <p:spPr bwMode="auto">
          <a:xfrm>
            <a:off x="1835150" y="3716338"/>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3026" name="Rectangle 18"/>
          <p:cNvSpPr>
            <a:spLocks noChangeArrowheads="1"/>
          </p:cNvSpPr>
          <p:nvPr/>
        </p:nvSpPr>
        <p:spPr bwMode="auto">
          <a:xfrm>
            <a:off x="1835150" y="44370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3027" name="Rectangle 19"/>
          <p:cNvSpPr>
            <a:spLocks noChangeArrowheads="1"/>
          </p:cNvSpPr>
          <p:nvPr/>
        </p:nvSpPr>
        <p:spPr bwMode="auto">
          <a:xfrm>
            <a:off x="1843088" y="5084763"/>
            <a:ext cx="1792287"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3028" name="Rectangle 20"/>
          <p:cNvSpPr>
            <a:spLocks noChangeArrowheads="1"/>
          </p:cNvSpPr>
          <p:nvPr/>
        </p:nvSpPr>
        <p:spPr bwMode="auto">
          <a:xfrm>
            <a:off x="1843088" y="5805488"/>
            <a:ext cx="1792287"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21520" name="Text Box 21"/>
          <p:cNvSpPr txBox="1">
            <a:spLocks noChangeArrowheads="1"/>
          </p:cNvSpPr>
          <p:nvPr/>
        </p:nvSpPr>
        <p:spPr bwMode="auto">
          <a:xfrm>
            <a:off x="0" y="0"/>
            <a:ext cx="9144000" cy="1373188"/>
          </a:xfrm>
          <a:prstGeom prst="rect">
            <a:avLst/>
          </a:prstGeom>
          <a:noFill/>
          <a:ln w="9525">
            <a:noFill/>
            <a:miter lim="800000"/>
            <a:headEnd/>
            <a:tailEnd/>
          </a:ln>
        </p:spPr>
        <p:txBody>
          <a:bodyPr>
            <a:spAutoFit/>
          </a:bodyPr>
          <a:lstStyle/>
          <a:p>
            <a:pPr>
              <a:spcBef>
                <a:spcPct val="50000"/>
              </a:spcBef>
            </a:pPr>
            <a:r>
              <a:rPr lang="zh-CN" altLang="en-US" sz="2800" b="1">
                <a:solidFill>
                  <a:schemeClr val="bg1"/>
                </a:solidFill>
                <a:latin typeface="楷体_GB2312" pitchFamily="49" charset="-122"/>
                <a:ea typeface="楷体_GB2312" pitchFamily="49" charset="-122"/>
              </a:rPr>
              <a:t>　　北极燕鸥是目前世界上已知迁徙距离最长的动物，一生致力于往返南北极之间追逐夏天。图</a:t>
            </a:r>
            <a:r>
              <a:rPr lang="en-US" altLang="zh-CN" sz="2800" b="1">
                <a:solidFill>
                  <a:schemeClr val="bg1"/>
                </a:solidFill>
                <a:latin typeface="楷体_GB2312" pitchFamily="49" charset="-122"/>
                <a:ea typeface="楷体_GB2312" pitchFamily="49" charset="-122"/>
              </a:rPr>
              <a:t>3</a:t>
            </a:r>
            <a:r>
              <a:rPr lang="zh-CN" altLang="en-US" sz="2800" b="1">
                <a:solidFill>
                  <a:schemeClr val="bg1"/>
                </a:solidFill>
                <a:latin typeface="楷体_GB2312" pitchFamily="49" charset="-122"/>
                <a:ea typeface="楷体_GB2312" pitchFamily="49" charset="-122"/>
              </a:rPr>
              <a:t>示意北极燕鸥往返迁徙路线。读图</a:t>
            </a:r>
            <a:r>
              <a:rPr lang="en-US" altLang="zh-CN" sz="2800" b="1">
                <a:solidFill>
                  <a:schemeClr val="bg1"/>
                </a:solidFill>
                <a:latin typeface="楷体_GB2312" pitchFamily="49" charset="-122"/>
                <a:ea typeface="楷体_GB2312" pitchFamily="49" charset="-122"/>
              </a:rPr>
              <a:t>3</a:t>
            </a:r>
            <a:r>
              <a:rPr lang="zh-CN" altLang="en-US" sz="2800" b="1">
                <a:solidFill>
                  <a:schemeClr val="bg1"/>
                </a:solidFill>
                <a:latin typeface="楷体_GB2312" pitchFamily="49" charset="-122"/>
                <a:ea typeface="楷体_GB2312" pitchFamily="49" charset="-122"/>
              </a:rPr>
              <a:t>，完成</a:t>
            </a:r>
            <a:r>
              <a:rPr lang="ru-RU" altLang="zh-CN" sz="2800" b="1">
                <a:solidFill>
                  <a:schemeClr val="bg1"/>
                </a:solidFill>
                <a:latin typeface="楷体_GB2312" pitchFamily="49" charset="-122"/>
                <a:ea typeface="楷体_GB2312" pitchFamily="49" charset="-122"/>
              </a:rPr>
              <a:t>7</a:t>
            </a:r>
            <a:r>
              <a:rPr lang="zh-CN" altLang="ru-RU" sz="2800" b="1">
                <a:solidFill>
                  <a:schemeClr val="bg1"/>
                </a:solidFill>
                <a:latin typeface="楷体_GB2312" pitchFamily="49" charset="-122"/>
                <a:ea typeface="楷体_GB2312" pitchFamily="49" charset="-122"/>
              </a:rPr>
              <a:t>～</a:t>
            </a:r>
            <a:r>
              <a:rPr lang="en-US" altLang="zh-CN" sz="2800" b="1">
                <a:solidFill>
                  <a:schemeClr val="bg1"/>
                </a:solidFill>
                <a:latin typeface="楷体_GB2312" pitchFamily="49" charset="-122"/>
                <a:ea typeface="楷体_GB2312" pitchFamily="49" charset="-122"/>
              </a:rPr>
              <a:t>9</a:t>
            </a:r>
            <a:r>
              <a:rPr lang="zh-CN" altLang="en-US" sz="2800" b="1">
                <a:solidFill>
                  <a:schemeClr val="bg1"/>
                </a:solidFill>
                <a:latin typeface="楷体_GB2312" pitchFamily="49" charset="-122"/>
                <a:ea typeface="楷体_GB2312" pitchFamily="49" charset="-122"/>
              </a:rPr>
              <a:t>题。</a:t>
            </a:r>
          </a:p>
        </p:txBody>
      </p:sp>
      <p:sp>
        <p:nvSpPr>
          <p:cNvPr id="43034" name="Oval 26"/>
          <p:cNvSpPr>
            <a:spLocks noChangeArrowheads="1"/>
          </p:cNvSpPr>
          <p:nvPr/>
        </p:nvSpPr>
        <p:spPr bwMode="auto">
          <a:xfrm>
            <a:off x="3924300" y="476250"/>
            <a:ext cx="1655763" cy="504825"/>
          </a:xfrm>
          <a:prstGeom prst="ellipse">
            <a:avLst/>
          </a:prstGeom>
          <a:noFill/>
          <a:ln w="25400">
            <a:solidFill>
              <a:srgbClr val="FFFF00"/>
            </a:solidFill>
            <a:prstDash val="dash"/>
            <a:round/>
            <a:headEnd/>
            <a:tailEnd/>
          </a:ln>
        </p:spPr>
        <p:txBody>
          <a:bodyPr wrap="none" anchor="ctr"/>
          <a:lstStyle/>
          <a:p>
            <a:endParaRPr lang="zh-CN" altLang="en-US"/>
          </a:p>
        </p:txBody>
      </p:sp>
      <p:pic>
        <p:nvPicPr>
          <p:cNvPr id="21523" name="Picture 2"/>
          <p:cNvPicPr>
            <a:picLocks noChangeAspect="1" noChangeArrowheads="1"/>
          </p:cNvPicPr>
          <p:nvPr/>
        </p:nvPicPr>
        <p:blipFill>
          <a:blip r:embed="rId3"/>
          <a:srcRect/>
          <a:stretch>
            <a:fillRect/>
          </a:stretch>
        </p:blipFill>
        <p:spPr bwMode="auto">
          <a:xfrm>
            <a:off x="4221163" y="1484313"/>
            <a:ext cx="4922837" cy="4968875"/>
          </a:xfrm>
          <a:prstGeom prst="rect">
            <a:avLst/>
          </a:prstGeom>
          <a:noFill/>
          <a:ln w="9525">
            <a:noFill/>
            <a:miter lim="800000"/>
            <a:headEnd/>
            <a:tailEnd/>
          </a:ln>
        </p:spPr>
      </p:pic>
      <p:sp>
        <p:nvSpPr>
          <p:cNvPr id="43035" name="AutoShape 27"/>
          <p:cNvSpPr>
            <a:spLocks noChangeArrowheads="1"/>
          </p:cNvSpPr>
          <p:nvPr/>
        </p:nvSpPr>
        <p:spPr bwMode="auto">
          <a:xfrm>
            <a:off x="5580063" y="1021388"/>
            <a:ext cx="3563937" cy="1412875"/>
          </a:xfrm>
          <a:prstGeom prst="wedgeRectCallout">
            <a:avLst>
              <a:gd name="adj1" fmla="val -59914"/>
              <a:gd name="adj2" fmla="val -55716"/>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r>
              <a:rPr lang="zh-CN" altLang="en-US" sz="2800" b="1">
                <a:solidFill>
                  <a:srgbClr val="FF0000"/>
                </a:solidFill>
                <a:ea typeface="楷体_GB2312" pitchFamily="49" charset="-122"/>
              </a:rPr>
              <a:t> 繁殖地（北极地区）→夏天是</a:t>
            </a:r>
            <a:r>
              <a:rPr lang="en-US" altLang="zh-CN" sz="2800" b="1">
                <a:solidFill>
                  <a:srgbClr val="FF0000"/>
                </a:solidFill>
                <a:ea typeface="楷体_GB2312" pitchFamily="49" charset="-122"/>
              </a:rPr>
              <a:t>6</a:t>
            </a:r>
            <a:r>
              <a:rPr lang="zh-CN" altLang="en-US" sz="2800" b="1">
                <a:solidFill>
                  <a:srgbClr val="FF0000"/>
                </a:solidFill>
                <a:ea typeface="楷体_GB2312" pitchFamily="49" charset="-122"/>
              </a:rPr>
              <a:t>～</a:t>
            </a:r>
            <a:r>
              <a:rPr lang="en-US" altLang="zh-CN" sz="2800" b="1">
                <a:solidFill>
                  <a:srgbClr val="FF0000"/>
                </a:solidFill>
                <a:ea typeface="楷体_GB2312" pitchFamily="49" charset="-122"/>
              </a:rPr>
              <a:t>8</a:t>
            </a:r>
            <a:r>
              <a:rPr lang="zh-CN" altLang="en-US" sz="2800" b="1">
                <a:solidFill>
                  <a:srgbClr val="FF0000"/>
                </a:solidFill>
                <a:ea typeface="楷体_GB2312" pitchFamily="49" charset="-122"/>
              </a:rPr>
              <a:t>月。</a:t>
            </a:r>
          </a:p>
        </p:txBody>
      </p:sp>
      <p:sp>
        <p:nvSpPr>
          <p:cNvPr id="21" name="AutoShape 27"/>
          <p:cNvSpPr>
            <a:spLocks noChangeArrowheads="1"/>
          </p:cNvSpPr>
          <p:nvPr/>
        </p:nvSpPr>
        <p:spPr bwMode="auto">
          <a:xfrm>
            <a:off x="4340799" y="2959100"/>
            <a:ext cx="3563937" cy="1412875"/>
          </a:xfrm>
          <a:prstGeom prst="wedgeRectCallout">
            <a:avLst>
              <a:gd name="adj1" fmla="val -40986"/>
              <a:gd name="adj2" fmla="val -189399"/>
            </a:avLst>
          </a:prstGeom>
          <a:solidFill>
            <a:schemeClr val="bg1"/>
          </a:solidFill>
          <a:ln w="12700">
            <a:solidFill>
              <a:srgbClr val="FF0000"/>
            </a:solidFill>
            <a:miter lim="800000"/>
            <a:headEnd/>
            <a:tailEnd/>
          </a:ln>
        </p:spPr>
        <p:txBody>
          <a:bodyPr/>
          <a:lstStyle/>
          <a:p>
            <a:pPr algn="ctr"/>
            <a:r>
              <a:rPr lang="zh-CN" altLang="en-US" sz="2800" b="1" dirty="0" smtClean="0">
                <a:solidFill>
                  <a:schemeClr val="accent2"/>
                </a:solidFill>
                <a:ea typeface="楷体_GB2312" pitchFamily="49" charset="-122"/>
              </a:rPr>
              <a:t>个人感觉修改为：</a:t>
            </a:r>
            <a:endParaRPr lang="zh-CN" altLang="en-US" sz="2800" b="1" dirty="0">
              <a:solidFill>
                <a:schemeClr val="accent2"/>
              </a:solidFill>
              <a:ea typeface="楷体_GB2312" pitchFamily="49" charset="-122"/>
            </a:endParaRPr>
          </a:p>
          <a:p>
            <a:r>
              <a:rPr lang="zh-CN" altLang="en-US" sz="2800" b="1" dirty="0">
                <a:solidFill>
                  <a:srgbClr val="FF0000"/>
                </a:solidFill>
                <a:ea typeface="楷体_GB2312" pitchFamily="49" charset="-122"/>
              </a:rPr>
              <a:t> </a:t>
            </a:r>
            <a:r>
              <a:rPr lang="zh-CN" altLang="en-US" sz="2800" b="1" dirty="0" smtClean="0">
                <a:solidFill>
                  <a:srgbClr val="FF0000"/>
                </a:solidFill>
                <a:ea typeface="楷体_GB2312" pitchFamily="49" charset="-122"/>
              </a:rPr>
              <a:t>一生致力于“追逐夏日阳光”。</a:t>
            </a:r>
            <a:endParaRPr lang="zh-CN" altLang="en-US" sz="2800" b="1" dirty="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24"/>
                                        </p:tgtEl>
                                        <p:attrNameLst>
                                          <p:attrName>style.visibility</p:attrName>
                                        </p:attrNameLst>
                                      </p:cBhvr>
                                      <p:to>
                                        <p:strVal val="visible"/>
                                      </p:to>
                                    </p:set>
                                    <p:animEffect transition="in" filter="dissolve">
                                      <p:cBhvr>
                                        <p:cTn id="7" dur="500"/>
                                        <p:tgtEl>
                                          <p:spTgt spid="430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25"/>
                                        </p:tgtEl>
                                        <p:attrNameLst>
                                          <p:attrName>style.visibility</p:attrName>
                                        </p:attrNameLst>
                                      </p:cBhvr>
                                      <p:to>
                                        <p:strVal val="visible"/>
                                      </p:to>
                                    </p:set>
                                    <p:animEffect transition="in" filter="dissolve">
                                      <p:cBhvr>
                                        <p:cTn id="12" dur="500"/>
                                        <p:tgtEl>
                                          <p:spTgt spid="430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26"/>
                                        </p:tgtEl>
                                        <p:attrNameLst>
                                          <p:attrName>style.visibility</p:attrName>
                                        </p:attrNameLst>
                                      </p:cBhvr>
                                      <p:to>
                                        <p:strVal val="visible"/>
                                      </p:to>
                                    </p:set>
                                    <p:animEffect transition="in" filter="dissolve">
                                      <p:cBhvr>
                                        <p:cTn id="17" dur="500"/>
                                        <p:tgtEl>
                                          <p:spTgt spid="430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27"/>
                                        </p:tgtEl>
                                        <p:attrNameLst>
                                          <p:attrName>style.visibility</p:attrName>
                                        </p:attrNameLst>
                                      </p:cBhvr>
                                      <p:to>
                                        <p:strVal val="visible"/>
                                      </p:to>
                                    </p:set>
                                    <p:animEffect transition="in" filter="dissolve">
                                      <p:cBhvr>
                                        <p:cTn id="22" dur="500"/>
                                        <p:tgtEl>
                                          <p:spTgt spid="430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animEffect transition="in" filter="dissolve">
                                      <p:cBhvr>
                                        <p:cTn id="27" dur="500"/>
                                        <p:tgtEl>
                                          <p:spTgt spid="43028"/>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43034"/>
                                        </p:tgtEl>
                                        <p:attrNameLst>
                                          <p:attrName>style.visibility</p:attrName>
                                        </p:attrNameLst>
                                      </p:cBhvr>
                                      <p:to>
                                        <p:strVal val="visible"/>
                                      </p:to>
                                    </p:set>
                                    <p:animEffect transition="in" filter="wedge">
                                      <p:cBhvr>
                                        <p:cTn id="32" dur="2000"/>
                                        <p:tgtEl>
                                          <p:spTgt spid="430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035"/>
                                        </p:tgtEl>
                                        <p:attrNameLst>
                                          <p:attrName>style.visibility</p:attrName>
                                        </p:attrNameLst>
                                      </p:cBhvr>
                                      <p:to>
                                        <p:strVal val="visible"/>
                                      </p:to>
                                    </p:set>
                                    <p:animEffect transition="in" filter="dissolve">
                                      <p:cBhvr>
                                        <p:cTn id="37" dur="500"/>
                                        <p:tgtEl>
                                          <p:spTgt spid="4303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3" restart="whenNotActive" fill="hold" evtFilter="cancelBubble" nodeType="interactiveSeq">
                <p:stCondLst>
                  <p:cond evt="onClick" delay="0">
                    <p:tgtEl>
                      <p:spTgt spid="43012"/>
                    </p:tgtEl>
                  </p:cond>
                </p:stCondLst>
                <p:endSync evt="end" delay="0">
                  <p:rtn val="all"/>
                </p:endSync>
                <p:childTnLst>
                  <p:par>
                    <p:cTn id="44" fill="hold">
                      <p:stCondLst>
                        <p:cond delay="0"/>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43015"/>
                                        </p:tgtEl>
                                        <p:attrNameLst>
                                          <p:attrName>style.visibility</p:attrName>
                                        </p:attrNameLst>
                                      </p:cBhvr>
                                      <p:to>
                                        <p:strVal val="visible"/>
                                      </p:to>
                                    </p:set>
                                    <p:animEffect transition="in" filter="wedge">
                                      <p:cBhvr>
                                        <p:cTn id="48" dur="2000"/>
                                        <p:tgtEl>
                                          <p:spTgt spid="43015"/>
                                        </p:tgtEl>
                                      </p:cBhvr>
                                    </p:animEffect>
                                  </p:childTnLst>
                                </p:cTn>
                              </p:par>
                            </p:childTnLst>
                          </p:cTn>
                        </p:par>
                      </p:childTnLst>
                    </p:cTn>
                  </p:par>
                </p:childTnLst>
              </p:cTn>
              <p:nextCondLst>
                <p:cond evt="onClick" delay="0">
                  <p:tgtEl>
                    <p:spTgt spid="43012"/>
                  </p:tgtEl>
                </p:cond>
              </p:nextCondLst>
            </p:seq>
            <p:seq concurrent="1" nextAc="seek">
              <p:cTn id="49" restart="whenNotActive" fill="hold" evtFilter="cancelBubble" nodeType="interactiveSeq">
                <p:stCondLst>
                  <p:cond evt="onClick" delay="0">
                    <p:tgtEl>
                      <p:spTgt spid="43013"/>
                    </p:tgtEl>
                  </p:cond>
                </p:stCondLst>
                <p:endSync evt="end" delay="0">
                  <p:rtn val="all"/>
                </p:endSync>
                <p:childTnLst>
                  <p:par>
                    <p:cTn id="50" fill="hold">
                      <p:stCondLst>
                        <p:cond delay="0"/>
                      </p:stCondLst>
                      <p:childTnLst>
                        <p:par>
                          <p:cTn id="51" fill="hold">
                            <p:stCondLst>
                              <p:cond delay="0"/>
                            </p:stCondLst>
                            <p:childTnLst>
                              <p:par>
                                <p:cTn id="52" presetID="20" presetClass="entr" presetSubtype="0" fill="hold" grpId="0" nodeType="clickEffect">
                                  <p:stCondLst>
                                    <p:cond delay="0"/>
                                  </p:stCondLst>
                                  <p:childTnLst>
                                    <p:set>
                                      <p:cBhvr>
                                        <p:cTn id="53" dur="1" fill="hold">
                                          <p:stCondLst>
                                            <p:cond delay="0"/>
                                          </p:stCondLst>
                                        </p:cTn>
                                        <p:tgtEl>
                                          <p:spTgt spid="43016"/>
                                        </p:tgtEl>
                                        <p:attrNameLst>
                                          <p:attrName>style.visibility</p:attrName>
                                        </p:attrNameLst>
                                      </p:cBhvr>
                                      <p:to>
                                        <p:strVal val="visible"/>
                                      </p:to>
                                    </p:set>
                                    <p:animEffect transition="in" filter="wedge">
                                      <p:cBhvr>
                                        <p:cTn id="54" dur="2000"/>
                                        <p:tgtEl>
                                          <p:spTgt spid="43016"/>
                                        </p:tgtEl>
                                      </p:cBhvr>
                                    </p:animEffect>
                                  </p:childTnLst>
                                </p:cTn>
                              </p:par>
                            </p:childTnLst>
                          </p:cTn>
                        </p:par>
                      </p:childTnLst>
                    </p:cTn>
                  </p:par>
                </p:childTnLst>
              </p:cTn>
              <p:nextCondLst>
                <p:cond evt="onClick" delay="0">
                  <p:tgtEl>
                    <p:spTgt spid="43013"/>
                  </p:tgtEl>
                </p:cond>
              </p:nextCondLst>
            </p:seq>
            <p:seq concurrent="1" nextAc="seek">
              <p:cTn id="55" restart="whenNotActive" fill="hold" evtFilter="cancelBubble" nodeType="interactiveSeq">
                <p:stCondLst>
                  <p:cond evt="onClick" delay="0">
                    <p:tgtEl>
                      <p:spTgt spid="43014"/>
                    </p:tgtEl>
                  </p:cond>
                </p:stCondLst>
                <p:endSync evt="end" delay="0">
                  <p:rtn val="all"/>
                </p:endSync>
                <p:childTnLst>
                  <p:par>
                    <p:cTn id="56" fill="hold">
                      <p:stCondLst>
                        <p:cond delay="0"/>
                      </p:stCondLst>
                      <p:childTnLst>
                        <p:par>
                          <p:cTn id="57" fill="hold">
                            <p:stCondLst>
                              <p:cond delay="0"/>
                            </p:stCondLst>
                            <p:childTnLst>
                              <p:par>
                                <p:cTn id="58" presetID="20" presetClass="entr" presetSubtype="0" fill="hold" grpId="0" nodeType="clickEffect">
                                  <p:stCondLst>
                                    <p:cond delay="0"/>
                                  </p:stCondLst>
                                  <p:childTnLst>
                                    <p:set>
                                      <p:cBhvr>
                                        <p:cTn id="59" dur="1" fill="hold">
                                          <p:stCondLst>
                                            <p:cond delay="0"/>
                                          </p:stCondLst>
                                        </p:cTn>
                                        <p:tgtEl>
                                          <p:spTgt spid="43017"/>
                                        </p:tgtEl>
                                        <p:attrNameLst>
                                          <p:attrName>style.visibility</p:attrName>
                                        </p:attrNameLst>
                                      </p:cBhvr>
                                      <p:to>
                                        <p:strVal val="visible"/>
                                      </p:to>
                                    </p:set>
                                    <p:animEffect transition="in" filter="wedge">
                                      <p:cBhvr>
                                        <p:cTn id="60" dur="2000"/>
                                        <p:tgtEl>
                                          <p:spTgt spid="43017"/>
                                        </p:tgtEl>
                                      </p:cBhvr>
                                    </p:animEffect>
                                  </p:childTnLst>
                                </p:cTn>
                              </p:par>
                            </p:childTnLst>
                          </p:cTn>
                        </p:par>
                      </p:childTnLst>
                    </p:cTn>
                  </p:par>
                </p:childTnLst>
              </p:cTn>
              <p:nextCondLst>
                <p:cond evt="onClick" delay="0">
                  <p:tgtEl>
                    <p:spTgt spid="43014"/>
                  </p:tgtEl>
                </p:cond>
              </p:nextCondLst>
            </p:seq>
            <p:seq concurrent="1" nextAc="seek">
              <p:cTn id="61" restart="whenNotActive" fill="hold" evtFilter="cancelBubble" nodeType="interactiveSeq">
                <p:stCondLst>
                  <p:cond evt="onClick" delay="0">
                    <p:tgtEl>
                      <p:spTgt spid="43018"/>
                    </p:tgtEl>
                  </p:cond>
                </p:stCondLst>
                <p:endSync evt="end" delay="0">
                  <p:rtn val="all"/>
                </p:endSync>
                <p:childTnLst>
                  <p:par>
                    <p:cTn id="62" fill="hold">
                      <p:stCondLst>
                        <p:cond delay="0"/>
                      </p:stCondLst>
                      <p:childTnLst>
                        <p:par>
                          <p:cTn id="63" fill="hold">
                            <p:stCondLst>
                              <p:cond delay="0"/>
                            </p:stCondLst>
                            <p:childTnLst>
                              <p:par>
                                <p:cTn id="64" presetID="20" presetClass="entr" presetSubtype="0" fill="hold" grpId="0" nodeType="clickEffect">
                                  <p:stCondLst>
                                    <p:cond delay="0"/>
                                  </p:stCondLst>
                                  <p:childTnLst>
                                    <p:set>
                                      <p:cBhvr>
                                        <p:cTn id="65" dur="1" fill="hold">
                                          <p:stCondLst>
                                            <p:cond delay="0"/>
                                          </p:stCondLst>
                                        </p:cTn>
                                        <p:tgtEl>
                                          <p:spTgt spid="43019"/>
                                        </p:tgtEl>
                                        <p:attrNameLst>
                                          <p:attrName>style.visibility</p:attrName>
                                        </p:attrNameLst>
                                      </p:cBhvr>
                                      <p:to>
                                        <p:strVal val="visible"/>
                                      </p:to>
                                    </p:set>
                                    <p:animEffect transition="in" filter="wedge">
                                      <p:cBhvr>
                                        <p:cTn id="66" dur="2000"/>
                                        <p:tgtEl>
                                          <p:spTgt spid="43019"/>
                                        </p:tgtEl>
                                      </p:cBhvr>
                                    </p:animEffect>
                                  </p:childTnLst>
                                </p:cTn>
                              </p:par>
                            </p:childTnLst>
                          </p:cTn>
                        </p:par>
                      </p:childTnLst>
                    </p:cTn>
                  </p:par>
                </p:childTnLst>
              </p:cTn>
              <p:nextCondLst>
                <p:cond evt="onClick" delay="0">
                  <p:tgtEl>
                    <p:spTgt spid="43018"/>
                  </p:tgtEl>
                </p:cond>
              </p:nextCondLst>
            </p:seq>
          </p:childTnLst>
        </p:cTn>
      </p:par>
    </p:tnLst>
    <p:bldLst>
      <p:bldP spid="43015" grpId="0"/>
      <p:bldP spid="43016" grpId="0"/>
      <p:bldP spid="43017" grpId="0"/>
      <p:bldP spid="43019" grpId="0"/>
      <p:bldP spid="43024" grpId="0"/>
      <p:bldP spid="43025" grpId="0"/>
      <p:bldP spid="43026" grpId="0"/>
      <p:bldP spid="43027" grpId="0"/>
      <p:bldP spid="43028" grpId="0"/>
      <p:bldP spid="43034" grpId="0" animBg="1"/>
      <p:bldP spid="43035"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noChangeArrowheads="1"/>
          </p:cNvPicPr>
          <p:nvPr/>
        </p:nvPicPr>
        <p:blipFill>
          <a:blip r:embed="rId2"/>
          <a:srcRect/>
          <a:stretch>
            <a:fillRect/>
          </a:stretch>
        </p:blipFill>
        <p:spPr bwMode="auto">
          <a:xfrm>
            <a:off x="5076825" y="0"/>
            <a:ext cx="4067175" cy="4106863"/>
          </a:xfrm>
          <a:prstGeom prst="rect">
            <a:avLst/>
          </a:prstGeom>
          <a:noFill/>
          <a:ln w="9525">
            <a:noFill/>
            <a:miter lim="800000"/>
            <a:headEnd/>
            <a:tailEnd/>
          </a:ln>
        </p:spPr>
      </p:pic>
      <p:sp>
        <p:nvSpPr>
          <p:cNvPr id="22530" name="Text Box 3"/>
          <p:cNvSpPr txBox="1">
            <a:spLocks noChangeArrowheads="1"/>
          </p:cNvSpPr>
          <p:nvPr/>
        </p:nvSpPr>
        <p:spPr bwMode="auto">
          <a:xfrm>
            <a:off x="0" y="0"/>
            <a:ext cx="4859338" cy="2838450"/>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宋体" charset="-122"/>
                <a:cs typeface="Times New Roman" pitchFamily="18" charset="0"/>
              </a:rPr>
              <a:t>8.</a:t>
            </a:r>
            <a:r>
              <a:rPr lang="zh-CN" altLang="en-US" sz="3600" b="1">
                <a:solidFill>
                  <a:schemeClr val="bg1"/>
                </a:solidFill>
                <a:latin typeface="宋体" charset="-122"/>
                <a:cs typeface="Times New Roman" pitchFamily="18" charset="0"/>
              </a:rPr>
              <a:t>北极燕鸥从越冬地迁往繁殖地不是沿来路（实线）返回，而是选择图中的</a:t>
            </a:r>
            <a:r>
              <a:rPr lang="zh-CN" altLang="en-US" sz="3600" b="1">
                <a:solidFill>
                  <a:schemeClr val="bg1"/>
                </a:solidFill>
                <a:latin typeface="Times New Roman" pitchFamily="18" charset="0"/>
                <a:cs typeface="Times New Roman" pitchFamily="18" charset="0"/>
              </a:rPr>
              <a:t>“</a:t>
            </a:r>
            <a:r>
              <a:rPr lang="en-US" altLang="zh-CN" sz="3600" b="1">
                <a:solidFill>
                  <a:schemeClr val="bg1"/>
                </a:solidFill>
                <a:latin typeface="宋体" charset="-122"/>
                <a:cs typeface="Times New Roman" pitchFamily="18" charset="0"/>
              </a:rPr>
              <a:t>S</a:t>
            </a:r>
            <a:r>
              <a:rPr lang="en-US" altLang="zh-CN" sz="3600" b="1">
                <a:solidFill>
                  <a:schemeClr val="bg1"/>
                </a:solidFill>
                <a:latin typeface="Times New Roman" pitchFamily="18" charset="0"/>
                <a:cs typeface="Times New Roman" pitchFamily="18" charset="0"/>
              </a:rPr>
              <a:t>”</a:t>
            </a:r>
            <a:r>
              <a:rPr lang="zh-CN" altLang="en-US" sz="3600" b="1">
                <a:solidFill>
                  <a:schemeClr val="bg1"/>
                </a:solidFill>
                <a:latin typeface="宋体" charset="-122"/>
                <a:cs typeface="Times New Roman" pitchFamily="18" charset="0"/>
              </a:rPr>
              <a:t>形（虚线）线路，合理的解释是</a:t>
            </a:r>
          </a:p>
        </p:txBody>
      </p:sp>
      <p:sp>
        <p:nvSpPr>
          <p:cNvPr id="44036" name="Rectangle 4"/>
          <p:cNvSpPr>
            <a:spLocks noChangeArrowheads="1"/>
          </p:cNvSpPr>
          <p:nvPr/>
        </p:nvSpPr>
        <p:spPr bwMode="auto">
          <a:xfrm>
            <a:off x="606425" y="4011613"/>
            <a:ext cx="8537575"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3600" b="1">
                <a:solidFill>
                  <a:schemeClr val="bg1"/>
                </a:solidFill>
                <a:latin typeface="Times New Roman" pitchFamily="18" charset="0"/>
                <a:cs typeface="Times New Roman" pitchFamily="18" charset="0"/>
              </a:rPr>
              <a:t>大致沿大圆飞行距离较短 </a:t>
            </a:r>
          </a:p>
        </p:txBody>
      </p:sp>
      <p:sp>
        <p:nvSpPr>
          <p:cNvPr id="44037" name="Rectangle 5"/>
          <p:cNvSpPr>
            <a:spLocks noChangeArrowheads="1"/>
          </p:cNvSpPr>
          <p:nvPr/>
        </p:nvSpPr>
        <p:spPr bwMode="auto">
          <a:xfrm>
            <a:off x="611188" y="5373688"/>
            <a:ext cx="8532812"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3200" b="1">
                <a:solidFill>
                  <a:schemeClr val="bg1"/>
                </a:solidFill>
                <a:cs typeface="Times New Roman" pitchFamily="18" charset="0"/>
              </a:rPr>
              <a:t>大致顺地转偏向力飞行速度较快</a:t>
            </a:r>
            <a:r>
              <a:rPr kumimoji="1" lang="zh-CN" altLang="en-US" sz="3200" b="1">
                <a:solidFill>
                  <a:schemeClr val="bg1"/>
                </a:solidFill>
                <a:latin typeface="楷体_GB2312" pitchFamily="49" charset="-122"/>
                <a:ea typeface="楷体_GB2312" pitchFamily="49" charset="-122"/>
                <a:cs typeface="Times New Roman" pitchFamily="18" charset="0"/>
              </a:rPr>
              <a:t> </a:t>
            </a:r>
          </a:p>
        </p:txBody>
      </p:sp>
      <p:sp>
        <p:nvSpPr>
          <p:cNvPr id="44038" name="Rectangle 6"/>
          <p:cNvSpPr>
            <a:spLocks noChangeArrowheads="1"/>
          </p:cNvSpPr>
          <p:nvPr/>
        </p:nvSpPr>
        <p:spPr bwMode="auto">
          <a:xfrm>
            <a:off x="600075" y="6100763"/>
            <a:ext cx="649287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3600" b="1">
                <a:solidFill>
                  <a:schemeClr val="bg1"/>
                </a:solidFill>
                <a:cs typeface="Times New Roman" pitchFamily="18" charset="0"/>
              </a:rPr>
              <a:t>大致顺风飞行节省体能</a:t>
            </a:r>
            <a:r>
              <a:rPr kumimoji="1" lang="zh-CN" altLang="en-US" sz="3600" b="1">
                <a:solidFill>
                  <a:schemeClr val="bg1"/>
                </a:solidFill>
                <a:latin typeface="宋体" charset="-122"/>
                <a:cs typeface="Times New Roman" pitchFamily="18" charset="0"/>
              </a:rPr>
              <a:t> </a:t>
            </a:r>
          </a:p>
        </p:txBody>
      </p:sp>
      <p:sp>
        <p:nvSpPr>
          <p:cNvPr id="44039" name="Text Box 7"/>
          <p:cNvSpPr txBox="1">
            <a:spLocks noChangeArrowheads="1"/>
          </p:cNvSpPr>
          <p:nvPr/>
        </p:nvSpPr>
        <p:spPr bwMode="auto">
          <a:xfrm>
            <a:off x="15875" y="4032250"/>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4040" name="Text Box 8"/>
          <p:cNvSpPr txBox="1">
            <a:spLocks noChangeArrowheads="1"/>
          </p:cNvSpPr>
          <p:nvPr/>
        </p:nvSpPr>
        <p:spPr bwMode="auto">
          <a:xfrm>
            <a:off x="15875" y="5373688"/>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4041" name="Text Box 9"/>
          <p:cNvSpPr txBox="1">
            <a:spLocks noChangeArrowheads="1"/>
          </p:cNvSpPr>
          <p:nvPr/>
        </p:nvSpPr>
        <p:spPr bwMode="auto">
          <a:xfrm>
            <a:off x="19050" y="6086475"/>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4042" name="Rectangle 10"/>
          <p:cNvSpPr>
            <a:spLocks noChangeArrowheads="1"/>
          </p:cNvSpPr>
          <p:nvPr/>
        </p:nvSpPr>
        <p:spPr bwMode="auto">
          <a:xfrm>
            <a:off x="622300" y="4711700"/>
            <a:ext cx="8521700"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3200" b="1">
                <a:solidFill>
                  <a:schemeClr val="bg1"/>
                </a:solidFill>
                <a:latin typeface="Times New Roman" pitchFamily="18" charset="0"/>
                <a:cs typeface="Times New Roman" pitchFamily="18" charset="0"/>
              </a:rPr>
              <a:t>大致顺地球自转方向飞行速度较快</a:t>
            </a:r>
            <a:r>
              <a:rPr kumimoji="1" lang="zh-CN" altLang="en-US" sz="3600" b="1">
                <a:solidFill>
                  <a:schemeClr val="bg1"/>
                </a:solidFill>
                <a:latin typeface="Times New Roman" pitchFamily="18" charset="0"/>
                <a:cs typeface="Times New Roman" pitchFamily="18" charset="0"/>
              </a:rPr>
              <a:t> </a:t>
            </a:r>
          </a:p>
        </p:txBody>
      </p:sp>
      <p:sp>
        <p:nvSpPr>
          <p:cNvPr id="44043" name="Text Box 11"/>
          <p:cNvSpPr txBox="1">
            <a:spLocks noChangeArrowheads="1"/>
          </p:cNvSpPr>
          <p:nvPr/>
        </p:nvSpPr>
        <p:spPr bwMode="auto">
          <a:xfrm>
            <a:off x="15875" y="4732338"/>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22539"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29388"/>
            <a:ext cx="827087" cy="284162"/>
          </a:xfrm>
          <a:prstGeom prst="rect">
            <a:avLst/>
          </a:prstGeom>
          <a:noFill/>
          <a:ln w="9525">
            <a:noFill/>
            <a:miter lim="800000"/>
            <a:headEnd/>
            <a:tailEnd/>
          </a:ln>
        </p:spPr>
      </p:pic>
      <p:sp>
        <p:nvSpPr>
          <p:cNvPr id="44047" name="Rectangle 15"/>
          <p:cNvSpPr>
            <a:spLocks noChangeArrowheads="1"/>
          </p:cNvSpPr>
          <p:nvPr/>
        </p:nvSpPr>
        <p:spPr bwMode="auto">
          <a:xfrm>
            <a:off x="0" y="2924175"/>
            <a:ext cx="4117975" cy="519113"/>
          </a:xfrm>
          <a:prstGeom prst="rect">
            <a:avLst/>
          </a:prstGeom>
          <a:noFill/>
          <a:ln w="9525">
            <a:noFill/>
            <a:miter lim="800000"/>
            <a:headEnd/>
            <a:tailEnd/>
          </a:ln>
        </p:spPr>
        <p:txBody>
          <a:bodyPr wrap="none">
            <a:spAutoFit/>
          </a:bodyPr>
          <a:lstStyle/>
          <a:p>
            <a:pPr>
              <a:spcBef>
                <a:spcPct val="50000"/>
              </a:spcBef>
            </a:pPr>
            <a:r>
              <a:rPr lang="zh-CN" altLang="en-US" sz="2800" b="1">
                <a:solidFill>
                  <a:srgbClr val="FFFF00"/>
                </a:solidFill>
                <a:latin typeface="楷体_GB2312" pitchFamily="49" charset="-122"/>
                <a:ea typeface="楷体_GB2312" pitchFamily="49" charset="-122"/>
                <a:cs typeface="Times New Roman" pitchFamily="18" charset="0"/>
              </a:rPr>
              <a:t>（难度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，区分度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a:t>
            </a:r>
          </a:p>
        </p:txBody>
      </p:sp>
      <p:sp>
        <p:nvSpPr>
          <p:cNvPr id="44048" name="Rectangle 16"/>
          <p:cNvSpPr>
            <a:spLocks noChangeArrowheads="1"/>
          </p:cNvSpPr>
          <p:nvPr/>
        </p:nvSpPr>
        <p:spPr bwMode="auto">
          <a:xfrm>
            <a:off x="6156325" y="4076700"/>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4049" name="Rectangle 17"/>
          <p:cNvSpPr>
            <a:spLocks noChangeArrowheads="1"/>
          </p:cNvSpPr>
          <p:nvPr/>
        </p:nvSpPr>
        <p:spPr bwMode="auto">
          <a:xfrm>
            <a:off x="7177088" y="4813300"/>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4050" name="Rectangle 18"/>
          <p:cNvSpPr>
            <a:spLocks noChangeArrowheads="1"/>
          </p:cNvSpPr>
          <p:nvPr/>
        </p:nvSpPr>
        <p:spPr bwMode="auto">
          <a:xfrm>
            <a:off x="6877050" y="5445125"/>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4051" name="Rectangle 19"/>
          <p:cNvSpPr>
            <a:spLocks noChangeArrowheads="1"/>
          </p:cNvSpPr>
          <p:nvPr/>
        </p:nvSpPr>
        <p:spPr bwMode="auto">
          <a:xfrm>
            <a:off x="5684838" y="6181725"/>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4055" name="AutoShape 23"/>
          <p:cNvSpPr>
            <a:spLocks noChangeArrowheads="1"/>
          </p:cNvSpPr>
          <p:nvPr/>
        </p:nvSpPr>
        <p:spPr bwMode="auto">
          <a:xfrm>
            <a:off x="2124075" y="2349500"/>
            <a:ext cx="2914650" cy="1412875"/>
          </a:xfrm>
          <a:prstGeom prst="wedgeRectCallout">
            <a:avLst>
              <a:gd name="adj1" fmla="val -22005"/>
              <a:gd name="adj2" fmla="val 7921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 沿大圆飞行应该是沿经线飞行。</a:t>
            </a:r>
          </a:p>
        </p:txBody>
      </p:sp>
      <p:sp>
        <p:nvSpPr>
          <p:cNvPr id="44056" name="AutoShape 24"/>
          <p:cNvSpPr>
            <a:spLocks noChangeArrowheads="1"/>
          </p:cNvSpPr>
          <p:nvPr/>
        </p:nvSpPr>
        <p:spPr bwMode="auto">
          <a:xfrm>
            <a:off x="1763713" y="0"/>
            <a:ext cx="3635375" cy="981075"/>
          </a:xfrm>
          <a:prstGeom prst="wedgeRectCallout">
            <a:avLst>
              <a:gd name="adj1" fmla="val 95894"/>
              <a:gd name="adj2" fmla="val 29935"/>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 地球上的风带分布。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47"/>
                                        </p:tgtEl>
                                        <p:attrNameLst>
                                          <p:attrName>style.visibility</p:attrName>
                                        </p:attrNameLst>
                                      </p:cBhvr>
                                      <p:to>
                                        <p:strVal val="visible"/>
                                      </p:to>
                                    </p:set>
                                    <p:animEffect transition="in" filter="dissolve">
                                      <p:cBhvr>
                                        <p:cTn id="7" dur="500"/>
                                        <p:tgtEl>
                                          <p:spTgt spid="440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48"/>
                                        </p:tgtEl>
                                        <p:attrNameLst>
                                          <p:attrName>style.visibility</p:attrName>
                                        </p:attrNameLst>
                                      </p:cBhvr>
                                      <p:to>
                                        <p:strVal val="visible"/>
                                      </p:to>
                                    </p:set>
                                    <p:animEffect transition="in" filter="dissolve">
                                      <p:cBhvr>
                                        <p:cTn id="12" dur="500"/>
                                        <p:tgtEl>
                                          <p:spTgt spid="440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049"/>
                                        </p:tgtEl>
                                        <p:attrNameLst>
                                          <p:attrName>style.visibility</p:attrName>
                                        </p:attrNameLst>
                                      </p:cBhvr>
                                      <p:to>
                                        <p:strVal val="visible"/>
                                      </p:to>
                                    </p:set>
                                    <p:animEffect transition="in" filter="dissolve">
                                      <p:cBhvr>
                                        <p:cTn id="17" dur="500"/>
                                        <p:tgtEl>
                                          <p:spTgt spid="440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50"/>
                                        </p:tgtEl>
                                        <p:attrNameLst>
                                          <p:attrName>style.visibility</p:attrName>
                                        </p:attrNameLst>
                                      </p:cBhvr>
                                      <p:to>
                                        <p:strVal val="visible"/>
                                      </p:to>
                                    </p:set>
                                    <p:animEffect transition="in" filter="dissolve">
                                      <p:cBhvr>
                                        <p:cTn id="22" dur="500"/>
                                        <p:tgtEl>
                                          <p:spTgt spid="440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051"/>
                                        </p:tgtEl>
                                        <p:attrNameLst>
                                          <p:attrName>style.visibility</p:attrName>
                                        </p:attrNameLst>
                                      </p:cBhvr>
                                      <p:to>
                                        <p:strVal val="visible"/>
                                      </p:to>
                                    </p:set>
                                    <p:animEffect transition="in" filter="dissolve">
                                      <p:cBhvr>
                                        <p:cTn id="27" dur="500"/>
                                        <p:tgtEl>
                                          <p:spTgt spid="4405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055"/>
                                        </p:tgtEl>
                                        <p:attrNameLst>
                                          <p:attrName>style.visibility</p:attrName>
                                        </p:attrNameLst>
                                      </p:cBhvr>
                                      <p:to>
                                        <p:strVal val="visible"/>
                                      </p:to>
                                    </p:set>
                                    <p:animEffect transition="in" filter="dissolve">
                                      <p:cBhvr>
                                        <p:cTn id="32" dur="500"/>
                                        <p:tgtEl>
                                          <p:spTgt spid="4405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056"/>
                                        </p:tgtEl>
                                        <p:attrNameLst>
                                          <p:attrName>style.visibility</p:attrName>
                                        </p:attrNameLst>
                                      </p:cBhvr>
                                      <p:to>
                                        <p:strVal val="visible"/>
                                      </p:to>
                                    </p:set>
                                    <p:animEffect transition="in" filter="dissolve">
                                      <p:cBhvr>
                                        <p:cTn id="37" dur="500"/>
                                        <p:tgtEl>
                                          <p:spTgt spid="4405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44036"/>
                    </p:tgtEl>
                  </p:cond>
                </p:stCondLst>
                <p:endSync evt="end" delay="0">
                  <p:rtn val="all"/>
                </p:endSync>
                <p:childTnLst>
                  <p:par>
                    <p:cTn id="39" fill="hold">
                      <p:stCondLst>
                        <p:cond delay="0"/>
                      </p:stCondLst>
                      <p:childTnLst>
                        <p:par>
                          <p:cTn id="40" fill="hold">
                            <p:stCondLst>
                              <p:cond delay="0"/>
                            </p:stCondLst>
                            <p:childTnLst>
                              <p:par>
                                <p:cTn id="41" presetID="20" presetClass="entr" presetSubtype="0" fill="hold" grpId="0" nodeType="clickEffect">
                                  <p:stCondLst>
                                    <p:cond delay="0"/>
                                  </p:stCondLst>
                                  <p:childTnLst>
                                    <p:set>
                                      <p:cBhvr>
                                        <p:cTn id="42" dur="1" fill="hold">
                                          <p:stCondLst>
                                            <p:cond delay="0"/>
                                          </p:stCondLst>
                                        </p:cTn>
                                        <p:tgtEl>
                                          <p:spTgt spid="44039"/>
                                        </p:tgtEl>
                                        <p:attrNameLst>
                                          <p:attrName>style.visibility</p:attrName>
                                        </p:attrNameLst>
                                      </p:cBhvr>
                                      <p:to>
                                        <p:strVal val="visible"/>
                                      </p:to>
                                    </p:set>
                                    <p:animEffect transition="in" filter="wedge">
                                      <p:cBhvr>
                                        <p:cTn id="43" dur="2000"/>
                                        <p:tgtEl>
                                          <p:spTgt spid="44039"/>
                                        </p:tgtEl>
                                      </p:cBhvr>
                                    </p:animEffect>
                                  </p:childTnLst>
                                </p:cTn>
                              </p:par>
                            </p:childTnLst>
                          </p:cTn>
                        </p:par>
                      </p:childTnLst>
                    </p:cTn>
                  </p:par>
                </p:childTnLst>
              </p:cTn>
              <p:nextCondLst>
                <p:cond evt="onClick" delay="0">
                  <p:tgtEl>
                    <p:spTgt spid="44036"/>
                  </p:tgtEl>
                </p:cond>
              </p:nextCondLst>
            </p:seq>
            <p:seq concurrent="1" nextAc="seek">
              <p:cTn id="44" restart="whenNotActive" fill="hold" evtFilter="cancelBubble" nodeType="interactiveSeq">
                <p:stCondLst>
                  <p:cond evt="onClick" delay="0">
                    <p:tgtEl>
                      <p:spTgt spid="44037"/>
                    </p:tgtEl>
                  </p:cond>
                </p:stCondLst>
                <p:endSync evt="end" delay="0">
                  <p:rtn val="all"/>
                </p:endSync>
                <p:childTnLst>
                  <p:par>
                    <p:cTn id="45" fill="hold">
                      <p:stCondLst>
                        <p:cond delay="0"/>
                      </p:stCondLst>
                      <p:childTnLst>
                        <p:par>
                          <p:cTn id="46" fill="hold">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44040"/>
                                        </p:tgtEl>
                                        <p:attrNameLst>
                                          <p:attrName>style.visibility</p:attrName>
                                        </p:attrNameLst>
                                      </p:cBhvr>
                                      <p:to>
                                        <p:strVal val="visible"/>
                                      </p:to>
                                    </p:set>
                                    <p:animEffect transition="in" filter="wedge">
                                      <p:cBhvr>
                                        <p:cTn id="49" dur="2000"/>
                                        <p:tgtEl>
                                          <p:spTgt spid="44040"/>
                                        </p:tgtEl>
                                      </p:cBhvr>
                                    </p:animEffect>
                                  </p:childTnLst>
                                </p:cTn>
                              </p:par>
                            </p:childTnLst>
                          </p:cTn>
                        </p:par>
                      </p:childTnLst>
                    </p:cTn>
                  </p:par>
                </p:childTnLst>
              </p:cTn>
              <p:nextCondLst>
                <p:cond evt="onClick" delay="0">
                  <p:tgtEl>
                    <p:spTgt spid="44037"/>
                  </p:tgtEl>
                </p:cond>
              </p:nextCondLst>
            </p:seq>
            <p:seq concurrent="1" nextAc="seek">
              <p:cTn id="50" restart="whenNotActive" fill="hold" evtFilter="cancelBubble" nodeType="interactiveSeq">
                <p:stCondLst>
                  <p:cond evt="onClick" delay="0">
                    <p:tgtEl>
                      <p:spTgt spid="44038"/>
                    </p:tgtEl>
                  </p:cond>
                </p:stCondLst>
                <p:endSync evt="end" delay="0">
                  <p:rtn val="all"/>
                </p:endSync>
                <p:childTnLst>
                  <p:par>
                    <p:cTn id="51" fill="hold">
                      <p:stCondLst>
                        <p:cond delay="0"/>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44041"/>
                                        </p:tgtEl>
                                        <p:attrNameLst>
                                          <p:attrName>style.visibility</p:attrName>
                                        </p:attrNameLst>
                                      </p:cBhvr>
                                      <p:to>
                                        <p:strVal val="visible"/>
                                      </p:to>
                                    </p:set>
                                    <p:animEffect transition="in" filter="wedge">
                                      <p:cBhvr>
                                        <p:cTn id="55" dur="2000"/>
                                        <p:tgtEl>
                                          <p:spTgt spid="44041"/>
                                        </p:tgtEl>
                                      </p:cBhvr>
                                    </p:animEffect>
                                  </p:childTnLst>
                                </p:cTn>
                              </p:par>
                            </p:childTnLst>
                          </p:cTn>
                        </p:par>
                      </p:childTnLst>
                    </p:cTn>
                  </p:par>
                </p:childTnLst>
              </p:cTn>
              <p:nextCondLst>
                <p:cond evt="onClick" delay="0">
                  <p:tgtEl>
                    <p:spTgt spid="44038"/>
                  </p:tgtEl>
                </p:cond>
              </p:nextCondLst>
            </p:seq>
            <p:seq concurrent="1" nextAc="seek">
              <p:cTn id="56" restart="whenNotActive" fill="hold" evtFilter="cancelBubble" nodeType="interactiveSeq">
                <p:stCondLst>
                  <p:cond evt="onClick" delay="0">
                    <p:tgtEl>
                      <p:spTgt spid="44042"/>
                    </p:tgtEl>
                  </p:cond>
                </p:stCondLst>
                <p:endSync evt="end" delay="0">
                  <p:rtn val="all"/>
                </p:endSync>
                <p:childTnLst>
                  <p:par>
                    <p:cTn id="57" fill="hold">
                      <p:stCondLst>
                        <p:cond delay="0"/>
                      </p:stCondLst>
                      <p:childTnLst>
                        <p:par>
                          <p:cTn id="58" fill="hold">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44043"/>
                                        </p:tgtEl>
                                        <p:attrNameLst>
                                          <p:attrName>style.visibility</p:attrName>
                                        </p:attrNameLst>
                                      </p:cBhvr>
                                      <p:to>
                                        <p:strVal val="visible"/>
                                      </p:to>
                                    </p:set>
                                    <p:animEffect transition="in" filter="wedge">
                                      <p:cBhvr>
                                        <p:cTn id="61" dur="2000"/>
                                        <p:tgtEl>
                                          <p:spTgt spid="44043"/>
                                        </p:tgtEl>
                                      </p:cBhvr>
                                    </p:animEffect>
                                  </p:childTnLst>
                                </p:cTn>
                              </p:par>
                            </p:childTnLst>
                          </p:cTn>
                        </p:par>
                      </p:childTnLst>
                    </p:cTn>
                  </p:par>
                </p:childTnLst>
              </p:cTn>
              <p:nextCondLst>
                <p:cond evt="onClick" delay="0">
                  <p:tgtEl>
                    <p:spTgt spid="44042"/>
                  </p:tgtEl>
                </p:cond>
              </p:nextCondLst>
            </p:seq>
          </p:childTnLst>
        </p:cTn>
      </p:par>
    </p:tnLst>
    <p:bldLst>
      <p:bldP spid="44039" grpId="0"/>
      <p:bldP spid="44040" grpId="0"/>
      <p:bldP spid="44041" grpId="0"/>
      <p:bldP spid="44043" grpId="0"/>
      <p:bldP spid="44047" grpId="0"/>
      <p:bldP spid="44048" grpId="0"/>
      <p:bldP spid="44049" grpId="0"/>
      <p:bldP spid="44050" grpId="0"/>
      <p:bldP spid="44051" grpId="0"/>
      <p:bldP spid="44055" grpId="0" animBg="1"/>
      <p:bldP spid="440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p:cNvPicPr>
            <a:picLocks noChangeAspect="1" noChangeArrowheads="1"/>
          </p:cNvPicPr>
          <p:nvPr/>
        </p:nvPicPr>
        <p:blipFill>
          <a:blip r:embed="rId2"/>
          <a:srcRect/>
          <a:stretch>
            <a:fillRect/>
          </a:stretch>
        </p:blipFill>
        <p:spPr bwMode="auto">
          <a:xfrm>
            <a:off x="5076825" y="0"/>
            <a:ext cx="4067175" cy="4106863"/>
          </a:xfrm>
          <a:prstGeom prst="rect">
            <a:avLst/>
          </a:prstGeom>
          <a:noFill/>
          <a:ln w="9525">
            <a:noFill/>
            <a:miter lim="800000"/>
            <a:headEnd/>
            <a:tailEnd/>
          </a:ln>
        </p:spPr>
      </p:pic>
      <p:sp>
        <p:nvSpPr>
          <p:cNvPr id="23554" name="Text Box 3"/>
          <p:cNvSpPr txBox="1">
            <a:spLocks noChangeArrowheads="1"/>
          </p:cNvSpPr>
          <p:nvPr/>
        </p:nvSpPr>
        <p:spPr bwMode="auto">
          <a:xfrm>
            <a:off x="0" y="2349500"/>
            <a:ext cx="5148263" cy="1190625"/>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宋体" charset="-122"/>
                <a:cs typeface="Times New Roman" pitchFamily="18" charset="0"/>
              </a:rPr>
              <a:t>9</a:t>
            </a:r>
            <a:r>
              <a:rPr lang="zh-CN" altLang="en-US" sz="3600" b="1">
                <a:solidFill>
                  <a:schemeClr val="bg1"/>
                </a:solidFill>
                <a:latin typeface="宋体" charset="-122"/>
                <a:cs typeface="Times New Roman" pitchFamily="18" charset="0"/>
              </a:rPr>
              <a:t>．关于北极燕鸥及其迁徙的叙述，可信的是</a:t>
            </a:r>
          </a:p>
        </p:txBody>
      </p:sp>
      <p:sp>
        <p:nvSpPr>
          <p:cNvPr id="45060" name="Rectangle 4"/>
          <p:cNvSpPr>
            <a:spLocks noChangeArrowheads="1"/>
          </p:cNvSpPr>
          <p:nvPr/>
        </p:nvSpPr>
        <p:spPr bwMode="auto">
          <a:xfrm>
            <a:off x="606425" y="4011613"/>
            <a:ext cx="8537575"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2800" b="1">
                <a:solidFill>
                  <a:schemeClr val="bg1"/>
                </a:solidFill>
                <a:latin typeface="Times New Roman" pitchFamily="18" charset="0"/>
                <a:cs typeface="Times New Roman" pitchFamily="18" charset="0"/>
              </a:rPr>
              <a:t>北极燕鸥每年的飞行距离不超过</a:t>
            </a:r>
            <a:r>
              <a:rPr lang="en-US" altLang="zh-CN" sz="2800" b="1">
                <a:solidFill>
                  <a:schemeClr val="bg1"/>
                </a:solidFill>
                <a:latin typeface="Times New Roman" pitchFamily="18" charset="0"/>
                <a:cs typeface="Times New Roman" pitchFamily="18" charset="0"/>
              </a:rPr>
              <a:t>3</a:t>
            </a:r>
            <a:r>
              <a:rPr lang="zh-CN" altLang="en-US" sz="2800" b="1">
                <a:solidFill>
                  <a:schemeClr val="bg1"/>
                </a:solidFill>
                <a:latin typeface="Times New Roman" pitchFamily="18" charset="0"/>
                <a:cs typeface="Times New Roman" pitchFamily="18" charset="0"/>
              </a:rPr>
              <a:t>万千米</a:t>
            </a:r>
            <a:r>
              <a:rPr lang="zh-CN" altLang="en-US" sz="3200" b="1">
                <a:solidFill>
                  <a:schemeClr val="bg1"/>
                </a:solidFill>
                <a:latin typeface="Times New Roman" pitchFamily="18" charset="0"/>
                <a:cs typeface="Times New Roman" pitchFamily="18" charset="0"/>
              </a:rPr>
              <a:t> </a:t>
            </a:r>
          </a:p>
        </p:txBody>
      </p:sp>
      <p:sp>
        <p:nvSpPr>
          <p:cNvPr id="45061" name="Rectangle 5"/>
          <p:cNvSpPr>
            <a:spLocks noChangeArrowheads="1"/>
          </p:cNvSpPr>
          <p:nvPr/>
        </p:nvSpPr>
        <p:spPr bwMode="auto">
          <a:xfrm>
            <a:off x="611188" y="5189538"/>
            <a:ext cx="8532812"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2600" b="1">
                <a:solidFill>
                  <a:schemeClr val="bg1"/>
                </a:solidFill>
                <a:cs typeface="Times New Roman" pitchFamily="18" charset="0"/>
              </a:rPr>
              <a:t>运用</a:t>
            </a:r>
            <a:r>
              <a:rPr kumimoji="1" lang="en-US" altLang="zh-CN" sz="2600" b="1">
                <a:solidFill>
                  <a:schemeClr val="bg1"/>
                </a:solidFill>
                <a:cs typeface="Times New Roman" pitchFamily="18" charset="0"/>
              </a:rPr>
              <a:t>RS</a:t>
            </a:r>
            <a:r>
              <a:rPr kumimoji="1" lang="zh-CN" altLang="en-US" sz="2600" b="1">
                <a:solidFill>
                  <a:schemeClr val="bg1"/>
                </a:solidFill>
                <a:cs typeface="Times New Roman" pitchFamily="18" charset="0"/>
              </a:rPr>
              <a:t>技术可以全程追踪北极燕鸥的迁徙位置</a:t>
            </a:r>
            <a:r>
              <a:rPr kumimoji="1" lang="zh-CN" altLang="en-US" sz="3200" b="1">
                <a:solidFill>
                  <a:schemeClr val="bg1"/>
                </a:solidFill>
                <a:cs typeface="Times New Roman" pitchFamily="18" charset="0"/>
              </a:rPr>
              <a:t> </a:t>
            </a:r>
          </a:p>
        </p:txBody>
      </p:sp>
      <p:sp>
        <p:nvSpPr>
          <p:cNvPr id="45062" name="Rectangle 6"/>
          <p:cNvSpPr>
            <a:spLocks noChangeArrowheads="1"/>
          </p:cNvSpPr>
          <p:nvPr/>
        </p:nvSpPr>
        <p:spPr bwMode="auto">
          <a:xfrm>
            <a:off x="600075" y="5819775"/>
            <a:ext cx="8543925" cy="1068388"/>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2800" b="1">
                <a:solidFill>
                  <a:schemeClr val="bg1"/>
                </a:solidFill>
                <a:cs typeface="Times New Roman" pitchFamily="18" charset="0"/>
              </a:rPr>
              <a:t>北极燕鸥是地球上一年中经历白昼时间最长的动物之一</a:t>
            </a:r>
            <a:r>
              <a:rPr kumimoji="1" lang="zh-CN" altLang="en-US" sz="2400" b="1">
                <a:solidFill>
                  <a:schemeClr val="bg1"/>
                </a:solidFill>
                <a:cs typeface="Times New Roman" pitchFamily="18" charset="0"/>
              </a:rPr>
              <a:t> </a:t>
            </a:r>
          </a:p>
        </p:txBody>
      </p:sp>
      <p:sp>
        <p:nvSpPr>
          <p:cNvPr id="45063" name="Text Box 7"/>
          <p:cNvSpPr txBox="1">
            <a:spLocks noChangeArrowheads="1"/>
          </p:cNvSpPr>
          <p:nvPr/>
        </p:nvSpPr>
        <p:spPr bwMode="auto">
          <a:xfrm>
            <a:off x="15875" y="4032250"/>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5064" name="Text Box 8"/>
          <p:cNvSpPr txBox="1">
            <a:spLocks noChangeArrowheads="1"/>
          </p:cNvSpPr>
          <p:nvPr/>
        </p:nvSpPr>
        <p:spPr bwMode="auto">
          <a:xfrm>
            <a:off x="15875" y="5189538"/>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5065" name="Text Box 9"/>
          <p:cNvSpPr txBox="1">
            <a:spLocks noChangeArrowheads="1"/>
          </p:cNvSpPr>
          <p:nvPr/>
        </p:nvSpPr>
        <p:spPr bwMode="auto">
          <a:xfrm>
            <a:off x="19050" y="5805488"/>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5066" name="Rectangle 10"/>
          <p:cNvSpPr>
            <a:spLocks noChangeArrowheads="1"/>
          </p:cNvSpPr>
          <p:nvPr/>
        </p:nvSpPr>
        <p:spPr bwMode="auto">
          <a:xfrm>
            <a:off x="622300" y="4613275"/>
            <a:ext cx="8521700"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2800" b="1">
                <a:solidFill>
                  <a:schemeClr val="bg1"/>
                </a:solidFill>
                <a:latin typeface="Times New Roman" pitchFamily="18" charset="0"/>
                <a:cs typeface="Times New Roman" pitchFamily="18" charset="0"/>
              </a:rPr>
              <a:t>北极燕鸥靠近陆地迁徙是为了利用沿岸洋流</a:t>
            </a:r>
            <a:r>
              <a:rPr kumimoji="1" lang="zh-CN" altLang="en-US" sz="3200" b="1">
                <a:solidFill>
                  <a:schemeClr val="bg1"/>
                </a:solidFill>
                <a:latin typeface="Times New Roman" pitchFamily="18" charset="0"/>
                <a:cs typeface="Times New Roman" pitchFamily="18" charset="0"/>
              </a:rPr>
              <a:t> </a:t>
            </a:r>
          </a:p>
        </p:txBody>
      </p:sp>
      <p:sp>
        <p:nvSpPr>
          <p:cNvPr id="45067" name="Text Box 11"/>
          <p:cNvSpPr txBox="1">
            <a:spLocks noChangeArrowheads="1"/>
          </p:cNvSpPr>
          <p:nvPr/>
        </p:nvSpPr>
        <p:spPr bwMode="auto">
          <a:xfrm>
            <a:off x="15875" y="4633913"/>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23563"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73838"/>
            <a:ext cx="827087" cy="284162"/>
          </a:xfrm>
          <a:prstGeom prst="rect">
            <a:avLst/>
          </a:prstGeom>
          <a:noFill/>
          <a:ln w="9525">
            <a:noFill/>
            <a:miter lim="800000"/>
            <a:headEnd/>
            <a:tailEnd/>
          </a:ln>
        </p:spPr>
      </p:pic>
      <p:sp>
        <p:nvSpPr>
          <p:cNvPr id="45069" name="Rectangle 13"/>
          <p:cNvSpPr>
            <a:spLocks noChangeArrowheads="1"/>
          </p:cNvSpPr>
          <p:nvPr/>
        </p:nvSpPr>
        <p:spPr bwMode="auto">
          <a:xfrm>
            <a:off x="0" y="3500438"/>
            <a:ext cx="4117975" cy="519112"/>
          </a:xfrm>
          <a:prstGeom prst="rect">
            <a:avLst/>
          </a:prstGeom>
          <a:noFill/>
          <a:ln w="9525">
            <a:noFill/>
            <a:miter lim="800000"/>
            <a:headEnd/>
            <a:tailEnd/>
          </a:ln>
        </p:spPr>
        <p:txBody>
          <a:bodyPr wrap="none">
            <a:spAutoFit/>
          </a:bodyPr>
          <a:lstStyle/>
          <a:p>
            <a:pPr>
              <a:spcBef>
                <a:spcPct val="50000"/>
              </a:spcBef>
            </a:pPr>
            <a:r>
              <a:rPr lang="zh-CN" altLang="en-US" sz="2800" b="1">
                <a:solidFill>
                  <a:srgbClr val="FFFF00"/>
                </a:solidFill>
                <a:latin typeface="楷体_GB2312" pitchFamily="49" charset="-122"/>
                <a:ea typeface="楷体_GB2312" pitchFamily="49" charset="-122"/>
                <a:cs typeface="Times New Roman" pitchFamily="18" charset="0"/>
              </a:rPr>
              <a:t>（难度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，区分度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a:t>
            </a:r>
          </a:p>
        </p:txBody>
      </p:sp>
      <p:sp>
        <p:nvSpPr>
          <p:cNvPr id="45070" name="Rectangle 14"/>
          <p:cNvSpPr>
            <a:spLocks noChangeArrowheads="1"/>
          </p:cNvSpPr>
          <p:nvPr/>
        </p:nvSpPr>
        <p:spPr bwMode="auto">
          <a:xfrm>
            <a:off x="7300913" y="4165600"/>
            <a:ext cx="1335087" cy="396875"/>
          </a:xfrm>
          <a:prstGeom prst="rect">
            <a:avLst/>
          </a:prstGeom>
          <a:noFill/>
          <a:ln w="9525">
            <a:noFill/>
            <a:miter lim="800000"/>
            <a:headEnd/>
            <a:tailEnd/>
          </a:ln>
        </p:spPr>
        <p:txBody>
          <a:bodyPr wrap="none">
            <a:spAutoFit/>
          </a:bodyPr>
          <a:lstStyle/>
          <a:p>
            <a:r>
              <a:rPr kumimoji="1" lang="zh-CN" altLang="en-US" sz="2000" b="1">
                <a:solidFill>
                  <a:srgbClr val="FFFF00"/>
                </a:solidFill>
                <a:latin typeface="楷体_GB2312" pitchFamily="49" charset="-122"/>
                <a:ea typeface="楷体_GB2312" pitchFamily="49" charset="-122"/>
                <a:cs typeface="Times New Roman" pitchFamily="18" charset="0"/>
              </a:rPr>
              <a:t>（　　</a:t>
            </a:r>
            <a:r>
              <a:rPr kumimoji="1" lang="en-US" altLang="zh-CN" sz="2000" b="1">
                <a:solidFill>
                  <a:srgbClr val="FFFF00"/>
                </a:solidFill>
                <a:latin typeface="楷体_GB2312" pitchFamily="49" charset="-122"/>
                <a:ea typeface="楷体_GB2312" pitchFamily="49" charset="-122"/>
                <a:cs typeface="Times New Roman" pitchFamily="18" charset="0"/>
              </a:rPr>
              <a:t>%</a:t>
            </a:r>
            <a:r>
              <a:rPr kumimoji="1" lang="zh-CN" altLang="en-US" sz="2000" b="1">
                <a:solidFill>
                  <a:srgbClr val="FFFF00"/>
                </a:solidFill>
                <a:latin typeface="楷体_GB2312" pitchFamily="49" charset="-122"/>
                <a:ea typeface="楷体_GB2312" pitchFamily="49" charset="-122"/>
                <a:cs typeface="Times New Roman" pitchFamily="18" charset="0"/>
              </a:rPr>
              <a:t>）</a:t>
            </a:r>
          </a:p>
        </p:txBody>
      </p:sp>
      <p:sp>
        <p:nvSpPr>
          <p:cNvPr id="45071" name="Rectangle 15"/>
          <p:cNvSpPr>
            <a:spLocks noChangeArrowheads="1"/>
          </p:cNvSpPr>
          <p:nvPr/>
        </p:nvSpPr>
        <p:spPr bwMode="auto">
          <a:xfrm>
            <a:off x="7789863" y="4735513"/>
            <a:ext cx="1563687" cy="457200"/>
          </a:xfrm>
          <a:prstGeom prst="rect">
            <a:avLst/>
          </a:prstGeom>
          <a:noFill/>
          <a:ln w="9525">
            <a:noFill/>
            <a:miter lim="800000"/>
            <a:headEnd/>
            <a:tailEnd/>
          </a:ln>
        </p:spPr>
        <p:txBody>
          <a:bodyPr wrap="none">
            <a:spAutoFit/>
          </a:bodyPr>
          <a:lstStyle/>
          <a:p>
            <a:r>
              <a:rPr kumimoji="1" lang="zh-CN" altLang="en-US" sz="2400" b="1">
                <a:solidFill>
                  <a:srgbClr val="FFFF00"/>
                </a:solidFill>
                <a:latin typeface="楷体_GB2312" pitchFamily="49" charset="-122"/>
                <a:ea typeface="楷体_GB2312" pitchFamily="49" charset="-122"/>
                <a:cs typeface="Times New Roman" pitchFamily="18" charset="0"/>
              </a:rPr>
              <a:t>（　　</a:t>
            </a:r>
            <a:r>
              <a:rPr kumimoji="1" lang="en-US" altLang="zh-CN" sz="2400" b="1">
                <a:solidFill>
                  <a:srgbClr val="FFFF00"/>
                </a:solidFill>
                <a:latin typeface="楷体_GB2312" pitchFamily="49" charset="-122"/>
                <a:ea typeface="楷体_GB2312" pitchFamily="49" charset="-122"/>
                <a:cs typeface="Times New Roman" pitchFamily="18" charset="0"/>
              </a:rPr>
              <a:t>%</a:t>
            </a:r>
            <a:r>
              <a:rPr kumimoji="1" lang="zh-CN" altLang="en-US" sz="2400" b="1">
                <a:solidFill>
                  <a:srgbClr val="FFFF00"/>
                </a:solidFill>
                <a:latin typeface="楷体_GB2312" pitchFamily="49" charset="-122"/>
                <a:ea typeface="楷体_GB2312" pitchFamily="49" charset="-122"/>
                <a:cs typeface="Times New Roman" pitchFamily="18" charset="0"/>
              </a:rPr>
              <a:t>）</a:t>
            </a:r>
          </a:p>
        </p:txBody>
      </p:sp>
      <p:sp>
        <p:nvSpPr>
          <p:cNvPr id="45072" name="Rectangle 16"/>
          <p:cNvSpPr>
            <a:spLocks noChangeArrowheads="1"/>
          </p:cNvSpPr>
          <p:nvPr/>
        </p:nvSpPr>
        <p:spPr bwMode="auto">
          <a:xfrm>
            <a:off x="7739063" y="5316538"/>
            <a:ext cx="1563687" cy="457200"/>
          </a:xfrm>
          <a:prstGeom prst="rect">
            <a:avLst/>
          </a:prstGeom>
          <a:noFill/>
          <a:ln w="9525">
            <a:noFill/>
            <a:miter lim="800000"/>
            <a:headEnd/>
            <a:tailEnd/>
          </a:ln>
        </p:spPr>
        <p:txBody>
          <a:bodyPr wrap="none">
            <a:spAutoFit/>
          </a:bodyPr>
          <a:lstStyle/>
          <a:p>
            <a:r>
              <a:rPr kumimoji="1" lang="zh-CN" altLang="en-US" sz="2400" b="1">
                <a:solidFill>
                  <a:srgbClr val="FFFF00"/>
                </a:solidFill>
                <a:latin typeface="楷体_GB2312" pitchFamily="49" charset="-122"/>
                <a:ea typeface="楷体_GB2312" pitchFamily="49" charset="-122"/>
                <a:cs typeface="Times New Roman" pitchFamily="18" charset="0"/>
              </a:rPr>
              <a:t>（　　</a:t>
            </a:r>
            <a:r>
              <a:rPr kumimoji="1" lang="en-US" altLang="zh-CN" sz="2400" b="1">
                <a:solidFill>
                  <a:srgbClr val="FFFF00"/>
                </a:solidFill>
                <a:latin typeface="楷体_GB2312" pitchFamily="49" charset="-122"/>
                <a:ea typeface="楷体_GB2312" pitchFamily="49" charset="-122"/>
                <a:cs typeface="Times New Roman" pitchFamily="18" charset="0"/>
              </a:rPr>
              <a:t>%</a:t>
            </a:r>
            <a:r>
              <a:rPr kumimoji="1" lang="zh-CN" altLang="en-US" sz="2400" b="1">
                <a:solidFill>
                  <a:srgbClr val="FFFF00"/>
                </a:solidFill>
                <a:latin typeface="楷体_GB2312" pitchFamily="49" charset="-122"/>
                <a:ea typeface="楷体_GB2312" pitchFamily="49" charset="-122"/>
                <a:cs typeface="Times New Roman" pitchFamily="18" charset="0"/>
              </a:rPr>
              <a:t>）</a:t>
            </a:r>
          </a:p>
        </p:txBody>
      </p:sp>
      <p:sp>
        <p:nvSpPr>
          <p:cNvPr id="45073" name="Rectangle 17"/>
          <p:cNvSpPr>
            <a:spLocks noChangeArrowheads="1"/>
          </p:cNvSpPr>
          <p:nvPr/>
        </p:nvSpPr>
        <p:spPr bwMode="auto">
          <a:xfrm>
            <a:off x="1270000" y="6407150"/>
            <a:ext cx="1563688" cy="457200"/>
          </a:xfrm>
          <a:prstGeom prst="rect">
            <a:avLst/>
          </a:prstGeom>
          <a:noFill/>
          <a:ln w="9525">
            <a:noFill/>
            <a:miter lim="800000"/>
            <a:headEnd/>
            <a:tailEnd/>
          </a:ln>
        </p:spPr>
        <p:txBody>
          <a:bodyPr wrap="none">
            <a:spAutoFit/>
          </a:bodyPr>
          <a:lstStyle/>
          <a:p>
            <a:r>
              <a:rPr kumimoji="1" lang="zh-CN" altLang="en-US" sz="2400" b="1">
                <a:solidFill>
                  <a:srgbClr val="FFFF00"/>
                </a:solidFill>
                <a:latin typeface="楷体_GB2312" pitchFamily="49" charset="-122"/>
                <a:ea typeface="楷体_GB2312" pitchFamily="49" charset="-122"/>
                <a:cs typeface="Times New Roman" pitchFamily="18" charset="0"/>
              </a:rPr>
              <a:t>（　　</a:t>
            </a:r>
            <a:r>
              <a:rPr kumimoji="1" lang="en-US" altLang="zh-CN" sz="2400" b="1">
                <a:solidFill>
                  <a:srgbClr val="FFFF00"/>
                </a:solidFill>
                <a:latin typeface="楷体_GB2312" pitchFamily="49" charset="-122"/>
                <a:ea typeface="楷体_GB2312" pitchFamily="49" charset="-122"/>
                <a:cs typeface="Times New Roman" pitchFamily="18" charset="0"/>
              </a:rPr>
              <a:t>%</a:t>
            </a:r>
            <a:r>
              <a:rPr kumimoji="1" lang="zh-CN" altLang="en-US" sz="2400" b="1">
                <a:solidFill>
                  <a:srgbClr val="FFFF00"/>
                </a:solidFill>
                <a:latin typeface="楷体_GB2312" pitchFamily="49" charset="-122"/>
                <a:ea typeface="楷体_GB2312" pitchFamily="49" charset="-122"/>
                <a:cs typeface="Times New Roman" pitchFamily="18" charset="0"/>
              </a:rPr>
              <a:t>）</a:t>
            </a:r>
          </a:p>
        </p:txBody>
      </p:sp>
      <p:sp>
        <p:nvSpPr>
          <p:cNvPr id="23569" name="Text Box 19"/>
          <p:cNvSpPr txBox="1">
            <a:spLocks noChangeArrowheads="1"/>
          </p:cNvSpPr>
          <p:nvPr/>
        </p:nvSpPr>
        <p:spPr bwMode="auto">
          <a:xfrm>
            <a:off x="0" y="0"/>
            <a:ext cx="5076825" cy="2227263"/>
          </a:xfrm>
          <a:prstGeom prst="rect">
            <a:avLst/>
          </a:prstGeom>
          <a:noFill/>
          <a:ln w="9525">
            <a:noFill/>
            <a:miter lim="800000"/>
            <a:headEnd/>
            <a:tailEnd/>
          </a:ln>
        </p:spPr>
        <p:txBody>
          <a:bodyPr>
            <a:spAutoFit/>
          </a:bodyPr>
          <a:lstStyle/>
          <a:p>
            <a:pPr>
              <a:spcBef>
                <a:spcPct val="50000"/>
              </a:spcBef>
            </a:pPr>
            <a:r>
              <a:rPr lang="zh-CN" altLang="en-US" sz="2800" b="1" dirty="0">
                <a:solidFill>
                  <a:schemeClr val="bg1"/>
                </a:solidFill>
                <a:latin typeface="楷体_GB2312" pitchFamily="49" charset="-122"/>
                <a:ea typeface="楷体_GB2312" pitchFamily="49" charset="-122"/>
              </a:rPr>
              <a:t>　北极燕鸥是目前世界上已知迁徙距离最长的动物，一生致力于往返南北极之间追逐夏天。图</a:t>
            </a:r>
            <a:r>
              <a:rPr lang="en-US" altLang="zh-CN" sz="2800" b="1" dirty="0">
                <a:solidFill>
                  <a:schemeClr val="bg1"/>
                </a:solidFill>
                <a:latin typeface="楷体_GB2312" pitchFamily="49" charset="-122"/>
                <a:ea typeface="楷体_GB2312" pitchFamily="49" charset="-122"/>
              </a:rPr>
              <a:t>3</a:t>
            </a:r>
            <a:r>
              <a:rPr lang="zh-CN" altLang="en-US" sz="2800" b="1" dirty="0">
                <a:solidFill>
                  <a:schemeClr val="bg1"/>
                </a:solidFill>
                <a:latin typeface="楷体_GB2312" pitchFamily="49" charset="-122"/>
                <a:ea typeface="楷体_GB2312" pitchFamily="49" charset="-122"/>
              </a:rPr>
              <a:t>示意北极燕鸥往返迁徙路线。读图</a:t>
            </a:r>
            <a:r>
              <a:rPr lang="en-US" altLang="zh-CN" sz="2800" b="1" dirty="0">
                <a:solidFill>
                  <a:schemeClr val="bg1"/>
                </a:solidFill>
                <a:latin typeface="楷体_GB2312" pitchFamily="49" charset="-122"/>
                <a:ea typeface="楷体_GB2312" pitchFamily="49" charset="-122"/>
              </a:rPr>
              <a:t>3</a:t>
            </a:r>
            <a:r>
              <a:rPr lang="zh-CN" altLang="en-US" sz="2800" b="1" dirty="0">
                <a:solidFill>
                  <a:schemeClr val="bg1"/>
                </a:solidFill>
                <a:latin typeface="楷体_GB2312" pitchFamily="49" charset="-122"/>
                <a:ea typeface="楷体_GB2312" pitchFamily="49" charset="-122"/>
              </a:rPr>
              <a:t>，完成</a:t>
            </a:r>
            <a:r>
              <a:rPr lang="ru-RU" altLang="zh-CN" sz="2800" b="1" dirty="0">
                <a:solidFill>
                  <a:schemeClr val="bg1"/>
                </a:solidFill>
                <a:latin typeface="楷体_GB2312" pitchFamily="49" charset="-122"/>
                <a:ea typeface="楷体_GB2312" pitchFamily="49" charset="-122"/>
              </a:rPr>
              <a:t>7</a:t>
            </a:r>
            <a:r>
              <a:rPr lang="zh-CN" altLang="ru-RU" sz="2800" b="1" dirty="0">
                <a:solidFill>
                  <a:schemeClr val="bg1"/>
                </a:solidFill>
                <a:latin typeface="楷体_GB2312" pitchFamily="49" charset="-122"/>
                <a:ea typeface="楷体_GB2312" pitchFamily="49" charset="-122"/>
              </a:rPr>
              <a:t>～</a:t>
            </a:r>
            <a:r>
              <a:rPr lang="en-US" altLang="zh-CN" sz="2800" b="1" dirty="0">
                <a:solidFill>
                  <a:schemeClr val="bg1"/>
                </a:solidFill>
                <a:latin typeface="楷体_GB2312" pitchFamily="49" charset="-122"/>
                <a:ea typeface="楷体_GB2312" pitchFamily="49" charset="-122"/>
              </a:rPr>
              <a:t>9</a:t>
            </a:r>
            <a:r>
              <a:rPr lang="zh-CN" altLang="en-US" sz="2800" b="1" dirty="0">
                <a:solidFill>
                  <a:schemeClr val="bg1"/>
                </a:solidFill>
                <a:latin typeface="楷体_GB2312" pitchFamily="49" charset="-122"/>
                <a:ea typeface="楷体_GB2312" pitchFamily="49" charset="-122"/>
              </a:rPr>
              <a:t>题。</a:t>
            </a:r>
          </a:p>
        </p:txBody>
      </p:sp>
      <p:sp>
        <p:nvSpPr>
          <p:cNvPr id="45076" name="AutoShape 20"/>
          <p:cNvSpPr>
            <a:spLocks noChangeArrowheads="1"/>
          </p:cNvSpPr>
          <p:nvPr/>
        </p:nvSpPr>
        <p:spPr bwMode="auto">
          <a:xfrm>
            <a:off x="1403350" y="1557338"/>
            <a:ext cx="3671888" cy="1800225"/>
          </a:xfrm>
          <a:prstGeom prst="wedgeRectCallout">
            <a:avLst>
              <a:gd name="adj1" fmla="val 51944"/>
              <a:gd name="adj2" fmla="val 96912"/>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 南北极点间的最短距离约</a:t>
            </a:r>
            <a:r>
              <a:rPr lang="en-US" altLang="zh-CN" sz="2800" b="1">
                <a:solidFill>
                  <a:srgbClr val="FF0000"/>
                </a:solidFill>
                <a:ea typeface="楷体_GB2312" pitchFamily="49" charset="-122"/>
              </a:rPr>
              <a:t>2</a:t>
            </a:r>
            <a:r>
              <a:rPr lang="zh-CN" altLang="en-US" sz="2800" b="1">
                <a:solidFill>
                  <a:srgbClr val="FF0000"/>
                </a:solidFill>
                <a:ea typeface="楷体_GB2312" pitchFamily="49" charset="-122"/>
              </a:rPr>
              <a:t>万千米，往返至少</a:t>
            </a:r>
            <a:r>
              <a:rPr lang="en-US" altLang="zh-CN" sz="2800" b="1">
                <a:solidFill>
                  <a:srgbClr val="FF0000"/>
                </a:solidFill>
                <a:ea typeface="楷体_GB2312" pitchFamily="49" charset="-122"/>
              </a:rPr>
              <a:t>4</a:t>
            </a:r>
            <a:r>
              <a:rPr lang="zh-CN" altLang="en-US" sz="2800" b="1">
                <a:solidFill>
                  <a:srgbClr val="FF0000"/>
                </a:solidFill>
                <a:ea typeface="楷体_GB2312" pitchFamily="49" charset="-122"/>
              </a:rPr>
              <a:t>万千米。</a:t>
            </a:r>
          </a:p>
        </p:txBody>
      </p:sp>
      <p:sp>
        <p:nvSpPr>
          <p:cNvPr id="45077" name="AutoShape 21"/>
          <p:cNvSpPr>
            <a:spLocks noChangeArrowheads="1"/>
          </p:cNvSpPr>
          <p:nvPr/>
        </p:nvSpPr>
        <p:spPr bwMode="auto">
          <a:xfrm>
            <a:off x="1403350" y="1916113"/>
            <a:ext cx="3671888" cy="1441450"/>
          </a:xfrm>
          <a:prstGeom prst="wedgeRectCallout">
            <a:avLst>
              <a:gd name="adj1" fmla="val 2528"/>
              <a:gd name="adj2" fmla="val 15209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调用常识：</a:t>
            </a:r>
          </a:p>
          <a:p>
            <a:r>
              <a:rPr lang="zh-CN" altLang="en-US" sz="2800" b="1">
                <a:solidFill>
                  <a:srgbClr val="FF0000"/>
                </a:solidFill>
                <a:ea typeface="楷体_GB2312" pitchFamily="49" charset="-122"/>
              </a:rPr>
              <a:t> 靠近陆地飞行是为了便于停歇和觅食。</a:t>
            </a:r>
          </a:p>
        </p:txBody>
      </p:sp>
      <p:sp>
        <p:nvSpPr>
          <p:cNvPr id="45078" name="AutoShape 22"/>
          <p:cNvSpPr>
            <a:spLocks noChangeArrowheads="1"/>
          </p:cNvSpPr>
          <p:nvPr/>
        </p:nvSpPr>
        <p:spPr bwMode="auto">
          <a:xfrm>
            <a:off x="1403350" y="2492375"/>
            <a:ext cx="3671888" cy="1441450"/>
          </a:xfrm>
          <a:prstGeom prst="wedgeRectCallout">
            <a:avLst>
              <a:gd name="adj1" fmla="val 2528"/>
              <a:gd name="adj2" fmla="val 15209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 追踪位置是运用</a:t>
            </a:r>
            <a:r>
              <a:rPr lang="en-US" altLang="zh-CN" sz="2800" b="1">
                <a:solidFill>
                  <a:srgbClr val="FF0000"/>
                </a:solidFill>
                <a:ea typeface="楷体_GB2312" pitchFamily="49" charset="-122"/>
              </a:rPr>
              <a:t>GPS</a:t>
            </a:r>
            <a:r>
              <a:rPr lang="zh-CN" altLang="en-US" sz="2800" b="1">
                <a:solidFill>
                  <a:srgbClr val="FF0000"/>
                </a:solidFill>
                <a:ea typeface="楷体_GB2312" pitchFamily="49" charset="-122"/>
              </a:rPr>
              <a:t>技术。</a:t>
            </a:r>
          </a:p>
        </p:txBody>
      </p:sp>
      <p:sp>
        <p:nvSpPr>
          <p:cNvPr id="45079" name="Oval 23"/>
          <p:cNvSpPr>
            <a:spLocks noChangeArrowheads="1"/>
          </p:cNvSpPr>
          <p:nvPr/>
        </p:nvSpPr>
        <p:spPr bwMode="auto">
          <a:xfrm>
            <a:off x="3340100" y="868363"/>
            <a:ext cx="1439863" cy="504825"/>
          </a:xfrm>
          <a:prstGeom prst="ellipse">
            <a:avLst/>
          </a:prstGeom>
          <a:noFill/>
          <a:ln w="25400">
            <a:solidFill>
              <a:srgbClr val="FFFF00"/>
            </a:solidFill>
            <a:prstDash val="dash"/>
            <a:round/>
            <a:headEnd/>
            <a:tailEnd/>
          </a:ln>
        </p:spPr>
        <p:txBody>
          <a:bodyPr wrap="none" anchor="ctr"/>
          <a:lstStyle/>
          <a:p>
            <a:endParaRPr lang="zh-CN" altLang="en-US"/>
          </a:p>
        </p:txBody>
      </p:sp>
      <p:sp>
        <p:nvSpPr>
          <p:cNvPr id="45080" name="AutoShape 24"/>
          <p:cNvSpPr>
            <a:spLocks noChangeArrowheads="1"/>
          </p:cNvSpPr>
          <p:nvPr/>
        </p:nvSpPr>
        <p:spPr bwMode="auto">
          <a:xfrm>
            <a:off x="5795963" y="981075"/>
            <a:ext cx="3348037" cy="2205038"/>
          </a:xfrm>
          <a:prstGeom prst="wedgeRectCallout">
            <a:avLst>
              <a:gd name="adj1" fmla="val 2917"/>
              <a:gd name="adj2" fmla="val 176495"/>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pPr algn="ctr"/>
            <a:r>
              <a:rPr lang="zh-CN" altLang="en-US" sz="2800" b="1">
                <a:solidFill>
                  <a:srgbClr val="FF0000"/>
                </a:solidFill>
                <a:ea typeface="楷体_GB2312" pitchFamily="49" charset="-122"/>
              </a:rPr>
              <a:t> 追逐夏天。</a:t>
            </a:r>
          </a:p>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极地的夏天有漫长的极昼期。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69"/>
                                        </p:tgtEl>
                                        <p:attrNameLst>
                                          <p:attrName>style.visibility</p:attrName>
                                        </p:attrNameLst>
                                      </p:cBhvr>
                                      <p:to>
                                        <p:strVal val="visible"/>
                                      </p:to>
                                    </p:set>
                                    <p:animEffect transition="in" filter="dissolve">
                                      <p:cBhvr>
                                        <p:cTn id="7" dur="500"/>
                                        <p:tgtEl>
                                          <p:spTgt spid="450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70"/>
                                        </p:tgtEl>
                                        <p:attrNameLst>
                                          <p:attrName>style.visibility</p:attrName>
                                        </p:attrNameLst>
                                      </p:cBhvr>
                                      <p:to>
                                        <p:strVal val="visible"/>
                                      </p:to>
                                    </p:set>
                                    <p:animEffect transition="in" filter="dissolve">
                                      <p:cBhvr>
                                        <p:cTn id="12" dur="500"/>
                                        <p:tgtEl>
                                          <p:spTgt spid="45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71"/>
                                        </p:tgtEl>
                                        <p:attrNameLst>
                                          <p:attrName>style.visibility</p:attrName>
                                        </p:attrNameLst>
                                      </p:cBhvr>
                                      <p:to>
                                        <p:strVal val="visible"/>
                                      </p:to>
                                    </p:set>
                                    <p:animEffect transition="in" filter="dissolve">
                                      <p:cBhvr>
                                        <p:cTn id="17" dur="500"/>
                                        <p:tgtEl>
                                          <p:spTgt spid="4507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072"/>
                                        </p:tgtEl>
                                        <p:attrNameLst>
                                          <p:attrName>style.visibility</p:attrName>
                                        </p:attrNameLst>
                                      </p:cBhvr>
                                      <p:to>
                                        <p:strVal val="visible"/>
                                      </p:to>
                                    </p:set>
                                    <p:animEffect transition="in" filter="dissolve">
                                      <p:cBhvr>
                                        <p:cTn id="22" dur="500"/>
                                        <p:tgtEl>
                                          <p:spTgt spid="4507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073"/>
                                        </p:tgtEl>
                                        <p:attrNameLst>
                                          <p:attrName>style.visibility</p:attrName>
                                        </p:attrNameLst>
                                      </p:cBhvr>
                                      <p:to>
                                        <p:strVal val="visible"/>
                                      </p:to>
                                    </p:set>
                                    <p:animEffect transition="in" filter="dissolve">
                                      <p:cBhvr>
                                        <p:cTn id="27" dur="500"/>
                                        <p:tgtEl>
                                          <p:spTgt spid="4507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5076"/>
                                        </p:tgtEl>
                                        <p:attrNameLst>
                                          <p:attrName>style.visibility</p:attrName>
                                        </p:attrNameLst>
                                      </p:cBhvr>
                                      <p:to>
                                        <p:strVal val="visible"/>
                                      </p:to>
                                    </p:set>
                                    <p:animEffect transition="in" filter="dissolve">
                                      <p:cBhvr>
                                        <p:cTn id="32" dur="500"/>
                                        <p:tgtEl>
                                          <p:spTgt spid="450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5077"/>
                                        </p:tgtEl>
                                        <p:attrNameLst>
                                          <p:attrName>style.visibility</p:attrName>
                                        </p:attrNameLst>
                                      </p:cBhvr>
                                      <p:to>
                                        <p:strVal val="visible"/>
                                      </p:to>
                                    </p:set>
                                    <p:animEffect transition="in" filter="dissolve">
                                      <p:cBhvr>
                                        <p:cTn id="37" dur="500"/>
                                        <p:tgtEl>
                                          <p:spTgt spid="4507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078"/>
                                        </p:tgtEl>
                                        <p:attrNameLst>
                                          <p:attrName>style.visibility</p:attrName>
                                        </p:attrNameLst>
                                      </p:cBhvr>
                                      <p:to>
                                        <p:strVal val="visible"/>
                                      </p:to>
                                    </p:set>
                                    <p:animEffect transition="in" filter="dissolve">
                                      <p:cBhvr>
                                        <p:cTn id="42" dur="500"/>
                                        <p:tgtEl>
                                          <p:spTgt spid="45078"/>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45079"/>
                                        </p:tgtEl>
                                        <p:attrNameLst>
                                          <p:attrName>style.visibility</p:attrName>
                                        </p:attrNameLst>
                                      </p:cBhvr>
                                      <p:to>
                                        <p:strVal val="visible"/>
                                      </p:to>
                                    </p:set>
                                    <p:animEffect transition="in" filter="wedge">
                                      <p:cBhvr>
                                        <p:cTn id="47" dur="2000"/>
                                        <p:tgtEl>
                                          <p:spTgt spid="4507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5080"/>
                                        </p:tgtEl>
                                        <p:attrNameLst>
                                          <p:attrName>style.visibility</p:attrName>
                                        </p:attrNameLst>
                                      </p:cBhvr>
                                      <p:to>
                                        <p:strVal val="visible"/>
                                      </p:to>
                                    </p:set>
                                    <p:animEffect transition="in" filter="dissolve">
                                      <p:cBhvr>
                                        <p:cTn id="52" dur="500"/>
                                        <p:tgtEl>
                                          <p:spTgt spid="4508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3" restart="whenNotActive" fill="hold" evtFilter="cancelBubble" nodeType="interactiveSeq">
                <p:stCondLst>
                  <p:cond evt="onClick" delay="0">
                    <p:tgtEl>
                      <p:spTgt spid="45060"/>
                    </p:tgtEl>
                  </p:cond>
                </p:stCondLst>
                <p:endSync evt="end" delay="0">
                  <p:rtn val="all"/>
                </p:endSync>
                <p:childTnLst>
                  <p:par>
                    <p:cTn id="54" fill="hold">
                      <p:stCondLst>
                        <p:cond delay="0"/>
                      </p:stCondLst>
                      <p:childTnLst>
                        <p:par>
                          <p:cTn id="55" fill="hold">
                            <p:stCondLst>
                              <p:cond delay="0"/>
                            </p:stCondLst>
                            <p:childTnLst>
                              <p:par>
                                <p:cTn id="56" presetID="20" presetClass="entr" presetSubtype="0" fill="hold" grpId="0" nodeType="clickEffect">
                                  <p:stCondLst>
                                    <p:cond delay="0"/>
                                  </p:stCondLst>
                                  <p:childTnLst>
                                    <p:set>
                                      <p:cBhvr>
                                        <p:cTn id="57" dur="1" fill="hold">
                                          <p:stCondLst>
                                            <p:cond delay="0"/>
                                          </p:stCondLst>
                                        </p:cTn>
                                        <p:tgtEl>
                                          <p:spTgt spid="45063"/>
                                        </p:tgtEl>
                                        <p:attrNameLst>
                                          <p:attrName>style.visibility</p:attrName>
                                        </p:attrNameLst>
                                      </p:cBhvr>
                                      <p:to>
                                        <p:strVal val="visible"/>
                                      </p:to>
                                    </p:set>
                                    <p:animEffect transition="in" filter="wedge">
                                      <p:cBhvr>
                                        <p:cTn id="58" dur="2000"/>
                                        <p:tgtEl>
                                          <p:spTgt spid="45063"/>
                                        </p:tgtEl>
                                      </p:cBhvr>
                                    </p:animEffect>
                                  </p:childTnLst>
                                </p:cTn>
                              </p:par>
                            </p:childTnLst>
                          </p:cTn>
                        </p:par>
                      </p:childTnLst>
                    </p:cTn>
                  </p:par>
                </p:childTnLst>
              </p:cTn>
              <p:nextCondLst>
                <p:cond evt="onClick" delay="0">
                  <p:tgtEl>
                    <p:spTgt spid="45060"/>
                  </p:tgtEl>
                </p:cond>
              </p:nextCondLst>
            </p:seq>
            <p:seq concurrent="1" nextAc="seek">
              <p:cTn id="59" restart="whenNotActive" fill="hold" evtFilter="cancelBubble" nodeType="interactiveSeq">
                <p:stCondLst>
                  <p:cond evt="onClick" delay="0">
                    <p:tgtEl>
                      <p:spTgt spid="45061"/>
                    </p:tgtEl>
                  </p:cond>
                </p:stCondLst>
                <p:endSync evt="end" delay="0">
                  <p:rtn val="all"/>
                </p:endSync>
                <p:childTnLst>
                  <p:par>
                    <p:cTn id="60" fill="hold">
                      <p:stCondLst>
                        <p:cond delay="0"/>
                      </p:stCondLst>
                      <p:childTnLst>
                        <p:par>
                          <p:cTn id="61" fill="hold">
                            <p:stCondLst>
                              <p:cond delay="0"/>
                            </p:stCondLst>
                            <p:childTnLst>
                              <p:par>
                                <p:cTn id="62" presetID="20" presetClass="entr" presetSubtype="0" fill="hold" grpId="0" nodeType="clickEffect">
                                  <p:stCondLst>
                                    <p:cond delay="0"/>
                                  </p:stCondLst>
                                  <p:childTnLst>
                                    <p:set>
                                      <p:cBhvr>
                                        <p:cTn id="63" dur="1" fill="hold">
                                          <p:stCondLst>
                                            <p:cond delay="0"/>
                                          </p:stCondLst>
                                        </p:cTn>
                                        <p:tgtEl>
                                          <p:spTgt spid="45064"/>
                                        </p:tgtEl>
                                        <p:attrNameLst>
                                          <p:attrName>style.visibility</p:attrName>
                                        </p:attrNameLst>
                                      </p:cBhvr>
                                      <p:to>
                                        <p:strVal val="visible"/>
                                      </p:to>
                                    </p:set>
                                    <p:animEffect transition="in" filter="wedge">
                                      <p:cBhvr>
                                        <p:cTn id="64" dur="2000"/>
                                        <p:tgtEl>
                                          <p:spTgt spid="45064"/>
                                        </p:tgtEl>
                                      </p:cBhvr>
                                    </p:animEffect>
                                  </p:childTnLst>
                                </p:cTn>
                              </p:par>
                            </p:childTnLst>
                          </p:cTn>
                        </p:par>
                      </p:childTnLst>
                    </p:cTn>
                  </p:par>
                </p:childTnLst>
              </p:cTn>
              <p:nextCondLst>
                <p:cond evt="onClick" delay="0">
                  <p:tgtEl>
                    <p:spTgt spid="45061"/>
                  </p:tgtEl>
                </p:cond>
              </p:nextCondLst>
            </p:seq>
            <p:seq concurrent="1" nextAc="seek">
              <p:cTn id="65" restart="whenNotActive" fill="hold" evtFilter="cancelBubble" nodeType="interactiveSeq">
                <p:stCondLst>
                  <p:cond evt="onClick" delay="0">
                    <p:tgtEl>
                      <p:spTgt spid="45062"/>
                    </p:tgtEl>
                  </p:cond>
                </p:stCondLst>
                <p:endSync evt="end" delay="0">
                  <p:rtn val="all"/>
                </p:endSync>
                <p:childTnLst>
                  <p:par>
                    <p:cTn id="66" fill="hold">
                      <p:stCondLst>
                        <p:cond delay="0"/>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45065"/>
                                        </p:tgtEl>
                                        <p:attrNameLst>
                                          <p:attrName>style.visibility</p:attrName>
                                        </p:attrNameLst>
                                      </p:cBhvr>
                                      <p:to>
                                        <p:strVal val="visible"/>
                                      </p:to>
                                    </p:set>
                                    <p:animEffect transition="in" filter="wedge">
                                      <p:cBhvr>
                                        <p:cTn id="70" dur="2000"/>
                                        <p:tgtEl>
                                          <p:spTgt spid="45065"/>
                                        </p:tgtEl>
                                      </p:cBhvr>
                                    </p:animEffect>
                                  </p:childTnLst>
                                </p:cTn>
                              </p:par>
                            </p:childTnLst>
                          </p:cTn>
                        </p:par>
                      </p:childTnLst>
                    </p:cTn>
                  </p:par>
                </p:childTnLst>
              </p:cTn>
              <p:nextCondLst>
                <p:cond evt="onClick" delay="0">
                  <p:tgtEl>
                    <p:spTgt spid="45062"/>
                  </p:tgtEl>
                </p:cond>
              </p:nextCondLst>
            </p:seq>
            <p:seq concurrent="1" nextAc="seek">
              <p:cTn id="71" restart="whenNotActive" fill="hold" evtFilter="cancelBubble" nodeType="interactiveSeq">
                <p:stCondLst>
                  <p:cond evt="onClick" delay="0">
                    <p:tgtEl>
                      <p:spTgt spid="45066"/>
                    </p:tgtEl>
                  </p:cond>
                </p:stCondLst>
                <p:endSync evt="end" delay="0">
                  <p:rtn val="all"/>
                </p:endSync>
                <p:childTnLst>
                  <p:par>
                    <p:cTn id="72" fill="hold">
                      <p:stCondLst>
                        <p:cond delay="0"/>
                      </p:stCondLst>
                      <p:childTnLst>
                        <p:par>
                          <p:cTn id="73" fill="hold">
                            <p:stCondLst>
                              <p:cond delay="0"/>
                            </p:stCondLst>
                            <p:childTnLst>
                              <p:par>
                                <p:cTn id="74" presetID="20" presetClass="entr" presetSubtype="0" fill="hold" grpId="0" nodeType="clickEffect">
                                  <p:stCondLst>
                                    <p:cond delay="0"/>
                                  </p:stCondLst>
                                  <p:childTnLst>
                                    <p:set>
                                      <p:cBhvr>
                                        <p:cTn id="75" dur="1" fill="hold">
                                          <p:stCondLst>
                                            <p:cond delay="0"/>
                                          </p:stCondLst>
                                        </p:cTn>
                                        <p:tgtEl>
                                          <p:spTgt spid="45067"/>
                                        </p:tgtEl>
                                        <p:attrNameLst>
                                          <p:attrName>style.visibility</p:attrName>
                                        </p:attrNameLst>
                                      </p:cBhvr>
                                      <p:to>
                                        <p:strVal val="visible"/>
                                      </p:to>
                                    </p:set>
                                    <p:animEffect transition="in" filter="wedge">
                                      <p:cBhvr>
                                        <p:cTn id="76" dur="2000"/>
                                        <p:tgtEl>
                                          <p:spTgt spid="45067"/>
                                        </p:tgtEl>
                                      </p:cBhvr>
                                    </p:animEffect>
                                  </p:childTnLst>
                                </p:cTn>
                              </p:par>
                            </p:childTnLst>
                          </p:cTn>
                        </p:par>
                      </p:childTnLst>
                    </p:cTn>
                  </p:par>
                </p:childTnLst>
              </p:cTn>
              <p:nextCondLst>
                <p:cond evt="onClick" delay="0">
                  <p:tgtEl>
                    <p:spTgt spid="45066"/>
                  </p:tgtEl>
                </p:cond>
              </p:nextCondLst>
            </p:seq>
          </p:childTnLst>
        </p:cTn>
      </p:par>
    </p:tnLst>
    <p:bldLst>
      <p:bldP spid="45063" grpId="0"/>
      <p:bldP spid="45064" grpId="0"/>
      <p:bldP spid="45065" grpId="0"/>
      <p:bldP spid="45067" grpId="0"/>
      <p:bldP spid="45069" grpId="0"/>
      <p:bldP spid="45070" grpId="0"/>
      <p:bldP spid="45071" grpId="0"/>
      <p:bldP spid="45072" grpId="0"/>
      <p:bldP spid="45073" grpId="0"/>
      <p:bldP spid="45076" grpId="0" animBg="1"/>
      <p:bldP spid="45077" grpId="0" animBg="1"/>
      <p:bldP spid="45078" grpId="0" animBg="1"/>
      <p:bldP spid="45079" grpId="0" animBg="1"/>
      <p:bldP spid="450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noChangeArrowheads="1"/>
          </p:cNvPicPr>
          <p:nvPr/>
        </p:nvPicPr>
        <p:blipFill>
          <a:blip r:embed="rId2"/>
          <a:srcRect/>
          <a:stretch>
            <a:fillRect/>
          </a:stretch>
        </p:blipFill>
        <p:spPr bwMode="auto">
          <a:xfrm>
            <a:off x="3779838" y="708025"/>
            <a:ext cx="5364162" cy="3584575"/>
          </a:xfrm>
          <a:prstGeom prst="rect">
            <a:avLst/>
          </a:prstGeom>
          <a:noFill/>
          <a:ln w="9525">
            <a:noFill/>
            <a:miter lim="800000"/>
            <a:headEnd/>
            <a:tailEnd/>
          </a:ln>
        </p:spPr>
      </p:pic>
      <p:sp>
        <p:nvSpPr>
          <p:cNvPr id="24578" name="Text Box 3"/>
          <p:cNvSpPr txBox="1">
            <a:spLocks noChangeArrowheads="1"/>
          </p:cNvSpPr>
          <p:nvPr/>
        </p:nvSpPr>
        <p:spPr bwMode="auto">
          <a:xfrm>
            <a:off x="0" y="1052513"/>
            <a:ext cx="3563938" cy="2528887"/>
          </a:xfrm>
          <a:prstGeom prst="rect">
            <a:avLst/>
          </a:prstGeom>
          <a:noFill/>
          <a:ln w="9525">
            <a:noFill/>
            <a:miter lim="800000"/>
            <a:headEnd/>
            <a:tailEnd/>
          </a:ln>
        </p:spPr>
        <p:txBody>
          <a:bodyPr>
            <a:spAutoFit/>
          </a:bodyPr>
          <a:lstStyle/>
          <a:p>
            <a:pPr algn="just">
              <a:spcBef>
                <a:spcPct val="50000"/>
              </a:spcBef>
            </a:pPr>
            <a:r>
              <a:rPr lang="en-US" altLang="zh-CN" sz="3200" b="1">
                <a:solidFill>
                  <a:schemeClr val="bg1"/>
                </a:solidFill>
                <a:latin typeface="Times New Roman" pitchFamily="18" charset="0"/>
                <a:cs typeface="Times New Roman" pitchFamily="18" charset="0"/>
              </a:rPr>
              <a:t>10. </a:t>
            </a:r>
            <a:r>
              <a:rPr lang="zh-CN" altLang="en-US" sz="3200" b="1">
                <a:solidFill>
                  <a:schemeClr val="bg1"/>
                </a:solidFill>
                <a:latin typeface="Times New Roman" pitchFamily="18" charset="0"/>
                <a:cs typeface="Times New Roman" pitchFamily="18" charset="0"/>
              </a:rPr>
              <a:t>图中四条等降水量线之间的①②③④四个区域，年降水量超过</a:t>
            </a:r>
            <a:r>
              <a:rPr lang="en-US" altLang="zh-CN" sz="3200" b="1">
                <a:solidFill>
                  <a:schemeClr val="bg1"/>
                </a:solidFill>
                <a:latin typeface="Times New Roman" pitchFamily="18" charset="0"/>
                <a:cs typeface="Times New Roman" pitchFamily="18" charset="0"/>
              </a:rPr>
              <a:t>400mm</a:t>
            </a:r>
            <a:r>
              <a:rPr lang="zh-CN" altLang="en-US" sz="3200" b="1">
                <a:solidFill>
                  <a:schemeClr val="bg1"/>
                </a:solidFill>
                <a:latin typeface="Times New Roman" pitchFamily="18" charset="0"/>
                <a:cs typeface="Times New Roman" pitchFamily="18" charset="0"/>
              </a:rPr>
              <a:t>的是</a:t>
            </a:r>
          </a:p>
        </p:txBody>
      </p:sp>
      <p:sp>
        <p:nvSpPr>
          <p:cNvPr id="46084" name="Rectangle 4"/>
          <p:cNvSpPr>
            <a:spLocks noChangeArrowheads="1"/>
          </p:cNvSpPr>
          <p:nvPr/>
        </p:nvSpPr>
        <p:spPr bwMode="auto">
          <a:xfrm>
            <a:off x="606425" y="4083050"/>
            <a:ext cx="2165350"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en-US" altLang="zh-CN" sz="3600" b="1">
                <a:solidFill>
                  <a:schemeClr val="bg1"/>
                </a:solidFill>
                <a:latin typeface="Times New Roman" pitchFamily="18" charset="0"/>
                <a:cs typeface="Times New Roman" pitchFamily="18" charset="0"/>
              </a:rPr>
              <a:t>①② </a:t>
            </a:r>
          </a:p>
        </p:txBody>
      </p:sp>
      <p:sp>
        <p:nvSpPr>
          <p:cNvPr id="46085" name="Rectangle 5"/>
          <p:cNvSpPr>
            <a:spLocks noChangeArrowheads="1"/>
          </p:cNvSpPr>
          <p:nvPr/>
        </p:nvSpPr>
        <p:spPr bwMode="auto">
          <a:xfrm>
            <a:off x="611188" y="5445125"/>
            <a:ext cx="2160587"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en-US" altLang="zh-CN" sz="3600" b="1">
                <a:solidFill>
                  <a:schemeClr val="bg1"/>
                </a:solidFill>
                <a:latin typeface="Times New Roman" pitchFamily="18" charset="0"/>
                <a:cs typeface="Times New Roman" pitchFamily="18" charset="0"/>
              </a:rPr>
              <a:t>①③ </a:t>
            </a:r>
          </a:p>
        </p:txBody>
      </p:sp>
      <p:sp>
        <p:nvSpPr>
          <p:cNvPr id="46086" name="Rectangle 6"/>
          <p:cNvSpPr>
            <a:spLocks noChangeArrowheads="1"/>
          </p:cNvSpPr>
          <p:nvPr/>
        </p:nvSpPr>
        <p:spPr bwMode="auto">
          <a:xfrm>
            <a:off x="600075" y="6172200"/>
            <a:ext cx="2027238"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en-US" altLang="zh-CN" sz="3600" b="1">
                <a:solidFill>
                  <a:schemeClr val="bg1"/>
                </a:solidFill>
                <a:latin typeface="Times New Roman" pitchFamily="18" charset="0"/>
                <a:cs typeface="Times New Roman" pitchFamily="18" charset="0"/>
              </a:rPr>
              <a:t>②④ </a:t>
            </a:r>
          </a:p>
        </p:txBody>
      </p:sp>
      <p:sp>
        <p:nvSpPr>
          <p:cNvPr id="46087" name="Text Box 7"/>
          <p:cNvSpPr txBox="1">
            <a:spLocks noChangeArrowheads="1"/>
          </p:cNvSpPr>
          <p:nvPr/>
        </p:nvSpPr>
        <p:spPr bwMode="auto">
          <a:xfrm>
            <a:off x="15875" y="4103688"/>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6088" name="Text Box 8"/>
          <p:cNvSpPr txBox="1">
            <a:spLocks noChangeArrowheads="1"/>
          </p:cNvSpPr>
          <p:nvPr/>
        </p:nvSpPr>
        <p:spPr bwMode="auto">
          <a:xfrm>
            <a:off x="15875" y="54451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6089" name="Text Box 9"/>
          <p:cNvSpPr txBox="1">
            <a:spLocks noChangeArrowheads="1"/>
          </p:cNvSpPr>
          <p:nvPr/>
        </p:nvSpPr>
        <p:spPr bwMode="auto">
          <a:xfrm>
            <a:off x="19050" y="61579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6090" name="Rectangle 10"/>
          <p:cNvSpPr>
            <a:spLocks noChangeArrowheads="1"/>
          </p:cNvSpPr>
          <p:nvPr/>
        </p:nvSpPr>
        <p:spPr bwMode="auto">
          <a:xfrm>
            <a:off x="622300" y="4783138"/>
            <a:ext cx="6397625"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en-US" altLang="zh-CN" sz="3600" b="1">
                <a:solidFill>
                  <a:schemeClr val="bg1"/>
                </a:solidFill>
                <a:latin typeface="Times New Roman" pitchFamily="18" charset="0"/>
                <a:cs typeface="Times New Roman" pitchFamily="18" charset="0"/>
              </a:rPr>
              <a:t>②③ </a:t>
            </a:r>
          </a:p>
        </p:txBody>
      </p:sp>
      <p:sp>
        <p:nvSpPr>
          <p:cNvPr id="46091" name="Text Box 11"/>
          <p:cNvSpPr txBox="1">
            <a:spLocks noChangeArrowheads="1"/>
          </p:cNvSpPr>
          <p:nvPr/>
        </p:nvSpPr>
        <p:spPr bwMode="auto">
          <a:xfrm>
            <a:off x="15875" y="48037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24587"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29388"/>
            <a:ext cx="827087" cy="284162"/>
          </a:xfrm>
          <a:prstGeom prst="rect">
            <a:avLst/>
          </a:prstGeom>
          <a:noFill/>
          <a:ln w="9525">
            <a:noFill/>
            <a:miter lim="800000"/>
            <a:headEnd/>
            <a:tailEnd/>
          </a:ln>
        </p:spPr>
      </p:pic>
      <p:sp>
        <p:nvSpPr>
          <p:cNvPr id="24588" name="Text Box 13"/>
          <p:cNvSpPr txBox="1">
            <a:spLocks noChangeArrowheads="1"/>
          </p:cNvSpPr>
          <p:nvPr/>
        </p:nvSpPr>
        <p:spPr bwMode="auto">
          <a:xfrm>
            <a:off x="0" y="0"/>
            <a:ext cx="9144000" cy="1066800"/>
          </a:xfrm>
          <a:prstGeom prst="rect">
            <a:avLst/>
          </a:prstGeom>
          <a:noFill/>
          <a:ln w="9525">
            <a:noFill/>
            <a:miter lim="800000"/>
            <a:headEnd/>
            <a:tailEnd/>
          </a:ln>
        </p:spPr>
        <p:txBody>
          <a:bodyPr>
            <a:spAutoFit/>
          </a:bodyPr>
          <a:lstStyle/>
          <a:p>
            <a:pPr>
              <a:spcBef>
                <a:spcPct val="50000"/>
              </a:spcBef>
            </a:pPr>
            <a:r>
              <a:rPr lang="zh-CN" altLang="en-US" sz="3200">
                <a:solidFill>
                  <a:schemeClr val="bg1"/>
                </a:solidFill>
                <a:latin typeface="楷体_GB2312" pitchFamily="49" charset="-122"/>
                <a:ea typeface="楷体_GB2312" pitchFamily="49" charset="-122"/>
                <a:cs typeface="Times New Roman" pitchFamily="18" charset="0"/>
              </a:rPr>
              <a:t>　图</a:t>
            </a:r>
            <a:r>
              <a:rPr lang="en-US" altLang="zh-CN" sz="3200">
                <a:solidFill>
                  <a:schemeClr val="bg1"/>
                </a:solidFill>
                <a:latin typeface="楷体_GB2312" pitchFamily="49" charset="-122"/>
                <a:ea typeface="楷体_GB2312" pitchFamily="49" charset="-122"/>
                <a:cs typeface="Times New Roman" pitchFamily="18" charset="0"/>
              </a:rPr>
              <a:t>4</a:t>
            </a:r>
            <a:r>
              <a:rPr lang="zh-CN" altLang="en-US" sz="3200">
                <a:solidFill>
                  <a:schemeClr val="bg1"/>
                </a:solidFill>
                <a:latin typeface="楷体_GB2312" pitchFamily="49" charset="-122"/>
                <a:ea typeface="楷体_GB2312" pitchFamily="49" charset="-122"/>
                <a:cs typeface="Times New Roman" pitchFamily="18" charset="0"/>
              </a:rPr>
              <a:t>示意某区域河流水系和年降水量分布。读图</a:t>
            </a:r>
            <a:r>
              <a:rPr lang="en-US" altLang="zh-CN" sz="3200">
                <a:solidFill>
                  <a:schemeClr val="bg1"/>
                </a:solidFill>
                <a:latin typeface="楷体_GB2312" pitchFamily="49" charset="-122"/>
                <a:ea typeface="楷体_GB2312" pitchFamily="49" charset="-122"/>
                <a:cs typeface="Times New Roman" pitchFamily="18" charset="0"/>
              </a:rPr>
              <a:t>4</a:t>
            </a:r>
            <a:r>
              <a:rPr lang="zh-CN" altLang="en-US" sz="3200">
                <a:solidFill>
                  <a:schemeClr val="bg1"/>
                </a:solidFill>
                <a:latin typeface="楷体_GB2312" pitchFamily="49" charset="-122"/>
                <a:ea typeface="楷体_GB2312" pitchFamily="49" charset="-122"/>
                <a:cs typeface="Times New Roman" pitchFamily="18" charset="0"/>
              </a:rPr>
              <a:t>，完成</a:t>
            </a:r>
            <a:r>
              <a:rPr lang="en-US" altLang="zh-CN" sz="3200">
                <a:solidFill>
                  <a:schemeClr val="bg1"/>
                </a:solidFill>
                <a:latin typeface="楷体_GB2312" pitchFamily="49" charset="-122"/>
                <a:ea typeface="楷体_GB2312" pitchFamily="49" charset="-122"/>
                <a:cs typeface="Times New Roman" pitchFamily="18" charset="0"/>
              </a:rPr>
              <a:t>10</a:t>
            </a:r>
            <a:r>
              <a:rPr lang="zh-CN" altLang="en-US" sz="3200">
                <a:solidFill>
                  <a:schemeClr val="bg1"/>
                </a:solidFill>
                <a:latin typeface="楷体_GB2312" pitchFamily="49" charset="-122"/>
                <a:ea typeface="楷体_GB2312" pitchFamily="49" charset="-122"/>
                <a:cs typeface="Times New Roman" pitchFamily="18" charset="0"/>
              </a:rPr>
              <a:t>～</a:t>
            </a:r>
            <a:r>
              <a:rPr lang="en-US" altLang="zh-CN" sz="3200">
                <a:solidFill>
                  <a:schemeClr val="bg1"/>
                </a:solidFill>
                <a:latin typeface="楷体_GB2312" pitchFamily="49" charset="-122"/>
                <a:ea typeface="楷体_GB2312" pitchFamily="49" charset="-122"/>
                <a:cs typeface="Times New Roman" pitchFamily="18" charset="0"/>
              </a:rPr>
              <a:t>11</a:t>
            </a:r>
            <a:r>
              <a:rPr lang="zh-CN" altLang="en-US" sz="3200">
                <a:solidFill>
                  <a:schemeClr val="bg1"/>
                </a:solidFill>
                <a:latin typeface="楷体_GB2312" pitchFamily="49" charset="-122"/>
                <a:ea typeface="楷体_GB2312" pitchFamily="49" charset="-122"/>
                <a:cs typeface="Times New Roman" pitchFamily="18" charset="0"/>
              </a:rPr>
              <a:t>小题。</a:t>
            </a:r>
          </a:p>
        </p:txBody>
      </p:sp>
      <p:sp>
        <p:nvSpPr>
          <p:cNvPr id="46094" name="Rectangle 14"/>
          <p:cNvSpPr>
            <a:spLocks noChangeArrowheads="1"/>
          </p:cNvSpPr>
          <p:nvPr/>
        </p:nvSpPr>
        <p:spPr bwMode="auto">
          <a:xfrm>
            <a:off x="0" y="3573463"/>
            <a:ext cx="3559175" cy="457200"/>
          </a:xfrm>
          <a:prstGeom prst="rect">
            <a:avLst/>
          </a:prstGeom>
          <a:noFill/>
          <a:ln w="9525">
            <a:noFill/>
            <a:miter lim="800000"/>
            <a:headEnd/>
            <a:tailEnd/>
          </a:ln>
        </p:spPr>
        <p:txBody>
          <a:bodyPr wrap="none">
            <a:spAutoFit/>
          </a:bodyPr>
          <a:lstStyle/>
          <a:p>
            <a:pPr>
              <a:spcBef>
                <a:spcPct val="50000"/>
              </a:spcBef>
            </a:pPr>
            <a:r>
              <a:rPr lang="zh-CN" altLang="en-US" sz="2400" b="1">
                <a:solidFill>
                  <a:srgbClr val="FFFF00"/>
                </a:solidFill>
                <a:latin typeface="楷体_GB2312" pitchFamily="49" charset="-122"/>
                <a:ea typeface="楷体_GB2312" pitchFamily="49" charset="-122"/>
                <a:cs typeface="Times New Roman" pitchFamily="18" charset="0"/>
              </a:rPr>
              <a:t>（难度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，区分度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a:t>
            </a:r>
          </a:p>
        </p:txBody>
      </p:sp>
      <p:sp>
        <p:nvSpPr>
          <p:cNvPr id="46095" name="Rectangle 15"/>
          <p:cNvSpPr>
            <a:spLocks noChangeArrowheads="1"/>
          </p:cNvSpPr>
          <p:nvPr/>
        </p:nvSpPr>
        <p:spPr bwMode="auto">
          <a:xfrm>
            <a:off x="1955800" y="4149725"/>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6096" name="Rectangle 16"/>
          <p:cNvSpPr>
            <a:spLocks noChangeArrowheads="1"/>
          </p:cNvSpPr>
          <p:nvPr/>
        </p:nvSpPr>
        <p:spPr bwMode="auto">
          <a:xfrm>
            <a:off x="1979613" y="4868863"/>
            <a:ext cx="1792287"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6097" name="Rectangle 17"/>
          <p:cNvSpPr>
            <a:spLocks noChangeArrowheads="1"/>
          </p:cNvSpPr>
          <p:nvPr/>
        </p:nvSpPr>
        <p:spPr bwMode="auto">
          <a:xfrm>
            <a:off x="1971675" y="55165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6098" name="Rectangle 18"/>
          <p:cNvSpPr>
            <a:spLocks noChangeArrowheads="1"/>
          </p:cNvSpPr>
          <p:nvPr/>
        </p:nvSpPr>
        <p:spPr bwMode="auto">
          <a:xfrm>
            <a:off x="1979613" y="6223000"/>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6102" name="AutoShape 22"/>
          <p:cNvSpPr>
            <a:spLocks noChangeArrowheads="1"/>
          </p:cNvSpPr>
          <p:nvPr/>
        </p:nvSpPr>
        <p:spPr bwMode="auto">
          <a:xfrm>
            <a:off x="5795963" y="0"/>
            <a:ext cx="3348037" cy="1341438"/>
          </a:xfrm>
          <a:prstGeom prst="wedgeRectCallout">
            <a:avLst>
              <a:gd name="adj1" fmla="val -30986"/>
              <a:gd name="adj2" fmla="val 113079"/>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河流位于山谷；</a:t>
            </a:r>
          </a:p>
          <a:p>
            <a:r>
              <a:rPr lang="zh-CN" altLang="en-US" sz="2800" b="1">
                <a:solidFill>
                  <a:srgbClr val="FF0000"/>
                </a:solidFill>
                <a:ea typeface="楷体_GB2312" pitchFamily="49" charset="-122"/>
              </a:rPr>
              <a:t>该地位于西风带。</a:t>
            </a:r>
          </a:p>
        </p:txBody>
      </p:sp>
      <p:sp>
        <p:nvSpPr>
          <p:cNvPr id="46103" name="AutoShape 23"/>
          <p:cNvSpPr>
            <a:spLocks noChangeArrowheads="1"/>
          </p:cNvSpPr>
          <p:nvPr/>
        </p:nvSpPr>
        <p:spPr bwMode="auto">
          <a:xfrm>
            <a:off x="684213" y="0"/>
            <a:ext cx="3816350" cy="2276475"/>
          </a:xfrm>
          <a:prstGeom prst="wedgeRectCallout">
            <a:avLst>
              <a:gd name="adj1" fmla="val 83028"/>
              <a:gd name="adj2" fmla="val 51699"/>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r>
              <a:rPr lang="zh-CN" altLang="en-US" sz="2800" b="1">
                <a:solidFill>
                  <a:srgbClr val="FF0000"/>
                </a:solidFill>
                <a:ea typeface="楷体_GB2312" pitchFamily="49" charset="-122"/>
              </a:rPr>
              <a:t>①处是山地（较低）；</a:t>
            </a:r>
          </a:p>
          <a:p>
            <a:r>
              <a:rPr lang="zh-CN" altLang="en-US" sz="2800" b="1">
                <a:solidFill>
                  <a:srgbClr val="FF0000"/>
                </a:solidFill>
                <a:ea typeface="楷体_GB2312" pitchFamily="49" charset="-122"/>
              </a:rPr>
              <a:t>②处是山谷；</a:t>
            </a:r>
          </a:p>
          <a:p>
            <a:r>
              <a:rPr lang="zh-CN" altLang="en-US" sz="2800" b="1">
                <a:solidFill>
                  <a:srgbClr val="FF0000"/>
                </a:solidFill>
                <a:ea typeface="楷体_GB2312" pitchFamily="49" charset="-122"/>
              </a:rPr>
              <a:t>③处是山腰；</a:t>
            </a:r>
          </a:p>
          <a:p>
            <a:r>
              <a:rPr lang="zh-CN" altLang="en-US" sz="2800" b="1">
                <a:solidFill>
                  <a:srgbClr val="FF0000"/>
                </a:solidFill>
                <a:ea typeface="楷体_GB2312" pitchFamily="49" charset="-122"/>
              </a:rPr>
              <a:t>④处靠近山顶。</a:t>
            </a:r>
          </a:p>
        </p:txBody>
      </p:sp>
      <p:sp>
        <p:nvSpPr>
          <p:cNvPr id="46104" name="AutoShape 24"/>
          <p:cNvSpPr>
            <a:spLocks noChangeArrowheads="1"/>
          </p:cNvSpPr>
          <p:nvPr/>
        </p:nvSpPr>
        <p:spPr bwMode="auto">
          <a:xfrm>
            <a:off x="4067175" y="4941888"/>
            <a:ext cx="3348038" cy="1341437"/>
          </a:xfrm>
          <a:prstGeom prst="wedgeRectCallout">
            <a:avLst>
              <a:gd name="adj1" fmla="val 45644"/>
              <a:gd name="adj2" fmla="val -273079"/>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高大山地迎风坡的山腰部位降水最多。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animEffect transition="in" filter="dissolve">
                                      <p:cBhvr>
                                        <p:cTn id="7" dur="500"/>
                                        <p:tgtEl>
                                          <p:spTgt spid="460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95"/>
                                        </p:tgtEl>
                                        <p:attrNameLst>
                                          <p:attrName>style.visibility</p:attrName>
                                        </p:attrNameLst>
                                      </p:cBhvr>
                                      <p:to>
                                        <p:strVal val="visible"/>
                                      </p:to>
                                    </p:set>
                                    <p:animEffect transition="in" filter="dissolve">
                                      <p:cBhvr>
                                        <p:cTn id="12" dur="500"/>
                                        <p:tgtEl>
                                          <p:spTgt spid="4609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96"/>
                                        </p:tgtEl>
                                        <p:attrNameLst>
                                          <p:attrName>style.visibility</p:attrName>
                                        </p:attrNameLst>
                                      </p:cBhvr>
                                      <p:to>
                                        <p:strVal val="visible"/>
                                      </p:to>
                                    </p:set>
                                    <p:animEffect transition="in" filter="dissolve">
                                      <p:cBhvr>
                                        <p:cTn id="17" dur="500"/>
                                        <p:tgtEl>
                                          <p:spTgt spid="4609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97"/>
                                        </p:tgtEl>
                                        <p:attrNameLst>
                                          <p:attrName>style.visibility</p:attrName>
                                        </p:attrNameLst>
                                      </p:cBhvr>
                                      <p:to>
                                        <p:strVal val="visible"/>
                                      </p:to>
                                    </p:set>
                                    <p:animEffect transition="in" filter="dissolve">
                                      <p:cBhvr>
                                        <p:cTn id="22" dur="500"/>
                                        <p:tgtEl>
                                          <p:spTgt spid="4609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98"/>
                                        </p:tgtEl>
                                        <p:attrNameLst>
                                          <p:attrName>style.visibility</p:attrName>
                                        </p:attrNameLst>
                                      </p:cBhvr>
                                      <p:to>
                                        <p:strVal val="visible"/>
                                      </p:to>
                                    </p:set>
                                    <p:animEffect transition="in" filter="dissolve">
                                      <p:cBhvr>
                                        <p:cTn id="27" dur="500"/>
                                        <p:tgtEl>
                                          <p:spTgt spid="4609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102">
                                            <p:bg/>
                                          </p:spTgt>
                                        </p:tgtEl>
                                        <p:attrNameLst>
                                          <p:attrName>style.visibility</p:attrName>
                                        </p:attrNameLst>
                                      </p:cBhvr>
                                      <p:to>
                                        <p:strVal val="visible"/>
                                      </p:to>
                                    </p:set>
                                    <p:animEffect transition="in" filter="dissolve">
                                      <p:cBhvr>
                                        <p:cTn id="32" dur="500"/>
                                        <p:tgtEl>
                                          <p:spTgt spid="46102">
                                            <p:bg/>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102">
                                            <p:txEl>
                                              <p:pRg st="0" end="0"/>
                                            </p:txEl>
                                          </p:spTgt>
                                        </p:tgtEl>
                                        <p:attrNameLst>
                                          <p:attrName>style.visibility</p:attrName>
                                        </p:attrNameLst>
                                      </p:cBhvr>
                                      <p:to>
                                        <p:strVal val="visible"/>
                                      </p:to>
                                    </p:set>
                                    <p:animEffect transition="in" filter="dissolve">
                                      <p:cBhvr>
                                        <p:cTn id="37" dur="500"/>
                                        <p:tgtEl>
                                          <p:spTgt spid="4610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102">
                                            <p:txEl>
                                              <p:pRg st="1" end="1"/>
                                            </p:txEl>
                                          </p:spTgt>
                                        </p:tgtEl>
                                        <p:attrNameLst>
                                          <p:attrName>style.visibility</p:attrName>
                                        </p:attrNameLst>
                                      </p:cBhvr>
                                      <p:to>
                                        <p:strVal val="visible"/>
                                      </p:to>
                                    </p:set>
                                    <p:animEffect transition="in" filter="dissolve">
                                      <p:cBhvr>
                                        <p:cTn id="42" dur="500"/>
                                        <p:tgtEl>
                                          <p:spTgt spid="4610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102">
                                            <p:txEl>
                                              <p:pRg st="2" end="2"/>
                                            </p:txEl>
                                          </p:spTgt>
                                        </p:tgtEl>
                                        <p:attrNameLst>
                                          <p:attrName>style.visibility</p:attrName>
                                        </p:attrNameLst>
                                      </p:cBhvr>
                                      <p:to>
                                        <p:strVal val="visible"/>
                                      </p:to>
                                    </p:set>
                                    <p:animEffect transition="in" filter="dissolve">
                                      <p:cBhvr>
                                        <p:cTn id="47" dur="500"/>
                                        <p:tgtEl>
                                          <p:spTgt spid="4610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103">
                                            <p:bg/>
                                          </p:spTgt>
                                        </p:tgtEl>
                                        <p:attrNameLst>
                                          <p:attrName>style.visibility</p:attrName>
                                        </p:attrNameLst>
                                      </p:cBhvr>
                                      <p:to>
                                        <p:strVal val="visible"/>
                                      </p:to>
                                    </p:set>
                                    <p:animEffect transition="in" filter="dissolve">
                                      <p:cBhvr>
                                        <p:cTn id="52" dur="500"/>
                                        <p:tgtEl>
                                          <p:spTgt spid="46103">
                                            <p:bg/>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103">
                                            <p:txEl>
                                              <p:pRg st="0" end="0"/>
                                            </p:txEl>
                                          </p:spTgt>
                                        </p:tgtEl>
                                        <p:attrNameLst>
                                          <p:attrName>style.visibility</p:attrName>
                                        </p:attrNameLst>
                                      </p:cBhvr>
                                      <p:to>
                                        <p:strVal val="visible"/>
                                      </p:to>
                                    </p:set>
                                    <p:animEffect transition="in" filter="dissolve">
                                      <p:cBhvr>
                                        <p:cTn id="57" dur="500"/>
                                        <p:tgtEl>
                                          <p:spTgt spid="4610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103">
                                            <p:txEl>
                                              <p:pRg st="1" end="1"/>
                                            </p:txEl>
                                          </p:spTgt>
                                        </p:tgtEl>
                                        <p:attrNameLst>
                                          <p:attrName>style.visibility</p:attrName>
                                        </p:attrNameLst>
                                      </p:cBhvr>
                                      <p:to>
                                        <p:strVal val="visible"/>
                                      </p:to>
                                    </p:set>
                                    <p:animEffect transition="in" filter="dissolve">
                                      <p:cBhvr>
                                        <p:cTn id="62" dur="500"/>
                                        <p:tgtEl>
                                          <p:spTgt spid="4610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103">
                                            <p:txEl>
                                              <p:pRg st="2" end="2"/>
                                            </p:txEl>
                                          </p:spTgt>
                                        </p:tgtEl>
                                        <p:attrNameLst>
                                          <p:attrName>style.visibility</p:attrName>
                                        </p:attrNameLst>
                                      </p:cBhvr>
                                      <p:to>
                                        <p:strVal val="visible"/>
                                      </p:to>
                                    </p:set>
                                    <p:animEffect transition="in" filter="dissolve">
                                      <p:cBhvr>
                                        <p:cTn id="67" dur="500"/>
                                        <p:tgtEl>
                                          <p:spTgt spid="4610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103">
                                            <p:txEl>
                                              <p:pRg st="3" end="3"/>
                                            </p:txEl>
                                          </p:spTgt>
                                        </p:tgtEl>
                                        <p:attrNameLst>
                                          <p:attrName>style.visibility</p:attrName>
                                        </p:attrNameLst>
                                      </p:cBhvr>
                                      <p:to>
                                        <p:strVal val="visible"/>
                                      </p:to>
                                    </p:set>
                                    <p:animEffect transition="in" filter="dissolve">
                                      <p:cBhvr>
                                        <p:cTn id="72" dur="500"/>
                                        <p:tgtEl>
                                          <p:spTgt spid="4610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6103">
                                            <p:txEl>
                                              <p:pRg st="4" end="4"/>
                                            </p:txEl>
                                          </p:spTgt>
                                        </p:tgtEl>
                                        <p:attrNameLst>
                                          <p:attrName>style.visibility</p:attrName>
                                        </p:attrNameLst>
                                      </p:cBhvr>
                                      <p:to>
                                        <p:strVal val="visible"/>
                                      </p:to>
                                    </p:set>
                                    <p:animEffect transition="in" filter="dissolve">
                                      <p:cBhvr>
                                        <p:cTn id="77" dur="500"/>
                                        <p:tgtEl>
                                          <p:spTgt spid="4610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6104">
                                            <p:bg/>
                                          </p:spTgt>
                                        </p:tgtEl>
                                        <p:attrNameLst>
                                          <p:attrName>style.visibility</p:attrName>
                                        </p:attrNameLst>
                                      </p:cBhvr>
                                      <p:to>
                                        <p:strVal val="visible"/>
                                      </p:to>
                                    </p:set>
                                    <p:animEffect transition="in" filter="dissolve">
                                      <p:cBhvr>
                                        <p:cTn id="82" dur="500"/>
                                        <p:tgtEl>
                                          <p:spTgt spid="46104">
                                            <p:bg/>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6104">
                                            <p:txEl>
                                              <p:pRg st="0" end="0"/>
                                            </p:txEl>
                                          </p:spTgt>
                                        </p:tgtEl>
                                        <p:attrNameLst>
                                          <p:attrName>style.visibility</p:attrName>
                                        </p:attrNameLst>
                                      </p:cBhvr>
                                      <p:to>
                                        <p:strVal val="visible"/>
                                      </p:to>
                                    </p:set>
                                    <p:animEffect transition="in" filter="dissolve">
                                      <p:cBhvr>
                                        <p:cTn id="87" dur="500"/>
                                        <p:tgtEl>
                                          <p:spTgt spid="46104">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6104">
                                            <p:txEl>
                                              <p:pRg st="1" end="1"/>
                                            </p:txEl>
                                          </p:spTgt>
                                        </p:tgtEl>
                                        <p:attrNameLst>
                                          <p:attrName>style.visibility</p:attrName>
                                        </p:attrNameLst>
                                      </p:cBhvr>
                                      <p:to>
                                        <p:strVal val="visible"/>
                                      </p:to>
                                    </p:set>
                                    <p:animEffect transition="in" filter="dissolve">
                                      <p:cBhvr>
                                        <p:cTn id="92" dur="500"/>
                                        <p:tgtEl>
                                          <p:spTgt spid="461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3" restart="whenNotActive" fill="hold" evtFilter="cancelBubble" nodeType="interactiveSeq">
                <p:stCondLst>
                  <p:cond evt="onClick" delay="0">
                    <p:tgtEl>
                      <p:spTgt spid="46084"/>
                    </p:tgtEl>
                  </p:cond>
                </p:stCondLst>
                <p:endSync evt="end" delay="0">
                  <p:rtn val="all"/>
                </p:endSync>
                <p:childTnLst>
                  <p:par>
                    <p:cTn id="94" fill="hold">
                      <p:stCondLst>
                        <p:cond delay="0"/>
                      </p:stCondLst>
                      <p:childTnLst>
                        <p:par>
                          <p:cTn id="95" fill="hold">
                            <p:stCondLst>
                              <p:cond delay="0"/>
                            </p:stCondLst>
                            <p:childTnLst>
                              <p:par>
                                <p:cTn id="96" presetID="20" presetClass="entr" presetSubtype="0" fill="hold" grpId="0" nodeType="clickEffect">
                                  <p:stCondLst>
                                    <p:cond delay="0"/>
                                  </p:stCondLst>
                                  <p:childTnLst>
                                    <p:set>
                                      <p:cBhvr>
                                        <p:cTn id="97" dur="1" fill="hold">
                                          <p:stCondLst>
                                            <p:cond delay="0"/>
                                          </p:stCondLst>
                                        </p:cTn>
                                        <p:tgtEl>
                                          <p:spTgt spid="46087"/>
                                        </p:tgtEl>
                                        <p:attrNameLst>
                                          <p:attrName>style.visibility</p:attrName>
                                        </p:attrNameLst>
                                      </p:cBhvr>
                                      <p:to>
                                        <p:strVal val="visible"/>
                                      </p:to>
                                    </p:set>
                                    <p:animEffect transition="in" filter="wedge">
                                      <p:cBhvr>
                                        <p:cTn id="98" dur="2000"/>
                                        <p:tgtEl>
                                          <p:spTgt spid="46087"/>
                                        </p:tgtEl>
                                      </p:cBhvr>
                                    </p:animEffect>
                                  </p:childTnLst>
                                </p:cTn>
                              </p:par>
                            </p:childTnLst>
                          </p:cTn>
                        </p:par>
                      </p:childTnLst>
                    </p:cTn>
                  </p:par>
                </p:childTnLst>
              </p:cTn>
              <p:nextCondLst>
                <p:cond evt="onClick" delay="0">
                  <p:tgtEl>
                    <p:spTgt spid="46084"/>
                  </p:tgtEl>
                </p:cond>
              </p:nextCondLst>
            </p:seq>
            <p:seq concurrent="1" nextAc="seek">
              <p:cTn id="99" restart="whenNotActive" fill="hold" evtFilter="cancelBubble" nodeType="interactiveSeq">
                <p:stCondLst>
                  <p:cond evt="onClick" delay="0">
                    <p:tgtEl>
                      <p:spTgt spid="46085"/>
                    </p:tgtEl>
                  </p:cond>
                </p:stCondLst>
                <p:endSync evt="end" delay="0">
                  <p:rtn val="all"/>
                </p:endSync>
                <p:childTnLst>
                  <p:par>
                    <p:cTn id="100" fill="hold">
                      <p:stCondLst>
                        <p:cond delay="0"/>
                      </p:stCondLst>
                      <p:childTnLst>
                        <p:par>
                          <p:cTn id="101" fill="hold">
                            <p:stCondLst>
                              <p:cond delay="0"/>
                            </p:stCondLst>
                            <p:childTnLst>
                              <p:par>
                                <p:cTn id="102" presetID="20" presetClass="entr" presetSubtype="0" fill="hold" grpId="0" nodeType="clickEffect">
                                  <p:stCondLst>
                                    <p:cond delay="0"/>
                                  </p:stCondLst>
                                  <p:childTnLst>
                                    <p:set>
                                      <p:cBhvr>
                                        <p:cTn id="103" dur="1" fill="hold">
                                          <p:stCondLst>
                                            <p:cond delay="0"/>
                                          </p:stCondLst>
                                        </p:cTn>
                                        <p:tgtEl>
                                          <p:spTgt spid="46088"/>
                                        </p:tgtEl>
                                        <p:attrNameLst>
                                          <p:attrName>style.visibility</p:attrName>
                                        </p:attrNameLst>
                                      </p:cBhvr>
                                      <p:to>
                                        <p:strVal val="visible"/>
                                      </p:to>
                                    </p:set>
                                    <p:animEffect transition="in" filter="wedge">
                                      <p:cBhvr>
                                        <p:cTn id="104" dur="2000"/>
                                        <p:tgtEl>
                                          <p:spTgt spid="46088"/>
                                        </p:tgtEl>
                                      </p:cBhvr>
                                    </p:animEffect>
                                  </p:childTnLst>
                                </p:cTn>
                              </p:par>
                            </p:childTnLst>
                          </p:cTn>
                        </p:par>
                      </p:childTnLst>
                    </p:cTn>
                  </p:par>
                </p:childTnLst>
              </p:cTn>
              <p:nextCondLst>
                <p:cond evt="onClick" delay="0">
                  <p:tgtEl>
                    <p:spTgt spid="46085"/>
                  </p:tgtEl>
                </p:cond>
              </p:nextCondLst>
            </p:seq>
            <p:seq concurrent="1" nextAc="seek">
              <p:cTn id="105" restart="whenNotActive" fill="hold" evtFilter="cancelBubble" nodeType="interactiveSeq">
                <p:stCondLst>
                  <p:cond evt="onClick" delay="0">
                    <p:tgtEl>
                      <p:spTgt spid="46086"/>
                    </p:tgtEl>
                  </p:cond>
                </p:stCondLst>
                <p:endSync evt="end" delay="0">
                  <p:rtn val="all"/>
                </p:endSync>
                <p:childTnLst>
                  <p:par>
                    <p:cTn id="106" fill="hold">
                      <p:stCondLst>
                        <p:cond delay="0"/>
                      </p:stCondLst>
                      <p:childTnLst>
                        <p:par>
                          <p:cTn id="107" fill="hold">
                            <p:stCondLst>
                              <p:cond delay="0"/>
                            </p:stCondLst>
                            <p:childTnLst>
                              <p:par>
                                <p:cTn id="108" presetID="20" presetClass="entr" presetSubtype="0" fill="hold" grpId="0" nodeType="clickEffect">
                                  <p:stCondLst>
                                    <p:cond delay="0"/>
                                  </p:stCondLst>
                                  <p:childTnLst>
                                    <p:set>
                                      <p:cBhvr>
                                        <p:cTn id="109" dur="1" fill="hold">
                                          <p:stCondLst>
                                            <p:cond delay="0"/>
                                          </p:stCondLst>
                                        </p:cTn>
                                        <p:tgtEl>
                                          <p:spTgt spid="46089"/>
                                        </p:tgtEl>
                                        <p:attrNameLst>
                                          <p:attrName>style.visibility</p:attrName>
                                        </p:attrNameLst>
                                      </p:cBhvr>
                                      <p:to>
                                        <p:strVal val="visible"/>
                                      </p:to>
                                    </p:set>
                                    <p:animEffect transition="in" filter="wedge">
                                      <p:cBhvr>
                                        <p:cTn id="110" dur="2000"/>
                                        <p:tgtEl>
                                          <p:spTgt spid="46089"/>
                                        </p:tgtEl>
                                      </p:cBhvr>
                                    </p:animEffect>
                                  </p:childTnLst>
                                </p:cTn>
                              </p:par>
                            </p:childTnLst>
                          </p:cTn>
                        </p:par>
                      </p:childTnLst>
                    </p:cTn>
                  </p:par>
                </p:childTnLst>
              </p:cTn>
              <p:nextCondLst>
                <p:cond evt="onClick" delay="0">
                  <p:tgtEl>
                    <p:spTgt spid="46086"/>
                  </p:tgtEl>
                </p:cond>
              </p:nextCondLst>
            </p:seq>
            <p:seq concurrent="1" nextAc="seek">
              <p:cTn id="111" restart="whenNotActive" fill="hold" evtFilter="cancelBubble" nodeType="interactiveSeq">
                <p:stCondLst>
                  <p:cond evt="onClick" delay="0">
                    <p:tgtEl>
                      <p:spTgt spid="46090"/>
                    </p:tgtEl>
                  </p:cond>
                </p:stCondLst>
                <p:endSync evt="end" delay="0">
                  <p:rtn val="all"/>
                </p:endSync>
                <p:childTnLst>
                  <p:par>
                    <p:cTn id="112" fill="hold">
                      <p:stCondLst>
                        <p:cond delay="0"/>
                      </p:stCondLst>
                      <p:childTnLst>
                        <p:par>
                          <p:cTn id="113" fill="hold">
                            <p:stCondLst>
                              <p:cond delay="0"/>
                            </p:stCondLst>
                            <p:childTnLst>
                              <p:par>
                                <p:cTn id="114" presetID="20" presetClass="entr" presetSubtype="0" fill="hold" grpId="0" nodeType="clickEffect">
                                  <p:stCondLst>
                                    <p:cond delay="0"/>
                                  </p:stCondLst>
                                  <p:childTnLst>
                                    <p:set>
                                      <p:cBhvr>
                                        <p:cTn id="115" dur="1" fill="hold">
                                          <p:stCondLst>
                                            <p:cond delay="0"/>
                                          </p:stCondLst>
                                        </p:cTn>
                                        <p:tgtEl>
                                          <p:spTgt spid="46091"/>
                                        </p:tgtEl>
                                        <p:attrNameLst>
                                          <p:attrName>style.visibility</p:attrName>
                                        </p:attrNameLst>
                                      </p:cBhvr>
                                      <p:to>
                                        <p:strVal val="visible"/>
                                      </p:to>
                                    </p:set>
                                    <p:animEffect transition="in" filter="wedge">
                                      <p:cBhvr>
                                        <p:cTn id="116" dur="2000"/>
                                        <p:tgtEl>
                                          <p:spTgt spid="46091"/>
                                        </p:tgtEl>
                                      </p:cBhvr>
                                    </p:animEffect>
                                  </p:childTnLst>
                                </p:cTn>
                              </p:par>
                            </p:childTnLst>
                          </p:cTn>
                        </p:par>
                      </p:childTnLst>
                    </p:cTn>
                  </p:par>
                </p:childTnLst>
              </p:cTn>
              <p:nextCondLst>
                <p:cond evt="onClick" delay="0">
                  <p:tgtEl>
                    <p:spTgt spid="46090"/>
                  </p:tgtEl>
                </p:cond>
              </p:nextCondLst>
            </p:seq>
          </p:childTnLst>
        </p:cTn>
      </p:par>
    </p:tnLst>
    <p:bldLst>
      <p:bldP spid="46087" grpId="0"/>
      <p:bldP spid="46088" grpId="0"/>
      <p:bldP spid="46089" grpId="0"/>
      <p:bldP spid="46091" grpId="0"/>
      <p:bldP spid="46094" grpId="0"/>
      <p:bldP spid="46095" grpId="0"/>
      <p:bldP spid="46096" grpId="0"/>
      <p:bldP spid="46097" grpId="0"/>
      <p:bldP spid="46098" grpId="0"/>
      <p:bldP spid="46102" grpId="0" build="p" animBg="1"/>
      <p:bldP spid="46103" grpId="0" build="p" animBg="1"/>
      <p:bldP spid="46104"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noChangeArrowheads="1"/>
          </p:cNvPicPr>
          <p:nvPr/>
        </p:nvPicPr>
        <p:blipFill>
          <a:blip r:embed="rId2"/>
          <a:srcRect/>
          <a:stretch>
            <a:fillRect/>
          </a:stretch>
        </p:blipFill>
        <p:spPr bwMode="auto">
          <a:xfrm>
            <a:off x="3689350" y="0"/>
            <a:ext cx="5454650" cy="3644900"/>
          </a:xfrm>
          <a:prstGeom prst="rect">
            <a:avLst/>
          </a:prstGeom>
          <a:noFill/>
          <a:ln w="9525">
            <a:noFill/>
            <a:miter lim="800000"/>
            <a:headEnd/>
            <a:tailEnd/>
          </a:ln>
        </p:spPr>
      </p:pic>
      <p:sp>
        <p:nvSpPr>
          <p:cNvPr id="25602" name="Text Box 3"/>
          <p:cNvSpPr txBox="1">
            <a:spLocks noChangeArrowheads="1"/>
          </p:cNvSpPr>
          <p:nvPr/>
        </p:nvSpPr>
        <p:spPr bwMode="auto">
          <a:xfrm>
            <a:off x="0" y="1965325"/>
            <a:ext cx="3563938" cy="1739900"/>
          </a:xfrm>
          <a:prstGeom prst="rect">
            <a:avLst/>
          </a:prstGeom>
          <a:noFill/>
          <a:ln w="9525">
            <a:noFill/>
            <a:miter lim="800000"/>
            <a:headEnd/>
            <a:tailEnd/>
          </a:ln>
        </p:spPr>
        <p:txBody>
          <a:bodyPr>
            <a:spAutoFit/>
          </a:bodyPr>
          <a:lstStyle/>
          <a:p>
            <a:pPr algn="just"/>
            <a:r>
              <a:rPr lang="en-US" altLang="zh-CN" sz="3600" b="1">
                <a:solidFill>
                  <a:schemeClr val="bg1"/>
                </a:solidFill>
                <a:latin typeface="Times New Roman" pitchFamily="18" charset="0"/>
                <a:cs typeface="Times New Roman" pitchFamily="18" charset="0"/>
              </a:rPr>
              <a:t>11.</a:t>
            </a:r>
            <a:r>
              <a:rPr lang="zh-CN" altLang="en-US" sz="3600" b="1">
                <a:solidFill>
                  <a:schemeClr val="bg1"/>
                </a:solidFill>
                <a:latin typeface="Times New Roman" pitchFamily="18" charset="0"/>
                <a:cs typeface="Times New Roman" pitchFamily="18" charset="0"/>
              </a:rPr>
              <a:t>导致图示</a:t>
            </a:r>
          </a:p>
          <a:p>
            <a:pPr algn="just"/>
            <a:r>
              <a:rPr lang="zh-CN" altLang="en-US" sz="3600" b="1">
                <a:solidFill>
                  <a:schemeClr val="bg1"/>
                </a:solidFill>
                <a:latin typeface="Times New Roman" pitchFamily="18" charset="0"/>
                <a:cs typeface="Times New Roman" pitchFamily="18" charset="0"/>
              </a:rPr>
              <a:t>区域内降水差异的主导因素是</a:t>
            </a:r>
          </a:p>
        </p:txBody>
      </p:sp>
      <p:sp>
        <p:nvSpPr>
          <p:cNvPr id="47108" name="Rectangle 4"/>
          <p:cNvSpPr>
            <a:spLocks noChangeArrowheads="1"/>
          </p:cNvSpPr>
          <p:nvPr/>
        </p:nvSpPr>
        <p:spPr bwMode="auto">
          <a:xfrm>
            <a:off x="606425" y="4083050"/>
            <a:ext cx="2741613"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3600" b="1">
                <a:solidFill>
                  <a:schemeClr val="bg1"/>
                </a:solidFill>
                <a:latin typeface="Times New Roman" pitchFamily="18" charset="0"/>
                <a:cs typeface="Times New Roman" pitchFamily="18" charset="0"/>
              </a:rPr>
              <a:t>大气环流 </a:t>
            </a:r>
          </a:p>
        </p:txBody>
      </p:sp>
      <p:sp>
        <p:nvSpPr>
          <p:cNvPr id="47109" name="Rectangle 5"/>
          <p:cNvSpPr>
            <a:spLocks noChangeArrowheads="1"/>
          </p:cNvSpPr>
          <p:nvPr/>
        </p:nvSpPr>
        <p:spPr bwMode="auto">
          <a:xfrm>
            <a:off x="611188" y="5445125"/>
            <a:ext cx="2952750"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3600" b="1">
                <a:solidFill>
                  <a:schemeClr val="bg1"/>
                </a:solidFill>
                <a:latin typeface="Times New Roman" pitchFamily="18" charset="0"/>
                <a:cs typeface="Times New Roman" pitchFamily="18" charset="0"/>
              </a:rPr>
              <a:t>距海远近 </a:t>
            </a:r>
          </a:p>
        </p:txBody>
      </p:sp>
      <p:sp>
        <p:nvSpPr>
          <p:cNvPr id="47110" name="Rectangle 6"/>
          <p:cNvSpPr>
            <a:spLocks noChangeArrowheads="1"/>
          </p:cNvSpPr>
          <p:nvPr/>
        </p:nvSpPr>
        <p:spPr bwMode="auto">
          <a:xfrm>
            <a:off x="600075" y="6172200"/>
            <a:ext cx="332422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3600" b="1">
                <a:solidFill>
                  <a:schemeClr val="bg1"/>
                </a:solidFill>
                <a:latin typeface="Times New Roman" pitchFamily="18" charset="0"/>
                <a:cs typeface="Times New Roman" pitchFamily="18" charset="0"/>
              </a:rPr>
              <a:t>纬度位置 </a:t>
            </a:r>
          </a:p>
        </p:txBody>
      </p:sp>
      <p:sp>
        <p:nvSpPr>
          <p:cNvPr id="47111" name="Text Box 7"/>
          <p:cNvSpPr txBox="1">
            <a:spLocks noChangeArrowheads="1"/>
          </p:cNvSpPr>
          <p:nvPr/>
        </p:nvSpPr>
        <p:spPr bwMode="auto">
          <a:xfrm>
            <a:off x="15875" y="4103688"/>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7112" name="Text Box 8"/>
          <p:cNvSpPr txBox="1">
            <a:spLocks noChangeArrowheads="1"/>
          </p:cNvSpPr>
          <p:nvPr/>
        </p:nvSpPr>
        <p:spPr bwMode="auto">
          <a:xfrm>
            <a:off x="15875" y="54451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7113" name="Text Box 9"/>
          <p:cNvSpPr txBox="1">
            <a:spLocks noChangeArrowheads="1"/>
          </p:cNvSpPr>
          <p:nvPr/>
        </p:nvSpPr>
        <p:spPr bwMode="auto">
          <a:xfrm>
            <a:off x="19050" y="61579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7114" name="Rectangle 10"/>
          <p:cNvSpPr>
            <a:spLocks noChangeArrowheads="1"/>
          </p:cNvSpPr>
          <p:nvPr/>
        </p:nvSpPr>
        <p:spPr bwMode="auto">
          <a:xfrm>
            <a:off x="622300" y="4783138"/>
            <a:ext cx="1789113"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3600" b="1">
                <a:solidFill>
                  <a:schemeClr val="bg1"/>
                </a:solidFill>
                <a:latin typeface="Times New Roman" pitchFamily="18" charset="0"/>
                <a:cs typeface="Times New Roman" pitchFamily="18" charset="0"/>
              </a:rPr>
              <a:t>地形 </a:t>
            </a:r>
          </a:p>
        </p:txBody>
      </p:sp>
      <p:sp>
        <p:nvSpPr>
          <p:cNvPr id="47115" name="Text Box 11"/>
          <p:cNvSpPr txBox="1">
            <a:spLocks noChangeArrowheads="1"/>
          </p:cNvSpPr>
          <p:nvPr/>
        </p:nvSpPr>
        <p:spPr bwMode="auto">
          <a:xfrm>
            <a:off x="15875" y="48037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25611"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29388"/>
            <a:ext cx="827087" cy="284162"/>
          </a:xfrm>
          <a:prstGeom prst="rect">
            <a:avLst/>
          </a:prstGeom>
          <a:noFill/>
          <a:ln w="9525">
            <a:noFill/>
            <a:miter lim="800000"/>
            <a:headEnd/>
            <a:tailEnd/>
          </a:ln>
        </p:spPr>
      </p:pic>
      <p:sp>
        <p:nvSpPr>
          <p:cNvPr id="25612" name="Text Box 13"/>
          <p:cNvSpPr txBox="1">
            <a:spLocks noChangeArrowheads="1"/>
          </p:cNvSpPr>
          <p:nvPr/>
        </p:nvSpPr>
        <p:spPr bwMode="auto">
          <a:xfrm>
            <a:off x="0" y="0"/>
            <a:ext cx="3708400" cy="2041525"/>
          </a:xfrm>
          <a:prstGeom prst="rect">
            <a:avLst/>
          </a:prstGeom>
          <a:noFill/>
          <a:ln w="9525">
            <a:noFill/>
            <a:miter lim="800000"/>
            <a:headEnd/>
            <a:tailEnd/>
          </a:ln>
        </p:spPr>
        <p:txBody>
          <a:bodyPr>
            <a:spAutoFit/>
          </a:bodyPr>
          <a:lstStyle/>
          <a:p>
            <a:pPr>
              <a:spcBef>
                <a:spcPct val="50000"/>
              </a:spcBef>
            </a:pPr>
            <a:r>
              <a:rPr lang="zh-CN" altLang="en-US" sz="3200">
                <a:solidFill>
                  <a:schemeClr val="bg1"/>
                </a:solidFill>
                <a:latin typeface="楷体_GB2312" pitchFamily="49" charset="-122"/>
                <a:ea typeface="楷体_GB2312" pitchFamily="49" charset="-122"/>
                <a:cs typeface="Times New Roman" pitchFamily="18" charset="0"/>
              </a:rPr>
              <a:t>　图</a:t>
            </a:r>
            <a:r>
              <a:rPr lang="en-US" altLang="zh-CN" sz="3200">
                <a:solidFill>
                  <a:schemeClr val="bg1"/>
                </a:solidFill>
                <a:latin typeface="楷体_GB2312" pitchFamily="49" charset="-122"/>
                <a:ea typeface="楷体_GB2312" pitchFamily="49" charset="-122"/>
                <a:cs typeface="Times New Roman" pitchFamily="18" charset="0"/>
              </a:rPr>
              <a:t>4</a:t>
            </a:r>
            <a:r>
              <a:rPr lang="zh-CN" altLang="en-US" sz="3200">
                <a:solidFill>
                  <a:schemeClr val="bg1"/>
                </a:solidFill>
                <a:latin typeface="楷体_GB2312" pitchFamily="49" charset="-122"/>
                <a:ea typeface="楷体_GB2312" pitchFamily="49" charset="-122"/>
                <a:cs typeface="Times New Roman" pitchFamily="18" charset="0"/>
              </a:rPr>
              <a:t>示意某区域河流水系和年降水量分布。读图</a:t>
            </a:r>
            <a:r>
              <a:rPr lang="en-US" altLang="zh-CN" sz="3200">
                <a:solidFill>
                  <a:schemeClr val="bg1"/>
                </a:solidFill>
                <a:latin typeface="楷体_GB2312" pitchFamily="49" charset="-122"/>
                <a:ea typeface="楷体_GB2312" pitchFamily="49" charset="-122"/>
                <a:cs typeface="Times New Roman" pitchFamily="18" charset="0"/>
              </a:rPr>
              <a:t>4</a:t>
            </a:r>
            <a:r>
              <a:rPr lang="zh-CN" altLang="en-US" sz="3200">
                <a:solidFill>
                  <a:schemeClr val="bg1"/>
                </a:solidFill>
                <a:latin typeface="楷体_GB2312" pitchFamily="49" charset="-122"/>
                <a:ea typeface="楷体_GB2312" pitchFamily="49" charset="-122"/>
                <a:cs typeface="Times New Roman" pitchFamily="18" charset="0"/>
              </a:rPr>
              <a:t>，完成</a:t>
            </a:r>
            <a:r>
              <a:rPr lang="en-US" altLang="zh-CN" sz="3200">
                <a:solidFill>
                  <a:schemeClr val="bg1"/>
                </a:solidFill>
                <a:latin typeface="楷体_GB2312" pitchFamily="49" charset="-122"/>
                <a:ea typeface="楷体_GB2312" pitchFamily="49" charset="-122"/>
                <a:cs typeface="Times New Roman" pitchFamily="18" charset="0"/>
              </a:rPr>
              <a:t>10</a:t>
            </a:r>
            <a:r>
              <a:rPr lang="zh-CN" altLang="en-US" sz="3200">
                <a:solidFill>
                  <a:schemeClr val="bg1"/>
                </a:solidFill>
                <a:latin typeface="楷体_GB2312" pitchFamily="49" charset="-122"/>
                <a:ea typeface="楷体_GB2312" pitchFamily="49" charset="-122"/>
                <a:cs typeface="Times New Roman" pitchFamily="18" charset="0"/>
              </a:rPr>
              <a:t>～</a:t>
            </a:r>
            <a:r>
              <a:rPr lang="en-US" altLang="zh-CN" sz="3200">
                <a:solidFill>
                  <a:schemeClr val="bg1"/>
                </a:solidFill>
                <a:latin typeface="楷体_GB2312" pitchFamily="49" charset="-122"/>
                <a:ea typeface="楷体_GB2312" pitchFamily="49" charset="-122"/>
                <a:cs typeface="Times New Roman" pitchFamily="18" charset="0"/>
              </a:rPr>
              <a:t>11</a:t>
            </a:r>
            <a:r>
              <a:rPr lang="zh-CN" altLang="en-US" sz="3200">
                <a:solidFill>
                  <a:schemeClr val="bg1"/>
                </a:solidFill>
                <a:latin typeface="楷体_GB2312" pitchFamily="49" charset="-122"/>
                <a:ea typeface="楷体_GB2312" pitchFamily="49" charset="-122"/>
                <a:cs typeface="Times New Roman" pitchFamily="18" charset="0"/>
              </a:rPr>
              <a:t>小题。</a:t>
            </a:r>
          </a:p>
        </p:txBody>
      </p:sp>
      <p:sp>
        <p:nvSpPr>
          <p:cNvPr id="47118" name="Rectangle 14"/>
          <p:cNvSpPr>
            <a:spLocks noChangeArrowheads="1"/>
          </p:cNvSpPr>
          <p:nvPr/>
        </p:nvSpPr>
        <p:spPr bwMode="auto">
          <a:xfrm>
            <a:off x="0" y="3692525"/>
            <a:ext cx="3559175" cy="457200"/>
          </a:xfrm>
          <a:prstGeom prst="rect">
            <a:avLst/>
          </a:prstGeom>
          <a:noFill/>
          <a:ln w="9525">
            <a:noFill/>
            <a:miter lim="800000"/>
            <a:headEnd/>
            <a:tailEnd/>
          </a:ln>
        </p:spPr>
        <p:txBody>
          <a:bodyPr wrap="none">
            <a:spAutoFit/>
          </a:bodyPr>
          <a:lstStyle/>
          <a:p>
            <a:pPr>
              <a:spcBef>
                <a:spcPct val="50000"/>
              </a:spcBef>
            </a:pPr>
            <a:r>
              <a:rPr lang="zh-CN" altLang="en-US" sz="2400" b="1">
                <a:solidFill>
                  <a:srgbClr val="FFFF00"/>
                </a:solidFill>
                <a:latin typeface="楷体_GB2312" pitchFamily="49" charset="-122"/>
                <a:ea typeface="楷体_GB2312" pitchFamily="49" charset="-122"/>
                <a:cs typeface="Times New Roman" pitchFamily="18" charset="0"/>
              </a:rPr>
              <a:t>（难度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，区分度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a:t>
            </a:r>
          </a:p>
        </p:txBody>
      </p:sp>
      <p:sp>
        <p:nvSpPr>
          <p:cNvPr id="47119" name="Rectangle 15"/>
          <p:cNvSpPr>
            <a:spLocks noChangeArrowheads="1"/>
          </p:cNvSpPr>
          <p:nvPr/>
        </p:nvSpPr>
        <p:spPr bwMode="auto">
          <a:xfrm>
            <a:off x="2971800" y="4149725"/>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7120" name="Rectangle 16"/>
          <p:cNvSpPr>
            <a:spLocks noChangeArrowheads="1"/>
          </p:cNvSpPr>
          <p:nvPr/>
        </p:nvSpPr>
        <p:spPr bwMode="auto">
          <a:xfrm>
            <a:off x="2995613" y="4868863"/>
            <a:ext cx="1792287"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7121" name="Rectangle 17"/>
          <p:cNvSpPr>
            <a:spLocks noChangeArrowheads="1"/>
          </p:cNvSpPr>
          <p:nvPr/>
        </p:nvSpPr>
        <p:spPr bwMode="auto">
          <a:xfrm>
            <a:off x="2987675" y="55165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7122" name="Rectangle 18"/>
          <p:cNvSpPr>
            <a:spLocks noChangeArrowheads="1"/>
          </p:cNvSpPr>
          <p:nvPr/>
        </p:nvSpPr>
        <p:spPr bwMode="auto">
          <a:xfrm>
            <a:off x="2995613" y="6223000"/>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7125" name="Oval 21"/>
          <p:cNvSpPr>
            <a:spLocks noChangeArrowheads="1"/>
          </p:cNvSpPr>
          <p:nvPr/>
        </p:nvSpPr>
        <p:spPr bwMode="auto">
          <a:xfrm>
            <a:off x="0" y="2549525"/>
            <a:ext cx="3635375" cy="647700"/>
          </a:xfrm>
          <a:prstGeom prst="ellipse">
            <a:avLst/>
          </a:prstGeom>
          <a:noFill/>
          <a:ln w="25400">
            <a:solidFill>
              <a:srgbClr val="FFFF00"/>
            </a:solidFill>
            <a:prstDash val="dash"/>
            <a:round/>
            <a:headEnd/>
            <a:tailEnd/>
          </a:ln>
        </p:spPr>
        <p:txBody>
          <a:bodyPr wrap="none" anchor="ctr"/>
          <a:lstStyle/>
          <a:p>
            <a:endParaRPr lang="zh-CN" altLang="en-US"/>
          </a:p>
        </p:txBody>
      </p:sp>
      <p:sp>
        <p:nvSpPr>
          <p:cNvPr id="47126" name="AutoShape 22"/>
          <p:cNvSpPr>
            <a:spLocks noChangeArrowheads="1"/>
          </p:cNvSpPr>
          <p:nvPr/>
        </p:nvSpPr>
        <p:spPr bwMode="auto">
          <a:xfrm>
            <a:off x="5364163" y="4005263"/>
            <a:ext cx="3311525" cy="1439862"/>
          </a:xfrm>
          <a:prstGeom prst="wedgeRectCallout">
            <a:avLst>
              <a:gd name="adj1" fmla="val -13662"/>
              <a:gd name="adj2" fmla="val -197958"/>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r>
              <a:rPr lang="zh-CN" altLang="en-US" sz="2800" b="1">
                <a:solidFill>
                  <a:srgbClr val="FF0000"/>
                </a:solidFill>
                <a:ea typeface="楷体_GB2312" pitchFamily="49" charset="-122"/>
              </a:rPr>
              <a:t>区域内的</a:t>
            </a:r>
            <a:r>
              <a:rPr lang="en-US" altLang="zh-CN" sz="2800" b="1">
                <a:solidFill>
                  <a:srgbClr val="FF0000"/>
                </a:solidFill>
                <a:ea typeface="楷体_GB2312" pitchFamily="49" charset="-122"/>
              </a:rPr>
              <a:t>A</a:t>
            </a:r>
            <a:r>
              <a:rPr lang="zh-CN" altLang="en-US" sz="2800" b="1">
                <a:solidFill>
                  <a:srgbClr val="FF0000"/>
                </a:solidFill>
                <a:ea typeface="楷体_GB2312" pitchFamily="49" charset="-122"/>
              </a:rPr>
              <a:t>、</a:t>
            </a:r>
            <a:r>
              <a:rPr lang="en-US" altLang="zh-CN" sz="2800" b="1">
                <a:solidFill>
                  <a:srgbClr val="FF0000"/>
                </a:solidFill>
                <a:ea typeface="楷体_GB2312" pitchFamily="49" charset="-122"/>
              </a:rPr>
              <a:t>C</a:t>
            </a:r>
            <a:r>
              <a:rPr lang="zh-CN" altLang="en-US" sz="2800" b="1">
                <a:solidFill>
                  <a:srgbClr val="FF0000"/>
                </a:solidFill>
                <a:ea typeface="楷体_GB2312" pitchFamily="49" charset="-122"/>
              </a:rPr>
              <a:t>、</a:t>
            </a:r>
            <a:r>
              <a:rPr lang="en-US" altLang="zh-CN" sz="2800" b="1">
                <a:solidFill>
                  <a:srgbClr val="FF0000"/>
                </a:solidFill>
                <a:ea typeface="楷体_GB2312" pitchFamily="49" charset="-122"/>
              </a:rPr>
              <a:t>D</a:t>
            </a:r>
            <a:r>
              <a:rPr lang="zh-CN" altLang="en-US" sz="2800" b="1">
                <a:solidFill>
                  <a:srgbClr val="FF0000"/>
                </a:solidFill>
                <a:ea typeface="楷体_GB2312" pitchFamily="49" charset="-122"/>
              </a:rPr>
              <a:t>因素差别不大。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18"/>
                                        </p:tgtEl>
                                        <p:attrNameLst>
                                          <p:attrName>style.visibility</p:attrName>
                                        </p:attrNameLst>
                                      </p:cBhvr>
                                      <p:to>
                                        <p:strVal val="visible"/>
                                      </p:to>
                                    </p:set>
                                    <p:animEffect transition="in" filter="dissolve">
                                      <p:cBhvr>
                                        <p:cTn id="7" dur="500"/>
                                        <p:tgtEl>
                                          <p:spTgt spid="471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19"/>
                                        </p:tgtEl>
                                        <p:attrNameLst>
                                          <p:attrName>style.visibility</p:attrName>
                                        </p:attrNameLst>
                                      </p:cBhvr>
                                      <p:to>
                                        <p:strVal val="visible"/>
                                      </p:to>
                                    </p:set>
                                    <p:animEffect transition="in" filter="dissolve">
                                      <p:cBhvr>
                                        <p:cTn id="12" dur="500"/>
                                        <p:tgtEl>
                                          <p:spTgt spid="471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120"/>
                                        </p:tgtEl>
                                        <p:attrNameLst>
                                          <p:attrName>style.visibility</p:attrName>
                                        </p:attrNameLst>
                                      </p:cBhvr>
                                      <p:to>
                                        <p:strVal val="visible"/>
                                      </p:to>
                                    </p:set>
                                    <p:animEffect transition="in" filter="dissolve">
                                      <p:cBhvr>
                                        <p:cTn id="17" dur="500"/>
                                        <p:tgtEl>
                                          <p:spTgt spid="471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121"/>
                                        </p:tgtEl>
                                        <p:attrNameLst>
                                          <p:attrName>style.visibility</p:attrName>
                                        </p:attrNameLst>
                                      </p:cBhvr>
                                      <p:to>
                                        <p:strVal val="visible"/>
                                      </p:to>
                                    </p:set>
                                    <p:animEffect transition="in" filter="dissolve">
                                      <p:cBhvr>
                                        <p:cTn id="22" dur="500"/>
                                        <p:tgtEl>
                                          <p:spTgt spid="471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122"/>
                                        </p:tgtEl>
                                        <p:attrNameLst>
                                          <p:attrName>style.visibility</p:attrName>
                                        </p:attrNameLst>
                                      </p:cBhvr>
                                      <p:to>
                                        <p:strVal val="visible"/>
                                      </p:to>
                                    </p:set>
                                    <p:animEffect transition="in" filter="dissolve">
                                      <p:cBhvr>
                                        <p:cTn id="27" dur="500"/>
                                        <p:tgtEl>
                                          <p:spTgt spid="47122"/>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47125"/>
                                        </p:tgtEl>
                                        <p:attrNameLst>
                                          <p:attrName>style.visibility</p:attrName>
                                        </p:attrNameLst>
                                      </p:cBhvr>
                                      <p:to>
                                        <p:strVal val="visible"/>
                                      </p:to>
                                    </p:set>
                                    <p:animEffect transition="in" filter="wedge">
                                      <p:cBhvr>
                                        <p:cTn id="32" dur="2000"/>
                                        <p:tgtEl>
                                          <p:spTgt spid="471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126">
                                            <p:bg/>
                                          </p:spTgt>
                                        </p:tgtEl>
                                        <p:attrNameLst>
                                          <p:attrName>style.visibility</p:attrName>
                                        </p:attrNameLst>
                                      </p:cBhvr>
                                      <p:to>
                                        <p:strVal val="visible"/>
                                      </p:to>
                                    </p:set>
                                    <p:animEffect transition="in" filter="dissolve">
                                      <p:cBhvr>
                                        <p:cTn id="37" dur="500"/>
                                        <p:tgtEl>
                                          <p:spTgt spid="47126">
                                            <p:bg/>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126">
                                            <p:txEl>
                                              <p:pRg st="0" end="0"/>
                                            </p:txEl>
                                          </p:spTgt>
                                        </p:tgtEl>
                                        <p:attrNameLst>
                                          <p:attrName>style.visibility</p:attrName>
                                        </p:attrNameLst>
                                      </p:cBhvr>
                                      <p:to>
                                        <p:strVal val="visible"/>
                                      </p:to>
                                    </p:set>
                                    <p:animEffect transition="in" filter="dissolve">
                                      <p:cBhvr>
                                        <p:cTn id="42" dur="500"/>
                                        <p:tgtEl>
                                          <p:spTgt spid="471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126">
                                            <p:txEl>
                                              <p:pRg st="1" end="1"/>
                                            </p:txEl>
                                          </p:spTgt>
                                        </p:tgtEl>
                                        <p:attrNameLst>
                                          <p:attrName>style.visibility</p:attrName>
                                        </p:attrNameLst>
                                      </p:cBhvr>
                                      <p:to>
                                        <p:strVal val="visible"/>
                                      </p:to>
                                    </p:set>
                                    <p:animEffect transition="in" filter="dissolve">
                                      <p:cBhvr>
                                        <p:cTn id="47" dur="500"/>
                                        <p:tgtEl>
                                          <p:spTgt spid="471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8" restart="whenNotActive" fill="hold" evtFilter="cancelBubble" nodeType="interactiveSeq">
                <p:stCondLst>
                  <p:cond evt="onClick" delay="0">
                    <p:tgtEl>
                      <p:spTgt spid="47108"/>
                    </p:tgtEl>
                  </p:cond>
                </p:stCondLst>
                <p:endSync evt="end" delay="0">
                  <p:rtn val="all"/>
                </p:endSync>
                <p:childTnLst>
                  <p:par>
                    <p:cTn id="49" fill="hold">
                      <p:stCondLst>
                        <p:cond delay="0"/>
                      </p:stCondLst>
                      <p:childTnLst>
                        <p:par>
                          <p:cTn id="50" fill="hold">
                            <p:stCondLst>
                              <p:cond delay="0"/>
                            </p:stCondLst>
                            <p:childTnLst>
                              <p:par>
                                <p:cTn id="51" presetID="20" presetClass="entr" presetSubtype="0" fill="hold" grpId="0" nodeType="clickEffect">
                                  <p:stCondLst>
                                    <p:cond delay="0"/>
                                  </p:stCondLst>
                                  <p:childTnLst>
                                    <p:set>
                                      <p:cBhvr>
                                        <p:cTn id="52" dur="1" fill="hold">
                                          <p:stCondLst>
                                            <p:cond delay="0"/>
                                          </p:stCondLst>
                                        </p:cTn>
                                        <p:tgtEl>
                                          <p:spTgt spid="47111"/>
                                        </p:tgtEl>
                                        <p:attrNameLst>
                                          <p:attrName>style.visibility</p:attrName>
                                        </p:attrNameLst>
                                      </p:cBhvr>
                                      <p:to>
                                        <p:strVal val="visible"/>
                                      </p:to>
                                    </p:set>
                                    <p:animEffect transition="in" filter="wedge">
                                      <p:cBhvr>
                                        <p:cTn id="53" dur="2000"/>
                                        <p:tgtEl>
                                          <p:spTgt spid="47111"/>
                                        </p:tgtEl>
                                      </p:cBhvr>
                                    </p:animEffect>
                                  </p:childTnLst>
                                </p:cTn>
                              </p:par>
                            </p:childTnLst>
                          </p:cTn>
                        </p:par>
                      </p:childTnLst>
                    </p:cTn>
                  </p:par>
                </p:childTnLst>
              </p:cTn>
              <p:nextCondLst>
                <p:cond evt="onClick" delay="0">
                  <p:tgtEl>
                    <p:spTgt spid="47108"/>
                  </p:tgtEl>
                </p:cond>
              </p:nextCondLst>
            </p:seq>
            <p:seq concurrent="1" nextAc="seek">
              <p:cTn id="54" restart="whenNotActive" fill="hold" evtFilter="cancelBubble" nodeType="interactiveSeq">
                <p:stCondLst>
                  <p:cond evt="onClick" delay="0">
                    <p:tgtEl>
                      <p:spTgt spid="47109"/>
                    </p:tgtEl>
                  </p:cond>
                </p:stCondLst>
                <p:endSync evt="end" delay="0">
                  <p:rtn val="all"/>
                </p:endSync>
                <p:childTnLst>
                  <p:par>
                    <p:cTn id="55" fill="hold">
                      <p:stCondLst>
                        <p:cond delay="0"/>
                      </p:stCondLst>
                      <p:childTnLst>
                        <p:par>
                          <p:cTn id="56" fill="hold">
                            <p:stCondLst>
                              <p:cond delay="0"/>
                            </p:stCondLst>
                            <p:childTnLst>
                              <p:par>
                                <p:cTn id="57" presetID="20" presetClass="entr" presetSubtype="0" fill="hold" grpId="0" nodeType="clickEffect">
                                  <p:stCondLst>
                                    <p:cond delay="0"/>
                                  </p:stCondLst>
                                  <p:childTnLst>
                                    <p:set>
                                      <p:cBhvr>
                                        <p:cTn id="58" dur="1" fill="hold">
                                          <p:stCondLst>
                                            <p:cond delay="0"/>
                                          </p:stCondLst>
                                        </p:cTn>
                                        <p:tgtEl>
                                          <p:spTgt spid="47112"/>
                                        </p:tgtEl>
                                        <p:attrNameLst>
                                          <p:attrName>style.visibility</p:attrName>
                                        </p:attrNameLst>
                                      </p:cBhvr>
                                      <p:to>
                                        <p:strVal val="visible"/>
                                      </p:to>
                                    </p:set>
                                    <p:animEffect transition="in" filter="wedge">
                                      <p:cBhvr>
                                        <p:cTn id="59" dur="2000"/>
                                        <p:tgtEl>
                                          <p:spTgt spid="47112"/>
                                        </p:tgtEl>
                                      </p:cBhvr>
                                    </p:animEffect>
                                  </p:childTnLst>
                                </p:cTn>
                              </p:par>
                            </p:childTnLst>
                          </p:cTn>
                        </p:par>
                      </p:childTnLst>
                    </p:cTn>
                  </p:par>
                </p:childTnLst>
              </p:cTn>
              <p:nextCondLst>
                <p:cond evt="onClick" delay="0">
                  <p:tgtEl>
                    <p:spTgt spid="47109"/>
                  </p:tgtEl>
                </p:cond>
              </p:nextCondLst>
            </p:seq>
            <p:seq concurrent="1" nextAc="seek">
              <p:cTn id="60" restart="whenNotActive" fill="hold" evtFilter="cancelBubble" nodeType="interactiveSeq">
                <p:stCondLst>
                  <p:cond evt="onClick" delay="0">
                    <p:tgtEl>
                      <p:spTgt spid="47110"/>
                    </p:tgtEl>
                  </p:cond>
                </p:stCondLst>
                <p:endSync evt="end" delay="0">
                  <p:rtn val="all"/>
                </p:endSync>
                <p:childTnLst>
                  <p:par>
                    <p:cTn id="61" fill="hold">
                      <p:stCondLst>
                        <p:cond delay="0"/>
                      </p:stCondLst>
                      <p:childTnLst>
                        <p:par>
                          <p:cTn id="62" fill="hold">
                            <p:stCondLst>
                              <p:cond delay="0"/>
                            </p:stCondLst>
                            <p:childTnLst>
                              <p:par>
                                <p:cTn id="63" presetID="20" presetClass="entr" presetSubtype="0" fill="hold" grpId="0" nodeType="clickEffect">
                                  <p:stCondLst>
                                    <p:cond delay="0"/>
                                  </p:stCondLst>
                                  <p:childTnLst>
                                    <p:set>
                                      <p:cBhvr>
                                        <p:cTn id="64" dur="1" fill="hold">
                                          <p:stCondLst>
                                            <p:cond delay="0"/>
                                          </p:stCondLst>
                                        </p:cTn>
                                        <p:tgtEl>
                                          <p:spTgt spid="47113"/>
                                        </p:tgtEl>
                                        <p:attrNameLst>
                                          <p:attrName>style.visibility</p:attrName>
                                        </p:attrNameLst>
                                      </p:cBhvr>
                                      <p:to>
                                        <p:strVal val="visible"/>
                                      </p:to>
                                    </p:set>
                                    <p:animEffect transition="in" filter="wedge">
                                      <p:cBhvr>
                                        <p:cTn id="65" dur="2000"/>
                                        <p:tgtEl>
                                          <p:spTgt spid="47113"/>
                                        </p:tgtEl>
                                      </p:cBhvr>
                                    </p:animEffect>
                                  </p:childTnLst>
                                </p:cTn>
                              </p:par>
                            </p:childTnLst>
                          </p:cTn>
                        </p:par>
                      </p:childTnLst>
                    </p:cTn>
                  </p:par>
                </p:childTnLst>
              </p:cTn>
              <p:nextCondLst>
                <p:cond evt="onClick" delay="0">
                  <p:tgtEl>
                    <p:spTgt spid="47110"/>
                  </p:tgtEl>
                </p:cond>
              </p:nextCondLst>
            </p:seq>
            <p:seq concurrent="1" nextAc="seek">
              <p:cTn id="66" restart="whenNotActive" fill="hold" evtFilter="cancelBubble" nodeType="interactiveSeq">
                <p:stCondLst>
                  <p:cond evt="onClick" delay="0">
                    <p:tgtEl>
                      <p:spTgt spid="47114"/>
                    </p:tgtEl>
                  </p:cond>
                </p:stCondLst>
                <p:endSync evt="end" delay="0">
                  <p:rtn val="all"/>
                </p:endSync>
                <p:childTnLst>
                  <p:par>
                    <p:cTn id="67" fill="hold">
                      <p:stCondLst>
                        <p:cond delay="0"/>
                      </p:stCondLst>
                      <p:childTnLst>
                        <p:par>
                          <p:cTn id="68" fill="hold">
                            <p:stCondLst>
                              <p:cond delay="0"/>
                            </p:stCondLst>
                            <p:childTnLst>
                              <p:par>
                                <p:cTn id="69" presetID="20" presetClass="entr" presetSubtype="0" fill="hold" grpId="0" nodeType="clickEffect">
                                  <p:stCondLst>
                                    <p:cond delay="0"/>
                                  </p:stCondLst>
                                  <p:childTnLst>
                                    <p:set>
                                      <p:cBhvr>
                                        <p:cTn id="70" dur="1" fill="hold">
                                          <p:stCondLst>
                                            <p:cond delay="0"/>
                                          </p:stCondLst>
                                        </p:cTn>
                                        <p:tgtEl>
                                          <p:spTgt spid="47115"/>
                                        </p:tgtEl>
                                        <p:attrNameLst>
                                          <p:attrName>style.visibility</p:attrName>
                                        </p:attrNameLst>
                                      </p:cBhvr>
                                      <p:to>
                                        <p:strVal val="visible"/>
                                      </p:to>
                                    </p:set>
                                    <p:animEffect transition="in" filter="wedge">
                                      <p:cBhvr>
                                        <p:cTn id="71" dur="2000"/>
                                        <p:tgtEl>
                                          <p:spTgt spid="47115"/>
                                        </p:tgtEl>
                                      </p:cBhvr>
                                    </p:animEffect>
                                  </p:childTnLst>
                                </p:cTn>
                              </p:par>
                            </p:childTnLst>
                          </p:cTn>
                        </p:par>
                      </p:childTnLst>
                    </p:cTn>
                  </p:par>
                </p:childTnLst>
              </p:cTn>
              <p:nextCondLst>
                <p:cond evt="onClick" delay="0">
                  <p:tgtEl>
                    <p:spTgt spid="47114"/>
                  </p:tgtEl>
                </p:cond>
              </p:nextCondLst>
            </p:seq>
          </p:childTnLst>
        </p:cTn>
      </p:par>
    </p:tnLst>
    <p:bldLst>
      <p:bldP spid="47111" grpId="0"/>
      <p:bldP spid="47112" grpId="0"/>
      <p:bldP spid="47113" grpId="0"/>
      <p:bldP spid="47115" grpId="0"/>
      <p:bldP spid="47118" grpId="0"/>
      <p:bldP spid="47119" grpId="0"/>
      <p:bldP spid="47120" grpId="0"/>
      <p:bldP spid="47121" grpId="0"/>
      <p:bldP spid="47122" grpId="0"/>
      <p:bldP spid="47125" grpId="0" animBg="1"/>
      <p:bldP spid="4712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43" name="Picture 19"/>
          <p:cNvPicPr>
            <a:picLocks noChangeAspect="1" noChangeArrowheads="1"/>
          </p:cNvPicPr>
          <p:nvPr/>
        </p:nvPicPr>
        <p:blipFill>
          <a:blip r:embed="rId2"/>
          <a:srcRect/>
          <a:stretch>
            <a:fillRect/>
          </a:stretch>
        </p:blipFill>
        <p:spPr bwMode="auto">
          <a:xfrm>
            <a:off x="2516188" y="2171700"/>
            <a:ext cx="6659562" cy="2268538"/>
          </a:xfrm>
          <a:prstGeom prst="rect">
            <a:avLst/>
          </a:prstGeom>
          <a:noFill/>
          <a:ln w="9525">
            <a:noFill/>
            <a:miter lim="800000"/>
            <a:headEnd/>
            <a:tailEnd/>
          </a:ln>
          <a:effectLst/>
        </p:spPr>
      </p:pic>
      <p:sp>
        <p:nvSpPr>
          <p:cNvPr id="26626" name="Text Box 4"/>
          <p:cNvSpPr txBox="1">
            <a:spLocks noChangeArrowheads="1"/>
          </p:cNvSpPr>
          <p:nvPr/>
        </p:nvSpPr>
        <p:spPr bwMode="auto">
          <a:xfrm>
            <a:off x="0" y="0"/>
            <a:ext cx="9144000" cy="4784725"/>
          </a:xfrm>
          <a:prstGeom prst="rect">
            <a:avLst/>
          </a:prstGeom>
          <a:noFill/>
          <a:ln w="9525">
            <a:noFill/>
            <a:miter lim="800000"/>
            <a:headEnd/>
            <a:tailEnd/>
          </a:ln>
        </p:spPr>
        <p:txBody>
          <a:bodyPr>
            <a:spAutoFit/>
          </a:bodyPr>
          <a:lstStyle/>
          <a:p>
            <a:r>
              <a:rPr lang="en-US" altLang="zh-CN" sz="2400" b="1">
                <a:solidFill>
                  <a:schemeClr val="bg1"/>
                </a:solidFill>
                <a:latin typeface="宋体" charset="-122"/>
              </a:rPr>
              <a:t>36</a:t>
            </a:r>
            <a:r>
              <a:rPr lang="zh-CN" altLang="en-US" sz="2400" b="1">
                <a:solidFill>
                  <a:schemeClr val="bg1"/>
                </a:solidFill>
                <a:latin typeface="宋体" charset="-122"/>
              </a:rPr>
              <a:t>．（</a:t>
            </a:r>
            <a:r>
              <a:rPr lang="en-US" altLang="zh-CN" sz="2400" b="1">
                <a:solidFill>
                  <a:schemeClr val="bg1"/>
                </a:solidFill>
                <a:latin typeface="宋体" charset="-122"/>
              </a:rPr>
              <a:t>24</a:t>
            </a:r>
            <a:r>
              <a:rPr lang="zh-CN" altLang="en-US" sz="2400" b="1">
                <a:solidFill>
                  <a:schemeClr val="bg1"/>
                </a:solidFill>
                <a:latin typeface="宋体" charset="-122"/>
              </a:rPr>
              <a:t>分）阅读图文材料，完成下列要求。</a:t>
            </a:r>
          </a:p>
          <a:p>
            <a:r>
              <a:rPr lang="zh-CN" altLang="en-US" sz="2400">
                <a:solidFill>
                  <a:schemeClr val="bg1"/>
                </a:solidFill>
                <a:latin typeface="楷体_GB2312" pitchFamily="49" charset="-122"/>
                <a:ea typeface="楷体_GB2312" pitchFamily="49" charset="-122"/>
              </a:rPr>
              <a:t>　　</a:t>
            </a:r>
            <a:r>
              <a:rPr lang="zh-CN" altLang="en-US" sz="2000">
                <a:solidFill>
                  <a:schemeClr val="bg1"/>
                </a:solidFill>
                <a:latin typeface="楷体_GB2312" pitchFamily="49" charset="-122"/>
                <a:ea typeface="楷体_GB2312" pitchFamily="49" charset="-122"/>
              </a:rPr>
              <a:t>卓乃湖位于青藏高原可可西里腹地，南岸是藏羚羊的重要产羔地。在第四纪时期，湖水经东端库赛河注入库赛湖，后因气候变干，湖泊退缩，湖水不能外流</a:t>
            </a:r>
            <a:r>
              <a:rPr lang="zh-CN" altLang="en-US" sz="2000" b="1">
                <a:solidFill>
                  <a:schemeClr val="bg1"/>
                </a:solidFill>
                <a:latin typeface="楷体_GB2312" pitchFamily="49" charset="-122"/>
                <a:ea typeface="楷体_GB2312" pitchFamily="49" charset="-122"/>
              </a:rPr>
              <a:t>；</a:t>
            </a:r>
            <a:r>
              <a:rPr lang="zh-CN" altLang="en-US" sz="2000">
                <a:solidFill>
                  <a:schemeClr val="bg1"/>
                </a:solidFill>
                <a:latin typeface="楷体_GB2312" pitchFamily="49" charset="-122"/>
                <a:ea typeface="楷体_GB2312" pitchFamily="49" charset="-122"/>
              </a:rPr>
              <a:t>近</a:t>
            </a:r>
            <a:r>
              <a:rPr lang="en-US" altLang="zh-CN" sz="2000">
                <a:solidFill>
                  <a:schemeClr val="bg1"/>
                </a:solidFill>
                <a:latin typeface="楷体_GB2312" pitchFamily="49" charset="-122"/>
                <a:ea typeface="楷体_GB2312" pitchFamily="49" charset="-122"/>
              </a:rPr>
              <a:t>30</a:t>
            </a:r>
            <a:r>
              <a:rPr lang="zh-CN" altLang="en-US" sz="2000">
                <a:solidFill>
                  <a:schemeClr val="bg1"/>
                </a:solidFill>
                <a:latin typeface="楷体_GB2312" pitchFamily="49" charset="-122"/>
                <a:ea typeface="楷体_GB2312" pitchFamily="49" charset="-122"/>
              </a:rPr>
              <a:t>年来，由于全球气候变化的影响，湖泊面积不断扩大。</a:t>
            </a:r>
            <a:r>
              <a:rPr lang="en-US" altLang="zh-CN" sz="2000">
                <a:solidFill>
                  <a:schemeClr val="bg1"/>
                </a:solidFill>
                <a:latin typeface="楷体_GB2312" pitchFamily="49" charset="-122"/>
                <a:ea typeface="楷体_GB2312" pitchFamily="49" charset="-122"/>
              </a:rPr>
              <a:t>2011</a:t>
            </a:r>
            <a:r>
              <a:rPr lang="zh-CN" altLang="en-US" sz="2000">
                <a:solidFill>
                  <a:schemeClr val="bg1"/>
                </a:solidFill>
                <a:latin typeface="楷体_GB2312" pitchFamily="49" charset="-122"/>
                <a:ea typeface="楷体_GB2312" pitchFamily="49" charset="-122"/>
              </a:rPr>
              <a:t>年</a:t>
            </a:r>
            <a:r>
              <a:rPr lang="en-US" altLang="zh-CN" sz="2000">
                <a:solidFill>
                  <a:schemeClr val="bg1"/>
                </a:solidFill>
                <a:latin typeface="楷体_GB2312" pitchFamily="49" charset="-122"/>
                <a:ea typeface="楷体_GB2312" pitchFamily="49" charset="-122"/>
              </a:rPr>
              <a:t>8</a:t>
            </a:r>
            <a:r>
              <a:rPr lang="zh-CN" altLang="en-US" sz="2000">
                <a:solidFill>
                  <a:schemeClr val="bg1"/>
                </a:solidFill>
                <a:latin typeface="楷体_GB2312" pitchFamily="49" charset="-122"/>
                <a:ea typeface="楷体_GB2312" pitchFamily="49" charset="-122"/>
              </a:rPr>
              <a:t>～</a:t>
            </a:r>
            <a:r>
              <a:rPr lang="en-US" altLang="zh-CN" sz="2000">
                <a:solidFill>
                  <a:schemeClr val="bg1"/>
                </a:solidFill>
                <a:latin typeface="楷体_GB2312" pitchFamily="49" charset="-122"/>
                <a:ea typeface="楷体_GB2312" pitchFamily="49" charset="-122"/>
              </a:rPr>
              <a:t>9</a:t>
            </a:r>
            <a:r>
              <a:rPr lang="zh-CN" altLang="en-US" sz="2000">
                <a:solidFill>
                  <a:schemeClr val="bg1"/>
                </a:solidFill>
                <a:latin typeface="楷体_GB2312" pitchFamily="49" charset="-122"/>
                <a:ea typeface="楷体_GB2312" pitchFamily="49" charset="-122"/>
              </a:rPr>
              <a:t>月间，由于持续较强的降雨天气，卓乃湖东岸发生溃决，十几亿立方米的湖水溢出，在高原面上冲出一道深宽的洪沟，流进了库赛湖。卓乃湖的面积因此而由</a:t>
            </a:r>
            <a:r>
              <a:rPr lang="en-US" altLang="zh-CN" sz="2000">
                <a:solidFill>
                  <a:schemeClr val="bg1"/>
                </a:solidFill>
                <a:latin typeface="楷体_GB2312" pitchFamily="49" charset="-122"/>
                <a:ea typeface="楷体_GB2312" pitchFamily="49" charset="-122"/>
              </a:rPr>
              <a:t>280</a:t>
            </a:r>
            <a:r>
              <a:rPr lang="zh-CN" altLang="en-US" sz="2000">
                <a:solidFill>
                  <a:schemeClr val="bg1"/>
                </a:solidFill>
                <a:latin typeface="楷体_GB2312" pitchFamily="49" charset="-122"/>
                <a:ea typeface="楷体_GB2312" pitchFamily="49" charset="-122"/>
              </a:rPr>
              <a:t>平方千米缩减到</a:t>
            </a:r>
          </a:p>
          <a:p>
            <a:r>
              <a:rPr lang="en-US" altLang="zh-CN" sz="2000">
                <a:solidFill>
                  <a:schemeClr val="bg1"/>
                </a:solidFill>
                <a:latin typeface="楷体_GB2312" pitchFamily="49" charset="-122"/>
                <a:ea typeface="楷体_GB2312" pitchFamily="49" charset="-122"/>
              </a:rPr>
              <a:t>168</a:t>
            </a:r>
            <a:r>
              <a:rPr lang="zh-CN" altLang="en-US" sz="2000">
                <a:solidFill>
                  <a:schemeClr val="bg1"/>
                </a:solidFill>
                <a:latin typeface="楷体_GB2312" pitchFamily="49" charset="-122"/>
                <a:ea typeface="楷体_GB2312" pitchFamily="49" charset="-122"/>
              </a:rPr>
              <a:t>平方千米。随后库</a:t>
            </a:r>
          </a:p>
          <a:p>
            <a:r>
              <a:rPr lang="zh-CN" altLang="en-US" sz="2000">
                <a:solidFill>
                  <a:schemeClr val="bg1"/>
                </a:solidFill>
                <a:latin typeface="楷体_GB2312" pitchFamily="49" charset="-122"/>
                <a:ea typeface="楷体_GB2312" pitchFamily="49" charset="-122"/>
              </a:rPr>
              <a:t>赛湖湖水外溢，与其</a:t>
            </a:r>
          </a:p>
          <a:p>
            <a:r>
              <a:rPr lang="zh-CN" altLang="en-US" sz="2000">
                <a:solidFill>
                  <a:schemeClr val="bg1"/>
                </a:solidFill>
                <a:latin typeface="楷体_GB2312" pitchFamily="49" charset="-122"/>
                <a:ea typeface="楷体_GB2312" pitchFamily="49" charset="-122"/>
              </a:rPr>
              <a:t>东边的海丁诺尔湖及</a:t>
            </a:r>
          </a:p>
          <a:p>
            <a:r>
              <a:rPr lang="zh-CN" altLang="en-US" sz="2000">
                <a:solidFill>
                  <a:schemeClr val="bg1"/>
                </a:solidFill>
                <a:latin typeface="楷体_GB2312" pitchFamily="49" charset="-122"/>
                <a:ea typeface="楷体_GB2312" pitchFamily="49" charset="-122"/>
              </a:rPr>
              <a:t>盐湖相连并迅速扩大，</a:t>
            </a:r>
          </a:p>
          <a:p>
            <a:r>
              <a:rPr lang="zh-CN" altLang="en-US" sz="2000">
                <a:solidFill>
                  <a:schemeClr val="bg1"/>
                </a:solidFill>
                <a:latin typeface="楷体_GB2312" pitchFamily="49" charset="-122"/>
                <a:ea typeface="楷体_GB2312" pitchFamily="49" charset="-122"/>
              </a:rPr>
              <a:t>湖水最终有可能通过</a:t>
            </a:r>
          </a:p>
          <a:p>
            <a:r>
              <a:rPr lang="zh-CN" altLang="en-US" sz="2000">
                <a:solidFill>
                  <a:schemeClr val="bg1"/>
                </a:solidFill>
                <a:latin typeface="楷体_GB2312" pitchFamily="49" charset="-122"/>
                <a:ea typeface="楷体_GB2312" pitchFamily="49" charset="-122"/>
              </a:rPr>
              <a:t>清水河汇入长江北源</a:t>
            </a:r>
          </a:p>
          <a:p>
            <a:r>
              <a:rPr lang="zh-CN" altLang="en-US" sz="2000">
                <a:solidFill>
                  <a:schemeClr val="bg1"/>
                </a:solidFill>
                <a:latin typeface="楷体_GB2312" pitchFamily="49" charset="-122"/>
                <a:ea typeface="楷体_GB2312" pitchFamily="49" charset="-122"/>
              </a:rPr>
              <a:t>楚玛尔河而成为长江</a:t>
            </a:r>
          </a:p>
          <a:p>
            <a:r>
              <a:rPr lang="zh-CN" altLang="en-US" sz="2000">
                <a:solidFill>
                  <a:schemeClr val="bg1"/>
                </a:solidFill>
                <a:latin typeface="楷体_GB2312" pitchFamily="49" charset="-122"/>
                <a:ea typeface="楷体_GB2312" pitchFamily="49" charset="-122"/>
              </a:rPr>
              <a:t>最北源。</a:t>
            </a:r>
          </a:p>
        </p:txBody>
      </p:sp>
      <p:sp>
        <p:nvSpPr>
          <p:cNvPr id="26627" name="Rectangle 6"/>
          <p:cNvSpPr>
            <a:spLocks noChangeArrowheads="1"/>
          </p:cNvSpPr>
          <p:nvPr/>
        </p:nvSpPr>
        <p:spPr bwMode="auto">
          <a:xfrm>
            <a:off x="0" y="2543175"/>
            <a:ext cx="9144000" cy="0"/>
          </a:xfrm>
          <a:prstGeom prst="rect">
            <a:avLst/>
          </a:prstGeom>
          <a:noFill/>
          <a:ln w="9525">
            <a:noFill/>
            <a:miter lim="800000"/>
            <a:headEnd/>
            <a:tailEnd/>
          </a:ln>
        </p:spPr>
        <p:txBody>
          <a:bodyPr wrap="none" anchor="ctr">
            <a:spAutoFit/>
          </a:bodyPr>
          <a:lstStyle/>
          <a:p>
            <a:endParaRPr lang="zh-CN" altLang="en-US"/>
          </a:p>
        </p:txBody>
      </p:sp>
      <p:sp>
        <p:nvSpPr>
          <p:cNvPr id="26628" name="Text Box 7"/>
          <p:cNvSpPr txBox="1">
            <a:spLocks noChangeArrowheads="1"/>
          </p:cNvSpPr>
          <p:nvPr/>
        </p:nvSpPr>
        <p:spPr bwMode="auto">
          <a:xfrm>
            <a:off x="0" y="4649788"/>
            <a:ext cx="9144000" cy="579437"/>
          </a:xfrm>
          <a:prstGeom prst="rect">
            <a:avLst/>
          </a:prstGeom>
          <a:noFill/>
          <a:ln w="9525">
            <a:noFill/>
            <a:miter lim="800000"/>
            <a:headEnd/>
            <a:tailEnd/>
          </a:ln>
        </p:spPr>
        <p:txBody>
          <a:bodyPr>
            <a:spAutoFit/>
          </a:bodyPr>
          <a:lstStyle/>
          <a:p>
            <a:r>
              <a:rPr lang="zh-CN" altLang="en-US" sz="3200" b="1">
                <a:solidFill>
                  <a:schemeClr val="bg1"/>
                </a:solidFill>
                <a:latin typeface="宋体" charset="-122"/>
                <a:cs typeface="Times New Roman" pitchFamily="18" charset="0"/>
              </a:rPr>
              <a:t>（</a:t>
            </a:r>
            <a:r>
              <a:rPr lang="en-US" altLang="zh-CN" sz="3200" b="1">
                <a:solidFill>
                  <a:schemeClr val="bg1"/>
                </a:solidFill>
                <a:latin typeface="宋体" charset="-122"/>
                <a:cs typeface="Times New Roman" pitchFamily="18" charset="0"/>
              </a:rPr>
              <a:t>1</a:t>
            </a:r>
            <a:r>
              <a:rPr lang="zh-CN" altLang="en-US" sz="3200" b="1">
                <a:solidFill>
                  <a:schemeClr val="bg1"/>
                </a:solidFill>
                <a:latin typeface="宋体" charset="-122"/>
                <a:cs typeface="Times New Roman" pitchFamily="18" charset="0"/>
              </a:rPr>
              <a:t>）分析卓乃湖溃决外溢的主要原因。（</a:t>
            </a:r>
            <a:r>
              <a:rPr lang="en-US" altLang="zh-CN" sz="3200" b="1">
                <a:solidFill>
                  <a:schemeClr val="bg1"/>
                </a:solidFill>
                <a:latin typeface="宋体" charset="-122"/>
                <a:cs typeface="Times New Roman" pitchFamily="18" charset="0"/>
              </a:rPr>
              <a:t>8</a:t>
            </a:r>
            <a:r>
              <a:rPr lang="zh-CN" altLang="en-US" sz="3200" b="1">
                <a:solidFill>
                  <a:schemeClr val="bg1"/>
                </a:solidFill>
                <a:latin typeface="宋体" charset="-122"/>
                <a:cs typeface="Times New Roman" pitchFamily="18" charset="0"/>
              </a:rPr>
              <a:t>分）</a:t>
            </a:r>
          </a:p>
        </p:txBody>
      </p:sp>
      <p:sp>
        <p:nvSpPr>
          <p:cNvPr id="21512" name="Text Box 8"/>
          <p:cNvSpPr txBox="1">
            <a:spLocks noChangeArrowheads="1"/>
          </p:cNvSpPr>
          <p:nvPr/>
        </p:nvSpPr>
        <p:spPr bwMode="auto">
          <a:xfrm>
            <a:off x="0" y="5229225"/>
            <a:ext cx="9396413" cy="1552575"/>
          </a:xfrm>
          <a:prstGeom prst="rect">
            <a:avLst/>
          </a:prstGeom>
          <a:noFill/>
          <a:ln w="9525">
            <a:noFill/>
            <a:miter lim="800000"/>
            <a:headEnd/>
            <a:tailEnd/>
          </a:ln>
        </p:spPr>
        <p:txBody>
          <a:bodyPr>
            <a:spAutoFit/>
          </a:bodyPr>
          <a:lstStyle/>
          <a:p>
            <a:r>
              <a:rPr lang="zh-CN" altLang="en-US" sz="2400">
                <a:solidFill>
                  <a:schemeClr val="bg1"/>
                </a:solidFill>
                <a:latin typeface="华文行楷" pitchFamily="2" charset="-122"/>
                <a:ea typeface="华文行楷" pitchFamily="2" charset="-122"/>
              </a:rPr>
              <a:t>由于气候变暖，冰川融水和冻土中的水分释放增多（</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分），持续较强的降雨天气（</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分），导致湖泊面积扩大、水位上升；湖岸冻土融化，地表塌陷（</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分）；卓乃湖湖面较高且东岸与库赛河之间有比降较大的古河床（或古河床岩土疏松，易被侵蚀崩塌）（</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a:t>
            </a:r>
          </a:p>
        </p:txBody>
      </p:sp>
      <p:pic>
        <p:nvPicPr>
          <p:cNvPr id="26630" name="Picture 9" descr="next1">
            <a:hlinkClick r:id="" action="ppaction://hlinkshowjump?jump=nextslide"/>
          </p:cNvPr>
          <p:cNvPicPr>
            <a:picLocks noChangeAspect="1" noChangeArrowheads="1" noCrop="1"/>
          </p:cNvPicPr>
          <p:nvPr/>
        </p:nvPicPr>
        <p:blipFill>
          <a:blip r:embed="rId3"/>
          <a:srcRect/>
          <a:stretch>
            <a:fillRect/>
          </a:stretch>
        </p:blipFill>
        <p:spPr bwMode="auto">
          <a:xfrm>
            <a:off x="8316913" y="6453188"/>
            <a:ext cx="827087" cy="284162"/>
          </a:xfrm>
          <a:prstGeom prst="rect">
            <a:avLst/>
          </a:prstGeom>
          <a:noFill/>
          <a:ln w="9525">
            <a:noFill/>
            <a:miter lim="800000"/>
            <a:headEnd/>
            <a:tailEnd/>
          </a:ln>
        </p:spPr>
      </p:pic>
      <p:sp>
        <p:nvSpPr>
          <p:cNvPr id="21519" name="Oval 15"/>
          <p:cNvSpPr>
            <a:spLocks noChangeArrowheads="1"/>
          </p:cNvSpPr>
          <p:nvPr/>
        </p:nvSpPr>
        <p:spPr bwMode="auto">
          <a:xfrm>
            <a:off x="2228850" y="1052513"/>
            <a:ext cx="2376488" cy="384175"/>
          </a:xfrm>
          <a:prstGeom prst="ellipse">
            <a:avLst/>
          </a:prstGeom>
          <a:noFill/>
          <a:ln w="25400">
            <a:solidFill>
              <a:srgbClr val="FFFF00"/>
            </a:solidFill>
            <a:prstDash val="dash"/>
            <a:round/>
            <a:headEnd/>
            <a:tailEnd/>
          </a:ln>
        </p:spPr>
        <p:txBody>
          <a:bodyPr wrap="none" anchor="ctr"/>
          <a:lstStyle/>
          <a:p>
            <a:endParaRPr lang="zh-CN" altLang="en-US"/>
          </a:p>
        </p:txBody>
      </p:sp>
      <p:sp>
        <p:nvSpPr>
          <p:cNvPr id="21520" name="AutoShape 16"/>
          <p:cNvSpPr>
            <a:spLocks noChangeArrowheads="1"/>
          </p:cNvSpPr>
          <p:nvPr/>
        </p:nvSpPr>
        <p:spPr bwMode="auto">
          <a:xfrm>
            <a:off x="5724525" y="0"/>
            <a:ext cx="3419475" cy="1439863"/>
          </a:xfrm>
          <a:prstGeom prst="wedgeRectCallout">
            <a:avLst>
              <a:gd name="adj1" fmla="val -103389"/>
              <a:gd name="adj2" fmla="val 29824"/>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r>
              <a:rPr lang="zh-CN" altLang="en-US" sz="2800" b="1">
                <a:solidFill>
                  <a:srgbClr val="FF0000"/>
                </a:solidFill>
                <a:ea typeface="楷体_GB2312" pitchFamily="49" charset="-122"/>
              </a:rPr>
              <a:t>近几十年来全球气候变化主要是变暖。</a:t>
            </a:r>
          </a:p>
        </p:txBody>
      </p:sp>
      <p:sp>
        <p:nvSpPr>
          <p:cNvPr id="21521" name="Oval 17"/>
          <p:cNvSpPr>
            <a:spLocks noChangeArrowheads="1"/>
          </p:cNvSpPr>
          <p:nvPr/>
        </p:nvSpPr>
        <p:spPr bwMode="auto">
          <a:xfrm>
            <a:off x="2555875" y="2205038"/>
            <a:ext cx="936625" cy="384175"/>
          </a:xfrm>
          <a:prstGeom prst="ellipse">
            <a:avLst/>
          </a:prstGeom>
          <a:noFill/>
          <a:ln w="25400">
            <a:solidFill>
              <a:srgbClr val="FF0000"/>
            </a:solidFill>
            <a:prstDash val="dash"/>
            <a:round/>
            <a:headEnd/>
            <a:tailEnd/>
          </a:ln>
        </p:spPr>
        <p:txBody>
          <a:bodyPr wrap="none" anchor="ctr"/>
          <a:lstStyle/>
          <a:p>
            <a:endParaRPr lang="zh-CN" altLang="en-US"/>
          </a:p>
        </p:txBody>
      </p:sp>
      <p:sp>
        <p:nvSpPr>
          <p:cNvPr id="21522" name="AutoShape 18"/>
          <p:cNvSpPr>
            <a:spLocks noChangeArrowheads="1"/>
          </p:cNvSpPr>
          <p:nvPr/>
        </p:nvSpPr>
        <p:spPr bwMode="auto">
          <a:xfrm>
            <a:off x="6300788" y="2060575"/>
            <a:ext cx="2482850" cy="1439863"/>
          </a:xfrm>
          <a:prstGeom prst="wedgeRectCallout">
            <a:avLst>
              <a:gd name="adj1" fmla="val -164130"/>
              <a:gd name="adj2" fmla="val -25194"/>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r>
              <a:rPr lang="zh-CN" altLang="en-US" sz="2800" b="1">
                <a:solidFill>
                  <a:srgbClr val="FF0000"/>
                </a:solidFill>
                <a:ea typeface="楷体_GB2312" pitchFamily="49" charset="-122"/>
              </a:rPr>
              <a:t>卓乃河发源于高山冰川。</a:t>
            </a:r>
          </a:p>
        </p:txBody>
      </p:sp>
      <p:sp>
        <p:nvSpPr>
          <p:cNvPr id="21523" name="Oval 19"/>
          <p:cNvSpPr>
            <a:spLocks noChangeArrowheads="1"/>
          </p:cNvSpPr>
          <p:nvPr/>
        </p:nvSpPr>
        <p:spPr bwMode="auto">
          <a:xfrm>
            <a:off x="963613" y="1309688"/>
            <a:ext cx="2520950" cy="431800"/>
          </a:xfrm>
          <a:prstGeom prst="ellipse">
            <a:avLst/>
          </a:prstGeom>
          <a:noFill/>
          <a:ln w="25400">
            <a:solidFill>
              <a:srgbClr val="FFFF00"/>
            </a:solidFill>
            <a:prstDash val="dash"/>
            <a:round/>
            <a:headEnd/>
            <a:tailEnd/>
          </a:ln>
        </p:spPr>
        <p:txBody>
          <a:bodyPr wrap="none" anchor="ctr"/>
          <a:lstStyle/>
          <a:p>
            <a:endParaRPr lang="zh-CN" altLang="en-US"/>
          </a:p>
        </p:txBody>
      </p:sp>
      <p:sp>
        <p:nvSpPr>
          <p:cNvPr id="21524" name="AutoShape 20"/>
          <p:cNvSpPr>
            <a:spLocks noChangeArrowheads="1"/>
          </p:cNvSpPr>
          <p:nvPr/>
        </p:nvSpPr>
        <p:spPr bwMode="auto">
          <a:xfrm>
            <a:off x="0" y="0"/>
            <a:ext cx="5724525" cy="908050"/>
          </a:xfrm>
          <a:prstGeom prst="wedgeRectCallout">
            <a:avLst>
              <a:gd name="adj1" fmla="val -12755"/>
              <a:gd name="adj2" fmla="val 112935"/>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r>
              <a:rPr lang="zh-CN" altLang="en-US" sz="2800" b="1">
                <a:solidFill>
                  <a:srgbClr val="FF0000"/>
                </a:solidFill>
                <a:ea typeface="楷体_GB2312" pitchFamily="49" charset="-122"/>
              </a:rPr>
              <a:t>持续较强的降雨天气（直接原因）。</a:t>
            </a:r>
          </a:p>
        </p:txBody>
      </p:sp>
      <p:sp>
        <p:nvSpPr>
          <p:cNvPr id="21525" name="Oval 21"/>
          <p:cNvSpPr>
            <a:spLocks noChangeArrowheads="1"/>
          </p:cNvSpPr>
          <p:nvPr/>
        </p:nvSpPr>
        <p:spPr bwMode="auto">
          <a:xfrm>
            <a:off x="4264025" y="1352550"/>
            <a:ext cx="1728788" cy="358775"/>
          </a:xfrm>
          <a:prstGeom prst="ellipse">
            <a:avLst/>
          </a:prstGeom>
          <a:noFill/>
          <a:ln w="25400">
            <a:solidFill>
              <a:srgbClr val="FFFF00"/>
            </a:solidFill>
            <a:prstDash val="dash"/>
            <a:round/>
            <a:headEnd/>
            <a:tailEnd/>
          </a:ln>
        </p:spPr>
        <p:txBody>
          <a:bodyPr wrap="none" anchor="ctr"/>
          <a:lstStyle/>
          <a:p>
            <a:endParaRPr lang="zh-CN" altLang="en-US"/>
          </a:p>
        </p:txBody>
      </p:sp>
      <p:sp>
        <p:nvSpPr>
          <p:cNvPr id="21526" name="AutoShape 22"/>
          <p:cNvSpPr>
            <a:spLocks noChangeArrowheads="1"/>
          </p:cNvSpPr>
          <p:nvPr/>
        </p:nvSpPr>
        <p:spPr bwMode="auto">
          <a:xfrm>
            <a:off x="3203575" y="2852738"/>
            <a:ext cx="3600450" cy="1439862"/>
          </a:xfrm>
          <a:prstGeom prst="wedgeRectCallout">
            <a:avLst>
              <a:gd name="adj1" fmla="val -2426"/>
              <a:gd name="adj2" fmla="val -136106"/>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湖岸冻土融化塌陷；古河床疏松。</a:t>
            </a:r>
          </a:p>
        </p:txBody>
      </p:sp>
      <p:sp>
        <p:nvSpPr>
          <p:cNvPr id="21527" name="Oval 23"/>
          <p:cNvSpPr>
            <a:spLocks noChangeArrowheads="1"/>
          </p:cNvSpPr>
          <p:nvPr/>
        </p:nvSpPr>
        <p:spPr bwMode="auto">
          <a:xfrm>
            <a:off x="0" y="1916113"/>
            <a:ext cx="2268538" cy="720725"/>
          </a:xfrm>
          <a:prstGeom prst="ellipse">
            <a:avLst/>
          </a:prstGeom>
          <a:noFill/>
          <a:ln w="25400">
            <a:solidFill>
              <a:srgbClr val="FFFF00"/>
            </a:solidFill>
            <a:prstDash val="dash"/>
            <a:round/>
            <a:headEnd/>
            <a:tailEnd/>
          </a:ln>
        </p:spPr>
        <p:txBody>
          <a:bodyPr wrap="none" anchor="ctr"/>
          <a:lstStyle/>
          <a:p>
            <a:endParaRPr lang="zh-CN" altLang="en-US"/>
          </a:p>
        </p:txBody>
      </p:sp>
      <p:sp>
        <p:nvSpPr>
          <p:cNvPr id="21528" name="AutoShape 24"/>
          <p:cNvSpPr>
            <a:spLocks noChangeArrowheads="1"/>
          </p:cNvSpPr>
          <p:nvPr/>
        </p:nvSpPr>
        <p:spPr bwMode="auto">
          <a:xfrm>
            <a:off x="0" y="2924175"/>
            <a:ext cx="3059113" cy="1441450"/>
          </a:xfrm>
          <a:prstGeom prst="wedgeRectCallout">
            <a:avLst>
              <a:gd name="adj1" fmla="val -10352"/>
              <a:gd name="adj2" fmla="val -83810"/>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r>
              <a:rPr lang="zh-CN" altLang="en-US" sz="2800" b="1">
                <a:solidFill>
                  <a:srgbClr val="FF0000"/>
                </a:solidFill>
                <a:ea typeface="楷体_GB2312" pitchFamily="49" charset="-122"/>
              </a:rPr>
              <a:t>不仅是漫溢外泄</a:t>
            </a:r>
          </a:p>
          <a:p>
            <a:r>
              <a:rPr lang="zh-CN" altLang="en-US" sz="2800" b="1">
                <a:solidFill>
                  <a:srgbClr val="FF0000"/>
                </a:solidFill>
                <a:ea typeface="楷体_GB2312" pitchFamily="49" charset="-122"/>
              </a:rPr>
              <a:t>→湖岸溃决降低。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1519"/>
                                        </p:tgtEl>
                                        <p:attrNameLst>
                                          <p:attrName>style.visibility</p:attrName>
                                        </p:attrNameLst>
                                      </p:cBhvr>
                                      <p:to>
                                        <p:strVal val="visible"/>
                                      </p:to>
                                    </p:set>
                                    <p:animEffect transition="in" filter="wedge">
                                      <p:cBhvr>
                                        <p:cTn id="7" dur="2000"/>
                                        <p:tgtEl>
                                          <p:spTgt spid="215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20">
                                            <p:bg/>
                                          </p:spTgt>
                                        </p:tgtEl>
                                        <p:attrNameLst>
                                          <p:attrName>style.visibility</p:attrName>
                                        </p:attrNameLst>
                                      </p:cBhvr>
                                      <p:to>
                                        <p:strVal val="visible"/>
                                      </p:to>
                                    </p:set>
                                    <p:animEffect transition="in" filter="dissolve">
                                      <p:cBhvr>
                                        <p:cTn id="12" dur="500"/>
                                        <p:tgtEl>
                                          <p:spTgt spid="21520">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20">
                                            <p:txEl>
                                              <p:pRg st="0" end="0"/>
                                            </p:txEl>
                                          </p:spTgt>
                                        </p:tgtEl>
                                        <p:attrNameLst>
                                          <p:attrName>style.visibility</p:attrName>
                                        </p:attrNameLst>
                                      </p:cBhvr>
                                      <p:to>
                                        <p:strVal val="visible"/>
                                      </p:to>
                                    </p:set>
                                    <p:animEffect transition="in" filter="dissolve">
                                      <p:cBhvr>
                                        <p:cTn id="17" dur="500"/>
                                        <p:tgtEl>
                                          <p:spTgt spid="215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20">
                                            <p:txEl>
                                              <p:pRg st="1" end="1"/>
                                            </p:txEl>
                                          </p:spTgt>
                                        </p:tgtEl>
                                        <p:attrNameLst>
                                          <p:attrName>style.visibility</p:attrName>
                                        </p:attrNameLst>
                                      </p:cBhvr>
                                      <p:to>
                                        <p:strVal val="visible"/>
                                      </p:to>
                                    </p:set>
                                    <p:animEffect transition="in" filter="dissolve">
                                      <p:cBhvr>
                                        <p:cTn id="22" dur="500"/>
                                        <p:tgtEl>
                                          <p:spTgt spid="2152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21521"/>
                                        </p:tgtEl>
                                        <p:attrNameLst>
                                          <p:attrName>style.visibility</p:attrName>
                                        </p:attrNameLst>
                                      </p:cBhvr>
                                      <p:to>
                                        <p:strVal val="visible"/>
                                      </p:to>
                                    </p:set>
                                    <p:animEffect transition="in" filter="wedge">
                                      <p:cBhvr>
                                        <p:cTn id="27" dur="2000"/>
                                        <p:tgtEl>
                                          <p:spTgt spid="21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22">
                                            <p:bg/>
                                          </p:spTgt>
                                        </p:tgtEl>
                                        <p:attrNameLst>
                                          <p:attrName>style.visibility</p:attrName>
                                        </p:attrNameLst>
                                      </p:cBhvr>
                                      <p:to>
                                        <p:strVal val="visible"/>
                                      </p:to>
                                    </p:set>
                                    <p:animEffect transition="in" filter="dissolve">
                                      <p:cBhvr>
                                        <p:cTn id="32" dur="500"/>
                                        <p:tgtEl>
                                          <p:spTgt spid="21522">
                                            <p:bg/>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522">
                                            <p:txEl>
                                              <p:pRg st="0" end="0"/>
                                            </p:txEl>
                                          </p:spTgt>
                                        </p:tgtEl>
                                        <p:attrNameLst>
                                          <p:attrName>style.visibility</p:attrName>
                                        </p:attrNameLst>
                                      </p:cBhvr>
                                      <p:to>
                                        <p:strVal val="visible"/>
                                      </p:to>
                                    </p:set>
                                    <p:animEffect transition="in" filter="dissolve">
                                      <p:cBhvr>
                                        <p:cTn id="37" dur="500"/>
                                        <p:tgtEl>
                                          <p:spTgt spid="2152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522">
                                            <p:txEl>
                                              <p:pRg st="1" end="1"/>
                                            </p:txEl>
                                          </p:spTgt>
                                        </p:tgtEl>
                                        <p:attrNameLst>
                                          <p:attrName>style.visibility</p:attrName>
                                        </p:attrNameLst>
                                      </p:cBhvr>
                                      <p:to>
                                        <p:strVal val="visible"/>
                                      </p:to>
                                    </p:set>
                                    <p:animEffect transition="in" filter="dissolve">
                                      <p:cBhvr>
                                        <p:cTn id="42" dur="500"/>
                                        <p:tgtEl>
                                          <p:spTgt spid="2152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21523"/>
                                        </p:tgtEl>
                                        <p:attrNameLst>
                                          <p:attrName>style.visibility</p:attrName>
                                        </p:attrNameLst>
                                      </p:cBhvr>
                                      <p:to>
                                        <p:strVal val="visible"/>
                                      </p:to>
                                    </p:set>
                                    <p:animEffect transition="in" filter="wedge">
                                      <p:cBhvr>
                                        <p:cTn id="47" dur="2000"/>
                                        <p:tgtEl>
                                          <p:spTgt spid="2152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1524">
                                            <p:bg/>
                                          </p:spTgt>
                                        </p:tgtEl>
                                        <p:attrNameLst>
                                          <p:attrName>style.visibility</p:attrName>
                                        </p:attrNameLst>
                                      </p:cBhvr>
                                      <p:to>
                                        <p:strVal val="visible"/>
                                      </p:to>
                                    </p:set>
                                    <p:animEffect transition="in" filter="dissolve">
                                      <p:cBhvr>
                                        <p:cTn id="52" dur="500"/>
                                        <p:tgtEl>
                                          <p:spTgt spid="21524">
                                            <p:bg/>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524">
                                            <p:txEl>
                                              <p:pRg st="0" end="0"/>
                                            </p:txEl>
                                          </p:spTgt>
                                        </p:tgtEl>
                                        <p:attrNameLst>
                                          <p:attrName>style.visibility</p:attrName>
                                        </p:attrNameLst>
                                      </p:cBhvr>
                                      <p:to>
                                        <p:strVal val="visible"/>
                                      </p:to>
                                    </p:set>
                                    <p:animEffect transition="in" filter="dissolve">
                                      <p:cBhvr>
                                        <p:cTn id="57" dur="500"/>
                                        <p:tgtEl>
                                          <p:spTgt spid="2152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1524">
                                            <p:txEl>
                                              <p:pRg st="1" end="1"/>
                                            </p:txEl>
                                          </p:spTgt>
                                        </p:tgtEl>
                                        <p:attrNameLst>
                                          <p:attrName>style.visibility</p:attrName>
                                        </p:attrNameLst>
                                      </p:cBhvr>
                                      <p:to>
                                        <p:strVal val="visible"/>
                                      </p:to>
                                    </p:set>
                                    <p:animEffect transition="in" filter="dissolve">
                                      <p:cBhvr>
                                        <p:cTn id="62" dur="500"/>
                                        <p:tgtEl>
                                          <p:spTgt spid="2152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grpId="0" nodeType="clickEffect">
                                  <p:stCondLst>
                                    <p:cond delay="0"/>
                                  </p:stCondLst>
                                  <p:childTnLst>
                                    <p:set>
                                      <p:cBhvr>
                                        <p:cTn id="66" dur="1" fill="hold">
                                          <p:stCondLst>
                                            <p:cond delay="0"/>
                                          </p:stCondLst>
                                        </p:cTn>
                                        <p:tgtEl>
                                          <p:spTgt spid="21525"/>
                                        </p:tgtEl>
                                        <p:attrNameLst>
                                          <p:attrName>style.visibility</p:attrName>
                                        </p:attrNameLst>
                                      </p:cBhvr>
                                      <p:to>
                                        <p:strVal val="visible"/>
                                      </p:to>
                                    </p:set>
                                    <p:animEffect transition="in" filter="wedge">
                                      <p:cBhvr>
                                        <p:cTn id="67" dur="2000"/>
                                        <p:tgtEl>
                                          <p:spTgt spid="21525"/>
                                        </p:tgtEl>
                                      </p:cBhvr>
                                    </p:animEffect>
                                  </p:childTnLst>
                                </p:cTn>
                              </p:par>
                            </p:childTnLst>
                          </p:cTn>
                        </p:par>
                      </p:childTnLst>
                    </p:cTn>
                  </p:par>
                  <p:par>
                    <p:cTn id="68" fill="hold">
                      <p:stCondLst>
                        <p:cond delay="indefinite"/>
                      </p:stCondLst>
                      <p:childTnLst>
                        <p:par>
                          <p:cTn id="69" fill="hold">
                            <p:stCondLst>
                              <p:cond delay="0"/>
                            </p:stCondLst>
                            <p:childTnLst>
                              <p:par>
                                <p:cTn id="70" presetID="20" presetClass="entr" presetSubtype="0" fill="hold" grpId="0" nodeType="clickEffect">
                                  <p:stCondLst>
                                    <p:cond delay="0"/>
                                  </p:stCondLst>
                                  <p:childTnLst>
                                    <p:set>
                                      <p:cBhvr>
                                        <p:cTn id="71" dur="1" fill="hold">
                                          <p:stCondLst>
                                            <p:cond delay="0"/>
                                          </p:stCondLst>
                                        </p:cTn>
                                        <p:tgtEl>
                                          <p:spTgt spid="21527"/>
                                        </p:tgtEl>
                                        <p:attrNameLst>
                                          <p:attrName>style.visibility</p:attrName>
                                        </p:attrNameLst>
                                      </p:cBhvr>
                                      <p:to>
                                        <p:strVal val="visible"/>
                                      </p:to>
                                    </p:set>
                                    <p:animEffect transition="in" filter="wedge">
                                      <p:cBhvr>
                                        <p:cTn id="72" dur="2000"/>
                                        <p:tgtEl>
                                          <p:spTgt spid="2152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1528">
                                            <p:bg/>
                                          </p:spTgt>
                                        </p:tgtEl>
                                        <p:attrNameLst>
                                          <p:attrName>style.visibility</p:attrName>
                                        </p:attrNameLst>
                                      </p:cBhvr>
                                      <p:to>
                                        <p:strVal val="visible"/>
                                      </p:to>
                                    </p:set>
                                    <p:animEffect transition="in" filter="dissolve">
                                      <p:cBhvr>
                                        <p:cTn id="77" dur="500"/>
                                        <p:tgtEl>
                                          <p:spTgt spid="21528">
                                            <p:bg/>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1528">
                                            <p:txEl>
                                              <p:pRg st="0" end="0"/>
                                            </p:txEl>
                                          </p:spTgt>
                                        </p:tgtEl>
                                        <p:attrNameLst>
                                          <p:attrName>style.visibility</p:attrName>
                                        </p:attrNameLst>
                                      </p:cBhvr>
                                      <p:to>
                                        <p:strVal val="visible"/>
                                      </p:to>
                                    </p:set>
                                    <p:animEffect transition="in" filter="dissolve">
                                      <p:cBhvr>
                                        <p:cTn id="82" dur="500"/>
                                        <p:tgtEl>
                                          <p:spTgt spid="21528">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1528">
                                            <p:txEl>
                                              <p:pRg st="1" end="1"/>
                                            </p:txEl>
                                          </p:spTgt>
                                        </p:tgtEl>
                                        <p:attrNameLst>
                                          <p:attrName>style.visibility</p:attrName>
                                        </p:attrNameLst>
                                      </p:cBhvr>
                                      <p:to>
                                        <p:strVal val="visible"/>
                                      </p:to>
                                    </p:set>
                                    <p:animEffect transition="in" filter="dissolve">
                                      <p:cBhvr>
                                        <p:cTn id="87" dur="500"/>
                                        <p:tgtEl>
                                          <p:spTgt spid="21528">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528">
                                            <p:txEl>
                                              <p:pRg st="2" end="2"/>
                                            </p:txEl>
                                          </p:spTgt>
                                        </p:tgtEl>
                                        <p:attrNameLst>
                                          <p:attrName>style.visibility</p:attrName>
                                        </p:attrNameLst>
                                      </p:cBhvr>
                                      <p:to>
                                        <p:strVal val="visible"/>
                                      </p:to>
                                    </p:set>
                                    <p:animEffect transition="in" filter="dissolve">
                                      <p:cBhvr>
                                        <p:cTn id="92" dur="500"/>
                                        <p:tgtEl>
                                          <p:spTgt spid="21528">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1526">
                                            <p:bg/>
                                          </p:spTgt>
                                        </p:tgtEl>
                                        <p:attrNameLst>
                                          <p:attrName>style.visibility</p:attrName>
                                        </p:attrNameLst>
                                      </p:cBhvr>
                                      <p:to>
                                        <p:strVal val="visible"/>
                                      </p:to>
                                    </p:set>
                                    <p:animEffect transition="in" filter="dissolve">
                                      <p:cBhvr>
                                        <p:cTn id="97" dur="500"/>
                                        <p:tgtEl>
                                          <p:spTgt spid="21526">
                                            <p:bg/>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1526">
                                            <p:txEl>
                                              <p:pRg st="0" end="0"/>
                                            </p:txEl>
                                          </p:spTgt>
                                        </p:tgtEl>
                                        <p:attrNameLst>
                                          <p:attrName>style.visibility</p:attrName>
                                        </p:attrNameLst>
                                      </p:cBhvr>
                                      <p:to>
                                        <p:strVal val="visible"/>
                                      </p:to>
                                    </p:set>
                                    <p:animEffect transition="in" filter="dissolve">
                                      <p:cBhvr>
                                        <p:cTn id="102" dur="500"/>
                                        <p:tgtEl>
                                          <p:spTgt spid="21526">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1526">
                                            <p:txEl>
                                              <p:pRg st="1" end="1"/>
                                            </p:txEl>
                                          </p:spTgt>
                                        </p:tgtEl>
                                        <p:attrNameLst>
                                          <p:attrName>style.visibility</p:attrName>
                                        </p:attrNameLst>
                                      </p:cBhvr>
                                      <p:to>
                                        <p:strVal val="visible"/>
                                      </p:to>
                                    </p:set>
                                    <p:animEffect transition="in" filter="dissolve">
                                      <p:cBhvr>
                                        <p:cTn id="107" dur="500"/>
                                        <p:tgtEl>
                                          <p:spTgt spid="21526">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1512"/>
                                        </p:tgtEl>
                                        <p:attrNameLst>
                                          <p:attrName>style.visibility</p:attrName>
                                        </p:attrNameLst>
                                      </p:cBhvr>
                                      <p:to>
                                        <p:strVal val="visible"/>
                                      </p:to>
                                    </p:set>
                                    <p:animEffect transition="in" filter="dissolve">
                                      <p:cBhvr>
                                        <p:cTn id="11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9" grpId="0" animBg="1"/>
      <p:bldP spid="21520" grpId="0" build="p" animBg="1"/>
      <p:bldP spid="21521" grpId="0" animBg="1"/>
      <p:bldP spid="21522" grpId="0" build="p" animBg="1"/>
      <p:bldP spid="21523" grpId="0" animBg="1"/>
      <p:bldP spid="21524" grpId="0" build="p" animBg="1"/>
      <p:bldP spid="21525" grpId="0" animBg="1"/>
      <p:bldP spid="21526" grpId="0" build="p" animBg="1"/>
      <p:bldP spid="21527" grpId="0" animBg="1"/>
      <p:bldP spid="21528"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7" name="Picture 9"/>
          <p:cNvPicPr>
            <a:picLocks noChangeAspect="1" noChangeArrowheads="1"/>
          </p:cNvPicPr>
          <p:nvPr/>
        </p:nvPicPr>
        <p:blipFill>
          <a:blip r:embed="rId2"/>
          <a:srcRect/>
          <a:stretch>
            <a:fillRect/>
          </a:stretch>
        </p:blipFill>
        <p:spPr bwMode="auto">
          <a:xfrm>
            <a:off x="0" y="0"/>
            <a:ext cx="9144000" cy="3114675"/>
          </a:xfrm>
          <a:prstGeom prst="rect">
            <a:avLst/>
          </a:prstGeom>
          <a:noFill/>
          <a:ln w="9525">
            <a:noFill/>
            <a:miter lim="800000"/>
            <a:headEnd/>
            <a:tailEnd/>
          </a:ln>
          <a:effectLst/>
        </p:spPr>
      </p:pic>
      <p:sp>
        <p:nvSpPr>
          <p:cNvPr id="27650" name="Text Box 5"/>
          <p:cNvSpPr txBox="1">
            <a:spLocks noChangeArrowheads="1"/>
          </p:cNvSpPr>
          <p:nvPr/>
        </p:nvSpPr>
        <p:spPr bwMode="auto">
          <a:xfrm>
            <a:off x="0" y="3213100"/>
            <a:ext cx="9144000" cy="1066800"/>
          </a:xfrm>
          <a:prstGeom prst="rect">
            <a:avLst/>
          </a:prstGeom>
          <a:noFill/>
          <a:ln w="9525">
            <a:noFill/>
            <a:miter lim="800000"/>
            <a:headEnd/>
            <a:tailEnd/>
          </a:ln>
        </p:spPr>
        <p:txBody>
          <a:bodyPr>
            <a:spAutoFit/>
          </a:bodyPr>
          <a:lstStyle/>
          <a:p>
            <a:r>
              <a:rPr lang="zh-CN" altLang="en-US" sz="3200" b="1">
                <a:solidFill>
                  <a:schemeClr val="bg1"/>
                </a:solidFill>
                <a:latin typeface="宋体" charset="-122"/>
                <a:cs typeface="Times New Roman" pitchFamily="18" charset="0"/>
              </a:rPr>
              <a:t>（</a:t>
            </a:r>
            <a:r>
              <a:rPr lang="en-US" altLang="zh-CN" sz="3200" b="1">
                <a:solidFill>
                  <a:schemeClr val="bg1"/>
                </a:solidFill>
                <a:latin typeface="宋体" charset="-122"/>
                <a:cs typeface="Times New Roman" pitchFamily="18" charset="0"/>
              </a:rPr>
              <a:t>2</a:t>
            </a:r>
            <a:r>
              <a:rPr lang="zh-CN" altLang="en-US" sz="3200" b="1">
                <a:solidFill>
                  <a:schemeClr val="bg1"/>
                </a:solidFill>
                <a:latin typeface="宋体" charset="-122"/>
                <a:cs typeface="Times New Roman" pitchFamily="18" charset="0"/>
              </a:rPr>
              <a:t>）推测卓乃湖水外泄、面积骤减对藏羚羊迁徙及生存可能带来的不利影响。（</a:t>
            </a:r>
            <a:r>
              <a:rPr lang="en-US" altLang="zh-CN" sz="3200" b="1">
                <a:solidFill>
                  <a:schemeClr val="bg1"/>
                </a:solidFill>
                <a:latin typeface="宋体" charset="-122"/>
                <a:cs typeface="Times New Roman" pitchFamily="18" charset="0"/>
              </a:rPr>
              <a:t>6</a:t>
            </a:r>
            <a:r>
              <a:rPr lang="zh-CN" altLang="en-US" sz="3200" b="1">
                <a:solidFill>
                  <a:schemeClr val="bg1"/>
                </a:solidFill>
                <a:latin typeface="宋体" charset="-122"/>
                <a:cs typeface="Times New Roman" pitchFamily="18" charset="0"/>
              </a:rPr>
              <a:t>分）</a:t>
            </a:r>
          </a:p>
        </p:txBody>
      </p:sp>
      <p:sp>
        <p:nvSpPr>
          <p:cNvPr id="49158" name="Text Box 6"/>
          <p:cNvSpPr txBox="1">
            <a:spLocks noChangeArrowheads="1"/>
          </p:cNvSpPr>
          <p:nvPr/>
        </p:nvSpPr>
        <p:spPr bwMode="auto">
          <a:xfrm>
            <a:off x="0" y="4437063"/>
            <a:ext cx="9144000" cy="2289175"/>
          </a:xfrm>
          <a:prstGeom prst="rect">
            <a:avLst/>
          </a:prstGeom>
          <a:noFill/>
          <a:ln w="9525">
            <a:noFill/>
            <a:miter lim="800000"/>
            <a:headEnd/>
            <a:tailEnd/>
          </a:ln>
        </p:spPr>
        <p:txBody>
          <a:bodyPr>
            <a:spAutoFit/>
          </a:bodyPr>
          <a:lstStyle/>
          <a:p>
            <a:r>
              <a:rPr lang="zh-CN" altLang="en-US" sz="3600">
                <a:solidFill>
                  <a:schemeClr val="bg1"/>
                </a:solidFill>
                <a:latin typeface="华文行楷" pitchFamily="2" charset="-122"/>
                <a:ea typeface="华文行楷" pitchFamily="2" charset="-122"/>
              </a:rPr>
              <a:t>　　卓乃湖外泄可能淹没或冲毁藏羚羊的迁徙通道（</a:t>
            </a:r>
            <a:r>
              <a:rPr lang="en-US" altLang="zh-CN" sz="3600">
                <a:solidFill>
                  <a:schemeClr val="bg1"/>
                </a:solidFill>
                <a:latin typeface="华文行楷" pitchFamily="2" charset="-122"/>
                <a:ea typeface="华文行楷" pitchFamily="2" charset="-122"/>
              </a:rPr>
              <a:t>2</a:t>
            </a:r>
            <a:r>
              <a:rPr lang="zh-CN" altLang="en-US" sz="3600">
                <a:solidFill>
                  <a:schemeClr val="bg1"/>
                </a:solidFill>
                <a:latin typeface="华文行楷" pitchFamily="2" charset="-122"/>
                <a:ea typeface="华文行楷" pitchFamily="2" charset="-122"/>
              </a:rPr>
              <a:t>分）；卓乃湖面积骤减可能导致湖床裸露，湖岸草地退化（沙化），食物短缺（</a:t>
            </a:r>
            <a:r>
              <a:rPr lang="en-US" altLang="zh-CN" sz="3600">
                <a:solidFill>
                  <a:schemeClr val="bg1"/>
                </a:solidFill>
                <a:latin typeface="华文行楷" pitchFamily="2" charset="-122"/>
                <a:ea typeface="华文行楷" pitchFamily="2" charset="-122"/>
              </a:rPr>
              <a:t>2</a:t>
            </a:r>
            <a:r>
              <a:rPr lang="zh-CN" altLang="en-US" sz="3600">
                <a:solidFill>
                  <a:schemeClr val="bg1"/>
                </a:solidFill>
                <a:latin typeface="华文行楷" pitchFamily="2" charset="-122"/>
                <a:ea typeface="华文行楷" pitchFamily="2" charset="-122"/>
              </a:rPr>
              <a:t>分）；藏羚羊饮水变得困难（</a:t>
            </a:r>
            <a:r>
              <a:rPr lang="en-US" altLang="zh-CN" sz="3600">
                <a:solidFill>
                  <a:schemeClr val="bg1"/>
                </a:solidFill>
                <a:latin typeface="华文行楷" pitchFamily="2" charset="-122"/>
                <a:ea typeface="华文行楷" pitchFamily="2" charset="-122"/>
              </a:rPr>
              <a:t>2</a:t>
            </a:r>
            <a:r>
              <a:rPr lang="zh-CN" altLang="en-US" sz="3600">
                <a:solidFill>
                  <a:schemeClr val="bg1"/>
                </a:solidFill>
                <a:latin typeface="华文行楷" pitchFamily="2" charset="-122"/>
                <a:ea typeface="华文行楷" pitchFamily="2" charset="-122"/>
              </a:rPr>
              <a:t>分）。 </a:t>
            </a:r>
          </a:p>
        </p:txBody>
      </p:sp>
      <p:pic>
        <p:nvPicPr>
          <p:cNvPr id="27652" name="Picture 7" descr="next1">
            <a:hlinkClick r:id="" action="ppaction://hlinkshowjump?jump=nextslide"/>
          </p:cNvPr>
          <p:cNvPicPr>
            <a:picLocks noChangeAspect="1" noChangeArrowheads="1" noCrop="1"/>
          </p:cNvPicPr>
          <p:nvPr/>
        </p:nvPicPr>
        <p:blipFill>
          <a:blip r:embed="rId3"/>
          <a:srcRect/>
          <a:stretch>
            <a:fillRect/>
          </a:stretch>
        </p:blipFill>
        <p:spPr bwMode="auto">
          <a:xfrm>
            <a:off x="8316913" y="6461125"/>
            <a:ext cx="827087" cy="284163"/>
          </a:xfrm>
          <a:prstGeom prst="rect">
            <a:avLst/>
          </a:prstGeom>
          <a:noFill/>
          <a:ln w="9525">
            <a:noFill/>
            <a:miter lim="800000"/>
            <a:headEnd/>
            <a:tailEnd/>
          </a:ln>
        </p:spPr>
      </p:pic>
      <p:sp>
        <p:nvSpPr>
          <p:cNvPr id="49160" name="AutoShape 8"/>
          <p:cNvSpPr>
            <a:spLocks noChangeArrowheads="1"/>
          </p:cNvSpPr>
          <p:nvPr/>
        </p:nvSpPr>
        <p:spPr bwMode="auto">
          <a:xfrm>
            <a:off x="3059113" y="0"/>
            <a:ext cx="6084887" cy="1341438"/>
          </a:xfrm>
          <a:prstGeom prst="wedgeRectCallout">
            <a:avLst>
              <a:gd name="adj1" fmla="val -49088"/>
              <a:gd name="adj2" fmla="val 6633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a:t>
            </a:r>
          </a:p>
          <a:p>
            <a:r>
              <a:rPr lang="zh-CN" altLang="en-US" sz="2800" b="1">
                <a:solidFill>
                  <a:srgbClr val="FF0000"/>
                </a:solidFill>
                <a:ea typeface="楷体_GB2312" pitchFamily="49" charset="-122"/>
              </a:rPr>
              <a:t>①在高原面上冲出一道深宽的洪沟；</a:t>
            </a:r>
          </a:p>
          <a:p>
            <a:r>
              <a:rPr lang="zh-CN" altLang="en-US" sz="2800" b="1">
                <a:solidFill>
                  <a:srgbClr val="FF0000"/>
                </a:solidFill>
                <a:ea typeface="楷体_GB2312" pitchFamily="49" charset="-122"/>
              </a:rPr>
              <a:t>②洪沟与迁徙路线几乎重叠。</a:t>
            </a:r>
          </a:p>
        </p:txBody>
      </p:sp>
      <p:sp>
        <p:nvSpPr>
          <p:cNvPr id="49161" name="Oval 9"/>
          <p:cNvSpPr>
            <a:spLocks noChangeArrowheads="1"/>
          </p:cNvSpPr>
          <p:nvPr/>
        </p:nvSpPr>
        <p:spPr bwMode="auto">
          <a:xfrm>
            <a:off x="4659313" y="3236913"/>
            <a:ext cx="1944687" cy="576262"/>
          </a:xfrm>
          <a:prstGeom prst="ellipse">
            <a:avLst/>
          </a:prstGeom>
          <a:noFill/>
          <a:ln w="25400">
            <a:solidFill>
              <a:srgbClr val="FFFF00"/>
            </a:solidFill>
            <a:prstDash val="dash"/>
            <a:round/>
            <a:headEnd/>
            <a:tailEnd/>
          </a:ln>
        </p:spPr>
        <p:txBody>
          <a:bodyPr wrap="none" anchor="ctr"/>
          <a:lstStyle/>
          <a:p>
            <a:endParaRPr lang="zh-CN" altLang="en-US"/>
          </a:p>
        </p:txBody>
      </p:sp>
      <p:sp>
        <p:nvSpPr>
          <p:cNvPr id="49162" name="AutoShape 10"/>
          <p:cNvSpPr>
            <a:spLocks noChangeArrowheads="1"/>
          </p:cNvSpPr>
          <p:nvPr/>
        </p:nvSpPr>
        <p:spPr bwMode="auto">
          <a:xfrm>
            <a:off x="0" y="1341438"/>
            <a:ext cx="7956550" cy="1439862"/>
          </a:xfrm>
          <a:prstGeom prst="wedgeRectCallout">
            <a:avLst>
              <a:gd name="adj1" fmla="val 20630"/>
              <a:gd name="adj2" fmla="val 87926"/>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①湖底大面积干涸，盐沙裸露，地下水位下降；</a:t>
            </a:r>
          </a:p>
          <a:p>
            <a:r>
              <a:rPr lang="zh-CN" altLang="en-US" sz="2800" b="1">
                <a:solidFill>
                  <a:srgbClr val="FF0000"/>
                </a:solidFill>
                <a:ea typeface="楷体_GB2312" pitchFamily="49" charset="-122"/>
              </a:rPr>
              <a:t>②湖岸草地与水源地距离变远或岸边变陡等。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60">
                                            <p:bg/>
                                          </p:spTgt>
                                        </p:tgtEl>
                                        <p:attrNameLst>
                                          <p:attrName>style.visibility</p:attrName>
                                        </p:attrNameLst>
                                      </p:cBhvr>
                                      <p:to>
                                        <p:strVal val="visible"/>
                                      </p:to>
                                    </p:set>
                                    <p:animEffect transition="in" filter="dissolve">
                                      <p:cBhvr>
                                        <p:cTn id="7" dur="500"/>
                                        <p:tgtEl>
                                          <p:spTgt spid="49160">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160">
                                            <p:txEl>
                                              <p:pRg st="0" end="0"/>
                                            </p:txEl>
                                          </p:spTgt>
                                        </p:tgtEl>
                                        <p:attrNameLst>
                                          <p:attrName>style.visibility</p:attrName>
                                        </p:attrNameLst>
                                      </p:cBhvr>
                                      <p:to>
                                        <p:strVal val="visible"/>
                                      </p:to>
                                    </p:set>
                                    <p:animEffect transition="in" filter="dissolve">
                                      <p:cBhvr>
                                        <p:cTn id="12" dur="500"/>
                                        <p:tgtEl>
                                          <p:spTgt spid="491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160">
                                            <p:txEl>
                                              <p:pRg st="1" end="1"/>
                                            </p:txEl>
                                          </p:spTgt>
                                        </p:tgtEl>
                                        <p:attrNameLst>
                                          <p:attrName>style.visibility</p:attrName>
                                        </p:attrNameLst>
                                      </p:cBhvr>
                                      <p:to>
                                        <p:strVal val="visible"/>
                                      </p:to>
                                    </p:set>
                                    <p:animEffect transition="in" filter="dissolve">
                                      <p:cBhvr>
                                        <p:cTn id="17" dur="500"/>
                                        <p:tgtEl>
                                          <p:spTgt spid="491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160">
                                            <p:txEl>
                                              <p:pRg st="2" end="2"/>
                                            </p:txEl>
                                          </p:spTgt>
                                        </p:tgtEl>
                                        <p:attrNameLst>
                                          <p:attrName>style.visibility</p:attrName>
                                        </p:attrNameLst>
                                      </p:cBhvr>
                                      <p:to>
                                        <p:strVal val="visible"/>
                                      </p:to>
                                    </p:set>
                                    <p:animEffect transition="in" filter="dissolve">
                                      <p:cBhvr>
                                        <p:cTn id="22" dur="500"/>
                                        <p:tgtEl>
                                          <p:spTgt spid="491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9161"/>
                                        </p:tgtEl>
                                        <p:attrNameLst>
                                          <p:attrName>style.visibility</p:attrName>
                                        </p:attrNameLst>
                                      </p:cBhvr>
                                      <p:to>
                                        <p:strVal val="visible"/>
                                      </p:to>
                                    </p:set>
                                    <p:animEffect transition="in" filter="wedge">
                                      <p:cBhvr>
                                        <p:cTn id="27" dur="2000"/>
                                        <p:tgtEl>
                                          <p:spTgt spid="4916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9162">
                                            <p:bg/>
                                          </p:spTgt>
                                        </p:tgtEl>
                                        <p:attrNameLst>
                                          <p:attrName>style.visibility</p:attrName>
                                        </p:attrNameLst>
                                      </p:cBhvr>
                                      <p:to>
                                        <p:strVal val="visible"/>
                                      </p:to>
                                    </p:set>
                                    <p:animEffect transition="in" filter="dissolve">
                                      <p:cBhvr>
                                        <p:cTn id="32" dur="500"/>
                                        <p:tgtEl>
                                          <p:spTgt spid="49162">
                                            <p:bg/>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162">
                                            <p:txEl>
                                              <p:pRg st="0" end="0"/>
                                            </p:txEl>
                                          </p:spTgt>
                                        </p:tgtEl>
                                        <p:attrNameLst>
                                          <p:attrName>style.visibility</p:attrName>
                                        </p:attrNameLst>
                                      </p:cBhvr>
                                      <p:to>
                                        <p:strVal val="visible"/>
                                      </p:to>
                                    </p:set>
                                    <p:animEffect transition="in" filter="dissolve">
                                      <p:cBhvr>
                                        <p:cTn id="37" dur="500"/>
                                        <p:tgtEl>
                                          <p:spTgt spid="4916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9162">
                                            <p:txEl>
                                              <p:pRg st="1" end="1"/>
                                            </p:txEl>
                                          </p:spTgt>
                                        </p:tgtEl>
                                        <p:attrNameLst>
                                          <p:attrName>style.visibility</p:attrName>
                                        </p:attrNameLst>
                                      </p:cBhvr>
                                      <p:to>
                                        <p:strVal val="visible"/>
                                      </p:to>
                                    </p:set>
                                    <p:animEffect transition="in" filter="dissolve">
                                      <p:cBhvr>
                                        <p:cTn id="42" dur="500"/>
                                        <p:tgtEl>
                                          <p:spTgt spid="4916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9162">
                                            <p:txEl>
                                              <p:pRg st="2" end="2"/>
                                            </p:txEl>
                                          </p:spTgt>
                                        </p:tgtEl>
                                        <p:attrNameLst>
                                          <p:attrName>style.visibility</p:attrName>
                                        </p:attrNameLst>
                                      </p:cBhvr>
                                      <p:to>
                                        <p:strVal val="visible"/>
                                      </p:to>
                                    </p:set>
                                    <p:animEffect transition="in" filter="dissolve">
                                      <p:cBhvr>
                                        <p:cTn id="47" dur="500"/>
                                        <p:tgtEl>
                                          <p:spTgt spid="4916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9158"/>
                                        </p:tgtEl>
                                        <p:attrNameLst>
                                          <p:attrName>style.visibility</p:attrName>
                                        </p:attrNameLst>
                                      </p:cBhvr>
                                      <p:to>
                                        <p:strVal val="visible"/>
                                      </p:to>
                                    </p:set>
                                    <p:animEffect transition="in" filter="dissolve">
                                      <p:cBhvr>
                                        <p:cTn id="52"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P spid="49160" grpId="0" build="p" animBg="1"/>
      <p:bldP spid="49161" grpId="0" animBg="1"/>
      <p:bldP spid="4916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80" name="Picture 8"/>
          <p:cNvPicPr>
            <a:picLocks noChangeAspect="1" noChangeArrowheads="1"/>
          </p:cNvPicPr>
          <p:nvPr/>
        </p:nvPicPr>
        <p:blipFill>
          <a:blip r:embed="rId2"/>
          <a:srcRect/>
          <a:stretch>
            <a:fillRect/>
          </a:stretch>
        </p:blipFill>
        <p:spPr bwMode="auto">
          <a:xfrm>
            <a:off x="0" y="0"/>
            <a:ext cx="9144000" cy="3114675"/>
          </a:xfrm>
          <a:prstGeom prst="rect">
            <a:avLst/>
          </a:prstGeom>
          <a:noFill/>
          <a:ln w="9525">
            <a:noFill/>
            <a:miter lim="800000"/>
            <a:headEnd/>
            <a:tailEnd/>
          </a:ln>
          <a:effectLst/>
        </p:spPr>
      </p:pic>
      <p:sp>
        <p:nvSpPr>
          <p:cNvPr id="28674" name="Text Box 3"/>
          <p:cNvSpPr txBox="1">
            <a:spLocks noChangeArrowheads="1"/>
          </p:cNvSpPr>
          <p:nvPr/>
        </p:nvSpPr>
        <p:spPr bwMode="auto">
          <a:xfrm>
            <a:off x="0" y="3213100"/>
            <a:ext cx="9144000" cy="1739900"/>
          </a:xfrm>
          <a:prstGeom prst="rect">
            <a:avLst/>
          </a:prstGeom>
          <a:noFill/>
          <a:ln w="9525">
            <a:noFill/>
            <a:miter lim="800000"/>
            <a:headEnd/>
            <a:tailEnd/>
          </a:ln>
        </p:spPr>
        <p:txBody>
          <a:bodyPr>
            <a:spAutoFit/>
          </a:bodyPr>
          <a:lstStyle/>
          <a:p>
            <a:r>
              <a:rPr lang="zh-CN" altLang="en-US" sz="3600" b="1">
                <a:solidFill>
                  <a:schemeClr val="bg1"/>
                </a:solidFill>
                <a:latin typeface="宋体" charset="-122"/>
                <a:cs typeface="Times New Roman" pitchFamily="18" charset="0"/>
              </a:rPr>
              <a:t>（</a:t>
            </a:r>
            <a:r>
              <a:rPr lang="en-US" altLang="zh-CN" sz="3600" b="1">
                <a:solidFill>
                  <a:schemeClr val="bg1"/>
                </a:solidFill>
                <a:latin typeface="宋体" charset="-122"/>
                <a:cs typeface="Times New Roman" pitchFamily="18" charset="0"/>
              </a:rPr>
              <a:t>3</a:t>
            </a:r>
            <a:r>
              <a:rPr lang="zh-CN" altLang="en-US" sz="3600" b="1">
                <a:solidFill>
                  <a:schemeClr val="bg1"/>
                </a:solidFill>
                <a:latin typeface="宋体" charset="-122"/>
                <a:cs typeface="Times New Roman" pitchFamily="18" charset="0"/>
              </a:rPr>
              <a:t>）为防止湖水通过狭窄的清水河外泄时毁坏青藏公路和青藏铁路，请提出防治措施。（</a:t>
            </a:r>
            <a:r>
              <a:rPr lang="en-US" altLang="zh-CN" sz="3600" b="1">
                <a:solidFill>
                  <a:schemeClr val="bg1"/>
                </a:solidFill>
                <a:latin typeface="宋体" charset="-122"/>
                <a:cs typeface="Times New Roman" pitchFamily="18" charset="0"/>
              </a:rPr>
              <a:t>4</a:t>
            </a:r>
            <a:r>
              <a:rPr lang="zh-CN" altLang="en-US" sz="3600" b="1">
                <a:solidFill>
                  <a:schemeClr val="bg1"/>
                </a:solidFill>
                <a:latin typeface="宋体" charset="-122"/>
                <a:cs typeface="Times New Roman" pitchFamily="18" charset="0"/>
              </a:rPr>
              <a:t>分）</a:t>
            </a:r>
          </a:p>
        </p:txBody>
      </p:sp>
      <p:sp>
        <p:nvSpPr>
          <p:cNvPr id="50180" name="Text Box 4"/>
          <p:cNvSpPr txBox="1">
            <a:spLocks noChangeArrowheads="1"/>
          </p:cNvSpPr>
          <p:nvPr/>
        </p:nvSpPr>
        <p:spPr bwMode="auto">
          <a:xfrm>
            <a:off x="0" y="5084763"/>
            <a:ext cx="9144000" cy="1190625"/>
          </a:xfrm>
          <a:prstGeom prst="rect">
            <a:avLst/>
          </a:prstGeom>
          <a:noFill/>
          <a:ln w="9525">
            <a:noFill/>
            <a:miter lim="800000"/>
            <a:headEnd/>
            <a:tailEnd/>
          </a:ln>
        </p:spPr>
        <p:txBody>
          <a:bodyPr>
            <a:spAutoFit/>
          </a:bodyPr>
          <a:lstStyle/>
          <a:p>
            <a:r>
              <a:rPr lang="zh-CN" altLang="en-US" sz="3600">
                <a:solidFill>
                  <a:schemeClr val="bg1"/>
                </a:solidFill>
                <a:latin typeface="华文行楷" pitchFamily="2" charset="-122"/>
                <a:ea typeface="华文行楷" pitchFamily="2" charset="-122"/>
              </a:rPr>
              <a:t>　　开挖加深加宽河道引流行洪（</a:t>
            </a:r>
            <a:r>
              <a:rPr lang="en-US" altLang="zh-CN" sz="3600">
                <a:solidFill>
                  <a:schemeClr val="bg1"/>
                </a:solidFill>
                <a:latin typeface="华文行楷" pitchFamily="2" charset="-122"/>
                <a:ea typeface="华文行楷" pitchFamily="2" charset="-122"/>
              </a:rPr>
              <a:t>2</a:t>
            </a:r>
            <a:r>
              <a:rPr lang="zh-CN" altLang="en-US" sz="3600">
                <a:solidFill>
                  <a:schemeClr val="bg1"/>
                </a:solidFill>
                <a:latin typeface="华文行楷" pitchFamily="2" charset="-122"/>
                <a:ea typeface="华文行楷" pitchFamily="2" charset="-122"/>
              </a:rPr>
              <a:t>分）；加固跨河桥梁（和路基）（</a:t>
            </a:r>
            <a:r>
              <a:rPr lang="en-US" altLang="zh-CN" sz="3600">
                <a:solidFill>
                  <a:schemeClr val="bg1"/>
                </a:solidFill>
                <a:latin typeface="华文行楷" pitchFamily="2" charset="-122"/>
                <a:ea typeface="华文行楷" pitchFamily="2" charset="-122"/>
              </a:rPr>
              <a:t>2</a:t>
            </a:r>
            <a:r>
              <a:rPr lang="zh-CN" altLang="en-US" sz="3600">
                <a:solidFill>
                  <a:schemeClr val="bg1"/>
                </a:solidFill>
                <a:latin typeface="华文行楷" pitchFamily="2" charset="-122"/>
                <a:ea typeface="华文行楷" pitchFamily="2" charset="-122"/>
              </a:rPr>
              <a:t>分）。 </a:t>
            </a:r>
          </a:p>
        </p:txBody>
      </p:sp>
      <p:pic>
        <p:nvPicPr>
          <p:cNvPr id="28676" name="Picture 5" descr="next1">
            <a:hlinkClick r:id="" action="ppaction://hlinkshowjump?jump=nextslide"/>
          </p:cNvPr>
          <p:cNvPicPr>
            <a:picLocks noChangeAspect="1" noChangeArrowheads="1" noCrop="1"/>
          </p:cNvPicPr>
          <p:nvPr/>
        </p:nvPicPr>
        <p:blipFill>
          <a:blip r:embed="rId3"/>
          <a:srcRect/>
          <a:stretch>
            <a:fillRect/>
          </a:stretch>
        </p:blipFill>
        <p:spPr bwMode="auto">
          <a:xfrm>
            <a:off x="8316913" y="6461125"/>
            <a:ext cx="827087" cy="284163"/>
          </a:xfrm>
          <a:prstGeom prst="rect">
            <a:avLst/>
          </a:prstGeom>
          <a:noFill/>
          <a:ln w="9525">
            <a:noFill/>
            <a:miter lim="800000"/>
            <a:headEnd/>
            <a:tailEnd/>
          </a:ln>
        </p:spPr>
      </p:pic>
      <p:sp>
        <p:nvSpPr>
          <p:cNvPr id="50182" name="Oval 6"/>
          <p:cNvSpPr>
            <a:spLocks noChangeArrowheads="1"/>
          </p:cNvSpPr>
          <p:nvPr/>
        </p:nvSpPr>
        <p:spPr bwMode="auto">
          <a:xfrm>
            <a:off x="3500438" y="3244850"/>
            <a:ext cx="4679950" cy="673100"/>
          </a:xfrm>
          <a:prstGeom prst="ellipse">
            <a:avLst/>
          </a:prstGeom>
          <a:noFill/>
          <a:ln w="25400">
            <a:solidFill>
              <a:srgbClr val="FFFF00"/>
            </a:solidFill>
            <a:prstDash val="dash"/>
            <a:round/>
            <a:headEnd/>
            <a:tailEnd/>
          </a:ln>
        </p:spPr>
        <p:txBody>
          <a:bodyPr wrap="none" anchor="ctr"/>
          <a:lstStyle/>
          <a:p>
            <a:endParaRPr lang="zh-CN" altLang="en-US"/>
          </a:p>
        </p:txBody>
      </p:sp>
      <p:sp>
        <p:nvSpPr>
          <p:cNvPr id="50183" name="AutoShape 7"/>
          <p:cNvSpPr>
            <a:spLocks noChangeArrowheads="1"/>
          </p:cNvSpPr>
          <p:nvPr/>
        </p:nvSpPr>
        <p:spPr bwMode="auto">
          <a:xfrm>
            <a:off x="0" y="620713"/>
            <a:ext cx="6156325" cy="2232025"/>
          </a:xfrm>
          <a:prstGeom prst="wedgeRectCallout">
            <a:avLst>
              <a:gd name="adj1" fmla="val 47449"/>
              <a:gd name="adj2" fmla="val 69417"/>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r>
              <a:rPr lang="zh-CN" altLang="en-US" sz="2800" b="1">
                <a:solidFill>
                  <a:srgbClr val="FF0000"/>
                </a:solidFill>
                <a:ea typeface="楷体_GB2312" pitchFamily="49" charset="-122"/>
              </a:rPr>
              <a:t>通过狭窄的清水河外泄</a:t>
            </a:r>
          </a:p>
          <a:p>
            <a:r>
              <a:rPr lang="zh-CN" altLang="en-US" sz="2800" b="1">
                <a:solidFill>
                  <a:srgbClr val="FF0000"/>
                </a:solidFill>
                <a:ea typeface="楷体_GB2312" pitchFamily="49" charset="-122"/>
              </a:rPr>
              <a:t>→泄洪能力小→①会形成较宽范围的坡面径流或②水流更急，侵蚀作用更强→冲毁较长路段的道路和桥梁。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wedge">
                                      <p:cBhvr>
                                        <p:cTn id="7" dur="20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3">
                                            <p:bg/>
                                          </p:spTgt>
                                        </p:tgtEl>
                                        <p:attrNameLst>
                                          <p:attrName>style.visibility</p:attrName>
                                        </p:attrNameLst>
                                      </p:cBhvr>
                                      <p:to>
                                        <p:strVal val="visible"/>
                                      </p:to>
                                    </p:set>
                                    <p:animEffect transition="in" filter="dissolve">
                                      <p:cBhvr>
                                        <p:cTn id="12" dur="500"/>
                                        <p:tgtEl>
                                          <p:spTgt spid="50183">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183">
                                            <p:txEl>
                                              <p:pRg st="0" end="0"/>
                                            </p:txEl>
                                          </p:spTgt>
                                        </p:tgtEl>
                                        <p:attrNameLst>
                                          <p:attrName>style.visibility</p:attrName>
                                        </p:attrNameLst>
                                      </p:cBhvr>
                                      <p:to>
                                        <p:strVal val="visible"/>
                                      </p:to>
                                    </p:set>
                                    <p:animEffect transition="in" filter="dissolve">
                                      <p:cBhvr>
                                        <p:cTn id="17" dur="500"/>
                                        <p:tgtEl>
                                          <p:spTgt spid="501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183">
                                            <p:txEl>
                                              <p:pRg st="1" end="1"/>
                                            </p:txEl>
                                          </p:spTgt>
                                        </p:tgtEl>
                                        <p:attrNameLst>
                                          <p:attrName>style.visibility</p:attrName>
                                        </p:attrNameLst>
                                      </p:cBhvr>
                                      <p:to>
                                        <p:strVal val="visible"/>
                                      </p:to>
                                    </p:set>
                                    <p:animEffect transition="in" filter="dissolve">
                                      <p:cBhvr>
                                        <p:cTn id="22" dur="500"/>
                                        <p:tgtEl>
                                          <p:spTgt spid="5018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183">
                                            <p:txEl>
                                              <p:pRg st="2" end="2"/>
                                            </p:txEl>
                                          </p:spTgt>
                                        </p:tgtEl>
                                        <p:attrNameLst>
                                          <p:attrName>style.visibility</p:attrName>
                                        </p:attrNameLst>
                                      </p:cBhvr>
                                      <p:to>
                                        <p:strVal val="visible"/>
                                      </p:to>
                                    </p:set>
                                    <p:animEffect transition="in" filter="dissolve">
                                      <p:cBhvr>
                                        <p:cTn id="27" dur="500"/>
                                        <p:tgtEl>
                                          <p:spTgt spid="5018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80"/>
                                        </p:tgtEl>
                                        <p:attrNameLst>
                                          <p:attrName>style.visibility</p:attrName>
                                        </p:attrNameLst>
                                      </p:cBhvr>
                                      <p:to>
                                        <p:strVal val="visible"/>
                                      </p:to>
                                    </p:set>
                                    <p:animEffect transition="in" filter="dissolve">
                                      <p:cBhvr>
                                        <p:cTn id="32"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2" grpId="0" animBg="1"/>
      <p:bldP spid="5018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4" name="Picture 8"/>
          <p:cNvPicPr>
            <a:picLocks noChangeAspect="1" noChangeArrowheads="1"/>
          </p:cNvPicPr>
          <p:nvPr/>
        </p:nvPicPr>
        <p:blipFill>
          <a:blip r:embed="rId2"/>
          <a:srcRect/>
          <a:stretch>
            <a:fillRect/>
          </a:stretch>
        </p:blipFill>
        <p:spPr bwMode="auto">
          <a:xfrm>
            <a:off x="0" y="0"/>
            <a:ext cx="9144000" cy="3114675"/>
          </a:xfrm>
          <a:prstGeom prst="rect">
            <a:avLst/>
          </a:prstGeom>
          <a:noFill/>
          <a:ln w="9525">
            <a:noFill/>
            <a:miter lim="800000"/>
            <a:headEnd/>
            <a:tailEnd/>
          </a:ln>
          <a:effectLst/>
        </p:spPr>
      </p:pic>
      <p:sp>
        <p:nvSpPr>
          <p:cNvPr id="29698" name="Text Box 3"/>
          <p:cNvSpPr txBox="1">
            <a:spLocks noChangeArrowheads="1"/>
          </p:cNvSpPr>
          <p:nvPr/>
        </p:nvSpPr>
        <p:spPr bwMode="auto">
          <a:xfrm>
            <a:off x="0" y="3213100"/>
            <a:ext cx="9144000" cy="1373188"/>
          </a:xfrm>
          <a:prstGeom prst="rect">
            <a:avLst/>
          </a:prstGeom>
          <a:noFill/>
          <a:ln w="9525">
            <a:noFill/>
            <a:miter lim="800000"/>
            <a:headEnd/>
            <a:tailEnd/>
          </a:ln>
        </p:spPr>
        <p:txBody>
          <a:bodyPr>
            <a:spAutoFit/>
          </a:bodyPr>
          <a:lstStyle/>
          <a:p>
            <a:r>
              <a:rPr lang="zh-CN" altLang="en-US" sz="2800" b="1">
                <a:solidFill>
                  <a:schemeClr val="bg1"/>
                </a:solidFill>
                <a:latin typeface="宋体" charset="-122"/>
                <a:cs typeface="Times New Roman" pitchFamily="18" charset="0"/>
              </a:rPr>
              <a:t>（</a:t>
            </a:r>
            <a:r>
              <a:rPr lang="en-US" altLang="zh-CN" sz="2800" b="1">
                <a:solidFill>
                  <a:schemeClr val="bg1"/>
                </a:solidFill>
                <a:latin typeface="宋体" charset="-122"/>
                <a:cs typeface="Times New Roman" pitchFamily="18" charset="0"/>
              </a:rPr>
              <a:t>4</a:t>
            </a:r>
            <a:r>
              <a:rPr lang="zh-CN" altLang="en-US" sz="2800" b="1">
                <a:solidFill>
                  <a:schemeClr val="bg1"/>
                </a:solidFill>
                <a:latin typeface="宋体" charset="-122"/>
                <a:cs typeface="Times New Roman" pitchFamily="18" charset="0"/>
              </a:rPr>
              <a:t>）有观点认为“库赛湖、海丁诺尔、盐湖扩大并相连成为一个大湖会改善当地的生态环境”。你是否赞同这种观点？请表明态度并阐述理由。（</a:t>
            </a:r>
            <a:r>
              <a:rPr lang="en-US" altLang="zh-CN" sz="2800" b="1">
                <a:solidFill>
                  <a:schemeClr val="bg1"/>
                </a:solidFill>
                <a:latin typeface="宋体" charset="-122"/>
                <a:cs typeface="Times New Roman" pitchFamily="18" charset="0"/>
              </a:rPr>
              <a:t>6</a:t>
            </a:r>
            <a:r>
              <a:rPr lang="zh-CN" altLang="en-US" sz="2800" b="1">
                <a:solidFill>
                  <a:schemeClr val="bg1"/>
                </a:solidFill>
                <a:latin typeface="宋体" charset="-122"/>
                <a:cs typeface="Times New Roman" pitchFamily="18" charset="0"/>
              </a:rPr>
              <a:t>分）</a:t>
            </a:r>
          </a:p>
        </p:txBody>
      </p:sp>
      <p:sp>
        <p:nvSpPr>
          <p:cNvPr id="51204" name="Text Box 4"/>
          <p:cNvSpPr txBox="1">
            <a:spLocks noChangeArrowheads="1"/>
          </p:cNvSpPr>
          <p:nvPr/>
        </p:nvSpPr>
        <p:spPr bwMode="auto">
          <a:xfrm>
            <a:off x="0" y="4581525"/>
            <a:ext cx="9144000" cy="2041525"/>
          </a:xfrm>
          <a:prstGeom prst="rect">
            <a:avLst/>
          </a:prstGeom>
          <a:noFill/>
          <a:ln w="9525">
            <a:noFill/>
            <a:miter lim="800000"/>
            <a:headEnd/>
            <a:tailEnd/>
          </a:ln>
        </p:spPr>
        <p:txBody>
          <a:bodyPr>
            <a:spAutoFit/>
          </a:bodyPr>
          <a:lstStyle/>
          <a:p>
            <a:r>
              <a:rPr lang="zh-CN" altLang="en-US" sz="3200">
                <a:solidFill>
                  <a:schemeClr val="bg1"/>
                </a:solidFill>
                <a:latin typeface="华文行楷" pitchFamily="2" charset="-122"/>
                <a:ea typeface="华文行楷" pitchFamily="2" charset="-122"/>
              </a:rPr>
              <a:t>赞同（</a:t>
            </a:r>
            <a:r>
              <a:rPr lang="en-US" altLang="zh-CN" sz="3200">
                <a:solidFill>
                  <a:schemeClr val="bg1"/>
                </a:solidFill>
                <a:latin typeface="华文行楷" pitchFamily="2" charset="-122"/>
                <a:ea typeface="华文行楷" pitchFamily="2" charset="-122"/>
              </a:rPr>
              <a:t>2</a:t>
            </a:r>
            <a:r>
              <a:rPr lang="zh-CN" altLang="en-US" sz="3200">
                <a:solidFill>
                  <a:schemeClr val="bg1"/>
                </a:solidFill>
                <a:latin typeface="华文行楷" pitchFamily="2" charset="-122"/>
                <a:ea typeface="华文行楷" pitchFamily="2" charset="-122"/>
              </a:rPr>
              <a:t>分）：理由：湖泊湿地面积扩大，蒸发量增大（</a:t>
            </a:r>
            <a:r>
              <a:rPr lang="en-US" altLang="zh-CN" sz="3200">
                <a:solidFill>
                  <a:schemeClr val="bg1"/>
                </a:solidFill>
                <a:latin typeface="华文行楷" pitchFamily="2" charset="-122"/>
                <a:ea typeface="华文行楷" pitchFamily="2" charset="-122"/>
              </a:rPr>
              <a:t>2</a:t>
            </a:r>
            <a:r>
              <a:rPr lang="zh-CN" altLang="en-US" sz="3200">
                <a:solidFill>
                  <a:schemeClr val="bg1"/>
                </a:solidFill>
                <a:latin typeface="华文行楷" pitchFamily="2" charset="-122"/>
                <a:ea typeface="华文行楷" pitchFamily="2" charset="-122"/>
              </a:rPr>
              <a:t>分），空气湿度增大，降水量可能增加（</a:t>
            </a:r>
            <a:r>
              <a:rPr lang="en-US" altLang="zh-CN" sz="3200">
                <a:solidFill>
                  <a:schemeClr val="bg1"/>
                </a:solidFill>
                <a:latin typeface="华文行楷" pitchFamily="2" charset="-122"/>
                <a:ea typeface="华文行楷" pitchFamily="2" charset="-122"/>
              </a:rPr>
              <a:t>2</a:t>
            </a:r>
            <a:r>
              <a:rPr lang="zh-CN" altLang="en-US" sz="3200">
                <a:solidFill>
                  <a:schemeClr val="bg1"/>
                </a:solidFill>
                <a:latin typeface="华文行楷" pitchFamily="2" charset="-122"/>
                <a:ea typeface="华文行楷" pitchFamily="2" charset="-122"/>
              </a:rPr>
              <a:t>分），有利于植被生长</a:t>
            </a:r>
            <a:r>
              <a:rPr lang="en-US" altLang="zh-CN" sz="3200">
                <a:solidFill>
                  <a:schemeClr val="bg1"/>
                </a:solidFill>
                <a:latin typeface="华文行楷" pitchFamily="2" charset="-122"/>
                <a:ea typeface="华文行楷" pitchFamily="2" charset="-122"/>
              </a:rPr>
              <a:t>(</a:t>
            </a:r>
            <a:r>
              <a:rPr lang="zh-CN" altLang="en-US" sz="3200">
                <a:solidFill>
                  <a:schemeClr val="bg1"/>
                </a:solidFill>
                <a:latin typeface="华文行楷" pitchFamily="2" charset="-122"/>
                <a:ea typeface="华文行楷" pitchFamily="2" charset="-122"/>
              </a:rPr>
              <a:t>或生物多样性增加</a:t>
            </a:r>
            <a:r>
              <a:rPr lang="en-US" altLang="zh-CN" sz="3200">
                <a:solidFill>
                  <a:schemeClr val="bg1"/>
                </a:solidFill>
                <a:latin typeface="华文行楷" pitchFamily="2" charset="-122"/>
                <a:ea typeface="华文行楷" pitchFamily="2" charset="-122"/>
              </a:rPr>
              <a:t>)</a:t>
            </a:r>
            <a:r>
              <a:rPr lang="zh-CN" altLang="en-US" sz="3200">
                <a:solidFill>
                  <a:schemeClr val="bg1"/>
                </a:solidFill>
                <a:latin typeface="华文行楷" pitchFamily="2" charset="-122"/>
                <a:ea typeface="华文行楷" pitchFamily="2" charset="-122"/>
              </a:rPr>
              <a:t>（</a:t>
            </a:r>
            <a:r>
              <a:rPr lang="en-US" altLang="zh-CN" sz="3200">
                <a:solidFill>
                  <a:schemeClr val="bg1"/>
                </a:solidFill>
                <a:latin typeface="华文行楷" pitchFamily="2" charset="-122"/>
                <a:ea typeface="华文行楷" pitchFamily="2" charset="-122"/>
              </a:rPr>
              <a:t>2</a:t>
            </a:r>
            <a:r>
              <a:rPr lang="zh-CN" altLang="en-US" sz="3200">
                <a:solidFill>
                  <a:schemeClr val="bg1"/>
                </a:solidFill>
                <a:latin typeface="华文行楷" pitchFamily="2" charset="-122"/>
                <a:ea typeface="华文行楷" pitchFamily="2" charset="-122"/>
              </a:rPr>
              <a:t>分） </a:t>
            </a:r>
            <a:r>
              <a:rPr lang="en-US" altLang="zh-CN" sz="3200">
                <a:solidFill>
                  <a:schemeClr val="bg1"/>
                </a:solidFill>
                <a:latin typeface="华文行楷" pitchFamily="2" charset="-122"/>
                <a:ea typeface="华文行楷" pitchFamily="2" charset="-122"/>
              </a:rPr>
              <a:t>(</a:t>
            </a:r>
            <a:r>
              <a:rPr lang="zh-CN" altLang="en-US" sz="3200">
                <a:solidFill>
                  <a:schemeClr val="bg1"/>
                </a:solidFill>
                <a:latin typeface="华文行楷" pitchFamily="2" charset="-122"/>
                <a:ea typeface="华文行楷" pitchFamily="2" charset="-122"/>
              </a:rPr>
              <a:t>或有利于缓解当地气候变暖、冰川退缩的趋势）。</a:t>
            </a:r>
          </a:p>
        </p:txBody>
      </p:sp>
      <p:pic>
        <p:nvPicPr>
          <p:cNvPr id="29700" name="Picture 5" descr="next1">
            <a:hlinkClick r:id="" action="ppaction://hlinkshowjump?jump=nextslide"/>
          </p:cNvPr>
          <p:cNvPicPr>
            <a:picLocks noChangeAspect="1" noChangeArrowheads="1" noCrop="1"/>
          </p:cNvPicPr>
          <p:nvPr/>
        </p:nvPicPr>
        <p:blipFill>
          <a:blip r:embed="rId3"/>
          <a:srcRect/>
          <a:stretch>
            <a:fillRect/>
          </a:stretch>
        </p:blipFill>
        <p:spPr bwMode="auto">
          <a:xfrm>
            <a:off x="8316913" y="6461125"/>
            <a:ext cx="827087" cy="284163"/>
          </a:xfrm>
          <a:prstGeom prst="rect">
            <a:avLst/>
          </a:prstGeom>
          <a:noFill/>
          <a:ln w="9525">
            <a:noFill/>
            <a:miter lim="800000"/>
            <a:headEnd/>
            <a:tailEnd/>
          </a:ln>
        </p:spPr>
      </p:pic>
      <p:sp>
        <p:nvSpPr>
          <p:cNvPr id="51206" name="AutoShape 6"/>
          <p:cNvSpPr>
            <a:spLocks noChangeArrowheads="1"/>
          </p:cNvSpPr>
          <p:nvPr/>
        </p:nvSpPr>
        <p:spPr bwMode="auto">
          <a:xfrm>
            <a:off x="1476375" y="1989138"/>
            <a:ext cx="3635375" cy="1008062"/>
          </a:xfrm>
          <a:prstGeom prst="wedgeRectCallout">
            <a:avLst>
              <a:gd name="adj1" fmla="val -40963"/>
              <a:gd name="adj2" fmla="val 12559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大湖泊的环境效应。</a:t>
            </a:r>
          </a:p>
        </p:txBody>
      </p:sp>
      <p:sp>
        <p:nvSpPr>
          <p:cNvPr id="49161" name="Oval 9"/>
          <p:cNvSpPr>
            <a:spLocks noChangeArrowheads="1"/>
          </p:cNvSpPr>
          <p:nvPr/>
        </p:nvSpPr>
        <p:spPr bwMode="auto">
          <a:xfrm>
            <a:off x="755650" y="3644900"/>
            <a:ext cx="1584325" cy="504825"/>
          </a:xfrm>
          <a:prstGeom prst="ellipse">
            <a:avLst/>
          </a:prstGeom>
          <a:noFill/>
          <a:ln w="25400">
            <a:solidFill>
              <a:srgbClr val="FFFF00"/>
            </a:solidFill>
            <a:prstDash val="dash"/>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edge">
                                      <p:cBhvr>
                                        <p:cTn id="7" dur="2000"/>
                                        <p:tgtEl>
                                          <p:spTgt spid="49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6">
                                            <p:bg/>
                                          </p:spTgt>
                                        </p:tgtEl>
                                        <p:attrNameLst>
                                          <p:attrName>style.visibility</p:attrName>
                                        </p:attrNameLst>
                                      </p:cBhvr>
                                      <p:to>
                                        <p:strVal val="visible"/>
                                      </p:to>
                                    </p:set>
                                    <p:animEffect transition="in" filter="dissolve">
                                      <p:cBhvr>
                                        <p:cTn id="12" dur="500"/>
                                        <p:tgtEl>
                                          <p:spTgt spid="51206">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6">
                                            <p:txEl>
                                              <p:pRg st="0" end="0"/>
                                            </p:txEl>
                                          </p:spTgt>
                                        </p:tgtEl>
                                        <p:attrNameLst>
                                          <p:attrName>style.visibility</p:attrName>
                                        </p:attrNameLst>
                                      </p:cBhvr>
                                      <p:to>
                                        <p:strVal val="visible"/>
                                      </p:to>
                                    </p:set>
                                    <p:animEffect transition="in" filter="dissolve">
                                      <p:cBhvr>
                                        <p:cTn id="17" dur="500"/>
                                        <p:tgtEl>
                                          <p:spTgt spid="5120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6">
                                            <p:txEl>
                                              <p:pRg st="1" end="1"/>
                                            </p:txEl>
                                          </p:spTgt>
                                        </p:tgtEl>
                                        <p:attrNameLst>
                                          <p:attrName>style.visibility</p:attrName>
                                        </p:attrNameLst>
                                      </p:cBhvr>
                                      <p:to>
                                        <p:strVal val="visible"/>
                                      </p:to>
                                    </p:set>
                                    <p:animEffect transition="in" filter="dissolve">
                                      <p:cBhvr>
                                        <p:cTn id="22" dur="500"/>
                                        <p:tgtEl>
                                          <p:spTgt spid="5120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04"/>
                                        </p:tgtEl>
                                        <p:attrNameLst>
                                          <p:attrName>style.visibility</p:attrName>
                                        </p:attrNameLst>
                                      </p:cBhvr>
                                      <p:to>
                                        <p:strVal val="visible"/>
                                      </p:to>
                                    </p:set>
                                    <p:animEffect transition="in" filter="dissolve">
                                      <p:cBhvr>
                                        <p:cTn id="2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6" grpId="0" build="p" animBg="1"/>
      <p:bldP spid="491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0" y="1985963"/>
            <a:ext cx="9144000" cy="0"/>
          </a:xfrm>
          <a:prstGeom prst="rect">
            <a:avLst/>
          </a:prstGeom>
          <a:noFill/>
          <a:ln w="9525">
            <a:noFill/>
            <a:miter lim="800000"/>
            <a:headEnd/>
            <a:tailEnd/>
          </a:ln>
        </p:spPr>
        <p:txBody>
          <a:bodyPr wrap="none" anchor="ctr">
            <a:spAutoFit/>
          </a:bodyPr>
          <a:lstStyle/>
          <a:p>
            <a:endParaRPr lang="zh-CN" altLang="en-US"/>
          </a:p>
        </p:txBody>
      </p:sp>
      <p:sp>
        <p:nvSpPr>
          <p:cNvPr id="14338" name="Text Box 3"/>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a:solidFill>
                  <a:schemeClr val="bg1"/>
                </a:solidFill>
                <a:ea typeface="楷体_GB2312" pitchFamily="49" charset="-122"/>
              </a:rPr>
              <a:t>选择题答案及正答率</a:t>
            </a:r>
          </a:p>
        </p:txBody>
      </p:sp>
      <p:graphicFrame>
        <p:nvGraphicFramePr>
          <p:cNvPr id="15538" name="Group 178"/>
          <p:cNvGraphicFramePr>
            <a:graphicFrameLocks noGrp="1"/>
          </p:cNvGraphicFramePr>
          <p:nvPr/>
        </p:nvGraphicFramePr>
        <p:xfrm>
          <a:off x="107950" y="703263"/>
          <a:ext cx="9026525" cy="2078039"/>
        </p:xfrm>
        <a:graphic>
          <a:graphicData uri="http://schemas.openxmlformats.org/drawingml/2006/table">
            <a:tbl>
              <a:tblPr/>
              <a:tblGrid>
                <a:gridCol w="1320800"/>
                <a:gridCol w="690563"/>
                <a:gridCol w="701675"/>
                <a:gridCol w="701675"/>
                <a:gridCol w="700087"/>
                <a:gridCol w="700088"/>
                <a:gridCol w="704850"/>
                <a:gridCol w="701675"/>
                <a:gridCol w="703262"/>
                <a:gridCol w="703263"/>
                <a:gridCol w="700087"/>
                <a:gridCol w="698500"/>
              </a:tblGrid>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宋体" charset="-122"/>
                          <a:ea typeface="宋体" charset="-122"/>
                          <a:cs typeface="Times New Roman" pitchFamily="18" charset="0"/>
                        </a:rPr>
                        <a:t>题号</a:t>
                      </a:r>
                      <a:endParaRPr kumimoji="0" lang="zh-CN" altLang="en-US" sz="2400" b="1" i="0" u="none" strike="noStrike" cap="none" normalizeH="0" baseline="0" smtClean="0">
                        <a:ln>
                          <a:noFill/>
                        </a:ln>
                        <a:solidFill>
                          <a:schemeClr val="bg1"/>
                        </a:solidFill>
                        <a:effectLst/>
                        <a:latin typeface="宋体" charset="-122"/>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黑体" pitchFamily="2" charset="-122"/>
                          <a:ea typeface="黑体" pitchFamily="2" charset="-122"/>
                        </a:rPr>
                        <a:t>11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宋体" charset="-122"/>
                          <a:ea typeface="宋体" charset="-122"/>
                          <a:cs typeface="Times New Roman" pitchFamily="18" charset="0"/>
                        </a:rPr>
                        <a:t>答案</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B</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B</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C</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C</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bg1"/>
                          </a:solidFill>
                          <a:effectLst/>
                          <a:latin typeface="Arial" charset="0"/>
                          <a:ea typeface="宋体" charset="-122"/>
                        </a:rPr>
                        <a:t>B</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宋体" charset="-122"/>
                          <a:ea typeface="宋体" charset="-122"/>
                          <a:cs typeface="Times New Roman" pitchFamily="18" charset="0"/>
                        </a:rPr>
                        <a:t>难度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1"/>
                          </a:solidFill>
                          <a:effectLst/>
                          <a:latin typeface="宋体" charset="-122"/>
                          <a:ea typeface="宋体" charset="-122"/>
                          <a:cs typeface="Times New Roman" pitchFamily="18" charset="0"/>
                        </a:rPr>
                        <a:t>区分度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bg1"/>
                        </a:solidFill>
                        <a:effectLst/>
                        <a:latin typeface="Arial" charset="0"/>
                        <a:ea typeface="宋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4406" name="Text Box 47"/>
          <p:cNvSpPr txBox="1">
            <a:spLocks noChangeArrowheads="1"/>
          </p:cNvSpPr>
          <p:nvPr/>
        </p:nvSpPr>
        <p:spPr bwMode="auto">
          <a:xfrm>
            <a:off x="4356100" y="79375"/>
            <a:ext cx="4787900" cy="457200"/>
          </a:xfrm>
          <a:prstGeom prst="rect">
            <a:avLst/>
          </a:prstGeom>
          <a:noFill/>
          <a:ln w="9525">
            <a:noFill/>
            <a:miter lim="800000"/>
            <a:headEnd/>
            <a:tailEnd/>
          </a:ln>
        </p:spPr>
        <p:txBody>
          <a:bodyPr>
            <a:spAutoFit/>
          </a:bodyPr>
          <a:lstStyle/>
          <a:p>
            <a:pPr algn="ctr"/>
            <a:r>
              <a:rPr lang="zh-CN" altLang="en-US" sz="2400" b="1">
                <a:solidFill>
                  <a:srgbClr val="FFFF00"/>
                </a:solidFill>
                <a:latin typeface="楷体_GB2312" pitchFamily="49" charset="-122"/>
                <a:ea typeface="楷体_GB2312" pitchFamily="49" charset="-122"/>
              </a:rPr>
              <a:t>全市平均   分，难度</a:t>
            </a:r>
            <a:r>
              <a:rPr lang="en-US" altLang="zh-CN" sz="2400" b="1">
                <a:solidFill>
                  <a:srgbClr val="FFFF00"/>
                </a:solidFill>
                <a:latin typeface="楷体_GB2312" pitchFamily="49" charset="-122"/>
                <a:ea typeface="楷体_GB2312" pitchFamily="49" charset="-122"/>
              </a:rPr>
              <a:t>0.</a:t>
            </a:r>
            <a:endParaRPr lang="en-US" altLang="zh-CN"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8" name="Picture 8"/>
          <p:cNvPicPr>
            <a:picLocks noChangeAspect="1" noChangeArrowheads="1"/>
          </p:cNvPicPr>
          <p:nvPr/>
        </p:nvPicPr>
        <p:blipFill>
          <a:blip r:embed="rId2"/>
          <a:srcRect/>
          <a:stretch>
            <a:fillRect/>
          </a:stretch>
        </p:blipFill>
        <p:spPr bwMode="auto">
          <a:xfrm>
            <a:off x="0" y="0"/>
            <a:ext cx="9144000" cy="3114675"/>
          </a:xfrm>
          <a:prstGeom prst="rect">
            <a:avLst/>
          </a:prstGeom>
          <a:noFill/>
          <a:ln w="9525">
            <a:noFill/>
            <a:miter lim="800000"/>
            <a:headEnd/>
            <a:tailEnd/>
          </a:ln>
          <a:effectLst/>
        </p:spPr>
      </p:pic>
      <p:sp>
        <p:nvSpPr>
          <p:cNvPr id="30722" name="Text Box 3"/>
          <p:cNvSpPr txBox="1">
            <a:spLocks noChangeArrowheads="1"/>
          </p:cNvSpPr>
          <p:nvPr/>
        </p:nvSpPr>
        <p:spPr bwMode="auto">
          <a:xfrm>
            <a:off x="0" y="3213100"/>
            <a:ext cx="9144000" cy="1373188"/>
          </a:xfrm>
          <a:prstGeom prst="rect">
            <a:avLst/>
          </a:prstGeom>
          <a:noFill/>
          <a:ln w="9525">
            <a:noFill/>
            <a:miter lim="800000"/>
            <a:headEnd/>
            <a:tailEnd/>
          </a:ln>
        </p:spPr>
        <p:txBody>
          <a:bodyPr>
            <a:spAutoFit/>
          </a:bodyPr>
          <a:lstStyle/>
          <a:p>
            <a:r>
              <a:rPr lang="zh-CN" altLang="en-US" sz="2800" b="1">
                <a:solidFill>
                  <a:schemeClr val="bg1"/>
                </a:solidFill>
                <a:latin typeface="宋体" charset="-122"/>
                <a:cs typeface="Times New Roman" pitchFamily="18" charset="0"/>
              </a:rPr>
              <a:t>（</a:t>
            </a:r>
            <a:r>
              <a:rPr lang="en-US" altLang="zh-CN" sz="2800" b="1">
                <a:solidFill>
                  <a:schemeClr val="bg1"/>
                </a:solidFill>
                <a:latin typeface="宋体" charset="-122"/>
                <a:cs typeface="Times New Roman" pitchFamily="18" charset="0"/>
              </a:rPr>
              <a:t>4</a:t>
            </a:r>
            <a:r>
              <a:rPr lang="zh-CN" altLang="en-US" sz="2800" b="1">
                <a:solidFill>
                  <a:schemeClr val="bg1"/>
                </a:solidFill>
                <a:latin typeface="宋体" charset="-122"/>
                <a:cs typeface="Times New Roman" pitchFamily="18" charset="0"/>
              </a:rPr>
              <a:t>）有观点认为“库赛湖、海丁诺尔、盐湖扩大并相连成为一个大湖会改善当地的生态环境”。你是否赞同这种观点？请表明态度并阐述理由。（</a:t>
            </a:r>
            <a:r>
              <a:rPr lang="en-US" altLang="zh-CN" sz="2800" b="1">
                <a:solidFill>
                  <a:schemeClr val="bg1"/>
                </a:solidFill>
                <a:latin typeface="宋体" charset="-122"/>
                <a:cs typeface="Times New Roman" pitchFamily="18" charset="0"/>
              </a:rPr>
              <a:t>6</a:t>
            </a:r>
            <a:r>
              <a:rPr lang="zh-CN" altLang="en-US" sz="2800" b="1">
                <a:solidFill>
                  <a:schemeClr val="bg1"/>
                </a:solidFill>
                <a:latin typeface="宋体" charset="-122"/>
                <a:cs typeface="Times New Roman" pitchFamily="18" charset="0"/>
              </a:rPr>
              <a:t>分）</a:t>
            </a:r>
          </a:p>
        </p:txBody>
      </p:sp>
      <p:sp>
        <p:nvSpPr>
          <p:cNvPr id="52228" name="Text Box 4"/>
          <p:cNvSpPr txBox="1">
            <a:spLocks noChangeArrowheads="1"/>
          </p:cNvSpPr>
          <p:nvPr/>
        </p:nvSpPr>
        <p:spPr bwMode="auto">
          <a:xfrm>
            <a:off x="0" y="4581525"/>
            <a:ext cx="9144000" cy="2227263"/>
          </a:xfrm>
          <a:prstGeom prst="rect">
            <a:avLst/>
          </a:prstGeom>
          <a:noFill/>
          <a:ln w="9525">
            <a:noFill/>
            <a:miter lim="800000"/>
            <a:headEnd/>
            <a:tailEnd/>
          </a:ln>
        </p:spPr>
        <p:txBody>
          <a:bodyPr>
            <a:spAutoFit/>
          </a:bodyPr>
          <a:lstStyle/>
          <a:p>
            <a:r>
              <a:rPr lang="zh-CN" altLang="en-US" sz="2800">
                <a:solidFill>
                  <a:schemeClr val="bg1"/>
                </a:solidFill>
                <a:latin typeface="华文行楷" pitchFamily="2" charset="-122"/>
                <a:ea typeface="华文行楷" pitchFamily="2" charset="-122"/>
                <a:cs typeface="Times New Roman" pitchFamily="18" charset="0"/>
              </a:rPr>
              <a:t>反对（</a:t>
            </a:r>
            <a:r>
              <a:rPr lang="en-US" altLang="zh-CN" sz="2800">
                <a:solidFill>
                  <a:schemeClr val="bg1"/>
                </a:solidFill>
                <a:latin typeface="华文行楷" pitchFamily="2" charset="-122"/>
                <a:ea typeface="华文行楷" pitchFamily="2" charset="-122"/>
                <a:cs typeface="Times New Roman" pitchFamily="18" charset="0"/>
              </a:rPr>
              <a:t>2</a:t>
            </a:r>
            <a:r>
              <a:rPr lang="zh-CN" altLang="en-US" sz="2800">
                <a:solidFill>
                  <a:schemeClr val="bg1"/>
                </a:solidFill>
                <a:latin typeface="华文行楷" pitchFamily="2" charset="-122"/>
                <a:ea typeface="华文行楷" pitchFamily="2" charset="-122"/>
                <a:cs typeface="Times New Roman" pitchFamily="18" charset="0"/>
              </a:rPr>
              <a:t>分）：理由：湖泊面积扩大，淹没沿岸草地（</a:t>
            </a:r>
            <a:r>
              <a:rPr lang="en-US" altLang="zh-CN" sz="2800">
                <a:solidFill>
                  <a:schemeClr val="bg1"/>
                </a:solidFill>
                <a:latin typeface="华文行楷" pitchFamily="2" charset="-122"/>
                <a:ea typeface="华文行楷" pitchFamily="2" charset="-122"/>
                <a:cs typeface="Times New Roman" pitchFamily="18" charset="0"/>
              </a:rPr>
              <a:t>2</a:t>
            </a:r>
            <a:r>
              <a:rPr lang="zh-CN" altLang="en-US" sz="2800">
                <a:solidFill>
                  <a:schemeClr val="bg1"/>
                </a:solidFill>
                <a:latin typeface="华文行楷" pitchFamily="2" charset="-122"/>
                <a:ea typeface="华文行楷" pitchFamily="2" charset="-122"/>
                <a:cs typeface="Times New Roman" pitchFamily="18" charset="0"/>
              </a:rPr>
              <a:t>分）；地下水位上升，土地盐碱化加剧（</a:t>
            </a:r>
            <a:r>
              <a:rPr lang="en-US" altLang="zh-CN" sz="2800">
                <a:solidFill>
                  <a:schemeClr val="bg1"/>
                </a:solidFill>
                <a:latin typeface="华文行楷" pitchFamily="2" charset="-122"/>
                <a:ea typeface="华文行楷" pitchFamily="2" charset="-122"/>
                <a:cs typeface="Times New Roman" pitchFamily="18" charset="0"/>
              </a:rPr>
              <a:t>2</a:t>
            </a:r>
            <a:r>
              <a:rPr lang="zh-CN" altLang="en-US" sz="2800">
                <a:solidFill>
                  <a:schemeClr val="bg1"/>
                </a:solidFill>
                <a:latin typeface="华文行楷" pitchFamily="2" charset="-122"/>
                <a:ea typeface="华文行楷" pitchFamily="2" charset="-122"/>
                <a:cs typeface="Times New Roman" pitchFamily="18" charset="0"/>
              </a:rPr>
              <a:t>分）；可能导致湖水外溢，通过清水河汇入长江并使清水河加宽加深，使当地地表水分急剧流失</a:t>
            </a:r>
            <a:r>
              <a:rPr lang="en-US" altLang="zh-CN" sz="2800">
                <a:solidFill>
                  <a:schemeClr val="bg1"/>
                </a:solidFill>
                <a:latin typeface="华文行楷" pitchFamily="2" charset="-122"/>
                <a:ea typeface="华文行楷" pitchFamily="2" charset="-122"/>
                <a:cs typeface="Times New Roman" pitchFamily="18" charset="0"/>
              </a:rPr>
              <a:t>(</a:t>
            </a:r>
            <a:r>
              <a:rPr lang="zh-CN" altLang="en-US" sz="2800">
                <a:solidFill>
                  <a:schemeClr val="bg1"/>
                </a:solidFill>
                <a:latin typeface="华文行楷" pitchFamily="2" charset="-122"/>
                <a:ea typeface="华文行楷" pitchFamily="2" charset="-122"/>
                <a:cs typeface="Times New Roman" pitchFamily="18" charset="0"/>
              </a:rPr>
              <a:t>，导致气候变干，植被退化，土地沙化、碱化加剧（</a:t>
            </a:r>
            <a:r>
              <a:rPr lang="en-US" altLang="zh-CN" sz="2800">
                <a:solidFill>
                  <a:schemeClr val="bg1"/>
                </a:solidFill>
                <a:latin typeface="华文行楷" pitchFamily="2" charset="-122"/>
                <a:ea typeface="华文行楷" pitchFamily="2" charset="-122"/>
                <a:cs typeface="Times New Roman" pitchFamily="18" charset="0"/>
              </a:rPr>
              <a:t>2</a:t>
            </a:r>
            <a:r>
              <a:rPr lang="zh-CN" altLang="en-US" sz="2800">
                <a:solidFill>
                  <a:schemeClr val="bg1"/>
                </a:solidFill>
                <a:latin typeface="华文行楷" pitchFamily="2" charset="-122"/>
                <a:ea typeface="华文行楷" pitchFamily="2" charset="-122"/>
                <a:cs typeface="Times New Roman" pitchFamily="18" charset="0"/>
              </a:rPr>
              <a:t>分）。</a:t>
            </a:r>
          </a:p>
        </p:txBody>
      </p:sp>
      <p:pic>
        <p:nvPicPr>
          <p:cNvPr id="30724" name="Picture 5" descr="next1">
            <a:hlinkClick r:id="" action="ppaction://hlinkshowjump?jump=nextslide"/>
          </p:cNvPr>
          <p:cNvPicPr>
            <a:picLocks noChangeAspect="1" noChangeArrowheads="1" noCrop="1"/>
          </p:cNvPicPr>
          <p:nvPr/>
        </p:nvPicPr>
        <p:blipFill>
          <a:blip r:embed="rId3"/>
          <a:srcRect/>
          <a:stretch>
            <a:fillRect/>
          </a:stretch>
        </p:blipFill>
        <p:spPr bwMode="auto">
          <a:xfrm>
            <a:off x="8316913" y="6461125"/>
            <a:ext cx="827087" cy="284163"/>
          </a:xfrm>
          <a:prstGeom prst="rect">
            <a:avLst/>
          </a:prstGeom>
          <a:noFill/>
          <a:ln w="9525">
            <a:noFill/>
            <a:miter lim="800000"/>
            <a:headEnd/>
            <a:tailEnd/>
          </a:ln>
        </p:spPr>
      </p:pic>
      <p:sp>
        <p:nvSpPr>
          <p:cNvPr id="52230" name="AutoShape 6"/>
          <p:cNvSpPr>
            <a:spLocks noChangeArrowheads="1"/>
          </p:cNvSpPr>
          <p:nvPr/>
        </p:nvSpPr>
        <p:spPr bwMode="auto">
          <a:xfrm>
            <a:off x="0" y="1989138"/>
            <a:ext cx="4895850" cy="1008062"/>
          </a:xfrm>
          <a:prstGeom prst="wedgeRectCallout">
            <a:avLst>
              <a:gd name="adj1" fmla="val -12713"/>
              <a:gd name="adj2" fmla="val 130157"/>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调用和迁移知识：</a:t>
            </a:r>
          </a:p>
          <a:p>
            <a:r>
              <a:rPr lang="zh-CN" altLang="en-US" sz="2800" b="1">
                <a:solidFill>
                  <a:srgbClr val="FF0000"/>
                </a:solidFill>
                <a:ea typeface="楷体_GB2312" pitchFamily="49" charset="-122"/>
              </a:rPr>
              <a:t>水库蓄水对环境的不利影响。</a:t>
            </a:r>
          </a:p>
        </p:txBody>
      </p:sp>
      <p:sp>
        <p:nvSpPr>
          <p:cNvPr id="52231" name="AutoShape 7"/>
          <p:cNvSpPr>
            <a:spLocks noChangeArrowheads="1"/>
          </p:cNvSpPr>
          <p:nvPr/>
        </p:nvSpPr>
        <p:spPr bwMode="auto">
          <a:xfrm>
            <a:off x="4175125" y="1700213"/>
            <a:ext cx="4968875" cy="1412875"/>
          </a:xfrm>
          <a:prstGeom prst="wedgeRectCallout">
            <a:avLst>
              <a:gd name="adj1" fmla="val -44856"/>
              <a:gd name="adj2" fmla="val 125731"/>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调用和迁移知识：</a:t>
            </a:r>
          </a:p>
          <a:p>
            <a:r>
              <a:rPr lang="zh-CN" altLang="en-US" sz="2800" b="1">
                <a:solidFill>
                  <a:srgbClr val="FF0000"/>
                </a:solidFill>
                <a:ea typeface="楷体_GB2312" pitchFamily="49" charset="-122"/>
              </a:rPr>
              <a:t>利用上题“湖水外泄”的信息</a:t>
            </a:r>
            <a:r>
              <a:rPr lang="en-US" altLang="zh-CN" sz="2800" b="1">
                <a:solidFill>
                  <a:srgbClr val="FF0000"/>
                </a:solidFill>
                <a:ea typeface="楷体_GB2312" pitchFamily="49" charset="-122"/>
              </a:rPr>
              <a:t>,</a:t>
            </a:r>
            <a:r>
              <a:rPr lang="zh-CN" altLang="en-US" sz="2800" b="1">
                <a:solidFill>
                  <a:srgbClr val="FF0000"/>
                </a:solidFill>
                <a:ea typeface="楷体_GB2312" pitchFamily="49" charset="-122"/>
              </a:rPr>
              <a:t>推测湖泊萎缩干涸演化的后果。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30">
                                            <p:bg/>
                                          </p:spTgt>
                                        </p:tgtEl>
                                        <p:attrNameLst>
                                          <p:attrName>style.visibility</p:attrName>
                                        </p:attrNameLst>
                                      </p:cBhvr>
                                      <p:to>
                                        <p:strVal val="visible"/>
                                      </p:to>
                                    </p:set>
                                    <p:animEffect transition="in" filter="dissolve">
                                      <p:cBhvr>
                                        <p:cTn id="7" dur="500"/>
                                        <p:tgtEl>
                                          <p:spTgt spid="52230">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30">
                                            <p:txEl>
                                              <p:pRg st="0" end="0"/>
                                            </p:txEl>
                                          </p:spTgt>
                                        </p:tgtEl>
                                        <p:attrNameLst>
                                          <p:attrName>style.visibility</p:attrName>
                                        </p:attrNameLst>
                                      </p:cBhvr>
                                      <p:to>
                                        <p:strVal val="visible"/>
                                      </p:to>
                                    </p:set>
                                    <p:animEffect transition="in" filter="dissolve">
                                      <p:cBhvr>
                                        <p:cTn id="12" dur="500"/>
                                        <p:tgtEl>
                                          <p:spTgt spid="522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30">
                                            <p:txEl>
                                              <p:pRg st="1" end="1"/>
                                            </p:txEl>
                                          </p:spTgt>
                                        </p:tgtEl>
                                        <p:attrNameLst>
                                          <p:attrName>style.visibility</p:attrName>
                                        </p:attrNameLst>
                                      </p:cBhvr>
                                      <p:to>
                                        <p:strVal val="visible"/>
                                      </p:to>
                                    </p:set>
                                    <p:animEffect transition="in" filter="dissolve">
                                      <p:cBhvr>
                                        <p:cTn id="17" dur="500"/>
                                        <p:tgtEl>
                                          <p:spTgt spid="522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231">
                                            <p:bg/>
                                          </p:spTgt>
                                        </p:tgtEl>
                                        <p:attrNameLst>
                                          <p:attrName>style.visibility</p:attrName>
                                        </p:attrNameLst>
                                      </p:cBhvr>
                                      <p:to>
                                        <p:strVal val="visible"/>
                                      </p:to>
                                    </p:set>
                                    <p:animEffect transition="in" filter="dissolve">
                                      <p:cBhvr>
                                        <p:cTn id="22" dur="500"/>
                                        <p:tgtEl>
                                          <p:spTgt spid="52231">
                                            <p:bg/>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31">
                                            <p:txEl>
                                              <p:pRg st="0" end="0"/>
                                            </p:txEl>
                                          </p:spTgt>
                                        </p:tgtEl>
                                        <p:attrNameLst>
                                          <p:attrName>style.visibility</p:attrName>
                                        </p:attrNameLst>
                                      </p:cBhvr>
                                      <p:to>
                                        <p:strVal val="visible"/>
                                      </p:to>
                                    </p:set>
                                    <p:animEffect transition="in" filter="dissolve">
                                      <p:cBhvr>
                                        <p:cTn id="27" dur="500"/>
                                        <p:tgtEl>
                                          <p:spTgt spid="5223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2231">
                                            <p:txEl>
                                              <p:pRg st="1" end="1"/>
                                            </p:txEl>
                                          </p:spTgt>
                                        </p:tgtEl>
                                        <p:attrNameLst>
                                          <p:attrName>style.visibility</p:attrName>
                                        </p:attrNameLst>
                                      </p:cBhvr>
                                      <p:to>
                                        <p:strVal val="visible"/>
                                      </p:to>
                                    </p:set>
                                    <p:animEffect transition="in" filter="dissolve">
                                      <p:cBhvr>
                                        <p:cTn id="32" dur="500"/>
                                        <p:tgtEl>
                                          <p:spTgt spid="5223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2228"/>
                                        </p:tgtEl>
                                        <p:attrNameLst>
                                          <p:attrName>style.visibility</p:attrName>
                                        </p:attrNameLst>
                                      </p:cBhvr>
                                      <p:to>
                                        <p:strVal val="visible"/>
                                      </p:to>
                                    </p:set>
                                    <p:animEffect transition="in" filter="dissolve">
                                      <p:cBhvr>
                                        <p:cTn id="3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30" grpId="0" build="p" animBg="1"/>
      <p:bldP spid="52231"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p:cNvPicPr>
            <a:picLocks noChangeAspect="1" noChangeArrowheads="1"/>
          </p:cNvPicPr>
          <p:nvPr/>
        </p:nvPicPr>
        <p:blipFill>
          <a:blip r:embed="rId2"/>
          <a:srcRect/>
          <a:stretch>
            <a:fillRect/>
          </a:stretch>
        </p:blipFill>
        <p:spPr bwMode="auto">
          <a:xfrm>
            <a:off x="3348038" y="1700213"/>
            <a:ext cx="5795962" cy="3300412"/>
          </a:xfrm>
          <a:prstGeom prst="rect">
            <a:avLst/>
          </a:prstGeom>
          <a:noFill/>
          <a:ln w="9525">
            <a:noFill/>
            <a:miter lim="800000"/>
            <a:headEnd/>
            <a:tailEnd/>
          </a:ln>
        </p:spPr>
      </p:pic>
      <p:sp>
        <p:nvSpPr>
          <p:cNvPr id="31746" name="Text Box 2"/>
          <p:cNvSpPr txBox="1">
            <a:spLocks noChangeArrowheads="1"/>
          </p:cNvSpPr>
          <p:nvPr/>
        </p:nvSpPr>
        <p:spPr bwMode="auto">
          <a:xfrm>
            <a:off x="0" y="0"/>
            <a:ext cx="9144000" cy="2651125"/>
          </a:xfrm>
          <a:prstGeom prst="rect">
            <a:avLst/>
          </a:prstGeom>
          <a:noFill/>
          <a:ln w="9525">
            <a:noFill/>
            <a:miter lim="800000"/>
            <a:headEnd/>
            <a:tailEnd/>
          </a:ln>
        </p:spPr>
        <p:txBody>
          <a:bodyPr>
            <a:spAutoFit/>
          </a:bodyPr>
          <a:lstStyle/>
          <a:p>
            <a:r>
              <a:rPr lang="en-US" altLang="zh-CN" sz="2400" b="1">
                <a:solidFill>
                  <a:schemeClr val="bg1"/>
                </a:solidFill>
              </a:rPr>
              <a:t>37.</a:t>
            </a:r>
            <a:r>
              <a:rPr lang="zh-CN" altLang="en-US" sz="2400" b="1">
                <a:solidFill>
                  <a:schemeClr val="bg1"/>
                </a:solidFill>
              </a:rPr>
              <a:t>（</a:t>
            </a:r>
            <a:r>
              <a:rPr lang="en-US" altLang="zh-CN" sz="2400" b="1">
                <a:solidFill>
                  <a:schemeClr val="bg1"/>
                </a:solidFill>
              </a:rPr>
              <a:t>22</a:t>
            </a:r>
            <a:r>
              <a:rPr lang="zh-CN" altLang="en-US" sz="2400" b="1">
                <a:solidFill>
                  <a:schemeClr val="bg1"/>
                </a:solidFill>
              </a:rPr>
              <a:t>分）阅读图文材料，完成下面要求。</a:t>
            </a:r>
            <a:r>
              <a:rPr lang="zh-CN" altLang="en-US" sz="2400">
                <a:solidFill>
                  <a:schemeClr val="bg1"/>
                </a:solidFill>
              </a:rPr>
              <a:t/>
            </a:r>
            <a:br>
              <a:rPr lang="zh-CN" altLang="en-US" sz="2400">
                <a:solidFill>
                  <a:schemeClr val="bg1"/>
                </a:solidFill>
              </a:rPr>
            </a:br>
            <a:r>
              <a:rPr lang="zh-CN" altLang="en-US" sz="2400">
                <a:solidFill>
                  <a:schemeClr val="bg1"/>
                </a:solidFill>
              </a:rPr>
              <a:t>　　</a:t>
            </a:r>
            <a:r>
              <a:rPr lang="zh-CN" altLang="en-US" sz="2000">
                <a:solidFill>
                  <a:schemeClr val="bg1"/>
                </a:solidFill>
                <a:latin typeface="楷体_GB2312" pitchFamily="49" charset="-122"/>
                <a:ea typeface="楷体_GB2312" pitchFamily="49" charset="-122"/>
              </a:rPr>
              <a:t>柬埔寨地处热带地区，旱季（</a:t>
            </a:r>
            <a:r>
              <a:rPr lang="en-US" altLang="zh-CN" sz="2000">
                <a:solidFill>
                  <a:schemeClr val="bg1"/>
                </a:solidFill>
                <a:latin typeface="楷体_GB2312" pitchFamily="49" charset="-122"/>
                <a:ea typeface="楷体_GB2312" pitchFamily="49" charset="-122"/>
              </a:rPr>
              <a:t>11</a:t>
            </a:r>
            <a:r>
              <a:rPr lang="zh-CN" altLang="en-US" sz="2000">
                <a:solidFill>
                  <a:schemeClr val="bg1"/>
                </a:solidFill>
                <a:latin typeface="楷体_GB2312" pitchFamily="49" charset="-122"/>
                <a:ea typeface="楷体_GB2312" pitchFamily="49" charset="-122"/>
              </a:rPr>
              <a:t>月到次年</a:t>
            </a:r>
            <a:r>
              <a:rPr lang="en-US" altLang="zh-CN" sz="2000">
                <a:solidFill>
                  <a:schemeClr val="bg1"/>
                </a:solidFill>
                <a:latin typeface="楷体_GB2312" pitchFamily="49" charset="-122"/>
                <a:ea typeface="楷体_GB2312" pitchFamily="49" charset="-122"/>
              </a:rPr>
              <a:t>4</a:t>
            </a:r>
            <a:r>
              <a:rPr lang="zh-CN" altLang="en-US" sz="2000">
                <a:solidFill>
                  <a:schemeClr val="bg1"/>
                </a:solidFill>
                <a:latin typeface="楷体_GB2312" pitchFamily="49" charset="-122"/>
                <a:ea typeface="楷体_GB2312" pitchFamily="49" charset="-122"/>
              </a:rPr>
              <a:t>月）、雨季（</a:t>
            </a:r>
            <a:r>
              <a:rPr lang="en-US" altLang="zh-CN" sz="2000">
                <a:solidFill>
                  <a:schemeClr val="bg1"/>
                </a:solidFill>
                <a:latin typeface="楷体_GB2312" pitchFamily="49" charset="-122"/>
                <a:ea typeface="楷体_GB2312" pitchFamily="49" charset="-122"/>
              </a:rPr>
              <a:t>5</a:t>
            </a:r>
            <a:r>
              <a:rPr lang="zh-CN" altLang="en-US" sz="2000">
                <a:solidFill>
                  <a:schemeClr val="bg1"/>
                </a:solidFill>
                <a:latin typeface="楷体_GB2312" pitchFamily="49" charset="-122"/>
                <a:ea typeface="楷体_GB2312" pitchFamily="49" charset="-122"/>
              </a:rPr>
              <a:t>月到</a:t>
            </a:r>
            <a:r>
              <a:rPr lang="en-US" altLang="zh-CN" sz="2000">
                <a:solidFill>
                  <a:schemeClr val="bg1"/>
                </a:solidFill>
                <a:latin typeface="楷体_GB2312" pitchFamily="49" charset="-122"/>
                <a:ea typeface="楷体_GB2312" pitchFamily="49" charset="-122"/>
              </a:rPr>
              <a:t>10</a:t>
            </a:r>
            <a:r>
              <a:rPr lang="zh-CN" altLang="en-US" sz="2000">
                <a:solidFill>
                  <a:schemeClr val="bg1"/>
                </a:solidFill>
                <a:latin typeface="楷体_GB2312" pitchFamily="49" charset="-122"/>
                <a:ea typeface="楷体_GB2312" pitchFamily="49" charset="-122"/>
              </a:rPr>
              <a:t>月）分明，是一个工业基础薄弱的传统农业国。该国多次获得</a:t>
            </a:r>
            <a:r>
              <a:rPr lang="zh-CN" altLang="en-US" sz="2000">
                <a:solidFill>
                  <a:schemeClr val="bg1"/>
                </a:solidFill>
                <a:ea typeface="楷体_GB2312" pitchFamily="49" charset="-122"/>
              </a:rPr>
              <a:t>“</a:t>
            </a:r>
            <a:r>
              <a:rPr lang="zh-CN" altLang="en-US" sz="2000">
                <a:solidFill>
                  <a:schemeClr val="bg1"/>
                </a:solidFill>
                <a:latin typeface="楷体_GB2312" pitchFamily="49" charset="-122"/>
                <a:ea typeface="楷体_GB2312" pitchFamily="49" charset="-122"/>
              </a:rPr>
              <a:t>世界最好大米</a:t>
            </a:r>
            <a:r>
              <a:rPr lang="zh-CN" altLang="en-US" sz="2000">
                <a:solidFill>
                  <a:schemeClr val="bg1"/>
                </a:solidFill>
                <a:ea typeface="楷体_GB2312" pitchFamily="49" charset="-122"/>
              </a:rPr>
              <a:t>”</a:t>
            </a:r>
            <a:r>
              <a:rPr lang="zh-CN" altLang="en-US" sz="2000">
                <a:solidFill>
                  <a:schemeClr val="bg1"/>
                </a:solidFill>
                <a:latin typeface="楷体_GB2312" pitchFamily="49" charset="-122"/>
                <a:ea typeface="楷体_GB2312" pitchFamily="49" charset="-122"/>
              </a:rPr>
              <a:t>称誉的茉莉花香米，主要产于洞里萨湖和湄公河的泛滥平原，当地农民利用优越的自然环境条件，采用传统的生产方式，一年一熟种植（生长期</a:t>
            </a:r>
            <a:r>
              <a:rPr lang="en-US" altLang="zh-CN" sz="2000">
                <a:solidFill>
                  <a:schemeClr val="bg1"/>
                </a:solidFill>
                <a:latin typeface="楷体_GB2312" pitchFamily="49" charset="-122"/>
                <a:ea typeface="楷体_GB2312" pitchFamily="49" charset="-122"/>
              </a:rPr>
              <a:t>5</a:t>
            </a:r>
            <a:r>
              <a:rPr lang="zh-CN" altLang="en-US" sz="2000">
                <a:solidFill>
                  <a:schemeClr val="bg1"/>
                </a:solidFill>
                <a:latin typeface="楷体_GB2312" pitchFamily="49" charset="-122"/>
                <a:ea typeface="楷体_GB2312" pitchFamily="49" charset="-122"/>
              </a:rPr>
              <a:t>～</a:t>
            </a:r>
            <a:r>
              <a:rPr lang="en-US" altLang="zh-CN" sz="2000">
                <a:solidFill>
                  <a:schemeClr val="bg1"/>
                </a:solidFill>
                <a:latin typeface="楷体_GB2312" pitchFamily="49" charset="-122"/>
                <a:ea typeface="楷体_GB2312" pitchFamily="49" charset="-122"/>
              </a:rPr>
              <a:t>6</a:t>
            </a:r>
            <a:r>
              <a:rPr lang="zh-CN" altLang="en-US" sz="2000">
                <a:solidFill>
                  <a:schemeClr val="bg1"/>
                </a:solidFill>
                <a:latin typeface="楷体_GB2312" pitchFamily="49" charset="-122"/>
                <a:ea typeface="楷体_GB2312" pitchFamily="49" charset="-122"/>
              </a:rPr>
              <a:t>个月），产品销往中国、新加坡、欧盟等地。图</a:t>
            </a:r>
            <a:r>
              <a:rPr lang="en-US" altLang="zh-CN" sz="2000">
                <a:solidFill>
                  <a:schemeClr val="bg1"/>
                </a:solidFill>
                <a:latin typeface="楷体_GB2312" pitchFamily="49" charset="-122"/>
                <a:ea typeface="楷体_GB2312" pitchFamily="49" charset="-122"/>
              </a:rPr>
              <a:t>6</a:t>
            </a:r>
          </a:p>
          <a:p>
            <a:r>
              <a:rPr lang="zh-CN" altLang="en-US" sz="2000">
                <a:solidFill>
                  <a:schemeClr val="bg1"/>
                </a:solidFill>
                <a:latin typeface="楷体_GB2312" pitchFamily="49" charset="-122"/>
                <a:ea typeface="楷体_GB2312" pitchFamily="49" charset="-122"/>
              </a:rPr>
              <a:t>示意洞里萨湖的位置及周边</a:t>
            </a:r>
          </a:p>
          <a:p>
            <a:r>
              <a:rPr lang="zh-CN" altLang="en-US" sz="2000">
                <a:solidFill>
                  <a:schemeClr val="bg1"/>
                </a:solidFill>
                <a:latin typeface="楷体_GB2312" pitchFamily="49" charset="-122"/>
                <a:ea typeface="楷体_GB2312" pitchFamily="49" charset="-122"/>
              </a:rPr>
              <a:t>地形和水系。</a:t>
            </a:r>
          </a:p>
        </p:txBody>
      </p:sp>
      <p:sp>
        <p:nvSpPr>
          <p:cNvPr id="31747" name="Rectangle 3"/>
          <p:cNvSpPr>
            <a:spLocks noChangeArrowheads="1"/>
          </p:cNvSpPr>
          <p:nvPr/>
        </p:nvSpPr>
        <p:spPr bwMode="auto">
          <a:xfrm>
            <a:off x="0" y="2543175"/>
            <a:ext cx="9144000" cy="0"/>
          </a:xfrm>
          <a:prstGeom prst="rect">
            <a:avLst/>
          </a:prstGeom>
          <a:noFill/>
          <a:ln w="9525">
            <a:noFill/>
            <a:miter lim="800000"/>
            <a:headEnd/>
            <a:tailEnd/>
          </a:ln>
        </p:spPr>
        <p:txBody>
          <a:bodyPr wrap="none" anchor="ctr">
            <a:spAutoFit/>
          </a:bodyPr>
          <a:lstStyle/>
          <a:p>
            <a:endParaRPr lang="zh-CN" altLang="en-US"/>
          </a:p>
        </p:txBody>
      </p:sp>
      <p:sp>
        <p:nvSpPr>
          <p:cNvPr id="31748" name="Text Box 5"/>
          <p:cNvSpPr txBox="1">
            <a:spLocks noChangeArrowheads="1"/>
          </p:cNvSpPr>
          <p:nvPr/>
        </p:nvSpPr>
        <p:spPr bwMode="auto">
          <a:xfrm>
            <a:off x="0" y="2636838"/>
            <a:ext cx="3348038" cy="2282825"/>
          </a:xfrm>
          <a:prstGeom prst="rect">
            <a:avLst/>
          </a:prstGeom>
          <a:noFill/>
          <a:ln w="9525">
            <a:noFill/>
            <a:miter lim="800000"/>
            <a:headEnd/>
            <a:tailEnd/>
          </a:ln>
        </p:spPr>
        <p:txBody>
          <a:bodyPr>
            <a:spAutoFit/>
          </a:bodyPr>
          <a:lstStyle/>
          <a:p>
            <a:r>
              <a:rPr lang="zh-CN" altLang="en-US" sz="2400" b="1">
                <a:solidFill>
                  <a:schemeClr val="bg1"/>
                </a:solidFill>
                <a:latin typeface="Times New Roman" pitchFamily="18" charset="0"/>
              </a:rPr>
              <a:t>（</a:t>
            </a:r>
            <a:r>
              <a:rPr lang="en-US" altLang="zh-CN" sz="2400" b="1">
                <a:solidFill>
                  <a:schemeClr val="bg1"/>
                </a:solidFill>
                <a:latin typeface="Times New Roman" pitchFamily="18" charset="0"/>
              </a:rPr>
              <a:t>1</a:t>
            </a:r>
            <a:r>
              <a:rPr lang="zh-CN" altLang="en-US" sz="2400" b="1">
                <a:solidFill>
                  <a:schemeClr val="bg1"/>
                </a:solidFill>
                <a:latin typeface="Times New Roman" pitchFamily="18" charset="0"/>
              </a:rPr>
              <a:t>）</a:t>
            </a:r>
            <a:r>
              <a:rPr lang="zh-CN" altLang="en-US" sz="2400" b="1">
                <a:solidFill>
                  <a:schemeClr val="bg1"/>
                </a:solidFill>
                <a:latin typeface="宋体" charset="-122"/>
                <a:cs typeface="Times New Roman" pitchFamily="18" charset="0"/>
              </a:rPr>
              <a:t>柬埔寨</a:t>
            </a:r>
            <a:r>
              <a:rPr lang="zh-CN" altLang="en-US" sz="2400" b="1">
                <a:solidFill>
                  <a:schemeClr val="bg1"/>
                </a:solidFill>
                <a:latin typeface="Times New Roman" pitchFamily="18" charset="0"/>
              </a:rPr>
              <a:t>洞里萨湖沿岸农民主要从事渔业捕捞和稻米生产。分析当地农民一年中安排这两项农事活动的时间及其原因。（</a:t>
            </a:r>
            <a:r>
              <a:rPr lang="en-US" altLang="zh-CN" sz="2400" b="1">
                <a:solidFill>
                  <a:schemeClr val="bg1"/>
                </a:solidFill>
                <a:latin typeface="Times New Roman" pitchFamily="18" charset="0"/>
              </a:rPr>
              <a:t>8</a:t>
            </a:r>
            <a:r>
              <a:rPr lang="zh-CN" altLang="en-US" sz="2400" b="1">
                <a:solidFill>
                  <a:schemeClr val="bg1"/>
                </a:solidFill>
                <a:latin typeface="Times New Roman" pitchFamily="18" charset="0"/>
              </a:rPr>
              <a:t>分）</a:t>
            </a:r>
          </a:p>
        </p:txBody>
      </p:sp>
      <p:sp>
        <p:nvSpPr>
          <p:cNvPr id="22534" name="Text Box 6"/>
          <p:cNvSpPr txBox="1">
            <a:spLocks noChangeArrowheads="1"/>
          </p:cNvSpPr>
          <p:nvPr/>
        </p:nvSpPr>
        <p:spPr bwMode="auto">
          <a:xfrm>
            <a:off x="0" y="5013325"/>
            <a:ext cx="9144000" cy="1917700"/>
          </a:xfrm>
          <a:prstGeom prst="rect">
            <a:avLst/>
          </a:prstGeom>
          <a:noFill/>
          <a:ln w="9525">
            <a:noFill/>
            <a:miter lim="800000"/>
            <a:headEnd/>
            <a:tailEnd/>
          </a:ln>
        </p:spPr>
        <p:txBody>
          <a:bodyPr>
            <a:spAutoFit/>
          </a:bodyPr>
          <a:lstStyle/>
          <a:p>
            <a:r>
              <a:rPr lang="zh-CN" altLang="en-US" sz="2400">
                <a:solidFill>
                  <a:schemeClr val="bg1"/>
                </a:solidFill>
                <a:latin typeface="华文行楷" pitchFamily="2" charset="-122"/>
                <a:ea typeface="华文行楷" pitchFamily="2" charset="-122"/>
              </a:rPr>
              <a:t>　　旱季时主要从事稻米生产（</a:t>
            </a:r>
            <a:r>
              <a:rPr lang="en-US" altLang="zh-CN" sz="2400">
                <a:solidFill>
                  <a:schemeClr val="bg1"/>
                </a:solidFill>
                <a:latin typeface="华文行楷" pitchFamily="2" charset="-122"/>
                <a:ea typeface="华文行楷" pitchFamily="2" charset="-122"/>
              </a:rPr>
              <a:t>1</a:t>
            </a:r>
            <a:r>
              <a:rPr lang="zh-CN" altLang="en-US" sz="2400">
                <a:solidFill>
                  <a:schemeClr val="bg1"/>
                </a:solidFill>
                <a:latin typeface="华文行楷" pitchFamily="2" charset="-122"/>
                <a:ea typeface="华文行楷" pitchFamily="2" charset="-122"/>
              </a:rPr>
              <a:t>分）；雨季时主要从事渔业捕捞（</a:t>
            </a:r>
            <a:r>
              <a:rPr lang="en-US" altLang="zh-CN" sz="2400">
                <a:solidFill>
                  <a:schemeClr val="bg1"/>
                </a:solidFill>
                <a:latin typeface="华文行楷" pitchFamily="2" charset="-122"/>
                <a:ea typeface="华文行楷" pitchFamily="2" charset="-122"/>
              </a:rPr>
              <a:t>1</a:t>
            </a:r>
            <a:r>
              <a:rPr lang="zh-CN" altLang="en-US" sz="2400">
                <a:solidFill>
                  <a:schemeClr val="bg1"/>
                </a:solidFill>
                <a:latin typeface="华文行楷" pitchFamily="2" charset="-122"/>
                <a:ea typeface="华文行楷" pitchFamily="2" charset="-122"/>
              </a:rPr>
              <a:t>分）。原因：旱季时，洞里萨湖和湄公河水位降低（</a:t>
            </a:r>
            <a:r>
              <a:rPr lang="en-US" altLang="zh-CN" sz="2400">
                <a:solidFill>
                  <a:schemeClr val="bg1"/>
                </a:solidFill>
                <a:latin typeface="华文行楷" pitchFamily="2" charset="-122"/>
                <a:ea typeface="华文行楷" pitchFamily="2" charset="-122"/>
              </a:rPr>
              <a:t>1</a:t>
            </a:r>
            <a:r>
              <a:rPr lang="zh-CN" altLang="en-US" sz="2400">
                <a:solidFill>
                  <a:schemeClr val="bg1"/>
                </a:solidFill>
                <a:latin typeface="华文行楷" pitchFamily="2" charset="-122"/>
                <a:ea typeface="华文行楷" pitchFamily="2" charset="-122"/>
              </a:rPr>
              <a:t>分），泛滥平原成为肥沃的耕地（</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分），此时主要从事稻米生产；雨季时，洞里萨湖和湄公河水位上升（</a:t>
            </a:r>
            <a:r>
              <a:rPr lang="en-US" altLang="zh-CN" sz="2400">
                <a:solidFill>
                  <a:schemeClr val="bg1"/>
                </a:solidFill>
                <a:latin typeface="华文行楷" pitchFamily="2" charset="-122"/>
                <a:ea typeface="华文行楷" pitchFamily="2" charset="-122"/>
              </a:rPr>
              <a:t>1</a:t>
            </a:r>
            <a:r>
              <a:rPr lang="zh-CN" altLang="en-US" sz="2400">
                <a:solidFill>
                  <a:schemeClr val="bg1"/>
                </a:solidFill>
                <a:latin typeface="华文行楷" pitchFamily="2" charset="-122"/>
                <a:ea typeface="华文行楷" pitchFamily="2" charset="-122"/>
              </a:rPr>
              <a:t>分），泛滥平原（耕地）被淹（</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分），此时主要从事渔业捕捞。</a:t>
            </a:r>
          </a:p>
        </p:txBody>
      </p:sp>
      <p:pic>
        <p:nvPicPr>
          <p:cNvPr id="31750" name="Picture 7" descr="next1">
            <a:hlinkClick r:id="" action="ppaction://hlinkshowjump?jump=nextslide"/>
          </p:cNvPr>
          <p:cNvPicPr>
            <a:picLocks noChangeAspect="1" noChangeArrowheads="1" noCrop="1"/>
          </p:cNvPicPr>
          <p:nvPr/>
        </p:nvPicPr>
        <p:blipFill>
          <a:blip r:embed="rId3"/>
          <a:srcRect/>
          <a:stretch>
            <a:fillRect/>
          </a:stretch>
        </p:blipFill>
        <p:spPr bwMode="auto">
          <a:xfrm>
            <a:off x="8316913" y="6548438"/>
            <a:ext cx="827087" cy="284162"/>
          </a:xfrm>
          <a:prstGeom prst="rect">
            <a:avLst/>
          </a:prstGeom>
          <a:noFill/>
          <a:ln w="9525">
            <a:noFill/>
            <a:miter lim="800000"/>
            <a:headEnd/>
            <a:tailEnd/>
          </a:ln>
        </p:spPr>
      </p:pic>
      <p:sp>
        <p:nvSpPr>
          <p:cNvPr id="22540" name="Oval 12"/>
          <p:cNvSpPr>
            <a:spLocks noChangeArrowheads="1"/>
          </p:cNvSpPr>
          <p:nvPr/>
        </p:nvSpPr>
        <p:spPr bwMode="auto">
          <a:xfrm>
            <a:off x="7524750" y="2636838"/>
            <a:ext cx="1619250" cy="576262"/>
          </a:xfrm>
          <a:prstGeom prst="ellipse">
            <a:avLst/>
          </a:prstGeom>
          <a:noFill/>
          <a:ln w="25400">
            <a:solidFill>
              <a:srgbClr val="FF0000"/>
            </a:solidFill>
            <a:prstDash val="dash"/>
            <a:round/>
            <a:headEnd/>
            <a:tailEnd/>
          </a:ln>
        </p:spPr>
        <p:txBody>
          <a:bodyPr wrap="none" anchor="ctr"/>
          <a:lstStyle/>
          <a:p>
            <a:endParaRPr lang="zh-CN" altLang="en-US"/>
          </a:p>
        </p:txBody>
      </p:sp>
      <p:sp>
        <p:nvSpPr>
          <p:cNvPr id="22541" name="AutoShape 13"/>
          <p:cNvSpPr>
            <a:spLocks noChangeArrowheads="1"/>
          </p:cNvSpPr>
          <p:nvPr/>
        </p:nvSpPr>
        <p:spPr bwMode="auto">
          <a:xfrm>
            <a:off x="5003800" y="0"/>
            <a:ext cx="4140200" cy="1844675"/>
          </a:xfrm>
          <a:prstGeom prst="wedgeRectCallout">
            <a:avLst>
              <a:gd name="adj1" fmla="val 31519"/>
              <a:gd name="adj2" fmla="val 98194"/>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r>
              <a:rPr lang="zh-CN" altLang="en-US" sz="2800" b="1">
                <a:solidFill>
                  <a:srgbClr val="FF0000"/>
                </a:solidFill>
                <a:ea typeface="楷体_GB2312" pitchFamily="49" charset="-122"/>
              </a:rPr>
              <a:t>泛滥平原？</a:t>
            </a:r>
          </a:p>
          <a:p>
            <a:r>
              <a:rPr lang="zh-CN" altLang="en-US" sz="2800" b="1">
                <a:solidFill>
                  <a:srgbClr val="FF0000"/>
                </a:solidFill>
                <a:ea typeface="楷体_GB2312" pitchFamily="49" charset="-122"/>
              </a:rPr>
              <a:t>→①旱季平原→种水稻</a:t>
            </a:r>
          </a:p>
          <a:p>
            <a:r>
              <a:rPr lang="zh-CN" altLang="en-US" sz="2800" b="1">
                <a:solidFill>
                  <a:srgbClr val="FF0000"/>
                </a:solidFill>
                <a:ea typeface="楷体_GB2312" pitchFamily="49" charset="-122"/>
              </a:rPr>
              <a:t>→②雨季湖泊→捕鱼。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2540"/>
                                        </p:tgtEl>
                                        <p:attrNameLst>
                                          <p:attrName>style.visibility</p:attrName>
                                        </p:attrNameLst>
                                      </p:cBhvr>
                                      <p:to>
                                        <p:strVal val="visible"/>
                                      </p:to>
                                    </p:set>
                                    <p:animEffect transition="in" filter="wedge">
                                      <p:cBhvr>
                                        <p:cTn id="7" dur="2000"/>
                                        <p:tgtEl>
                                          <p:spTgt spid="225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41">
                                            <p:bg/>
                                          </p:spTgt>
                                        </p:tgtEl>
                                        <p:attrNameLst>
                                          <p:attrName>style.visibility</p:attrName>
                                        </p:attrNameLst>
                                      </p:cBhvr>
                                      <p:to>
                                        <p:strVal val="visible"/>
                                      </p:to>
                                    </p:set>
                                    <p:animEffect transition="in" filter="dissolve">
                                      <p:cBhvr>
                                        <p:cTn id="12" dur="500"/>
                                        <p:tgtEl>
                                          <p:spTgt spid="22541">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41">
                                            <p:txEl>
                                              <p:pRg st="0" end="0"/>
                                            </p:txEl>
                                          </p:spTgt>
                                        </p:tgtEl>
                                        <p:attrNameLst>
                                          <p:attrName>style.visibility</p:attrName>
                                        </p:attrNameLst>
                                      </p:cBhvr>
                                      <p:to>
                                        <p:strVal val="visible"/>
                                      </p:to>
                                    </p:set>
                                    <p:animEffect transition="in" filter="dissolve">
                                      <p:cBhvr>
                                        <p:cTn id="17" dur="500"/>
                                        <p:tgtEl>
                                          <p:spTgt spid="225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41">
                                            <p:txEl>
                                              <p:pRg st="1" end="1"/>
                                            </p:txEl>
                                          </p:spTgt>
                                        </p:tgtEl>
                                        <p:attrNameLst>
                                          <p:attrName>style.visibility</p:attrName>
                                        </p:attrNameLst>
                                      </p:cBhvr>
                                      <p:to>
                                        <p:strVal val="visible"/>
                                      </p:to>
                                    </p:set>
                                    <p:animEffect transition="in" filter="dissolve">
                                      <p:cBhvr>
                                        <p:cTn id="22" dur="500"/>
                                        <p:tgtEl>
                                          <p:spTgt spid="2254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541">
                                            <p:txEl>
                                              <p:pRg st="2" end="2"/>
                                            </p:txEl>
                                          </p:spTgt>
                                        </p:tgtEl>
                                        <p:attrNameLst>
                                          <p:attrName>style.visibility</p:attrName>
                                        </p:attrNameLst>
                                      </p:cBhvr>
                                      <p:to>
                                        <p:strVal val="visible"/>
                                      </p:to>
                                    </p:set>
                                    <p:animEffect transition="in" filter="dissolve">
                                      <p:cBhvr>
                                        <p:cTn id="27" dur="500"/>
                                        <p:tgtEl>
                                          <p:spTgt spid="2254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541">
                                            <p:txEl>
                                              <p:pRg st="3" end="3"/>
                                            </p:txEl>
                                          </p:spTgt>
                                        </p:tgtEl>
                                        <p:attrNameLst>
                                          <p:attrName>style.visibility</p:attrName>
                                        </p:attrNameLst>
                                      </p:cBhvr>
                                      <p:to>
                                        <p:strVal val="visible"/>
                                      </p:to>
                                    </p:set>
                                    <p:animEffect transition="in" filter="dissolve">
                                      <p:cBhvr>
                                        <p:cTn id="32" dur="500"/>
                                        <p:tgtEl>
                                          <p:spTgt spid="2254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534"/>
                                        </p:tgtEl>
                                        <p:attrNameLst>
                                          <p:attrName>style.visibility</p:attrName>
                                        </p:attrNameLst>
                                      </p:cBhvr>
                                      <p:to>
                                        <p:strVal val="visible"/>
                                      </p:to>
                                    </p:set>
                                    <p:animEffect transition="in" filter="dissolve">
                                      <p:cBhvr>
                                        <p:cTn id="37"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40" grpId="0" animBg="1"/>
      <p:bldP spid="22541"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
          <p:cNvPicPr>
            <a:picLocks noChangeAspect="1" noChangeArrowheads="1"/>
          </p:cNvPicPr>
          <p:nvPr/>
        </p:nvPicPr>
        <p:blipFill>
          <a:blip r:embed="rId2"/>
          <a:srcRect/>
          <a:stretch>
            <a:fillRect/>
          </a:stretch>
        </p:blipFill>
        <p:spPr bwMode="auto">
          <a:xfrm>
            <a:off x="3348038" y="1700213"/>
            <a:ext cx="5795962" cy="3300412"/>
          </a:xfrm>
          <a:prstGeom prst="rect">
            <a:avLst/>
          </a:prstGeom>
          <a:noFill/>
          <a:ln w="9525">
            <a:noFill/>
            <a:miter lim="800000"/>
            <a:headEnd/>
            <a:tailEnd/>
          </a:ln>
        </p:spPr>
      </p:pic>
      <p:sp>
        <p:nvSpPr>
          <p:cNvPr id="32770" name="Text Box 3"/>
          <p:cNvSpPr txBox="1">
            <a:spLocks noChangeArrowheads="1"/>
          </p:cNvSpPr>
          <p:nvPr/>
        </p:nvSpPr>
        <p:spPr bwMode="auto">
          <a:xfrm>
            <a:off x="0" y="0"/>
            <a:ext cx="9144000" cy="2651125"/>
          </a:xfrm>
          <a:prstGeom prst="rect">
            <a:avLst/>
          </a:prstGeom>
          <a:noFill/>
          <a:ln w="9525">
            <a:noFill/>
            <a:miter lim="800000"/>
            <a:headEnd/>
            <a:tailEnd/>
          </a:ln>
        </p:spPr>
        <p:txBody>
          <a:bodyPr>
            <a:spAutoFit/>
          </a:bodyPr>
          <a:lstStyle/>
          <a:p>
            <a:r>
              <a:rPr lang="en-US" altLang="zh-CN" sz="2400" b="1">
                <a:solidFill>
                  <a:schemeClr val="bg1"/>
                </a:solidFill>
              </a:rPr>
              <a:t>37.</a:t>
            </a:r>
            <a:r>
              <a:rPr lang="zh-CN" altLang="en-US" sz="2400" b="1">
                <a:solidFill>
                  <a:schemeClr val="bg1"/>
                </a:solidFill>
              </a:rPr>
              <a:t>（</a:t>
            </a:r>
            <a:r>
              <a:rPr lang="en-US" altLang="zh-CN" sz="2400" b="1">
                <a:solidFill>
                  <a:schemeClr val="bg1"/>
                </a:solidFill>
              </a:rPr>
              <a:t>22</a:t>
            </a:r>
            <a:r>
              <a:rPr lang="zh-CN" altLang="en-US" sz="2400" b="1">
                <a:solidFill>
                  <a:schemeClr val="bg1"/>
                </a:solidFill>
              </a:rPr>
              <a:t>分）阅读图文材料，完成下面要求。</a:t>
            </a:r>
            <a:r>
              <a:rPr lang="zh-CN" altLang="en-US" sz="2400">
                <a:solidFill>
                  <a:schemeClr val="bg1"/>
                </a:solidFill>
              </a:rPr>
              <a:t/>
            </a:r>
            <a:br>
              <a:rPr lang="zh-CN" altLang="en-US" sz="2400">
                <a:solidFill>
                  <a:schemeClr val="bg1"/>
                </a:solidFill>
              </a:rPr>
            </a:br>
            <a:r>
              <a:rPr lang="zh-CN" altLang="en-US" sz="2400">
                <a:solidFill>
                  <a:schemeClr val="bg1"/>
                </a:solidFill>
              </a:rPr>
              <a:t>　　</a:t>
            </a:r>
            <a:r>
              <a:rPr lang="zh-CN" altLang="en-US" sz="2000">
                <a:solidFill>
                  <a:schemeClr val="bg1"/>
                </a:solidFill>
                <a:latin typeface="楷体_GB2312" pitchFamily="49" charset="-122"/>
                <a:ea typeface="楷体_GB2312" pitchFamily="49" charset="-122"/>
              </a:rPr>
              <a:t>柬埔寨地处热带地区，旱季（</a:t>
            </a:r>
            <a:r>
              <a:rPr lang="en-US" altLang="zh-CN" sz="2000">
                <a:solidFill>
                  <a:schemeClr val="bg1"/>
                </a:solidFill>
                <a:latin typeface="楷体_GB2312" pitchFamily="49" charset="-122"/>
                <a:ea typeface="楷体_GB2312" pitchFamily="49" charset="-122"/>
              </a:rPr>
              <a:t>11</a:t>
            </a:r>
            <a:r>
              <a:rPr lang="zh-CN" altLang="en-US" sz="2000">
                <a:solidFill>
                  <a:schemeClr val="bg1"/>
                </a:solidFill>
                <a:latin typeface="楷体_GB2312" pitchFamily="49" charset="-122"/>
                <a:ea typeface="楷体_GB2312" pitchFamily="49" charset="-122"/>
              </a:rPr>
              <a:t>月到次年</a:t>
            </a:r>
            <a:r>
              <a:rPr lang="en-US" altLang="zh-CN" sz="2000">
                <a:solidFill>
                  <a:schemeClr val="bg1"/>
                </a:solidFill>
                <a:latin typeface="楷体_GB2312" pitchFamily="49" charset="-122"/>
                <a:ea typeface="楷体_GB2312" pitchFamily="49" charset="-122"/>
              </a:rPr>
              <a:t>4</a:t>
            </a:r>
            <a:r>
              <a:rPr lang="zh-CN" altLang="en-US" sz="2000">
                <a:solidFill>
                  <a:schemeClr val="bg1"/>
                </a:solidFill>
                <a:latin typeface="楷体_GB2312" pitchFamily="49" charset="-122"/>
                <a:ea typeface="楷体_GB2312" pitchFamily="49" charset="-122"/>
              </a:rPr>
              <a:t>月）、雨季（</a:t>
            </a:r>
            <a:r>
              <a:rPr lang="en-US" altLang="zh-CN" sz="2000">
                <a:solidFill>
                  <a:schemeClr val="bg1"/>
                </a:solidFill>
                <a:latin typeface="楷体_GB2312" pitchFamily="49" charset="-122"/>
                <a:ea typeface="楷体_GB2312" pitchFamily="49" charset="-122"/>
              </a:rPr>
              <a:t>5</a:t>
            </a:r>
            <a:r>
              <a:rPr lang="zh-CN" altLang="en-US" sz="2000">
                <a:solidFill>
                  <a:schemeClr val="bg1"/>
                </a:solidFill>
                <a:latin typeface="楷体_GB2312" pitchFamily="49" charset="-122"/>
                <a:ea typeface="楷体_GB2312" pitchFamily="49" charset="-122"/>
              </a:rPr>
              <a:t>月到</a:t>
            </a:r>
            <a:r>
              <a:rPr lang="en-US" altLang="zh-CN" sz="2000">
                <a:solidFill>
                  <a:schemeClr val="bg1"/>
                </a:solidFill>
                <a:latin typeface="楷体_GB2312" pitchFamily="49" charset="-122"/>
                <a:ea typeface="楷体_GB2312" pitchFamily="49" charset="-122"/>
              </a:rPr>
              <a:t>10</a:t>
            </a:r>
            <a:r>
              <a:rPr lang="zh-CN" altLang="en-US" sz="2000">
                <a:solidFill>
                  <a:schemeClr val="bg1"/>
                </a:solidFill>
                <a:latin typeface="楷体_GB2312" pitchFamily="49" charset="-122"/>
                <a:ea typeface="楷体_GB2312" pitchFamily="49" charset="-122"/>
              </a:rPr>
              <a:t>月）分明，是一个工业基础薄弱的传统农业国。该国多次获得</a:t>
            </a:r>
            <a:r>
              <a:rPr lang="zh-CN" altLang="en-US" sz="2000">
                <a:solidFill>
                  <a:schemeClr val="bg1"/>
                </a:solidFill>
                <a:ea typeface="楷体_GB2312" pitchFamily="49" charset="-122"/>
              </a:rPr>
              <a:t>“</a:t>
            </a:r>
            <a:r>
              <a:rPr lang="zh-CN" altLang="en-US" sz="2000">
                <a:solidFill>
                  <a:schemeClr val="bg1"/>
                </a:solidFill>
                <a:latin typeface="楷体_GB2312" pitchFamily="49" charset="-122"/>
                <a:ea typeface="楷体_GB2312" pitchFamily="49" charset="-122"/>
              </a:rPr>
              <a:t>世界最好大米</a:t>
            </a:r>
            <a:r>
              <a:rPr lang="zh-CN" altLang="en-US" sz="2000">
                <a:solidFill>
                  <a:schemeClr val="bg1"/>
                </a:solidFill>
                <a:ea typeface="楷体_GB2312" pitchFamily="49" charset="-122"/>
              </a:rPr>
              <a:t>”</a:t>
            </a:r>
            <a:r>
              <a:rPr lang="zh-CN" altLang="en-US" sz="2000">
                <a:solidFill>
                  <a:schemeClr val="bg1"/>
                </a:solidFill>
                <a:latin typeface="楷体_GB2312" pitchFamily="49" charset="-122"/>
                <a:ea typeface="楷体_GB2312" pitchFamily="49" charset="-122"/>
              </a:rPr>
              <a:t>称誉的茉莉花香米，主要产于洞里萨湖和湄公河的泛滥平原，当地农民利用优越的自然环境条件，采用传统的生产方式，一年一熟种植（生长期</a:t>
            </a:r>
            <a:r>
              <a:rPr lang="en-US" altLang="zh-CN" sz="2000">
                <a:solidFill>
                  <a:schemeClr val="bg1"/>
                </a:solidFill>
                <a:latin typeface="楷体_GB2312" pitchFamily="49" charset="-122"/>
                <a:ea typeface="楷体_GB2312" pitchFamily="49" charset="-122"/>
              </a:rPr>
              <a:t>5</a:t>
            </a:r>
            <a:r>
              <a:rPr lang="zh-CN" altLang="en-US" sz="2000">
                <a:solidFill>
                  <a:schemeClr val="bg1"/>
                </a:solidFill>
                <a:latin typeface="楷体_GB2312" pitchFamily="49" charset="-122"/>
                <a:ea typeface="楷体_GB2312" pitchFamily="49" charset="-122"/>
              </a:rPr>
              <a:t>～</a:t>
            </a:r>
            <a:r>
              <a:rPr lang="en-US" altLang="zh-CN" sz="2000">
                <a:solidFill>
                  <a:schemeClr val="bg1"/>
                </a:solidFill>
                <a:latin typeface="楷体_GB2312" pitchFamily="49" charset="-122"/>
                <a:ea typeface="楷体_GB2312" pitchFamily="49" charset="-122"/>
              </a:rPr>
              <a:t>6</a:t>
            </a:r>
            <a:r>
              <a:rPr lang="zh-CN" altLang="en-US" sz="2000">
                <a:solidFill>
                  <a:schemeClr val="bg1"/>
                </a:solidFill>
                <a:latin typeface="楷体_GB2312" pitchFamily="49" charset="-122"/>
                <a:ea typeface="楷体_GB2312" pitchFamily="49" charset="-122"/>
              </a:rPr>
              <a:t>个月），产品销往中国、新加坡、欧盟等地。图</a:t>
            </a:r>
            <a:r>
              <a:rPr lang="en-US" altLang="zh-CN" sz="2000">
                <a:solidFill>
                  <a:schemeClr val="bg1"/>
                </a:solidFill>
                <a:latin typeface="楷体_GB2312" pitchFamily="49" charset="-122"/>
                <a:ea typeface="楷体_GB2312" pitchFamily="49" charset="-122"/>
              </a:rPr>
              <a:t>6</a:t>
            </a:r>
          </a:p>
          <a:p>
            <a:r>
              <a:rPr lang="zh-CN" altLang="en-US" sz="2000">
                <a:solidFill>
                  <a:schemeClr val="bg1"/>
                </a:solidFill>
                <a:latin typeface="楷体_GB2312" pitchFamily="49" charset="-122"/>
                <a:ea typeface="楷体_GB2312" pitchFamily="49" charset="-122"/>
              </a:rPr>
              <a:t>示意洞里萨湖的位置及周边</a:t>
            </a:r>
          </a:p>
          <a:p>
            <a:r>
              <a:rPr lang="zh-CN" altLang="en-US" sz="2000">
                <a:solidFill>
                  <a:schemeClr val="bg1"/>
                </a:solidFill>
                <a:latin typeface="楷体_GB2312" pitchFamily="49" charset="-122"/>
                <a:ea typeface="楷体_GB2312" pitchFamily="49" charset="-122"/>
              </a:rPr>
              <a:t>地形和水系。</a:t>
            </a:r>
          </a:p>
        </p:txBody>
      </p:sp>
      <p:sp>
        <p:nvSpPr>
          <p:cNvPr id="32771" name="Rectangle 4"/>
          <p:cNvSpPr>
            <a:spLocks noChangeArrowheads="1"/>
          </p:cNvSpPr>
          <p:nvPr/>
        </p:nvSpPr>
        <p:spPr bwMode="auto">
          <a:xfrm>
            <a:off x="0" y="2543175"/>
            <a:ext cx="9144000" cy="0"/>
          </a:xfrm>
          <a:prstGeom prst="rect">
            <a:avLst/>
          </a:prstGeom>
          <a:noFill/>
          <a:ln w="9525">
            <a:noFill/>
            <a:miter lim="800000"/>
            <a:headEnd/>
            <a:tailEnd/>
          </a:ln>
        </p:spPr>
        <p:txBody>
          <a:bodyPr wrap="none" anchor="ctr">
            <a:spAutoFit/>
          </a:bodyPr>
          <a:lstStyle/>
          <a:p>
            <a:endParaRPr lang="zh-CN" altLang="en-US"/>
          </a:p>
        </p:txBody>
      </p:sp>
      <p:sp>
        <p:nvSpPr>
          <p:cNvPr id="32772" name="Text Box 5"/>
          <p:cNvSpPr txBox="1">
            <a:spLocks noChangeArrowheads="1"/>
          </p:cNvSpPr>
          <p:nvPr/>
        </p:nvSpPr>
        <p:spPr bwMode="auto">
          <a:xfrm>
            <a:off x="0" y="2636838"/>
            <a:ext cx="3348038" cy="2041525"/>
          </a:xfrm>
          <a:prstGeom prst="rect">
            <a:avLst/>
          </a:prstGeom>
          <a:noFill/>
          <a:ln w="9525">
            <a:noFill/>
            <a:miter lim="800000"/>
            <a:headEnd/>
            <a:tailEnd/>
          </a:ln>
        </p:spPr>
        <p:txBody>
          <a:bodyPr>
            <a:spAutoFit/>
          </a:bodyPr>
          <a:lstStyle/>
          <a:p>
            <a:r>
              <a:rPr lang="zh-CN" altLang="en-US" sz="3200" b="1">
                <a:solidFill>
                  <a:schemeClr val="bg1"/>
                </a:solidFill>
                <a:latin typeface="Times New Roman" pitchFamily="18" charset="0"/>
              </a:rPr>
              <a:t>（</a:t>
            </a:r>
            <a:r>
              <a:rPr lang="en-US" altLang="zh-CN" sz="3200" b="1">
                <a:solidFill>
                  <a:schemeClr val="bg1"/>
                </a:solidFill>
                <a:latin typeface="Times New Roman" pitchFamily="18" charset="0"/>
              </a:rPr>
              <a:t>2</a:t>
            </a:r>
            <a:r>
              <a:rPr lang="zh-CN" altLang="en-US" sz="3200" b="1">
                <a:solidFill>
                  <a:schemeClr val="bg1"/>
                </a:solidFill>
                <a:latin typeface="Times New Roman" pitchFamily="18" charset="0"/>
              </a:rPr>
              <a:t>）分析洞里萨湖沿岸出产</a:t>
            </a:r>
            <a:r>
              <a:rPr lang="zh-CN" altLang="en-US" sz="3200" b="1">
                <a:solidFill>
                  <a:schemeClr val="bg1"/>
                </a:solidFill>
                <a:latin typeface="宋体" charset="-122"/>
              </a:rPr>
              <a:t>“世界最好大米”的主要原因。</a:t>
            </a:r>
            <a:r>
              <a:rPr lang="zh-CN" altLang="en-US" sz="3200" b="1">
                <a:solidFill>
                  <a:schemeClr val="bg1"/>
                </a:solidFill>
                <a:latin typeface="Times New Roman" pitchFamily="18" charset="0"/>
              </a:rPr>
              <a:t>（</a:t>
            </a:r>
            <a:r>
              <a:rPr lang="en-US" altLang="zh-CN" sz="3200" b="1">
                <a:solidFill>
                  <a:schemeClr val="bg1"/>
                </a:solidFill>
                <a:latin typeface="Times New Roman" pitchFamily="18" charset="0"/>
              </a:rPr>
              <a:t>8</a:t>
            </a:r>
            <a:r>
              <a:rPr lang="zh-CN" altLang="en-US" sz="3200" b="1">
                <a:solidFill>
                  <a:schemeClr val="bg1"/>
                </a:solidFill>
                <a:latin typeface="Times New Roman" pitchFamily="18" charset="0"/>
              </a:rPr>
              <a:t>分）</a:t>
            </a:r>
          </a:p>
        </p:txBody>
      </p:sp>
      <p:sp>
        <p:nvSpPr>
          <p:cNvPr id="53254" name="Text Box 6"/>
          <p:cNvSpPr txBox="1">
            <a:spLocks noChangeArrowheads="1"/>
          </p:cNvSpPr>
          <p:nvPr/>
        </p:nvSpPr>
        <p:spPr bwMode="auto">
          <a:xfrm>
            <a:off x="0" y="5013325"/>
            <a:ext cx="9144000" cy="1800225"/>
          </a:xfrm>
          <a:prstGeom prst="rect">
            <a:avLst/>
          </a:prstGeom>
          <a:noFill/>
          <a:ln w="9525">
            <a:noFill/>
            <a:miter lim="800000"/>
            <a:headEnd/>
            <a:tailEnd/>
          </a:ln>
        </p:spPr>
        <p:txBody>
          <a:bodyPr>
            <a:spAutoFit/>
          </a:bodyPr>
          <a:lstStyle/>
          <a:p>
            <a:r>
              <a:rPr lang="zh-CN" altLang="en-US" sz="2800">
                <a:solidFill>
                  <a:schemeClr val="bg1"/>
                </a:solidFill>
                <a:latin typeface="华文行楷" pitchFamily="2" charset="-122"/>
                <a:ea typeface="华文行楷" pitchFamily="2" charset="-122"/>
              </a:rPr>
              <a:t>　　水稻品种优良（</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分）；旱季种植，光照充足，且生长期长，营养成分积累多（</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分）；每年雨季河湖水泛滥给土壤带来丰富的营养物质（</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分）；工业污染小，农药、化肥使用少，水质、土质好，产品污染小（</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 </a:t>
            </a:r>
          </a:p>
        </p:txBody>
      </p:sp>
      <p:pic>
        <p:nvPicPr>
          <p:cNvPr id="32774" name="Picture 7" descr="next1">
            <a:hlinkClick r:id="" action="ppaction://hlinkshowjump?jump=nextslide"/>
          </p:cNvPr>
          <p:cNvPicPr>
            <a:picLocks noChangeAspect="1" noChangeArrowheads="1" noCrop="1"/>
          </p:cNvPicPr>
          <p:nvPr/>
        </p:nvPicPr>
        <p:blipFill>
          <a:blip r:embed="rId3"/>
          <a:srcRect/>
          <a:stretch>
            <a:fillRect/>
          </a:stretch>
        </p:blipFill>
        <p:spPr bwMode="auto">
          <a:xfrm>
            <a:off x="8316913" y="6548438"/>
            <a:ext cx="827087" cy="284162"/>
          </a:xfrm>
          <a:prstGeom prst="rect">
            <a:avLst/>
          </a:prstGeom>
          <a:noFill/>
          <a:ln w="9525">
            <a:noFill/>
            <a:miter lim="800000"/>
            <a:headEnd/>
            <a:tailEnd/>
          </a:ln>
        </p:spPr>
      </p:pic>
      <p:sp>
        <p:nvSpPr>
          <p:cNvPr id="53257" name="Oval 9"/>
          <p:cNvSpPr>
            <a:spLocks noChangeArrowheads="1"/>
          </p:cNvSpPr>
          <p:nvPr/>
        </p:nvSpPr>
        <p:spPr bwMode="auto">
          <a:xfrm>
            <a:off x="6156325" y="692150"/>
            <a:ext cx="1800225" cy="433388"/>
          </a:xfrm>
          <a:prstGeom prst="ellipse">
            <a:avLst/>
          </a:prstGeom>
          <a:noFill/>
          <a:ln w="25400">
            <a:solidFill>
              <a:srgbClr val="FFFF00"/>
            </a:solidFill>
            <a:prstDash val="dash"/>
            <a:round/>
            <a:headEnd/>
            <a:tailEnd/>
          </a:ln>
        </p:spPr>
        <p:txBody>
          <a:bodyPr wrap="none" anchor="ctr"/>
          <a:lstStyle/>
          <a:p>
            <a:endParaRPr lang="zh-CN" altLang="en-US"/>
          </a:p>
        </p:txBody>
      </p:sp>
      <p:sp>
        <p:nvSpPr>
          <p:cNvPr id="53258" name="Oval 10"/>
          <p:cNvSpPr>
            <a:spLocks noChangeArrowheads="1"/>
          </p:cNvSpPr>
          <p:nvPr/>
        </p:nvSpPr>
        <p:spPr bwMode="auto">
          <a:xfrm>
            <a:off x="3563938" y="1341438"/>
            <a:ext cx="3816350" cy="358775"/>
          </a:xfrm>
          <a:prstGeom prst="ellipse">
            <a:avLst/>
          </a:prstGeom>
          <a:noFill/>
          <a:ln w="25400">
            <a:solidFill>
              <a:srgbClr val="FFFF00"/>
            </a:solidFill>
            <a:prstDash val="dash"/>
            <a:round/>
            <a:headEnd/>
            <a:tailEnd/>
          </a:ln>
        </p:spPr>
        <p:txBody>
          <a:bodyPr wrap="none" anchor="ctr"/>
          <a:lstStyle/>
          <a:p>
            <a:endParaRPr lang="zh-CN" altLang="en-US"/>
          </a:p>
        </p:txBody>
      </p:sp>
      <p:sp>
        <p:nvSpPr>
          <p:cNvPr id="53259" name="Oval 11"/>
          <p:cNvSpPr>
            <a:spLocks noChangeArrowheads="1"/>
          </p:cNvSpPr>
          <p:nvPr/>
        </p:nvSpPr>
        <p:spPr bwMode="auto">
          <a:xfrm>
            <a:off x="1258888" y="765175"/>
            <a:ext cx="1800225" cy="360363"/>
          </a:xfrm>
          <a:prstGeom prst="ellipse">
            <a:avLst/>
          </a:prstGeom>
          <a:noFill/>
          <a:ln w="25400">
            <a:solidFill>
              <a:srgbClr val="FFFF00"/>
            </a:solidFill>
            <a:prstDash val="dash"/>
            <a:round/>
            <a:headEnd/>
            <a:tailEnd/>
          </a:ln>
        </p:spPr>
        <p:txBody>
          <a:bodyPr wrap="none" anchor="ctr"/>
          <a:lstStyle/>
          <a:p>
            <a:endParaRPr lang="zh-CN" altLang="en-US"/>
          </a:p>
        </p:txBody>
      </p:sp>
      <p:sp>
        <p:nvSpPr>
          <p:cNvPr id="53260" name="Oval 12"/>
          <p:cNvSpPr>
            <a:spLocks noChangeArrowheads="1"/>
          </p:cNvSpPr>
          <p:nvPr/>
        </p:nvSpPr>
        <p:spPr bwMode="auto">
          <a:xfrm>
            <a:off x="1516063" y="1341438"/>
            <a:ext cx="1800225" cy="360362"/>
          </a:xfrm>
          <a:prstGeom prst="ellipse">
            <a:avLst/>
          </a:prstGeom>
          <a:noFill/>
          <a:ln w="25400">
            <a:solidFill>
              <a:srgbClr val="FFFF00"/>
            </a:solidFill>
            <a:prstDash val="dash"/>
            <a:round/>
            <a:headEnd/>
            <a:tailEnd/>
          </a:ln>
        </p:spPr>
        <p:txBody>
          <a:bodyPr wrap="none" anchor="ctr"/>
          <a:lstStyle/>
          <a:p>
            <a:endParaRPr lang="zh-CN" altLang="en-US"/>
          </a:p>
        </p:txBody>
      </p:sp>
      <p:sp>
        <p:nvSpPr>
          <p:cNvPr id="53261" name="AutoShape 13"/>
          <p:cNvSpPr>
            <a:spLocks noChangeArrowheads="1"/>
          </p:cNvSpPr>
          <p:nvPr/>
        </p:nvSpPr>
        <p:spPr bwMode="auto">
          <a:xfrm>
            <a:off x="0" y="1773238"/>
            <a:ext cx="3924300" cy="1368425"/>
          </a:xfrm>
          <a:prstGeom prst="wedgeRectCallout">
            <a:avLst>
              <a:gd name="adj1" fmla="val 113148"/>
              <a:gd name="adj2" fmla="val -10371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世界最好大米</a:t>
            </a:r>
          </a:p>
          <a:p>
            <a:pPr algn="ctr"/>
            <a:r>
              <a:rPr lang="zh-CN" altLang="en-US" sz="2800" b="1">
                <a:solidFill>
                  <a:srgbClr val="FF0000"/>
                </a:solidFill>
                <a:ea typeface="楷体_GB2312" pitchFamily="49" charset="-122"/>
              </a:rPr>
              <a:t>→水稻品种优良。</a:t>
            </a:r>
          </a:p>
        </p:txBody>
      </p:sp>
      <p:sp>
        <p:nvSpPr>
          <p:cNvPr id="53262" name="AutoShape 14"/>
          <p:cNvSpPr>
            <a:spLocks noChangeArrowheads="1"/>
          </p:cNvSpPr>
          <p:nvPr/>
        </p:nvSpPr>
        <p:spPr bwMode="auto">
          <a:xfrm>
            <a:off x="0" y="3141663"/>
            <a:ext cx="3924300" cy="1439862"/>
          </a:xfrm>
          <a:prstGeom prst="wedgeRectCallout">
            <a:avLst>
              <a:gd name="adj1" fmla="val 99472"/>
              <a:gd name="adj2" fmla="val -155731"/>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生长期长</a:t>
            </a:r>
          </a:p>
          <a:p>
            <a:pPr algn="ctr"/>
            <a:r>
              <a:rPr lang="zh-CN" altLang="en-US" sz="2800" b="1">
                <a:solidFill>
                  <a:srgbClr val="FF0000"/>
                </a:solidFill>
                <a:ea typeface="楷体_GB2312" pitchFamily="49" charset="-122"/>
              </a:rPr>
              <a:t>→营养成分积累多。</a:t>
            </a:r>
          </a:p>
        </p:txBody>
      </p:sp>
      <p:sp>
        <p:nvSpPr>
          <p:cNvPr id="53263" name="Oval 15"/>
          <p:cNvSpPr>
            <a:spLocks noChangeArrowheads="1"/>
          </p:cNvSpPr>
          <p:nvPr/>
        </p:nvSpPr>
        <p:spPr bwMode="auto">
          <a:xfrm>
            <a:off x="3132138" y="404813"/>
            <a:ext cx="2663825" cy="431800"/>
          </a:xfrm>
          <a:prstGeom prst="ellipse">
            <a:avLst/>
          </a:prstGeom>
          <a:noFill/>
          <a:ln w="25400">
            <a:solidFill>
              <a:srgbClr val="FFFF00"/>
            </a:solidFill>
            <a:prstDash val="dash"/>
            <a:round/>
            <a:headEnd/>
            <a:tailEnd/>
          </a:ln>
        </p:spPr>
        <p:txBody>
          <a:bodyPr wrap="none" anchor="ctr"/>
          <a:lstStyle/>
          <a:p>
            <a:endParaRPr lang="zh-CN" altLang="en-US"/>
          </a:p>
        </p:txBody>
      </p:sp>
      <p:sp>
        <p:nvSpPr>
          <p:cNvPr id="53264" name="AutoShape 16"/>
          <p:cNvSpPr>
            <a:spLocks noChangeArrowheads="1"/>
          </p:cNvSpPr>
          <p:nvPr/>
        </p:nvSpPr>
        <p:spPr bwMode="auto">
          <a:xfrm>
            <a:off x="3851275" y="1773238"/>
            <a:ext cx="5292725" cy="1871662"/>
          </a:xfrm>
          <a:prstGeom prst="wedgeRectCallout">
            <a:avLst>
              <a:gd name="adj1" fmla="val -41843"/>
              <a:gd name="adj2" fmla="val -10377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旱季（</a:t>
            </a:r>
            <a:r>
              <a:rPr lang="en-US" altLang="zh-CN" sz="2800" b="1">
                <a:solidFill>
                  <a:srgbClr val="FF0000"/>
                </a:solidFill>
                <a:ea typeface="楷体_GB2312" pitchFamily="49" charset="-122"/>
              </a:rPr>
              <a:t>11</a:t>
            </a:r>
            <a:r>
              <a:rPr lang="zh-CN" altLang="en-US" sz="2800" b="1">
                <a:solidFill>
                  <a:srgbClr val="FF0000"/>
                </a:solidFill>
                <a:ea typeface="楷体_GB2312" pitchFamily="49" charset="-122"/>
              </a:rPr>
              <a:t>月到次年</a:t>
            </a:r>
            <a:r>
              <a:rPr lang="en-US" altLang="zh-CN" sz="2800" b="1">
                <a:solidFill>
                  <a:srgbClr val="FF0000"/>
                </a:solidFill>
                <a:ea typeface="楷体_GB2312" pitchFamily="49" charset="-122"/>
              </a:rPr>
              <a:t>4</a:t>
            </a:r>
            <a:r>
              <a:rPr lang="zh-CN" altLang="en-US" sz="2800" b="1">
                <a:solidFill>
                  <a:srgbClr val="FF0000"/>
                </a:solidFill>
                <a:ea typeface="楷体_GB2312" pitchFamily="49" charset="-122"/>
              </a:rPr>
              <a:t>月）种植</a:t>
            </a:r>
          </a:p>
          <a:p>
            <a:pPr algn="ctr"/>
            <a:r>
              <a:rPr lang="zh-CN" altLang="en-US" sz="2800" b="1">
                <a:solidFill>
                  <a:srgbClr val="FF0000"/>
                </a:solidFill>
                <a:ea typeface="楷体_GB2312" pitchFamily="49" charset="-122"/>
              </a:rPr>
              <a:t>→光照充足</a:t>
            </a:r>
          </a:p>
          <a:p>
            <a:pPr algn="ctr"/>
            <a:r>
              <a:rPr lang="zh-CN" altLang="en-US" sz="2800" b="1">
                <a:solidFill>
                  <a:schemeClr val="accent2"/>
                </a:solidFill>
                <a:ea typeface="楷体_GB2312" pitchFamily="49" charset="-122"/>
              </a:rPr>
              <a:t>（不能说光照强、昼夜温差大）</a:t>
            </a:r>
          </a:p>
        </p:txBody>
      </p:sp>
      <p:sp>
        <p:nvSpPr>
          <p:cNvPr id="53265" name="AutoShape 17"/>
          <p:cNvSpPr>
            <a:spLocks noChangeArrowheads="1"/>
          </p:cNvSpPr>
          <p:nvPr/>
        </p:nvSpPr>
        <p:spPr bwMode="auto">
          <a:xfrm>
            <a:off x="5292725" y="3644900"/>
            <a:ext cx="3851275" cy="1368425"/>
          </a:xfrm>
          <a:prstGeom prst="wedgeRectCallout">
            <a:avLst>
              <a:gd name="adj1" fmla="val -117972"/>
              <a:gd name="adj2" fmla="val -24327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工业基础薄弱</a:t>
            </a:r>
          </a:p>
          <a:p>
            <a:pPr algn="ctr"/>
            <a:r>
              <a:rPr lang="zh-CN" altLang="en-US" sz="2800" b="1">
                <a:solidFill>
                  <a:srgbClr val="FF0000"/>
                </a:solidFill>
                <a:ea typeface="楷体_GB2312" pitchFamily="49" charset="-122"/>
              </a:rPr>
              <a:t>→工业污染小</a:t>
            </a:r>
          </a:p>
        </p:txBody>
      </p:sp>
      <p:sp>
        <p:nvSpPr>
          <p:cNvPr id="53266" name="AutoShape 18"/>
          <p:cNvSpPr>
            <a:spLocks noChangeArrowheads="1"/>
          </p:cNvSpPr>
          <p:nvPr/>
        </p:nvSpPr>
        <p:spPr bwMode="auto">
          <a:xfrm>
            <a:off x="1403350" y="3644900"/>
            <a:ext cx="3851275" cy="1368425"/>
          </a:xfrm>
          <a:prstGeom prst="wedgeRectCallout">
            <a:avLst>
              <a:gd name="adj1" fmla="val -28731"/>
              <a:gd name="adj2" fmla="val -199537"/>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传统生产方式</a:t>
            </a:r>
          </a:p>
          <a:p>
            <a:pPr algn="ctr"/>
            <a:r>
              <a:rPr lang="zh-CN" altLang="en-US" sz="2800" b="1">
                <a:solidFill>
                  <a:srgbClr val="FF0000"/>
                </a:solidFill>
                <a:ea typeface="楷体_GB2312" pitchFamily="49" charset="-122"/>
              </a:rPr>
              <a:t>→农药、花肥使用少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edge">
                                      <p:cBhvr>
                                        <p:cTn id="7" dur="2000"/>
                                        <p:tgtEl>
                                          <p:spTgt spid="532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261">
                                            <p:bg/>
                                          </p:spTgt>
                                        </p:tgtEl>
                                        <p:attrNameLst>
                                          <p:attrName>style.visibility</p:attrName>
                                        </p:attrNameLst>
                                      </p:cBhvr>
                                      <p:to>
                                        <p:strVal val="visible"/>
                                      </p:to>
                                    </p:set>
                                    <p:animEffect transition="in" filter="dissolve">
                                      <p:cBhvr>
                                        <p:cTn id="12" dur="500"/>
                                        <p:tgtEl>
                                          <p:spTgt spid="53261">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61">
                                            <p:txEl>
                                              <p:pRg st="0" end="0"/>
                                            </p:txEl>
                                          </p:spTgt>
                                        </p:tgtEl>
                                        <p:attrNameLst>
                                          <p:attrName>style.visibility</p:attrName>
                                        </p:attrNameLst>
                                      </p:cBhvr>
                                      <p:to>
                                        <p:strVal val="visible"/>
                                      </p:to>
                                    </p:set>
                                    <p:animEffect transition="in" filter="dissolve">
                                      <p:cBhvr>
                                        <p:cTn id="17" dur="500"/>
                                        <p:tgtEl>
                                          <p:spTgt spid="5326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61">
                                            <p:txEl>
                                              <p:pRg st="1" end="1"/>
                                            </p:txEl>
                                          </p:spTgt>
                                        </p:tgtEl>
                                        <p:attrNameLst>
                                          <p:attrName>style.visibility</p:attrName>
                                        </p:attrNameLst>
                                      </p:cBhvr>
                                      <p:to>
                                        <p:strVal val="visible"/>
                                      </p:to>
                                    </p:set>
                                    <p:animEffect transition="in" filter="dissolve">
                                      <p:cBhvr>
                                        <p:cTn id="22" dur="500"/>
                                        <p:tgtEl>
                                          <p:spTgt spid="5326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261">
                                            <p:txEl>
                                              <p:pRg st="2" end="2"/>
                                            </p:txEl>
                                          </p:spTgt>
                                        </p:tgtEl>
                                        <p:attrNameLst>
                                          <p:attrName>style.visibility</p:attrName>
                                        </p:attrNameLst>
                                      </p:cBhvr>
                                      <p:to>
                                        <p:strVal val="visible"/>
                                      </p:to>
                                    </p:set>
                                    <p:animEffect transition="in" filter="dissolve">
                                      <p:cBhvr>
                                        <p:cTn id="27" dur="500"/>
                                        <p:tgtEl>
                                          <p:spTgt spid="5326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53258"/>
                                        </p:tgtEl>
                                        <p:attrNameLst>
                                          <p:attrName>style.visibility</p:attrName>
                                        </p:attrNameLst>
                                      </p:cBhvr>
                                      <p:to>
                                        <p:strVal val="visible"/>
                                      </p:to>
                                    </p:set>
                                    <p:animEffect transition="in" filter="wedge">
                                      <p:cBhvr>
                                        <p:cTn id="32" dur="2000"/>
                                        <p:tgtEl>
                                          <p:spTgt spid="532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262">
                                            <p:bg/>
                                          </p:spTgt>
                                        </p:tgtEl>
                                        <p:attrNameLst>
                                          <p:attrName>style.visibility</p:attrName>
                                        </p:attrNameLst>
                                      </p:cBhvr>
                                      <p:to>
                                        <p:strVal val="visible"/>
                                      </p:to>
                                    </p:set>
                                    <p:animEffect transition="in" filter="dissolve">
                                      <p:cBhvr>
                                        <p:cTn id="37" dur="500"/>
                                        <p:tgtEl>
                                          <p:spTgt spid="53262">
                                            <p:bg/>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262">
                                            <p:txEl>
                                              <p:pRg st="0" end="0"/>
                                            </p:txEl>
                                          </p:spTgt>
                                        </p:tgtEl>
                                        <p:attrNameLst>
                                          <p:attrName>style.visibility</p:attrName>
                                        </p:attrNameLst>
                                      </p:cBhvr>
                                      <p:to>
                                        <p:strVal val="visible"/>
                                      </p:to>
                                    </p:set>
                                    <p:animEffect transition="in" filter="dissolve">
                                      <p:cBhvr>
                                        <p:cTn id="42" dur="500"/>
                                        <p:tgtEl>
                                          <p:spTgt spid="5326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3262">
                                            <p:txEl>
                                              <p:pRg st="1" end="1"/>
                                            </p:txEl>
                                          </p:spTgt>
                                        </p:tgtEl>
                                        <p:attrNameLst>
                                          <p:attrName>style.visibility</p:attrName>
                                        </p:attrNameLst>
                                      </p:cBhvr>
                                      <p:to>
                                        <p:strVal val="visible"/>
                                      </p:to>
                                    </p:set>
                                    <p:animEffect transition="in" filter="dissolve">
                                      <p:cBhvr>
                                        <p:cTn id="47" dur="500"/>
                                        <p:tgtEl>
                                          <p:spTgt spid="5326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3262">
                                            <p:txEl>
                                              <p:pRg st="2" end="2"/>
                                            </p:txEl>
                                          </p:spTgt>
                                        </p:tgtEl>
                                        <p:attrNameLst>
                                          <p:attrName>style.visibility</p:attrName>
                                        </p:attrNameLst>
                                      </p:cBhvr>
                                      <p:to>
                                        <p:strVal val="visible"/>
                                      </p:to>
                                    </p:set>
                                    <p:animEffect transition="in" filter="dissolve">
                                      <p:cBhvr>
                                        <p:cTn id="52" dur="500"/>
                                        <p:tgtEl>
                                          <p:spTgt spid="5326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53263"/>
                                        </p:tgtEl>
                                        <p:attrNameLst>
                                          <p:attrName>style.visibility</p:attrName>
                                        </p:attrNameLst>
                                      </p:cBhvr>
                                      <p:to>
                                        <p:strVal val="visible"/>
                                      </p:to>
                                    </p:set>
                                    <p:animEffect transition="in" filter="wedge">
                                      <p:cBhvr>
                                        <p:cTn id="57" dur="2000"/>
                                        <p:tgtEl>
                                          <p:spTgt spid="532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3264">
                                            <p:bg/>
                                          </p:spTgt>
                                        </p:tgtEl>
                                        <p:attrNameLst>
                                          <p:attrName>style.visibility</p:attrName>
                                        </p:attrNameLst>
                                      </p:cBhvr>
                                      <p:to>
                                        <p:strVal val="visible"/>
                                      </p:to>
                                    </p:set>
                                    <p:animEffect transition="in" filter="dissolve">
                                      <p:cBhvr>
                                        <p:cTn id="62" dur="500"/>
                                        <p:tgtEl>
                                          <p:spTgt spid="53264">
                                            <p:bg/>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3264">
                                            <p:txEl>
                                              <p:pRg st="0" end="0"/>
                                            </p:txEl>
                                          </p:spTgt>
                                        </p:tgtEl>
                                        <p:attrNameLst>
                                          <p:attrName>style.visibility</p:attrName>
                                        </p:attrNameLst>
                                      </p:cBhvr>
                                      <p:to>
                                        <p:strVal val="visible"/>
                                      </p:to>
                                    </p:set>
                                    <p:animEffect transition="in" filter="dissolve">
                                      <p:cBhvr>
                                        <p:cTn id="67" dur="500"/>
                                        <p:tgtEl>
                                          <p:spTgt spid="5326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3264">
                                            <p:txEl>
                                              <p:pRg st="1" end="1"/>
                                            </p:txEl>
                                          </p:spTgt>
                                        </p:tgtEl>
                                        <p:attrNameLst>
                                          <p:attrName>style.visibility</p:attrName>
                                        </p:attrNameLst>
                                      </p:cBhvr>
                                      <p:to>
                                        <p:strVal val="visible"/>
                                      </p:to>
                                    </p:set>
                                    <p:animEffect transition="in" filter="dissolve">
                                      <p:cBhvr>
                                        <p:cTn id="72" dur="500"/>
                                        <p:tgtEl>
                                          <p:spTgt spid="5326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3264">
                                            <p:txEl>
                                              <p:pRg st="2" end="2"/>
                                            </p:txEl>
                                          </p:spTgt>
                                        </p:tgtEl>
                                        <p:attrNameLst>
                                          <p:attrName>style.visibility</p:attrName>
                                        </p:attrNameLst>
                                      </p:cBhvr>
                                      <p:to>
                                        <p:strVal val="visible"/>
                                      </p:to>
                                    </p:set>
                                    <p:animEffect transition="in" filter="dissolve">
                                      <p:cBhvr>
                                        <p:cTn id="77" dur="500"/>
                                        <p:tgtEl>
                                          <p:spTgt spid="53264">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3264">
                                            <p:txEl>
                                              <p:pRg st="3" end="3"/>
                                            </p:txEl>
                                          </p:spTgt>
                                        </p:tgtEl>
                                        <p:attrNameLst>
                                          <p:attrName>style.visibility</p:attrName>
                                        </p:attrNameLst>
                                      </p:cBhvr>
                                      <p:to>
                                        <p:strVal val="visible"/>
                                      </p:to>
                                    </p:set>
                                    <p:animEffect transition="in" filter="dissolve">
                                      <p:cBhvr>
                                        <p:cTn id="82" dur="500"/>
                                        <p:tgtEl>
                                          <p:spTgt spid="5326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0" presetClass="entr" presetSubtype="0" fill="hold" grpId="0" nodeType="clickEffect">
                                  <p:stCondLst>
                                    <p:cond delay="0"/>
                                  </p:stCondLst>
                                  <p:childTnLst>
                                    <p:set>
                                      <p:cBhvr>
                                        <p:cTn id="86" dur="1" fill="hold">
                                          <p:stCondLst>
                                            <p:cond delay="0"/>
                                          </p:stCondLst>
                                        </p:cTn>
                                        <p:tgtEl>
                                          <p:spTgt spid="53259"/>
                                        </p:tgtEl>
                                        <p:attrNameLst>
                                          <p:attrName>style.visibility</p:attrName>
                                        </p:attrNameLst>
                                      </p:cBhvr>
                                      <p:to>
                                        <p:strVal val="visible"/>
                                      </p:to>
                                    </p:set>
                                    <p:animEffect transition="in" filter="wedge">
                                      <p:cBhvr>
                                        <p:cTn id="87" dur="2000"/>
                                        <p:tgtEl>
                                          <p:spTgt spid="53259"/>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3265">
                                            <p:bg/>
                                          </p:spTgt>
                                        </p:tgtEl>
                                        <p:attrNameLst>
                                          <p:attrName>style.visibility</p:attrName>
                                        </p:attrNameLst>
                                      </p:cBhvr>
                                      <p:to>
                                        <p:strVal val="visible"/>
                                      </p:to>
                                    </p:set>
                                    <p:animEffect transition="in" filter="dissolve">
                                      <p:cBhvr>
                                        <p:cTn id="92" dur="500"/>
                                        <p:tgtEl>
                                          <p:spTgt spid="53265">
                                            <p:bg/>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53265">
                                            <p:txEl>
                                              <p:pRg st="0" end="0"/>
                                            </p:txEl>
                                          </p:spTgt>
                                        </p:tgtEl>
                                        <p:attrNameLst>
                                          <p:attrName>style.visibility</p:attrName>
                                        </p:attrNameLst>
                                      </p:cBhvr>
                                      <p:to>
                                        <p:strVal val="visible"/>
                                      </p:to>
                                    </p:set>
                                    <p:animEffect transition="in" filter="dissolve">
                                      <p:cBhvr>
                                        <p:cTn id="97" dur="500"/>
                                        <p:tgtEl>
                                          <p:spTgt spid="5326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3265">
                                            <p:txEl>
                                              <p:pRg st="1" end="1"/>
                                            </p:txEl>
                                          </p:spTgt>
                                        </p:tgtEl>
                                        <p:attrNameLst>
                                          <p:attrName>style.visibility</p:attrName>
                                        </p:attrNameLst>
                                      </p:cBhvr>
                                      <p:to>
                                        <p:strVal val="visible"/>
                                      </p:to>
                                    </p:set>
                                    <p:animEffect transition="in" filter="dissolve">
                                      <p:cBhvr>
                                        <p:cTn id="102" dur="500"/>
                                        <p:tgtEl>
                                          <p:spTgt spid="53265">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3265">
                                            <p:txEl>
                                              <p:pRg st="2" end="2"/>
                                            </p:txEl>
                                          </p:spTgt>
                                        </p:tgtEl>
                                        <p:attrNameLst>
                                          <p:attrName>style.visibility</p:attrName>
                                        </p:attrNameLst>
                                      </p:cBhvr>
                                      <p:to>
                                        <p:strVal val="visible"/>
                                      </p:to>
                                    </p:set>
                                    <p:animEffect transition="in" filter="dissolve">
                                      <p:cBhvr>
                                        <p:cTn id="107" dur="500"/>
                                        <p:tgtEl>
                                          <p:spTgt spid="53265">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0" presetClass="entr" presetSubtype="0" fill="hold" grpId="0" nodeType="clickEffect">
                                  <p:stCondLst>
                                    <p:cond delay="0"/>
                                  </p:stCondLst>
                                  <p:childTnLst>
                                    <p:set>
                                      <p:cBhvr>
                                        <p:cTn id="111" dur="1" fill="hold">
                                          <p:stCondLst>
                                            <p:cond delay="0"/>
                                          </p:stCondLst>
                                        </p:cTn>
                                        <p:tgtEl>
                                          <p:spTgt spid="53260"/>
                                        </p:tgtEl>
                                        <p:attrNameLst>
                                          <p:attrName>style.visibility</p:attrName>
                                        </p:attrNameLst>
                                      </p:cBhvr>
                                      <p:to>
                                        <p:strVal val="visible"/>
                                      </p:to>
                                    </p:set>
                                    <p:animEffect transition="in" filter="wedge">
                                      <p:cBhvr>
                                        <p:cTn id="112" dur="2000"/>
                                        <p:tgtEl>
                                          <p:spTgt spid="5326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3254"/>
                                        </p:tgtEl>
                                        <p:attrNameLst>
                                          <p:attrName>style.visibility</p:attrName>
                                        </p:attrNameLst>
                                      </p:cBhvr>
                                      <p:to>
                                        <p:strVal val="visible"/>
                                      </p:to>
                                    </p:set>
                                    <p:animEffect transition="in" filter="dissolve">
                                      <p:cBhvr>
                                        <p:cTn id="117" dur="500"/>
                                        <p:tgtEl>
                                          <p:spTgt spid="53254"/>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3266">
                                            <p:bg/>
                                          </p:spTgt>
                                        </p:tgtEl>
                                        <p:attrNameLst>
                                          <p:attrName>style.visibility</p:attrName>
                                        </p:attrNameLst>
                                      </p:cBhvr>
                                      <p:to>
                                        <p:strVal val="visible"/>
                                      </p:to>
                                    </p:set>
                                    <p:animEffect transition="in" filter="dissolve">
                                      <p:cBhvr>
                                        <p:cTn id="122" dur="500"/>
                                        <p:tgtEl>
                                          <p:spTgt spid="53266">
                                            <p:bg/>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3266">
                                            <p:txEl>
                                              <p:pRg st="0" end="0"/>
                                            </p:txEl>
                                          </p:spTgt>
                                        </p:tgtEl>
                                        <p:attrNameLst>
                                          <p:attrName>style.visibility</p:attrName>
                                        </p:attrNameLst>
                                      </p:cBhvr>
                                      <p:to>
                                        <p:strVal val="visible"/>
                                      </p:to>
                                    </p:set>
                                    <p:animEffect transition="in" filter="dissolve">
                                      <p:cBhvr>
                                        <p:cTn id="127" dur="500"/>
                                        <p:tgtEl>
                                          <p:spTgt spid="53266">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53266">
                                            <p:txEl>
                                              <p:pRg st="1" end="1"/>
                                            </p:txEl>
                                          </p:spTgt>
                                        </p:tgtEl>
                                        <p:attrNameLst>
                                          <p:attrName>style.visibility</p:attrName>
                                        </p:attrNameLst>
                                      </p:cBhvr>
                                      <p:to>
                                        <p:strVal val="visible"/>
                                      </p:to>
                                    </p:set>
                                    <p:animEffect transition="in" filter="dissolve">
                                      <p:cBhvr>
                                        <p:cTn id="132" dur="500"/>
                                        <p:tgtEl>
                                          <p:spTgt spid="53266">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3266">
                                            <p:txEl>
                                              <p:pRg st="2" end="2"/>
                                            </p:txEl>
                                          </p:spTgt>
                                        </p:tgtEl>
                                        <p:attrNameLst>
                                          <p:attrName>style.visibility</p:attrName>
                                        </p:attrNameLst>
                                      </p:cBhvr>
                                      <p:to>
                                        <p:strVal val="visible"/>
                                      </p:to>
                                    </p:set>
                                    <p:animEffect transition="in" filter="dissolve">
                                      <p:cBhvr>
                                        <p:cTn id="137" dur="500"/>
                                        <p:tgtEl>
                                          <p:spTgt spid="53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p:bldP spid="53257" grpId="0" animBg="1"/>
      <p:bldP spid="53258" grpId="0" animBg="1"/>
      <p:bldP spid="53259" grpId="0" animBg="1"/>
      <p:bldP spid="53260" grpId="0" animBg="1"/>
      <p:bldP spid="53261" grpId="0" build="p" animBg="1"/>
      <p:bldP spid="53262" grpId="0" build="p" animBg="1"/>
      <p:bldP spid="53263" grpId="0" animBg="1"/>
      <p:bldP spid="53264" grpId="0" build="p" animBg="1"/>
      <p:bldP spid="53265" grpId="0" build="p" animBg="1"/>
      <p:bldP spid="53266"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p:cNvPicPr>
            <a:picLocks noChangeAspect="1" noChangeArrowheads="1"/>
          </p:cNvPicPr>
          <p:nvPr/>
        </p:nvPicPr>
        <p:blipFill>
          <a:blip r:embed="rId2"/>
          <a:srcRect/>
          <a:stretch>
            <a:fillRect/>
          </a:stretch>
        </p:blipFill>
        <p:spPr bwMode="auto">
          <a:xfrm>
            <a:off x="3276600" y="1700213"/>
            <a:ext cx="5867400" cy="3341687"/>
          </a:xfrm>
          <a:prstGeom prst="rect">
            <a:avLst/>
          </a:prstGeom>
          <a:noFill/>
          <a:ln w="9525">
            <a:noFill/>
            <a:miter lim="800000"/>
            <a:headEnd/>
            <a:tailEnd/>
          </a:ln>
        </p:spPr>
      </p:pic>
      <p:sp>
        <p:nvSpPr>
          <p:cNvPr id="33794" name="Text Box 3"/>
          <p:cNvSpPr txBox="1">
            <a:spLocks noChangeArrowheads="1"/>
          </p:cNvSpPr>
          <p:nvPr/>
        </p:nvSpPr>
        <p:spPr bwMode="auto">
          <a:xfrm>
            <a:off x="0" y="0"/>
            <a:ext cx="9144000" cy="2651125"/>
          </a:xfrm>
          <a:prstGeom prst="rect">
            <a:avLst/>
          </a:prstGeom>
          <a:noFill/>
          <a:ln w="9525">
            <a:noFill/>
            <a:miter lim="800000"/>
            <a:headEnd/>
            <a:tailEnd/>
          </a:ln>
        </p:spPr>
        <p:txBody>
          <a:bodyPr>
            <a:spAutoFit/>
          </a:bodyPr>
          <a:lstStyle/>
          <a:p>
            <a:r>
              <a:rPr lang="en-US" altLang="zh-CN" sz="2400" b="1">
                <a:solidFill>
                  <a:schemeClr val="bg1"/>
                </a:solidFill>
              </a:rPr>
              <a:t>37.</a:t>
            </a:r>
            <a:r>
              <a:rPr lang="zh-CN" altLang="en-US" sz="2400" b="1">
                <a:solidFill>
                  <a:schemeClr val="bg1"/>
                </a:solidFill>
              </a:rPr>
              <a:t>（</a:t>
            </a:r>
            <a:r>
              <a:rPr lang="en-US" altLang="zh-CN" sz="2400" b="1">
                <a:solidFill>
                  <a:schemeClr val="bg1"/>
                </a:solidFill>
              </a:rPr>
              <a:t>22</a:t>
            </a:r>
            <a:r>
              <a:rPr lang="zh-CN" altLang="en-US" sz="2400" b="1">
                <a:solidFill>
                  <a:schemeClr val="bg1"/>
                </a:solidFill>
              </a:rPr>
              <a:t>分）阅读图文材料，完成下面要求。</a:t>
            </a:r>
            <a:r>
              <a:rPr lang="zh-CN" altLang="en-US" sz="2400">
                <a:solidFill>
                  <a:schemeClr val="bg1"/>
                </a:solidFill>
              </a:rPr>
              <a:t/>
            </a:r>
            <a:br>
              <a:rPr lang="zh-CN" altLang="en-US" sz="2400">
                <a:solidFill>
                  <a:schemeClr val="bg1"/>
                </a:solidFill>
              </a:rPr>
            </a:br>
            <a:r>
              <a:rPr lang="zh-CN" altLang="en-US" sz="2400">
                <a:solidFill>
                  <a:schemeClr val="bg1"/>
                </a:solidFill>
              </a:rPr>
              <a:t>　　</a:t>
            </a:r>
            <a:r>
              <a:rPr lang="zh-CN" altLang="en-US" sz="2000">
                <a:solidFill>
                  <a:schemeClr val="bg1"/>
                </a:solidFill>
                <a:latin typeface="楷体_GB2312" pitchFamily="49" charset="-122"/>
                <a:ea typeface="楷体_GB2312" pitchFamily="49" charset="-122"/>
              </a:rPr>
              <a:t>柬埔寨地处热带地区，旱季（</a:t>
            </a:r>
            <a:r>
              <a:rPr lang="en-US" altLang="zh-CN" sz="2000">
                <a:solidFill>
                  <a:schemeClr val="bg1"/>
                </a:solidFill>
                <a:latin typeface="楷体_GB2312" pitchFamily="49" charset="-122"/>
                <a:ea typeface="楷体_GB2312" pitchFamily="49" charset="-122"/>
              </a:rPr>
              <a:t>11</a:t>
            </a:r>
            <a:r>
              <a:rPr lang="zh-CN" altLang="en-US" sz="2000">
                <a:solidFill>
                  <a:schemeClr val="bg1"/>
                </a:solidFill>
                <a:latin typeface="楷体_GB2312" pitchFamily="49" charset="-122"/>
                <a:ea typeface="楷体_GB2312" pitchFamily="49" charset="-122"/>
              </a:rPr>
              <a:t>月到次年</a:t>
            </a:r>
            <a:r>
              <a:rPr lang="en-US" altLang="zh-CN" sz="2000">
                <a:solidFill>
                  <a:schemeClr val="bg1"/>
                </a:solidFill>
                <a:latin typeface="楷体_GB2312" pitchFamily="49" charset="-122"/>
                <a:ea typeface="楷体_GB2312" pitchFamily="49" charset="-122"/>
              </a:rPr>
              <a:t>4</a:t>
            </a:r>
            <a:r>
              <a:rPr lang="zh-CN" altLang="en-US" sz="2000">
                <a:solidFill>
                  <a:schemeClr val="bg1"/>
                </a:solidFill>
                <a:latin typeface="楷体_GB2312" pitchFamily="49" charset="-122"/>
                <a:ea typeface="楷体_GB2312" pitchFamily="49" charset="-122"/>
              </a:rPr>
              <a:t>月）、雨季（</a:t>
            </a:r>
            <a:r>
              <a:rPr lang="en-US" altLang="zh-CN" sz="2000">
                <a:solidFill>
                  <a:schemeClr val="bg1"/>
                </a:solidFill>
                <a:latin typeface="楷体_GB2312" pitchFamily="49" charset="-122"/>
                <a:ea typeface="楷体_GB2312" pitchFamily="49" charset="-122"/>
              </a:rPr>
              <a:t>5</a:t>
            </a:r>
            <a:r>
              <a:rPr lang="zh-CN" altLang="en-US" sz="2000">
                <a:solidFill>
                  <a:schemeClr val="bg1"/>
                </a:solidFill>
                <a:latin typeface="楷体_GB2312" pitchFamily="49" charset="-122"/>
                <a:ea typeface="楷体_GB2312" pitchFamily="49" charset="-122"/>
              </a:rPr>
              <a:t>月到</a:t>
            </a:r>
            <a:r>
              <a:rPr lang="en-US" altLang="zh-CN" sz="2000">
                <a:solidFill>
                  <a:schemeClr val="bg1"/>
                </a:solidFill>
                <a:latin typeface="楷体_GB2312" pitchFamily="49" charset="-122"/>
                <a:ea typeface="楷体_GB2312" pitchFamily="49" charset="-122"/>
              </a:rPr>
              <a:t>10</a:t>
            </a:r>
            <a:r>
              <a:rPr lang="zh-CN" altLang="en-US" sz="2000">
                <a:solidFill>
                  <a:schemeClr val="bg1"/>
                </a:solidFill>
                <a:latin typeface="楷体_GB2312" pitchFamily="49" charset="-122"/>
                <a:ea typeface="楷体_GB2312" pitchFamily="49" charset="-122"/>
              </a:rPr>
              <a:t>月）分明，是一个工业基础薄弱的传统农业国。该国多次获得</a:t>
            </a:r>
            <a:r>
              <a:rPr lang="zh-CN" altLang="en-US" sz="2000">
                <a:solidFill>
                  <a:schemeClr val="bg1"/>
                </a:solidFill>
                <a:ea typeface="楷体_GB2312" pitchFamily="49" charset="-122"/>
              </a:rPr>
              <a:t>“</a:t>
            </a:r>
            <a:r>
              <a:rPr lang="zh-CN" altLang="en-US" sz="2000">
                <a:solidFill>
                  <a:schemeClr val="bg1"/>
                </a:solidFill>
                <a:latin typeface="楷体_GB2312" pitchFamily="49" charset="-122"/>
                <a:ea typeface="楷体_GB2312" pitchFamily="49" charset="-122"/>
              </a:rPr>
              <a:t>世界最好大米</a:t>
            </a:r>
            <a:r>
              <a:rPr lang="zh-CN" altLang="en-US" sz="2000">
                <a:solidFill>
                  <a:schemeClr val="bg1"/>
                </a:solidFill>
                <a:ea typeface="楷体_GB2312" pitchFamily="49" charset="-122"/>
              </a:rPr>
              <a:t>”</a:t>
            </a:r>
            <a:r>
              <a:rPr lang="zh-CN" altLang="en-US" sz="2000">
                <a:solidFill>
                  <a:schemeClr val="bg1"/>
                </a:solidFill>
                <a:latin typeface="楷体_GB2312" pitchFamily="49" charset="-122"/>
                <a:ea typeface="楷体_GB2312" pitchFamily="49" charset="-122"/>
              </a:rPr>
              <a:t>称誉的茉莉花香米，主要产于洞里萨湖和湄公河的泛滥平原，当地农民利用优越的自然环境条件，采用传统的生产方式，一年一熟种植（生长期</a:t>
            </a:r>
            <a:r>
              <a:rPr lang="en-US" altLang="zh-CN" sz="2000">
                <a:solidFill>
                  <a:schemeClr val="bg1"/>
                </a:solidFill>
                <a:latin typeface="楷体_GB2312" pitchFamily="49" charset="-122"/>
                <a:ea typeface="楷体_GB2312" pitchFamily="49" charset="-122"/>
              </a:rPr>
              <a:t>5</a:t>
            </a:r>
            <a:r>
              <a:rPr lang="zh-CN" altLang="en-US" sz="2000">
                <a:solidFill>
                  <a:schemeClr val="bg1"/>
                </a:solidFill>
                <a:latin typeface="楷体_GB2312" pitchFamily="49" charset="-122"/>
                <a:ea typeface="楷体_GB2312" pitchFamily="49" charset="-122"/>
              </a:rPr>
              <a:t>～</a:t>
            </a:r>
            <a:r>
              <a:rPr lang="en-US" altLang="zh-CN" sz="2000">
                <a:solidFill>
                  <a:schemeClr val="bg1"/>
                </a:solidFill>
                <a:latin typeface="楷体_GB2312" pitchFamily="49" charset="-122"/>
                <a:ea typeface="楷体_GB2312" pitchFamily="49" charset="-122"/>
              </a:rPr>
              <a:t>6</a:t>
            </a:r>
            <a:r>
              <a:rPr lang="zh-CN" altLang="en-US" sz="2000">
                <a:solidFill>
                  <a:schemeClr val="bg1"/>
                </a:solidFill>
                <a:latin typeface="楷体_GB2312" pitchFamily="49" charset="-122"/>
                <a:ea typeface="楷体_GB2312" pitchFamily="49" charset="-122"/>
              </a:rPr>
              <a:t>个月），产品销往中国、新加坡、欧盟等地。图</a:t>
            </a:r>
            <a:r>
              <a:rPr lang="en-US" altLang="zh-CN" sz="2000">
                <a:solidFill>
                  <a:schemeClr val="bg1"/>
                </a:solidFill>
                <a:latin typeface="楷体_GB2312" pitchFamily="49" charset="-122"/>
                <a:ea typeface="楷体_GB2312" pitchFamily="49" charset="-122"/>
              </a:rPr>
              <a:t>6</a:t>
            </a:r>
          </a:p>
          <a:p>
            <a:r>
              <a:rPr lang="zh-CN" altLang="en-US" sz="2000">
                <a:solidFill>
                  <a:schemeClr val="bg1"/>
                </a:solidFill>
                <a:latin typeface="楷体_GB2312" pitchFamily="49" charset="-122"/>
                <a:ea typeface="楷体_GB2312" pitchFamily="49" charset="-122"/>
              </a:rPr>
              <a:t>示意洞里萨湖的位置及周边</a:t>
            </a:r>
          </a:p>
          <a:p>
            <a:r>
              <a:rPr lang="zh-CN" altLang="en-US" sz="2000">
                <a:solidFill>
                  <a:schemeClr val="bg1"/>
                </a:solidFill>
                <a:latin typeface="楷体_GB2312" pitchFamily="49" charset="-122"/>
                <a:ea typeface="楷体_GB2312" pitchFamily="49" charset="-122"/>
              </a:rPr>
              <a:t>地形和水系。</a:t>
            </a:r>
          </a:p>
        </p:txBody>
      </p:sp>
      <p:sp>
        <p:nvSpPr>
          <p:cNvPr id="33795" name="Rectangle 4"/>
          <p:cNvSpPr>
            <a:spLocks noChangeArrowheads="1"/>
          </p:cNvSpPr>
          <p:nvPr/>
        </p:nvSpPr>
        <p:spPr bwMode="auto">
          <a:xfrm>
            <a:off x="0" y="2543175"/>
            <a:ext cx="9144000" cy="0"/>
          </a:xfrm>
          <a:prstGeom prst="rect">
            <a:avLst/>
          </a:prstGeom>
          <a:noFill/>
          <a:ln w="9525">
            <a:noFill/>
            <a:miter lim="800000"/>
            <a:headEnd/>
            <a:tailEnd/>
          </a:ln>
        </p:spPr>
        <p:txBody>
          <a:bodyPr wrap="none" anchor="ctr">
            <a:spAutoFit/>
          </a:bodyPr>
          <a:lstStyle/>
          <a:p>
            <a:endParaRPr lang="zh-CN" altLang="en-US"/>
          </a:p>
        </p:txBody>
      </p:sp>
      <p:sp>
        <p:nvSpPr>
          <p:cNvPr id="33796" name="Text Box 5"/>
          <p:cNvSpPr txBox="1">
            <a:spLocks noChangeArrowheads="1"/>
          </p:cNvSpPr>
          <p:nvPr/>
        </p:nvSpPr>
        <p:spPr bwMode="auto">
          <a:xfrm>
            <a:off x="0" y="2636838"/>
            <a:ext cx="3348038" cy="2041525"/>
          </a:xfrm>
          <a:prstGeom prst="rect">
            <a:avLst/>
          </a:prstGeom>
          <a:noFill/>
          <a:ln w="9525">
            <a:noFill/>
            <a:miter lim="800000"/>
            <a:headEnd/>
            <a:tailEnd/>
          </a:ln>
        </p:spPr>
        <p:txBody>
          <a:bodyPr>
            <a:spAutoFit/>
          </a:bodyPr>
          <a:lstStyle/>
          <a:p>
            <a:r>
              <a:rPr lang="zh-CN" altLang="en-US" sz="3200" b="1">
                <a:solidFill>
                  <a:schemeClr val="bg1"/>
                </a:solidFill>
                <a:latin typeface="宋体" charset="-122"/>
              </a:rPr>
              <a:t>（</a:t>
            </a:r>
            <a:r>
              <a:rPr lang="en-US" altLang="zh-CN" sz="3200" b="1">
                <a:solidFill>
                  <a:schemeClr val="bg1"/>
                </a:solidFill>
                <a:latin typeface="宋体" charset="-122"/>
              </a:rPr>
              <a:t>3</a:t>
            </a:r>
            <a:r>
              <a:rPr lang="zh-CN" altLang="en-US" sz="3200" b="1">
                <a:solidFill>
                  <a:schemeClr val="bg1"/>
                </a:solidFill>
                <a:latin typeface="宋体" charset="-122"/>
              </a:rPr>
              <a:t>）分析柬埔寨茉莉花香米能够远销欧盟的主要原因。（</a:t>
            </a:r>
            <a:r>
              <a:rPr lang="en-US" altLang="zh-CN" sz="3200" b="1">
                <a:solidFill>
                  <a:schemeClr val="bg1"/>
                </a:solidFill>
                <a:latin typeface="宋体" charset="-122"/>
              </a:rPr>
              <a:t>6</a:t>
            </a:r>
            <a:r>
              <a:rPr lang="zh-CN" altLang="en-US" sz="3200" b="1">
                <a:solidFill>
                  <a:schemeClr val="bg1"/>
                </a:solidFill>
                <a:latin typeface="宋体" charset="-122"/>
              </a:rPr>
              <a:t>分）</a:t>
            </a:r>
          </a:p>
        </p:txBody>
      </p:sp>
      <p:sp>
        <p:nvSpPr>
          <p:cNvPr id="54278" name="Text Box 6"/>
          <p:cNvSpPr txBox="1">
            <a:spLocks noChangeArrowheads="1"/>
          </p:cNvSpPr>
          <p:nvPr/>
        </p:nvSpPr>
        <p:spPr bwMode="auto">
          <a:xfrm>
            <a:off x="0" y="5114925"/>
            <a:ext cx="9144000" cy="1554163"/>
          </a:xfrm>
          <a:prstGeom prst="rect">
            <a:avLst/>
          </a:prstGeom>
          <a:noFill/>
          <a:ln w="9525">
            <a:noFill/>
            <a:miter lim="800000"/>
            <a:headEnd/>
            <a:tailEnd/>
          </a:ln>
        </p:spPr>
        <p:txBody>
          <a:bodyPr>
            <a:spAutoFit/>
          </a:bodyPr>
          <a:lstStyle/>
          <a:p>
            <a:r>
              <a:rPr lang="zh-CN" altLang="en-US" sz="3200">
                <a:solidFill>
                  <a:schemeClr val="bg1"/>
                </a:solidFill>
                <a:latin typeface="华文行楷" pitchFamily="2" charset="-122"/>
                <a:ea typeface="华文行楷" pitchFamily="2" charset="-122"/>
              </a:rPr>
              <a:t>　　柬埔寨茉莉花香米品质好（</a:t>
            </a:r>
            <a:r>
              <a:rPr lang="en-US" altLang="zh-CN" sz="3200">
                <a:solidFill>
                  <a:schemeClr val="bg1"/>
                </a:solidFill>
                <a:latin typeface="华文行楷" pitchFamily="2" charset="-122"/>
                <a:ea typeface="华文行楷" pitchFamily="2" charset="-122"/>
              </a:rPr>
              <a:t>2</a:t>
            </a:r>
            <a:r>
              <a:rPr lang="zh-CN" altLang="en-US" sz="3200">
                <a:solidFill>
                  <a:schemeClr val="bg1"/>
                </a:solidFill>
                <a:latin typeface="华文行楷" pitchFamily="2" charset="-122"/>
                <a:ea typeface="华文行楷" pitchFamily="2" charset="-122"/>
              </a:rPr>
              <a:t>分）；欧盟国家气候条件不适宜稻米生产，市场需求量较大（</a:t>
            </a:r>
            <a:r>
              <a:rPr lang="en-US" altLang="zh-CN" sz="3200">
                <a:solidFill>
                  <a:schemeClr val="bg1"/>
                </a:solidFill>
                <a:latin typeface="华文行楷" pitchFamily="2" charset="-122"/>
                <a:ea typeface="华文行楷" pitchFamily="2" charset="-122"/>
              </a:rPr>
              <a:t>2</a:t>
            </a:r>
            <a:r>
              <a:rPr lang="zh-CN" altLang="en-US" sz="3200">
                <a:solidFill>
                  <a:schemeClr val="bg1"/>
                </a:solidFill>
                <a:latin typeface="华文行楷" pitchFamily="2" charset="-122"/>
                <a:ea typeface="华文行楷" pitchFamily="2" charset="-122"/>
              </a:rPr>
              <a:t>分）；海运便利，运输成本低（</a:t>
            </a:r>
            <a:r>
              <a:rPr lang="en-US" altLang="zh-CN" sz="3200">
                <a:solidFill>
                  <a:schemeClr val="bg1"/>
                </a:solidFill>
                <a:latin typeface="华文行楷" pitchFamily="2" charset="-122"/>
                <a:ea typeface="华文行楷" pitchFamily="2" charset="-122"/>
              </a:rPr>
              <a:t>2</a:t>
            </a:r>
            <a:r>
              <a:rPr lang="zh-CN" altLang="en-US" sz="3200">
                <a:solidFill>
                  <a:schemeClr val="bg1"/>
                </a:solidFill>
                <a:latin typeface="华文行楷" pitchFamily="2" charset="-122"/>
                <a:ea typeface="华文行楷" pitchFamily="2" charset="-122"/>
              </a:rPr>
              <a:t>分）。 </a:t>
            </a:r>
          </a:p>
        </p:txBody>
      </p:sp>
      <p:pic>
        <p:nvPicPr>
          <p:cNvPr id="33798" name="Picture 7" descr="next1">
            <a:hlinkClick r:id="" action="ppaction://hlinkshowjump?jump=nextslide"/>
          </p:cNvPr>
          <p:cNvPicPr>
            <a:picLocks noChangeAspect="1" noChangeArrowheads="1" noCrop="1"/>
          </p:cNvPicPr>
          <p:nvPr/>
        </p:nvPicPr>
        <p:blipFill>
          <a:blip r:embed="rId3"/>
          <a:srcRect/>
          <a:stretch>
            <a:fillRect/>
          </a:stretch>
        </p:blipFill>
        <p:spPr bwMode="auto">
          <a:xfrm>
            <a:off x="8316913" y="6548438"/>
            <a:ext cx="827087" cy="284162"/>
          </a:xfrm>
          <a:prstGeom prst="rect">
            <a:avLst/>
          </a:prstGeom>
          <a:noFill/>
          <a:ln w="9525">
            <a:noFill/>
            <a:miter lim="800000"/>
            <a:headEnd/>
            <a:tailEnd/>
          </a:ln>
        </p:spPr>
      </p:pic>
      <p:sp>
        <p:nvSpPr>
          <p:cNvPr id="54281" name="Oval 9"/>
          <p:cNvSpPr>
            <a:spLocks noChangeArrowheads="1"/>
          </p:cNvSpPr>
          <p:nvPr/>
        </p:nvSpPr>
        <p:spPr bwMode="auto">
          <a:xfrm>
            <a:off x="6156325" y="692150"/>
            <a:ext cx="1800225" cy="433388"/>
          </a:xfrm>
          <a:prstGeom prst="ellipse">
            <a:avLst/>
          </a:prstGeom>
          <a:noFill/>
          <a:ln w="25400">
            <a:solidFill>
              <a:srgbClr val="FFFF00"/>
            </a:solidFill>
            <a:prstDash val="dash"/>
            <a:round/>
            <a:headEnd/>
            <a:tailEnd/>
          </a:ln>
        </p:spPr>
        <p:txBody>
          <a:bodyPr wrap="none" anchor="ctr"/>
          <a:lstStyle/>
          <a:p>
            <a:endParaRPr lang="zh-CN" altLang="en-US"/>
          </a:p>
        </p:txBody>
      </p:sp>
      <p:sp>
        <p:nvSpPr>
          <p:cNvPr id="54282" name="Oval 10"/>
          <p:cNvSpPr>
            <a:spLocks noChangeArrowheads="1"/>
          </p:cNvSpPr>
          <p:nvPr/>
        </p:nvSpPr>
        <p:spPr bwMode="auto">
          <a:xfrm>
            <a:off x="900113" y="3716338"/>
            <a:ext cx="1008062" cy="433387"/>
          </a:xfrm>
          <a:prstGeom prst="ellipse">
            <a:avLst/>
          </a:prstGeom>
          <a:noFill/>
          <a:ln w="25400">
            <a:solidFill>
              <a:srgbClr val="FFFF00"/>
            </a:solidFill>
            <a:prstDash val="dash"/>
            <a:round/>
            <a:headEnd/>
            <a:tailEnd/>
          </a:ln>
        </p:spPr>
        <p:txBody>
          <a:bodyPr wrap="none" anchor="ctr"/>
          <a:lstStyle/>
          <a:p>
            <a:endParaRPr lang="zh-CN" altLang="en-US"/>
          </a:p>
        </p:txBody>
      </p:sp>
      <p:sp>
        <p:nvSpPr>
          <p:cNvPr id="54283" name="Oval 11"/>
          <p:cNvSpPr>
            <a:spLocks noChangeArrowheads="1"/>
          </p:cNvSpPr>
          <p:nvPr/>
        </p:nvSpPr>
        <p:spPr bwMode="auto">
          <a:xfrm>
            <a:off x="0" y="3716338"/>
            <a:ext cx="1008063" cy="433387"/>
          </a:xfrm>
          <a:prstGeom prst="ellipse">
            <a:avLst/>
          </a:prstGeom>
          <a:noFill/>
          <a:ln w="25400">
            <a:solidFill>
              <a:srgbClr val="FFFF00"/>
            </a:solidFill>
            <a:prstDash val="dash"/>
            <a:round/>
            <a:headEnd/>
            <a:tailEnd/>
          </a:ln>
        </p:spPr>
        <p:txBody>
          <a:bodyPr wrap="none" anchor="ctr"/>
          <a:lstStyle/>
          <a:p>
            <a:endParaRPr lang="zh-CN" altLang="en-US"/>
          </a:p>
        </p:txBody>
      </p:sp>
      <p:sp>
        <p:nvSpPr>
          <p:cNvPr id="54284" name="AutoShape 12"/>
          <p:cNvSpPr>
            <a:spLocks noChangeArrowheads="1"/>
          </p:cNvSpPr>
          <p:nvPr/>
        </p:nvSpPr>
        <p:spPr bwMode="auto">
          <a:xfrm>
            <a:off x="0" y="908050"/>
            <a:ext cx="3924300" cy="1368425"/>
          </a:xfrm>
          <a:prstGeom prst="wedgeRectCallout">
            <a:avLst>
              <a:gd name="adj1" fmla="val 109144"/>
              <a:gd name="adj2" fmla="val -49537"/>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世界最好大米</a:t>
            </a:r>
          </a:p>
          <a:p>
            <a:pPr algn="ctr"/>
            <a:r>
              <a:rPr lang="zh-CN" altLang="en-US" sz="2800" b="1">
                <a:solidFill>
                  <a:srgbClr val="FF0000"/>
                </a:solidFill>
                <a:ea typeface="楷体_GB2312" pitchFamily="49" charset="-122"/>
              </a:rPr>
              <a:t>→大米品质好。</a:t>
            </a:r>
          </a:p>
        </p:txBody>
      </p:sp>
      <p:sp>
        <p:nvSpPr>
          <p:cNvPr id="54285" name="AutoShape 13"/>
          <p:cNvSpPr>
            <a:spLocks noChangeArrowheads="1"/>
          </p:cNvSpPr>
          <p:nvPr/>
        </p:nvSpPr>
        <p:spPr bwMode="auto">
          <a:xfrm>
            <a:off x="4140200" y="1628775"/>
            <a:ext cx="3960813" cy="2736850"/>
          </a:xfrm>
          <a:prstGeom prst="wedgeRectCallout">
            <a:avLst>
              <a:gd name="adj1" fmla="val -112366"/>
              <a:gd name="adj2" fmla="val 34745"/>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欧盟</a:t>
            </a:r>
          </a:p>
          <a:p>
            <a:pPr algn="ctr"/>
            <a:r>
              <a:rPr lang="zh-CN" altLang="en-US" sz="2800" b="1">
                <a:solidFill>
                  <a:srgbClr val="FF0000"/>
                </a:solidFill>
                <a:ea typeface="楷体_GB2312" pitchFamily="49" charset="-122"/>
              </a:rPr>
              <a:t>→温带海洋性气候为主，不适宜稻米生产</a:t>
            </a:r>
          </a:p>
          <a:p>
            <a:pPr algn="ctr"/>
            <a:r>
              <a:rPr lang="zh-CN" altLang="en-US" sz="2800" b="1">
                <a:solidFill>
                  <a:srgbClr val="FF0000"/>
                </a:solidFill>
                <a:ea typeface="楷体_GB2312" pitchFamily="49" charset="-122"/>
              </a:rPr>
              <a:t>→人口稠密，经济发达，市场需求量较大。</a:t>
            </a:r>
          </a:p>
        </p:txBody>
      </p:sp>
      <p:sp>
        <p:nvSpPr>
          <p:cNvPr id="54286" name="AutoShape 14"/>
          <p:cNvSpPr>
            <a:spLocks noChangeArrowheads="1"/>
          </p:cNvSpPr>
          <p:nvPr/>
        </p:nvSpPr>
        <p:spPr bwMode="auto">
          <a:xfrm>
            <a:off x="4067175" y="0"/>
            <a:ext cx="3960813" cy="2276475"/>
          </a:xfrm>
          <a:prstGeom prst="wedgeRectCallout">
            <a:avLst>
              <a:gd name="adj1" fmla="val -139019"/>
              <a:gd name="adj2" fmla="val 116944"/>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远销</a:t>
            </a:r>
          </a:p>
          <a:p>
            <a:pPr algn="ctr"/>
            <a:r>
              <a:rPr lang="zh-CN" altLang="en-US" sz="2800" b="1">
                <a:solidFill>
                  <a:srgbClr val="FF0000"/>
                </a:solidFill>
                <a:ea typeface="楷体_GB2312" pitchFamily="49" charset="-122"/>
              </a:rPr>
              <a:t>→运输距离远</a:t>
            </a:r>
          </a:p>
          <a:p>
            <a:pPr algn="ctr"/>
            <a:r>
              <a:rPr lang="zh-CN" altLang="en-US" sz="2800" b="1">
                <a:solidFill>
                  <a:srgbClr val="FF0000"/>
                </a:solidFill>
                <a:ea typeface="楷体_GB2312" pitchFamily="49" charset="-122"/>
              </a:rPr>
              <a:t>→运费成本要低</a:t>
            </a:r>
          </a:p>
          <a:p>
            <a:pPr algn="ctr"/>
            <a:r>
              <a:rPr lang="zh-CN" altLang="en-US" sz="2800" b="1">
                <a:solidFill>
                  <a:srgbClr val="FF0000"/>
                </a:solidFill>
                <a:ea typeface="楷体_GB2312" pitchFamily="49" charset="-122"/>
              </a:rPr>
              <a:t>→海运便利。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4281"/>
                                        </p:tgtEl>
                                        <p:attrNameLst>
                                          <p:attrName>style.visibility</p:attrName>
                                        </p:attrNameLst>
                                      </p:cBhvr>
                                      <p:to>
                                        <p:strVal val="visible"/>
                                      </p:to>
                                    </p:set>
                                    <p:animEffect transition="in" filter="wedge">
                                      <p:cBhvr>
                                        <p:cTn id="7" dur="2000"/>
                                        <p:tgtEl>
                                          <p:spTgt spid="542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84">
                                            <p:bg/>
                                          </p:spTgt>
                                        </p:tgtEl>
                                        <p:attrNameLst>
                                          <p:attrName>style.visibility</p:attrName>
                                        </p:attrNameLst>
                                      </p:cBhvr>
                                      <p:to>
                                        <p:strVal val="visible"/>
                                      </p:to>
                                    </p:set>
                                    <p:animEffect transition="in" filter="dissolve">
                                      <p:cBhvr>
                                        <p:cTn id="12" dur="500"/>
                                        <p:tgtEl>
                                          <p:spTgt spid="54284">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284">
                                            <p:txEl>
                                              <p:pRg st="0" end="0"/>
                                            </p:txEl>
                                          </p:spTgt>
                                        </p:tgtEl>
                                        <p:attrNameLst>
                                          <p:attrName>style.visibility</p:attrName>
                                        </p:attrNameLst>
                                      </p:cBhvr>
                                      <p:to>
                                        <p:strVal val="visible"/>
                                      </p:to>
                                    </p:set>
                                    <p:animEffect transition="in" filter="dissolve">
                                      <p:cBhvr>
                                        <p:cTn id="17" dur="500"/>
                                        <p:tgtEl>
                                          <p:spTgt spid="5428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284">
                                            <p:txEl>
                                              <p:pRg st="1" end="1"/>
                                            </p:txEl>
                                          </p:spTgt>
                                        </p:tgtEl>
                                        <p:attrNameLst>
                                          <p:attrName>style.visibility</p:attrName>
                                        </p:attrNameLst>
                                      </p:cBhvr>
                                      <p:to>
                                        <p:strVal val="visible"/>
                                      </p:to>
                                    </p:set>
                                    <p:animEffect transition="in" filter="dissolve">
                                      <p:cBhvr>
                                        <p:cTn id="22" dur="500"/>
                                        <p:tgtEl>
                                          <p:spTgt spid="5428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284">
                                            <p:txEl>
                                              <p:pRg st="2" end="2"/>
                                            </p:txEl>
                                          </p:spTgt>
                                        </p:tgtEl>
                                        <p:attrNameLst>
                                          <p:attrName>style.visibility</p:attrName>
                                        </p:attrNameLst>
                                      </p:cBhvr>
                                      <p:to>
                                        <p:strVal val="visible"/>
                                      </p:to>
                                    </p:set>
                                    <p:animEffect transition="in" filter="dissolve">
                                      <p:cBhvr>
                                        <p:cTn id="27" dur="500"/>
                                        <p:tgtEl>
                                          <p:spTgt spid="5428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54282"/>
                                        </p:tgtEl>
                                        <p:attrNameLst>
                                          <p:attrName>style.visibility</p:attrName>
                                        </p:attrNameLst>
                                      </p:cBhvr>
                                      <p:to>
                                        <p:strVal val="visible"/>
                                      </p:to>
                                    </p:set>
                                    <p:animEffect transition="in" filter="wedge">
                                      <p:cBhvr>
                                        <p:cTn id="32" dur="2000"/>
                                        <p:tgtEl>
                                          <p:spTgt spid="5428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4285">
                                            <p:bg/>
                                          </p:spTgt>
                                        </p:tgtEl>
                                        <p:attrNameLst>
                                          <p:attrName>style.visibility</p:attrName>
                                        </p:attrNameLst>
                                      </p:cBhvr>
                                      <p:to>
                                        <p:strVal val="visible"/>
                                      </p:to>
                                    </p:set>
                                    <p:animEffect transition="in" filter="dissolve">
                                      <p:cBhvr>
                                        <p:cTn id="37" dur="500"/>
                                        <p:tgtEl>
                                          <p:spTgt spid="54285">
                                            <p:bg/>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4285">
                                            <p:txEl>
                                              <p:pRg st="0" end="0"/>
                                            </p:txEl>
                                          </p:spTgt>
                                        </p:tgtEl>
                                        <p:attrNameLst>
                                          <p:attrName>style.visibility</p:attrName>
                                        </p:attrNameLst>
                                      </p:cBhvr>
                                      <p:to>
                                        <p:strVal val="visible"/>
                                      </p:to>
                                    </p:set>
                                    <p:animEffect transition="in" filter="dissolve">
                                      <p:cBhvr>
                                        <p:cTn id="42" dur="500"/>
                                        <p:tgtEl>
                                          <p:spTgt spid="5428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4285">
                                            <p:txEl>
                                              <p:pRg st="1" end="1"/>
                                            </p:txEl>
                                          </p:spTgt>
                                        </p:tgtEl>
                                        <p:attrNameLst>
                                          <p:attrName>style.visibility</p:attrName>
                                        </p:attrNameLst>
                                      </p:cBhvr>
                                      <p:to>
                                        <p:strVal val="visible"/>
                                      </p:to>
                                    </p:set>
                                    <p:animEffect transition="in" filter="dissolve">
                                      <p:cBhvr>
                                        <p:cTn id="47" dur="500"/>
                                        <p:tgtEl>
                                          <p:spTgt spid="5428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4285">
                                            <p:txEl>
                                              <p:pRg st="2" end="2"/>
                                            </p:txEl>
                                          </p:spTgt>
                                        </p:tgtEl>
                                        <p:attrNameLst>
                                          <p:attrName>style.visibility</p:attrName>
                                        </p:attrNameLst>
                                      </p:cBhvr>
                                      <p:to>
                                        <p:strVal val="visible"/>
                                      </p:to>
                                    </p:set>
                                    <p:animEffect transition="in" filter="dissolve">
                                      <p:cBhvr>
                                        <p:cTn id="52" dur="500"/>
                                        <p:tgtEl>
                                          <p:spTgt spid="5428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4285">
                                            <p:txEl>
                                              <p:pRg st="3" end="3"/>
                                            </p:txEl>
                                          </p:spTgt>
                                        </p:tgtEl>
                                        <p:attrNameLst>
                                          <p:attrName>style.visibility</p:attrName>
                                        </p:attrNameLst>
                                      </p:cBhvr>
                                      <p:to>
                                        <p:strVal val="visible"/>
                                      </p:to>
                                    </p:set>
                                    <p:animEffect transition="in" filter="dissolve">
                                      <p:cBhvr>
                                        <p:cTn id="57" dur="500"/>
                                        <p:tgtEl>
                                          <p:spTgt spid="5428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0" presetClass="entr" presetSubtype="0" fill="hold" grpId="0" nodeType="clickEffect">
                                  <p:stCondLst>
                                    <p:cond delay="0"/>
                                  </p:stCondLst>
                                  <p:childTnLst>
                                    <p:set>
                                      <p:cBhvr>
                                        <p:cTn id="61" dur="1" fill="hold">
                                          <p:stCondLst>
                                            <p:cond delay="0"/>
                                          </p:stCondLst>
                                        </p:cTn>
                                        <p:tgtEl>
                                          <p:spTgt spid="54283"/>
                                        </p:tgtEl>
                                        <p:attrNameLst>
                                          <p:attrName>style.visibility</p:attrName>
                                        </p:attrNameLst>
                                      </p:cBhvr>
                                      <p:to>
                                        <p:strVal val="visible"/>
                                      </p:to>
                                    </p:set>
                                    <p:animEffect transition="in" filter="wedge">
                                      <p:cBhvr>
                                        <p:cTn id="62" dur="2000"/>
                                        <p:tgtEl>
                                          <p:spTgt spid="5428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4286">
                                            <p:bg/>
                                          </p:spTgt>
                                        </p:tgtEl>
                                        <p:attrNameLst>
                                          <p:attrName>style.visibility</p:attrName>
                                        </p:attrNameLst>
                                      </p:cBhvr>
                                      <p:to>
                                        <p:strVal val="visible"/>
                                      </p:to>
                                    </p:set>
                                    <p:animEffect transition="in" filter="dissolve">
                                      <p:cBhvr>
                                        <p:cTn id="67" dur="500"/>
                                        <p:tgtEl>
                                          <p:spTgt spid="54286">
                                            <p:bg/>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4286">
                                            <p:txEl>
                                              <p:pRg st="0" end="0"/>
                                            </p:txEl>
                                          </p:spTgt>
                                        </p:tgtEl>
                                        <p:attrNameLst>
                                          <p:attrName>style.visibility</p:attrName>
                                        </p:attrNameLst>
                                      </p:cBhvr>
                                      <p:to>
                                        <p:strVal val="visible"/>
                                      </p:to>
                                    </p:set>
                                    <p:animEffect transition="in" filter="dissolve">
                                      <p:cBhvr>
                                        <p:cTn id="72" dur="500"/>
                                        <p:tgtEl>
                                          <p:spTgt spid="5428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4286">
                                            <p:txEl>
                                              <p:pRg st="1" end="1"/>
                                            </p:txEl>
                                          </p:spTgt>
                                        </p:tgtEl>
                                        <p:attrNameLst>
                                          <p:attrName>style.visibility</p:attrName>
                                        </p:attrNameLst>
                                      </p:cBhvr>
                                      <p:to>
                                        <p:strVal val="visible"/>
                                      </p:to>
                                    </p:set>
                                    <p:animEffect transition="in" filter="dissolve">
                                      <p:cBhvr>
                                        <p:cTn id="77" dur="500"/>
                                        <p:tgtEl>
                                          <p:spTgt spid="54286">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4286">
                                            <p:txEl>
                                              <p:pRg st="2" end="2"/>
                                            </p:txEl>
                                          </p:spTgt>
                                        </p:tgtEl>
                                        <p:attrNameLst>
                                          <p:attrName>style.visibility</p:attrName>
                                        </p:attrNameLst>
                                      </p:cBhvr>
                                      <p:to>
                                        <p:strVal val="visible"/>
                                      </p:to>
                                    </p:set>
                                    <p:animEffect transition="in" filter="dissolve">
                                      <p:cBhvr>
                                        <p:cTn id="82" dur="500"/>
                                        <p:tgtEl>
                                          <p:spTgt spid="54286">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4286">
                                            <p:txEl>
                                              <p:pRg st="3" end="3"/>
                                            </p:txEl>
                                          </p:spTgt>
                                        </p:tgtEl>
                                        <p:attrNameLst>
                                          <p:attrName>style.visibility</p:attrName>
                                        </p:attrNameLst>
                                      </p:cBhvr>
                                      <p:to>
                                        <p:strVal val="visible"/>
                                      </p:to>
                                    </p:set>
                                    <p:animEffect transition="in" filter="dissolve">
                                      <p:cBhvr>
                                        <p:cTn id="87" dur="500"/>
                                        <p:tgtEl>
                                          <p:spTgt spid="54286">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4286">
                                            <p:txEl>
                                              <p:pRg st="4" end="4"/>
                                            </p:txEl>
                                          </p:spTgt>
                                        </p:tgtEl>
                                        <p:attrNameLst>
                                          <p:attrName>style.visibility</p:attrName>
                                        </p:attrNameLst>
                                      </p:cBhvr>
                                      <p:to>
                                        <p:strVal val="visible"/>
                                      </p:to>
                                    </p:set>
                                    <p:animEffect transition="in" filter="dissolve">
                                      <p:cBhvr>
                                        <p:cTn id="92" dur="500"/>
                                        <p:tgtEl>
                                          <p:spTgt spid="54286">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54278"/>
                                        </p:tgtEl>
                                        <p:attrNameLst>
                                          <p:attrName>style.visibility</p:attrName>
                                        </p:attrNameLst>
                                      </p:cBhvr>
                                      <p:to>
                                        <p:strVal val="visible"/>
                                      </p:to>
                                    </p:set>
                                    <p:animEffect transition="in" filter="dissolve">
                                      <p:cBhvr>
                                        <p:cTn id="97"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54281" grpId="0" animBg="1"/>
      <p:bldP spid="54282" grpId="0" animBg="1"/>
      <p:bldP spid="54283" grpId="0" animBg="1"/>
      <p:bldP spid="54284" grpId="0" build="p" animBg="1"/>
      <p:bldP spid="54285" grpId="0" build="p" animBg="1"/>
      <p:bldP spid="54286"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4"/>
          <p:cNvSpPr txBox="1">
            <a:spLocks noChangeArrowheads="1"/>
          </p:cNvSpPr>
          <p:nvPr/>
        </p:nvSpPr>
        <p:spPr bwMode="auto">
          <a:xfrm>
            <a:off x="0" y="0"/>
            <a:ext cx="9144000" cy="2344738"/>
          </a:xfrm>
          <a:prstGeom prst="rect">
            <a:avLst/>
          </a:prstGeom>
          <a:noFill/>
          <a:ln w="9525">
            <a:noFill/>
            <a:miter lim="800000"/>
            <a:headEnd/>
            <a:tailEnd/>
          </a:ln>
        </p:spPr>
        <p:txBody>
          <a:bodyPr>
            <a:spAutoFit/>
          </a:bodyPr>
          <a:lstStyle/>
          <a:p>
            <a:r>
              <a:rPr lang="en-US" altLang="zh-CN" sz="2400">
                <a:solidFill>
                  <a:schemeClr val="bg1"/>
                </a:solidFill>
                <a:latin typeface="楷体_GB2312" pitchFamily="49" charset="-122"/>
                <a:ea typeface="楷体_GB2312" pitchFamily="49" charset="-122"/>
              </a:rPr>
              <a:t>42.</a:t>
            </a:r>
            <a:r>
              <a:rPr lang="zh-CN" altLang="en-US" sz="2400">
                <a:solidFill>
                  <a:schemeClr val="bg1"/>
                </a:solidFill>
                <a:latin typeface="楷体_GB2312" pitchFamily="49" charset="-122"/>
                <a:ea typeface="楷体_GB2312" pitchFamily="49" charset="-122"/>
              </a:rPr>
              <a:t>（</a:t>
            </a:r>
            <a:r>
              <a:rPr lang="en-US" altLang="zh-CN" sz="2400">
                <a:solidFill>
                  <a:schemeClr val="bg1"/>
                </a:solidFill>
                <a:latin typeface="楷体_GB2312" pitchFamily="49" charset="-122"/>
                <a:ea typeface="楷体_GB2312" pitchFamily="49" charset="-122"/>
              </a:rPr>
              <a:t>10</a:t>
            </a:r>
            <a:r>
              <a:rPr lang="zh-CN" altLang="en-US" sz="2400">
                <a:solidFill>
                  <a:schemeClr val="bg1"/>
                </a:solidFill>
                <a:latin typeface="楷体_GB2312" pitchFamily="49" charset="-122"/>
                <a:ea typeface="楷体_GB2312" pitchFamily="49" charset="-122"/>
              </a:rPr>
              <a:t>分）旅游地理</a:t>
            </a:r>
          </a:p>
          <a:p>
            <a:r>
              <a:rPr lang="zh-CN" altLang="en-US" sz="2400">
                <a:solidFill>
                  <a:schemeClr val="bg1"/>
                </a:solidFill>
                <a:latin typeface="楷体_GB2312" pitchFamily="49" charset="-122"/>
                <a:ea typeface="楷体_GB2312" pitchFamily="49" charset="-122"/>
              </a:rPr>
              <a:t>　　</a:t>
            </a:r>
            <a:r>
              <a:rPr lang="zh-CN" altLang="en-US" sz="2400" b="1">
                <a:solidFill>
                  <a:schemeClr val="bg1"/>
                </a:solidFill>
              </a:rPr>
              <a:t>阅读图文资料，完成下列要求。</a:t>
            </a:r>
            <a:endParaRPr lang="zh-CN" altLang="en-US" sz="2400">
              <a:solidFill>
                <a:schemeClr val="bg1"/>
              </a:solidFill>
            </a:endParaRPr>
          </a:p>
          <a:p>
            <a:r>
              <a:rPr lang="zh-CN" altLang="en-US" sz="2400">
                <a:solidFill>
                  <a:schemeClr val="bg1"/>
                </a:solidFill>
                <a:latin typeface="楷体_GB2312" pitchFamily="49" charset="-122"/>
                <a:ea typeface="楷体_GB2312" pitchFamily="49" charset="-122"/>
              </a:rPr>
              <a:t>　　黄果树瀑布位于我国贵州省安顺市，落差</a:t>
            </a:r>
            <a:r>
              <a:rPr lang="en-US" altLang="zh-CN" sz="2400">
                <a:solidFill>
                  <a:schemeClr val="bg1"/>
                </a:solidFill>
                <a:latin typeface="楷体_GB2312" pitchFamily="49" charset="-122"/>
                <a:ea typeface="楷体_GB2312" pitchFamily="49" charset="-122"/>
              </a:rPr>
              <a:t>74</a:t>
            </a:r>
            <a:r>
              <a:rPr lang="zh-CN" altLang="en-US" sz="2400">
                <a:solidFill>
                  <a:schemeClr val="bg1"/>
                </a:solidFill>
                <a:latin typeface="楷体_GB2312" pitchFamily="49" charset="-122"/>
                <a:ea typeface="楷体_GB2312" pitchFamily="49" charset="-122"/>
              </a:rPr>
              <a:t>米，宽</a:t>
            </a:r>
            <a:r>
              <a:rPr lang="en-US" altLang="zh-CN" sz="2400">
                <a:solidFill>
                  <a:schemeClr val="bg1"/>
                </a:solidFill>
                <a:latin typeface="楷体_GB2312" pitchFamily="49" charset="-122"/>
                <a:ea typeface="楷体_GB2312" pitchFamily="49" charset="-122"/>
              </a:rPr>
              <a:t>81</a:t>
            </a:r>
            <a:r>
              <a:rPr lang="zh-CN" altLang="en-US" sz="2400">
                <a:solidFill>
                  <a:schemeClr val="bg1"/>
                </a:solidFill>
                <a:latin typeface="楷体_GB2312" pitchFamily="49" charset="-122"/>
                <a:ea typeface="楷体_GB2312" pitchFamily="49" charset="-122"/>
              </a:rPr>
              <a:t>米，是世界著名的大瀑布之一。黄果树瀑布的形态因季节而变化，水量大时，气势磅礴，河水从断崖顶端飞流而下，激起数百米远的水雾。每年</a:t>
            </a:r>
            <a:r>
              <a:rPr lang="en-US" altLang="zh-CN" sz="2400">
                <a:solidFill>
                  <a:schemeClr val="bg1"/>
                </a:solidFill>
                <a:latin typeface="楷体_GB2312" pitchFamily="49" charset="-122"/>
                <a:ea typeface="楷体_GB2312" pitchFamily="49" charset="-122"/>
              </a:rPr>
              <a:t>5</a:t>
            </a:r>
            <a:r>
              <a:rPr lang="zh-CN" altLang="en-US" sz="2400">
                <a:solidFill>
                  <a:schemeClr val="bg1"/>
                </a:solidFill>
                <a:latin typeface="楷体_GB2312" pitchFamily="49" charset="-122"/>
                <a:ea typeface="楷体_GB2312" pitchFamily="49" charset="-122"/>
              </a:rPr>
              <a:t>月到</a:t>
            </a:r>
            <a:r>
              <a:rPr lang="en-US" altLang="zh-CN" sz="2400">
                <a:solidFill>
                  <a:schemeClr val="bg1"/>
                </a:solidFill>
                <a:latin typeface="楷体_GB2312" pitchFamily="49" charset="-122"/>
                <a:ea typeface="楷体_GB2312" pitchFamily="49" charset="-122"/>
              </a:rPr>
              <a:t>10</a:t>
            </a:r>
            <a:r>
              <a:rPr lang="zh-CN" altLang="en-US" sz="2400">
                <a:solidFill>
                  <a:schemeClr val="bg1"/>
                </a:solidFill>
                <a:latin typeface="楷体_GB2312" pitchFamily="49" charset="-122"/>
                <a:ea typeface="楷体_GB2312" pitchFamily="49" charset="-122"/>
              </a:rPr>
              <a:t>月是黄果树景区的旅游旺季。图</a:t>
            </a:r>
            <a:r>
              <a:rPr lang="en-US" altLang="zh-CN" sz="2400">
                <a:solidFill>
                  <a:schemeClr val="bg1"/>
                </a:solidFill>
                <a:latin typeface="楷体_GB2312" pitchFamily="49" charset="-122"/>
                <a:ea typeface="楷体_GB2312" pitchFamily="49" charset="-122"/>
              </a:rPr>
              <a:t>7</a:t>
            </a:r>
            <a:r>
              <a:rPr lang="zh-CN" altLang="en-US" sz="2400">
                <a:solidFill>
                  <a:schemeClr val="bg1"/>
                </a:solidFill>
                <a:latin typeface="楷体_GB2312" pitchFamily="49" charset="-122"/>
                <a:ea typeface="楷体_GB2312" pitchFamily="49" charset="-122"/>
              </a:rPr>
              <a:t>是黄果树瀑布景观图。</a:t>
            </a:r>
            <a:r>
              <a:rPr lang="zh-CN" altLang="en-US" sz="2800">
                <a:solidFill>
                  <a:schemeClr val="bg1"/>
                </a:solidFill>
                <a:latin typeface="楷体_GB2312" pitchFamily="49" charset="-122"/>
                <a:ea typeface="楷体_GB2312" pitchFamily="49" charset="-122"/>
              </a:rPr>
              <a:t>　　</a:t>
            </a:r>
            <a:endParaRPr lang="zh-CN" altLang="en-US" sz="2800" b="1">
              <a:solidFill>
                <a:schemeClr val="bg1"/>
              </a:solidFill>
              <a:latin typeface="楷体_GB2312" pitchFamily="49" charset="-122"/>
              <a:ea typeface="楷体_GB2312" pitchFamily="49" charset="-122"/>
            </a:endParaRPr>
          </a:p>
        </p:txBody>
      </p:sp>
      <p:sp>
        <p:nvSpPr>
          <p:cNvPr id="25605" name="Text Box 5"/>
          <p:cNvSpPr txBox="1">
            <a:spLocks noChangeArrowheads="1"/>
          </p:cNvSpPr>
          <p:nvPr/>
        </p:nvSpPr>
        <p:spPr bwMode="auto">
          <a:xfrm>
            <a:off x="0" y="4203700"/>
            <a:ext cx="9144000" cy="2654300"/>
          </a:xfrm>
          <a:prstGeom prst="rect">
            <a:avLst/>
          </a:prstGeom>
          <a:noFill/>
          <a:ln w="9525">
            <a:noFill/>
            <a:miter lim="800000"/>
            <a:headEnd/>
            <a:tailEnd/>
          </a:ln>
        </p:spPr>
        <p:txBody>
          <a:bodyPr>
            <a:spAutoFit/>
          </a:bodyPr>
          <a:lstStyle/>
          <a:p>
            <a:r>
              <a:rPr lang="zh-CN" altLang="en-US" sz="2800">
                <a:solidFill>
                  <a:schemeClr val="bg1"/>
                </a:solidFill>
                <a:latin typeface="华文行楷" pitchFamily="2" charset="-122"/>
                <a:ea typeface="华文行楷" pitchFamily="2" charset="-122"/>
              </a:rPr>
              <a:t>　　</a:t>
            </a:r>
            <a:r>
              <a:rPr lang="en-US" altLang="zh-CN" sz="2800">
                <a:solidFill>
                  <a:schemeClr val="bg1"/>
                </a:solidFill>
                <a:latin typeface="华文行楷" pitchFamily="2" charset="-122"/>
                <a:ea typeface="华文行楷" pitchFamily="2" charset="-122"/>
              </a:rPr>
              <a:t>5</a:t>
            </a:r>
            <a:r>
              <a:rPr lang="zh-CN" altLang="en-US" sz="2800">
                <a:solidFill>
                  <a:schemeClr val="bg1"/>
                </a:solidFill>
                <a:latin typeface="华文行楷" pitchFamily="2" charset="-122"/>
                <a:ea typeface="华文行楷" pitchFamily="2" charset="-122"/>
              </a:rPr>
              <a:t>月</a:t>
            </a:r>
            <a:r>
              <a:rPr lang="en-US" altLang="zh-CN" sz="2800">
                <a:solidFill>
                  <a:schemeClr val="bg1"/>
                </a:solidFill>
                <a:latin typeface="华文行楷" pitchFamily="2" charset="-122"/>
                <a:ea typeface="华文行楷" pitchFamily="2" charset="-122"/>
              </a:rPr>
              <a:t>~10</a:t>
            </a:r>
            <a:r>
              <a:rPr lang="zh-CN" altLang="en-US" sz="2800">
                <a:solidFill>
                  <a:schemeClr val="bg1"/>
                </a:solidFill>
                <a:latin typeface="华文行楷" pitchFamily="2" charset="-122"/>
                <a:ea typeface="华文行楷" pitchFamily="2" charset="-122"/>
              </a:rPr>
              <a:t>月降水量多，河流</a:t>
            </a:r>
          </a:p>
          <a:p>
            <a:r>
              <a:rPr lang="zh-CN" altLang="en-US" sz="2800">
                <a:solidFill>
                  <a:schemeClr val="bg1"/>
                </a:solidFill>
                <a:latin typeface="华文行楷" pitchFamily="2" charset="-122"/>
                <a:ea typeface="华文行楷" pitchFamily="2" charset="-122"/>
              </a:rPr>
              <a:t>水量大，瀑布壮观，观赏性强（</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分）；当地夏季气候较凉爽，适宜避暑（</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分）；该时段内节假日多（五一，暑假，国庆等）（</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a:t>
            </a:r>
          </a:p>
          <a:p>
            <a:r>
              <a:rPr lang="zh-CN" altLang="en-US" sz="2800">
                <a:solidFill>
                  <a:schemeClr val="bg1"/>
                </a:solidFill>
                <a:latin typeface="华文行楷" pitchFamily="2" charset="-122"/>
                <a:ea typeface="华文行楷" pitchFamily="2" charset="-122"/>
              </a:rPr>
              <a:t>　　用品：雨伞、雨衣等雨具（</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分）；理由：近距离观赏瀑布时会受到水雾的影响（</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a:t>
            </a:r>
          </a:p>
        </p:txBody>
      </p:sp>
      <p:pic>
        <p:nvPicPr>
          <p:cNvPr id="34819" name="Picture 8" descr="next1">
            <a:hlinkClick r:id="" action="ppaction://hlinkshowjump?jump=nextslide"/>
          </p:cNvPr>
          <p:cNvPicPr>
            <a:picLocks noChangeAspect="1" noChangeArrowheads="1" noCrop="1"/>
          </p:cNvPicPr>
          <p:nvPr/>
        </p:nvPicPr>
        <p:blipFill>
          <a:blip r:embed="rId2"/>
          <a:srcRect/>
          <a:stretch>
            <a:fillRect/>
          </a:stretch>
        </p:blipFill>
        <p:spPr bwMode="auto">
          <a:xfrm>
            <a:off x="8172450" y="6453188"/>
            <a:ext cx="827088" cy="284162"/>
          </a:xfrm>
          <a:prstGeom prst="rect">
            <a:avLst/>
          </a:prstGeom>
          <a:noFill/>
          <a:ln w="9525">
            <a:noFill/>
            <a:miter lim="800000"/>
            <a:headEnd/>
            <a:tailEnd/>
          </a:ln>
        </p:spPr>
      </p:pic>
      <p:sp>
        <p:nvSpPr>
          <p:cNvPr id="34820" name="Rectangle 10"/>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zh-CN" altLang="en-US"/>
          </a:p>
        </p:txBody>
      </p:sp>
      <p:pic>
        <p:nvPicPr>
          <p:cNvPr id="34821" name="图片 3"/>
          <p:cNvPicPr>
            <a:picLocks noChangeAspect="1" noChangeArrowheads="1"/>
          </p:cNvPicPr>
          <p:nvPr/>
        </p:nvPicPr>
        <p:blipFill>
          <a:blip r:embed="rId3"/>
          <a:srcRect b="5197"/>
          <a:stretch>
            <a:fillRect/>
          </a:stretch>
        </p:blipFill>
        <p:spPr bwMode="auto">
          <a:xfrm>
            <a:off x="4859338" y="2349500"/>
            <a:ext cx="4284662" cy="2720975"/>
          </a:xfrm>
          <a:prstGeom prst="rect">
            <a:avLst/>
          </a:prstGeom>
          <a:noFill/>
          <a:ln w="9525">
            <a:noFill/>
            <a:miter lim="800000"/>
            <a:headEnd/>
            <a:tailEnd/>
          </a:ln>
        </p:spPr>
      </p:pic>
      <p:sp>
        <p:nvSpPr>
          <p:cNvPr id="34822" name="Text Box 11"/>
          <p:cNvSpPr txBox="1">
            <a:spLocks noChangeArrowheads="1"/>
          </p:cNvSpPr>
          <p:nvPr/>
        </p:nvSpPr>
        <p:spPr bwMode="auto">
          <a:xfrm>
            <a:off x="0" y="2349500"/>
            <a:ext cx="4787900" cy="1800225"/>
          </a:xfrm>
          <a:prstGeom prst="rect">
            <a:avLst/>
          </a:prstGeom>
          <a:noFill/>
          <a:ln w="9525">
            <a:noFill/>
            <a:miter lim="800000"/>
            <a:headEnd/>
            <a:tailEnd/>
          </a:ln>
        </p:spPr>
        <p:txBody>
          <a:bodyPr>
            <a:spAutoFit/>
          </a:bodyPr>
          <a:lstStyle/>
          <a:p>
            <a:r>
              <a:rPr lang="zh-CN" altLang="en-US" sz="2800" b="1">
                <a:solidFill>
                  <a:schemeClr val="bg1"/>
                </a:solidFill>
                <a:latin typeface="宋体" charset="-122"/>
              </a:rPr>
              <a:t>　　分析黄果树瀑布景区每年</a:t>
            </a:r>
            <a:r>
              <a:rPr lang="en-US" altLang="zh-CN" sz="2800" b="1">
                <a:solidFill>
                  <a:schemeClr val="bg1"/>
                </a:solidFill>
                <a:latin typeface="宋体" charset="-122"/>
              </a:rPr>
              <a:t>5</a:t>
            </a:r>
            <a:r>
              <a:rPr lang="zh-CN" altLang="en-US" sz="2800" b="1">
                <a:solidFill>
                  <a:schemeClr val="bg1"/>
                </a:solidFill>
                <a:latin typeface="宋体" charset="-122"/>
              </a:rPr>
              <a:t>月到</a:t>
            </a:r>
            <a:r>
              <a:rPr lang="en-US" altLang="zh-CN" sz="2800" b="1">
                <a:solidFill>
                  <a:schemeClr val="bg1"/>
                </a:solidFill>
                <a:latin typeface="宋体" charset="-122"/>
              </a:rPr>
              <a:t>10</a:t>
            </a:r>
            <a:r>
              <a:rPr lang="zh-CN" altLang="en-US" sz="2800" b="1">
                <a:solidFill>
                  <a:schemeClr val="bg1"/>
                </a:solidFill>
                <a:latin typeface="宋体" charset="-122"/>
              </a:rPr>
              <a:t>月形成旅游旺季的原因，并说明近距离观赏瀑布需要携带的用品及理由。</a:t>
            </a:r>
          </a:p>
        </p:txBody>
      </p:sp>
      <p:sp>
        <p:nvSpPr>
          <p:cNvPr id="25612" name="Oval 12"/>
          <p:cNvSpPr>
            <a:spLocks noChangeArrowheads="1"/>
          </p:cNvSpPr>
          <p:nvPr/>
        </p:nvSpPr>
        <p:spPr bwMode="auto">
          <a:xfrm>
            <a:off x="7667625" y="1125538"/>
            <a:ext cx="1008063" cy="433387"/>
          </a:xfrm>
          <a:prstGeom prst="ellipse">
            <a:avLst/>
          </a:prstGeom>
          <a:noFill/>
          <a:ln w="25400">
            <a:solidFill>
              <a:srgbClr val="FFFF00"/>
            </a:solidFill>
            <a:prstDash val="dash"/>
            <a:round/>
            <a:headEnd/>
            <a:tailEnd/>
          </a:ln>
        </p:spPr>
        <p:txBody>
          <a:bodyPr wrap="none" anchor="ctr"/>
          <a:lstStyle/>
          <a:p>
            <a:endParaRPr lang="zh-CN" altLang="en-US"/>
          </a:p>
        </p:txBody>
      </p:sp>
      <p:sp>
        <p:nvSpPr>
          <p:cNvPr id="25613" name="Oval 13"/>
          <p:cNvSpPr>
            <a:spLocks noChangeArrowheads="1"/>
          </p:cNvSpPr>
          <p:nvPr/>
        </p:nvSpPr>
        <p:spPr bwMode="auto">
          <a:xfrm>
            <a:off x="0" y="1484313"/>
            <a:ext cx="2124075" cy="433387"/>
          </a:xfrm>
          <a:prstGeom prst="ellipse">
            <a:avLst/>
          </a:prstGeom>
          <a:noFill/>
          <a:ln w="25400">
            <a:solidFill>
              <a:srgbClr val="FFFF00"/>
            </a:solidFill>
            <a:prstDash val="dash"/>
            <a:round/>
            <a:headEnd/>
            <a:tailEnd/>
          </a:ln>
        </p:spPr>
        <p:txBody>
          <a:bodyPr wrap="none" anchor="ctr"/>
          <a:lstStyle/>
          <a:p>
            <a:endParaRPr lang="zh-CN" altLang="en-US"/>
          </a:p>
        </p:txBody>
      </p:sp>
      <p:sp>
        <p:nvSpPr>
          <p:cNvPr id="25614" name="Oval 14"/>
          <p:cNvSpPr>
            <a:spLocks noChangeArrowheads="1"/>
          </p:cNvSpPr>
          <p:nvPr/>
        </p:nvSpPr>
        <p:spPr bwMode="auto">
          <a:xfrm>
            <a:off x="250825" y="2805113"/>
            <a:ext cx="4033838" cy="504825"/>
          </a:xfrm>
          <a:prstGeom prst="ellipse">
            <a:avLst/>
          </a:prstGeom>
          <a:noFill/>
          <a:ln w="25400">
            <a:solidFill>
              <a:srgbClr val="FFFF00"/>
            </a:solidFill>
            <a:prstDash val="dash"/>
            <a:round/>
            <a:headEnd/>
            <a:tailEnd/>
          </a:ln>
        </p:spPr>
        <p:txBody>
          <a:bodyPr wrap="none" anchor="ctr"/>
          <a:lstStyle/>
          <a:p>
            <a:endParaRPr lang="zh-CN" altLang="en-US"/>
          </a:p>
        </p:txBody>
      </p:sp>
      <p:sp>
        <p:nvSpPr>
          <p:cNvPr id="25615" name="AutoShape 15"/>
          <p:cNvSpPr>
            <a:spLocks noChangeArrowheads="1"/>
          </p:cNvSpPr>
          <p:nvPr/>
        </p:nvSpPr>
        <p:spPr bwMode="auto">
          <a:xfrm>
            <a:off x="4284663" y="2420938"/>
            <a:ext cx="4859337" cy="1844675"/>
          </a:xfrm>
          <a:prstGeom prst="wedgeRectCallout">
            <a:avLst>
              <a:gd name="adj1" fmla="val -66463"/>
              <a:gd name="adj2" fmla="val -1127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水量大时气势磅礴；</a:t>
            </a:r>
          </a:p>
          <a:p>
            <a:pPr algn="ctr"/>
            <a:r>
              <a:rPr lang="en-US" altLang="zh-CN" sz="2800" b="1">
                <a:solidFill>
                  <a:srgbClr val="FF0000"/>
                </a:solidFill>
                <a:ea typeface="楷体_GB2312" pitchFamily="49" charset="-122"/>
              </a:rPr>
              <a:t>5</a:t>
            </a:r>
            <a:r>
              <a:rPr lang="zh-CN" altLang="en-US" sz="2800" b="1">
                <a:solidFill>
                  <a:srgbClr val="FF0000"/>
                </a:solidFill>
                <a:ea typeface="楷体_GB2312" pitchFamily="49" charset="-122"/>
              </a:rPr>
              <a:t>月到</a:t>
            </a:r>
            <a:r>
              <a:rPr lang="en-US" altLang="zh-CN" sz="2800" b="1">
                <a:solidFill>
                  <a:srgbClr val="FF0000"/>
                </a:solidFill>
                <a:ea typeface="楷体_GB2312" pitchFamily="49" charset="-122"/>
              </a:rPr>
              <a:t>10</a:t>
            </a:r>
            <a:r>
              <a:rPr lang="zh-CN" altLang="en-US" sz="2800" b="1">
                <a:solidFill>
                  <a:srgbClr val="FF0000"/>
                </a:solidFill>
                <a:ea typeface="楷体_GB2312" pitchFamily="49" charset="-122"/>
              </a:rPr>
              <a:t>月是旅游旺季</a:t>
            </a:r>
          </a:p>
          <a:p>
            <a:pPr algn="ctr"/>
            <a:r>
              <a:rPr lang="zh-CN" altLang="en-US" sz="2800" b="1">
                <a:solidFill>
                  <a:srgbClr val="FF0000"/>
                </a:solidFill>
                <a:ea typeface="楷体_GB2312" pitchFamily="49" charset="-122"/>
              </a:rPr>
              <a:t>→此时降水量多，河流流量大</a:t>
            </a:r>
          </a:p>
        </p:txBody>
      </p:sp>
      <p:sp>
        <p:nvSpPr>
          <p:cNvPr id="25616" name="Oval 16"/>
          <p:cNvSpPr>
            <a:spLocks noChangeArrowheads="1"/>
          </p:cNvSpPr>
          <p:nvPr/>
        </p:nvSpPr>
        <p:spPr bwMode="auto">
          <a:xfrm>
            <a:off x="3419475" y="765175"/>
            <a:ext cx="1873250" cy="433388"/>
          </a:xfrm>
          <a:prstGeom prst="ellipse">
            <a:avLst/>
          </a:prstGeom>
          <a:noFill/>
          <a:ln w="25400">
            <a:solidFill>
              <a:srgbClr val="FFFF00"/>
            </a:solidFill>
            <a:prstDash val="dash"/>
            <a:round/>
            <a:headEnd/>
            <a:tailEnd/>
          </a:ln>
        </p:spPr>
        <p:txBody>
          <a:bodyPr wrap="none" anchor="ctr"/>
          <a:lstStyle/>
          <a:p>
            <a:endParaRPr lang="zh-CN" altLang="en-US"/>
          </a:p>
        </p:txBody>
      </p:sp>
      <p:sp>
        <p:nvSpPr>
          <p:cNvPr id="25617" name="AutoShape 17"/>
          <p:cNvSpPr>
            <a:spLocks noChangeArrowheads="1"/>
          </p:cNvSpPr>
          <p:nvPr/>
        </p:nvSpPr>
        <p:spPr bwMode="auto">
          <a:xfrm>
            <a:off x="0" y="0"/>
            <a:ext cx="3635375" cy="1844675"/>
          </a:xfrm>
          <a:prstGeom prst="wedgeRectCallout">
            <a:avLst>
              <a:gd name="adj1" fmla="val 69870"/>
              <a:gd name="adj2" fmla="val 258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贵州省安顺市</a:t>
            </a:r>
          </a:p>
          <a:p>
            <a:pPr algn="ctr"/>
            <a:r>
              <a:rPr lang="zh-CN" altLang="en-US" sz="2800" b="1">
                <a:solidFill>
                  <a:srgbClr val="FF0000"/>
                </a:solidFill>
                <a:ea typeface="楷体_GB2312" pitchFamily="49" charset="-122"/>
              </a:rPr>
              <a:t>→位于云贵高原</a:t>
            </a:r>
          </a:p>
          <a:p>
            <a:pPr algn="ctr"/>
            <a:r>
              <a:rPr lang="zh-CN" altLang="en-US" sz="2800" b="1">
                <a:solidFill>
                  <a:srgbClr val="FF0000"/>
                </a:solidFill>
                <a:ea typeface="楷体_GB2312" pitchFamily="49" charset="-122"/>
              </a:rPr>
              <a:t>→夏季较凉爽</a:t>
            </a:r>
          </a:p>
        </p:txBody>
      </p:sp>
      <p:sp>
        <p:nvSpPr>
          <p:cNvPr id="25618" name="AutoShape 18"/>
          <p:cNvSpPr>
            <a:spLocks noChangeArrowheads="1"/>
          </p:cNvSpPr>
          <p:nvPr/>
        </p:nvSpPr>
        <p:spPr bwMode="auto">
          <a:xfrm>
            <a:off x="0" y="1196975"/>
            <a:ext cx="3708400" cy="1439863"/>
          </a:xfrm>
          <a:prstGeom prst="wedgeRectCallout">
            <a:avLst>
              <a:gd name="adj1" fmla="val -13398"/>
              <a:gd name="adj2" fmla="val 71060"/>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获取信息→调用常识：</a:t>
            </a:r>
          </a:p>
          <a:p>
            <a:pPr algn="ctr"/>
            <a:r>
              <a:rPr lang="en-US" altLang="zh-CN" sz="2800" b="1">
                <a:solidFill>
                  <a:srgbClr val="FF0000"/>
                </a:solidFill>
                <a:ea typeface="楷体_GB2312" pitchFamily="49" charset="-122"/>
              </a:rPr>
              <a:t>5</a:t>
            </a:r>
            <a:r>
              <a:rPr lang="zh-CN" altLang="en-US" sz="2800" b="1">
                <a:solidFill>
                  <a:srgbClr val="FF0000"/>
                </a:solidFill>
                <a:ea typeface="楷体_GB2312" pitchFamily="49" charset="-122"/>
              </a:rPr>
              <a:t>月到</a:t>
            </a:r>
            <a:r>
              <a:rPr lang="en-US" altLang="zh-CN" sz="2800" b="1">
                <a:solidFill>
                  <a:srgbClr val="FF0000"/>
                </a:solidFill>
                <a:ea typeface="楷体_GB2312" pitchFamily="49" charset="-122"/>
              </a:rPr>
              <a:t>10</a:t>
            </a:r>
            <a:r>
              <a:rPr lang="zh-CN" altLang="en-US" sz="2800" b="1">
                <a:solidFill>
                  <a:srgbClr val="FF0000"/>
                </a:solidFill>
                <a:ea typeface="楷体_GB2312" pitchFamily="49" charset="-122"/>
              </a:rPr>
              <a:t>月</a:t>
            </a:r>
          </a:p>
          <a:p>
            <a:pPr algn="ctr"/>
            <a:r>
              <a:rPr lang="zh-CN" altLang="en-US" sz="2800" b="1">
                <a:solidFill>
                  <a:srgbClr val="FF0000"/>
                </a:solidFill>
                <a:ea typeface="楷体_GB2312" pitchFamily="49" charset="-122"/>
              </a:rPr>
              <a:t>→节假日较多</a:t>
            </a:r>
          </a:p>
        </p:txBody>
      </p:sp>
      <p:sp>
        <p:nvSpPr>
          <p:cNvPr id="25619" name="Oval 19"/>
          <p:cNvSpPr>
            <a:spLocks noChangeArrowheads="1"/>
          </p:cNvSpPr>
          <p:nvPr/>
        </p:nvSpPr>
        <p:spPr bwMode="auto">
          <a:xfrm>
            <a:off x="5651500" y="1484313"/>
            <a:ext cx="3241675" cy="504825"/>
          </a:xfrm>
          <a:prstGeom prst="ellipse">
            <a:avLst/>
          </a:prstGeom>
          <a:noFill/>
          <a:ln w="25400">
            <a:solidFill>
              <a:srgbClr val="FFFF00"/>
            </a:solidFill>
            <a:prstDash val="dash"/>
            <a:round/>
            <a:headEnd/>
            <a:tailEnd/>
          </a:ln>
        </p:spPr>
        <p:txBody>
          <a:bodyPr wrap="none" anchor="ctr"/>
          <a:lstStyle/>
          <a:p>
            <a:endParaRPr lang="zh-CN" altLang="en-US"/>
          </a:p>
        </p:txBody>
      </p:sp>
      <p:sp>
        <p:nvSpPr>
          <p:cNvPr id="25620" name="AutoShape 20"/>
          <p:cNvSpPr>
            <a:spLocks noChangeArrowheads="1"/>
          </p:cNvSpPr>
          <p:nvPr/>
        </p:nvSpPr>
        <p:spPr bwMode="auto">
          <a:xfrm>
            <a:off x="4859338" y="0"/>
            <a:ext cx="4284662" cy="1439863"/>
          </a:xfrm>
          <a:prstGeom prst="wedgeRectCallout">
            <a:avLst>
              <a:gd name="adj1" fmla="val 2093"/>
              <a:gd name="adj2" fmla="val 63782"/>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获取信息→调用常识：</a:t>
            </a:r>
          </a:p>
          <a:p>
            <a:pPr algn="ctr"/>
            <a:r>
              <a:rPr lang="zh-CN" altLang="en-US" sz="2800" b="1">
                <a:solidFill>
                  <a:srgbClr val="FF0000"/>
                </a:solidFill>
                <a:ea typeface="楷体_GB2312" pitchFamily="49" charset="-122"/>
              </a:rPr>
              <a:t>数百米远的水雾</a:t>
            </a:r>
          </a:p>
          <a:p>
            <a:pPr algn="ctr"/>
            <a:r>
              <a:rPr lang="zh-CN" altLang="en-US" sz="2800" b="1">
                <a:solidFill>
                  <a:srgbClr val="FF0000"/>
                </a:solidFill>
                <a:ea typeface="楷体_GB2312" pitchFamily="49" charset="-122"/>
              </a:rPr>
              <a:t>→雨衣、雨伞防水雾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5612"/>
                                        </p:tgtEl>
                                        <p:attrNameLst>
                                          <p:attrName>style.visibility</p:attrName>
                                        </p:attrNameLst>
                                      </p:cBhvr>
                                      <p:to>
                                        <p:strVal val="visible"/>
                                      </p:to>
                                    </p:set>
                                    <p:animEffect transition="in" filter="wedge">
                                      <p:cBhvr>
                                        <p:cTn id="7" dur="2000"/>
                                        <p:tgtEl>
                                          <p:spTgt spid="2561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5613"/>
                                        </p:tgtEl>
                                        <p:attrNameLst>
                                          <p:attrName>style.visibility</p:attrName>
                                        </p:attrNameLst>
                                      </p:cBhvr>
                                      <p:to>
                                        <p:strVal val="visible"/>
                                      </p:to>
                                    </p:set>
                                    <p:animEffect transition="in" filter="wedge">
                                      <p:cBhvr>
                                        <p:cTn id="12" dur="2000"/>
                                        <p:tgtEl>
                                          <p:spTgt spid="2561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5614"/>
                                        </p:tgtEl>
                                        <p:attrNameLst>
                                          <p:attrName>style.visibility</p:attrName>
                                        </p:attrNameLst>
                                      </p:cBhvr>
                                      <p:to>
                                        <p:strVal val="visible"/>
                                      </p:to>
                                    </p:set>
                                    <p:animEffect transition="in" filter="wedge">
                                      <p:cBhvr>
                                        <p:cTn id="17" dur="2000"/>
                                        <p:tgtEl>
                                          <p:spTgt spid="256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15">
                                            <p:bg/>
                                          </p:spTgt>
                                        </p:tgtEl>
                                        <p:attrNameLst>
                                          <p:attrName>style.visibility</p:attrName>
                                        </p:attrNameLst>
                                      </p:cBhvr>
                                      <p:to>
                                        <p:strVal val="visible"/>
                                      </p:to>
                                    </p:set>
                                    <p:animEffect transition="in" filter="dissolve">
                                      <p:cBhvr>
                                        <p:cTn id="22" dur="500"/>
                                        <p:tgtEl>
                                          <p:spTgt spid="25615">
                                            <p:bg/>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15">
                                            <p:txEl>
                                              <p:pRg st="0" end="0"/>
                                            </p:txEl>
                                          </p:spTgt>
                                        </p:tgtEl>
                                        <p:attrNameLst>
                                          <p:attrName>style.visibility</p:attrName>
                                        </p:attrNameLst>
                                      </p:cBhvr>
                                      <p:to>
                                        <p:strVal val="visible"/>
                                      </p:to>
                                    </p:set>
                                    <p:animEffect transition="in" filter="dissolve">
                                      <p:cBhvr>
                                        <p:cTn id="27" dur="500"/>
                                        <p:tgtEl>
                                          <p:spTgt spid="256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615">
                                            <p:txEl>
                                              <p:pRg st="1" end="1"/>
                                            </p:txEl>
                                          </p:spTgt>
                                        </p:tgtEl>
                                        <p:attrNameLst>
                                          <p:attrName>style.visibility</p:attrName>
                                        </p:attrNameLst>
                                      </p:cBhvr>
                                      <p:to>
                                        <p:strVal val="visible"/>
                                      </p:to>
                                    </p:set>
                                    <p:animEffect transition="in" filter="dissolve">
                                      <p:cBhvr>
                                        <p:cTn id="32" dur="500"/>
                                        <p:tgtEl>
                                          <p:spTgt spid="2561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615">
                                            <p:txEl>
                                              <p:pRg st="2" end="2"/>
                                            </p:txEl>
                                          </p:spTgt>
                                        </p:tgtEl>
                                        <p:attrNameLst>
                                          <p:attrName>style.visibility</p:attrName>
                                        </p:attrNameLst>
                                      </p:cBhvr>
                                      <p:to>
                                        <p:strVal val="visible"/>
                                      </p:to>
                                    </p:set>
                                    <p:animEffect transition="in" filter="dissolve">
                                      <p:cBhvr>
                                        <p:cTn id="37" dur="500"/>
                                        <p:tgtEl>
                                          <p:spTgt spid="2561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615">
                                            <p:txEl>
                                              <p:pRg st="3" end="3"/>
                                            </p:txEl>
                                          </p:spTgt>
                                        </p:tgtEl>
                                        <p:attrNameLst>
                                          <p:attrName>style.visibility</p:attrName>
                                        </p:attrNameLst>
                                      </p:cBhvr>
                                      <p:to>
                                        <p:strVal val="visible"/>
                                      </p:to>
                                    </p:set>
                                    <p:animEffect transition="in" filter="dissolve">
                                      <p:cBhvr>
                                        <p:cTn id="42" dur="500"/>
                                        <p:tgtEl>
                                          <p:spTgt spid="2561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25616"/>
                                        </p:tgtEl>
                                        <p:attrNameLst>
                                          <p:attrName>style.visibility</p:attrName>
                                        </p:attrNameLst>
                                      </p:cBhvr>
                                      <p:to>
                                        <p:strVal val="visible"/>
                                      </p:to>
                                    </p:set>
                                    <p:animEffect transition="in" filter="wedge">
                                      <p:cBhvr>
                                        <p:cTn id="47" dur="2000"/>
                                        <p:tgtEl>
                                          <p:spTgt spid="256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617">
                                            <p:bg/>
                                          </p:spTgt>
                                        </p:tgtEl>
                                        <p:attrNameLst>
                                          <p:attrName>style.visibility</p:attrName>
                                        </p:attrNameLst>
                                      </p:cBhvr>
                                      <p:to>
                                        <p:strVal val="visible"/>
                                      </p:to>
                                    </p:set>
                                    <p:animEffect transition="in" filter="dissolve">
                                      <p:cBhvr>
                                        <p:cTn id="52" dur="500"/>
                                        <p:tgtEl>
                                          <p:spTgt spid="25617">
                                            <p:bg/>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5617">
                                            <p:txEl>
                                              <p:pRg st="0" end="0"/>
                                            </p:txEl>
                                          </p:spTgt>
                                        </p:tgtEl>
                                        <p:attrNameLst>
                                          <p:attrName>style.visibility</p:attrName>
                                        </p:attrNameLst>
                                      </p:cBhvr>
                                      <p:to>
                                        <p:strVal val="visible"/>
                                      </p:to>
                                    </p:set>
                                    <p:animEffect transition="in" filter="dissolve">
                                      <p:cBhvr>
                                        <p:cTn id="57" dur="500"/>
                                        <p:tgtEl>
                                          <p:spTgt spid="2561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5617">
                                            <p:txEl>
                                              <p:pRg st="1" end="1"/>
                                            </p:txEl>
                                          </p:spTgt>
                                        </p:tgtEl>
                                        <p:attrNameLst>
                                          <p:attrName>style.visibility</p:attrName>
                                        </p:attrNameLst>
                                      </p:cBhvr>
                                      <p:to>
                                        <p:strVal val="visible"/>
                                      </p:to>
                                    </p:set>
                                    <p:animEffect transition="in" filter="dissolve">
                                      <p:cBhvr>
                                        <p:cTn id="62" dur="500"/>
                                        <p:tgtEl>
                                          <p:spTgt spid="2561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5617">
                                            <p:txEl>
                                              <p:pRg st="2" end="2"/>
                                            </p:txEl>
                                          </p:spTgt>
                                        </p:tgtEl>
                                        <p:attrNameLst>
                                          <p:attrName>style.visibility</p:attrName>
                                        </p:attrNameLst>
                                      </p:cBhvr>
                                      <p:to>
                                        <p:strVal val="visible"/>
                                      </p:to>
                                    </p:set>
                                    <p:animEffect transition="in" filter="dissolve">
                                      <p:cBhvr>
                                        <p:cTn id="67" dur="500"/>
                                        <p:tgtEl>
                                          <p:spTgt spid="25617">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5617">
                                            <p:txEl>
                                              <p:pRg st="3" end="3"/>
                                            </p:txEl>
                                          </p:spTgt>
                                        </p:tgtEl>
                                        <p:attrNameLst>
                                          <p:attrName>style.visibility</p:attrName>
                                        </p:attrNameLst>
                                      </p:cBhvr>
                                      <p:to>
                                        <p:strVal val="visible"/>
                                      </p:to>
                                    </p:set>
                                    <p:animEffect transition="in" filter="dissolve">
                                      <p:cBhvr>
                                        <p:cTn id="72" dur="500"/>
                                        <p:tgtEl>
                                          <p:spTgt spid="25617">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5618">
                                            <p:bg/>
                                          </p:spTgt>
                                        </p:tgtEl>
                                        <p:attrNameLst>
                                          <p:attrName>style.visibility</p:attrName>
                                        </p:attrNameLst>
                                      </p:cBhvr>
                                      <p:to>
                                        <p:strVal val="visible"/>
                                      </p:to>
                                    </p:set>
                                    <p:animEffect transition="in" filter="dissolve">
                                      <p:cBhvr>
                                        <p:cTn id="77" dur="500"/>
                                        <p:tgtEl>
                                          <p:spTgt spid="25618">
                                            <p:bg/>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5618">
                                            <p:txEl>
                                              <p:pRg st="0" end="0"/>
                                            </p:txEl>
                                          </p:spTgt>
                                        </p:tgtEl>
                                        <p:attrNameLst>
                                          <p:attrName>style.visibility</p:attrName>
                                        </p:attrNameLst>
                                      </p:cBhvr>
                                      <p:to>
                                        <p:strVal val="visible"/>
                                      </p:to>
                                    </p:set>
                                    <p:animEffect transition="in" filter="dissolve">
                                      <p:cBhvr>
                                        <p:cTn id="82" dur="500"/>
                                        <p:tgtEl>
                                          <p:spTgt spid="25618">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618">
                                            <p:txEl>
                                              <p:pRg st="1" end="1"/>
                                            </p:txEl>
                                          </p:spTgt>
                                        </p:tgtEl>
                                        <p:attrNameLst>
                                          <p:attrName>style.visibility</p:attrName>
                                        </p:attrNameLst>
                                      </p:cBhvr>
                                      <p:to>
                                        <p:strVal val="visible"/>
                                      </p:to>
                                    </p:set>
                                    <p:animEffect transition="in" filter="dissolve">
                                      <p:cBhvr>
                                        <p:cTn id="87" dur="500"/>
                                        <p:tgtEl>
                                          <p:spTgt spid="25618">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5618">
                                            <p:txEl>
                                              <p:pRg st="2" end="2"/>
                                            </p:txEl>
                                          </p:spTgt>
                                        </p:tgtEl>
                                        <p:attrNameLst>
                                          <p:attrName>style.visibility</p:attrName>
                                        </p:attrNameLst>
                                      </p:cBhvr>
                                      <p:to>
                                        <p:strVal val="visible"/>
                                      </p:to>
                                    </p:set>
                                    <p:animEffect transition="in" filter="dissolve">
                                      <p:cBhvr>
                                        <p:cTn id="92" dur="500"/>
                                        <p:tgtEl>
                                          <p:spTgt spid="25618">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5605">
                                            <p:txEl>
                                              <p:pRg st="0" end="0"/>
                                            </p:txEl>
                                          </p:spTgt>
                                        </p:tgtEl>
                                        <p:attrNameLst>
                                          <p:attrName>style.visibility</p:attrName>
                                        </p:attrNameLst>
                                      </p:cBhvr>
                                      <p:to>
                                        <p:strVal val="visible"/>
                                      </p:to>
                                    </p:set>
                                    <p:animEffect transition="in" filter="dissolve">
                                      <p:cBhvr>
                                        <p:cTn id="97" dur="500"/>
                                        <p:tgtEl>
                                          <p:spTgt spid="2560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5605">
                                            <p:txEl>
                                              <p:pRg st="1" end="1"/>
                                            </p:txEl>
                                          </p:spTgt>
                                        </p:tgtEl>
                                        <p:attrNameLst>
                                          <p:attrName>style.visibility</p:attrName>
                                        </p:attrNameLst>
                                      </p:cBhvr>
                                      <p:to>
                                        <p:strVal val="visible"/>
                                      </p:to>
                                    </p:set>
                                    <p:animEffect transition="in" filter="dissolve">
                                      <p:cBhvr>
                                        <p:cTn id="102" dur="500"/>
                                        <p:tgtEl>
                                          <p:spTgt spid="25605">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0" presetClass="entr" presetSubtype="0" fill="hold" grpId="0" nodeType="clickEffect">
                                  <p:stCondLst>
                                    <p:cond delay="0"/>
                                  </p:stCondLst>
                                  <p:childTnLst>
                                    <p:set>
                                      <p:cBhvr>
                                        <p:cTn id="106" dur="1" fill="hold">
                                          <p:stCondLst>
                                            <p:cond delay="0"/>
                                          </p:stCondLst>
                                        </p:cTn>
                                        <p:tgtEl>
                                          <p:spTgt spid="25619"/>
                                        </p:tgtEl>
                                        <p:attrNameLst>
                                          <p:attrName>style.visibility</p:attrName>
                                        </p:attrNameLst>
                                      </p:cBhvr>
                                      <p:to>
                                        <p:strVal val="visible"/>
                                      </p:to>
                                    </p:set>
                                    <p:animEffect transition="in" filter="wedge">
                                      <p:cBhvr>
                                        <p:cTn id="107" dur="2000"/>
                                        <p:tgtEl>
                                          <p:spTgt spid="2561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5620">
                                            <p:bg/>
                                          </p:spTgt>
                                        </p:tgtEl>
                                        <p:attrNameLst>
                                          <p:attrName>style.visibility</p:attrName>
                                        </p:attrNameLst>
                                      </p:cBhvr>
                                      <p:to>
                                        <p:strVal val="visible"/>
                                      </p:to>
                                    </p:set>
                                    <p:animEffect transition="in" filter="dissolve">
                                      <p:cBhvr>
                                        <p:cTn id="112" dur="500"/>
                                        <p:tgtEl>
                                          <p:spTgt spid="25620">
                                            <p:bg/>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5620">
                                            <p:txEl>
                                              <p:pRg st="0" end="0"/>
                                            </p:txEl>
                                          </p:spTgt>
                                        </p:tgtEl>
                                        <p:attrNameLst>
                                          <p:attrName>style.visibility</p:attrName>
                                        </p:attrNameLst>
                                      </p:cBhvr>
                                      <p:to>
                                        <p:strVal val="visible"/>
                                      </p:to>
                                    </p:set>
                                    <p:animEffect transition="in" filter="dissolve">
                                      <p:cBhvr>
                                        <p:cTn id="117" dur="500"/>
                                        <p:tgtEl>
                                          <p:spTgt spid="25620">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25620">
                                            <p:txEl>
                                              <p:pRg st="1" end="1"/>
                                            </p:txEl>
                                          </p:spTgt>
                                        </p:tgtEl>
                                        <p:attrNameLst>
                                          <p:attrName>style.visibility</p:attrName>
                                        </p:attrNameLst>
                                      </p:cBhvr>
                                      <p:to>
                                        <p:strVal val="visible"/>
                                      </p:to>
                                    </p:set>
                                    <p:animEffect transition="in" filter="dissolve">
                                      <p:cBhvr>
                                        <p:cTn id="122" dur="500"/>
                                        <p:tgtEl>
                                          <p:spTgt spid="25620">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5620">
                                            <p:txEl>
                                              <p:pRg st="2" end="2"/>
                                            </p:txEl>
                                          </p:spTgt>
                                        </p:tgtEl>
                                        <p:attrNameLst>
                                          <p:attrName>style.visibility</p:attrName>
                                        </p:attrNameLst>
                                      </p:cBhvr>
                                      <p:to>
                                        <p:strVal val="visible"/>
                                      </p:to>
                                    </p:set>
                                    <p:animEffect transition="in" filter="dissolve">
                                      <p:cBhvr>
                                        <p:cTn id="127" dur="500"/>
                                        <p:tgtEl>
                                          <p:spTgt spid="25620">
                                            <p:txEl>
                                              <p:pRg st="2" end="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25605">
                                            <p:txEl>
                                              <p:pRg st="2" end="2"/>
                                            </p:txEl>
                                          </p:spTgt>
                                        </p:tgtEl>
                                        <p:attrNameLst>
                                          <p:attrName>style.visibility</p:attrName>
                                        </p:attrNameLst>
                                      </p:cBhvr>
                                      <p:to>
                                        <p:strVal val="visible"/>
                                      </p:to>
                                    </p:set>
                                    <p:animEffect transition="in" filter="dissolve">
                                      <p:cBhvr>
                                        <p:cTn id="132" dur="500"/>
                                        <p:tgtEl>
                                          <p:spTgt spid="256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uiExpand="1" build="p"/>
      <p:bldP spid="25612" grpId="0" animBg="1"/>
      <p:bldP spid="25613" grpId="0" animBg="1"/>
      <p:bldP spid="25614" grpId="0" animBg="1"/>
      <p:bldP spid="25615" grpId="0" build="p" animBg="1"/>
      <p:bldP spid="25616" grpId="0" animBg="1"/>
      <p:bldP spid="25617" grpId="0" build="p" animBg="1"/>
      <p:bldP spid="25618" grpId="0" build="p" animBg="1"/>
      <p:bldP spid="25619" grpId="0" animBg="1"/>
      <p:bldP spid="25620"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ChangeAspect="1" noChangeArrowheads="1"/>
          </p:cNvPicPr>
          <p:nvPr/>
        </p:nvPicPr>
        <p:blipFill>
          <a:blip r:embed="rId2"/>
          <a:srcRect/>
          <a:stretch>
            <a:fillRect/>
          </a:stretch>
        </p:blipFill>
        <p:spPr bwMode="auto">
          <a:xfrm>
            <a:off x="3924300" y="692150"/>
            <a:ext cx="5219700" cy="2890838"/>
          </a:xfrm>
          <a:prstGeom prst="rect">
            <a:avLst/>
          </a:prstGeom>
          <a:noFill/>
          <a:ln w="9525">
            <a:noFill/>
            <a:miter lim="800000"/>
            <a:headEnd/>
            <a:tailEnd/>
          </a:ln>
        </p:spPr>
      </p:pic>
      <p:sp>
        <p:nvSpPr>
          <p:cNvPr id="35842" name="Text Box 2"/>
          <p:cNvSpPr txBox="1">
            <a:spLocks noChangeArrowheads="1"/>
          </p:cNvSpPr>
          <p:nvPr/>
        </p:nvSpPr>
        <p:spPr bwMode="auto">
          <a:xfrm>
            <a:off x="0" y="0"/>
            <a:ext cx="4067175" cy="4170363"/>
          </a:xfrm>
          <a:prstGeom prst="rect">
            <a:avLst/>
          </a:prstGeom>
          <a:noFill/>
          <a:ln w="9525">
            <a:noFill/>
            <a:miter lim="800000"/>
            <a:headEnd/>
            <a:tailEnd/>
          </a:ln>
        </p:spPr>
        <p:txBody>
          <a:bodyPr>
            <a:spAutoFit/>
          </a:bodyPr>
          <a:lstStyle/>
          <a:p>
            <a:pPr algn="just"/>
            <a:r>
              <a:rPr lang="en-US" altLang="zh-CN" sz="2800">
                <a:solidFill>
                  <a:schemeClr val="bg1"/>
                </a:solidFill>
                <a:latin typeface="黑体" pitchFamily="2" charset="-122"/>
                <a:ea typeface="黑体" pitchFamily="2" charset="-122"/>
                <a:cs typeface="Times New Roman" pitchFamily="18" charset="0"/>
              </a:rPr>
              <a:t>43.</a:t>
            </a:r>
            <a:r>
              <a:rPr lang="zh-CN" altLang="en-US" sz="2800">
                <a:solidFill>
                  <a:schemeClr val="bg1"/>
                </a:solidFill>
                <a:latin typeface="黑体" pitchFamily="2" charset="-122"/>
                <a:ea typeface="黑体" pitchFamily="2" charset="-122"/>
                <a:cs typeface="Times New Roman" pitchFamily="18" charset="0"/>
              </a:rPr>
              <a:t>自然灾害与防治</a:t>
            </a:r>
          </a:p>
          <a:p>
            <a:r>
              <a:rPr lang="zh-CN" altLang="en-US" sz="2400">
                <a:solidFill>
                  <a:schemeClr val="bg1"/>
                </a:solidFill>
                <a:latin typeface="Calibri" pitchFamily="34" charset="0"/>
                <a:ea typeface="楷体_GB2312" pitchFamily="49" charset="-122"/>
                <a:cs typeface="Times New Roman" pitchFamily="18" charset="0"/>
              </a:rPr>
              <a:t>　　</a:t>
            </a:r>
            <a:r>
              <a:rPr lang="zh-CN" altLang="en-US" sz="2400" b="1">
                <a:solidFill>
                  <a:schemeClr val="bg1"/>
                </a:solidFill>
                <a:latin typeface="宋体" charset="-122"/>
              </a:rPr>
              <a:t>阅读图文资料，完成下列要求。</a:t>
            </a:r>
            <a:r>
              <a:rPr lang="zh-CN" altLang="en-US" sz="2400">
                <a:solidFill>
                  <a:schemeClr val="bg1"/>
                </a:solidFill>
                <a:latin typeface="楷体_GB2312" pitchFamily="49" charset="-122"/>
                <a:ea typeface="楷体_GB2312" pitchFamily="49" charset="-122"/>
              </a:rPr>
              <a:t/>
            </a:r>
            <a:br>
              <a:rPr lang="zh-CN" altLang="en-US" sz="2400">
                <a:solidFill>
                  <a:schemeClr val="bg1"/>
                </a:solidFill>
                <a:latin typeface="楷体_GB2312" pitchFamily="49" charset="-122"/>
                <a:ea typeface="楷体_GB2312" pitchFamily="49" charset="-122"/>
              </a:rPr>
            </a:br>
            <a:r>
              <a:rPr lang="zh-CN" altLang="en-US" sz="2400">
                <a:solidFill>
                  <a:schemeClr val="bg1"/>
                </a:solidFill>
                <a:latin typeface="楷体_GB2312" pitchFamily="49" charset="-122"/>
                <a:ea typeface="楷体_GB2312" pitchFamily="49" charset="-122"/>
              </a:rPr>
              <a:t>　　雪崩是指高山地区大量积雪在重力的作用下从高处崩塌并迅速向下移动的自然现象。尼泊尔北部是雪崩灾害多发的地区，</a:t>
            </a:r>
            <a:r>
              <a:rPr lang="en-US" altLang="zh-CN" sz="2400">
                <a:solidFill>
                  <a:schemeClr val="bg1"/>
                </a:solidFill>
                <a:latin typeface="楷体_GB2312" pitchFamily="49" charset="-122"/>
                <a:ea typeface="楷体_GB2312" pitchFamily="49" charset="-122"/>
              </a:rPr>
              <a:t>2015</a:t>
            </a:r>
            <a:r>
              <a:rPr lang="zh-CN" altLang="en-US" sz="2400">
                <a:solidFill>
                  <a:schemeClr val="bg1"/>
                </a:solidFill>
                <a:latin typeface="楷体_GB2312" pitchFamily="49" charset="-122"/>
                <a:ea typeface="楷体_GB2312" pitchFamily="49" charset="-122"/>
              </a:rPr>
              <a:t>年</a:t>
            </a:r>
            <a:r>
              <a:rPr lang="en-US" altLang="zh-CN" sz="2400">
                <a:solidFill>
                  <a:schemeClr val="bg1"/>
                </a:solidFill>
                <a:latin typeface="楷体_GB2312" pitchFamily="49" charset="-122"/>
                <a:ea typeface="楷体_GB2312" pitchFamily="49" charset="-122"/>
              </a:rPr>
              <a:t>4</a:t>
            </a:r>
            <a:r>
              <a:rPr lang="zh-CN" altLang="en-US" sz="2400">
                <a:solidFill>
                  <a:schemeClr val="bg1"/>
                </a:solidFill>
                <a:latin typeface="楷体_GB2312" pitchFamily="49" charset="-122"/>
                <a:ea typeface="楷体_GB2312" pitchFamily="49" charset="-122"/>
              </a:rPr>
              <a:t>月</a:t>
            </a:r>
            <a:r>
              <a:rPr lang="en-US" altLang="zh-CN" sz="2400">
                <a:solidFill>
                  <a:schemeClr val="bg1"/>
                </a:solidFill>
                <a:latin typeface="楷体_GB2312" pitchFamily="49" charset="-122"/>
                <a:ea typeface="楷体_GB2312" pitchFamily="49" charset="-122"/>
              </a:rPr>
              <a:t>25</a:t>
            </a:r>
            <a:r>
              <a:rPr lang="zh-CN" altLang="en-US" sz="2400">
                <a:solidFill>
                  <a:schemeClr val="bg1"/>
                </a:solidFill>
                <a:latin typeface="楷体_GB2312" pitchFamily="49" charset="-122"/>
                <a:ea typeface="楷体_GB2312" pitchFamily="49" charset="-122"/>
              </a:rPr>
              <a:t>日尼泊尔发生</a:t>
            </a:r>
            <a:r>
              <a:rPr lang="en-US" altLang="zh-CN" sz="2400">
                <a:solidFill>
                  <a:schemeClr val="bg1"/>
                </a:solidFill>
                <a:latin typeface="楷体_GB2312" pitchFamily="49" charset="-122"/>
                <a:ea typeface="楷体_GB2312" pitchFamily="49" charset="-122"/>
              </a:rPr>
              <a:t>8.1</a:t>
            </a:r>
            <a:r>
              <a:rPr lang="zh-CN" altLang="en-US" sz="2400">
                <a:solidFill>
                  <a:schemeClr val="bg1"/>
                </a:solidFill>
                <a:latin typeface="楷体_GB2312" pitchFamily="49" charset="-122"/>
                <a:ea typeface="楷体_GB2312" pitchFamily="49" charset="-122"/>
              </a:rPr>
              <a:t>级地震，引发严重雪崩，导致多人伤亡（图</a:t>
            </a:r>
            <a:r>
              <a:rPr lang="en-US" altLang="zh-CN" sz="2400">
                <a:solidFill>
                  <a:schemeClr val="bg1"/>
                </a:solidFill>
                <a:latin typeface="楷体_GB2312" pitchFamily="49" charset="-122"/>
                <a:ea typeface="楷体_GB2312" pitchFamily="49" charset="-122"/>
              </a:rPr>
              <a:t>8</a:t>
            </a:r>
            <a:r>
              <a:rPr lang="zh-CN" altLang="en-US" sz="2400">
                <a:solidFill>
                  <a:schemeClr val="bg1"/>
                </a:solidFill>
                <a:latin typeface="楷体_GB2312" pitchFamily="49" charset="-122"/>
                <a:ea typeface="楷体_GB2312" pitchFamily="49" charset="-122"/>
              </a:rPr>
              <a:t>）。 　　</a:t>
            </a:r>
            <a:endParaRPr lang="zh-CN" altLang="en-US" sz="3200" b="1">
              <a:solidFill>
                <a:schemeClr val="bg1"/>
              </a:solidFill>
              <a:latin typeface="宋体" charset="-122"/>
              <a:ea typeface="楷体_GB2312" pitchFamily="49" charset="-122"/>
            </a:endParaRPr>
          </a:p>
        </p:txBody>
      </p:sp>
      <p:sp>
        <p:nvSpPr>
          <p:cNvPr id="26627" name="Text Box 3"/>
          <p:cNvSpPr txBox="1">
            <a:spLocks noChangeArrowheads="1"/>
          </p:cNvSpPr>
          <p:nvPr/>
        </p:nvSpPr>
        <p:spPr bwMode="auto">
          <a:xfrm>
            <a:off x="0" y="4630738"/>
            <a:ext cx="9144000" cy="2227262"/>
          </a:xfrm>
          <a:prstGeom prst="rect">
            <a:avLst/>
          </a:prstGeom>
          <a:noFill/>
          <a:ln w="9525">
            <a:noFill/>
            <a:miter lim="800000"/>
            <a:headEnd/>
            <a:tailEnd/>
          </a:ln>
        </p:spPr>
        <p:txBody>
          <a:bodyPr>
            <a:spAutoFit/>
          </a:bodyPr>
          <a:lstStyle/>
          <a:p>
            <a:r>
              <a:rPr lang="zh-CN" altLang="en-US" sz="2800">
                <a:solidFill>
                  <a:schemeClr val="bg1"/>
                </a:solidFill>
                <a:latin typeface="华文行楷" pitchFamily="2" charset="-122"/>
                <a:ea typeface="华文行楷" pitchFamily="2" charset="-122"/>
              </a:rPr>
              <a:t>　　尼泊尔位于喜马拉雅山南坡、西南季风的迎风坡，降雪量大，雪源丰富（</a:t>
            </a:r>
            <a:r>
              <a:rPr lang="en-US" altLang="zh-CN" sz="2800">
                <a:solidFill>
                  <a:schemeClr val="bg1"/>
                </a:solidFill>
                <a:latin typeface="华文行楷" pitchFamily="2" charset="-122"/>
                <a:ea typeface="华文行楷" pitchFamily="2" charset="-122"/>
              </a:rPr>
              <a:t>3</a:t>
            </a:r>
            <a:r>
              <a:rPr lang="zh-CN" altLang="en-US" sz="2800">
                <a:solidFill>
                  <a:schemeClr val="bg1"/>
                </a:solidFill>
                <a:latin typeface="华文行楷" pitchFamily="2" charset="-122"/>
                <a:ea typeface="华文行楷" pitchFamily="2" charset="-122"/>
              </a:rPr>
              <a:t>分）；北部高山坡度陡，积雪容易滑落（</a:t>
            </a:r>
            <a:r>
              <a:rPr lang="en-US" altLang="zh-CN" sz="2800">
                <a:solidFill>
                  <a:schemeClr val="bg1"/>
                </a:solidFill>
                <a:latin typeface="华文行楷" pitchFamily="2" charset="-122"/>
                <a:ea typeface="华文行楷" pitchFamily="2" charset="-122"/>
              </a:rPr>
              <a:t>3</a:t>
            </a:r>
            <a:r>
              <a:rPr lang="zh-CN" altLang="en-US" sz="2800">
                <a:solidFill>
                  <a:schemeClr val="bg1"/>
                </a:solidFill>
                <a:latin typeface="华文行楷" pitchFamily="2" charset="-122"/>
                <a:ea typeface="华文行楷" pitchFamily="2" charset="-122"/>
              </a:rPr>
              <a:t>分）；春季阳坡气温上升快，使山坡积雪稳定性变差（</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分）；处在（印度洋板块和亚欧）板块交界处，多地震，易诱发雪崩（</a:t>
            </a:r>
            <a:r>
              <a:rPr lang="en-US" altLang="zh-CN" sz="2800">
                <a:solidFill>
                  <a:schemeClr val="bg1"/>
                </a:solidFill>
                <a:latin typeface="华文行楷" pitchFamily="2" charset="-122"/>
                <a:ea typeface="华文行楷" pitchFamily="2" charset="-122"/>
              </a:rPr>
              <a:t>2</a:t>
            </a:r>
            <a:r>
              <a:rPr lang="zh-CN" altLang="en-US" sz="2800">
                <a:solidFill>
                  <a:schemeClr val="bg1"/>
                </a:solidFill>
                <a:latin typeface="华文行楷" pitchFamily="2" charset="-122"/>
                <a:ea typeface="华文行楷" pitchFamily="2" charset="-122"/>
              </a:rPr>
              <a:t>分）。 </a:t>
            </a: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35845" name="Picture 6" descr="next1">
            <a:hlinkClick r:id="" action="ppaction://hlinkshowjump?jump=nextslide"/>
          </p:cNvPr>
          <p:cNvPicPr>
            <a:picLocks noChangeAspect="1" noChangeArrowheads="1" noCrop="1"/>
          </p:cNvPicPr>
          <p:nvPr/>
        </p:nvPicPr>
        <p:blipFill>
          <a:blip r:embed="rId3"/>
          <a:srcRect/>
          <a:stretch>
            <a:fillRect/>
          </a:stretch>
        </p:blipFill>
        <p:spPr bwMode="auto">
          <a:xfrm>
            <a:off x="8339138" y="6453188"/>
            <a:ext cx="827087" cy="284162"/>
          </a:xfrm>
          <a:prstGeom prst="rect">
            <a:avLst/>
          </a:prstGeom>
          <a:noFill/>
          <a:ln w="9525">
            <a:noFill/>
            <a:miter lim="800000"/>
            <a:headEnd/>
            <a:tailEnd/>
          </a:ln>
        </p:spPr>
      </p:pic>
      <p:sp>
        <p:nvSpPr>
          <p:cNvPr id="35846" name="Rectangle 8"/>
          <p:cNvSpPr>
            <a:spLocks noChangeArrowheads="1"/>
          </p:cNvSpPr>
          <p:nvPr/>
        </p:nvSpPr>
        <p:spPr bwMode="auto">
          <a:xfrm>
            <a:off x="0" y="2324100"/>
            <a:ext cx="9144000" cy="0"/>
          </a:xfrm>
          <a:prstGeom prst="rect">
            <a:avLst/>
          </a:prstGeom>
          <a:noFill/>
          <a:ln w="9525">
            <a:noFill/>
            <a:miter lim="800000"/>
            <a:headEnd/>
            <a:tailEnd/>
          </a:ln>
        </p:spPr>
        <p:txBody>
          <a:bodyPr wrap="none" anchor="ctr">
            <a:spAutoFit/>
          </a:bodyPr>
          <a:lstStyle/>
          <a:p>
            <a:endParaRPr lang="zh-CN" altLang="en-US"/>
          </a:p>
        </p:txBody>
      </p:sp>
      <p:sp>
        <p:nvSpPr>
          <p:cNvPr id="35847" name="Rectangle 12"/>
          <p:cNvSpPr>
            <a:spLocks noChangeArrowheads="1"/>
          </p:cNvSpPr>
          <p:nvPr/>
        </p:nvSpPr>
        <p:spPr bwMode="auto">
          <a:xfrm>
            <a:off x="0" y="2524125"/>
            <a:ext cx="9144000" cy="0"/>
          </a:xfrm>
          <a:prstGeom prst="rect">
            <a:avLst/>
          </a:prstGeom>
          <a:noFill/>
          <a:ln w="9525">
            <a:noFill/>
            <a:miter lim="800000"/>
            <a:headEnd/>
            <a:tailEnd/>
          </a:ln>
        </p:spPr>
        <p:txBody>
          <a:bodyPr wrap="none" anchor="ctr">
            <a:spAutoFit/>
          </a:bodyPr>
          <a:lstStyle/>
          <a:p>
            <a:endParaRPr lang="zh-CN" altLang="en-US"/>
          </a:p>
        </p:txBody>
      </p:sp>
      <p:pic>
        <p:nvPicPr>
          <p:cNvPr id="35848" name="图片 4"/>
          <p:cNvPicPr>
            <a:picLocks noChangeAspect="1" noChangeArrowheads="1"/>
          </p:cNvPicPr>
          <p:nvPr/>
        </p:nvPicPr>
        <p:blipFill>
          <a:blip r:embed="rId4"/>
          <a:srcRect/>
          <a:stretch>
            <a:fillRect/>
          </a:stretch>
        </p:blipFill>
        <p:spPr bwMode="auto">
          <a:xfrm>
            <a:off x="4067175" y="981075"/>
            <a:ext cx="5076825" cy="2620963"/>
          </a:xfrm>
          <a:prstGeom prst="rect">
            <a:avLst/>
          </a:prstGeom>
          <a:noFill/>
          <a:ln w="9525">
            <a:noFill/>
            <a:miter lim="800000"/>
            <a:headEnd/>
            <a:tailEnd/>
          </a:ln>
        </p:spPr>
      </p:pic>
      <p:sp>
        <p:nvSpPr>
          <p:cNvPr id="35849" name="Text Box 15"/>
          <p:cNvSpPr txBox="1">
            <a:spLocks noChangeArrowheads="1"/>
          </p:cNvSpPr>
          <p:nvPr/>
        </p:nvSpPr>
        <p:spPr bwMode="auto">
          <a:xfrm>
            <a:off x="0" y="4149725"/>
            <a:ext cx="9144000" cy="519113"/>
          </a:xfrm>
          <a:prstGeom prst="rect">
            <a:avLst/>
          </a:prstGeom>
          <a:noFill/>
          <a:ln w="9525">
            <a:noFill/>
            <a:miter lim="800000"/>
            <a:headEnd/>
            <a:tailEnd/>
          </a:ln>
        </p:spPr>
        <p:txBody>
          <a:bodyPr>
            <a:spAutoFit/>
          </a:bodyPr>
          <a:lstStyle/>
          <a:p>
            <a:r>
              <a:rPr lang="zh-CN" altLang="en-US" sz="2800" b="1">
                <a:solidFill>
                  <a:schemeClr val="bg1"/>
                </a:solidFill>
                <a:latin typeface="宋体" charset="-122"/>
              </a:rPr>
              <a:t>　　</a:t>
            </a:r>
            <a:r>
              <a:rPr lang="zh-CN" altLang="en-US" sz="2800" b="1">
                <a:solidFill>
                  <a:schemeClr val="bg1"/>
                </a:solidFill>
                <a:latin typeface="宋体" charset="-122"/>
                <a:cs typeface="Times New Roman" pitchFamily="18" charset="0"/>
              </a:rPr>
              <a:t>分析尼泊尔北部地区雪崩灾害多发的原因。</a:t>
            </a:r>
          </a:p>
        </p:txBody>
      </p:sp>
      <p:sp>
        <p:nvSpPr>
          <p:cNvPr id="26640" name="Oval 16"/>
          <p:cNvSpPr>
            <a:spLocks noChangeArrowheads="1"/>
          </p:cNvSpPr>
          <p:nvPr/>
        </p:nvSpPr>
        <p:spPr bwMode="auto">
          <a:xfrm>
            <a:off x="1835150" y="1125538"/>
            <a:ext cx="1441450" cy="504825"/>
          </a:xfrm>
          <a:prstGeom prst="ellipse">
            <a:avLst/>
          </a:prstGeom>
          <a:noFill/>
          <a:ln w="25400">
            <a:solidFill>
              <a:srgbClr val="FFFF00"/>
            </a:solidFill>
            <a:prstDash val="dash"/>
            <a:round/>
            <a:headEnd/>
            <a:tailEnd/>
          </a:ln>
        </p:spPr>
        <p:txBody>
          <a:bodyPr wrap="none" anchor="ctr"/>
          <a:lstStyle/>
          <a:p>
            <a:endParaRPr lang="zh-CN" altLang="en-US"/>
          </a:p>
        </p:txBody>
      </p:sp>
      <p:sp>
        <p:nvSpPr>
          <p:cNvPr id="26641" name="Oval 17"/>
          <p:cNvSpPr>
            <a:spLocks noChangeArrowheads="1"/>
          </p:cNvSpPr>
          <p:nvPr/>
        </p:nvSpPr>
        <p:spPr bwMode="auto">
          <a:xfrm rot="1367756">
            <a:off x="4716463" y="1773238"/>
            <a:ext cx="3600450" cy="504825"/>
          </a:xfrm>
          <a:prstGeom prst="ellipse">
            <a:avLst/>
          </a:prstGeom>
          <a:noFill/>
          <a:ln w="25400">
            <a:solidFill>
              <a:srgbClr val="FF0000"/>
            </a:solidFill>
            <a:prstDash val="dash"/>
            <a:round/>
            <a:headEnd/>
            <a:tailEnd/>
          </a:ln>
        </p:spPr>
        <p:txBody>
          <a:bodyPr wrap="none" anchor="ctr"/>
          <a:lstStyle/>
          <a:p>
            <a:endParaRPr lang="zh-CN" altLang="en-US"/>
          </a:p>
        </p:txBody>
      </p:sp>
      <p:sp>
        <p:nvSpPr>
          <p:cNvPr id="26642" name="AutoShape 18"/>
          <p:cNvSpPr>
            <a:spLocks noChangeArrowheads="1"/>
          </p:cNvSpPr>
          <p:nvPr/>
        </p:nvSpPr>
        <p:spPr bwMode="auto">
          <a:xfrm>
            <a:off x="4284663" y="0"/>
            <a:ext cx="4859337" cy="1844675"/>
          </a:xfrm>
          <a:prstGeom prst="wedgeRectCallout">
            <a:avLst>
              <a:gd name="adj1" fmla="val 671"/>
              <a:gd name="adj2" fmla="val 69537"/>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高山地区；喜马拉雅山南坡</a:t>
            </a:r>
          </a:p>
          <a:p>
            <a:pPr algn="ctr"/>
            <a:r>
              <a:rPr lang="zh-CN" altLang="en-US" sz="2800" b="1">
                <a:solidFill>
                  <a:srgbClr val="FF0000"/>
                </a:solidFill>
                <a:ea typeface="楷体_GB2312" pitchFamily="49" charset="-122"/>
              </a:rPr>
              <a:t>→夏季西南季风的迎风坡</a:t>
            </a:r>
          </a:p>
          <a:p>
            <a:pPr algn="ctr"/>
            <a:r>
              <a:rPr lang="zh-CN" altLang="en-US" sz="2800" b="1">
                <a:solidFill>
                  <a:srgbClr val="FF0000"/>
                </a:solidFill>
                <a:ea typeface="楷体_GB2312" pitchFamily="49" charset="-122"/>
              </a:rPr>
              <a:t>→降雪量多</a:t>
            </a:r>
          </a:p>
        </p:txBody>
      </p:sp>
      <p:sp>
        <p:nvSpPr>
          <p:cNvPr id="26643" name="Oval 19"/>
          <p:cNvSpPr>
            <a:spLocks noChangeArrowheads="1"/>
          </p:cNvSpPr>
          <p:nvPr/>
        </p:nvSpPr>
        <p:spPr bwMode="auto">
          <a:xfrm>
            <a:off x="971550" y="1557338"/>
            <a:ext cx="1871663" cy="431800"/>
          </a:xfrm>
          <a:prstGeom prst="ellipse">
            <a:avLst/>
          </a:prstGeom>
          <a:noFill/>
          <a:ln w="25400">
            <a:solidFill>
              <a:srgbClr val="FFFF00"/>
            </a:solidFill>
            <a:prstDash val="dash"/>
            <a:round/>
            <a:headEnd/>
            <a:tailEnd/>
          </a:ln>
        </p:spPr>
        <p:txBody>
          <a:bodyPr wrap="none" anchor="ctr"/>
          <a:lstStyle/>
          <a:p>
            <a:endParaRPr lang="zh-CN" altLang="en-US"/>
          </a:p>
        </p:txBody>
      </p:sp>
      <p:sp>
        <p:nvSpPr>
          <p:cNvPr id="26644" name="AutoShape 20"/>
          <p:cNvSpPr>
            <a:spLocks noChangeArrowheads="1"/>
          </p:cNvSpPr>
          <p:nvPr/>
        </p:nvSpPr>
        <p:spPr bwMode="auto">
          <a:xfrm>
            <a:off x="4572000" y="2276475"/>
            <a:ext cx="4572000" cy="1439863"/>
          </a:xfrm>
          <a:prstGeom prst="wedgeRectCallout">
            <a:avLst>
              <a:gd name="adj1" fmla="val -86912"/>
              <a:gd name="adj2" fmla="val -82745"/>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重力作用下崩塌</a:t>
            </a:r>
          </a:p>
          <a:p>
            <a:pPr algn="ctr"/>
            <a:r>
              <a:rPr lang="zh-CN" altLang="en-US" sz="2800" b="1">
                <a:solidFill>
                  <a:srgbClr val="FF0000"/>
                </a:solidFill>
                <a:ea typeface="楷体_GB2312" pitchFamily="49" charset="-122"/>
              </a:rPr>
              <a:t>→山高坡陡，积雪易滑落</a:t>
            </a:r>
          </a:p>
        </p:txBody>
      </p:sp>
      <p:sp>
        <p:nvSpPr>
          <p:cNvPr id="26645" name="Oval 21"/>
          <p:cNvSpPr>
            <a:spLocks noChangeArrowheads="1"/>
          </p:cNvSpPr>
          <p:nvPr/>
        </p:nvSpPr>
        <p:spPr bwMode="auto">
          <a:xfrm>
            <a:off x="2195513" y="2636838"/>
            <a:ext cx="1871662" cy="431800"/>
          </a:xfrm>
          <a:prstGeom prst="ellipse">
            <a:avLst/>
          </a:prstGeom>
          <a:noFill/>
          <a:ln w="25400">
            <a:solidFill>
              <a:srgbClr val="FFFF00"/>
            </a:solidFill>
            <a:prstDash val="dash"/>
            <a:round/>
            <a:headEnd/>
            <a:tailEnd/>
          </a:ln>
        </p:spPr>
        <p:txBody>
          <a:bodyPr wrap="none" anchor="ctr"/>
          <a:lstStyle/>
          <a:p>
            <a:endParaRPr lang="zh-CN" altLang="en-US"/>
          </a:p>
        </p:txBody>
      </p:sp>
      <p:sp>
        <p:nvSpPr>
          <p:cNvPr id="26646" name="AutoShape 22"/>
          <p:cNvSpPr>
            <a:spLocks noChangeArrowheads="1"/>
          </p:cNvSpPr>
          <p:nvPr/>
        </p:nvSpPr>
        <p:spPr bwMode="auto">
          <a:xfrm>
            <a:off x="4643438" y="765175"/>
            <a:ext cx="4500562" cy="2232025"/>
          </a:xfrm>
          <a:prstGeom prst="wedgeRectCallout">
            <a:avLst>
              <a:gd name="adj1" fmla="val -74833"/>
              <a:gd name="adj2" fmla="val 44736"/>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en-US" altLang="zh-CN" sz="2800" b="1">
                <a:solidFill>
                  <a:srgbClr val="FF0000"/>
                </a:solidFill>
                <a:ea typeface="楷体_GB2312" pitchFamily="49" charset="-122"/>
              </a:rPr>
              <a:t>4</a:t>
            </a:r>
            <a:r>
              <a:rPr lang="zh-CN" altLang="en-US" sz="2800" b="1">
                <a:solidFill>
                  <a:srgbClr val="FF0000"/>
                </a:solidFill>
                <a:ea typeface="楷体_GB2312" pitchFamily="49" charset="-122"/>
              </a:rPr>
              <a:t>月</a:t>
            </a:r>
          </a:p>
          <a:p>
            <a:pPr algn="ctr"/>
            <a:r>
              <a:rPr lang="zh-CN" altLang="en-US" sz="2800" b="1">
                <a:solidFill>
                  <a:srgbClr val="FF0000"/>
                </a:solidFill>
                <a:ea typeface="楷体_GB2312" pitchFamily="49" charset="-122"/>
              </a:rPr>
              <a:t>→春季多发？</a:t>
            </a:r>
          </a:p>
          <a:p>
            <a:pPr algn="ctr"/>
            <a:r>
              <a:rPr lang="zh-CN" altLang="en-US" sz="2800" b="1">
                <a:solidFill>
                  <a:srgbClr val="FF0000"/>
                </a:solidFill>
                <a:ea typeface="楷体_GB2312" pitchFamily="49" charset="-122"/>
              </a:rPr>
              <a:t>→春季升温，积雪融化</a:t>
            </a:r>
          </a:p>
          <a:p>
            <a:pPr algn="ctr"/>
            <a:r>
              <a:rPr lang="zh-CN" altLang="en-US" sz="2800" b="1">
                <a:solidFill>
                  <a:srgbClr val="FF0000"/>
                </a:solidFill>
                <a:ea typeface="楷体_GB2312" pitchFamily="49" charset="-122"/>
              </a:rPr>
              <a:t>→稳定性变差。</a:t>
            </a:r>
          </a:p>
        </p:txBody>
      </p:sp>
      <p:sp>
        <p:nvSpPr>
          <p:cNvPr id="26647" name="Oval 23"/>
          <p:cNvSpPr>
            <a:spLocks noChangeArrowheads="1"/>
          </p:cNvSpPr>
          <p:nvPr/>
        </p:nvSpPr>
        <p:spPr bwMode="auto">
          <a:xfrm>
            <a:off x="1811338" y="3013075"/>
            <a:ext cx="1584325" cy="431800"/>
          </a:xfrm>
          <a:prstGeom prst="ellipse">
            <a:avLst/>
          </a:prstGeom>
          <a:noFill/>
          <a:ln w="25400">
            <a:solidFill>
              <a:srgbClr val="FFFF00"/>
            </a:solidFill>
            <a:prstDash val="dash"/>
            <a:round/>
            <a:headEnd/>
            <a:tailEnd/>
          </a:ln>
        </p:spPr>
        <p:txBody>
          <a:bodyPr wrap="none" anchor="ctr"/>
          <a:lstStyle/>
          <a:p>
            <a:endParaRPr lang="zh-CN" altLang="en-US"/>
          </a:p>
        </p:txBody>
      </p:sp>
      <p:sp>
        <p:nvSpPr>
          <p:cNvPr id="26648" name="AutoShape 24"/>
          <p:cNvSpPr>
            <a:spLocks noChangeArrowheads="1"/>
          </p:cNvSpPr>
          <p:nvPr/>
        </p:nvSpPr>
        <p:spPr bwMode="auto">
          <a:xfrm>
            <a:off x="4643438" y="1844675"/>
            <a:ext cx="4500562" cy="1439863"/>
          </a:xfrm>
          <a:prstGeom prst="wedgeRectCallout">
            <a:avLst>
              <a:gd name="adj1" fmla="val -80792"/>
              <a:gd name="adj2" fmla="val 48676"/>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en-US" altLang="zh-CN" sz="2800" b="1">
                <a:solidFill>
                  <a:srgbClr val="FF0000"/>
                </a:solidFill>
                <a:ea typeface="楷体_GB2312" pitchFamily="49" charset="-122"/>
              </a:rPr>
              <a:t>8.1</a:t>
            </a:r>
            <a:r>
              <a:rPr lang="zh-CN" altLang="en-US" sz="2800" b="1">
                <a:solidFill>
                  <a:srgbClr val="FF0000"/>
                </a:solidFill>
                <a:ea typeface="楷体_GB2312" pitchFamily="49" charset="-122"/>
              </a:rPr>
              <a:t>级地震</a:t>
            </a:r>
          </a:p>
          <a:p>
            <a:pPr algn="ctr"/>
            <a:r>
              <a:rPr lang="zh-CN" altLang="en-US" sz="2800" b="1">
                <a:solidFill>
                  <a:srgbClr val="FF0000"/>
                </a:solidFill>
                <a:ea typeface="楷体_GB2312" pitchFamily="49" charset="-122"/>
              </a:rPr>
              <a:t>→诱发雪崩。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6640"/>
                                        </p:tgtEl>
                                        <p:attrNameLst>
                                          <p:attrName>style.visibility</p:attrName>
                                        </p:attrNameLst>
                                      </p:cBhvr>
                                      <p:to>
                                        <p:strVal val="visible"/>
                                      </p:to>
                                    </p:set>
                                    <p:animEffect transition="in" filter="wedge">
                                      <p:cBhvr>
                                        <p:cTn id="7" dur="2000"/>
                                        <p:tgtEl>
                                          <p:spTgt spid="2664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6641"/>
                                        </p:tgtEl>
                                        <p:attrNameLst>
                                          <p:attrName>style.visibility</p:attrName>
                                        </p:attrNameLst>
                                      </p:cBhvr>
                                      <p:to>
                                        <p:strVal val="visible"/>
                                      </p:to>
                                    </p:set>
                                    <p:animEffect transition="in" filter="wedge">
                                      <p:cBhvr>
                                        <p:cTn id="12" dur="2000"/>
                                        <p:tgtEl>
                                          <p:spTgt spid="266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42">
                                            <p:bg/>
                                          </p:spTgt>
                                        </p:tgtEl>
                                        <p:attrNameLst>
                                          <p:attrName>style.visibility</p:attrName>
                                        </p:attrNameLst>
                                      </p:cBhvr>
                                      <p:to>
                                        <p:strVal val="visible"/>
                                      </p:to>
                                    </p:set>
                                    <p:animEffect transition="in" filter="dissolve">
                                      <p:cBhvr>
                                        <p:cTn id="17" dur="500"/>
                                        <p:tgtEl>
                                          <p:spTgt spid="26642">
                                            <p:bg/>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42">
                                            <p:txEl>
                                              <p:pRg st="0" end="0"/>
                                            </p:txEl>
                                          </p:spTgt>
                                        </p:tgtEl>
                                        <p:attrNameLst>
                                          <p:attrName>style.visibility</p:attrName>
                                        </p:attrNameLst>
                                      </p:cBhvr>
                                      <p:to>
                                        <p:strVal val="visible"/>
                                      </p:to>
                                    </p:set>
                                    <p:animEffect transition="in" filter="dissolve">
                                      <p:cBhvr>
                                        <p:cTn id="22" dur="500"/>
                                        <p:tgtEl>
                                          <p:spTgt spid="2664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642">
                                            <p:txEl>
                                              <p:pRg st="1" end="1"/>
                                            </p:txEl>
                                          </p:spTgt>
                                        </p:tgtEl>
                                        <p:attrNameLst>
                                          <p:attrName>style.visibility</p:attrName>
                                        </p:attrNameLst>
                                      </p:cBhvr>
                                      <p:to>
                                        <p:strVal val="visible"/>
                                      </p:to>
                                    </p:set>
                                    <p:animEffect transition="in" filter="dissolve">
                                      <p:cBhvr>
                                        <p:cTn id="27" dur="500"/>
                                        <p:tgtEl>
                                          <p:spTgt spid="2664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642">
                                            <p:txEl>
                                              <p:pRg st="2" end="2"/>
                                            </p:txEl>
                                          </p:spTgt>
                                        </p:tgtEl>
                                        <p:attrNameLst>
                                          <p:attrName>style.visibility</p:attrName>
                                        </p:attrNameLst>
                                      </p:cBhvr>
                                      <p:to>
                                        <p:strVal val="visible"/>
                                      </p:to>
                                    </p:set>
                                    <p:animEffect transition="in" filter="dissolve">
                                      <p:cBhvr>
                                        <p:cTn id="32" dur="500"/>
                                        <p:tgtEl>
                                          <p:spTgt spid="2664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642">
                                            <p:txEl>
                                              <p:pRg st="3" end="3"/>
                                            </p:txEl>
                                          </p:spTgt>
                                        </p:tgtEl>
                                        <p:attrNameLst>
                                          <p:attrName>style.visibility</p:attrName>
                                        </p:attrNameLst>
                                      </p:cBhvr>
                                      <p:to>
                                        <p:strVal val="visible"/>
                                      </p:to>
                                    </p:set>
                                    <p:animEffect transition="in" filter="dissolve">
                                      <p:cBhvr>
                                        <p:cTn id="37" dur="500"/>
                                        <p:tgtEl>
                                          <p:spTgt spid="2664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26643"/>
                                        </p:tgtEl>
                                        <p:attrNameLst>
                                          <p:attrName>style.visibility</p:attrName>
                                        </p:attrNameLst>
                                      </p:cBhvr>
                                      <p:to>
                                        <p:strVal val="visible"/>
                                      </p:to>
                                    </p:set>
                                    <p:animEffect transition="in" filter="wedge">
                                      <p:cBhvr>
                                        <p:cTn id="42" dur="2000"/>
                                        <p:tgtEl>
                                          <p:spTgt spid="2664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6644">
                                            <p:bg/>
                                          </p:spTgt>
                                        </p:tgtEl>
                                        <p:attrNameLst>
                                          <p:attrName>style.visibility</p:attrName>
                                        </p:attrNameLst>
                                      </p:cBhvr>
                                      <p:to>
                                        <p:strVal val="visible"/>
                                      </p:to>
                                    </p:set>
                                    <p:animEffect transition="in" filter="dissolve">
                                      <p:cBhvr>
                                        <p:cTn id="47" dur="500"/>
                                        <p:tgtEl>
                                          <p:spTgt spid="26644">
                                            <p:bg/>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6644">
                                            <p:txEl>
                                              <p:pRg st="0" end="0"/>
                                            </p:txEl>
                                          </p:spTgt>
                                        </p:tgtEl>
                                        <p:attrNameLst>
                                          <p:attrName>style.visibility</p:attrName>
                                        </p:attrNameLst>
                                      </p:cBhvr>
                                      <p:to>
                                        <p:strVal val="visible"/>
                                      </p:to>
                                    </p:set>
                                    <p:animEffect transition="in" filter="dissolve">
                                      <p:cBhvr>
                                        <p:cTn id="52" dur="500"/>
                                        <p:tgtEl>
                                          <p:spTgt spid="2664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6644">
                                            <p:txEl>
                                              <p:pRg st="1" end="1"/>
                                            </p:txEl>
                                          </p:spTgt>
                                        </p:tgtEl>
                                        <p:attrNameLst>
                                          <p:attrName>style.visibility</p:attrName>
                                        </p:attrNameLst>
                                      </p:cBhvr>
                                      <p:to>
                                        <p:strVal val="visible"/>
                                      </p:to>
                                    </p:set>
                                    <p:animEffect transition="in" filter="dissolve">
                                      <p:cBhvr>
                                        <p:cTn id="57" dur="500"/>
                                        <p:tgtEl>
                                          <p:spTgt spid="2664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6644">
                                            <p:txEl>
                                              <p:pRg st="2" end="2"/>
                                            </p:txEl>
                                          </p:spTgt>
                                        </p:tgtEl>
                                        <p:attrNameLst>
                                          <p:attrName>style.visibility</p:attrName>
                                        </p:attrNameLst>
                                      </p:cBhvr>
                                      <p:to>
                                        <p:strVal val="visible"/>
                                      </p:to>
                                    </p:set>
                                    <p:animEffect transition="in" filter="dissolve">
                                      <p:cBhvr>
                                        <p:cTn id="62" dur="500"/>
                                        <p:tgtEl>
                                          <p:spTgt spid="2664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grpId="0" nodeType="clickEffect">
                                  <p:stCondLst>
                                    <p:cond delay="0"/>
                                  </p:stCondLst>
                                  <p:childTnLst>
                                    <p:set>
                                      <p:cBhvr>
                                        <p:cTn id="66" dur="1" fill="hold">
                                          <p:stCondLst>
                                            <p:cond delay="0"/>
                                          </p:stCondLst>
                                        </p:cTn>
                                        <p:tgtEl>
                                          <p:spTgt spid="26645"/>
                                        </p:tgtEl>
                                        <p:attrNameLst>
                                          <p:attrName>style.visibility</p:attrName>
                                        </p:attrNameLst>
                                      </p:cBhvr>
                                      <p:to>
                                        <p:strVal val="visible"/>
                                      </p:to>
                                    </p:set>
                                    <p:animEffect transition="in" filter="wedge">
                                      <p:cBhvr>
                                        <p:cTn id="67" dur="2000"/>
                                        <p:tgtEl>
                                          <p:spTgt spid="266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6646">
                                            <p:bg/>
                                          </p:spTgt>
                                        </p:tgtEl>
                                        <p:attrNameLst>
                                          <p:attrName>style.visibility</p:attrName>
                                        </p:attrNameLst>
                                      </p:cBhvr>
                                      <p:to>
                                        <p:strVal val="visible"/>
                                      </p:to>
                                    </p:set>
                                    <p:animEffect transition="in" filter="dissolve">
                                      <p:cBhvr>
                                        <p:cTn id="72" dur="500"/>
                                        <p:tgtEl>
                                          <p:spTgt spid="26646">
                                            <p:bg/>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6646">
                                            <p:txEl>
                                              <p:pRg st="0" end="0"/>
                                            </p:txEl>
                                          </p:spTgt>
                                        </p:tgtEl>
                                        <p:attrNameLst>
                                          <p:attrName>style.visibility</p:attrName>
                                        </p:attrNameLst>
                                      </p:cBhvr>
                                      <p:to>
                                        <p:strVal val="visible"/>
                                      </p:to>
                                    </p:set>
                                    <p:animEffect transition="in" filter="dissolve">
                                      <p:cBhvr>
                                        <p:cTn id="77" dur="500"/>
                                        <p:tgtEl>
                                          <p:spTgt spid="2664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6646">
                                            <p:txEl>
                                              <p:pRg st="1" end="1"/>
                                            </p:txEl>
                                          </p:spTgt>
                                        </p:tgtEl>
                                        <p:attrNameLst>
                                          <p:attrName>style.visibility</p:attrName>
                                        </p:attrNameLst>
                                      </p:cBhvr>
                                      <p:to>
                                        <p:strVal val="visible"/>
                                      </p:to>
                                    </p:set>
                                    <p:animEffect transition="in" filter="dissolve">
                                      <p:cBhvr>
                                        <p:cTn id="82" dur="500"/>
                                        <p:tgtEl>
                                          <p:spTgt spid="26646">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6646">
                                            <p:txEl>
                                              <p:pRg st="2" end="2"/>
                                            </p:txEl>
                                          </p:spTgt>
                                        </p:tgtEl>
                                        <p:attrNameLst>
                                          <p:attrName>style.visibility</p:attrName>
                                        </p:attrNameLst>
                                      </p:cBhvr>
                                      <p:to>
                                        <p:strVal val="visible"/>
                                      </p:to>
                                    </p:set>
                                    <p:animEffect transition="in" filter="dissolve">
                                      <p:cBhvr>
                                        <p:cTn id="87" dur="500"/>
                                        <p:tgtEl>
                                          <p:spTgt spid="26646">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6646">
                                            <p:txEl>
                                              <p:pRg st="3" end="3"/>
                                            </p:txEl>
                                          </p:spTgt>
                                        </p:tgtEl>
                                        <p:attrNameLst>
                                          <p:attrName>style.visibility</p:attrName>
                                        </p:attrNameLst>
                                      </p:cBhvr>
                                      <p:to>
                                        <p:strVal val="visible"/>
                                      </p:to>
                                    </p:set>
                                    <p:animEffect transition="in" filter="dissolve">
                                      <p:cBhvr>
                                        <p:cTn id="92" dur="500"/>
                                        <p:tgtEl>
                                          <p:spTgt spid="26646">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6646">
                                            <p:txEl>
                                              <p:pRg st="4" end="4"/>
                                            </p:txEl>
                                          </p:spTgt>
                                        </p:tgtEl>
                                        <p:attrNameLst>
                                          <p:attrName>style.visibility</p:attrName>
                                        </p:attrNameLst>
                                      </p:cBhvr>
                                      <p:to>
                                        <p:strVal val="visible"/>
                                      </p:to>
                                    </p:set>
                                    <p:animEffect transition="in" filter="dissolve">
                                      <p:cBhvr>
                                        <p:cTn id="97" dur="500"/>
                                        <p:tgtEl>
                                          <p:spTgt spid="26646">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0" presetClass="entr" presetSubtype="0" fill="hold" grpId="0" nodeType="clickEffect">
                                  <p:stCondLst>
                                    <p:cond delay="0"/>
                                  </p:stCondLst>
                                  <p:childTnLst>
                                    <p:set>
                                      <p:cBhvr>
                                        <p:cTn id="101" dur="1" fill="hold">
                                          <p:stCondLst>
                                            <p:cond delay="0"/>
                                          </p:stCondLst>
                                        </p:cTn>
                                        <p:tgtEl>
                                          <p:spTgt spid="26647"/>
                                        </p:tgtEl>
                                        <p:attrNameLst>
                                          <p:attrName>style.visibility</p:attrName>
                                        </p:attrNameLst>
                                      </p:cBhvr>
                                      <p:to>
                                        <p:strVal val="visible"/>
                                      </p:to>
                                    </p:set>
                                    <p:animEffect transition="in" filter="wedge">
                                      <p:cBhvr>
                                        <p:cTn id="102" dur="2000"/>
                                        <p:tgtEl>
                                          <p:spTgt spid="26647"/>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6648">
                                            <p:bg/>
                                          </p:spTgt>
                                        </p:tgtEl>
                                        <p:attrNameLst>
                                          <p:attrName>style.visibility</p:attrName>
                                        </p:attrNameLst>
                                      </p:cBhvr>
                                      <p:to>
                                        <p:strVal val="visible"/>
                                      </p:to>
                                    </p:set>
                                    <p:animEffect transition="in" filter="dissolve">
                                      <p:cBhvr>
                                        <p:cTn id="107" dur="500"/>
                                        <p:tgtEl>
                                          <p:spTgt spid="26648">
                                            <p:bg/>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6648">
                                            <p:txEl>
                                              <p:pRg st="0" end="0"/>
                                            </p:txEl>
                                          </p:spTgt>
                                        </p:tgtEl>
                                        <p:attrNameLst>
                                          <p:attrName>style.visibility</p:attrName>
                                        </p:attrNameLst>
                                      </p:cBhvr>
                                      <p:to>
                                        <p:strVal val="visible"/>
                                      </p:to>
                                    </p:set>
                                    <p:animEffect transition="in" filter="dissolve">
                                      <p:cBhvr>
                                        <p:cTn id="112" dur="500"/>
                                        <p:tgtEl>
                                          <p:spTgt spid="26648">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6648">
                                            <p:txEl>
                                              <p:pRg st="1" end="1"/>
                                            </p:txEl>
                                          </p:spTgt>
                                        </p:tgtEl>
                                        <p:attrNameLst>
                                          <p:attrName>style.visibility</p:attrName>
                                        </p:attrNameLst>
                                      </p:cBhvr>
                                      <p:to>
                                        <p:strVal val="visible"/>
                                      </p:to>
                                    </p:set>
                                    <p:animEffect transition="in" filter="dissolve">
                                      <p:cBhvr>
                                        <p:cTn id="117" dur="500"/>
                                        <p:tgtEl>
                                          <p:spTgt spid="26648">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26648">
                                            <p:txEl>
                                              <p:pRg st="2" end="2"/>
                                            </p:txEl>
                                          </p:spTgt>
                                        </p:tgtEl>
                                        <p:attrNameLst>
                                          <p:attrName>style.visibility</p:attrName>
                                        </p:attrNameLst>
                                      </p:cBhvr>
                                      <p:to>
                                        <p:strVal val="visible"/>
                                      </p:to>
                                    </p:set>
                                    <p:animEffect transition="in" filter="dissolve">
                                      <p:cBhvr>
                                        <p:cTn id="122" dur="500"/>
                                        <p:tgtEl>
                                          <p:spTgt spid="26648">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6627"/>
                                        </p:tgtEl>
                                        <p:attrNameLst>
                                          <p:attrName>style.visibility</p:attrName>
                                        </p:attrNameLst>
                                      </p:cBhvr>
                                      <p:to>
                                        <p:strVal val="visible"/>
                                      </p:to>
                                    </p:set>
                                    <p:animEffect transition="in" filter="dissolve">
                                      <p:cBhvr>
                                        <p:cTn id="12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40" grpId="0" animBg="1"/>
      <p:bldP spid="26641" grpId="0" animBg="1"/>
      <p:bldP spid="26642" grpId="0" build="p" animBg="1"/>
      <p:bldP spid="26643" grpId="0" animBg="1"/>
      <p:bldP spid="26644" grpId="0" build="p" animBg="1"/>
      <p:bldP spid="26645" grpId="0" animBg="1"/>
      <p:bldP spid="26646" grpId="0" build="p" animBg="1"/>
      <p:bldP spid="26647" grpId="0" animBg="1"/>
      <p:bldP spid="26648"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p:cNvPicPr>
            <a:picLocks noChangeAspect="1" noChangeArrowheads="1"/>
          </p:cNvPicPr>
          <p:nvPr/>
        </p:nvPicPr>
        <p:blipFill>
          <a:blip r:embed="rId2"/>
          <a:srcRect/>
          <a:stretch>
            <a:fillRect/>
          </a:stretch>
        </p:blipFill>
        <p:spPr bwMode="auto">
          <a:xfrm>
            <a:off x="2411413" y="1773238"/>
            <a:ext cx="6732587" cy="2770187"/>
          </a:xfrm>
          <a:prstGeom prst="rect">
            <a:avLst/>
          </a:prstGeom>
          <a:noFill/>
          <a:ln w="9525">
            <a:noFill/>
            <a:miter lim="800000"/>
            <a:headEnd/>
            <a:tailEnd/>
          </a:ln>
        </p:spPr>
      </p:pic>
      <p:sp>
        <p:nvSpPr>
          <p:cNvPr id="36866" name="Text Box 2"/>
          <p:cNvSpPr txBox="1">
            <a:spLocks noChangeArrowheads="1"/>
          </p:cNvSpPr>
          <p:nvPr/>
        </p:nvSpPr>
        <p:spPr bwMode="auto">
          <a:xfrm>
            <a:off x="0" y="0"/>
            <a:ext cx="9144000" cy="2039938"/>
          </a:xfrm>
          <a:prstGeom prst="rect">
            <a:avLst/>
          </a:prstGeom>
          <a:noFill/>
          <a:ln w="9525">
            <a:noFill/>
            <a:miter lim="800000"/>
            <a:headEnd/>
            <a:tailEnd/>
          </a:ln>
        </p:spPr>
        <p:txBody>
          <a:bodyPr>
            <a:spAutoFit/>
          </a:bodyPr>
          <a:lstStyle/>
          <a:p>
            <a:pPr algn="just"/>
            <a:r>
              <a:rPr lang="en-US" altLang="zh-CN" sz="3200">
                <a:solidFill>
                  <a:schemeClr val="bg1"/>
                </a:solidFill>
                <a:latin typeface="宋体" charset="-122"/>
                <a:cs typeface="Times New Roman" pitchFamily="18" charset="0"/>
              </a:rPr>
              <a:t>44.</a:t>
            </a:r>
            <a:r>
              <a:rPr lang="zh-CN" altLang="en-US" sz="3200">
                <a:solidFill>
                  <a:schemeClr val="bg1"/>
                </a:solidFill>
                <a:latin typeface="宋体" charset="-122"/>
                <a:cs typeface="Times New Roman" pitchFamily="18" charset="0"/>
              </a:rPr>
              <a:t>（</a:t>
            </a:r>
            <a:r>
              <a:rPr lang="en-US" altLang="zh-CN" sz="3200">
                <a:solidFill>
                  <a:schemeClr val="bg1"/>
                </a:solidFill>
                <a:latin typeface="宋体" charset="-122"/>
                <a:cs typeface="Times New Roman" pitchFamily="18" charset="0"/>
              </a:rPr>
              <a:t>10</a:t>
            </a:r>
            <a:r>
              <a:rPr lang="zh-CN" altLang="en-US" sz="3200">
                <a:solidFill>
                  <a:schemeClr val="bg1"/>
                </a:solidFill>
                <a:latin typeface="宋体" charset="-122"/>
                <a:cs typeface="Times New Roman" pitchFamily="18" charset="0"/>
              </a:rPr>
              <a:t>分）</a:t>
            </a:r>
            <a:r>
              <a:rPr lang="zh-CN" altLang="en-US" sz="3200">
                <a:solidFill>
                  <a:schemeClr val="bg1"/>
                </a:solidFill>
                <a:latin typeface="Calibri" pitchFamily="34" charset="0"/>
                <a:ea typeface="黑体" pitchFamily="2" charset="-122"/>
                <a:cs typeface="Times New Roman" pitchFamily="18" charset="0"/>
              </a:rPr>
              <a:t>环境保护</a:t>
            </a:r>
            <a:endParaRPr lang="zh-CN" altLang="en-US" sz="3200">
              <a:solidFill>
                <a:schemeClr val="bg1"/>
              </a:solidFill>
              <a:latin typeface="Calibri" pitchFamily="34" charset="0"/>
              <a:ea typeface="楷体_GB2312" pitchFamily="49" charset="-122"/>
              <a:cs typeface="Times New Roman" pitchFamily="18" charset="0"/>
            </a:endParaRPr>
          </a:p>
          <a:p>
            <a:r>
              <a:rPr lang="zh-CN" altLang="en-US" sz="2400" b="1">
                <a:solidFill>
                  <a:schemeClr val="bg1"/>
                </a:solidFill>
              </a:rPr>
              <a:t>阅读图文资料，完成下列要求。</a:t>
            </a:r>
            <a:r>
              <a:rPr lang="zh-CN" altLang="en-US" sz="2400">
                <a:solidFill>
                  <a:schemeClr val="bg1"/>
                </a:solidFill>
              </a:rPr>
              <a:t/>
            </a:r>
            <a:br>
              <a:rPr lang="zh-CN" altLang="en-US" sz="2400">
                <a:solidFill>
                  <a:schemeClr val="bg1"/>
                </a:solidFill>
              </a:rPr>
            </a:br>
            <a:r>
              <a:rPr lang="zh-CN" altLang="en-US" sz="2400">
                <a:solidFill>
                  <a:schemeClr val="bg1"/>
                </a:solidFill>
              </a:rPr>
              <a:t>　　</a:t>
            </a:r>
            <a:r>
              <a:rPr lang="zh-CN" altLang="en-US" sz="2400">
                <a:solidFill>
                  <a:schemeClr val="bg1"/>
                </a:solidFill>
                <a:latin typeface="楷体_GB2312" pitchFamily="49" charset="-122"/>
                <a:ea typeface="楷体_GB2312" pitchFamily="49" charset="-122"/>
              </a:rPr>
              <a:t>近年来</a:t>
            </a:r>
            <a:r>
              <a:rPr lang="zh-CN" altLang="en-US" sz="2400">
                <a:solidFill>
                  <a:schemeClr val="bg1"/>
                </a:solidFill>
                <a:ea typeface="楷体_GB2312" pitchFamily="49" charset="-122"/>
              </a:rPr>
              <a:t>“</a:t>
            </a:r>
            <a:r>
              <a:rPr lang="zh-CN" altLang="en-US" sz="2400">
                <a:solidFill>
                  <a:schemeClr val="bg1"/>
                </a:solidFill>
                <a:latin typeface="楷体_GB2312" pitchFamily="49" charset="-122"/>
                <a:ea typeface="楷体_GB2312" pitchFamily="49" charset="-122"/>
              </a:rPr>
              <a:t>生物浮岛</a:t>
            </a:r>
            <a:r>
              <a:rPr lang="zh-CN" altLang="en-US" sz="2400">
                <a:solidFill>
                  <a:schemeClr val="bg1"/>
                </a:solidFill>
                <a:ea typeface="楷体_GB2312" pitchFamily="49" charset="-122"/>
              </a:rPr>
              <a:t>”</a:t>
            </a:r>
            <a:r>
              <a:rPr lang="zh-CN" altLang="en-US" sz="2400">
                <a:solidFill>
                  <a:schemeClr val="bg1"/>
                </a:solidFill>
                <a:latin typeface="楷体_GB2312" pitchFamily="49" charset="-122"/>
                <a:ea typeface="楷体_GB2312" pitchFamily="49" charset="-122"/>
              </a:rPr>
              <a:t>技术发展迅速。浮岛上可种植水稻、美人蕉、空心菜、芦苇等多种植物。图</a:t>
            </a:r>
            <a:r>
              <a:rPr lang="en-US" altLang="zh-CN" sz="2400">
                <a:solidFill>
                  <a:schemeClr val="bg1"/>
                </a:solidFill>
                <a:latin typeface="楷体_GB2312" pitchFamily="49" charset="-122"/>
                <a:ea typeface="楷体_GB2312" pitchFamily="49" charset="-122"/>
              </a:rPr>
              <a:t>9</a:t>
            </a:r>
            <a:r>
              <a:rPr lang="zh-CN" altLang="en-US" sz="2400">
                <a:solidFill>
                  <a:schemeClr val="bg1"/>
                </a:solidFill>
                <a:latin typeface="楷体_GB2312" pitchFamily="49" charset="-122"/>
                <a:ea typeface="楷体_GB2312" pitchFamily="49" charset="-122"/>
              </a:rPr>
              <a:t>是</a:t>
            </a:r>
            <a:r>
              <a:rPr lang="zh-CN" altLang="en-US" sz="2400">
                <a:solidFill>
                  <a:schemeClr val="bg1"/>
                </a:solidFill>
                <a:ea typeface="楷体_GB2312" pitchFamily="49" charset="-122"/>
              </a:rPr>
              <a:t>“</a:t>
            </a:r>
            <a:r>
              <a:rPr lang="zh-CN" altLang="en-US" sz="2400">
                <a:solidFill>
                  <a:schemeClr val="bg1"/>
                </a:solidFill>
                <a:latin typeface="楷体_GB2312" pitchFamily="49" charset="-122"/>
                <a:ea typeface="楷体_GB2312" pitchFamily="49" charset="-122"/>
              </a:rPr>
              <a:t>生物浮岛</a:t>
            </a:r>
            <a:r>
              <a:rPr lang="zh-CN" altLang="en-US" sz="2400">
                <a:solidFill>
                  <a:schemeClr val="bg1"/>
                </a:solidFill>
                <a:ea typeface="楷体_GB2312" pitchFamily="49" charset="-122"/>
              </a:rPr>
              <a:t>”</a:t>
            </a:r>
            <a:r>
              <a:rPr lang="zh-CN" altLang="en-US" sz="2400">
                <a:solidFill>
                  <a:schemeClr val="bg1"/>
                </a:solidFill>
                <a:latin typeface="楷体_GB2312" pitchFamily="49" charset="-122"/>
                <a:ea typeface="楷体_GB2312" pitchFamily="49" charset="-122"/>
              </a:rPr>
              <a:t>景观图，图</a:t>
            </a:r>
            <a:r>
              <a:rPr lang="en-US" altLang="zh-CN" sz="2400">
                <a:solidFill>
                  <a:schemeClr val="bg1"/>
                </a:solidFill>
                <a:latin typeface="楷体_GB2312" pitchFamily="49" charset="-122"/>
                <a:ea typeface="楷体_GB2312" pitchFamily="49" charset="-122"/>
              </a:rPr>
              <a:t>10</a:t>
            </a:r>
            <a:r>
              <a:rPr lang="zh-CN" altLang="en-US" sz="2400">
                <a:solidFill>
                  <a:schemeClr val="bg1"/>
                </a:solidFill>
                <a:latin typeface="楷体_GB2312" pitchFamily="49" charset="-122"/>
                <a:ea typeface="楷体_GB2312" pitchFamily="49" charset="-122"/>
              </a:rPr>
              <a:t>示意</a:t>
            </a:r>
            <a:r>
              <a:rPr lang="zh-CN" altLang="en-US" sz="2400">
                <a:solidFill>
                  <a:schemeClr val="bg1"/>
                </a:solidFill>
                <a:ea typeface="楷体_GB2312" pitchFamily="49" charset="-122"/>
              </a:rPr>
              <a:t>“</a:t>
            </a:r>
            <a:r>
              <a:rPr lang="zh-CN" altLang="en-US" sz="2400">
                <a:solidFill>
                  <a:schemeClr val="bg1"/>
                </a:solidFill>
                <a:latin typeface="楷体_GB2312" pitchFamily="49" charset="-122"/>
                <a:ea typeface="楷体_GB2312" pitchFamily="49" charset="-122"/>
              </a:rPr>
              <a:t>生物浮岛</a:t>
            </a:r>
            <a:r>
              <a:rPr lang="zh-CN" altLang="en-US" sz="2400">
                <a:solidFill>
                  <a:schemeClr val="bg1"/>
                </a:solidFill>
                <a:ea typeface="楷体_GB2312" pitchFamily="49" charset="-122"/>
              </a:rPr>
              <a:t>”</a:t>
            </a:r>
            <a:r>
              <a:rPr lang="zh-CN" altLang="en-US" sz="2400">
                <a:solidFill>
                  <a:schemeClr val="bg1"/>
                </a:solidFill>
                <a:latin typeface="楷体_GB2312" pitchFamily="49" charset="-122"/>
                <a:ea typeface="楷体_GB2312" pitchFamily="49" charset="-122"/>
              </a:rPr>
              <a:t>原理。</a:t>
            </a:r>
          </a:p>
        </p:txBody>
      </p:sp>
      <p:sp>
        <p:nvSpPr>
          <p:cNvPr id="27651" name="Text Box 3"/>
          <p:cNvSpPr txBox="1">
            <a:spLocks noChangeArrowheads="1"/>
          </p:cNvSpPr>
          <p:nvPr/>
        </p:nvSpPr>
        <p:spPr bwMode="auto">
          <a:xfrm>
            <a:off x="0" y="4797425"/>
            <a:ext cx="9144000" cy="1917700"/>
          </a:xfrm>
          <a:prstGeom prst="rect">
            <a:avLst/>
          </a:prstGeom>
          <a:noFill/>
          <a:ln w="9525">
            <a:noFill/>
            <a:miter lim="800000"/>
            <a:headEnd/>
            <a:tailEnd/>
          </a:ln>
        </p:spPr>
        <p:txBody>
          <a:bodyPr>
            <a:spAutoFit/>
          </a:bodyPr>
          <a:lstStyle/>
          <a:p>
            <a:pPr algn="just"/>
            <a:r>
              <a:rPr lang="zh-CN" altLang="en-US" sz="2400">
                <a:solidFill>
                  <a:schemeClr val="bg1"/>
                </a:solidFill>
                <a:latin typeface="华文行楷" pitchFamily="2" charset="-122"/>
                <a:ea typeface="华文行楷" pitchFamily="2" charset="-122"/>
              </a:rPr>
              <a:t>吸收水中的营养物质，减轻水体富营养化（或减缓水流速度，利于水中泥沙等物质沉降），净化水质（使水质改善、水体变清）（</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分）；增加绿地面积，美化环境（</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分）；吸收</a:t>
            </a:r>
            <a:r>
              <a:rPr lang="en-US" altLang="zh-CN" sz="2400">
                <a:solidFill>
                  <a:schemeClr val="bg1"/>
                </a:solidFill>
                <a:latin typeface="华文行楷" pitchFamily="2" charset="-122"/>
                <a:ea typeface="华文行楷" pitchFamily="2" charset="-122"/>
              </a:rPr>
              <a:t>CO</a:t>
            </a:r>
            <a:r>
              <a:rPr lang="en-US" altLang="zh-CN" sz="2400" baseline="-250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、释放</a:t>
            </a:r>
            <a:r>
              <a:rPr lang="en-US" altLang="zh-CN" sz="2400">
                <a:solidFill>
                  <a:schemeClr val="bg1"/>
                </a:solidFill>
                <a:latin typeface="华文行楷" pitchFamily="2" charset="-122"/>
                <a:ea typeface="华文行楷" pitchFamily="2" charset="-122"/>
              </a:rPr>
              <a:t>O</a:t>
            </a:r>
            <a:r>
              <a:rPr lang="en-US" altLang="zh-CN" sz="2400" baseline="-250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，净化空气（</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分）；增加生物多样性（</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分）；降低水温，减少水中光照，抑制有害藻类生长（</a:t>
            </a:r>
            <a:r>
              <a:rPr lang="en-US" altLang="zh-CN" sz="2400">
                <a:solidFill>
                  <a:schemeClr val="bg1"/>
                </a:solidFill>
                <a:latin typeface="华文行楷" pitchFamily="2" charset="-122"/>
                <a:ea typeface="华文行楷" pitchFamily="2" charset="-122"/>
              </a:rPr>
              <a:t>2</a:t>
            </a:r>
            <a:r>
              <a:rPr lang="zh-CN" altLang="en-US" sz="2400">
                <a:solidFill>
                  <a:schemeClr val="bg1"/>
                </a:solidFill>
                <a:latin typeface="华文行楷" pitchFamily="2" charset="-122"/>
                <a:ea typeface="华文行楷" pitchFamily="2" charset="-122"/>
              </a:rPr>
              <a:t>分）。</a:t>
            </a:r>
          </a:p>
        </p:txBody>
      </p:sp>
      <p:pic>
        <p:nvPicPr>
          <p:cNvPr id="36868" name="Picture 6" descr="next1">
            <a:hlinkClick r:id="" action="ppaction://hlinkshowjump?jump=nextslide"/>
          </p:cNvPr>
          <p:cNvPicPr>
            <a:picLocks noChangeAspect="1" noChangeArrowheads="1" noCrop="1"/>
          </p:cNvPicPr>
          <p:nvPr/>
        </p:nvPicPr>
        <p:blipFill>
          <a:blip r:embed="rId3"/>
          <a:srcRect/>
          <a:stretch>
            <a:fillRect/>
          </a:stretch>
        </p:blipFill>
        <p:spPr bwMode="auto">
          <a:xfrm>
            <a:off x="8172450" y="6453188"/>
            <a:ext cx="827088" cy="284162"/>
          </a:xfrm>
          <a:prstGeom prst="rect">
            <a:avLst/>
          </a:prstGeom>
          <a:noFill/>
          <a:ln w="9525">
            <a:noFill/>
            <a:miter lim="800000"/>
            <a:headEnd/>
            <a:tailEnd/>
          </a:ln>
        </p:spPr>
      </p:pic>
      <p:sp>
        <p:nvSpPr>
          <p:cNvPr id="36869" name="Rectangle 8"/>
          <p:cNvSpPr>
            <a:spLocks noChangeArrowheads="1"/>
          </p:cNvSpPr>
          <p:nvPr/>
        </p:nvSpPr>
        <p:spPr bwMode="auto">
          <a:xfrm>
            <a:off x="0" y="2352675"/>
            <a:ext cx="9144000" cy="0"/>
          </a:xfrm>
          <a:prstGeom prst="rect">
            <a:avLst/>
          </a:prstGeom>
          <a:noFill/>
          <a:ln w="9525">
            <a:noFill/>
            <a:miter lim="800000"/>
            <a:headEnd/>
            <a:tailEnd/>
          </a:ln>
        </p:spPr>
        <p:txBody>
          <a:bodyPr wrap="none" anchor="ctr">
            <a:spAutoFit/>
          </a:bodyPr>
          <a:lstStyle/>
          <a:p>
            <a:endParaRPr lang="zh-CN" altLang="en-US"/>
          </a:p>
        </p:txBody>
      </p:sp>
      <p:sp>
        <p:nvSpPr>
          <p:cNvPr id="36870" name="Rectangle 10"/>
          <p:cNvSpPr>
            <a:spLocks noChangeArrowheads="1"/>
          </p:cNvSpPr>
          <p:nvPr/>
        </p:nvSpPr>
        <p:spPr bwMode="auto">
          <a:xfrm>
            <a:off x="0" y="2344738"/>
            <a:ext cx="9144000" cy="0"/>
          </a:xfrm>
          <a:prstGeom prst="rect">
            <a:avLst/>
          </a:prstGeom>
          <a:noFill/>
          <a:ln w="9525">
            <a:noFill/>
            <a:miter lim="800000"/>
            <a:headEnd/>
            <a:tailEnd/>
          </a:ln>
        </p:spPr>
        <p:txBody>
          <a:bodyPr wrap="none" anchor="ctr">
            <a:spAutoFit/>
          </a:bodyPr>
          <a:lstStyle/>
          <a:p>
            <a:endParaRPr lang="zh-CN" altLang="en-US"/>
          </a:p>
        </p:txBody>
      </p:sp>
      <p:sp>
        <p:nvSpPr>
          <p:cNvPr id="36871" name="Rectangle 11"/>
          <p:cNvSpPr>
            <a:spLocks noChangeArrowheads="1"/>
          </p:cNvSpPr>
          <p:nvPr/>
        </p:nvSpPr>
        <p:spPr bwMode="auto">
          <a:xfrm>
            <a:off x="0" y="4268788"/>
            <a:ext cx="6915150" cy="244475"/>
          </a:xfrm>
          <a:prstGeom prst="rect">
            <a:avLst/>
          </a:prstGeom>
          <a:noFill/>
          <a:ln w="9525">
            <a:noFill/>
            <a:miter lim="800000"/>
            <a:headEnd/>
            <a:tailEnd/>
          </a:ln>
        </p:spPr>
        <p:txBody>
          <a:bodyPr wrap="none" anchor="ctr">
            <a:spAutoFit/>
          </a:bodyPr>
          <a:lstStyle/>
          <a:p>
            <a:r>
              <a:rPr lang="zh-CN" altLang="en-US" sz="1000">
                <a:latin typeface="Times New Roman" pitchFamily="18" charset="0"/>
                <a:cs typeface="Times New Roman" pitchFamily="18" charset="0"/>
              </a:rPr>
              <a:t>　　　　　　　　　　　　　　　　　　　　　　　　　　　　　　　　　　　　　　　　　　　　　　　　　　　　　</a:t>
            </a:r>
            <a:endParaRPr lang="zh-CN" altLang="en-US"/>
          </a:p>
        </p:txBody>
      </p:sp>
      <p:sp>
        <p:nvSpPr>
          <p:cNvPr id="36872" name="Text Box 13"/>
          <p:cNvSpPr txBox="1">
            <a:spLocks noChangeArrowheads="1"/>
          </p:cNvSpPr>
          <p:nvPr/>
        </p:nvSpPr>
        <p:spPr bwMode="auto">
          <a:xfrm>
            <a:off x="0" y="2060575"/>
            <a:ext cx="2268538" cy="2528888"/>
          </a:xfrm>
          <a:prstGeom prst="rect">
            <a:avLst/>
          </a:prstGeom>
          <a:noFill/>
          <a:ln w="9525">
            <a:noFill/>
            <a:miter lim="800000"/>
            <a:headEnd/>
            <a:tailEnd/>
          </a:ln>
        </p:spPr>
        <p:txBody>
          <a:bodyPr>
            <a:spAutoFit/>
          </a:bodyPr>
          <a:lstStyle/>
          <a:p>
            <a:r>
              <a:rPr lang="zh-CN" altLang="en-US" sz="3200" b="1">
                <a:solidFill>
                  <a:schemeClr val="bg1"/>
                </a:solidFill>
                <a:latin typeface="宋体" charset="-122"/>
              </a:rPr>
              <a:t>　　</a:t>
            </a:r>
            <a:r>
              <a:rPr lang="zh-CN" altLang="en-US" sz="3200" b="1">
                <a:solidFill>
                  <a:schemeClr val="bg1"/>
                </a:solidFill>
                <a:latin typeface="Times New Roman" pitchFamily="18" charset="0"/>
                <a:cs typeface="Times New Roman" pitchFamily="18" charset="0"/>
              </a:rPr>
              <a:t>说明“生物浮岛”在生态环境保护方面的作用。</a:t>
            </a:r>
            <a:r>
              <a:rPr lang="zh-CN" altLang="en-US" sz="3200" b="1">
                <a:solidFill>
                  <a:schemeClr val="bg1"/>
                </a:solidFill>
                <a:latin typeface="宋体" charset="-122"/>
                <a:cs typeface="Times New Roman" pitchFamily="18" charset="0"/>
              </a:rPr>
              <a:t> </a:t>
            </a:r>
          </a:p>
        </p:txBody>
      </p:sp>
      <p:sp>
        <p:nvSpPr>
          <p:cNvPr id="27662" name="Oval 14"/>
          <p:cNvSpPr>
            <a:spLocks noChangeArrowheads="1"/>
          </p:cNvSpPr>
          <p:nvPr/>
        </p:nvSpPr>
        <p:spPr bwMode="auto">
          <a:xfrm>
            <a:off x="6804025" y="3068638"/>
            <a:ext cx="1728788" cy="504825"/>
          </a:xfrm>
          <a:prstGeom prst="ellipse">
            <a:avLst/>
          </a:prstGeom>
          <a:noFill/>
          <a:ln w="25400">
            <a:solidFill>
              <a:srgbClr val="FF0000"/>
            </a:solidFill>
            <a:prstDash val="dash"/>
            <a:round/>
            <a:headEnd/>
            <a:tailEnd/>
          </a:ln>
        </p:spPr>
        <p:txBody>
          <a:bodyPr wrap="none" anchor="ctr"/>
          <a:lstStyle/>
          <a:p>
            <a:endParaRPr lang="zh-CN" altLang="en-US"/>
          </a:p>
        </p:txBody>
      </p:sp>
      <p:sp>
        <p:nvSpPr>
          <p:cNvPr id="27663" name="AutoShape 15"/>
          <p:cNvSpPr>
            <a:spLocks noChangeArrowheads="1"/>
          </p:cNvSpPr>
          <p:nvPr/>
        </p:nvSpPr>
        <p:spPr bwMode="auto">
          <a:xfrm>
            <a:off x="5219700" y="0"/>
            <a:ext cx="3924300" cy="1844675"/>
          </a:xfrm>
          <a:prstGeom prst="wedgeRectCallout">
            <a:avLst>
              <a:gd name="adj1" fmla="val 9023"/>
              <a:gd name="adj2" fmla="val 122546"/>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植物根系在水中生长</a:t>
            </a:r>
          </a:p>
          <a:p>
            <a:pPr algn="ctr"/>
            <a:r>
              <a:rPr lang="zh-CN" altLang="en-US" sz="2800" b="1">
                <a:solidFill>
                  <a:srgbClr val="FF0000"/>
                </a:solidFill>
                <a:ea typeface="楷体_GB2312" pitchFamily="49" charset="-122"/>
              </a:rPr>
              <a:t>→吸收水中营养物质</a:t>
            </a:r>
          </a:p>
          <a:p>
            <a:pPr algn="ctr"/>
            <a:r>
              <a:rPr lang="zh-CN" altLang="en-US" sz="2800" b="1">
                <a:solidFill>
                  <a:srgbClr val="FF0000"/>
                </a:solidFill>
                <a:ea typeface="楷体_GB2312" pitchFamily="49" charset="-122"/>
              </a:rPr>
              <a:t>→净化水质</a:t>
            </a:r>
          </a:p>
        </p:txBody>
      </p:sp>
      <p:sp>
        <p:nvSpPr>
          <p:cNvPr id="27664" name="Oval 16"/>
          <p:cNvSpPr>
            <a:spLocks noChangeArrowheads="1"/>
          </p:cNvSpPr>
          <p:nvPr/>
        </p:nvSpPr>
        <p:spPr bwMode="auto">
          <a:xfrm>
            <a:off x="2628900" y="3500438"/>
            <a:ext cx="3095625" cy="720725"/>
          </a:xfrm>
          <a:prstGeom prst="ellipse">
            <a:avLst/>
          </a:prstGeom>
          <a:noFill/>
          <a:ln w="25400">
            <a:solidFill>
              <a:srgbClr val="FF0000"/>
            </a:solidFill>
            <a:prstDash val="dash"/>
            <a:round/>
            <a:headEnd/>
            <a:tailEnd/>
          </a:ln>
        </p:spPr>
        <p:txBody>
          <a:bodyPr wrap="none" anchor="ctr"/>
          <a:lstStyle/>
          <a:p>
            <a:endParaRPr lang="zh-CN" altLang="en-US"/>
          </a:p>
        </p:txBody>
      </p:sp>
      <p:sp>
        <p:nvSpPr>
          <p:cNvPr id="27666" name="AutoShape 18"/>
          <p:cNvSpPr>
            <a:spLocks noChangeArrowheads="1"/>
          </p:cNvSpPr>
          <p:nvPr/>
        </p:nvSpPr>
        <p:spPr bwMode="auto">
          <a:xfrm>
            <a:off x="0" y="0"/>
            <a:ext cx="5148263" cy="2276475"/>
          </a:xfrm>
          <a:prstGeom prst="wedgeRectCallout">
            <a:avLst>
              <a:gd name="adj1" fmla="val 23111"/>
              <a:gd name="adj2" fmla="val 117574"/>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获取信息→调用知识：</a:t>
            </a:r>
          </a:p>
          <a:p>
            <a:pPr algn="ctr"/>
            <a:r>
              <a:rPr lang="zh-CN" altLang="en-US" sz="2800" b="1">
                <a:solidFill>
                  <a:srgbClr val="FF0000"/>
                </a:solidFill>
                <a:ea typeface="楷体_GB2312" pitchFamily="49" charset="-122"/>
              </a:rPr>
              <a:t>水面变绿地</a:t>
            </a:r>
          </a:p>
          <a:p>
            <a:pPr algn="ctr"/>
            <a:r>
              <a:rPr lang="zh-CN" altLang="en-US" sz="2800" b="1">
                <a:solidFill>
                  <a:srgbClr val="FF0000"/>
                </a:solidFill>
                <a:ea typeface="楷体_GB2312" pitchFamily="49" charset="-122"/>
              </a:rPr>
              <a:t>→美化环境；生物多样性增加</a:t>
            </a:r>
          </a:p>
          <a:p>
            <a:pPr algn="ctr"/>
            <a:r>
              <a:rPr lang="zh-CN" altLang="en-US" sz="2800" b="1">
                <a:solidFill>
                  <a:srgbClr val="FF0000"/>
                </a:solidFill>
                <a:ea typeface="楷体_GB2312" pitchFamily="49" charset="-122"/>
              </a:rPr>
              <a:t>→</a:t>
            </a:r>
            <a:r>
              <a:rPr lang="zh-CN" altLang="en-US" sz="2800" b="1">
                <a:solidFill>
                  <a:srgbClr val="FF0000"/>
                </a:solidFill>
                <a:latin typeface="楷体_GB2312" pitchFamily="49" charset="-122"/>
                <a:ea typeface="楷体_GB2312" pitchFamily="49" charset="-122"/>
              </a:rPr>
              <a:t>植物吸收吸收</a:t>
            </a:r>
            <a:r>
              <a:rPr lang="en-US" altLang="zh-CN" sz="2800" b="1">
                <a:solidFill>
                  <a:srgbClr val="FF0000"/>
                </a:solidFill>
                <a:latin typeface="楷体_GB2312" pitchFamily="49" charset="-122"/>
                <a:ea typeface="楷体_GB2312" pitchFamily="49" charset="-122"/>
              </a:rPr>
              <a:t>CO</a:t>
            </a:r>
            <a:r>
              <a:rPr lang="en-US" altLang="zh-CN" sz="2800" b="1" baseline="-25000">
                <a:solidFill>
                  <a:srgbClr val="FF0000"/>
                </a:solidFill>
                <a:latin typeface="楷体_GB2312" pitchFamily="49" charset="-122"/>
                <a:ea typeface="楷体_GB2312" pitchFamily="49" charset="-122"/>
              </a:rPr>
              <a:t>2</a:t>
            </a:r>
            <a:r>
              <a:rPr lang="zh-CN" altLang="en-US" sz="2800" b="1">
                <a:solidFill>
                  <a:srgbClr val="FF0000"/>
                </a:solidFill>
                <a:latin typeface="楷体_GB2312" pitchFamily="49" charset="-122"/>
                <a:ea typeface="楷体_GB2312" pitchFamily="49" charset="-122"/>
              </a:rPr>
              <a:t>、释放</a:t>
            </a:r>
            <a:r>
              <a:rPr lang="en-US" altLang="zh-CN" sz="2800" b="1">
                <a:solidFill>
                  <a:srgbClr val="FF0000"/>
                </a:solidFill>
                <a:latin typeface="楷体_GB2312" pitchFamily="49" charset="-122"/>
                <a:ea typeface="楷体_GB2312" pitchFamily="49" charset="-122"/>
              </a:rPr>
              <a:t>O</a:t>
            </a:r>
            <a:r>
              <a:rPr lang="en-US" altLang="zh-CN" sz="2800" b="1" baseline="-25000">
                <a:solidFill>
                  <a:srgbClr val="FF0000"/>
                </a:solidFill>
                <a:latin typeface="楷体_GB2312" pitchFamily="49" charset="-122"/>
                <a:ea typeface="楷体_GB2312" pitchFamily="49" charset="-122"/>
              </a:rPr>
              <a:t>2</a:t>
            </a:r>
          </a:p>
          <a:p>
            <a:pPr algn="ctr"/>
            <a:r>
              <a:rPr lang="en-US" altLang="zh-CN" sz="2800" b="1">
                <a:solidFill>
                  <a:srgbClr val="FF0000"/>
                </a:solidFill>
                <a:ea typeface="楷体_GB2312" pitchFamily="49" charset="-122"/>
              </a:rPr>
              <a:t>→</a:t>
            </a:r>
            <a:r>
              <a:rPr lang="zh-CN" altLang="en-US" sz="2800" b="1">
                <a:solidFill>
                  <a:srgbClr val="FF0000"/>
                </a:solidFill>
                <a:ea typeface="楷体_GB2312" pitchFamily="49" charset="-122"/>
              </a:rPr>
              <a:t>净化空气</a:t>
            </a:r>
            <a:endParaRPr lang="zh-CN" altLang="en-US" sz="2800" b="1" baseline="-25000">
              <a:solidFill>
                <a:srgbClr val="FF0000"/>
              </a:solidFill>
              <a:latin typeface="楷体_GB2312" pitchFamily="49" charset="-122"/>
              <a:ea typeface="楷体_GB2312" pitchFamily="49" charset="-122"/>
            </a:endParaRPr>
          </a:p>
          <a:p>
            <a:pPr algn="ctr"/>
            <a:endParaRPr lang="en-US" altLang="zh-CN" sz="2800" b="1" baseline="-2500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7662"/>
                                        </p:tgtEl>
                                        <p:attrNameLst>
                                          <p:attrName>style.visibility</p:attrName>
                                        </p:attrNameLst>
                                      </p:cBhvr>
                                      <p:to>
                                        <p:strVal val="visible"/>
                                      </p:to>
                                    </p:set>
                                    <p:animEffect transition="in" filter="wedge">
                                      <p:cBhvr>
                                        <p:cTn id="7" dur="2000"/>
                                        <p:tgtEl>
                                          <p:spTgt spid="276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63">
                                            <p:bg/>
                                          </p:spTgt>
                                        </p:tgtEl>
                                        <p:attrNameLst>
                                          <p:attrName>style.visibility</p:attrName>
                                        </p:attrNameLst>
                                      </p:cBhvr>
                                      <p:to>
                                        <p:strVal val="visible"/>
                                      </p:to>
                                    </p:set>
                                    <p:animEffect transition="in" filter="dissolve">
                                      <p:cBhvr>
                                        <p:cTn id="12" dur="500"/>
                                        <p:tgtEl>
                                          <p:spTgt spid="276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63">
                                            <p:txEl>
                                              <p:pRg st="0" end="0"/>
                                            </p:txEl>
                                          </p:spTgt>
                                        </p:tgtEl>
                                        <p:attrNameLst>
                                          <p:attrName>style.visibility</p:attrName>
                                        </p:attrNameLst>
                                      </p:cBhvr>
                                      <p:to>
                                        <p:strVal val="visible"/>
                                      </p:to>
                                    </p:set>
                                    <p:animEffect transition="in" filter="dissolve">
                                      <p:cBhvr>
                                        <p:cTn id="17" dur="500"/>
                                        <p:tgtEl>
                                          <p:spTgt spid="276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63">
                                            <p:txEl>
                                              <p:pRg st="1" end="1"/>
                                            </p:txEl>
                                          </p:spTgt>
                                        </p:tgtEl>
                                        <p:attrNameLst>
                                          <p:attrName>style.visibility</p:attrName>
                                        </p:attrNameLst>
                                      </p:cBhvr>
                                      <p:to>
                                        <p:strVal val="visible"/>
                                      </p:to>
                                    </p:set>
                                    <p:animEffect transition="in" filter="dissolve">
                                      <p:cBhvr>
                                        <p:cTn id="22" dur="500"/>
                                        <p:tgtEl>
                                          <p:spTgt spid="276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663">
                                            <p:txEl>
                                              <p:pRg st="2" end="2"/>
                                            </p:txEl>
                                          </p:spTgt>
                                        </p:tgtEl>
                                        <p:attrNameLst>
                                          <p:attrName>style.visibility</p:attrName>
                                        </p:attrNameLst>
                                      </p:cBhvr>
                                      <p:to>
                                        <p:strVal val="visible"/>
                                      </p:to>
                                    </p:set>
                                    <p:animEffect transition="in" filter="dissolve">
                                      <p:cBhvr>
                                        <p:cTn id="27" dur="500"/>
                                        <p:tgtEl>
                                          <p:spTgt spid="276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663">
                                            <p:txEl>
                                              <p:pRg st="3" end="3"/>
                                            </p:txEl>
                                          </p:spTgt>
                                        </p:tgtEl>
                                        <p:attrNameLst>
                                          <p:attrName>style.visibility</p:attrName>
                                        </p:attrNameLst>
                                      </p:cBhvr>
                                      <p:to>
                                        <p:strVal val="visible"/>
                                      </p:to>
                                    </p:set>
                                    <p:animEffect transition="in" filter="dissolve">
                                      <p:cBhvr>
                                        <p:cTn id="32" dur="500"/>
                                        <p:tgtEl>
                                          <p:spTgt spid="276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27664"/>
                                        </p:tgtEl>
                                        <p:attrNameLst>
                                          <p:attrName>style.visibility</p:attrName>
                                        </p:attrNameLst>
                                      </p:cBhvr>
                                      <p:to>
                                        <p:strVal val="visible"/>
                                      </p:to>
                                    </p:set>
                                    <p:animEffect transition="in" filter="wedge">
                                      <p:cBhvr>
                                        <p:cTn id="37" dur="2000"/>
                                        <p:tgtEl>
                                          <p:spTgt spid="2766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666">
                                            <p:bg/>
                                          </p:spTgt>
                                        </p:tgtEl>
                                        <p:attrNameLst>
                                          <p:attrName>style.visibility</p:attrName>
                                        </p:attrNameLst>
                                      </p:cBhvr>
                                      <p:to>
                                        <p:strVal val="visible"/>
                                      </p:to>
                                    </p:set>
                                    <p:animEffect transition="in" filter="dissolve">
                                      <p:cBhvr>
                                        <p:cTn id="42" dur="500"/>
                                        <p:tgtEl>
                                          <p:spTgt spid="27666">
                                            <p:bg/>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666">
                                            <p:txEl>
                                              <p:pRg st="0" end="0"/>
                                            </p:txEl>
                                          </p:spTgt>
                                        </p:tgtEl>
                                        <p:attrNameLst>
                                          <p:attrName>style.visibility</p:attrName>
                                        </p:attrNameLst>
                                      </p:cBhvr>
                                      <p:to>
                                        <p:strVal val="visible"/>
                                      </p:to>
                                    </p:set>
                                    <p:animEffect transition="in" filter="dissolve">
                                      <p:cBhvr>
                                        <p:cTn id="47" dur="500"/>
                                        <p:tgtEl>
                                          <p:spTgt spid="2766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666">
                                            <p:txEl>
                                              <p:pRg st="1" end="1"/>
                                            </p:txEl>
                                          </p:spTgt>
                                        </p:tgtEl>
                                        <p:attrNameLst>
                                          <p:attrName>style.visibility</p:attrName>
                                        </p:attrNameLst>
                                      </p:cBhvr>
                                      <p:to>
                                        <p:strVal val="visible"/>
                                      </p:to>
                                    </p:set>
                                    <p:animEffect transition="in" filter="dissolve">
                                      <p:cBhvr>
                                        <p:cTn id="52" dur="500"/>
                                        <p:tgtEl>
                                          <p:spTgt spid="2766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7666">
                                            <p:txEl>
                                              <p:pRg st="2" end="2"/>
                                            </p:txEl>
                                          </p:spTgt>
                                        </p:tgtEl>
                                        <p:attrNameLst>
                                          <p:attrName>style.visibility</p:attrName>
                                        </p:attrNameLst>
                                      </p:cBhvr>
                                      <p:to>
                                        <p:strVal val="visible"/>
                                      </p:to>
                                    </p:set>
                                    <p:animEffect transition="in" filter="dissolve">
                                      <p:cBhvr>
                                        <p:cTn id="57" dur="500"/>
                                        <p:tgtEl>
                                          <p:spTgt spid="2766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7666">
                                            <p:txEl>
                                              <p:pRg st="3" end="3"/>
                                            </p:txEl>
                                          </p:spTgt>
                                        </p:tgtEl>
                                        <p:attrNameLst>
                                          <p:attrName>style.visibility</p:attrName>
                                        </p:attrNameLst>
                                      </p:cBhvr>
                                      <p:to>
                                        <p:strVal val="visible"/>
                                      </p:to>
                                    </p:set>
                                    <p:animEffect transition="in" filter="dissolve">
                                      <p:cBhvr>
                                        <p:cTn id="62" dur="500"/>
                                        <p:tgtEl>
                                          <p:spTgt spid="2766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7666">
                                            <p:txEl>
                                              <p:pRg st="4" end="4"/>
                                            </p:txEl>
                                          </p:spTgt>
                                        </p:tgtEl>
                                        <p:attrNameLst>
                                          <p:attrName>style.visibility</p:attrName>
                                        </p:attrNameLst>
                                      </p:cBhvr>
                                      <p:to>
                                        <p:strVal val="visible"/>
                                      </p:to>
                                    </p:set>
                                    <p:animEffect transition="in" filter="dissolve">
                                      <p:cBhvr>
                                        <p:cTn id="67" dur="500"/>
                                        <p:tgtEl>
                                          <p:spTgt spid="2766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7651">
                                            <p:txEl>
                                              <p:pRg st="0" end="0"/>
                                            </p:txEl>
                                          </p:spTgt>
                                        </p:tgtEl>
                                        <p:attrNameLst>
                                          <p:attrName>style.visibility</p:attrName>
                                        </p:attrNameLst>
                                      </p:cBhvr>
                                      <p:to>
                                        <p:strVal val="visible"/>
                                      </p:to>
                                    </p:set>
                                    <p:animEffect transition="in" filter="dissolve">
                                      <p:cBhvr>
                                        <p:cTn id="72" dur="500"/>
                                        <p:tgtEl>
                                          <p:spTgt spid="27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62" grpId="0" animBg="1"/>
      <p:bldP spid="27663" grpId="0" build="p" animBg="1"/>
      <p:bldP spid="27664" grpId="0" animBg="1"/>
      <p:bldP spid="2766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2"/>
          <p:cNvPicPr>
            <a:picLocks noChangeAspect="1" noChangeArrowheads="1"/>
          </p:cNvPicPr>
          <p:nvPr/>
        </p:nvPicPr>
        <p:blipFill>
          <a:blip r:embed="rId2"/>
          <a:srcRect/>
          <a:stretch>
            <a:fillRect/>
          </a:stretch>
        </p:blipFill>
        <p:spPr bwMode="auto">
          <a:xfrm>
            <a:off x="4356100" y="1412875"/>
            <a:ext cx="4787900" cy="3168650"/>
          </a:xfrm>
          <a:prstGeom prst="rect">
            <a:avLst/>
          </a:prstGeom>
          <a:noFill/>
          <a:ln w="9525">
            <a:noFill/>
            <a:miter lim="800000"/>
            <a:headEnd/>
            <a:tailEnd/>
          </a:ln>
        </p:spPr>
      </p:pic>
      <p:sp>
        <p:nvSpPr>
          <p:cNvPr id="15362" name="Text Box 3"/>
          <p:cNvSpPr txBox="1">
            <a:spLocks noChangeArrowheads="1"/>
          </p:cNvSpPr>
          <p:nvPr/>
        </p:nvSpPr>
        <p:spPr bwMode="auto">
          <a:xfrm>
            <a:off x="0" y="1341438"/>
            <a:ext cx="4284663" cy="2289175"/>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宋体" charset="-122"/>
                <a:cs typeface="Times New Roman" pitchFamily="18" charset="0"/>
              </a:rPr>
              <a:t>1.</a:t>
            </a:r>
            <a:r>
              <a:rPr lang="zh-CN" altLang="en-US" sz="3600" b="1">
                <a:solidFill>
                  <a:schemeClr val="bg1"/>
                </a:solidFill>
                <a:latin typeface="宋体" charset="-122"/>
                <a:cs typeface="Times New Roman" pitchFamily="18" charset="0"/>
              </a:rPr>
              <a:t>我国下列地区中，资源条件最适宜建太阳能光热电站的是</a:t>
            </a:r>
            <a:endParaRPr lang="zh-CN" altLang="en-US" sz="2800" b="1">
              <a:solidFill>
                <a:srgbClr val="FFFF00"/>
              </a:solidFill>
              <a:latin typeface="楷体_GB2312" pitchFamily="49" charset="-122"/>
              <a:ea typeface="楷体_GB2312" pitchFamily="49" charset="-122"/>
            </a:endParaRPr>
          </a:p>
        </p:txBody>
      </p:sp>
      <p:sp>
        <p:nvSpPr>
          <p:cNvPr id="28676" name="Rectangle 4"/>
          <p:cNvSpPr>
            <a:spLocks noChangeArrowheads="1"/>
          </p:cNvSpPr>
          <p:nvPr/>
        </p:nvSpPr>
        <p:spPr bwMode="auto">
          <a:xfrm>
            <a:off x="606425" y="4083050"/>
            <a:ext cx="4252913"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3600" b="1">
                <a:solidFill>
                  <a:schemeClr val="bg1"/>
                </a:solidFill>
                <a:latin typeface="Times New Roman" pitchFamily="18" charset="0"/>
                <a:cs typeface="Times New Roman" pitchFamily="18" charset="0"/>
              </a:rPr>
              <a:t>柴达木盆地</a:t>
            </a:r>
          </a:p>
        </p:txBody>
      </p:sp>
      <p:sp>
        <p:nvSpPr>
          <p:cNvPr id="28677" name="Rectangle 5"/>
          <p:cNvSpPr>
            <a:spLocks noChangeArrowheads="1"/>
          </p:cNvSpPr>
          <p:nvPr/>
        </p:nvSpPr>
        <p:spPr bwMode="auto">
          <a:xfrm>
            <a:off x="611188" y="5445125"/>
            <a:ext cx="4681537"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3600" b="1">
                <a:solidFill>
                  <a:schemeClr val="bg1"/>
                </a:solidFill>
                <a:latin typeface="宋体" charset="-122"/>
                <a:cs typeface="Times New Roman" pitchFamily="18" charset="0"/>
              </a:rPr>
              <a:t>内蒙古高原</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28678" name="Rectangle 6"/>
          <p:cNvSpPr>
            <a:spLocks noChangeArrowheads="1"/>
          </p:cNvSpPr>
          <p:nvPr/>
        </p:nvSpPr>
        <p:spPr bwMode="auto">
          <a:xfrm>
            <a:off x="600075" y="6172200"/>
            <a:ext cx="649287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3600" b="1">
                <a:solidFill>
                  <a:schemeClr val="bg1"/>
                </a:solidFill>
                <a:latin typeface="宋体" charset="-122"/>
                <a:cs typeface="Times New Roman" pitchFamily="18" charset="0"/>
              </a:rPr>
              <a:t>长江中下游平原</a:t>
            </a:r>
          </a:p>
        </p:txBody>
      </p:sp>
      <p:sp>
        <p:nvSpPr>
          <p:cNvPr id="28679" name="Text Box 7"/>
          <p:cNvSpPr txBox="1">
            <a:spLocks noChangeArrowheads="1"/>
          </p:cNvSpPr>
          <p:nvPr/>
        </p:nvSpPr>
        <p:spPr bwMode="auto">
          <a:xfrm>
            <a:off x="15875" y="4103688"/>
            <a:ext cx="625475" cy="641350"/>
          </a:xfrm>
          <a:prstGeom prst="rect">
            <a:avLst/>
          </a:prstGeom>
          <a:noFill/>
          <a:ln w="9525">
            <a:noFill/>
            <a:miter lim="800000"/>
            <a:headEnd/>
            <a:tailEnd/>
          </a:ln>
        </p:spPr>
        <p:txBody>
          <a:bodyPr>
            <a:spAutoFit/>
          </a:bodyPr>
          <a:lstStyle/>
          <a:p>
            <a:pPr>
              <a:spcBef>
                <a:spcPct val="50000"/>
              </a:spcBef>
            </a:pPr>
            <a:r>
              <a:rPr kumimoji="1" lang="en-US" altLang="zh-CN" sz="3600" dirty="0">
                <a:solidFill>
                  <a:schemeClr val="bg1"/>
                </a:solidFill>
                <a:latin typeface="Times New Roman" pitchFamily="18" charset="0"/>
                <a:ea typeface="华文行楷" pitchFamily="2" charset="-122"/>
              </a:rPr>
              <a:t>×</a:t>
            </a:r>
          </a:p>
        </p:txBody>
      </p:sp>
      <p:sp>
        <p:nvSpPr>
          <p:cNvPr id="28680" name="Text Box 8"/>
          <p:cNvSpPr txBox="1">
            <a:spLocks noChangeArrowheads="1"/>
          </p:cNvSpPr>
          <p:nvPr/>
        </p:nvSpPr>
        <p:spPr bwMode="auto">
          <a:xfrm>
            <a:off x="15875" y="54451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28681" name="Text Box 9"/>
          <p:cNvSpPr txBox="1">
            <a:spLocks noChangeArrowheads="1"/>
          </p:cNvSpPr>
          <p:nvPr/>
        </p:nvSpPr>
        <p:spPr bwMode="auto">
          <a:xfrm>
            <a:off x="19050" y="61579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28682" name="Rectangle 10"/>
          <p:cNvSpPr>
            <a:spLocks noChangeArrowheads="1"/>
          </p:cNvSpPr>
          <p:nvPr/>
        </p:nvSpPr>
        <p:spPr bwMode="auto">
          <a:xfrm>
            <a:off x="622300" y="4783138"/>
            <a:ext cx="4670425"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3600" b="1">
                <a:solidFill>
                  <a:schemeClr val="bg1"/>
                </a:solidFill>
                <a:latin typeface="Times New Roman" pitchFamily="18" charset="0"/>
                <a:cs typeface="Times New Roman" pitchFamily="18" charset="0"/>
              </a:rPr>
              <a:t>黄土高原</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28683" name="Text Box 11"/>
          <p:cNvSpPr txBox="1">
            <a:spLocks noChangeArrowheads="1"/>
          </p:cNvSpPr>
          <p:nvPr/>
        </p:nvSpPr>
        <p:spPr bwMode="auto">
          <a:xfrm>
            <a:off x="15875" y="48037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15371"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29388"/>
            <a:ext cx="827087" cy="284162"/>
          </a:xfrm>
          <a:prstGeom prst="rect">
            <a:avLst/>
          </a:prstGeom>
          <a:noFill/>
          <a:ln w="9525">
            <a:noFill/>
            <a:miter lim="800000"/>
            <a:headEnd/>
            <a:tailEnd/>
          </a:ln>
        </p:spPr>
      </p:pic>
      <p:sp>
        <p:nvSpPr>
          <p:cNvPr id="15372" name="Text Box 13"/>
          <p:cNvSpPr txBox="1">
            <a:spLocks noChangeArrowheads="1"/>
          </p:cNvSpPr>
          <p:nvPr/>
        </p:nvSpPr>
        <p:spPr bwMode="auto">
          <a:xfrm>
            <a:off x="0" y="0"/>
            <a:ext cx="9144000" cy="1373188"/>
          </a:xfrm>
          <a:prstGeom prst="rect">
            <a:avLst/>
          </a:prstGeom>
          <a:noFill/>
          <a:ln w="9525">
            <a:noFill/>
            <a:miter lim="800000"/>
            <a:headEnd/>
            <a:tailEnd/>
          </a:ln>
        </p:spPr>
        <p:txBody>
          <a:bodyPr>
            <a:spAutoFit/>
          </a:bodyPr>
          <a:lstStyle/>
          <a:p>
            <a:pPr algn="just">
              <a:spcBef>
                <a:spcPct val="50000"/>
              </a:spcBef>
            </a:pPr>
            <a:r>
              <a:rPr lang="zh-CN" altLang="en-US" sz="2800">
                <a:solidFill>
                  <a:schemeClr val="bg1"/>
                </a:solidFill>
                <a:latin typeface="Times New Roman" pitchFamily="18" charset="0"/>
                <a:ea typeface="楷体_GB2312" pitchFamily="49" charset="-122"/>
                <a:cs typeface="Times New Roman" pitchFamily="18" charset="0"/>
              </a:rPr>
              <a:t>　</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鱼光互补</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式光伏电站是在水面上架设太阳能电池板发电，水域用于水产养殖，实现</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一地两用</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提高单位面积土地的经济价值。读图</a:t>
            </a:r>
            <a:r>
              <a:rPr lang="en-US" altLang="zh-CN" sz="2800">
                <a:solidFill>
                  <a:schemeClr val="bg1"/>
                </a:solidFill>
                <a:latin typeface="Times New Roman" pitchFamily="18" charset="0"/>
                <a:ea typeface="楷体_GB2312" pitchFamily="49" charset="-122"/>
                <a:cs typeface="Times New Roman" pitchFamily="18" charset="0"/>
              </a:rPr>
              <a:t>1</a:t>
            </a:r>
            <a:r>
              <a:rPr lang="zh-CN" altLang="en-US" sz="2800">
                <a:solidFill>
                  <a:schemeClr val="bg1"/>
                </a:solidFill>
                <a:latin typeface="Times New Roman" pitchFamily="18" charset="0"/>
                <a:ea typeface="楷体_GB2312" pitchFamily="49" charset="-122"/>
                <a:cs typeface="Times New Roman" pitchFamily="18" charset="0"/>
              </a:rPr>
              <a:t>，完成</a:t>
            </a:r>
            <a:r>
              <a:rPr lang="ru-RU" altLang="zh-CN" sz="2800">
                <a:solidFill>
                  <a:schemeClr val="bg1"/>
                </a:solidFill>
                <a:latin typeface="Times New Roman" pitchFamily="18" charset="0"/>
                <a:ea typeface="楷体_GB2312" pitchFamily="49" charset="-122"/>
                <a:cs typeface="Times New Roman" pitchFamily="18" charset="0"/>
              </a:rPr>
              <a:t>1</a:t>
            </a:r>
            <a:r>
              <a:rPr lang="zh-CN" altLang="ru-RU" sz="2800">
                <a:solidFill>
                  <a:schemeClr val="bg1"/>
                </a:solidFill>
                <a:latin typeface="Times New Roman" pitchFamily="18" charset="0"/>
                <a:ea typeface="楷体_GB2312" pitchFamily="49" charset="-122"/>
                <a:cs typeface="Times New Roman" pitchFamily="18" charset="0"/>
              </a:rPr>
              <a:t>～</a:t>
            </a:r>
            <a:r>
              <a:rPr lang="en-US" altLang="zh-CN" sz="2800">
                <a:solidFill>
                  <a:schemeClr val="bg1"/>
                </a:solidFill>
                <a:latin typeface="Times New Roman" pitchFamily="18" charset="0"/>
                <a:ea typeface="楷体_GB2312" pitchFamily="49" charset="-122"/>
                <a:cs typeface="Times New Roman" pitchFamily="18" charset="0"/>
              </a:rPr>
              <a:t>3</a:t>
            </a:r>
            <a:r>
              <a:rPr lang="zh-CN" altLang="en-US" sz="2800">
                <a:solidFill>
                  <a:schemeClr val="bg1"/>
                </a:solidFill>
                <a:latin typeface="Times New Roman" pitchFamily="18" charset="0"/>
                <a:ea typeface="楷体_GB2312" pitchFamily="49" charset="-122"/>
                <a:cs typeface="Times New Roman" pitchFamily="18" charset="0"/>
              </a:rPr>
              <a:t>题。</a:t>
            </a:r>
          </a:p>
        </p:txBody>
      </p:sp>
      <p:sp>
        <p:nvSpPr>
          <p:cNvPr id="28689" name="AutoShape 17"/>
          <p:cNvSpPr>
            <a:spLocks noChangeArrowheads="1"/>
          </p:cNvSpPr>
          <p:nvPr/>
        </p:nvSpPr>
        <p:spPr bwMode="auto">
          <a:xfrm>
            <a:off x="4500563" y="1484313"/>
            <a:ext cx="4248150" cy="2305050"/>
          </a:xfrm>
          <a:prstGeom prst="wedgeRectCallout">
            <a:avLst>
              <a:gd name="adj1" fmla="val -59306"/>
              <a:gd name="adj2" fmla="val -2273"/>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获取和解读信息：</a:t>
            </a:r>
          </a:p>
          <a:p>
            <a:r>
              <a:rPr lang="zh-CN" altLang="en-US" sz="2800" b="1">
                <a:solidFill>
                  <a:srgbClr val="FF0000"/>
                </a:solidFill>
                <a:ea typeface="楷体_GB2312" pitchFamily="49" charset="-122"/>
              </a:rPr>
              <a:t>具备下列条件的地区：</a:t>
            </a:r>
          </a:p>
          <a:p>
            <a:r>
              <a:rPr lang="zh-CN" altLang="en-US" sz="2800" b="1">
                <a:solidFill>
                  <a:srgbClr val="FF0000"/>
                </a:solidFill>
                <a:ea typeface="楷体_GB2312" pitchFamily="49" charset="-122"/>
              </a:rPr>
              <a:t>①太阳能资源较丰富；</a:t>
            </a:r>
          </a:p>
          <a:p>
            <a:r>
              <a:rPr lang="zh-CN" altLang="en-US" sz="2800" b="1">
                <a:solidFill>
                  <a:srgbClr val="FF0000"/>
                </a:solidFill>
                <a:ea typeface="楷体_GB2312" pitchFamily="49" charset="-122"/>
              </a:rPr>
              <a:t>②湖泊众多；</a:t>
            </a:r>
          </a:p>
          <a:p>
            <a:r>
              <a:rPr lang="zh-CN" altLang="en-US" sz="2800" b="1">
                <a:solidFill>
                  <a:srgbClr val="FF0000"/>
                </a:solidFill>
                <a:ea typeface="楷体_GB2312" pitchFamily="49" charset="-122"/>
              </a:rPr>
              <a:t>③人多地少、土地紧张。</a:t>
            </a:r>
          </a:p>
        </p:txBody>
      </p:sp>
      <p:sp>
        <p:nvSpPr>
          <p:cNvPr id="28696" name="Oval 24"/>
          <p:cNvSpPr>
            <a:spLocks noChangeArrowheads="1"/>
          </p:cNvSpPr>
          <p:nvPr/>
        </p:nvSpPr>
        <p:spPr bwMode="auto">
          <a:xfrm>
            <a:off x="5148263" y="404813"/>
            <a:ext cx="2016125" cy="504825"/>
          </a:xfrm>
          <a:prstGeom prst="ellipse">
            <a:avLst/>
          </a:prstGeom>
          <a:noFill/>
          <a:ln w="25400">
            <a:solidFill>
              <a:srgbClr val="FFFF00"/>
            </a:solidFill>
            <a:prstDash val="dash"/>
            <a:round/>
            <a:headEnd/>
            <a:tailEnd/>
          </a:ln>
        </p:spPr>
        <p:txBody>
          <a:bodyPr wrap="none" anchor="ctr"/>
          <a:lstStyle/>
          <a:p>
            <a:endParaRPr lang="zh-CN" altLang="en-US"/>
          </a:p>
        </p:txBody>
      </p:sp>
      <p:sp>
        <p:nvSpPr>
          <p:cNvPr id="28698" name="Rectangle 26"/>
          <p:cNvSpPr>
            <a:spLocks noChangeArrowheads="1"/>
          </p:cNvSpPr>
          <p:nvPr/>
        </p:nvSpPr>
        <p:spPr bwMode="auto">
          <a:xfrm>
            <a:off x="0" y="3644900"/>
            <a:ext cx="4117975" cy="519113"/>
          </a:xfrm>
          <a:prstGeom prst="rect">
            <a:avLst/>
          </a:prstGeom>
          <a:noFill/>
          <a:ln w="9525">
            <a:noFill/>
            <a:miter lim="800000"/>
            <a:headEnd/>
            <a:tailEnd/>
          </a:ln>
        </p:spPr>
        <p:txBody>
          <a:bodyPr wrap="none">
            <a:spAutoFit/>
          </a:bodyPr>
          <a:lstStyle/>
          <a:p>
            <a:pPr>
              <a:spcBef>
                <a:spcPct val="50000"/>
              </a:spcBef>
            </a:pPr>
            <a:r>
              <a:rPr lang="zh-CN" altLang="en-US" sz="2800" b="1">
                <a:solidFill>
                  <a:schemeClr val="bg1"/>
                </a:solidFill>
                <a:latin typeface="楷体_GB2312" pitchFamily="49" charset="-122"/>
                <a:ea typeface="楷体_GB2312" pitchFamily="49" charset="-122"/>
                <a:cs typeface="Times New Roman" pitchFamily="18" charset="0"/>
              </a:rPr>
              <a:t>（</a:t>
            </a:r>
            <a:r>
              <a:rPr lang="zh-CN" altLang="en-US" sz="2800" b="1">
                <a:solidFill>
                  <a:srgbClr val="FFFF00"/>
                </a:solidFill>
                <a:latin typeface="楷体_GB2312" pitchFamily="49" charset="-122"/>
                <a:ea typeface="楷体_GB2312" pitchFamily="49" charset="-122"/>
                <a:cs typeface="Times New Roman" pitchFamily="18" charset="0"/>
              </a:rPr>
              <a:t>难度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，区分度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a:t>
            </a:r>
          </a:p>
        </p:txBody>
      </p:sp>
      <p:sp>
        <p:nvSpPr>
          <p:cNvPr id="28700" name="Rectangle 28"/>
          <p:cNvSpPr>
            <a:spLocks noChangeArrowheads="1"/>
          </p:cNvSpPr>
          <p:nvPr/>
        </p:nvSpPr>
        <p:spPr bwMode="auto">
          <a:xfrm>
            <a:off x="3348038" y="4149725"/>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28701" name="Rectangle 29"/>
          <p:cNvSpPr>
            <a:spLocks noChangeArrowheads="1"/>
          </p:cNvSpPr>
          <p:nvPr/>
        </p:nvSpPr>
        <p:spPr bwMode="auto">
          <a:xfrm>
            <a:off x="2843213" y="4854575"/>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28702" name="Rectangle 30"/>
          <p:cNvSpPr>
            <a:spLocks noChangeArrowheads="1"/>
          </p:cNvSpPr>
          <p:nvPr/>
        </p:nvSpPr>
        <p:spPr bwMode="auto">
          <a:xfrm>
            <a:off x="3276600" y="5476875"/>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28703" name="Rectangle 31"/>
          <p:cNvSpPr>
            <a:spLocks noChangeArrowheads="1"/>
          </p:cNvSpPr>
          <p:nvPr/>
        </p:nvSpPr>
        <p:spPr bwMode="auto">
          <a:xfrm>
            <a:off x="4148138" y="6223000"/>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98"/>
                                        </p:tgtEl>
                                        <p:attrNameLst>
                                          <p:attrName>style.visibility</p:attrName>
                                        </p:attrNameLst>
                                      </p:cBhvr>
                                      <p:to>
                                        <p:strVal val="visible"/>
                                      </p:to>
                                    </p:set>
                                    <p:animEffect transition="in" filter="dissolve">
                                      <p:cBhvr>
                                        <p:cTn id="7" dur="500"/>
                                        <p:tgtEl>
                                          <p:spTgt spid="286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00"/>
                                        </p:tgtEl>
                                        <p:attrNameLst>
                                          <p:attrName>style.visibility</p:attrName>
                                        </p:attrNameLst>
                                      </p:cBhvr>
                                      <p:to>
                                        <p:strVal val="visible"/>
                                      </p:to>
                                    </p:set>
                                    <p:animEffect transition="in" filter="dissolve">
                                      <p:cBhvr>
                                        <p:cTn id="12" dur="500"/>
                                        <p:tgtEl>
                                          <p:spTgt spid="287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01"/>
                                        </p:tgtEl>
                                        <p:attrNameLst>
                                          <p:attrName>style.visibility</p:attrName>
                                        </p:attrNameLst>
                                      </p:cBhvr>
                                      <p:to>
                                        <p:strVal val="visible"/>
                                      </p:to>
                                    </p:set>
                                    <p:animEffect transition="in" filter="dissolve">
                                      <p:cBhvr>
                                        <p:cTn id="17" dur="500"/>
                                        <p:tgtEl>
                                          <p:spTgt spid="2870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702"/>
                                        </p:tgtEl>
                                        <p:attrNameLst>
                                          <p:attrName>style.visibility</p:attrName>
                                        </p:attrNameLst>
                                      </p:cBhvr>
                                      <p:to>
                                        <p:strVal val="visible"/>
                                      </p:to>
                                    </p:set>
                                    <p:animEffect transition="in" filter="dissolve">
                                      <p:cBhvr>
                                        <p:cTn id="22" dur="500"/>
                                        <p:tgtEl>
                                          <p:spTgt spid="2870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703"/>
                                        </p:tgtEl>
                                        <p:attrNameLst>
                                          <p:attrName>style.visibility</p:attrName>
                                        </p:attrNameLst>
                                      </p:cBhvr>
                                      <p:to>
                                        <p:strVal val="visible"/>
                                      </p:to>
                                    </p:set>
                                    <p:animEffect transition="in" filter="dissolve">
                                      <p:cBhvr>
                                        <p:cTn id="27" dur="500"/>
                                        <p:tgtEl>
                                          <p:spTgt spid="28703"/>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28696"/>
                                        </p:tgtEl>
                                        <p:attrNameLst>
                                          <p:attrName>style.visibility</p:attrName>
                                        </p:attrNameLst>
                                      </p:cBhvr>
                                      <p:to>
                                        <p:strVal val="visible"/>
                                      </p:to>
                                    </p:set>
                                    <p:animEffect transition="in" filter="wedge">
                                      <p:cBhvr>
                                        <p:cTn id="32" dur="2000"/>
                                        <p:tgtEl>
                                          <p:spTgt spid="2869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689"/>
                                        </p:tgtEl>
                                        <p:attrNameLst>
                                          <p:attrName>style.visibility</p:attrName>
                                        </p:attrNameLst>
                                      </p:cBhvr>
                                      <p:to>
                                        <p:strVal val="visible"/>
                                      </p:to>
                                    </p:set>
                                    <p:animEffect transition="in" filter="dissolve">
                                      <p:cBhvr>
                                        <p:cTn id="37" dur="500"/>
                                        <p:tgtEl>
                                          <p:spTgt spid="2868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28676"/>
                    </p:tgtEl>
                  </p:cond>
                </p:stCondLst>
                <p:endSync evt="end" delay="0">
                  <p:rtn val="all"/>
                </p:endSync>
                <p:childTnLst>
                  <p:par>
                    <p:cTn id="39" fill="hold">
                      <p:stCondLst>
                        <p:cond delay="0"/>
                      </p:stCondLst>
                      <p:childTnLst>
                        <p:par>
                          <p:cTn id="40" fill="hold">
                            <p:stCondLst>
                              <p:cond delay="0"/>
                            </p:stCondLst>
                            <p:childTnLst>
                              <p:par>
                                <p:cTn id="41" presetID="20" presetClass="entr" presetSubtype="0" fill="hold" grpId="0" nodeType="clickEffect">
                                  <p:stCondLst>
                                    <p:cond delay="0"/>
                                  </p:stCondLst>
                                  <p:childTnLst>
                                    <p:set>
                                      <p:cBhvr>
                                        <p:cTn id="42" dur="1" fill="hold">
                                          <p:stCondLst>
                                            <p:cond delay="0"/>
                                          </p:stCondLst>
                                        </p:cTn>
                                        <p:tgtEl>
                                          <p:spTgt spid="28679"/>
                                        </p:tgtEl>
                                        <p:attrNameLst>
                                          <p:attrName>style.visibility</p:attrName>
                                        </p:attrNameLst>
                                      </p:cBhvr>
                                      <p:to>
                                        <p:strVal val="visible"/>
                                      </p:to>
                                    </p:set>
                                    <p:animEffect transition="in" filter="wedge">
                                      <p:cBhvr>
                                        <p:cTn id="43" dur="2000"/>
                                        <p:tgtEl>
                                          <p:spTgt spid="28679"/>
                                        </p:tgtEl>
                                      </p:cBhvr>
                                    </p:animEffect>
                                  </p:childTnLst>
                                </p:cTn>
                              </p:par>
                            </p:childTnLst>
                          </p:cTn>
                        </p:par>
                      </p:childTnLst>
                    </p:cTn>
                  </p:par>
                </p:childTnLst>
              </p:cTn>
              <p:nextCondLst>
                <p:cond evt="onClick" delay="0">
                  <p:tgtEl>
                    <p:spTgt spid="28676"/>
                  </p:tgtEl>
                </p:cond>
              </p:nextCondLst>
            </p:seq>
            <p:seq concurrent="1" nextAc="seek">
              <p:cTn id="44" restart="whenNotActive" fill="hold" evtFilter="cancelBubble" nodeType="interactiveSeq">
                <p:stCondLst>
                  <p:cond evt="onClick" delay="0">
                    <p:tgtEl>
                      <p:spTgt spid="28677"/>
                    </p:tgtEl>
                  </p:cond>
                </p:stCondLst>
                <p:endSync evt="end" delay="0">
                  <p:rtn val="all"/>
                </p:endSync>
                <p:childTnLst>
                  <p:par>
                    <p:cTn id="45" fill="hold">
                      <p:stCondLst>
                        <p:cond delay="0"/>
                      </p:stCondLst>
                      <p:childTnLst>
                        <p:par>
                          <p:cTn id="46" fill="hold">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28680"/>
                                        </p:tgtEl>
                                        <p:attrNameLst>
                                          <p:attrName>style.visibility</p:attrName>
                                        </p:attrNameLst>
                                      </p:cBhvr>
                                      <p:to>
                                        <p:strVal val="visible"/>
                                      </p:to>
                                    </p:set>
                                    <p:animEffect transition="in" filter="wedge">
                                      <p:cBhvr>
                                        <p:cTn id="49" dur="2000"/>
                                        <p:tgtEl>
                                          <p:spTgt spid="28680"/>
                                        </p:tgtEl>
                                      </p:cBhvr>
                                    </p:animEffect>
                                  </p:childTnLst>
                                </p:cTn>
                              </p:par>
                            </p:childTnLst>
                          </p:cTn>
                        </p:par>
                      </p:childTnLst>
                    </p:cTn>
                  </p:par>
                </p:childTnLst>
              </p:cTn>
              <p:nextCondLst>
                <p:cond evt="onClick" delay="0">
                  <p:tgtEl>
                    <p:spTgt spid="28677"/>
                  </p:tgtEl>
                </p:cond>
              </p:nextCondLst>
            </p:seq>
            <p:seq concurrent="1" nextAc="seek">
              <p:cTn id="50" restart="whenNotActive" fill="hold" evtFilter="cancelBubble" nodeType="interactiveSeq">
                <p:stCondLst>
                  <p:cond evt="onClick" delay="0">
                    <p:tgtEl>
                      <p:spTgt spid="28678"/>
                    </p:tgtEl>
                  </p:cond>
                </p:stCondLst>
                <p:endSync evt="end" delay="0">
                  <p:rtn val="all"/>
                </p:endSync>
                <p:childTnLst>
                  <p:par>
                    <p:cTn id="51" fill="hold">
                      <p:stCondLst>
                        <p:cond delay="0"/>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28681"/>
                                        </p:tgtEl>
                                        <p:attrNameLst>
                                          <p:attrName>style.visibility</p:attrName>
                                        </p:attrNameLst>
                                      </p:cBhvr>
                                      <p:to>
                                        <p:strVal val="visible"/>
                                      </p:to>
                                    </p:set>
                                    <p:animEffect transition="in" filter="wedge">
                                      <p:cBhvr>
                                        <p:cTn id="55" dur="2000"/>
                                        <p:tgtEl>
                                          <p:spTgt spid="28681"/>
                                        </p:tgtEl>
                                      </p:cBhvr>
                                    </p:animEffect>
                                  </p:childTnLst>
                                </p:cTn>
                              </p:par>
                            </p:childTnLst>
                          </p:cTn>
                        </p:par>
                      </p:childTnLst>
                    </p:cTn>
                  </p:par>
                </p:childTnLst>
              </p:cTn>
              <p:nextCondLst>
                <p:cond evt="onClick" delay="0">
                  <p:tgtEl>
                    <p:spTgt spid="28678"/>
                  </p:tgtEl>
                </p:cond>
              </p:nextCondLst>
            </p:seq>
            <p:seq concurrent="1" nextAc="seek">
              <p:cTn id="56" restart="whenNotActive" fill="hold" evtFilter="cancelBubble" nodeType="interactiveSeq">
                <p:stCondLst>
                  <p:cond evt="onClick" delay="0">
                    <p:tgtEl>
                      <p:spTgt spid="28682"/>
                    </p:tgtEl>
                  </p:cond>
                </p:stCondLst>
                <p:endSync evt="end" delay="0">
                  <p:rtn val="all"/>
                </p:endSync>
                <p:childTnLst>
                  <p:par>
                    <p:cTn id="57" fill="hold">
                      <p:stCondLst>
                        <p:cond delay="0"/>
                      </p:stCondLst>
                      <p:childTnLst>
                        <p:par>
                          <p:cTn id="58" fill="hold">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28683"/>
                                        </p:tgtEl>
                                        <p:attrNameLst>
                                          <p:attrName>style.visibility</p:attrName>
                                        </p:attrNameLst>
                                      </p:cBhvr>
                                      <p:to>
                                        <p:strVal val="visible"/>
                                      </p:to>
                                    </p:set>
                                    <p:animEffect transition="in" filter="wedge">
                                      <p:cBhvr>
                                        <p:cTn id="61" dur="2000"/>
                                        <p:tgtEl>
                                          <p:spTgt spid="28683"/>
                                        </p:tgtEl>
                                      </p:cBhvr>
                                    </p:animEffect>
                                  </p:childTnLst>
                                </p:cTn>
                              </p:par>
                            </p:childTnLst>
                          </p:cTn>
                        </p:par>
                      </p:childTnLst>
                    </p:cTn>
                  </p:par>
                </p:childTnLst>
              </p:cTn>
              <p:nextCondLst>
                <p:cond evt="onClick" delay="0">
                  <p:tgtEl>
                    <p:spTgt spid="28682"/>
                  </p:tgtEl>
                </p:cond>
              </p:nextCondLst>
            </p:seq>
          </p:childTnLst>
        </p:cTn>
      </p:par>
    </p:tnLst>
    <p:bldLst>
      <p:bldP spid="28679" grpId="0"/>
      <p:bldP spid="28680" grpId="0"/>
      <p:bldP spid="28681" grpId="0"/>
      <p:bldP spid="28683" grpId="0"/>
      <p:bldP spid="28689" grpId="0" animBg="1"/>
      <p:bldP spid="28696" grpId="0" animBg="1"/>
      <p:bldP spid="28698" grpId="0"/>
      <p:bldP spid="28700" grpId="0"/>
      <p:bldP spid="28701" grpId="0"/>
      <p:bldP spid="28702" grpId="0"/>
      <p:bldP spid="287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p:cNvPicPr>
            <a:picLocks noChangeAspect="1" noChangeArrowheads="1"/>
          </p:cNvPicPr>
          <p:nvPr/>
        </p:nvPicPr>
        <p:blipFill>
          <a:blip r:embed="rId2"/>
          <a:srcRect/>
          <a:stretch>
            <a:fillRect/>
          </a:stretch>
        </p:blipFill>
        <p:spPr bwMode="auto">
          <a:xfrm>
            <a:off x="4356100" y="1412875"/>
            <a:ext cx="4787900" cy="3168650"/>
          </a:xfrm>
          <a:prstGeom prst="rect">
            <a:avLst/>
          </a:prstGeom>
          <a:noFill/>
          <a:ln w="9525">
            <a:noFill/>
            <a:miter lim="800000"/>
            <a:headEnd/>
            <a:tailEnd/>
          </a:ln>
        </p:spPr>
      </p:pic>
      <p:sp>
        <p:nvSpPr>
          <p:cNvPr id="16386" name="Text Box 3"/>
          <p:cNvSpPr txBox="1">
            <a:spLocks noChangeArrowheads="1"/>
          </p:cNvSpPr>
          <p:nvPr/>
        </p:nvSpPr>
        <p:spPr bwMode="auto">
          <a:xfrm>
            <a:off x="0" y="1341438"/>
            <a:ext cx="4284663" cy="1190625"/>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Times New Roman" pitchFamily="18" charset="0"/>
                <a:cs typeface="Times New Roman" pitchFamily="18" charset="0"/>
              </a:rPr>
              <a:t>2.</a:t>
            </a:r>
            <a:r>
              <a:rPr lang="ru-RU" altLang="zh-CN" sz="3600" b="1">
                <a:solidFill>
                  <a:schemeClr val="bg1"/>
                </a:solidFill>
                <a:cs typeface="Times New Roman" pitchFamily="18" charset="0"/>
              </a:rPr>
              <a:t>“</a:t>
            </a:r>
            <a:r>
              <a:rPr lang="zh-CN" altLang="ru-RU" sz="3600" b="1">
                <a:solidFill>
                  <a:schemeClr val="bg1"/>
                </a:solidFill>
                <a:latin typeface="宋体" charset="-122"/>
                <a:cs typeface="Times New Roman" pitchFamily="18" charset="0"/>
              </a:rPr>
              <a:t>鱼光互补</a:t>
            </a:r>
            <a:r>
              <a:rPr lang="zh-CN" altLang="ru-RU" sz="3600" b="1">
                <a:solidFill>
                  <a:schemeClr val="bg1"/>
                </a:solidFill>
                <a:cs typeface="Times New Roman" pitchFamily="18" charset="0"/>
              </a:rPr>
              <a:t>”</a:t>
            </a:r>
            <a:r>
              <a:rPr lang="zh-CN" altLang="ru-RU" sz="3600" b="1">
                <a:solidFill>
                  <a:schemeClr val="bg1"/>
                </a:solidFill>
                <a:latin typeface="宋体" charset="-122"/>
                <a:cs typeface="Times New Roman" pitchFamily="18" charset="0"/>
              </a:rPr>
              <a:t>式光伏电站可能</a:t>
            </a:r>
            <a:r>
              <a:rPr lang="zh-CN" altLang="ru-RU" sz="3600" b="1">
                <a:solidFill>
                  <a:schemeClr val="bg1"/>
                </a:solidFill>
                <a:latin typeface="Times New Roman" pitchFamily="18" charset="0"/>
                <a:cs typeface="Times New Roman" pitchFamily="18" charset="0"/>
              </a:rPr>
              <a:t>会</a:t>
            </a:r>
            <a:endParaRPr lang="zh-CN" altLang="en-US" sz="3600" b="1">
              <a:solidFill>
                <a:schemeClr val="bg1"/>
              </a:solidFill>
              <a:latin typeface="Times New Roman" pitchFamily="18" charset="0"/>
              <a:cs typeface="Times New Roman" pitchFamily="18" charset="0"/>
            </a:endParaRPr>
          </a:p>
        </p:txBody>
      </p:sp>
      <p:sp>
        <p:nvSpPr>
          <p:cNvPr id="37892" name="Rectangle 4"/>
          <p:cNvSpPr>
            <a:spLocks noChangeArrowheads="1"/>
          </p:cNvSpPr>
          <p:nvPr/>
        </p:nvSpPr>
        <p:spPr bwMode="auto">
          <a:xfrm>
            <a:off x="590550" y="3357563"/>
            <a:ext cx="4252913"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3600" b="1">
                <a:solidFill>
                  <a:schemeClr val="bg1"/>
                </a:solidFill>
                <a:latin typeface="Times New Roman" pitchFamily="18" charset="0"/>
                <a:cs typeface="Times New Roman" pitchFamily="18" charset="0"/>
              </a:rPr>
              <a:t>提升大气温度 </a:t>
            </a:r>
          </a:p>
        </p:txBody>
      </p:sp>
      <p:sp>
        <p:nvSpPr>
          <p:cNvPr id="37893" name="Rectangle 5"/>
          <p:cNvSpPr>
            <a:spLocks noChangeArrowheads="1"/>
          </p:cNvSpPr>
          <p:nvPr/>
        </p:nvSpPr>
        <p:spPr bwMode="auto">
          <a:xfrm>
            <a:off x="611188" y="5308600"/>
            <a:ext cx="4681537"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3600" b="1">
                <a:solidFill>
                  <a:schemeClr val="bg1"/>
                </a:solidFill>
                <a:latin typeface="Times New Roman" pitchFamily="18" charset="0"/>
                <a:cs typeface="Times New Roman" pitchFamily="18" charset="0"/>
              </a:rPr>
              <a:t>加快浮游植物生长</a:t>
            </a:r>
            <a:r>
              <a:rPr kumimoji="1" lang="zh-CN" altLang="en-US" sz="3600" b="1">
                <a:solidFill>
                  <a:schemeClr val="bg1"/>
                </a:solidFill>
                <a:latin typeface="宋体" charset="-122"/>
                <a:cs typeface="Times New Roman" pitchFamily="18" charset="0"/>
              </a:rPr>
              <a:t> </a:t>
            </a:r>
          </a:p>
        </p:txBody>
      </p:sp>
      <p:sp>
        <p:nvSpPr>
          <p:cNvPr id="37894" name="Rectangle 6"/>
          <p:cNvSpPr>
            <a:spLocks noChangeArrowheads="1"/>
          </p:cNvSpPr>
          <p:nvPr/>
        </p:nvSpPr>
        <p:spPr bwMode="auto">
          <a:xfrm>
            <a:off x="600075" y="6172200"/>
            <a:ext cx="375602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3600" b="1">
                <a:solidFill>
                  <a:schemeClr val="bg1"/>
                </a:solidFill>
                <a:latin typeface="Times New Roman" pitchFamily="18" charset="0"/>
                <a:cs typeface="Times New Roman" pitchFamily="18" charset="0"/>
              </a:rPr>
              <a:t>增强地面辐射</a:t>
            </a:r>
            <a:r>
              <a:rPr kumimoji="1" lang="zh-CN" altLang="en-US" sz="3600" b="1">
                <a:solidFill>
                  <a:schemeClr val="bg1"/>
                </a:solidFill>
                <a:latin typeface="宋体" charset="-122"/>
                <a:cs typeface="Times New Roman" pitchFamily="18" charset="0"/>
              </a:rPr>
              <a:t> </a:t>
            </a:r>
          </a:p>
        </p:txBody>
      </p:sp>
      <p:sp>
        <p:nvSpPr>
          <p:cNvPr id="37895" name="Text Box 7"/>
          <p:cNvSpPr txBox="1">
            <a:spLocks noChangeArrowheads="1"/>
          </p:cNvSpPr>
          <p:nvPr/>
        </p:nvSpPr>
        <p:spPr bwMode="auto">
          <a:xfrm>
            <a:off x="0" y="3378200"/>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7896" name="Text Box 8"/>
          <p:cNvSpPr txBox="1">
            <a:spLocks noChangeArrowheads="1"/>
          </p:cNvSpPr>
          <p:nvPr/>
        </p:nvSpPr>
        <p:spPr bwMode="auto">
          <a:xfrm>
            <a:off x="15875" y="5308600"/>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7897" name="Text Box 9"/>
          <p:cNvSpPr txBox="1">
            <a:spLocks noChangeArrowheads="1"/>
          </p:cNvSpPr>
          <p:nvPr/>
        </p:nvSpPr>
        <p:spPr bwMode="auto">
          <a:xfrm>
            <a:off x="19050" y="6157913"/>
            <a:ext cx="6651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7898" name="Rectangle 10"/>
          <p:cNvSpPr>
            <a:spLocks noChangeArrowheads="1"/>
          </p:cNvSpPr>
          <p:nvPr/>
        </p:nvSpPr>
        <p:spPr bwMode="auto">
          <a:xfrm>
            <a:off x="622300" y="4437063"/>
            <a:ext cx="4670425"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3600" b="1">
                <a:solidFill>
                  <a:schemeClr val="bg1"/>
                </a:solidFill>
                <a:latin typeface="Times New Roman" pitchFamily="18" charset="0"/>
                <a:cs typeface="Times New Roman" pitchFamily="18" charset="0"/>
              </a:rPr>
              <a:t>降低水体温度 </a:t>
            </a:r>
          </a:p>
        </p:txBody>
      </p:sp>
      <p:sp>
        <p:nvSpPr>
          <p:cNvPr id="37899" name="Text Box 11"/>
          <p:cNvSpPr txBox="1">
            <a:spLocks noChangeArrowheads="1"/>
          </p:cNvSpPr>
          <p:nvPr/>
        </p:nvSpPr>
        <p:spPr bwMode="auto">
          <a:xfrm>
            <a:off x="31750" y="4457700"/>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16395" name="Text Box 13"/>
          <p:cNvSpPr txBox="1">
            <a:spLocks noChangeArrowheads="1"/>
          </p:cNvSpPr>
          <p:nvPr/>
        </p:nvSpPr>
        <p:spPr bwMode="auto">
          <a:xfrm>
            <a:off x="0" y="0"/>
            <a:ext cx="9144000" cy="1373188"/>
          </a:xfrm>
          <a:prstGeom prst="rect">
            <a:avLst/>
          </a:prstGeom>
          <a:noFill/>
          <a:ln w="9525">
            <a:noFill/>
            <a:miter lim="800000"/>
            <a:headEnd/>
            <a:tailEnd/>
          </a:ln>
        </p:spPr>
        <p:txBody>
          <a:bodyPr>
            <a:spAutoFit/>
          </a:bodyPr>
          <a:lstStyle/>
          <a:p>
            <a:pPr algn="just">
              <a:spcBef>
                <a:spcPct val="50000"/>
              </a:spcBef>
            </a:pPr>
            <a:r>
              <a:rPr lang="zh-CN" altLang="en-US" sz="2800">
                <a:solidFill>
                  <a:schemeClr val="bg1"/>
                </a:solidFill>
                <a:latin typeface="Times New Roman" pitchFamily="18" charset="0"/>
                <a:ea typeface="楷体_GB2312" pitchFamily="49" charset="-122"/>
                <a:cs typeface="Times New Roman" pitchFamily="18" charset="0"/>
              </a:rPr>
              <a:t>　</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鱼光互补</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式光伏电站是在水面上架设太阳能电池板发电，水域用于水产养殖，实现</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一地两用</a:t>
            </a:r>
            <a:r>
              <a:rPr lang="zh-CN" altLang="ru-RU" sz="2800">
                <a:solidFill>
                  <a:schemeClr val="bg1"/>
                </a:solidFill>
                <a:latin typeface="华文楷体" pitchFamily="2" charset="-122"/>
                <a:ea typeface="楷体_GB2312" pitchFamily="49" charset="-122"/>
                <a:cs typeface="Times New Roman" pitchFamily="18" charset="0"/>
              </a:rPr>
              <a:t>”</a:t>
            </a:r>
            <a:r>
              <a:rPr lang="zh-CN" altLang="ru-RU" sz="2800">
                <a:solidFill>
                  <a:schemeClr val="bg1"/>
                </a:solidFill>
                <a:latin typeface="Times New Roman" pitchFamily="18" charset="0"/>
                <a:ea typeface="楷体_GB2312" pitchFamily="49" charset="-122"/>
                <a:cs typeface="Times New Roman" pitchFamily="18" charset="0"/>
              </a:rPr>
              <a:t>提高单位面积土地的经济价值。读图</a:t>
            </a:r>
            <a:r>
              <a:rPr lang="en-US" altLang="zh-CN" sz="2800">
                <a:solidFill>
                  <a:schemeClr val="bg1"/>
                </a:solidFill>
                <a:latin typeface="Times New Roman" pitchFamily="18" charset="0"/>
                <a:ea typeface="楷体_GB2312" pitchFamily="49" charset="-122"/>
                <a:cs typeface="Times New Roman" pitchFamily="18" charset="0"/>
              </a:rPr>
              <a:t>1</a:t>
            </a:r>
            <a:r>
              <a:rPr lang="zh-CN" altLang="en-US" sz="2800">
                <a:solidFill>
                  <a:schemeClr val="bg1"/>
                </a:solidFill>
                <a:latin typeface="Times New Roman" pitchFamily="18" charset="0"/>
                <a:ea typeface="楷体_GB2312" pitchFamily="49" charset="-122"/>
                <a:cs typeface="Times New Roman" pitchFamily="18" charset="0"/>
              </a:rPr>
              <a:t>，完成</a:t>
            </a:r>
            <a:r>
              <a:rPr lang="ru-RU" altLang="zh-CN" sz="2800">
                <a:solidFill>
                  <a:schemeClr val="bg1"/>
                </a:solidFill>
                <a:latin typeface="Times New Roman" pitchFamily="18" charset="0"/>
                <a:ea typeface="楷体_GB2312" pitchFamily="49" charset="-122"/>
                <a:cs typeface="Times New Roman" pitchFamily="18" charset="0"/>
              </a:rPr>
              <a:t>1</a:t>
            </a:r>
            <a:r>
              <a:rPr lang="zh-CN" altLang="ru-RU" sz="2800">
                <a:solidFill>
                  <a:schemeClr val="bg1"/>
                </a:solidFill>
                <a:latin typeface="Times New Roman" pitchFamily="18" charset="0"/>
                <a:ea typeface="楷体_GB2312" pitchFamily="49" charset="-122"/>
                <a:cs typeface="Times New Roman" pitchFamily="18" charset="0"/>
              </a:rPr>
              <a:t>～</a:t>
            </a:r>
            <a:r>
              <a:rPr lang="en-US" altLang="zh-CN" sz="2800">
                <a:solidFill>
                  <a:schemeClr val="bg1"/>
                </a:solidFill>
                <a:latin typeface="Times New Roman" pitchFamily="18" charset="0"/>
                <a:ea typeface="楷体_GB2312" pitchFamily="49" charset="-122"/>
                <a:cs typeface="Times New Roman" pitchFamily="18" charset="0"/>
              </a:rPr>
              <a:t>3</a:t>
            </a:r>
            <a:r>
              <a:rPr lang="zh-CN" altLang="en-US" sz="2800">
                <a:solidFill>
                  <a:schemeClr val="bg1"/>
                </a:solidFill>
                <a:latin typeface="Times New Roman" pitchFamily="18" charset="0"/>
                <a:ea typeface="楷体_GB2312" pitchFamily="49" charset="-122"/>
                <a:cs typeface="Times New Roman" pitchFamily="18" charset="0"/>
              </a:rPr>
              <a:t>题。</a:t>
            </a:r>
          </a:p>
        </p:txBody>
      </p:sp>
      <p:sp>
        <p:nvSpPr>
          <p:cNvPr id="37905" name="AutoShape 17"/>
          <p:cNvSpPr>
            <a:spLocks noChangeArrowheads="1"/>
          </p:cNvSpPr>
          <p:nvPr/>
        </p:nvSpPr>
        <p:spPr bwMode="auto">
          <a:xfrm>
            <a:off x="4859338" y="1484313"/>
            <a:ext cx="3097212" cy="936625"/>
          </a:xfrm>
          <a:prstGeom prst="wedgeRectCallout">
            <a:avLst>
              <a:gd name="adj1" fmla="val -70759"/>
              <a:gd name="adj2" fmla="val -28477"/>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太阳辐射能更多地被转化为电能。</a:t>
            </a:r>
          </a:p>
        </p:txBody>
      </p:sp>
      <p:sp>
        <p:nvSpPr>
          <p:cNvPr id="37906" name="Oval 18"/>
          <p:cNvSpPr>
            <a:spLocks noChangeArrowheads="1"/>
          </p:cNvSpPr>
          <p:nvPr/>
        </p:nvSpPr>
        <p:spPr bwMode="auto">
          <a:xfrm>
            <a:off x="5508625" y="396875"/>
            <a:ext cx="2016125" cy="504825"/>
          </a:xfrm>
          <a:prstGeom prst="ellipse">
            <a:avLst/>
          </a:prstGeom>
          <a:noFill/>
          <a:ln w="25400">
            <a:solidFill>
              <a:srgbClr val="FFFF00"/>
            </a:solidFill>
            <a:prstDash val="dash"/>
            <a:round/>
            <a:headEnd/>
            <a:tailEnd/>
          </a:ln>
        </p:spPr>
        <p:txBody>
          <a:bodyPr wrap="none" anchor="ctr"/>
          <a:lstStyle/>
          <a:p>
            <a:endParaRPr lang="zh-CN" altLang="en-US"/>
          </a:p>
        </p:txBody>
      </p:sp>
      <p:sp>
        <p:nvSpPr>
          <p:cNvPr id="37907" name="Rectangle 19"/>
          <p:cNvSpPr>
            <a:spLocks noChangeArrowheads="1"/>
          </p:cNvSpPr>
          <p:nvPr/>
        </p:nvSpPr>
        <p:spPr bwMode="auto">
          <a:xfrm>
            <a:off x="0" y="2565400"/>
            <a:ext cx="4117975" cy="519113"/>
          </a:xfrm>
          <a:prstGeom prst="rect">
            <a:avLst/>
          </a:prstGeom>
          <a:noFill/>
          <a:ln w="9525">
            <a:noFill/>
            <a:miter lim="800000"/>
            <a:headEnd/>
            <a:tailEnd/>
          </a:ln>
        </p:spPr>
        <p:txBody>
          <a:bodyPr wrap="none">
            <a:spAutoFit/>
          </a:bodyPr>
          <a:lstStyle/>
          <a:p>
            <a:pPr>
              <a:spcBef>
                <a:spcPct val="50000"/>
              </a:spcBef>
            </a:pPr>
            <a:r>
              <a:rPr lang="zh-CN" altLang="en-US" sz="2800" b="1">
                <a:solidFill>
                  <a:schemeClr val="bg1"/>
                </a:solidFill>
                <a:latin typeface="楷体_GB2312" pitchFamily="49" charset="-122"/>
                <a:ea typeface="楷体_GB2312" pitchFamily="49" charset="-122"/>
                <a:cs typeface="Times New Roman" pitchFamily="18" charset="0"/>
              </a:rPr>
              <a:t>（</a:t>
            </a:r>
            <a:r>
              <a:rPr lang="zh-CN" altLang="en-US" sz="2800" b="1">
                <a:solidFill>
                  <a:srgbClr val="FFFF00"/>
                </a:solidFill>
                <a:latin typeface="楷体_GB2312" pitchFamily="49" charset="-122"/>
                <a:ea typeface="楷体_GB2312" pitchFamily="49" charset="-122"/>
                <a:cs typeface="Times New Roman" pitchFamily="18" charset="0"/>
              </a:rPr>
              <a:t>难度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，区分度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a:t>
            </a:r>
          </a:p>
        </p:txBody>
      </p:sp>
      <p:sp>
        <p:nvSpPr>
          <p:cNvPr id="37908" name="Rectangle 20"/>
          <p:cNvSpPr>
            <a:spLocks noChangeArrowheads="1"/>
          </p:cNvSpPr>
          <p:nvPr/>
        </p:nvSpPr>
        <p:spPr bwMode="auto">
          <a:xfrm>
            <a:off x="1116013" y="3862388"/>
            <a:ext cx="1792287"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7909" name="Rectangle 21"/>
          <p:cNvSpPr>
            <a:spLocks noChangeArrowheads="1"/>
          </p:cNvSpPr>
          <p:nvPr/>
        </p:nvSpPr>
        <p:spPr bwMode="auto">
          <a:xfrm>
            <a:off x="3779838" y="4508500"/>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7910" name="Rectangle 22"/>
          <p:cNvSpPr>
            <a:spLocks noChangeArrowheads="1"/>
          </p:cNvSpPr>
          <p:nvPr/>
        </p:nvSpPr>
        <p:spPr bwMode="auto">
          <a:xfrm>
            <a:off x="4716463" y="5332413"/>
            <a:ext cx="1792287"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7911" name="Rectangle 23"/>
          <p:cNvSpPr>
            <a:spLocks noChangeArrowheads="1"/>
          </p:cNvSpPr>
          <p:nvPr/>
        </p:nvSpPr>
        <p:spPr bwMode="auto">
          <a:xfrm>
            <a:off x="3783013" y="6254750"/>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7912" name="AutoShape 24"/>
          <p:cNvSpPr>
            <a:spLocks noChangeArrowheads="1"/>
          </p:cNvSpPr>
          <p:nvPr/>
        </p:nvSpPr>
        <p:spPr bwMode="auto">
          <a:xfrm>
            <a:off x="6046788" y="3644900"/>
            <a:ext cx="3097212" cy="936625"/>
          </a:xfrm>
          <a:prstGeom prst="wedgeRectCallout">
            <a:avLst>
              <a:gd name="adj1" fmla="val -72759"/>
              <a:gd name="adj2" fmla="val 74236"/>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照射到水体的太阳辐射大大减少。</a:t>
            </a:r>
          </a:p>
        </p:txBody>
      </p:sp>
      <p:sp>
        <p:nvSpPr>
          <p:cNvPr id="37913" name="AutoShape 25"/>
          <p:cNvSpPr>
            <a:spLocks noChangeArrowheads="1"/>
          </p:cNvSpPr>
          <p:nvPr/>
        </p:nvSpPr>
        <p:spPr bwMode="auto">
          <a:xfrm>
            <a:off x="6877050" y="4581525"/>
            <a:ext cx="2266950" cy="936625"/>
          </a:xfrm>
          <a:prstGeom prst="wedgeRectCallout">
            <a:avLst>
              <a:gd name="adj1" fmla="val -139986"/>
              <a:gd name="adj2" fmla="val 43898"/>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水体光照条件变差。</a:t>
            </a:r>
          </a:p>
        </p:txBody>
      </p:sp>
      <p:sp>
        <p:nvSpPr>
          <p:cNvPr id="37914" name="AutoShape 26"/>
          <p:cNvSpPr>
            <a:spLocks noChangeArrowheads="1"/>
          </p:cNvSpPr>
          <p:nvPr/>
        </p:nvSpPr>
        <p:spPr bwMode="auto">
          <a:xfrm>
            <a:off x="5724525" y="5734050"/>
            <a:ext cx="3419475" cy="936625"/>
          </a:xfrm>
          <a:prstGeom prst="wedgeRectCallout">
            <a:avLst>
              <a:gd name="adj1" fmla="val -62116"/>
              <a:gd name="adj2" fmla="val 35255"/>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地面吸收太阳辐射减少，地面辐射减弱。</a:t>
            </a:r>
          </a:p>
        </p:txBody>
      </p:sp>
      <p:pic>
        <p:nvPicPr>
          <p:cNvPr id="16406"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381750"/>
            <a:ext cx="827087" cy="284163"/>
          </a:xfrm>
          <a:prstGeom prst="rect">
            <a:avLst/>
          </a:prstGeom>
          <a:noFill/>
          <a:ln w="9525">
            <a:noFill/>
            <a:miter lim="800000"/>
            <a:headEnd/>
            <a:tailEnd/>
          </a:ln>
        </p:spPr>
      </p:pic>
      <p:sp>
        <p:nvSpPr>
          <p:cNvPr id="37915" name="AutoShape 27"/>
          <p:cNvSpPr>
            <a:spLocks noChangeArrowheads="1"/>
          </p:cNvSpPr>
          <p:nvPr/>
        </p:nvSpPr>
        <p:spPr bwMode="auto">
          <a:xfrm>
            <a:off x="4356100" y="2492375"/>
            <a:ext cx="3960813" cy="936625"/>
          </a:xfrm>
          <a:prstGeom prst="wedgeRectCallout">
            <a:avLst>
              <a:gd name="adj1" fmla="val -62463"/>
              <a:gd name="adj2" fmla="val 80847"/>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近地面大气主要的直接的热源是地面辐射。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907"/>
                                        </p:tgtEl>
                                        <p:attrNameLst>
                                          <p:attrName>style.visibility</p:attrName>
                                        </p:attrNameLst>
                                      </p:cBhvr>
                                      <p:to>
                                        <p:strVal val="visible"/>
                                      </p:to>
                                    </p:set>
                                    <p:animEffect transition="in" filter="dissolve">
                                      <p:cBhvr>
                                        <p:cTn id="7" dur="500"/>
                                        <p:tgtEl>
                                          <p:spTgt spid="379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908"/>
                                        </p:tgtEl>
                                        <p:attrNameLst>
                                          <p:attrName>style.visibility</p:attrName>
                                        </p:attrNameLst>
                                      </p:cBhvr>
                                      <p:to>
                                        <p:strVal val="visible"/>
                                      </p:to>
                                    </p:set>
                                    <p:animEffect transition="in" filter="dissolve">
                                      <p:cBhvr>
                                        <p:cTn id="12" dur="500"/>
                                        <p:tgtEl>
                                          <p:spTgt spid="379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909"/>
                                        </p:tgtEl>
                                        <p:attrNameLst>
                                          <p:attrName>style.visibility</p:attrName>
                                        </p:attrNameLst>
                                      </p:cBhvr>
                                      <p:to>
                                        <p:strVal val="visible"/>
                                      </p:to>
                                    </p:set>
                                    <p:animEffect transition="in" filter="dissolve">
                                      <p:cBhvr>
                                        <p:cTn id="17" dur="500"/>
                                        <p:tgtEl>
                                          <p:spTgt spid="379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910"/>
                                        </p:tgtEl>
                                        <p:attrNameLst>
                                          <p:attrName>style.visibility</p:attrName>
                                        </p:attrNameLst>
                                      </p:cBhvr>
                                      <p:to>
                                        <p:strVal val="visible"/>
                                      </p:to>
                                    </p:set>
                                    <p:animEffect transition="in" filter="dissolve">
                                      <p:cBhvr>
                                        <p:cTn id="22" dur="500"/>
                                        <p:tgtEl>
                                          <p:spTgt spid="379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911"/>
                                        </p:tgtEl>
                                        <p:attrNameLst>
                                          <p:attrName>style.visibility</p:attrName>
                                        </p:attrNameLst>
                                      </p:cBhvr>
                                      <p:to>
                                        <p:strVal val="visible"/>
                                      </p:to>
                                    </p:set>
                                    <p:animEffect transition="in" filter="dissolve">
                                      <p:cBhvr>
                                        <p:cTn id="27" dur="500"/>
                                        <p:tgtEl>
                                          <p:spTgt spid="37911"/>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37906"/>
                                        </p:tgtEl>
                                        <p:attrNameLst>
                                          <p:attrName>style.visibility</p:attrName>
                                        </p:attrNameLst>
                                      </p:cBhvr>
                                      <p:to>
                                        <p:strVal val="visible"/>
                                      </p:to>
                                    </p:set>
                                    <p:animEffect transition="in" filter="wedge">
                                      <p:cBhvr>
                                        <p:cTn id="32" dur="2000"/>
                                        <p:tgtEl>
                                          <p:spTgt spid="3790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905"/>
                                        </p:tgtEl>
                                        <p:attrNameLst>
                                          <p:attrName>style.visibility</p:attrName>
                                        </p:attrNameLst>
                                      </p:cBhvr>
                                      <p:to>
                                        <p:strVal val="visible"/>
                                      </p:to>
                                    </p:set>
                                    <p:animEffect transition="in" filter="dissolve">
                                      <p:cBhvr>
                                        <p:cTn id="37" dur="500"/>
                                        <p:tgtEl>
                                          <p:spTgt spid="3790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7912"/>
                                        </p:tgtEl>
                                        <p:attrNameLst>
                                          <p:attrName>style.visibility</p:attrName>
                                        </p:attrNameLst>
                                      </p:cBhvr>
                                      <p:to>
                                        <p:strVal val="visible"/>
                                      </p:to>
                                    </p:set>
                                    <p:animEffect transition="in" filter="dissolve">
                                      <p:cBhvr>
                                        <p:cTn id="42" dur="500"/>
                                        <p:tgtEl>
                                          <p:spTgt spid="379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7913"/>
                                        </p:tgtEl>
                                        <p:attrNameLst>
                                          <p:attrName>style.visibility</p:attrName>
                                        </p:attrNameLst>
                                      </p:cBhvr>
                                      <p:to>
                                        <p:strVal val="visible"/>
                                      </p:to>
                                    </p:set>
                                    <p:animEffect transition="in" filter="dissolve">
                                      <p:cBhvr>
                                        <p:cTn id="47" dur="500"/>
                                        <p:tgtEl>
                                          <p:spTgt spid="3791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7914"/>
                                        </p:tgtEl>
                                        <p:attrNameLst>
                                          <p:attrName>style.visibility</p:attrName>
                                        </p:attrNameLst>
                                      </p:cBhvr>
                                      <p:to>
                                        <p:strVal val="visible"/>
                                      </p:to>
                                    </p:set>
                                    <p:animEffect transition="in" filter="dissolve">
                                      <p:cBhvr>
                                        <p:cTn id="52" dur="500"/>
                                        <p:tgtEl>
                                          <p:spTgt spid="3791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7915"/>
                                        </p:tgtEl>
                                        <p:attrNameLst>
                                          <p:attrName>style.visibility</p:attrName>
                                        </p:attrNameLst>
                                      </p:cBhvr>
                                      <p:to>
                                        <p:strVal val="visible"/>
                                      </p:to>
                                    </p:set>
                                    <p:animEffect transition="in" filter="dissolve">
                                      <p:cBhvr>
                                        <p:cTn id="57" dur="500"/>
                                        <p:tgtEl>
                                          <p:spTgt spid="379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8" restart="whenNotActive" fill="hold" evtFilter="cancelBubble" nodeType="interactiveSeq">
                <p:stCondLst>
                  <p:cond evt="onClick" delay="0">
                    <p:tgtEl>
                      <p:spTgt spid="37892"/>
                    </p:tgtEl>
                  </p:cond>
                </p:stCondLst>
                <p:endSync evt="end" delay="0">
                  <p:rtn val="all"/>
                </p:endSync>
                <p:childTnLst>
                  <p:par>
                    <p:cTn id="59" fill="hold">
                      <p:stCondLst>
                        <p:cond delay="0"/>
                      </p:stCondLst>
                      <p:childTnLst>
                        <p:par>
                          <p:cTn id="60" fill="hold">
                            <p:stCondLst>
                              <p:cond delay="0"/>
                            </p:stCondLst>
                            <p:childTnLst>
                              <p:par>
                                <p:cTn id="61" presetID="20" presetClass="entr" presetSubtype="0" fill="hold" grpId="0" nodeType="clickEffect">
                                  <p:stCondLst>
                                    <p:cond delay="0"/>
                                  </p:stCondLst>
                                  <p:childTnLst>
                                    <p:set>
                                      <p:cBhvr>
                                        <p:cTn id="62" dur="1" fill="hold">
                                          <p:stCondLst>
                                            <p:cond delay="0"/>
                                          </p:stCondLst>
                                        </p:cTn>
                                        <p:tgtEl>
                                          <p:spTgt spid="37895"/>
                                        </p:tgtEl>
                                        <p:attrNameLst>
                                          <p:attrName>style.visibility</p:attrName>
                                        </p:attrNameLst>
                                      </p:cBhvr>
                                      <p:to>
                                        <p:strVal val="visible"/>
                                      </p:to>
                                    </p:set>
                                    <p:animEffect transition="in" filter="wedge">
                                      <p:cBhvr>
                                        <p:cTn id="63" dur="2000"/>
                                        <p:tgtEl>
                                          <p:spTgt spid="37895"/>
                                        </p:tgtEl>
                                      </p:cBhvr>
                                    </p:animEffect>
                                  </p:childTnLst>
                                </p:cTn>
                              </p:par>
                            </p:childTnLst>
                          </p:cTn>
                        </p:par>
                      </p:childTnLst>
                    </p:cTn>
                  </p:par>
                </p:childTnLst>
              </p:cTn>
              <p:nextCondLst>
                <p:cond evt="onClick" delay="0">
                  <p:tgtEl>
                    <p:spTgt spid="37892"/>
                  </p:tgtEl>
                </p:cond>
              </p:nextCondLst>
            </p:seq>
            <p:seq concurrent="1" nextAc="seek">
              <p:cTn id="64" restart="whenNotActive" fill="hold" evtFilter="cancelBubble" nodeType="interactiveSeq">
                <p:stCondLst>
                  <p:cond evt="onClick" delay="0">
                    <p:tgtEl>
                      <p:spTgt spid="37893"/>
                    </p:tgtEl>
                  </p:cond>
                </p:stCondLst>
                <p:endSync evt="end" delay="0">
                  <p:rtn val="all"/>
                </p:endSync>
                <p:childTnLst>
                  <p:par>
                    <p:cTn id="65" fill="hold">
                      <p:stCondLst>
                        <p:cond delay="0"/>
                      </p:stCondLst>
                      <p:childTnLst>
                        <p:par>
                          <p:cTn id="66" fill="hold">
                            <p:stCondLst>
                              <p:cond delay="0"/>
                            </p:stCondLst>
                            <p:childTnLst>
                              <p:par>
                                <p:cTn id="67" presetID="20" presetClass="entr" presetSubtype="0" fill="hold" grpId="0" nodeType="clickEffect">
                                  <p:stCondLst>
                                    <p:cond delay="0"/>
                                  </p:stCondLst>
                                  <p:childTnLst>
                                    <p:set>
                                      <p:cBhvr>
                                        <p:cTn id="68" dur="1" fill="hold">
                                          <p:stCondLst>
                                            <p:cond delay="0"/>
                                          </p:stCondLst>
                                        </p:cTn>
                                        <p:tgtEl>
                                          <p:spTgt spid="37896"/>
                                        </p:tgtEl>
                                        <p:attrNameLst>
                                          <p:attrName>style.visibility</p:attrName>
                                        </p:attrNameLst>
                                      </p:cBhvr>
                                      <p:to>
                                        <p:strVal val="visible"/>
                                      </p:to>
                                    </p:set>
                                    <p:animEffect transition="in" filter="wedge">
                                      <p:cBhvr>
                                        <p:cTn id="69" dur="2000"/>
                                        <p:tgtEl>
                                          <p:spTgt spid="37896"/>
                                        </p:tgtEl>
                                      </p:cBhvr>
                                    </p:animEffect>
                                  </p:childTnLst>
                                </p:cTn>
                              </p:par>
                            </p:childTnLst>
                          </p:cTn>
                        </p:par>
                      </p:childTnLst>
                    </p:cTn>
                  </p:par>
                </p:childTnLst>
              </p:cTn>
              <p:nextCondLst>
                <p:cond evt="onClick" delay="0">
                  <p:tgtEl>
                    <p:spTgt spid="37893"/>
                  </p:tgtEl>
                </p:cond>
              </p:nextCondLst>
            </p:seq>
            <p:seq concurrent="1" nextAc="seek">
              <p:cTn id="70" restart="whenNotActive" fill="hold" evtFilter="cancelBubble" nodeType="interactiveSeq">
                <p:stCondLst>
                  <p:cond evt="onClick" delay="0">
                    <p:tgtEl>
                      <p:spTgt spid="37894"/>
                    </p:tgtEl>
                  </p:cond>
                </p:stCondLst>
                <p:endSync evt="end" delay="0">
                  <p:rtn val="all"/>
                </p:endSync>
                <p:childTnLst>
                  <p:par>
                    <p:cTn id="71" fill="hold">
                      <p:stCondLst>
                        <p:cond delay="0"/>
                      </p:stCondLst>
                      <p:childTnLst>
                        <p:par>
                          <p:cTn id="72" fill="hold">
                            <p:stCondLst>
                              <p:cond delay="0"/>
                            </p:stCondLst>
                            <p:childTnLst>
                              <p:par>
                                <p:cTn id="73" presetID="20" presetClass="entr" presetSubtype="0" fill="hold" grpId="0" nodeType="clickEffect">
                                  <p:stCondLst>
                                    <p:cond delay="0"/>
                                  </p:stCondLst>
                                  <p:childTnLst>
                                    <p:set>
                                      <p:cBhvr>
                                        <p:cTn id="74" dur="1" fill="hold">
                                          <p:stCondLst>
                                            <p:cond delay="0"/>
                                          </p:stCondLst>
                                        </p:cTn>
                                        <p:tgtEl>
                                          <p:spTgt spid="37897"/>
                                        </p:tgtEl>
                                        <p:attrNameLst>
                                          <p:attrName>style.visibility</p:attrName>
                                        </p:attrNameLst>
                                      </p:cBhvr>
                                      <p:to>
                                        <p:strVal val="visible"/>
                                      </p:to>
                                    </p:set>
                                    <p:animEffect transition="in" filter="wedge">
                                      <p:cBhvr>
                                        <p:cTn id="75" dur="2000"/>
                                        <p:tgtEl>
                                          <p:spTgt spid="37897"/>
                                        </p:tgtEl>
                                      </p:cBhvr>
                                    </p:animEffect>
                                  </p:childTnLst>
                                </p:cTn>
                              </p:par>
                            </p:childTnLst>
                          </p:cTn>
                        </p:par>
                      </p:childTnLst>
                    </p:cTn>
                  </p:par>
                </p:childTnLst>
              </p:cTn>
              <p:nextCondLst>
                <p:cond evt="onClick" delay="0">
                  <p:tgtEl>
                    <p:spTgt spid="37894"/>
                  </p:tgtEl>
                </p:cond>
              </p:nextCondLst>
            </p:seq>
            <p:seq concurrent="1" nextAc="seek">
              <p:cTn id="76" restart="whenNotActive" fill="hold" evtFilter="cancelBubble" nodeType="interactiveSeq">
                <p:stCondLst>
                  <p:cond evt="onClick" delay="0">
                    <p:tgtEl>
                      <p:spTgt spid="37898"/>
                    </p:tgtEl>
                  </p:cond>
                </p:stCondLst>
                <p:endSync evt="end" delay="0">
                  <p:rtn val="all"/>
                </p:endSync>
                <p:childTnLst>
                  <p:par>
                    <p:cTn id="77" fill="hold">
                      <p:stCondLst>
                        <p:cond delay="0"/>
                      </p:stCondLst>
                      <p:childTnLst>
                        <p:par>
                          <p:cTn id="78" fill="hold">
                            <p:stCondLst>
                              <p:cond delay="0"/>
                            </p:stCondLst>
                            <p:childTnLst>
                              <p:par>
                                <p:cTn id="79" presetID="20" presetClass="entr" presetSubtype="0" fill="hold" grpId="0" nodeType="clickEffect">
                                  <p:stCondLst>
                                    <p:cond delay="0"/>
                                  </p:stCondLst>
                                  <p:childTnLst>
                                    <p:set>
                                      <p:cBhvr>
                                        <p:cTn id="80" dur="1" fill="hold">
                                          <p:stCondLst>
                                            <p:cond delay="0"/>
                                          </p:stCondLst>
                                        </p:cTn>
                                        <p:tgtEl>
                                          <p:spTgt spid="37899"/>
                                        </p:tgtEl>
                                        <p:attrNameLst>
                                          <p:attrName>style.visibility</p:attrName>
                                        </p:attrNameLst>
                                      </p:cBhvr>
                                      <p:to>
                                        <p:strVal val="visible"/>
                                      </p:to>
                                    </p:set>
                                    <p:animEffect transition="in" filter="wedge">
                                      <p:cBhvr>
                                        <p:cTn id="81" dur="2000"/>
                                        <p:tgtEl>
                                          <p:spTgt spid="37899"/>
                                        </p:tgtEl>
                                      </p:cBhvr>
                                    </p:animEffect>
                                  </p:childTnLst>
                                </p:cTn>
                              </p:par>
                            </p:childTnLst>
                          </p:cTn>
                        </p:par>
                      </p:childTnLst>
                    </p:cTn>
                  </p:par>
                </p:childTnLst>
              </p:cTn>
              <p:nextCondLst>
                <p:cond evt="onClick" delay="0">
                  <p:tgtEl>
                    <p:spTgt spid="37898"/>
                  </p:tgtEl>
                </p:cond>
              </p:nextCondLst>
            </p:seq>
          </p:childTnLst>
        </p:cTn>
      </p:par>
    </p:tnLst>
    <p:bldLst>
      <p:bldP spid="37895" grpId="0"/>
      <p:bldP spid="37896" grpId="0"/>
      <p:bldP spid="37897" grpId="0"/>
      <p:bldP spid="37899" grpId="0"/>
      <p:bldP spid="37905" grpId="0" animBg="1"/>
      <p:bldP spid="37906" grpId="0" animBg="1"/>
      <p:bldP spid="37907" grpId="0"/>
      <p:bldP spid="37908" grpId="0"/>
      <p:bldP spid="37909" grpId="0"/>
      <p:bldP spid="37910" grpId="0"/>
      <p:bldP spid="37911" grpId="0"/>
      <p:bldP spid="37912" grpId="0" animBg="1"/>
      <p:bldP spid="37913" grpId="0" animBg="1"/>
      <p:bldP spid="37914" grpId="0" animBg="1"/>
      <p:bldP spid="379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p:cNvPicPr>
            <a:picLocks noChangeAspect="1" noChangeArrowheads="1"/>
          </p:cNvPicPr>
          <p:nvPr/>
        </p:nvPicPr>
        <p:blipFill>
          <a:blip r:embed="rId2"/>
          <a:srcRect/>
          <a:stretch>
            <a:fillRect/>
          </a:stretch>
        </p:blipFill>
        <p:spPr bwMode="auto">
          <a:xfrm>
            <a:off x="4356100" y="2349500"/>
            <a:ext cx="4787900" cy="3168650"/>
          </a:xfrm>
          <a:prstGeom prst="rect">
            <a:avLst/>
          </a:prstGeom>
          <a:noFill/>
          <a:ln w="9525">
            <a:noFill/>
            <a:miter lim="800000"/>
            <a:headEnd/>
            <a:tailEnd/>
          </a:ln>
        </p:spPr>
      </p:pic>
      <p:sp>
        <p:nvSpPr>
          <p:cNvPr id="17410" name="Text Box 3"/>
          <p:cNvSpPr txBox="1">
            <a:spLocks noChangeArrowheads="1"/>
          </p:cNvSpPr>
          <p:nvPr/>
        </p:nvSpPr>
        <p:spPr bwMode="auto">
          <a:xfrm>
            <a:off x="0" y="0"/>
            <a:ext cx="9144000" cy="2838450"/>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Times New Roman" pitchFamily="18" charset="0"/>
                <a:cs typeface="Times New Roman" pitchFamily="18" charset="0"/>
              </a:rPr>
              <a:t>3.</a:t>
            </a:r>
            <a:r>
              <a:rPr lang="zh-CN" altLang="en-US" sz="3600" b="1">
                <a:solidFill>
                  <a:schemeClr val="bg1"/>
                </a:solidFill>
                <a:latin typeface="Times New Roman" pitchFamily="18" charset="0"/>
                <a:cs typeface="Times New Roman" pitchFamily="18" charset="0"/>
              </a:rPr>
              <a:t>通过调节太阳能电池板与水面之间的夹角，可以提高“鱼光互补”式光伏电站的发电效率。我国</a:t>
            </a:r>
            <a:r>
              <a:rPr lang="zh-CN" altLang="en-US" sz="3600" b="1">
                <a:solidFill>
                  <a:schemeClr val="bg1"/>
                </a:solidFill>
                <a:latin typeface="宋体" charset="-122"/>
                <a:cs typeface="Times New Roman" pitchFamily="18" charset="0"/>
              </a:rPr>
              <a:t>适合大范围建设</a:t>
            </a:r>
            <a:r>
              <a:rPr lang="zh-CN" altLang="ru-RU" sz="3600" b="1">
                <a:solidFill>
                  <a:schemeClr val="bg1"/>
                </a:solidFill>
                <a:cs typeface="Times New Roman" pitchFamily="18" charset="0"/>
              </a:rPr>
              <a:t>“</a:t>
            </a:r>
            <a:r>
              <a:rPr lang="zh-CN" altLang="ru-RU" sz="3600" b="1">
                <a:solidFill>
                  <a:schemeClr val="bg1"/>
                </a:solidFill>
                <a:latin typeface="宋体" charset="-122"/>
                <a:cs typeface="Times New Roman" pitchFamily="18" charset="0"/>
              </a:rPr>
              <a:t>鱼光互补</a:t>
            </a:r>
            <a:r>
              <a:rPr lang="zh-CN" altLang="ru-RU" sz="3600" b="1">
                <a:solidFill>
                  <a:schemeClr val="bg1"/>
                </a:solidFill>
                <a:cs typeface="Times New Roman" pitchFamily="18" charset="0"/>
              </a:rPr>
              <a:t>”</a:t>
            </a:r>
            <a:r>
              <a:rPr lang="zh-CN" altLang="ru-RU" sz="3600" b="1">
                <a:solidFill>
                  <a:schemeClr val="bg1"/>
                </a:solidFill>
                <a:latin typeface="宋体" charset="-122"/>
                <a:cs typeface="Times New Roman" pitchFamily="18" charset="0"/>
              </a:rPr>
              <a:t>式光伏电站的地区，在下列四个日期中，</a:t>
            </a:r>
            <a:r>
              <a:rPr lang="zh-CN" altLang="ru-RU" sz="3600" b="1">
                <a:solidFill>
                  <a:schemeClr val="bg1"/>
                </a:solidFill>
                <a:latin typeface="Times New Roman" pitchFamily="18" charset="0"/>
                <a:cs typeface="Times New Roman" pitchFamily="18" charset="0"/>
              </a:rPr>
              <a:t>正午时该夹角最大的是</a:t>
            </a:r>
            <a:endParaRPr lang="zh-CN" altLang="en-US" sz="3600" b="1">
              <a:solidFill>
                <a:schemeClr val="bg1"/>
              </a:solidFill>
              <a:latin typeface="Times New Roman" pitchFamily="18" charset="0"/>
              <a:cs typeface="Times New Roman" pitchFamily="18" charset="0"/>
            </a:endParaRPr>
          </a:p>
        </p:txBody>
      </p:sp>
      <p:sp>
        <p:nvSpPr>
          <p:cNvPr id="38916" name="Rectangle 4"/>
          <p:cNvSpPr>
            <a:spLocks noChangeArrowheads="1"/>
          </p:cNvSpPr>
          <p:nvPr/>
        </p:nvSpPr>
        <p:spPr bwMode="auto">
          <a:xfrm>
            <a:off x="606425" y="3651250"/>
            <a:ext cx="4252913"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en-US" altLang="zh-CN" sz="3600" b="1">
                <a:solidFill>
                  <a:schemeClr val="bg1"/>
                </a:solidFill>
                <a:latin typeface="Times New Roman" pitchFamily="18" charset="0"/>
                <a:cs typeface="Times New Roman" pitchFamily="18" charset="0"/>
              </a:rPr>
              <a:t>1</a:t>
            </a:r>
            <a:r>
              <a:rPr lang="zh-CN" altLang="en-US" sz="3600" b="1">
                <a:solidFill>
                  <a:schemeClr val="bg1"/>
                </a:solidFill>
                <a:latin typeface="Times New Roman" pitchFamily="18" charset="0"/>
                <a:cs typeface="Times New Roman" pitchFamily="18" charset="0"/>
              </a:rPr>
              <a:t>月</a:t>
            </a:r>
            <a:r>
              <a:rPr lang="en-US" altLang="zh-CN" sz="3600" b="1">
                <a:solidFill>
                  <a:schemeClr val="bg1"/>
                </a:solidFill>
                <a:latin typeface="Times New Roman" pitchFamily="18" charset="0"/>
                <a:cs typeface="Times New Roman" pitchFamily="18" charset="0"/>
              </a:rPr>
              <a:t>1</a:t>
            </a:r>
            <a:r>
              <a:rPr lang="zh-CN" altLang="en-US" sz="3600" b="1">
                <a:solidFill>
                  <a:schemeClr val="bg1"/>
                </a:solidFill>
                <a:latin typeface="Times New Roman" pitchFamily="18" charset="0"/>
                <a:cs typeface="Times New Roman" pitchFamily="18" charset="0"/>
              </a:rPr>
              <a:t>日</a:t>
            </a:r>
          </a:p>
        </p:txBody>
      </p:sp>
      <p:sp>
        <p:nvSpPr>
          <p:cNvPr id="38917" name="Rectangle 5"/>
          <p:cNvSpPr>
            <a:spLocks noChangeArrowheads="1"/>
          </p:cNvSpPr>
          <p:nvPr/>
        </p:nvSpPr>
        <p:spPr bwMode="auto">
          <a:xfrm>
            <a:off x="611188" y="5013325"/>
            <a:ext cx="4681537"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en-US" altLang="zh-CN" sz="3600" b="1">
                <a:solidFill>
                  <a:schemeClr val="bg1"/>
                </a:solidFill>
                <a:latin typeface="宋体" charset="-122"/>
                <a:cs typeface="Times New Roman" pitchFamily="18" charset="0"/>
              </a:rPr>
              <a:t>7</a:t>
            </a:r>
            <a:r>
              <a:rPr kumimoji="1" lang="zh-CN" altLang="en-US" sz="3600" b="1">
                <a:solidFill>
                  <a:schemeClr val="bg1"/>
                </a:solidFill>
                <a:latin typeface="宋体" charset="-122"/>
                <a:cs typeface="Times New Roman" pitchFamily="18" charset="0"/>
              </a:rPr>
              <a:t>月</a:t>
            </a:r>
            <a:r>
              <a:rPr kumimoji="1" lang="en-US" altLang="zh-CN" sz="3600" b="1">
                <a:solidFill>
                  <a:schemeClr val="bg1"/>
                </a:solidFill>
                <a:latin typeface="宋体" charset="-122"/>
                <a:cs typeface="Times New Roman" pitchFamily="18" charset="0"/>
              </a:rPr>
              <a:t>1</a:t>
            </a:r>
            <a:r>
              <a:rPr kumimoji="1" lang="zh-CN" altLang="en-US" sz="3600" b="1">
                <a:solidFill>
                  <a:schemeClr val="bg1"/>
                </a:solidFill>
                <a:latin typeface="宋体" charset="-122"/>
                <a:cs typeface="Times New Roman" pitchFamily="18" charset="0"/>
              </a:rPr>
              <a:t>日</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38918" name="Rectangle 6"/>
          <p:cNvSpPr>
            <a:spLocks noChangeArrowheads="1"/>
          </p:cNvSpPr>
          <p:nvPr/>
        </p:nvSpPr>
        <p:spPr bwMode="auto">
          <a:xfrm>
            <a:off x="600075" y="5740400"/>
            <a:ext cx="649287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en-US" altLang="zh-CN" sz="3600" b="1">
                <a:solidFill>
                  <a:schemeClr val="bg1"/>
                </a:solidFill>
                <a:latin typeface="宋体" charset="-122"/>
                <a:cs typeface="Times New Roman" pitchFamily="18" charset="0"/>
              </a:rPr>
              <a:t>10</a:t>
            </a:r>
            <a:r>
              <a:rPr kumimoji="1" lang="zh-CN" altLang="en-US" sz="3600" b="1">
                <a:solidFill>
                  <a:schemeClr val="bg1"/>
                </a:solidFill>
                <a:latin typeface="宋体" charset="-122"/>
                <a:cs typeface="Times New Roman" pitchFamily="18" charset="0"/>
              </a:rPr>
              <a:t>月</a:t>
            </a:r>
            <a:r>
              <a:rPr kumimoji="1" lang="en-US" altLang="zh-CN" sz="3600" b="1">
                <a:solidFill>
                  <a:schemeClr val="bg1"/>
                </a:solidFill>
                <a:latin typeface="宋体" charset="-122"/>
                <a:cs typeface="Times New Roman" pitchFamily="18" charset="0"/>
              </a:rPr>
              <a:t>1</a:t>
            </a:r>
            <a:r>
              <a:rPr kumimoji="1" lang="zh-CN" altLang="en-US" sz="3600" b="1">
                <a:solidFill>
                  <a:schemeClr val="bg1"/>
                </a:solidFill>
                <a:latin typeface="宋体" charset="-122"/>
                <a:cs typeface="Times New Roman" pitchFamily="18" charset="0"/>
              </a:rPr>
              <a:t>日</a:t>
            </a:r>
          </a:p>
        </p:txBody>
      </p:sp>
      <p:sp>
        <p:nvSpPr>
          <p:cNvPr id="38919" name="Text Box 7"/>
          <p:cNvSpPr txBox="1">
            <a:spLocks noChangeArrowheads="1"/>
          </p:cNvSpPr>
          <p:nvPr/>
        </p:nvSpPr>
        <p:spPr bwMode="auto">
          <a:xfrm>
            <a:off x="15875" y="3671888"/>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8920" name="Text Box 8"/>
          <p:cNvSpPr txBox="1">
            <a:spLocks noChangeArrowheads="1"/>
          </p:cNvSpPr>
          <p:nvPr/>
        </p:nvSpPr>
        <p:spPr bwMode="auto">
          <a:xfrm>
            <a:off x="15875" y="50133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8921" name="Text Box 9"/>
          <p:cNvSpPr txBox="1">
            <a:spLocks noChangeArrowheads="1"/>
          </p:cNvSpPr>
          <p:nvPr/>
        </p:nvSpPr>
        <p:spPr bwMode="auto">
          <a:xfrm>
            <a:off x="19050" y="57261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8922" name="Rectangle 10"/>
          <p:cNvSpPr>
            <a:spLocks noChangeArrowheads="1"/>
          </p:cNvSpPr>
          <p:nvPr/>
        </p:nvSpPr>
        <p:spPr bwMode="auto">
          <a:xfrm>
            <a:off x="622300" y="4351338"/>
            <a:ext cx="4670425"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en-US" altLang="zh-CN" sz="3600" b="1">
                <a:solidFill>
                  <a:schemeClr val="bg1"/>
                </a:solidFill>
                <a:latin typeface="Times New Roman" pitchFamily="18" charset="0"/>
                <a:cs typeface="Times New Roman" pitchFamily="18" charset="0"/>
              </a:rPr>
              <a:t>5</a:t>
            </a:r>
            <a:r>
              <a:rPr kumimoji="1" lang="zh-CN" altLang="en-US" sz="3600" b="1">
                <a:solidFill>
                  <a:schemeClr val="bg1"/>
                </a:solidFill>
                <a:latin typeface="Times New Roman" pitchFamily="18" charset="0"/>
                <a:cs typeface="Times New Roman" pitchFamily="18" charset="0"/>
              </a:rPr>
              <a:t>月</a:t>
            </a:r>
            <a:r>
              <a:rPr kumimoji="1" lang="en-US" altLang="zh-CN" sz="3600" b="1">
                <a:solidFill>
                  <a:schemeClr val="bg1"/>
                </a:solidFill>
                <a:latin typeface="Times New Roman" pitchFamily="18" charset="0"/>
                <a:cs typeface="Times New Roman" pitchFamily="18" charset="0"/>
              </a:rPr>
              <a:t>1</a:t>
            </a:r>
            <a:r>
              <a:rPr kumimoji="1" lang="zh-CN" altLang="en-US" sz="3600" b="1">
                <a:solidFill>
                  <a:schemeClr val="bg1"/>
                </a:solidFill>
                <a:latin typeface="Times New Roman" pitchFamily="18" charset="0"/>
                <a:cs typeface="Times New Roman" pitchFamily="18" charset="0"/>
              </a:rPr>
              <a:t>日</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38923" name="Text Box 11"/>
          <p:cNvSpPr txBox="1">
            <a:spLocks noChangeArrowheads="1"/>
          </p:cNvSpPr>
          <p:nvPr/>
        </p:nvSpPr>
        <p:spPr bwMode="auto">
          <a:xfrm>
            <a:off x="15875" y="43719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17419"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29388"/>
            <a:ext cx="827087" cy="284162"/>
          </a:xfrm>
          <a:prstGeom prst="rect">
            <a:avLst/>
          </a:prstGeom>
          <a:noFill/>
          <a:ln w="9525">
            <a:noFill/>
            <a:miter lim="800000"/>
            <a:headEnd/>
            <a:tailEnd/>
          </a:ln>
        </p:spPr>
      </p:pic>
      <p:sp>
        <p:nvSpPr>
          <p:cNvPr id="38931" name="Rectangle 19"/>
          <p:cNvSpPr>
            <a:spLocks noChangeArrowheads="1"/>
          </p:cNvSpPr>
          <p:nvPr/>
        </p:nvSpPr>
        <p:spPr bwMode="auto">
          <a:xfrm>
            <a:off x="0" y="2924175"/>
            <a:ext cx="4117975" cy="519113"/>
          </a:xfrm>
          <a:prstGeom prst="rect">
            <a:avLst/>
          </a:prstGeom>
          <a:noFill/>
          <a:ln w="9525">
            <a:noFill/>
            <a:miter lim="800000"/>
            <a:headEnd/>
            <a:tailEnd/>
          </a:ln>
        </p:spPr>
        <p:txBody>
          <a:bodyPr wrap="none">
            <a:spAutoFit/>
          </a:bodyPr>
          <a:lstStyle/>
          <a:p>
            <a:pPr>
              <a:spcBef>
                <a:spcPct val="50000"/>
              </a:spcBef>
            </a:pPr>
            <a:r>
              <a:rPr lang="zh-CN" altLang="en-US" sz="2800" b="1">
                <a:solidFill>
                  <a:schemeClr val="bg1"/>
                </a:solidFill>
                <a:latin typeface="楷体_GB2312" pitchFamily="49" charset="-122"/>
                <a:ea typeface="楷体_GB2312" pitchFamily="49" charset="-122"/>
                <a:cs typeface="Times New Roman" pitchFamily="18" charset="0"/>
              </a:rPr>
              <a:t>（</a:t>
            </a:r>
            <a:r>
              <a:rPr lang="zh-CN" altLang="en-US" sz="2800" b="1">
                <a:solidFill>
                  <a:srgbClr val="FFFF00"/>
                </a:solidFill>
                <a:latin typeface="楷体_GB2312" pitchFamily="49" charset="-122"/>
                <a:ea typeface="楷体_GB2312" pitchFamily="49" charset="-122"/>
                <a:cs typeface="Times New Roman" pitchFamily="18" charset="0"/>
              </a:rPr>
              <a:t>难度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，区分度</a:t>
            </a:r>
            <a:r>
              <a:rPr lang="en-US" altLang="zh-CN" sz="2800" b="1">
                <a:solidFill>
                  <a:srgbClr val="FFFF00"/>
                </a:solidFill>
                <a:latin typeface="楷体_GB2312" pitchFamily="49" charset="-122"/>
                <a:ea typeface="楷体_GB2312" pitchFamily="49" charset="-122"/>
                <a:cs typeface="Times New Roman" pitchFamily="18" charset="0"/>
              </a:rPr>
              <a:t>0. </a:t>
            </a:r>
            <a:r>
              <a:rPr lang="zh-CN" altLang="en-US" sz="2800" b="1">
                <a:solidFill>
                  <a:srgbClr val="FFFF00"/>
                </a:solidFill>
                <a:latin typeface="楷体_GB2312" pitchFamily="49" charset="-122"/>
                <a:ea typeface="楷体_GB2312" pitchFamily="49" charset="-122"/>
                <a:cs typeface="Times New Roman" pitchFamily="18" charset="0"/>
              </a:rPr>
              <a:t>）</a:t>
            </a:r>
          </a:p>
        </p:txBody>
      </p:sp>
      <p:sp>
        <p:nvSpPr>
          <p:cNvPr id="38932" name="Rectangle 20"/>
          <p:cNvSpPr>
            <a:spLocks noChangeArrowheads="1"/>
          </p:cNvSpPr>
          <p:nvPr/>
        </p:nvSpPr>
        <p:spPr bwMode="auto">
          <a:xfrm>
            <a:off x="2555875" y="3716338"/>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8933" name="Rectangle 21"/>
          <p:cNvSpPr>
            <a:spLocks noChangeArrowheads="1"/>
          </p:cNvSpPr>
          <p:nvPr/>
        </p:nvSpPr>
        <p:spPr bwMode="auto">
          <a:xfrm>
            <a:off x="2484438" y="4437063"/>
            <a:ext cx="1792287"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8934" name="Rectangle 22"/>
          <p:cNvSpPr>
            <a:spLocks noChangeArrowheads="1"/>
          </p:cNvSpPr>
          <p:nvPr/>
        </p:nvSpPr>
        <p:spPr bwMode="auto">
          <a:xfrm>
            <a:off x="2555875" y="50847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8935" name="Rectangle 23"/>
          <p:cNvSpPr>
            <a:spLocks noChangeArrowheads="1"/>
          </p:cNvSpPr>
          <p:nvPr/>
        </p:nvSpPr>
        <p:spPr bwMode="auto">
          <a:xfrm>
            <a:off x="2644775" y="58213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8936" name="AutoShape 24"/>
          <p:cNvSpPr>
            <a:spLocks noChangeArrowheads="1"/>
          </p:cNvSpPr>
          <p:nvPr/>
        </p:nvSpPr>
        <p:spPr bwMode="auto">
          <a:xfrm>
            <a:off x="4356100" y="476671"/>
            <a:ext cx="4608388" cy="1440161"/>
          </a:xfrm>
          <a:prstGeom prst="wedgeRectCallout">
            <a:avLst>
              <a:gd name="adj1" fmla="val -119000"/>
              <a:gd name="adj2" fmla="val -7551"/>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太阳能电池板与太阳光线垂直时单位面积接受的太阳辐射量最多，发电效率最高。</a:t>
            </a:r>
          </a:p>
        </p:txBody>
      </p:sp>
      <p:grpSp>
        <p:nvGrpSpPr>
          <p:cNvPr id="38961" name="Group 49"/>
          <p:cNvGrpSpPr>
            <a:grpSpLocks/>
          </p:cNvGrpSpPr>
          <p:nvPr/>
        </p:nvGrpSpPr>
        <p:grpSpPr bwMode="auto">
          <a:xfrm>
            <a:off x="4356100" y="2349500"/>
            <a:ext cx="4968875" cy="4508500"/>
            <a:chOff x="2744" y="1480"/>
            <a:chExt cx="3130" cy="2840"/>
          </a:xfrm>
        </p:grpSpPr>
        <p:sp>
          <p:nvSpPr>
            <p:cNvPr id="17430" name="Rectangle 27"/>
            <p:cNvSpPr>
              <a:spLocks noChangeArrowheads="1"/>
            </p:cNvSpPr>
            <p:nvPr/>
          </p:nvSpPr>
          <p:spPr bwMode="auto">
            <a:xfrm>
              <a:off x="2744" y="1480"/>
              <a:ext cx="3016" cy="2840"/>
            </a:xfrm>
            <a:prstGeom prst="rect">
              <a:avLst/>
            </a:prstGeom>
            <a:solidFill>
              <a:schemeClr val="bg1"/>
            </a:solidFill>
            <a:ln w="9525">
              <a:noFill/>
              <a:miter lim="800000"/>
              <a:headEnd/>
              <a:tailEnd/>
            </a:ln>
          </p:spPr>
          <p:txBody>
            <a:bodyPr wrap="none" anchor="ctr"/>
            <a:lstStyle/>
            <a:p>
              <a:endParaRPr lang="zh-CN" altLang="en-US"/>
            </a:p>
          </p:txBody>
        </p:sp>
        <p:sp>
          <p:nvSpPr>
            <p:cNvPr id="17431" name="AutoShape 28"/>
            <p:cNvSpPr>
              <a:spLocks noChangeArrowheads="1"/>
            </p:cNvSpPr>
            <p:nvPr/>
          </p:nvSpPr>
          <p:spPr bwMode="auto">
            <a:xfrm>
              <a:off x="3368" y="2840"/>
              <a:ext cx="226" cy="1361"/>
            </a:xfrm>
            <a:prstGeom prst="can">
              <a:avLst>
                <a:gd name="adj" fmla="val 60946"/>
              </a:avLst>
            </a:prstGeom>
            <a:solidFill>
              <a:schemeClr val="accent1"/>
            </a:solidFill>
            <a:ln w="9525">
              <a:solidFill>
                <a:schemeClr val="tx1"/>
              </a:solidFill>
              <a:round/>
              <a:headEnd/>
              <a:tailEnd/>
            </a:ln>
          </p:spPr>
          <p:txBody>
            <a:bodyPr wrap="none" anchor="ctr"/>
            <a:lstStyle/>
            <a:p>
              <a:endParaRPr lang="zh-CN" altLang="en-US"/>
            </a:p>
          </p:txBody>
        </p:sp>
        <p:sp>
          <p:nvSpPr>
            <p:cNvPr id="17432" name="AutoShape 29"/>
            <p:cNvSpPr>
              <a:spLocks noChangeArrowheads="1"/>
            </p:cNvSpPr>
            <p:nvPr/>
          </p:nvSpPr>
          <p:spPr bwMode="auto">
            <a:xfrm rot="3295759">
              <a:off x="2619" y="2882"/>
              <a:ext cx="1905" cy="91"/>
            </a:xfrm>
            <a:prstGeom prst="cube">
              <a:avLst>
                <a:gd name="adj" fmla="val 54014"/>
              </a:avLst>
            </a:prstGeom>
            <a:solidFill>
              <a:schemeClr val="accent1"/>
            </a:solidFill>
            <a:ln w="9525">
              <a:solidFill>
                <a:schemeClr val="tx1"/>
              </a:solidFill>
              <a:miter lim="800000"/>
              <a:headEnd/>
              <a:tailEnd/>
            </a:ln>
          </p:spPr>
          <p:txBody>
            <a:bodyPr wrap="none" anchor="ctr"/>
            <a:lstStyle/>
            <a:p>
              <a:endParaRPr lang="zh-CN" altLang="en-US"/>
            </a:p>
          </p:txBody>
        </p:sp>
        <p:sp>
          <p:nvSpPr>
            <p:cNvPr id="17433" name="Line 30"/>
            <p:cNvSpPr>
              <a:spLocks noChangeShapeType="1"/>
            </p:cNvSpPr>
            <p:nvPr/>
          </p:nvSpPr>
          <p:spPr bwMode="auto">
            <a:xfrm>
              <a:off x="2884" y="3687"/>
              <a:ext cx="2808" cy="0"/>
            </a:xfrm>
            <a:prstGeom prst="line">
              <a:avLst/>
            </a:prstGeom>
            <a:noFill/>
            <a:ln w="28575">
              <a:solidFill>
                <a:schemeClr val="tx1"/>
              </a:solidFill>
              <a:prstDash val="dash"/>
              <a:round/>
              <a:headEnd/>
              <a:tailEnd/>
            </a:ln>
          </p:spPr>
          <p:txBody>
            <a:bodyPr/>
            <a:lstStyle/>
            <a:p>
              <a:endParaRPr lang="zh-CN" altLang="en-US"/>
            </a:p>
          </p:txBody>
        </p:sp>
        <p:sp>
          <p:nvSpPr>
            <p:cNvPr id="17434" name="Rectangle 37"/>
            <p:cNvSpPr>
              <a:spLocks noChangeArrowheads="1"/>
            </p:cNvSpPr>
            <p:nvPr/>
          </p:nvSpPr>
          <p:spPr bwMode="auto">
            <a:xfrm rot="3274041">
              <a:off x="4085" y="3495"/>
              <a:ext cx="136" cy="121"/>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7435" name="Freeform 38"/>
            <p:cNvSpPr>
              <a:spLocks/>
            </p:cNvSpPr>
            <p:nvPr/>
          </p:nvSpPr>
          <p:spPr bwMode="auto">
            <a:xfrm>
              <a:off x="4360" y="3476"/>
              <a:ext cx="117" cy="201"/>
            </a:xfrm>
            <a:custGeom>
              <a:avLst/>
              <a:gdLst>
                <a:gd name="T0" fmla="*/ 0 w 117"/>
                <a:gd name="T1" fmla="*/ 0 h 201"/>
                <a:gd name="T2" fmla="*/ 72 w 117"/>
                <a:gd name="T3" fmla="*/ 65 h 201"/>
                <a:gd name="T4" fmla="*/ 117 w 117"/>
                <a:gd name="T5" fmla="*/ 201 h 201"/>
                <a:gd name="T6" fmla="*/ 0 60000 65536"/>
                <a:gd name="T7" fmla="*/ 0 60000 65536"/>
                <a:gd name="T8" fmla="*/ 0 60000 65536"/>
                <a:gd name="T9" fmla="*/ 0 w 117"/>
                <a:gd name="T10" fmla="*/ 0 h 201"/>
                <a:gd name="T11" fmla="*/ 117 w 117"/>
                <a:gd name="T12" fmla="*/ 201 h 201"/>
              </a:gdLst>
              <a:ahLst/>
              <a:cxnLst>
                <a:cxn ang="T6">
                  <a:pos x="T0" y="T1"/>
                </a:cxn>
                <a:cxn ang="T7">
                  <a:pos x="T2" y="T3"/>
                </a:cxn>
                <a:cxn ang="T8">
                  <a:pos x="T4" y="T5"/>
                </a:cxn>
              </a:cxnLst>
              <a:rect l="T9" t="T10" r="T11" b="T12"/>
              <a:pathLst>
                <a:path w="117" h="201">
                  <a:moveTo>
                    <a:pt x="0" y="0"/>
                  </a:moveTo>
                  <a:cubicBezTo>
                    <a:pt x="14" y="11"/>
                    <a:pt x="53" y="32"/>
                    <a:pt x="72" y="65"/>
                  </a:cubicBezTo>
                  <a:cubicBezTo>
                    <a:pt x="91" y="98"/>
                    <a:pt x="110" y="171"/>
                    <a:pt x="117" y="201"/>
                  </a:cubicBezTo>
                </a:path>
              </a:pathLst>
            </a:custGeom>
            <a:noFill/>
            <a:ln w="9525">
              <a:solidFill>
                <a:schemeClr val="tx1"/>
              </a:solidFill>
              <a:round/>
              <a:headEnd/>
              <a:tailEnd/>
            </a:ln>
          </p:spPr>
          <p:txBody>
            <a:bodyPr/>
            <a:lstStyle/>
            <a:p>
              <a:endParaRPr lang="zh-CN" altLang="en-US"/>
            </a:p>
          </p:txBody>
        </p:sp>
        <p:sp>
          <p:nvSpPr>
            <p:cNvPr id="17436" name="Freeform 39"/>
            <p:cNvSpPr>
              <a:spLocks/>
            </p:cNvSpPr>
            <p:nvPr/>
          </p:nvSpPr>
          <p:spPr bwMode="auto">
            <a:xfrm flipH="1">
              <a:off x="3836" y="3475"/>
              <a:ext cx="70" cy="226"/>
            </a:xfrm>
            <a:custGeom>
              <a:avLst/>
              <a:gdLst>
                <a:gd name="T0" fmla="*/ 0 w 117"/>
                <a:gd name="T1" fmla="*/ 0 h 201"/>
                <a:gd name="T2" fmla="*/ 26 w 117"/>
                <a:gd name="T3" fmla="*/ 82 h 201"/>
                <a:gd name="T4" fmla="*/ 42 w 117"/>
                <a:gd name="T5" fmla="*/ 254 h 201"/>
                <a:gd name="T6" fmla="*/ 0 60000 65536"/>
                <a:gd name="T7" fmla="*/ 0 60000 65536"/>
                <a:gd name="T8" fmla="*/ 0 60000 65536"/>
                <a:gd name="T9" fmla="*/ 0 w 117"/>
                <a:gd name="T10" fmla="*/ 0 h 201"/>
                <a:gd name="T11" fmla="*/ 117 w 117"/>
                <a:gd name="T12" fmla="*/ 201 h 201"/>
              </a:gdLst>
              <a:ahLst/>
              <a:cxnLst>
                <a:cxn ang="T6">
                  <a:pos x="T0" y="T1"/>
                </a:cxn>
                <a:cxn ang="T7">
                  <a:pos x="T2" y="T3"/>
                </a:cxn>
                <a:cxn ang="T8">
                  <a:pos x="T4" y="T5"/>
                </a:cxn>
              </a:cxnLst>
              <a:rect l="T9" t="T10" r="T11" b="T12"/>
              <a:pathLst>
                <a:path w="117" h="201">
                  <a:moveTo>
                    <a:pt x="0" y="0"/>
                  </a:moveTo>
                  <a:cubicBezTo>
                    <a:pt x="14" y="11"/>
                    <a:pt x="53" y="32"/>
                    <a:pt x="72" y="65"/>
                  </a:cubicBezTo>
                  <a:cubicBezTo>
                    <a:pt x="91" y="98"/>
                    <a:pt x="110" y="171"/>
                    <a:pt x="117" y="201"/>
                  </a:cubicBezTo>
                </a:path>
              </a:pathLst>
            </a:custGeom>
            <a:noFill/>
            <a:ln w="9525">
              <a:solidFill>
                <a:schemeClr val="tx1"/>
              </a:solidFill>
              <a:round/>
              <a:headEnd/>
              <a:tailEnd/>
            </a:ln>
          </p:spPr>
          <p:txBody>
            <a:bodyPr/>
            <a:lstStyle/>
            <a:p>
              <a:endParaRPr lang="zh-CN" altLang="en-US"/>
            </a:p>
          </p:txBody>
        </p:sp>
        <p:sp>
          <p:nvSpPr>
            <p:cNvPr id="17437" name="Text Box 40"/>
            <p:cNvSpPr txBox="1">
              <a:spLocks noChangeArrowheads="1"/>
            </p:cNvSpPr>
            <p:nvPr/>
          </p:nvSpPr>
          <p:spPr bwMode="auto">
            <a:xfrm>
              <a:off x="4477" y="3435"/>
              <a:ext cx="317" cy="231"/>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7438" name="Text Box 41"/>
            <p:cNvSpPr txBox="1">
              <a:spLocks noChangeArrowheads="1"/>
            </p:cNvSpPr>
            <p:nvPr/>
          </p:nvSpPr>
          <p:spPr bwMode="auto">
            <a:xfrm>
              <a:off x="3530" y="3294"/>
              <a:ext cx="317" cy="404"/>
            </a:xfrm>
            <a:prstGeom prst="rect">
              <a:avLst/>
            </a:prstGeom>
            <a:noFill/>
            <a:ln w="9525">
              <a:noFill/>
              <a:miter lim="800000"/>
              <a:headEnd/>
              <a:tailEnd/>
            </a:ln>
          </p:spPr>
          <p:txBody>
            <a:bodyPr>
              <a:spAutoFit/>
            </a:bodyPr>
            <a:lstStyle/>
            <a:p>
              <a:pPr>
                <a:spcBef>
                  <a:spcPct val="50000"/>
                </a:spcBef>
              </a:pPr>
              <a:r>
                <a:rPr lang="en-US" altLang="zh-CN" sz="3600"/>
                <a:t>α</a:t>
              </a:r>
            </a:p>
          </p:txBody>
        </p:sp>
        <p:sp>
          <p:nvSpPr>
            <p:cNvPr id="17439" name="Line 33"/>
            <p:cNvSpPr>
              <a:spLocks noChangeShapeType="1"/>
            </p:cNvSpPr>
            <p:nvPr/>
          </p:nvSpPr>
          <p:spPr bwMode="auto">
            <a:xfrm flipH="1">
              <a:off x="4154" y="2523"/>
              <a:ext cx="1315" cy="1134"/>
            </a:xfrm>
            <a:prstGeom prst="line">
              <a:avLst/>
            </a:prstGeom>
            <a:noFill/>
            <a:ln w="25400">
              <a:solidFill>
                <a:schemeClr val="tx1"/>
              </a:solidFill>
              <a:round/>
              <a:headEnd/>
              <a:tailEnd type="triangle" w="med" len="med"/>
            </a:ln>
          </p:spPr>
          <p:txBody>
            <a:bodyPr/>
            <a:lstStyle/>
            <a:p>
              <a:endParaRPr lang="zh-CN" altLang="en-US"/>
            </a:p>
          </p:txBody>
        </p:sp>
        <p:sp>
          <p:nvSpPr>
            <p:cNvPr id="17440" name="Text Box 42"/>
            <p:cNvSpPr txBox="1">
              <a:spLocks noChangeArrowheads="1"/>
            </p:cNvSpPr>
            <p:nvPr/>
          </p:nvSpPr>
          <p:spPr bwMode="auto">
            <a:xfrm rot="3263177">
              <a:off x="2951" y="2301"/>
              <a:ext cx="998" cy="231"/>
            </a:xfrm>
            <a:prstGeom prst="rect">
              <a:avLst/>
            </a:prstGeom>
            <a:noFill/>
            <a:ln w="9525">
              <a:noFill/>
              <a:miter lim="800000"/>
              <a:headEnd/>
              <a:tailEnd/>
            </a:ln>
          </p:spPr>
          <p:txBody>
            <a:bodyPr>
              <a:spAutoFit/>
            </a:bodyPr>
            <a:lstStyle/>
            <a:p>
              <a:pPr>
                <a:spcBef>
                  <a:spcPct val="50000"/>
                </a:spcBef>
              </a:pPr>
              <a:r>
                <a:rPr lang="zh-CN" altLang="en-US"/>
                <a:t>太阳能电池板</a:t>
              </a:r>
            </a:p>
          </p:txBody>
        </p:sp>
        <p:sp>
          <p:nvSpPr>
            <p:cNvPr id="17441" name="Text Box 44"/>
            <p:cNvSpPr txBox="1">
              <a:spLocks noChangeArrowheads="1"/>
            </p:cNvSpPr>
            <p:nvPr/>
          </p:nvSpPr>
          <p:spPr bwMode="auto">
            <a:xfrm rot="-2422819">
              <a:off x="4493" y="2619"/>
              <a:ext cx="998" cy="231"/>
            </a:xfrm>
            <a:prstGeom prst="rect">
              <a:avLst/>
            </a:prstGeom>
            <a:noFill/>
            <a:ln w="9525">
              <a:noFill/>
              <a:miter lim="800000"/>
              <a:headEnd/>
              <a:tailEnd/>
            </a:ln>
          </p:spPr>
          <p:txBody>
            <a:bodyPr>
              <a:spAutoFit/>
            </a:bodyPr>
            <a:lstStyle/>
            <a:p>
              <a:pPr algn="ctr">
                <a:spcBef>
                  <a:spcPct val="50000"/>
                </a:spcBef>
              </a:pPr>
              <a:r>
                <a:rPr lang="zh-CN" altLang="en-US"/>
                <a:t>太阳光线</a:t>
              </a:r>
            </a:p>
          </p:txBody>
        </p:sp>
        <p:sp>
          <p:nvSpPr>
            <p:cNvPr id="17442" name="Text Box 45"/>
            <p:cNvSpPr txBox="1">
              <a:spLocks noChangeArrowheads="1"/>
            </p:cNvSpPr>
            <p:nvPr/>
          </p:nvSpPr>
          <p:spPr bwMode="auto">
            <a:xfrm>
              <a:off x="4694" y="3339"/>
              <a:ext cx="1180" cy="231"/>
            </a:xfrm>
            <a:prstGeom prst="rect">
              <a:avLst/>
            </a:prstGeom>
            <a:noFill/>
            <a:ln w="9525">
              <a:noFill/>
              <a:miter lim="800000"/>
              <a:headEnd/>
              <a:tailEnd/>
            </a:ln>
          </p:spPr>
          <p:txBody>
            <a:bodyPr>
              <a:spAutoFit/>
            </a:bodyPr>
            <a:lstStyle/>
            <a:p>
              <a:pPr>
                <a:spcBef>
                  <a:spcPct val="50000"/>
                </a:spcBef>
              </a:pPr>
              <a:r>
                <a:rPr lang="zh-CN" altLang="en-US"/>
                <a:t>正午太阳高度角</a:t>
              </a:r>
            </a:p>
          </p:txBody>
        </p:sp>
        <p:sp>
          <p:nvSpPr>
            <p:cNvPr id="17443" name="Text Box 46"/>
            <p:cNvSpPr txBox="1">
              <a:spLocks noChangeArrowheads="1"/>
            </p:cNvSpPr>
            <p:nvPr/>
          </p:nvSpPr>
          <p:spPr bwMode="auto">
            <a:xfrm>
              <a:off x="2789" y="3430"/>
              <a:ext cx="590" cy="231"/>
            </a:xfrm>
            <a:prstGeom prst="rect">
              <a:avLst/>
            </a:prstGeom>
            <a:noFill/>
            <a:ln w="9525">
              <a:noFill/>
              <a:miter lim="800000"/>
              <a:headEnd/>
              <a:tailEnd/>
            </a:ln>
          </p:spPr>
          <p:txBody>
            <a:bodyPr>
              <a:spAutoFit/>
            </a:bodyPr>
            <a:lstStyle/>
            <a:p>
              <a:pPr>
                <a:spcBef>
                  <a:spcPct val="50000"/>
                </a:spcBef>
              </a:pPr>
              <a:r>
                <a:rPr lang="zh-CN" altLang="en-US"/>
                <a:t>水平面</a:t>
              </a:r>
            </a:p>
          </p:txBody>
        </p:sp>
      </p:grpSp>
      <p:sp>
        <p:nvSpPr>
          <p:cNvPr id="38937" name="AutoShape 25"/>
          <p:cNvSpPr>
            <a:spLocks noChangeArrowheads="1"/>
          </p:cNvSpPr>
          <p:nvPr/>
        </p:nvSpPr>
        <p:spPr bwMode="auto">
          <a:xfrm>
            <a:off x="5724128" y="2060848"/>
            <a:ext cx="3095625" cy="1368425"/>
          </a:xfrm>
          <a:prstGeom prst="wedgeRectCallout">
            <a:avLst>
              <a:gd name="adj1" fmla="val -43694"/>
              <a:gd name="adj2" fmla="val 175639"/>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太阳能电池板与水面的夹角＝</a:t>
            </a:r>
            <a:r>
              <a:rPr lang="en-US" altLang="zh-CN" sz="2800" b="1">
                <a:solidFill>
                  <a:srgbClr val="FF0000"/>
                </a:solidFill>
                <a:ea typeface="楷体_GB2312" pitchFamily="49" charset="-122"/>
              </a:rPr>
              <a:t>90°</a:t>
            </a:r>
            <a:r>
              <a:rPr lang="zh-CN" altLang="en-US" sz="2800" b="1">
                <a:solidFill>
                  <a:srgbClr val="FF0000"/>
                </a:solidFill>
                <a:ea typeface="楷体_GB2312" pitchFamily="49" charset="-122"/>
              </a:rPr>
              <a:t>－正午太阳高度角。</a:t>
            </a:r>
          </a:p>
        </p:txBody>
      </p:sp>
      <p:sp>
        <p:nvSpPr>
          <p:cNvPr id="38938" name="AutoShape 26"/>
          <p:cNvSpPr>
            <a:spLocks noChangeArrowheads="1"/>
          </p:cNvSpPr>
          <p:nvPr/>
        </p:nvSpPr>
        <p:spPr bwMode="auto">
          <a:xfrm>
            <a:off x="5940152" y="3861048"/>
            <a:ext cx="3095625" cy="1368152"/>
          </a:xfrm>
          <a:prstGeom prst="wedgeRectCallout">
            <a:avLst>
              <a:gd name="adj1" fmla="val -8153"/>
              <a:gd name="adj2" fmla="val -90787"/>
            </a:avLst>
          </a:prstGeom>
          <a:solidFill>
            <a:schemeClr val="bg1"/>
          </a:solidFill>
          <a:ln w="12700">
            <a:solidFill>
              <a:srgbClr val="FF0000"/>
            </a:solidFill>
            <a:miter lim="800000"/>
            <a:headEnd/>
            <a:tailEnd/>
          </a:ln>
        </p:spPr>
        <p:txBody>
          <a:bodyPr/>
          <a:lstStyle/>
          <a:p>
            <a:r>
              <a:rPr lang="zh-CN" altLang="en-US" sz="2800" b="1" dirty="0">
                <a:solidFill>
                  <a:srgbClr val="FF0000"/>
                </a:solidFill>
                <a:ea typeface="楷体_GB2312" pitchFamily="49" charset="-122"/>
              </a:rPr>
              <a:t>正午太阳高度角越小该夹角应越大</a:t>
            </a:r>
            <a:r>
              <a:rPr lang="zh-CN" altLang="en-US" sz="2800" b="1" dirty="0" smtClean="0">
                <a:solidFill>
                  <a:srgbClr val="FF0000"/>
                </a:solidFill>
                <a:ea typeface="楷体_GB2312" pitchFamily="49" charset="-122"/>
              </a:rPr>
              <a:t>。</a:t>
            </a:r>
            <a:r>
              <a:rPr lang="en-US" altLang="zh-CN" sz="2800" b="1" dirty="0" smtClean="0">
                <a:solidFill>
                  <a:srgbClr val="FF0000"/>
                </a:solidFill>
                <a:ea typeface="楷体_GB2312" pitchFamily="49" charset="-122"/>
              </a:rPr>
              <a:t/>
            </a:r>
            <a:br>
              <a:rPr lang="en-US" altLang="zh-CN" sz="2800" b="1" dirty="0" smtClean="0">
                <a:solidFill>
                  <a:srgbClr val="FF0000"/>
                </a:solidFill>
                <a:ea typeface="楷体_GB2312" pitchFamily="49" charset="-122"/>
              </a:rPr>
            </a:br>
            <a:r>
              <a:rPr lang="zh-CN" altLang="en-US" sz="2800" b="1" dirty="0" smtClean="0">
                <a:solidFill>
                  <a:srgbClr val="FF0000"/>
                </a:solidFill>
                <a:ea typeface="楷体_GB2312" pitchFamily="49" charset="-122"/>
              </a:rPr>
              <a:t>（找量</a:t>
            </a:r>
            <a:r>
              <a:rPr lang="en-US" altLang="zh-CN" sz="2800" b="1" dirty="0" smtClean="0">
                <a:solidFill>
                  <a:srgbClr val="FF0000"/>
                </a:solidFill>
                <a:ea typeface="楷体_GB2312" pitchFamily="49" charset="-122"/>
              </a:rPr>
              <a:t>-</a:t>
            </a:r>
            <a:r>
              <a:rPr lang="zh-CN" altLang="en-US" sz="2800" b="1" dirty="0" smtClean="0">
                <a:solidFill>
                  <a:srgbClr val="FF0000"/>
                </a:solidFill>
                <a:ea typeface="楷体_GB2312" pitchFamily="49" charset="-122"/>
              </a:rPr>
              <a:t>量关系）</a:t>
            </a:r>
            <a:endParaRPr lang="zh-CN" altLang="en-US" sz="2800" b="1" dirty="0">
              <a:solidFill>
                <a:srgbClr val="FF0000"/>
              </a:solidFill>
              <a:ea typeface="楷体_GB2312" pitchFamily="49" charset="-122"/>
            </a:endParaRPr>
          </a:p>
        </p:txBody>
      </p:sp>
      <p:sp>
        <p:nvSpPr>
          <p:cNvPr id="38962" name="AutoShape 50"/>
          <p:cNvSpPr>
            <a:spLocks noChangeArrowheads="1"/>
          </p:cNvSpPr>
          <p:nvPr/>
        </p:nvSpPr>
        <p:spPr bwMode="auto">
          <a:xfrm>
            <a:off x="4356100" y="5418138"/>
            <a:ext cx="4787900" cy="1439862"/>
          </a:xfrm>
          <a:prstGeom prst="wedgeRectCallout">
            <a:avLst>
              <a:gd name="adj1" fmla="val -89023"/>
              <a:gd name="adj2" fmla="val -149889"/>
            </a:avLst>
          </a:prstGeom>
          <a:solidFill>
            <a:schemeClr val="bg1"/>
          </a:solidFill>
          <a:ln w="12700">
            <a:solidFill>
              <a:srgbClr val="FF0000"/>
            </a:solidFill>
            <a:miter lim="800000"/>
            <a:headEnd/>
            <a:tailEnd/>
          </a:ln>
        </p:spPr>
        <p:txBody>
          <a:bodyPr/>
          <a:lstStyle/>
          <a:p>
            <a:r>
              <a:rPr lang="zh-CN" altLang="en-US" sz="2800" b="1">
                <a:solidFill>
                  <a:srgbClr val="FF0000"/>
                </a:solidFill>
                <a:ea typeface="楷体_GB2312" pitchFamily="49" charset="-122"/>
              </a:rPr>
              <a:t>这四个日期中，</a:t>
            </a:r>
            <a:r>
              <a:rPr lang="en-US" altLang="zh-CN" sz="2800" b="1">
                <a:solidFill>
                  <a:srgbClr val="FF0000"/>
                </a:solidFill>
                <a:ea typeface="楷体_GB2312" pitchFamily="49" charset="-122"/>
              </a:rPr>
              <a:t>1</a:t>
            </a:r>
            <a:r>
              <a:rPr lang="zh-CN" altLang="en-US" sz="2800" b="1">
                <a:solidFill>
                  <a:srgbClr val="FF0000"/>
                </a:solidFill>
                <a:ea typeface="楷体_GB2312" pitchFamily="49" charset="-122"/>
              </a:rPr>
              <a:t>月</a:t>
            </a:r>
            <a:r>
              <a:rPr lang="en-US" altLang="zh-CN" sz="2800" b="1">
                <a:solidFill>
                  <a:srgbClr val="FF0000"/>
                </a:solidFill>
                <a:ea typeface="楷体_GB2312" pitchFamily="49" charset="-122"/>
              </a:rPr>
              <a:t>1</a:t>
            </a:r>
            <a:r>
              <a:rPr lang="zh-CN" altLang="en-US" sz="2800" b="1">
                <a:solidFill>
                  <a:srgbClr val="FF0000"/>
                </a:solidFill>
                <a:ea typeface="楷体_GB2312" pitchFamily="49" charset="-122"/>
              </a:rPr>
              <a:t>日太阳直射点位置最靠南，当地正午太阳高度角最小。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31"/>
                                        </p:tgtEl>
                                        <p:attrNameLst>
                                          <p:attrName>style.visibility</p:attrName>
                                        </p:attrNameLst>
                                      </p:cBhvr>
                                      <p:to>
                                        <p:strVal val="visible"/>
                                      </p:to>
                                    </p:set>
                                    <p:animEffect transition="in" filter="dissolve">
                                      <p:cBhvr>
                                        <p:cTn id="7" dur="500"/>
                                        <p:tgtEl>
                                          <p:spTgt spid="389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32"/>
                                        </p:tgtEl>
                                        <p:attrNameLst>
                                          <p:attrName>style.visibility</p:attrName>
                                        </p:attrNameLst>
                                      </p:cBhvr>
                                      <p:to>
                                        <p:strVal val="visible"/>
                                      </p:to>
                                    </p:set>
                                    <p:animEffect transition="in" filter="dissolve">
                                      <p:cBhvr>
                                        <p:cTn id="12" dur="500"/>
                                        <p:tgtEl>
                                          <p:spTgt spid="389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33"/>
                                        </p:tgtEl>
                                        <p:attrNameLst>
                                          <p:attrName>style.visibility</p:attrName>
                                        </p:attrNameLst>
                                      </p:cBhvr>
                                      <p:to>
                                        <p:strVal val="visible"/>
                                      </p:to>
                                    </p:set>
                                    <p:animEffect transition="in" filter="dissolve">
                                      <p:cBhvr>
                                        <p:cTn id="17" dur="500"/>
                                        <p:tgtEl>
                                          <p:spTgt spid="389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934"/>
                                        </p:tgtEl>
                                        <p:attrNameLst>
                                          <p:attrName>style.visibility</p:attrName>
                                        </p:attrNameLst>
                                      </p:cBhvr>
                                      <p:to>
                                        <p:strVal val="visible"/>
                                      </p:to>
                                    </p:set>
                                    <p:animEffect transition="in" filter="dissolve">
                                      <p:cBhvr>
                                        <p:cTn id="22" dur="500"/>
                                        <p:tgtEl>
                                          <p:spTgt spid="389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935"/>
                                        </p:tgtEl>
                                        <p:attrNameLst>
                                          <p:attrName>style.visibility</p:attrName>
                                        </p:attrNameLst>
                                      </p:cBhvr>
                                      <p:to>
                                        <p:strVal val="visible"/>
                                      </p:to>
                                    </p:set>
                                    <p:animEffect transition="in" filter="dissolve">
                                      <p:cBhvr>
                                        <p:cTn id="27" dur="500"/>
                                        <p:tgtEl>
                                          <p:spTgt spid="3893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936"/>
                                        </p:tgtEl>
                                        <p:attrNameLst>
                                          <p:attrName>style.visibility</p:attrName>
                                        </p:attrNameLst>
                                      </p:cBhvr>
                                      <p:to>
                                        <p:strVal val="visible"/>
                                      </p:to>
                                    </p:set>
                                    <p:animEffect transition="in" filter="dissolve">
                                      <p:cBhvr>
                                        <p:cTn id="32" dur="500"/>
                                        <p:tgtEl>
                                          <p:spTgt spid="389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8961"/>
                                        </p:tgtEl>
                                        <p:attrNameLst>
                                          <p:attrName>style.visibility</p:attrName>
                                        </p:attrNameLst>
                                      </p:cBhvr>
                                      <p:to>
                                        <p:strVal val="visible"/>
                                      </p:to>
                                    </p:set>
                                    <p:animEffect transition="in" filter="dissolve">
                                      <p:cBhvr>
                                        <p:cTn id="37" dur="500"/>
                                        <p:tgtEl>
                                          <p:spTgt spid="389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8937"/>
                                        </p:tgtEl>
                                        <p:attrNameLst>
                                          <p:attrName>style.visibility</p:attrName>
                                        </p:attrNameLst>
                                      </p:cBhvr>
                                      <p:to>
                                        <p:strVal val="visible"/>
                                      </p:to>
                                    </p:set>
                                    <p:animEffect transition="in" filter="dissolve">
                                      <p:cBhvr>
                                        <p:cTn id="42" dur="500"/>
                                        <p:tgtEl>
                                          <p:spTgt spid="3893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8938"/>
                                        </p:tgtEl>
                                        <p:attrNameLst>
                                          <p:attrName>style.visibility</p:attrName>
                                        </p:attrNameLst>
                                      </p:cBhvr>
                                      <p:to>
                                        <p:strVal val="visible"/>
                                      </p:to>
                                    </p:set>
                                    <p:animEffect transition="in" filter="dissolve">
                                      <p:cBhvr>
                                        <p:cTn id="47" dur="500"/>
                                        <p:tgtEl>
                                          <p:spTgt spid="3893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8962"/>
                                        </p:tgtEl>
                                        <p:attrNameLst>
                                          <p:attrName>style.visibility</p:attrName>
                                        </p:attrNameLst>
                                      </p:cBhvr>
                                      <p:to>
                                        <p:strVal val="visible"/>
                                      </p:to>
                                    </p:set>
                                    <p:animEffect transition="in" filter="dissolve">
                                      <p:cBhvr>
                                        <p:cTn id="52" dur="500"/>
                                        <p:tgtEl>
                                          <p:spTgt spid="3896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3" restart="whenNotActive" fill="hold" evtFilter="cancelBubble" nodeType="interactiveSeq">
                <p:stCondLst>
                  <p:cond evt="onClick" delay="0">
                    <p:tgtEl>
                      <p:spTgt spid="38916"/>
                    </p:tgtEl>
                  </p:cond>
                </p:stCondLst>
                <p:endSync evt="end" delay="0">
                  <p:rtn val="all"/>
                </p:endSync>
                <p:childTnLst>
                  <p:par>
                    <p:cTn id="54" fill="hold">
                      <p:stCondLst>
                        <p:cond delay="0"/>
                      </p:stCondLst>
                      <p:childTnLst>
                        <p:par>
                          <p:cTn id="55" fill="hold">
                            <p:stCondLst>
                              <p:cond delay="0"/>
                            </p:stCondLst>
                            <p:childTnLst>
                              <p:par>
                                <p:cTn id="56" presetID="20" presetClass="entr" presetSubtype="0" fill="hold" grpId="0" nodeType="clickEffect">
                                  <p:stCondLst>
                                    <p:cond delay="0"/>
                                  </p:stCondLst>
                                  <p:childTnLst>
                                    <p:set>
                                      <p:cBhvr>
                                        <p:cTn id="57" dur="1" fill="hold">
                                          <p:stCondLst>
                                            <p:cond delay="0"/>
                                          </p:stCondLst>
                                        </p:cTn>
                                        <p:tgtEl>
                                          <p:spTgt spid="38919"/>
                                        </p:tgtEl>
                                        <p:attrNameLst>
                                          <p:attrName>style.visibility</p:attrName>
                                        </p:attrNameLst>
                                      </p:cBhvr>
                                      <p:to>
                                        <p:strVal val="visible"/>
                                      </p:to>
                                    </p:set>
                                    <p:animEffect transition="in" filter="wedge">
                                      <p:cBhvr>
                                        <p:cTn id="58" dur="2000"/>
                                        <p:tgtEl>
                                          <p:spTgt spid="38919"/>
                                        </p:tgtEl>
                                      </p:cBhvr>
                                    </p:animEffect>
                                  </p:childTnLst>
                                </p:cTn>
                              </p:par>
                            </p:childTnLst>
                          </p:cTn>
                        </p:par>
                      </p:childTnLst>
                    </p:cTn>
                  </p:par>
                </p:childTnLst>
              </p:cTn>
              <p:nextCondLst>
                <p:cond evt="onClick" delay="0">
                  <p:tgtEl>
                    <p:spTgt spid="38916"/>
                  </p:tgtEl>
                </p:cond>
              </p:nextCondLst>
            </p:seq>
            <p:seq concurrent="1" nextAc="seek">
              <p:cTn id="59" restart="whenNotActive" fill="hold" evtFilter="cancelBubble" nodeType="interactiveSeq">
                <p:stCondLst>
                  <p:cond evt="onClick" delay="0">
                    <p:tgtEl>
                      <p:spTgt spid="38917"/>
                    </p:tgtEl>
                  </p:cond>
                </p:stCondLst>
                <p:endSync evt="end" delay="0">
                  <p:rtn val="all"/>
                </p:endSync>
                <p:childTnLst>
                  <p:par>
                    <p:cTn id="60" fill="hold">
                      <p:stCondLst>
                        <p:cond delay="0"/>
                      </p:stCondLst>
                      <p:childTnLst>
                        <p:par>
                          <p:cTn id="61" fill="hold">
                            <p:stCondLst>
                              <p:cond delay="0"/>
                            </p:stCondLst>
                            <p:childTnLst>
                              <p:par>
                                <p:cTn id="62" presetID="20" presetClass="entr" presetSubtype="0" fill="hold" grpId="0" nodeType="clickEffect">
                                  <p:stCondLst>
                                    <p:cond delay="0"/>
                                  </p:stCondLst>
                                  <p:childTnLst>
                                    <p:set>
                                      <p:cBhvr>
                                        <p:cTn id="63" dur="1" fill="hold">
                                          <p:stCondLst>
                                            <p:cond delay="0"/>
                                          </p:stCondLst>
                                        </p:cTn>
                                        <p:tgtEl>
                                          <p:spTgt spid="38920"/>
                                        </p:tgtEl>
                                        <p:attrNameLst>
                                          <p:attrName>style.visibility</p:attrName>
                                        </p:attrNameLst>
                                      </p:cBhvr>
                                      <p:to>
                                        <p:strVal val="visible"/>
                                      </p:to>
                                    </p:set>
                                    <p:animEffect transition="in" filter="wedge">
                                      <p:cBhvr>
                                        <p:cTn id="64" dur="2000"/>
                                        <p:tgtEl>
                                          <p:spTgt spid="38920"/>
                                        </p:tgtEl>
                                      </p:cBhvr>
                                    </p:animEffect>
                                  </p:childTnLst>
                                </p:cTn>
                              </p:par>
                            </p:childTnLst>
                          </p:cTn>
                        </p:par>
                      </p:childTnLst>
                    </p:cTn>
                  </p:par>
                </p:childTnLst>
              </p:cTn>
              <p:nextCondLst>
                <p:cond evt="onClick" delay="0">
                  <p:tgtEl>
                    <p:spTgt spid="38917"/>
                  </p:tgtEl>
                </p:cond>
              </p:nextCondLst>
            </p:seq>
            <p:seq concurrent="1" nextAc="seek">
              <p:cTn id="65" restart="whenNotActive" fill="hold" evtFilter="cancelBubble" nodeType="interactiveSeq">
                <p:stCondLst>
                  <p:cond evt="onClick" delay="0">
                    <p:tgtEl>
                      <p:spTgt spid="38918"/>
                    </p:tgtEl>
                  </p:cond>
                </p:stCondLst>
                <p:endSync evt="end" delay="0">
                  <p:rtn val="all"/>
                </p:endSync>
                <p:childTnLst>
                  <p:par>
                    <p:cTn id="66" fill="hold">
                      <p:stCondLst>
                        <p:cond delay="0"/>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38921"/>
                                        </p:tgtEl>
                                        <p:attrNameLst>
                                          <p:attrName>style.visibility</p:attrName>
                                        </p:attrNameLst>
                                      </p:cBhvr>
                                      <p:to>
                                        <p:strVal val="visible"/>
                                      </p:to>
                                    </p:set>
                                    <p:animEffect transition="in" filter="wedge">
                                      <p:cBhvr>
                                        <p:cTn id="70" dur="2000"/>
                                        <p:tgtEl>
                                          <p:spTgt spid="38921"/>
                                        </p:tgtEl>
                                      </p:cBhvr>
                                    </p:animEffect>
                                  </p:childTnLst>
                                </p:cTn>
                              </p:par>
                            </p:childTnLst>
                          </p:cTn>
                        </p:par>
                      </p:childTnLst>
                    </p:cTn>
                  </p:par>
                </p:childTnLst>
              </p:cTn>
              <p:nextCondLst>
                <p:cond evt="onClick" delay="0">
                  <p:tgtEl>
                    <p:spTgt spid="38918"/>
                  </p:tgtEl>
                </p:cond>
              </p:nextCondLst>
            </p:seq>
            <p:seq concurrent="1" nextAc="seek">
              <p:cTn id="71" restart="whenNotActive" fill="hold" evtFilter="cancelBubble" nodeType="interactiveSeq">
                <p:stCondLst>
                  <p:cond evt="onClick" delay="0">
                    <p:tgtEl>
                      <p:spTgt spid="38922"/>
                    </p:tgtEl>
                  </p:cond>
                </p:stCondLst>
                <p:endSync evt="end" delay="0">
                  <p:rtn val="all"/>
                </p:endSync>
                <p:childTnLst>
                  <p:par>
                    <p:cTn id="72" fill="hold">
                      <p:stCondLst>
                        <p:cond delay="0"/>
                      </p:stCondLst>
                      <p:childTnLst>
                        <p:par>
                          <p:cTn id="73" fill="hold">
                            <p:stCondLst>
                              <p:cond delay="0"/>
                            </p:stCondLst>
                            <p:childTnLst>
                              <p:par>
                                <p:cTn id="74" presetID="20" presetClass="entr" presetSubtype="0" fill="hold" grpId="0" nodeType="clickEffect">
                                  <p:stCondLst>
                                    <p:cond delay="0"/>
                                  </p:stCondLst>
                                  <p:childTnLst>
                                    <p:set>
                                      <p:cBhvr>
                                        <p:cTn id="75" dur="1" fill="hold">
                                          <p:stCondLst>
                                            <p:cond delay="0"/>
                                          </p:stCondLst>
                                        </p:cTn>
                                        <p:tgtEl>
                                          <p:spTgt spid="38923"/>
                                        </p:tgtEl>
                                        <p:attrNameLst>
                                          <p:attrName>style.visibility</p:attrName>
                                        </p:attrNameLst>
                                      </p:cBhvr>
                                      <p:to>
                                        <p:strVal val="visible"/>
                                      </p:to>
                                    </p:set>
                                    <p:animEffect transition="in" filter="wedge">
                                      <p:cBhvr>
                                        <p:cTn id="76" dur="2000"/>
                                        <p:tgtEl>
                                          <p:spTgt spid="38923"/>
                                        </p:tgtEl>
                                      </p:cBhvr>
                                    </p:animEffect>
                                  </p:childTnLst>
                                </p:cTn>
                              </p:par>
                            </p:childTnLst>
                          </p:cTn>
                        </p:par>
                      </p:childTnLst>
                    </p:cTn>
                  </p:par>
                </p:childTnLst>
              </p:cTn>
              <p:nextCondLst>
                <p:cond evt="onClick" delay="0">
                  <p:tgtEl>
                    <p:spTgt spid="38922"/>
                  </p:tgtEl>
                </p:cond>
              </p:nextCondLst>
            </p:seq>
          </p:childTnLst>
        </p:cTn>
      </p:par>
    </p:tnLst>
    <p:bldLst>
      <p:bldP spid="38919" grpId="0"/>
      <p:bldP spid="38920" grpId="0"/>
      <p:bldP spid="38921" grpId="0"/>
      <p:bldP spid="38923" grpId="0"/>
      <p:bldP spid="38931" grpId="0"/>
      <p:bldP spid="38932" grpId="0"/>
      <p:bldP spid="38933" grpId="0"/>
      <p:bldP spid="38934" grpId="0"/>
      <p:bldP spid="38935" grpId="0"/>
      <p:bldP spid="38936" grpId="0" animBg="1"/>
      <p:bldP spid="38937" grpId="0" animBg="1"/>
      <p:bldP spid="38938" grpId="0" animBg="1"/>
      <p:bldP spid="389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3"/>
          <p:cNvPicPr>
            <a:picLocks noChangeAspect="1" noChangeArrowheads="1"/>
          </p:cNvPicPr>
          <p:nvPr/>
        </p:nvPicPr>
        <p:blipFill>
          <a:blip r:embed="rId2"/>
          <a:srcRect/>
          <a:stretch>
            <a:fillRect/>
          </a:stretch>
        </p:blipFill>
        <p:spPr bwMode="auto">
          <a:xfrm>
            <a:off x="3995738" y="1052513"/>
            <a:ext cx="5148262" cy="2813050"/>
          </a:xfrm>
          <a:prstGeom prst="rect">
            <a:avLst/>
          </a:prstGeom>
          <a:noFill/>
          <a:ln w="9525">
            <a:noFill/>
            <a:miter lim="800000"/>
            <a:headEnd/>
            <a:tailEnd/>
          </a:ln>
        </p:spPr>
      </p:pic>
      <p:sp>
        <p:nvSpPr>
          <p:cNvPr id="18434" name="Text Box 3"/>
          <p:cNvSpPr txBox="1">
            <a:spLocks noChangeArrowheads="1"/>
          </p:cNvSpPr>
          <p:nvPr/>
        </p:nvSpPr>
        <p:spPr bwMode="auto">
          <a:xfrm>
            <a:off x="0" y="1052513"/>
            <a:ext cx="3995738" cy="2289175"/>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Times New Roman" pitchFamily="18" charset="0"/>
                <a:cs typeface="Times New Roman" pitchFamily="18" charset="0"/>
              </a:rPr>
              <a:t>4.</a:t>
            </a:r>
            <a:r>
              <a:rPr lang="zh-CN" altLang="en-US" sz="3600" b="1">
                <a:solidFill>
                  <a:schemeClr val="bg1"/>
                </a:solidFill>
                <a:latin typeface="宋体" charset="-122"/>
                <a:cs typeface="Times New Roman" pitchFamily="18" charset="0"/>
              </a:rPr>
              <a:t>与我国京沪高铁相比，安伊高铁设计和运营时速较低的自然原因主要是 </a:t>
            </a:r>
          </a:p>
        </p:txBody>
      </p:sp>
      <p:sp>
        <p:nvSpPr>
          <p:cNvPr id="39940" name="Rectangle 4"/>
          <p:cNvSpPr>
            <a:spLocks noChangeArrowheads="1"/>
          </p:cNvSpPr>
          <p:nvPr/>
        </p:nvSpPr>
        <p:spPr bwMode="auto">
          <a:xfrm>
            <a:off x="606425" y="4083050"/>
            <a:ext cx="4252913"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3600" b="1">
                <a:solidFill>
                  <a:schemeClr val="bg1"/>
                </a:solidFill>
                <a:latin typeface="Times New Roman" pitchFamily="18" charset="0"/>
                <a:cs typeface="Times New Roman" pitchFamily="18" charset="0"/>
              </a:rPr>
              <a:t>河网密布</a:t>
            </a:r>
          </a:p>
        </p:txBody>
      </p:sp>
      <p:sp>
        <p:nvSpPr>
          <p:cNvPr id="39941" name="Rectangle 5"/>
          <p:cNvSpPr>
            <a:spLocks noChangeArrowheads="1"/>
          </p:cNvSpPr>
          <p:nvPr/>
        </p:nvSpPr>
        <p:spPr bwMode="auto">
          <a:xfrm>
            <a:off x="611188" y="5445125"/>
            <a:ext cx="4681537"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3600" b="1">
                <a:solidFill>
                  <a:schemeClr val="bg1"/>
                </a:solidFill>
                <a:latin typeface="宋体" charset="-122"/>
                <a:cs typeface="Times New Roman" pitchFamily="18" charset="0"/>
              </a:rPr>
              <a:t>冻土广布</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39942" name="Rectangle 6"/>
          <p:cNvSpPr>
            <a:spLocks noChangeArrowheads="1"/>
          </p:cNvSpPr>
          <p:nvPr/>
        </p:nvSpPr>
        <p:spPr bwMode="auto">
          <a:xfrm>
            <a:off x="600075" y="6172200"/>
            <a:ext cx="649287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3600" b="1">
                <a:solidFill>
                  <a:schemeClr val="bg1"/>
                </a:solidFill>
                <a:latin typeface="宋体" charset="-122"/>
                <a:cs typeface="Times New Roman" pitchFamily="18" charset="0"/>
              </a:rPr>
              <a:t>飓风活动频繁</a:t>
            </a:r>
          </a:p>
        </p:txBody>
      </p:sp>
      <p:sp>
        <p:nvSpPr>
          <p:cNvPr id="39943" name="Text Box 7"/>
          <p:cNvSpPr txBox="1">
            <a:spLocks noChangeArrowheads="1"/>
          </p:cNvSpPr>
          <p:nvPr/>
        </p:nvSpPr>
        <p:spPr bwMode="auto">
          <a:xfrm>
            <a:off x="15875" y="4103688"/>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9944" name="Text Box 8"/>
          <p:cNvSpPr txBox="1">
            <a:spLocks noChangeArrowheads="1"/>
          </p:cNvSpPr>
          <p:nvPr/>
        </p:nvSpPr>
        <p:spPr bwMode="auto">
          <a:xfrm>
            <a:off x="15875" y="54451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9945" name="Text Box 9"/>
          <p:cNvSpPr txBox="1">
            <a:spLocks noChangeArrowheads="1"/>
          </p:cNvSpPr>
          <p:nvPr/>
        </p:nvSpPr>
        <p:spPr bwMode="auto">
          <a:xfrm>
            <a:off x="19050" y="61579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39946" name="Rectangle 10"/>
          <p:cNvSpPr>
            <a:spLocks noChangeArrowheads="1"/>
          </p:cNvSpPr>
          <p:nvPr/>
        </p:nvSpPr>
        <p:spPr bwMode="auto">
          <a:xfrm>
            <a:off x="622300" y="4783138"/>
            <a:ext cx="4670425"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3600" b="1">
                <a:solidFill>
                  <a:schemeClr val="bg1"/>
                </a:solidFill>
                <a:latin typeface="Times New Roman" pitchFamily="18" charset="0"/>
                <a:cs typeface="Times New Roman" pitchFamily="18" charset="0"/>
              </a:rPr>
              <a:t>地势起伏较大</a:t>
            </a:r>
            <a:endParaRPr kumimoji="1" lang="zh-CN" altLang="en-US" sz="2800" b="1">
              <a:solidFill>
                <a:srgbClr val="FFFF00"/>
              </a:solidFill>
              <a:latin typeface="楷体_GB2312" pitchFamily="49" charset="-122"/>
              <a:ea typeface="楷体_GB2312" pitchFamily="49" charset="-122"/>
              <a:cs typeface="Times New Roman" pitchFamily="18" charset="0"/>
            </a:endParaRPr>
          </a:p>
        </p:txBody>
      </p:sp>
      <p:sp>
        <p:nvSpPr>
          <p:cNvPr id="39947" name="Text Box 11"/>
          <p:cNvSpPr txBox="1">
            <a:spLocks noChangeArrowheads="1"/>
          </p:cNvSpPr>
          <p:nvPr/>
        </p:nvSpPr>
        <p:spPr bwMode="auto">
          <a:xfrm>
            <a:off x="15875" y="48037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18443"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29388"/>
            <a:ext cx="827087" cy="284162"/>
          </a:xfrm>
          <a:prstGeom prst="rect">
            <a:avLst/>
          </a:prstGeom>
          <a:noFill/>
          <a:ln w="9525">
            <a:noFill/>
            <a:miter lim="800000"/>
            <a:headEnd/>
            <a:tailEnd/>
          </a:ln>
        </p:spPr>
      </p:pic>
      <p:sp>
        <p:nvSpPr>
          <p:cNvPr id="18444" name="Text Box 13"/>
          <p:cNvSpPr txBox="1">
            <a:spLocks noChangeArrowheads="1"/>
          </p:cNvSpPr>
          <p:nvPr/>
        </p:nvSpPr>
        <p:spPr bwMode="auto">
          <a:xfrm>
            <a:off x="0" y="0"/>
            <a:ext cx="9144000" cy="946150"/>
          </a:xfrm>
          <a:prstGeom prst="rect">
            <a:avLst/>
          </a:prstGeom>
          <a:noFill/>
          <a:ln w="9525">
            <a:noFill/>
            <a:miter lim="800000"/>
            <a:headEnd/>
            <a:tailEnd/>
          </a:ln>
        </p:spPr>
        <p:txBody>
          <a:bodyPr>
            <a:spAutoFit/>
          </a:bodyPr>
          <a:lstStyle/>
          <a:p>
            <a:pPr>
              <a:spcBef>
                <a:spcPct val="50000"/>
              </a:spcBef>
            </a:pPr>
            <a:r>
              <a:rPr lang="zh-CN" altLang="en-US" sz="2800">
                <a:solidFill>
                  <a:schemeClr val="bg1"/>
                </a:solidFill>
                <a:latin typeface="楷体_GB2312" pitchFamily="49" charset="-122"/>
                <a:ea typeface="楷体_GB2312" pitchFamily="49" charset="-122"/>
                <a:cs typeface="Times New Roman" pitchFamily="18" charset="0"/>
              </a:rPr>
              <a:t>　安伊（安卡拉</a:t>
            </a:r>
            <a:r>
              <a:rPr lang="en-US" altLang="zh-CN" sz="2800">
                <a:solidFill>
                  <a:schemeClr val="bg1"/>
                </a:solidFill>
                <a:latin typeface="华文楷体" pitchFamily="2" charset="-122"/>
                <a:ea typeface="楷体_GB2312" pitchFamily="49" charset="-122"/>
                <a:cs typeface="Times New Roman" pitchFamily="18" charset="0"/>
              </a:rPr>
              <a:t>—</a:t>
            </a:r>
            <a:r>
              <a:rPr lang="zh-CN" altLang="en-US" sz="2800">
                <a:solidFill>
                  <a:schemeClr val="bg1"/>
                </a:solidFill>
                <a:latin typeface="楷体_GB2312" pitchFamily="49" charset="-122"/>
                <a:ea typeface="楷体_GB2312" pitchFamily="49" charset="-122"/>
                <a:cs typeface="Times New Roman" pitchFamily="18" charset="0"/>
              </a:rPr>
              <a:t>伊斯坦布尔）高铁是我国在国外修建的第一条高速铁路。读图</a:t>
            </a:r>
            <a:r>
              <a:rPr lang="en-US" altLang="zh-CN" sz="2800">
                <a:solidFill>
                  <a:schemeClr val="bg1"/>
                </a:solidFill>
                <a:latin typeface="楷体_GB2312" pitchFamily="49" charset="-122"/>
                <a:ea typeface="楷体_GB2312" pitchFamily="49" charset="-122"/>
                <a:cs typeface="Times New Roman" pitchFamily="18" charset="0"/>
              </a:rPr>
              <a:t>2</a:t>
            </a:r>
            <a:r>
              <a:rPr lang="zh-CN" altLang="en-US" sz="2800">
                <a:solidFill>
                  <a:schemeClr val="bg1"/>
                </a:solidFill>
                <a:latin typeface="楷体_GB2312" pitchFamily="49" charset="-122"/>
                <a:ea typeface="楷体_GB2312" pitchFamily="49" charset="-122"/>
                <a:cs typeface="Times New Roman" pitchFamily="18" charset="0"/>
              </a:rPr>
              <a:t>，完成</a:t>
            </a:r>
            <a:r>
              <a:rPr lang="en-US" altLang="zh-CN" sz="2800">
                <a:solidFill>
                  <a:schemeClr val="bg1"/>
                </a:solidFill>
                <a:latin typeface="楷体_GB2312" pitchFamily="49" charset="-122"/>
                <a:ea typeface="楷体_GB2312" pitchFamily="49" charset="-122"/>
                <a:cs typeface="Times New Roman" pitchFamily="18" charset="0"/>
              </a:rPr>
              <a:t>4</a:t>
            </a:r>
            <a:r>
              <a:rPr lang="zh-CN" altLang="en-US" sz="2800">
                <a:solidFill>
                  <a:schemeClr val="bg1"/>
                </a:solidFill>
                <a:latin typeface="楷体_GB2312" pitchFamily="49" charset="-122"/>
                <a:ea typeface="楷体_GB2312" pitchFamily="49" charset="-122"/>
                <a:cs typeface="Times New Roman" pitchFamily="18" charset="0"/>
              </a:rPr>
              <a:t>～</a:t>
            </a:r>
            <a:r>
              <a:rPr lang="en-US" altLang="zh-CN" sz="2800">
                <a:solidFill>
                  <a:schemeClr val="bg1"/>
                </a:solidFill>
                <a:latin typeface="楷体_GB2312" pitchFamily="49" charset="-122"/>
                <a:ea typeface="楷体_GB2312" pitchFamily="49" charset="-122"/>
                <a:cs typeface="Times New Roman" pitchFamily="18" charset="0"/>
              </a:rPr>
              <a:t>6</a:t>
            </a:r>
            <a:r>
              <a:rPr lang="zh-CN" altLang="en-US" sz="2800">
                <a:solidFill>
                  <a:schemeClr val="bg1"/>
                </a:solidFill>
                <a:latin typeface="楷体_GB2312" pitchFamily="49" charset="-122"/>
                <a:ea typeface="楷体_GB2312" pitchFamily="49" charset="-122"/>
                <a:cs typeface="Times New Roman" pitchFamily="18" charset="0"/>
              </a:rPr>
              <a:t>小题。</a:t>
            </a:r>
          </a:p>
        </p:txBody>
      </p:sp>
      <p:sp>
        <p:nvSpPr>
          <p:cNvPr id="39955" name="Rectangle 19"/>
          <p:cNvSpPr>
            <a:spLocks noChangeArrowheads="1"/>
          </p:cNvSpPr>
          <p:nvPr/>
        </p:nvSpPr>
        <p:spPr bwMode="auto">
          <a:xfrm>
            <a:off x="0" y="3409950"/>
            <a:ext cx="3559175" cy="457200"/>
          </a:xfrm>
          <a:prstGeom prst="rect">
            <a:avLst/>
          </a:prstGeom>
          <a:noFill/>
          <a:ln w="9525">
            <a:noFill/>
            <a:miter lim="800000"/>
            <a:headEnd/>
            <a:tailEnd/>
          </a:ln>
        </p:spPr>
        <p:txBody>
          <a:bodyPr wrap="none">
            <a:spAutoFit/>
          </a:bodyPr>
          <a:lstStyle/>
          <a:p>
            <a:pPr>
              <a:spcBef>
                <a:spcPct val="50000"/>
              </a:spcBef>
            </a:pPr>
            <a:r>
              <a:rPr lang="zh-CN" altLang="en-US" sz="2400" b="1">
                <a:solidFill>
                  <a:schemeClr val="bg1"/>
                </a:solidFill>
                <a:latin typeface="楷体_GB2312" pitchFamily="49" charset="-122"/>
                <a:ea typeface="楷体_GB2312" pitchFamily="49" charset="-122"/>
                <a:cs typeface="Times New Roman" pitchFamily="18" charset="0"/>
              </a:rPr>
              <a:t>（</a:t>
            </a:r>
            <a:r>
              <a:rPr lang="zh-CN" altLang="en-US" sz="2400" b="1">
                <a:solidFill>
                  <a:srgbClr val="FFFF00"/>
                </a:solidFill>
                <a:latin typeface="楷体_GB2312" pitchFamily="49" charset="-122"/>
                <a:ea typeface="楷体_GB2312" pitchFamily="49" charset="-122"/>
                <a:cs typeface="Times New Roman" pitchFamily="18" charset="0"/>
              </a:rPr>
              <a:t>难度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，区分度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a:t>
            </a:r>
          </a:p>
        </p:txBody>
      </p:sp>
      <p:sp>
        <p:nvSpPr>
          <p:cNvPr id="39956" name="Rectangle 20"/>
          <p:cNvSpPr>
            <a:spLocks noChangeArrowheads="1"/>
          </p:cNvSpPr>
          <p:nvPr/>
        </p:nvSpPr>
        <p:spPr bwMode="auto">
          <a:xfrm>
            <a:off x="2843213" y="4149725"/>
            <a:ext cx="1792287"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9957" name="Rectangle 21"/>
          <p:cNvSpPr>
            <a:spLocks noChangeArrowheads="1"/>
          </p:cNvSpPr>
          <p:nvPr/>
        </p:nvSpPr>
        <p:spPr bwMode="auto">
          <a:xfrm>
            <a:off x="3851275" y="48688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9958" name="Rectangle 22"/>
          <p:cNvSpPr>
            <a:spLocks noChangeArrowheads="1"/>
          </p:cNvSpPr>
          <p:nvPr/>
        </p:nvSpPr>
        <p:spPr bwMode="auto">
          <a:xfrm>
            <a:off x="2987675" y="55165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9959" name="Rectangle 23"/>
          <p:cNvSpPr>
            <a:spLocks noChangeArrowheads="1"/>
          </p:cNvSpPr>
          <p:nvPr/>
        </p:nvSpPr>
        <p:spPr bwMode="auto">
          <a:xfrm>
            <a:off x="3803650" y="6243638"/>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39963" name="AutoShape 27"/>
          <p:cNvSpPr>
            <a:spLocks noChangeArrowheads="1"/>
          </p:cNvSpPr>
          <p:nvPr/>
        </p:nvSpPr>
        <p:spPr bwMode="auto">
          <a:xfrm>
            <a:off x="4427538" y="3213100"/>
            <a:ext cx="4716462" cy="3644900"/>
          </a:xfrm>
          <a:prstGeom prst="wedgeRectCallout">
            <a:avLst>
              <a:gd name="adj1" fmla="val -13815"/>
              <a:gd name="adj2" fmla="val -82667"/>
            </a:avLst>
          </a:prstGeom>
          <a:solidFill>
            <a:schemeClr val="bg1"/>
          </a:solidFill>
          <a:ln w="12700">
            <a:solidFill>
              <a:srgbClr val="FF0000"/>
            </a:solidFill>
            <a:miter lim="800000"/>
            <a:headEnd/>
            <a:tailEnd/>
          </a:ln>
        </p:spPr>
        <p:txBody>
          <a:bodyPr/>
          <a:lstStyle/>
          <a:p>
            <a:r>
              <a:rPr lang="en-US" altLang="zh-CN" sz="2800" b="1">
                <a:solidFill>
                  <a:srgbClr val="FF0000"/>
                </a:solidFill>
                <a:ea typeface="楷体_GB2312" pitchFamily="49" charset="-122"/>
              </a:rPr>
              <a:t>①</a:t>
            </a:r>
            <a:r>
              <a:rPr lang="zh-CN" altLang="en-US" sz="2800" b="1">
                <a:solidFill>
                  <a:schemeClr val="accent2"/>
                </a:solidFill>
                <a:ea typeface="楷体_GB2312" pitchFamily="49" charset="-122"/>
              </a:rPr>
              <a:t>调用知识</a:t>
            </a:r>
            <a:r>
              <a:rPr lang="zh-CN" altLang="en-US" sz="2800" b="1">
                <a:solidFill>
                  <a:srgbClr val="FF0000"/>
                </a:solidFill>
                <a:ea typeface="楷体_GB2312" pitchFamily="49" charset="-122"/>
              </a:rPr>
              <a:t>：京沪高铁沿线地形都是平原；长江三角洲河网密布；</a:t>
            </a:r>
          </a:p>
          <a:p>
            <a:r>
              <a:rPr lang="zh-CN" altLang="en-US" sz="2800" b="1">
                <a:solidFill>
                  <a:srgbClr val="FF0000"/>
                </a:solidFill>
                <a:ea typeface="楷体_GB2312" pitchFamily="49" charset="-122"/>
              </a:rPr>
              <a:t>②</a:t>
            </a:r>
            <a:r>
              <a:rPr lang="zh-CN" altLang="en-US" sz="2800" b="1">
                <a:solidFill>
                  <a:schemeClr val="accent2"/>
                </a:solidFill>
                <a:ea typeface="楷体_GB2312" pitchFamily="49" charset="-122"/>
              </a:rPr>
              <a:t>获取信息</a:t>
            </a:r>
            <a:r>
              <a:rPr lang="zh-CN" altLang="en-US" sz="2800" b="1">
                <a:solidFill>
                  <a:srgbClr val="FF0000"/>
                </a:solidFill>
                <a:ea typeface="楷体_GB2312" pitchFamily="49" charset="-122"/>
              </a:rPr>
              <a:t>：安卡拉海拔近</a:t>
            </a:r>
            <a:r>
              <a:rPr lang="en-US" altLang="zh-CN" sz="2800" b="1">
                <a:solidFill>
                  <a:srgbClr val="FF0000"/>
                </a:solidFill>
                <a:ea typeface="楷体_GB2312" pitchFamily="49" charset="-122"/>
              </a:rPr>
              <a:t>1000</a:t>
            </a:r>
            <a:r>
              <a:rPr lang="zh-CN" altLang="en-US" sz="2800" b="1">
                <a:solidFill>
                  <a:srgbClr val="FF0000"/>
                </a:solidFill>
                <a:ea typeface="楷体_GB2312" pitchFamily="49" charset="-122"/>
              </a:rPr>
              <a:t>米→沿线地势起伏较大但无冻土分布；</a:t>
            </a:r>
          </a:p>
          <a:p>
            <a:r>
              <a:rPr lang="zh-CN" altLang="en-US" sz="2800" b="1">
                <a:solidFill>
                  <a:srgbClr val="FF0000"/>
                </a:solidFill>
                <a:ea typeface="楷体_GB2312" pitchFamily="49" charset="-122"/>
              </a:rPr>
              <a:t>③</a:t>
            </a:r>
            <a:r>
              <a:rPr lang="zh-CN" altLang="en-US" sz="2800" b="1">
                <a:solidFill>
                  <a:schemeClr val="accent2"/>
                </a:solidFill>
                <a:ea typeface="楷体_GB2312" pitchFamily="49" charset="-122"/>
              </a:rPr>
              <a:t>调用知识</a:t>
            </a:r>
            <a:r>
              <a:rPr lang="zh-CN" altLang="en-US" sz="2800" b="1">
                <a:solidFill>
                  <a:srgbClr val="FF0000"/>
                </a:solidFill>
                <a:ea typeface="楷体_GB2312" pitchFamily="49" charset="-122"/>
              </a:rPr>
              <a:t>：飓风形成于温暖广阔的热带洋面上。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955"/>
                                        </p:tgtEl>
                                        <p:attrNameLst>
                                          <p:attrName>style.visibility</p:attrName>
                                        </p:attrNameLst>
                                      </p:cBhvr>
                                      <p:to>
                                        <p:strVal val="visible"/>
                                      </p:to>
                                    </p:set>
                                    <p:animEffect transition="in" filter="dissolve">
                                      <p:cBhvr>
                                        <p:cTn id="7" dur="500"/>
                                        <p:tgtEl>
                                          <p:spTgt spid="399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56"/>
                                        </p:tgtEl>
                                        <p:attrNameLst>
                                          <p:attrName>style.visibility</p:attrName>
                                        </p:attrNameLst>
                                      </p:cBhvr>
                                      <p:to>
                                        <p:strVal val="visible"/>
                                      </p:to>
                                    </p:set>
                                    <p:animEffect transition="in" filter="dissolve">
                                      <p:cBhvr>
                                        <p:cTn id="12" dur="500"/>
                                        <p:tgtEl>
                                          <p:spTgt spid="399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957"/>
                                        </p:tgtEl>
                                        <p:attrNameLst>
                                          <p:attrName>style.visibility</p:attrName>
                                        </p:attrNameLst>
                                      </p:cBhvr>
                                      <p:to>
                                        <p:strVal val="visible"/>
                                      </p:to>
                                    </p:set>
                                    <p:animEffect transition="in" filter="dissolve">
                                      <p:cBhvr>
                                        <p:cTn id="17" dur="500"/>
                                        <p:tgtEl>
                                          <p:spTgt spid="3995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958"/>
                                        </p:tgtEl>
                                        <p:attrNameLst>
                                          <p:attrName>style.visibility</p:attrName>
                                        </p:attrNameLst>
                                      </p:cBhvr>
                                      <p:to>
                                        <p:strVal val="visible"/>
                                      </p:to>
                                    </p:set>
                                    <p:animEffect transition="in" filter="dissolve">
                                      <p:cBhvr>
                                        <p:cTn id="22" dur="500"/>
                                        <p:tgtEl>
                                          <p:spTgt spid="3995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959"/>
                                        </p:tgtEl>
                                        <p:attrNameLst>
                                          <p:attrName>style.visibility</p:attrName>
                                        </p:attrNameLst>
                                      </p:cBhvr>
                                      <p:to>
                                        <p:strVal val="visible"/>
                                      </p:to>
                                    </p:set>
                                    <p:animEffect transition="in" filter="dissolve">
                                      <p:cBhvr>
                                        <p:cTn id="27" dur="500"/>
                                        <p:tgtEl>
                                          <p:spTgt spid="3995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9963">
                                            <p:bg/>
                                          </p:spTgt>
                                        </p:tgtEl>
                                        <p:attrNameLst>
                                          <p:attrName>style.visibility</p:attrName>
                                        </p:attrNameLst>
                                      </p:cBhvr>
                                      <p:to>
                                        <p:strVal val="visible"/>
                                      </p:to>
                                    </p:set>
                                    <p:animEffect transition="in" filter="dissolve">
                                      <p:cBhvr>
                                        <p:cTn id="32" dur="500"/>
                                        <p:tgtEl>
                                          <p:spTgt spid="39963">
                                            <p:bg/>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963">
                                            <p:txEl>
                                              <p:pRg st="0" end="0"/>
                                            </p:txEl>
                                          </p:spTgt>
                                        </p:tgtEl>
                                        <p:attrNameLst>
                                          <p:attrName>style.visibility</p:attrName>
                                        </p:attrNameLst>
                                      </p:cBhvr>
                                      <p:to>
                                        <p:strVal val="visible"/>
                                      </p:to>
                                    </p:set>
                                    <p:animEffect transition="in" filter="dissolve">
                                      <p:cBhvr>
                                        <p:cTn id="37" dur="500"/>
                                        <p:tgtEl>
                                          <p:spTgt spid="3996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9963">
                                            <p:txEl>
                                              <p:pRg st="1" end="1"/>
                                            </p:txEl>
                                          </p:spTgt>
                                        </p:tgtEl>
                                        <p:attrNameLst>
                                          <p:attrName>style.visibility</p:attrName>
                                        </p:attrNameLst>
                                      </p:cBhvr>
                                      <p:to>
                                        <p:strVal val="visible"/>
                                      </p:to>
                                    </p:set>
                                    <p:animEffect transition="in" filter="dissolve">
                                      <p:cBhvr>
                                        <p:cTn id="42" dur="500"/>
                                        <p:tgtEl>
                                          <p:spTgt spid="3996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963">
                                            <p:txEl>
                                              <p:pRg st="2" end="2"/>
                                            </p:txEl>
                                          </p:spTgt>
                                        </p:tgtEl>
                                        <p:attrNameLst>
                                          <p:attrName>style.visibility</p:attrName>
                                        </p:attrNameLst>
                                      </p:cBhvr>
                                      <p:to>
                                        <p:strVal val="visible"/>
                                      </p:to>
                                    </p:set>
                                    <p:animEffect transition="in" filter="dissolve">
                                      <p:cBhvr>
                                        <p:cTn id="47" dur="500"/>
                                        <p:tgtEl>
                                          <p:spTgt spid="39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8" restart="whenNotActive" fill="hold" evtFilter="cancelBubble" nodeType="interactiveSeq">
                <p:stCondLst>
                  <p:cond evt="onClick" delay="0">
                    <p:tgtEl>
                      <p:spTgt spid="39940"/>
                    </p:tgtEl>
                  </p:cond>
                </p:stCondLst>
                <p:endSync evt="end" delay="0">
                  <p:rtn val="all"/>
                </p:endSync>
                <p:childTnLst>
                  <p:par>
                    <p:cTn id="49" fill="hold">
                      <p:stCondLst>
                        <p:cond delay="0"/>
                      </p:stCondLst>
                      <p:childTnLst>
                        <p:par>
                          <p:cTn id="50" fill="hold">
                            <p:stCondLst>
                              <p:cond delay="0"/>
                            </p:stCondLst>
                            <p:childTnLst>
                              <p:par>
                                <p:cTn id="51" presetID="20" presetClass="entr" presetSubtype="0" fill="hold" grpId="0" nodeType="clickEffect">
                                  <p:stCondLst>
                                    <p:cond delay="0"/>
                                  </p:stCondLst>
                                  <p:childTnLst>
                                    <p:set>
                                      <p:cBhvr>
                                        <p:cTn id="52" dur="1" fill="hold">
                                          <p:stCondLst>
                                            <p:cond delay="0"/>
                                          </p:stCondLst>
                                        </p:cTn>
                                        <p:tgtEl>
                                          <p:spTgt spid="39943"/>
                                        </p:tgtEl>
                                        <p:attrNameLst>
                                          <p:attrName>style.visibility</p:attrName>
                                        </p:attrNameLst>
                                      </p:cBhvr>
                                      <p:to>
                                        <p:strVal val="visible"/>
                                      </p:to>
                                    </p:set>
                                    <p:animEffect transition="in" filter="wedge">
                                      <p:cBhvr>
                                        <p:cTn id="53" dur="2000"/>
                                        <p:tgtEl>
                                          <p:spTgt spid="39943"/>
                                        </p:tgtEl>
                                      </p:cBhvr>
                                    </p:animEffect>
                                  </p:childTnLst>
                                </p:cTn>
                              </p:par>
                            </p:childTnLst>
                          </p:cTn>
                        </p:par>
                      </p:childTnLst>
                    </p:cTn>
                  </p:par>
                </p:childTnLst>
              </p:cTn>
              <p:nextCondLst>
                <p:cond evt="onClick" delay="0">
                  <p:tgtEl>
                    <p:spTgt spid="39940"/>
                  </p:tgtEl>
                </p:cond>
              </p:nextCondLst>
            </p:seq>
            <p:seq concurrent="1" nextAc="seek">
              <p:cTn id="54" restart="whenNotActive" fill="hold" evtFilter="cancelBubble" nodeType="interactiveSeq">
                <p:stCondLst>
                  <p:cond evt="onClick" delay="0">
                    <p:tgtEl>
                      <p:spTgt spid="39941"/>
                    </p:tgtEl>
                  </p:cond>
                </p:stCondLst>
                <p:endSync evt="end" delay="0">
                  <p:rtn val="all"/>
                </p:endSync>
                <p:childTnLst>
                  <p:par>
                    <p:cTn id="55" fill="hold">
                      <p:stCondLst>
                        <p:cond delay="0"/>
                      </p:stCondLst>
                      <p:childTnLst>
                        <p:par>
                          <p:cTn id="56" fill="hold">
                            <p:stCondLst>
                              <p:cond delay="0"/>
                            </p:stCondLst>
                            <p:childTnLst>
                              <p:par>
                                <p:cTn id="57" presetID="20" presetClass="entr" presetSubtype="0" fill="hold" grpId="0" nodeType="clickEffect">
                                  <p:stCondLst>
                                    <p:cond delay="0"/>
                                  </p:stCondLst>
                                  <p:childTnLst>
                                    <p:set>
                                      <p:cBhvr>
                                        <p:cTn id="58" dur="1" fill="hold">
                                          <p:stCondLst>
                                            <p:cond delay="0"/>
                                          </p:stCondLst>
                                        </p:cTn>
                                        <p:tgtEl>
                                          <p:spTgt spid="39944"/>
                                        </p:tgtEl>
                                        <p:attrNameLst>
                                          <p:attrName>style.visibility</p:attrName>
                                        </p:attrNameLst>
                                      </p:cBhvr>
                                      <p:to>
                                        <p:strVal val="visible"/>
                                      </p:to>
                                    </p:set>
                                    <p:animEffect transition="in" filter="wedge">
                                      <p:cBhvr>
                                        <p:cTn id="59" dur="2000"/>
                                        <p:tgtEl>
                                          <p:spTgt spid="39944"/>
                                        </p:tgtEl>
                                      </p:cBhvr>
                                    </p:animEffect>
                                  </p:childTnLst>
                                </p:cTn>
                              </p:par>
                            </p:childTnLst>
                          </p:cTn>
                        </p:par>
                      </p:childTnLst>
                    </p:cTn>
                  </p:par>
                </p:childTnLst>
              </p:cTn>
              <p:nextCondLst>
                <p:cond evt="onClick" delay="0">
                  <p:tgtEl>
                    <p:spTgt spid="39941"/>
                  </p:tgtEl>
                </p:cond>
              </p:nextCondLst>
            </p:seq>
            <p:seq concurrent="1" nextAc="seek">
              <p:cTn id="60" restart="whenNotActive" fill="hold" evtFilter="cancelBubble" nodeType="interactiveSeq">
                <p:stCondLst>
                  <p:cond evt="onClick" delay="0">
                    <p:tgtEl>
                      <p:spTgt spid="39942"/>
                    </p:tgtEl>
                  </p:cond>
                </p:stCondLst>
                <p:endSync evt="end" delay="0">
                  <p:rtn val="all"/>
                </p:endSync>
                <p:childTnLst>
                  <p:par>
                    <p:cTn id="61" fill="hold">
                      <p:stCondLst>
                        <p:cond delay="0"/>
                      </p:stCondLst>
                      <p:childTnLst>
                        <p:par>
                          <p:cTn id="62" fill="hold">
                            <p:stCondLst>
                              <p:cond delay="0"/>
                            </p:stCondLst>
                            <p:childTnLst>
                              <p:par>
                                <p:cTn id="63" presetID="20" presetClass="entr" presetSubtype="0" fill="hold" grpId="0" nodeType="clickEffect">
                                  <p:stCondLst>
                                    <p:cond delay="0"/>
                                  </p:stCondLst>
                                  <p:childTnLst>
                                    <p:set>
                                      <p:cBhvr>
                                        <p:cTn id="64" dur="1" fill="hold">
                                          <p:stCondLst>
                                            <p:cond delay="0"/>
                                          </p:stCondLst>
                                        </p:cTn>
                                        <p:tgtEl>
                                          <p:spTgt spid="39945"/>
                                        </p:tgtEl>
                                        <p:attrNameLst>
                                          <p:attrName>style.visibility</p:attrName>
                                        </p:attrNameLst>
                                      </p:cBhvr>
                                      <p:to>
                                        <p:strVal val="visible"/>
                                      </p:to>
                                    </p:set>
                                    <p:animEffect transition="in" filter="wedge">
                                      <p:cBhvr>
                                        <p:cTn id="65" dur="2000"/>
                                        <p:tgtEl>
                                          <p:spTgt spid="39945"/>
                                        </p:tgtEl>
                                      </p:cBhvr>
                                    </p:animEffect>
                                  </p:childTnLst>
                                </p:cTn>
                              </p:par>
                            </p:childTnLst>
                          </p:cTn>
                        </p:par>
                      </p:childTnLst>
                    </p:cTn>
                  </p:par>
                </p:childTnLst>
              </p:cTn>
              <p:nextCondLst>
                <p:cond evt="onClick" delay="0">
                  <p:tgtEl>
                    <p:spTgt spid="39942"/>
                  </p:tgtEl>
                </p:cond>
              </p:nextCondLst>
            </p:seq>
            <p:seq concurrent="1" nextAc="seek">
              <p:cTn id="66" restart="whenNotActive" fill="hold" evtFilter="cancelBubble" nodeType="interactiveSeq">
                <p:stCondLst>
                  <p:cond evt="onClick" delay="0">
                    <p:tgtEl>
                      <p:spTgt spid="39946"/>
                    </p:tgtEl>
                  </p:cond>
                </p:stCondLst>
                <p:endSync evt="end" delay="0">
                  <p:rtn val="all"/>
                </p:endSync>
                <p:childTnLst>
                  <p:par>
                    <p:cTn id="67" fill="hold">
                      <p:stCondLst>
                        <p:cond delay="0"/>
                      </p:stCondLst>
                      <p:childTnLst>
                        <p:par>
                          <p:cTn id="68" fill="hold">
                            <p:stCondLst>
                              <p:cond delay="0"/>
                            </p:stCondLst>
                            <p:childTnLst>
                              <p:par>
                                <p:cTn id="69" presetID="20" presetClass="entr" presetSubtype="0" fill="hold" grpId="0" nodeType="clickEffect">
                                  <p:stCondLst>
                                    <p:cond delay="0"/>
                                  </p:stCondLst>
                                  <p:childTnLst>
                                    <p:set>
                                      <p:cBhvr>
                                        <p:cTn id="70" dur="1" fill="hold">
                                          <p:stCondLst>
                                            <p:cond delay="0"/>
                                          </p:stCondLst>
                                        </p:cTn>
                                        <p:tgtEl>
                                          <p:spTgt spid="39947"/>
                                        </p:tgtEl>
                                        <p:attrNameLst>
                                          <p:attrName>style.visibility</p:attrName>
                                        </p:attrNameLst>
                                      </p:cBhvr>
                                      <p:to>
                                        <p:strVal val="visible"/>
                                      </p:to>
                                    </p:set>
                                    <p:animEffect transition="in" filter="wedge">
                                      <p:cBhvr>
                                        <p:cTn id="71" dur="2000"/>
                                        <p:tgtEl>
                                          <p:spTgt spid="39947"/>
                                        </p:tgtEl>
                                      </p:cBhvr>
                                    </p:animEffect>
                                  </p:childTnLst>
                                </p:cTn>
                              </p:par>
                            </p:childTnLst>
                          </p:cTn>
                        </p:par>
                      </p:childTnLst>
                    </p:cTn>
                  </p:par>
                </p:childTnLst>
              </p:cTn>
              <p:nextCondLst>
                <p:cond evt="onClick" delay="0">
                  <p:tgtEl>
                    <p:spTgt spid="39946"/>
                  </p:tgtEl>
                </p:cond>
              </p:nextCondLst>
            </p:seq>
          </p:childTnLst>
        </p:cTn>
      </p:par>
    </p:tnLst>
    <p:bldLst>
      <p:bldP spid="39943" grpId="0"/>
      <p:bldP spid="39944" grpId="0"/>
      <p:bldP spid="39945" grpId="0"/>
      <p:bldP spid="39947" grpId="0"/>
      <p:bldP spid="39955" grpId="0"/>
      <p:bldP spid="39956" grpId="0"/>
      <p:bldP spid="39957" grpId="0"/>
      <p:bldP spid="39958" grpId="0"/>
      <p:bldP spid="39959" grpId="0"/>
      <p:bldP spid="3996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p:cNvPicPr>
            <a:picLocks noChangeAspect="1" noChangeArrowheads="1"/>
          </p:cNvPicPr>
          <p:nvPr/>
        </p:nvPicPr>
        <p:blipFill>
          <a:blip r:embed="rId2"/>
          <a:srcRect/>
          <a:stretch>
            <a:fillRect/>
          </a:stretch>
        </p:blipFill>
        <p:spPr bwMode="auto">
          <a:xfrm>
            <a:off x="3581400" y="1052513"/>
            <a:ext cx="5562600" cy="3038475"/>
          </a:xfrm>
          <a:prstGeom prst="rect">
            <a:avLst/>
          </a:prstGeom>
          <a:noFill/>
          <a:ln w="9525">
            <a:noFill/>
            <a:miter lim="800000"/>
            <a:headEnd/>
            <a:tailEnd/>
          </a:ln>
        </p:spPr>
      </p:pic>
      <p:sp>
        <p:nvSpPr>
          <p:cNvPr id="19458" name="Text Box 3"/>
          <p:cNvSpPr txBox="1">
            <a:spLocks noChangeArrowheads="1"/>
          </p:cNvSpPr>
          <p:nvPr/>
        </p:nvSpPr>
        <p:spPr bwMode="auto">
          <a:xfrm>
            <a:off x="0" y="1052513"/>
            <a:ext cx="3563938" cy="2289175"/>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宋体" charset="-122"/>
                <a:cs typeface="Times New Roman" pitchFamily="18" charset="0"/>
              </a:rPr>
              <a:t>5.</a:t>
            </a:r>
            <a:r>
              <a:rPr lang="zh-CN" altLang="en-US" sz="3600" b="1">
                <a:solidFill>
                  <a:schemeClr val="bg1"/>
                </a:solidFill>
                <a:latin typeface="Times New Roman" pitchFamily="18" charset="0"/>
                <a:cs typeface="Times New Roman" pitchFamily="18" charset="0"/>
              </a:rPr>
              <a:t>从伊斯坦布尔到安卡拉铁路沿线地区，自然要素的变化趋势是 </a:t>
            </a:r>
          </a:p>
        </p:txBody>
      </p:sp>
      <p:sp>
        <p:nvSpPr>
          <p:cNvPr id="40964" name="Rectangle 4"/>
          <p:cNvSpPr>
            <a:spLocks noChangeArrowheads="1"/>
          </p:cNvSpPr>
          <p:nvPr/>
        </p:nvSpPr>
        <p:spPr bwMode="auto">
          <a:xfrm>
            <a:off x="606425" y="4083050"/>
            <a:ext cx="6557963"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3600" b="1">
                <a:solidFill>
                  <a:schemeClr val="bg1"/>
                </a:solidFill>
                <a:latin typeface="Times New Roman" pitchFamily="18" charset="0"/>
                <a:cs typeface="Times New Roman" pitchFamily="18" charset="0"/>
              </a:rPr>
              <a:t>年降水量由少到多 </a:t>
            </a:r>
          </a:p>
        </p:txBody>
      </p:sp>
      <p:sp>
        <p:nvSpPr>
          <p:cNvPr id="40965" name="Rectangle 5"/>
          <p:cNvSpPr>
            <a:spLocks noChangeArrowheads="1"/>
          </p:cNvSpPr>
          <p:nvPr/>
        </p:nvSpPr>
        <p:spPr bwMode="auto">
          <a:xfrm>
            <a:off x="611188" y="5445125"/>
            <a:ext cx="6121400"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3600" b="1">
                <a:solidFill>
                  <a:schemeClr val="bg1"/>
                </a:solidFill>
                <a:latin typeface="Times New Roman" pitchFamily="18" charset="0"/>
                <a:cs typeface="Times New Roman" pitchFamily="18" charset="0"/>
              </a:rPr>
              <a:t>植被类型由森林到草原</a:t>
            </a:r>
            <a:r>
              <a:rPr kumimoji="1" lang="zh-CN" altLang="en-US" sz="3600" b="1">
                <a:solidFill>
                  <a:schemeClr val="bg1"/>
                </a:solidFill>
                <a:latin typeface="宋体" charset="-122"/>
                <a:cs typeface="Times New Roman" pitchFamily="18" charset="0"/>
              </a:rPr>
              <a:t> </a:t>
            </a:r>
          </a:p>
        </p:txBody>
      </p:sp>
      <p:sp>
        <p:nvSpPr>
          <p:cNvPr id="40966" name="Rectangle 6"/>
          <p:cNvSpPr>
            <a:spLocks noChangeArrowheads="1"/>
          </p:cNvSpPr>
          <p:nvPr/>
        </p:nvSpPr>
        <p:spPr bwMode="auto">
          <a:xfrm>
            <a:off x="600075" y="6172200"/>
            <a:ext cx="649287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3600" b="1">
                <a:solidFill>
                  <a:schemeClr val="bg1"/>
                </a:solidFill>
                <a:latin typeface="Times New Roman" pitchFamily="18" charset="0"/>
                <a:cs typeface="Times New Roman" pitchFamily="18" charset="0"/>
              </a:rPr>
              <a:t>年太阳辐射量由多到少</a:t>
            </a:r>
            <a:r>
              <a:rPr kumimoji="1" lang="zh-CN" altLang="en-US" sz="3600" b="1">
                <a:solidFill>
                  <a:schemeClr val="bg1"/>
                </a:solidFill>
                <a:latin typeface="宋体" charset="-122"/>
                <a:cs typeface="Times New Roman" pitchFamily="18" charset="0"/>
              </a:rPr>
              <a:t> </a:t>
            </a:r>
          </a:p>
        </p:txBody>
      </p:sp>
      <p:sp>
        <p:nvSpPr>
          <p:cNvPr id="40967" name="Text Box 7"/>
          <p:cNvSpPr txBox="1">
            <a:spLocks noChangeArrowheads="1"/>
          </p:cNvSpPr>
          <p:nvPr/>
        </p:nvSpPr>
        <p:spPr bwMode="auto">
          <a:xfrm>
            <a:off x="15875" y="4103688"/>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0968" name="Text Box 8"/>
          <p:cNvSpPr txBox="1">
            <a:spLocks noChangeArrowheads="1"/>
          </p:cNvSpPr>
          <p:nvPr/>
        </p:nvSpPr>
        <p:spPr bwMode="auto">
          <a:xfrm>
            <a:off x="15875" y="54451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0969" name="Text Box 9"/>
          <p:cNvSpPr txBox="1">
            <a:spLocks noChangeArrowheads="1"/>
          </p:cNvSpPr>
          <p:nvPr/>
        </p:nvSpPr>
        <p:spPr bwMode="auto">
          <a:xfrm>
            <a:off x="19050" y="61579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0970" name="Rectangle 10"/>
          <p:cNvSpPr>
            <a:spLocks noChangeArrowheads="1"/>
          </p:cNvSpPr>
          <p:nvPr/>
        </p:nvSpPr>
        <p:spPr bwMode="auto">
          <a:xfrm>
            <a:off x="622300" y="4783138"/>
            <a:ext cx="6397625"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3600" b="1">
                <a:solidFill>
                  <a:schemeClr val="bg1"/>
                </a:solidFill>
                <a:latin typeface="Times New Roman" pitchFamily="18" charset="0"/>
                <a:cs typeface="Times New Roman" pitchFamily="18" charset="0"/>
              </a:rPr>
              <a:t>气温年较差由大到小 </a:t>
            </a:r>
          </a:p>
        </p:txBody>
      </p:sp>
      <p:sp>
        <p:nvSpPr>
          <p:cNvPr id="40971" name="Text Box 11"/>
          <p:cNvSpPr txBox="1">
            <a:spLocks noChangeArrowheads="1"/>
          </p:cNvSpPr>
          <p:nvPr/>
        </p:nvSpPr>
        <p:spPr bwMode="auto">
          <a:xfrm>
            <a:off x="15875" y="48037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19467"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529388"/>
            <a:ext cx="827087" cy="284162"/>
          </a:xfrm>
          <a:prstGeom prst="rect">
            <a:avLst/>
          </a:prstGeom>
          <a:noFill/>
          <a:ln w="9525">
            <a:noFill/>
            <a:miter lim="800000"/>
            <a:headEnd/>
            <a:tailEnd/>
          </a:ln>
        </p:spPr>
      </p:pic>
      <p:sp>
        <p:nvSpPr>
          <p:cNvPr id="19468" name="Text Box 13"/>
          <p:cNvSpPr txBox="1">
            <a:spLocks noChangeArrowheads="1"/>
          </p:cNvSpPr>
          <p:nvPr/>
        </p:nvSpPr>
        <p:spPr bwMode="auto">
          <a:xfrm>
            <a:off x="0" y="0"/>
            <a:ext cx="9144000" cy="946150"/>
          </a:xfrm>
          <a:prstGeom prst="rect">
            <a:avLst/>
          </a:prstGeom>
          <a:noFill/>
          <a:ln w="9525">
            <a:noFill/>
            <a:miter lim="800000"/>
            <a:headEnd/>
            <a:tailEnd/>
          </a:ln>
        </p:spPr>
        <p:txBody>
          <a:bodyPr>
            <a:spAutoFit/>
          </a:bodyPr>
          <a:lstStyle/>
          <a:p>
            <a:pPr>
              <a:spcBef>
                <a:spcPct val="50000"/>
              </a:spcBef>
            </a:pPr>
            <a:r>
              <a:rPr lang="zh-CN" altLang="en-US" sz="2800">
                <a:solidFill>
                  <a:schemeClr val="bg1"/>
                </a:solidFill>
                <a:latin typeface="楷体_GB2312" pitchFamily="49" charset="-122"/>
                <a:ea typeface="楷体_GB2312" pitchFamily="49" charset="-122"/>
                <a:cs typeface="Times New Roman" pitchFamily="18" charset="0"/>
              </a:rPr>
              <a:t>　安伊（安卡拉</a:t>
            </a:r>
            <a:r>
              <a:rPr lang="en-US" altLang="zh-CN" sz="2800">
                <a:solidFill>
                  <a:schemeClr val="bg1"/>
                </a:solidFill>
                <a:latin typeface="华文楷体" pitchFamily="2" charset="-122"/>
                <a:ea typeface="楷体_GB2312" pitchFamily="49" charset="-122"/>
                <a:cs typeface="Times New Roman" pitchFamily="18" charset="0"/>
              </a:rPr>
              <a:t>—</a:t>
            </a:r>
            <a:r>
              <a:rPr lang="zh-CN" altLang="en-US" sz="2800">
                <a:solidFill>
                  <a:schemeClr val="bg1"/>
                </a:solidFill>
                <a:latin typeface="楷体_GB2312" pitchFamily="49" charset="-122"/>
                <a:ea typeface="楷体_GB2312" pitchFamily="49" charset="-122"/>
                <a:cs typeface="Times New Roman" pitchFamily="18" charset="0"/>
              </a:rPr>
              <a:t>伊斯坦布尔）高铁是我国在国外修建的第一条高速铁路。读图</a:t>
            </a:r>
            <a:r>
              <a:rPr lang="en-US" altLang="zh-CN" sz="2800">
                <a:solidFill>
                  <a:schemeClr val="bg1"/>
                </a:solidFill>
                <a:latin typeface="楷体_GB2312" pitchFamily="49" charset="-122"/>
                <a:ea typeface="楷体_GB2312" pitchFamily="49" charset="-122"/>
                <a:cs typeface="Times New Roman" pitchFamily="18" charset="0"/>
              </a:rPr>
              <a:t>2</a:t>
            </a:r>
            <a:r>
              <a:rPr lang="zh-CN" altLang="en-US" sz="2800">
                <a:solidFill>
                  <a:schemeClr val="bg1"/>
                </a:solidFill>
                <a:latin typeface="楷体_GB2312" pitchFamily="49" charset="-122"/>
                <a:ea typeface="楷体_GB2312" pitchFamily="49" charset="-122"/>
                <a:cs typeface="Times New Roman" pitchFamily="18" charset="0"/>
              </a:rPr>
              <a:t>，完成</a:t>
            </a:r>
            <a:r>
              <a:rPr lang="en-US" altLang="zh-CN" sz="2800">
                <a:solidFill>
                  <a:schemeClr val="bg1"/>
                </a:solidFill>
                <a:latin typeface="楷体_GB2312" pitchFamily="49" charset="-122"/>
                <a:ea typeface="楷体_GB2312" pitchFamily="49" charset="-122"/>
                <a:cs typeface="Times New Roman" pitchFamily="18" charset="0"/>
              </a:rPr>
              <a:t>4</a:t>
            </a:r>
            <a:r>
              <a:rPr lang="zh-CN" altLang="en-US" sz="2800">
                <a:solidFill>
                  <a:schemeClr val="bg1"/>
                </a:solidFill>
                <a:latin typeface="楷体_GB2312" pitchFamily="49" charset="-122"/>
                <a:ea typeface="楷体_GB2312" pitchFamily="49" charset="-122"/>
                <a:cs typeface="Times New Roman" pitchFamily="18" charset="0"/>
              </a:rPr>
              <a:t>～</a:t>
            </a:r>
            <a:r>
              <a:rPr lang="en-US" altLang="zh-CN" sz="2800">
                <a:solidFill>
                  <a:schemeClr val="bg1"/>
                </a:solidFill>
                <a:latin typeface="楷体_GB2312" pitchFamily="49" charset="-122"/>
                <a:ea typeface="楷体_GB2312" pitchFamily="49" charset="-122"/>
                <a:cs typeface="Times New Roman" pitchFamily="18" charset="0"/>
              </a:rPr>
              <a:t>6</a:t>
            </a:r>
            <a:r>
              <a:rPr lang="zh-CN" altLang="en-US" sz="2800">
                <a:solidFill>
                  <a:schemeClr val="bg1"/>
                </a:solidFill>
                <a:latin typeface="楷体_GB2312" pitchFamily="49" charset="-122"/>
                <a:ea typeface="楷体_GB2312" pitchFamily="49" charset="-122"/>
                <a:cs typeface="Times New Roman" pitchFamily="18" charset="0"/>
              </a:rPr>
              <a:t>小题。</a:t>
            </a:r>
          </a:p>
        </p:txBody>
      </p:sp>
      <p:sp>
        <p:nvSpPr>
          <p:cNvPr id="40977" name="Rectangle 17"/>
          <p:cNvSpPr>
            <a:spLocks noChangeArrowheads="1"/>
          </p:cNvSpPr>
          <p:nvPr/>
        </p:nvSpPr>
        <p:spPr bwMode="auto">
          <a:xfrm>
            <a:off x="0" y="3409950"/>
            <a:ext cx="3559175" cy="457200"/>
          </a:xfrm>
          <a:prstGeom prst="rect">
            <a:avLst/>
          </a:prstGeom>
          <a:noFill/>
          <a:ln w="9525">
            <a:noFill/>
            <a:miter lim="800000"/>
            <a:headEnd/>
            <a:tailEnd/>
          </a:ln>
        </p:spPr>
        <p:txBody>
          <a:bodyPr wrap="none">
            <a:spAutoFit/>
          </a:bodyPr>
          <a:lstStyle/>
          <a:p>
            <a:pPr>
              <a:spcBef>
                <a:spcPct val="50000"/>
              </a:spcBef>
            </a:pPr>
            <a:r>
              <a:rPr lang="zh-CN" altLang="en-US" sz="2400" b="1">
                <a:solidFill>
                  <a:schemeClr val="bg1"/>
                </a:solidFill>
                <a:latin typeface="楷体_GB2312" pitchFamily="49" charset="-122"/>
                <a:ea typeface="楷体_GB2312" pitchFamily="49" charset="-122"/>
                <a:cs typeface="Times New Roman" pitchFamily="18" charset="0"/>
              </a:rPr>
              <a:t>（</a:t>
            </a:r>
            <a:r>
              <a:rPr lang="zh-CN" altLang="en-US" sz="2400" b="1">
                <a:solidFill>
                  <a:srgbClr val="FFFF00"/>
                </a:solidFill>
                <a:latin typeface="楷体_GB2312" pitchFamily="49" charset="-122"/>
                <a:ea typeface="楷体_GB2312" pitchFamily="49" charset="-122"/>
                <a:cs typeface="Times New Roman" pitchFamily="18" charset="0"/>
              </a:rPr>
              <a:t>难度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，区分度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a:t>
            </a:r>
          </a:p>
        </p:txBody>
      </p:sp>
      <p:sp>
        <p:nvSpPr>
          <p:cNvPr id="40978" name="Rectangle 18"/>
          <p:cNvSpPr>
            <a:spLocks noChangeArrowheads="1"/>
          </p:cNvSpPr>
          <p:nvPr/>
        </p:nvSpPr>
        <p:spPr bwMode="auto">
          <a:xfrm>
            <a:off x="4787900" y="4149725"/>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0979" name="Rectangle 19"/>
          <p:cNvSpPr>
            <a:spLocks noChangeArrowheads="1"/>
          </p:cNvSpPr>
          <p:nvPr/>
        </p:nvSpPr>
        <p:spPr bwMode="auto">
          <a:xfrm>
            <a:off x="5124450" y="486251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0980" name="Rectangle 20"/>
          <p:cNvSpPr>
            <a:spLocks noChangeArrowheads="1"/>
          </p:cNvSpPr>
          <p:nvPr/>
        </p:nvSpPr>
        <p:spPr bwMode="auto">
          <a:xfrm>
            <a:off x="5724525" y="5516563"/>
            <a:ext cx="1792288" cy="519112"/>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0981" name="Rectangle 21"/>
          <p:cNvSpPr>
            <a:spLocks noChangeArrowheads="1"/>
          </p:cNvSpPr>
          <p:nvPr/>
        </p:nvSpPr>
        <p:spPr bwMode="auto">
          <a:xfrm>
            <a:off x="5613400" y="6229350"/>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0985" name="AutoShape 25"/>
          <p:cNvSpPr>
            <a:spLocks noChangeArrowheads="1"/>
          </p:cNvSpPr>
          <p:nvPr/>
        </p:nvSpPr>
        <p:spPr bwMode="auto">
          <a:xfrm>
            <a:off x="6372225" y="3789363"/>
            <a:ext cx="2771775" cy="2232025"/>
          </a:xfrm>
          <a:prstGeom prst="wedgeRectCallout">
            <a:avLst>
              <a:gd name="adj1" fmla="val -79037"/>
              <a:gd name="adj2" fmla="val -110741"/>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 ①半岛沿海是地中海气候；</a:t>
            </a:r>
          </a:p>
          <a:p>
            <a:r>
              <a:rPr lang="zh-CN" altLang="en-US" sz="2800" b="1">
                <a:solidFill>
                  <a:srgbClr val="FF0000"/>
                </a:solidFill>
                <a:ea typeface="楷体_GB2312" pitchFamily="49" charset="-122"/>
              </a:rPr>
              <a:t>②半岛内陆是温带大陆性气候。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77"/>
                                        </p:tgtEl>
                                        <p:attrNameLst>
                                          <p:attrName>style.visibility</p:attrName>
                                        </p:attrNameLst>
                                      </p:cBhvr>
                                      <p:to>
                                        <p:strVal val="visible"/>
                                      </p:to>
                                    </p:set>
                                    <p:animEffect transition="in" filter="dissolve">
                                      <p:cBhvr>
                                        <p:cTn id="7" dur="500"/>
                                        <p:tgtEl>
                                          <p:spTgt spid="409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78"/>
                                        </p:tgtEl>
                                        <p:attrNameLst>
                                          <p:attrName>style.visibility</p:attrName>
                                        </p:attrNameLst>
                                      </p:cBhvr>
                                      <p:to>
                                        <p:strVal val="visible"/>
                                      </p:to>
                                    </p:set>
                                    <p:animEffect transition="in" filter="dissolve">
                                      <p:cBhvr>
                                        <p:cTn id="12" dur="500"/>
                                        <p:tgtEl>
                                          <p:spTgt spid="4097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79"/>
                                        </p:tgtEl>
                                        <p:attrNameLst>
                                          <p:attrName>style.visibility</p:attrName>
                                        </p:attrNameLst>
                                      </p:cBhvr>
                                      <p:to>
                                        <p:strVal val="visible"/>
                                      </p:to>
                                    </p:set>
                                    <p:animEffect transition="in" filter="dissolve">
                                      <p:cBhvr>
                                        <p:cTn id="17" dur="500"/>
                                        <p:tgtEl>
                                          <p:spTgt spid="409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980"/>
                                        </p:tgtEl>
                                        <p:attrNameLst>
                                          <p:attrName>style.visibility</p:attrName>
                                        </p:attrNameLst>
                                      </p:cBhvr>
                                      <p:to>
                                        <p:strVal val="visible"/>
                                      </p:to>
                                    </p:set>
                                    <p:animEffect transition="in" filter="dissolve">
                                      <p:cBhvr>
                                        <p:cTn id="22" dur="500"/>
                                        <p:tgtEl>
                                          <p:spTgt spid="4098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981"/>
                                        </p:tgtEl>
                                        <p:attrNameLst>
                                          <p:attrName>style.visibility</p:attrName>
                                        </p:attrNameLst>
                                      </p:cBhvr>
                                      <p:to>
                                        <p:strVal val="visible"/>
                                      </p:to>
                                    </p:set>
                                    <p:animEffect transition="in" filter="dissolve">
                                      <p:cBhvr>
                                        <p:cTn id="27" dur="500"/>
                                        <p:tgtEl>
                                          <p:spTgt spid="409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985"/>
                                        </p:tgtEl>
                                        <p:attrNameLst>
                                          <p:attrName>style.visibility</p:attrName>
                                        </p:attrNameLst>
                                      </p:cBhvr>
                                      <p:to>
                                        <p:strVal val="visible"/>
                                      </p:to>
                                    </p:set>
                                    <p:animEffect transition="in" filter="dissolve">
                                      <p:cBhvr>
                                        <p:cTn id="32"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40964"/>
                    </p:tgtEl>
                  </p:cond>
                </p:stCondLst>
                <p:endSync evt="end" delay="0">
                  <p:rtn val="all"/>
                </p:endSync>
                <p:childTnLst>
                  <p:par>
                    <p:cTn id="34" fill="hold">
                      <p:stCondLst>
                        <p:cond delay="0"/>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40967"/>
                                        </p:tgtEl>
                                        <p:attrNameLst>
                                          <p:attrName>style.visibility</p:attrName>
                                        </p:attrNameLst>
                                      </p:cBhvr>
                                      <p:to>
                                        <p:strVal val="visible"/>
                                      </p:to>
                                    </p:set>
                                    <p:animEffect transition="in" filter="wedge">
                                      <p:cBhvr>
                                        <p:cTn id="38" dur="2000"/>
                                        <p:tgtEl>
                                          <p:spTgt spid="40967"/>
                                        </p:tgtEl>
                                      </p:cBhvr>
                                    </p:animEffect>
                                  </p:childTnLst>
                                </p:cTn>
                              </p:par>
                            </p:childTnLst>
                          </p:cTn>
                        </p:par>
                      </p:childTnLst>
                    </p:cTn>
                  </p:par>
                </p:childTnLst>
              </p:cTn>
              <p:nextCondLst>
                <p:cond evt="onClick" delay="0">
                  <p:tgtEl>
                    <p:spTgt spid="40964"/>
                  </p:tgtEl>
                </p:cond>
              </p:nextCondLst>
            </p:seq>
            <p:seq concurrent="1" nextAc="seek">
              <p:cTn id="39" restart="whenNotActive" fill="hold" evtFilter="cancelBubble" nodeType="interactiveSeq">
                <p:stCondLst>
                  <p:cond evt="onClick" delay="0">
                    <p:tgtEl>
                      <p:spTgt spid="40965"/>
                    </p:tgtEl>
                  </p:cond>
                </p:stCondLst>
                <p:endSync evt="end" delay="0">
                  <p:rtn val="all"/>
                </p:endSync>
                <p:childTnLst>
                  <p:par>
                    <p:cTn id="40" fill="hold">
                      <p:stCondLst>
                        <p:cond delay="0"/>
                      </p:stCondLst>
                      <p:childTnLst>
                        <p:par>
                          <p:cTn id="41" fill="hold">
                            <p:stCondLst>
                              <p:cond delay="0"/>
                            </p:stCondLst>
                            <p:childTnLst>
                              <p:par>
                                <p:cTn id="42" presetID="20" presetClass="entr" presetSubtype="0" fill="hold" grpId="0" nodeType="clickEffect">
                                  <p:stCondLst>
                                    <p:cond delay="0"/>
                                  </p:stCondLst>
                                  <p:childTnLst>
                                    <p:set>
                                      <p:cBhvr>
                                        <p:cTn id="43" dur="1" fill="hold">
                                          <p:stCondLst>
                                            <p:cond delay="0"/>
                                          </p:stCondLst>
                                        </p:cTn>
                                        <p:tgtEl>
                                          <p:spTgt spid="40968"/>
                                        </p:tgtEl>
                                        <p:attrNameLst>
                                          <p:attrName>style.visibility</p:attrName>
                                        </p:attrNameLst>
                                      </p:cBhvr>
                                      <p:to>
                                        <p:strVal val="visible"/>
                                      </p:to>
                                    </p:set>
                                    <p:animEffect transition="in" filter="wedge">
                                      <p:cBhvr>
                                        <p:cTn id="44" dur="2000"/>
                                        <p:tgtEl>
                                          <p:spTgt spid="40968"/>
                                        </p:tgtEl>
                                      </p:cBhvr>
                                    </p:animEffect>
                                  </p:childTnLst>
                                </p:cTn>
                              </p:par>
                            </p:childTnLst>
                          </p:cTn>
                        </p:par>
                      </p:childTnLst>
                    </p:cTn>
                  </p:par>
                </p:childTnLst>
              </p:cTn>
              <p:nextCondLst>
                <p:cond evt="onClick" delay="0">
                  <p:tgtEl>
                    <p:spTgt spid="40965"/>
                  </p:tgtEl>
                </p:cond>
              </p:nextCondLst>
            </p:seq>
            <p:seq concurrent="1" nextAc="seek">
              <p:cTn id="45" restart="whenNotActive" fill="hold" evtFilter="cancelBubble" nodeType="interactiveSeq">
                <p:stCondLst>
                  <p:cond evt="onClick" delay="0">
                    <p:tgtEl>
                      <p:spTgt spid="40966"/>
                    </p:tgtEl>
                  </p:cond>
                </p:stCondLst>
                <p:endSync evt="end" delay="0">
                  <p:rtn val="all"/>
                </p:endSync>
                <p:childTnLst>
                  <p:par>
                    <p:cTn id="46" fill="hold">
                      <p:stCondLst>
                        <p:cond delay="0"/>
                      </p:stCondLst>
                      <p:childTnLst>
                        <p:par>
                          <p:cTn id="47" fill="hold">
                            <p:stCondLst>
                              <p:cond delay="0"/>
                            </p:stCondLst>
                            <p:childTnLst>
                              <p:par>
                                <p:cTn id="48" presetID="20" presetClass="entr" presetSubtype="0" fill="hold" grpId="0" nodeType="clickEffect">
                                  <p:stCondLst>
                                    <p:cond delay="0"/>
                                  </p:stCondLst>
                                  <p:childTnLst>
                                    <p:set>
                                      <p:cBhvr>
                                        <p:cTn id="49" dur="1" fill="hold">
                                          <p:stCondLst>
                                            <p:cond delay="0"/>
                                          </p:stCondLst>
                                        </p:cTn>
                                        <p:tgtEl>
                                          <p:spTgt spid="40969"/>
                                        </p:tgtEl>
                                        <p:attrNameLst>
                                          <p:attrName>style.visibility</p:attrName>
                                        </p:attrNameLst>
                                      </p:cBhvr>
                                      <p:to>
                                        <p:strVal val="visible"/>
                                      </p:to>
                                    </p:set>
                                    <p:animEffect transition="in" filter="wedge">
                                      <p:cBhvr>
                                        <p:cTn id="50" dur="2000"/>
                                        <p:tgtEl>
                                          <p:spTgt spid="40969"/>
                                        </p:tgtEl>
                                      </p:cBhvr>
                                    </p:animEffect>
                                  </p:childTnLst>
                                </p:cTn>
                              </p:par>
                            </p:childTnLst>
                          </p:cTn>
                        </p:par>
                      </p:childTnLst>
                    </p:cTn>
                  </p:par>
                </p:childTnLst>
              </p:cTn>
              <p:nextCondLst>
                <p:cond evt="onClick" delay="0">
                  <p:tgtEl>
                    <p:spTgt spid="40966"/>
                  </p:tgtEl>
                </p:cond>
              </p:nextCondLst>
            </p:seq>
            <p:seq concurrent="1" nextAc="seek">
              <p:cTn id="51" restart="whenNotActive" fill="hold" evtFilter="cancelBubble" nodeType="interactiveSeq">
                <p:stCondLst>
                  <p:cond evt="onClick" delay="0">
                    <p:tgtEl>
                      <p:spTgt spid="40970"/>
                    </p:tgtEl>
                  </p:cond>
                </p:stCondLst>
                <p:endSync evt="end" delay="0">
                  <p:rtn val="all"/>
                </p:endSync>
                <p:childTnLst>
                  <p:par>
                    <p:cTn id="52" fill="hold">
                      <p:stCondLst>
                        <p:cond delay="0"/>
                      </p:stCondLst>
                      <p:childTnLst>
                        <p:par>
                          <p:cTn id="53" fill="hold">
                            <p:stCondLst>
                              <p:cond delay="0"/>
                            </p:stCondLst>
                            <p:childTnLst>
                              <p:par>
                                <p:cTn id="54" presetID="20" presetClass="entr" presetSubtype="0" fill="hold" grpId="0" nodeType="clickEffect">
                                  <p:stCondLst>
                                    <p:cond delay="0"/>
                                  </p:stCondLst>
                                  <p:childTnLst>
                                    <p:set>
                                      <p:cBhvr>
                                        <p:cTn id="55" dur="1" fill="hold">
                                          <p:stCondLst>
                                            <p:cond delay="0"/>
                                          </p:stCondLst>
                                        </p:cTn>
                                        <p:tgtEl>
                                          <p:spTgt spid="40971"/>
                                        </p:tgtEl>
                                        <p:attrNameLst>
                                          <p:attrName>style.visibility</p:attrName>
                                        </p:attrNameLst>
                                      </p:cBhvr>
                                      <p:to>
                                        <p:strVal val="visible"/>
                                      </p:to>
                                    </p:set>
                                    <p:animEffect transition="in" filter="wedge">
                                      <p:cBhvr>
                                        <p:cTn id="56" dur="2000"/>
                                        <p:tgtEl>
                                          <p:spTgt spid="40971"/>
                                        </p:tgtEl>
                                      </p:cBhvr>
                                    </p:animEffect>
                                  </p:childTnLst>
                                </p:cTn>
                              </p:par>
                            </p:childTnLst>
                          </p:cTn>
                        </p:par>
                      </p:childTnLst>
                    </p:cTn>
                  </p:par>
                </p:childTnLst>
              </p:cTn>
              <p:nextCondLst>
                <p:cond evt="onClick" delay="0">
                  <p:tgtEl>
                    <p:spTgt spid="40970"/>
                  </p:tgtEl>
                </p:cond>
              </p:nextCondLst>
            </p:seq>
          </p:childTnLst>
        </p:cTn>
      </p:par>
    </p:tnLst>
    <p:bldLst>
      <p:bldP spid="40967" grpId="0"/>
      <p:bldP spid="40968" grpId="0"/>
      <p:bldP spid="40969" grpId="0"/>
      <p:bldP spid="40971" grpId="0"/>
      <p:bldP spid="40977" grpId="0"/>
      <p:bldP spid="40978" grpId="0"/>
      <p:bldP spid="40979" grpId="0"/>
      <p:bldP spid="40980" grpId="0"/>
      <p:bldP spid="40981" grpId="0"/>
      <p:bldP spid="409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noChangeArrowheads="1"/>
          </p:cNvPicPr>
          <p:nvPr/>
        </p:nvPicPr>
        <p:blipFill>
          <a:blip r:embed="rId2"/>
          <a:srcRect/>
          <a:stretch>
            <a:fillRect/>
          </a:stretch>
        </p:blipFill>
        <p:spPr bwMode="auto">
          <a:xfrm>
            <a:off x="3581400" y="981075"/>
            <a:ext cx="5562600" cy="3038475"/>
          </a:xfrm>
          <a:prstGeom prst="rect">
            <a:avLst/>
          </a:prstGeom>
          <a:noFill/>
          <a:ln w="9525">
            <a:noFill/>
            <a:miter lim="800000"/>
            <a:headEnd/>
            <a:tailEnd/>
          </a:ln>
        </p:spPr>
      </p:pic>
      <p:sp>
        <p:nvSpPr>
          <p:cNvPr id="20482" name="Text Box 3"/>
          <p:cNvSpPr txBox="1">
            <a:spLocks noChangeArrowheads="1"/>
          </p:cNvSpPr>
          <p:nvPr/>
        </p:nvSpPr>
        <p:spPr bwMode="auto">
          <a:xfrm>
            <a:off x="0" y="1484313"/>
            <a:ext cx="3563938" cy="1739900"/>
          </a:xfrm>
          <a:prstGeom prst="rect">
            <a:avLst/>
          </a:prstGeom>
          <a:noFill/>
          <a:ln w="9525">
            <a:noFill/>
            <a:miter lim="800000"/>
            <a:headEnd/>
            <a:tailEnd/>
          </a:ln>
        </p:spPr>
        <p:txBody>
          <a:bodyPr>
            <a:spAutoFit/>
          </a:bodyPr>
          <a:lstStyle/>
          <a:p>
            <a:pPr algn="just">
              <a:spcBef>
                <a:spcPct val="50000"/>
              </a:spcBef>
            </a:pPr>
            <a:r>
              <a:rPr lang="en-US" altLang="zh-CN" sz="3600" b="1">
                <a:solidFill>
                  <a:schemeClr val="bg1"/>
                </a:solidFill>
                <a:latin typeface="Times New Roman" pitchFamily="18" charset="0"/>
                <a:cs typeface="Times New Roman" pitchFamily="18" charset="0"/>
              </a:rPr>
              <a:t>6.</a:t>
            </a:r>
            <a:r>
              <a:rPr lang="zh-CN" altLang="en-US" sz="3600" b="1">
                <a:solidFill>
                  <a:schemeClr val="bg1"/>
                </a:solidFill>
                <a:latin typeface="Times New Roman" pitchFamily="18" charset="0"/>
                <a:cs typeface="Times New Roman" pitchFamily="18" charset="0"/>
              </a:rPr>
              <a:t>图示半岛各地发展农业，合理的是</a:t>
            </a:r>
          </a:p>
        </p:txBody>
      </p:sp>
      <p:sp>
        <p:nvSpPr>
          <p:cNvPr id="41988" name="Rectangle 4"/>
          <p:cNvSpPr>
            <a:spLocks noChangeArrowheads="1"/>
          </p:cNvSpPr>
          <p:nvPr/>
        </p:nvSpPr>
        <p:spPr bwMode="auto">
          <a:xfrm>
            <a:off x="606425" y="4083050"/>
            <a:ext cx="8537575" cy="641350"/>
          </a:xfrm>
          <a:prstGeom prst="rect">
            <a:avLst/>
          </a:prstGeom>
          <a:noFill/>
          <a:ln w="9525">
            <a:noFill/>
            <a:miter lim="800000"/>
            <a:headEnd/>
            <a:tailEnd/>
          </a:ln>
        </p:spPr>
        <p:txBody>
          <a:bodyPr>
            <a:spAutoFit/>
          </a:bodyPr>
          <a:lstStyle/>
          <a:p>
            <a:r>
              <a:rPr kumimoji="1" lang="en-US" altLang="zh-CN" sz="3600" b="1">
                <a:solidFill>
                  <a:schemeClr val="bg1"/>
                </a:solidFill>
              </a:rPr>
              <a:t>A.</a:t>
            </a:r>
            <a:r>
              <a:rPr lang="zh-CN" altLang="en-US" sz="3600" b="1">
                <a:solidFill>
                  <a:schemeClr val="bg1"/>
                </a:solidFill>
                <a:latin typeface="Times New Roman" pitchFamily="18" charset="0"/>
                <a:cs typeface="Times New Roman" pitchFamily="18" charset="0"/>
              </a:rPr>
              <a:t>东部高原草场广布适宜发展畜牧业 </a:t>
            </a:r>
          </a:p>
        </p:txBody>
      </p:sp>
      <p:sp>
        <p:nvSpPr>
          <p:cNvPr id="41989" name="Rectangle 5"/>
          <p:cNvSpPr>
            <a:spLocks noChangeArrowheads="1"/>
          </p:cNvSpPr>
          <p:nvPr/>
        </p:nvSpPr>
        <p:spPr bwMode="auto">
          <a:xfrm>
            <a:off x="611188" y="5445125"/>
            <a:ext cx="8208962" cy="641350"/>
          </a:xfrm>
          <a:prstGeom prst="rect">
            <a:avLst/>
          </a:prstGeom>
          <a:noFill/>
          <a:ln w="9525">
            <a:noFill/>
            <a:miter lim="800000"/>
            <a:headEnd/>
            <a:tailEnd/>
          </a:ln>
        </p:spPr>
        <p:txBody>
          <a:bodyPr>
            <a:spAutoFit/>
          </a:bodyPr>
          <a:lstStyle/>
          <a:p>
            <a:r>
              <a:rPr kumimoji="1" lang="en-US" altLang="zh-CN" sz="3600" b="1">
                <a:solidFill>
                  <a:schemeClr val="bg1"/>
                </a:solidFill>
              </a:rPr>
              <a:t>C.</a:t>
            </a:r>
            <a:r>
              <a:rPr kumimoji="1" lang="zh-CN" altLang="en-US" sz="3600" b="1">
                <a:solidFill>
                  <a:schemeClr val="bg1"/>
                </a:solidFill>
                <a:latin typeface="Times New Roman" pitchFamily="18" charset="0"/>
                <a:cs typeface="Times New Roman" pitchFamily="18" charset="0"/>
              </a:rPr>
              <a:t>西部平原夏季多雨有利于种植葡萄 </a:t>
            </a:r>
          </a:p>
        </p:txBody>
      </p:sp>
      <p:sp>
        <p:nvSpPr>
          <p:cNvPr id="41990" name="Rectangle 6"/>
          <p:cNvSpPr>
            <a:spLocks noChangeArrowheads="1"/>
          </p:cNvSpPr>
          <p:nvPr/>
        </p:nvSpPr>
        <p:spPr bwMode="auto">
          <a:xfrm>
            <a:off x="600075" y="6172200"/>
            <a:ext cx="8543925" cy="641350"/>
          </a:xfrm>
          <a:prstGeom prst="rect">
            <a:avLst/>
          </a:prstGeom>
          <a:noFill/>
          <a:ln w="9525">
            <a:noFill/>
            <a:miter lim="800000"/>
            <a:headEnd/>
            <a:tailEnd/>
          </a:ln>
        </p:spPr>
        <p:txBody>
          <a:bodyPr>
            <a:spAutoFit/>
          </a:bodyPr>
          <a:lstStyle/>
          <a:p>
            <a:r>
              <a:rPr kumimoji="1" lang="en-US" altLang="zh-CN" sz="3600" b="1">
                <a:solidFill>
                  <a:schemeClr val="bg1"/>
                </a:solidFill>
              </a:rPr>
              <a:t>D.</a:t>
            </a:r>
            <a:r>
              <a:rPr kumimoji="1" lang="zh-CN" altLang="en-US" sz="2800" b="1">
                <a:solidFill>
                  <a:schemeClr val="bg1"/>
                </a:solidFill>
                <a:latin typeface="Times New Roman" pitchFamily="18" charset="0"/>
                <a:cs typeface="Times New Roman" pitchFamily="18" charset="0"/>
              </a:rPr>
              <a:t>北部滨海地区全年温和湿润适合发展乳畜业</a:t>
            </a:r>
            <a:r>
              <a:rPr kumimoji="1" lang="zh-CN" altLang="en-US" sz="3200" b="1">
                <a:solidFill>
                  <a:schemeClr val="bg1"/>
                </a:solidFill>
                <a:latin typeface="Times New Roman" pitchFamily="18" charset="0"/>
                <a:cs typeface="Times New Roman" pitchFamily="18" charset="0"/>
              </a:rPr>
              <a:t> </a:t>
            </a:r>
          </a:p>
        </p:txBody>
      </p:sp>
      <p:sp>
        <p:nvSpPr>
          <p:cNvPr id="41991" name="Text Box 7"/>
          <p:cNvSpPr txBox="1">
            <a:spLocks noChangeArrowheads="1"/>
          </p:cNvSpPr>
          <p:nvPr/>
        </p:nvSpPr>
        <p:spPr bwMode="auto">
          <a:xfrm>
            <a:off x="15875" y="4103688"/>
            <a:ext cx="6254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1992" name="Text Box 8"/>
          <p:cNvSpPr txBox="1">
            <a:spLocks noChangeArrowheads="1"/>
          </p:cNvSpPr>
          <p:nvPr/>
        </p:nvSpPr>
        <p:spPr bwMode="auto">
          <a:xfrm>
            <a:off x="15875" y="5445125"/>
            <a:ext cx="68421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1993" name="Text Box 9"/>
          <p:cNvSpPr txBox="1">
            <a:spLocks noChangeArrowheads="1"/>
          </p:cNvSpPr>
          <p:nvPr/>
        </p:nvSpPr>
        <p:spPr bwMode="auto">
          <a:xfrm>
            <a:off x="19050" y="6157913"/>
            <a:ext cx="536575"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sp>
        <p:nvSpPr>
          <p:cNvPr id="41994" name="Rectangle 10"/>
          <p:cNvSpPr>
            <a:spLocks noChangeArrowheads="1"/>
          </p:cNvSpPr>
          <p:nvPr/>
        </p:nvSpPr>
        <p:spPr bwMode="auto">
          <a:xfrm>
            <a:off x="622300" y="4783138"/>
            <a:ext cx="7550150" cy="641350"/>
          </a:xfrm>
          <a:prstGeom prst="rect">
            <a:avLst/>
          </a:prstGeom>
          <a:noFill/>
          <a:ln w="9525">
            <a:noFill/>
            <a:miter lim="800000"/>
            <a:headEnd/>
            <a:tailEnd/>
          </a:ln>
        </p:spPr>
        <p:txBody>
          <a:bodyPr>
            <a:spAutoFit/>
          </a:bodyPr>
          <a:lstStyle/>
          <a:p>
            <a:r>
              <a:rPr kumimoji="1" lang="en-US" altLang="zh-CN" sz="3600" b="1">
                <a:solidFill>
                  <a:schemeClr val="bg1"/>
                </a:solidFill>
              </a:rPr>
              <a:t>B.</a:t>
            </a:r>
            <a:r>
              <a:rPr kumimoji="1" lang="zh-CN" altLang="en-US" sz="3600" b="1">
                <a:solidFill>
                  <a:schemeClr val="bg1"/>
                </a:solidFill>
                <a:latin typeface="Times New Roman" pitchFamily="18" charset="0"/>
                <a:cs typeface="Times New Roman" pitchFamily="18" charset="0"/>
              </a:rPr>
              <a:t>中部地势平坦适宜发展种植业 </a:t>
            </a:r>
          </a:p>
        </p:txBody>
      </p:sp>
      <p:sp>
        <p:nvSpPr>
          <p:cNvPr id="41995" name="Text Box 11"/>
          <p:cNvSpPr txBox="1">
            <a:spLocks noChangeArrowheads="1"/>
          </p:cNvSpPr>
          <p:nvPr/>
        </p:nvSpPr>
        <p:spPr bwMode="auto">
          <a:xfrm>
            <a:off x="15875" y="4803775"/>
            <a:ext cx="627063" cy="641350"/>
          </a:xfrm>
          <a:prstGeom prst="rect">
            <a:avLst/>
          </a:prstGeom>
          <a:noFill/>
          <a:ln w="9525">
            <a:no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ea typeface="华文行楷" pitchFamily="2" charset="-122"/>
              </a:rPr>
              <a:t>×</a:t>
            </a:r>
          </a:p>
        </p:txBody>
      </p:sp>
      <p:pic>
        <p:nvPicPr>
          <p:cNvPr id="20491" name="Picture 12" descr="next1">
            <a:hlinkClick r:id="" action="ppaction://hlinkshowjump?jump=nextslide"/>
          </p:cNvPr>
          <p:cNvPicPr>
            <a:picLocks noChangeAspect="1" noChangeArrowheads="1" noCrop="1"/>
          </p:cNvPicPr>
          <p:nvPr/>
        </p:nvPicPr>
        <p:blipFill>
          <a:blip r:embed="rId3"/>
          <a:srcRect/>
          <a:stretch>
            <a:fillRect/>
          </a:stretch>
        </p:blipFill>
        <p:spPr bwMode="auto">
          <a:xfrm>
            <a:off x="8316913" y="6021388"/>
            <a:ext cx="827087" cy="284162"/>
          </a:xfrm>
          <a:prstGeom prst="rect">
            <a:avLst/>
          </a:prstGeom>
          <a:noFill/>
          <a:ln w="9525">
            <a:noFill/>
            <a:miter lim="800000"/>
            <a:headEnd/>
            <a:tailEnd/>
          </a:ln>
        </p:spPr>
      </p:pic>
      <p:sp>
        <p:nvSpPr>
          <p:cNvPr id="20492" name="Text Box 13"/>
          <p:cNvSpPr txBox="1">
            <a:spLocks noChangeArrowheads="1"/>
          </p:cNvSpPr>
          <p:nvPr/>
        </p:nvSpPr>
        <p:spPr bwMode="auto">
          <a:xfrm>
            <a:off x="0" y="0"/>
            <a:ext cx="9144000" cy="946150"/>
          </a:xfrm>
          <a:prstGeom prst="rect">
            <a:avLst/>
          </a:prstGeom>
          <a:noFill/>
          <a:ln w="9525">
            <a:noFill/>
            <a:miter lim="800000"/>
            <a:headEnd/>
            <a:tailEnd/>
          </a:ln>
        </p:spPr>
        <p:txBody>
          <a:bodyPr>
            <a:spAutoFit/>
          </a:bodyPr>
          <a:lstStyle/>
          <a:p>
            <a:pPr>
              <a:spcBef>
                <a:spcPct val="50000"/>
              </a:spcBef>
            </a:pPr>
            <a:r>
              <a:rPr lang="zh-CN" altLang="en-US" sz="2800">
                <a:solidFill>
                  <a:schemeClr val="bg1"/>
                </a:solidFill>
                <a:latin typeface="楷体_GB2312" pitchFamily="49" charset="-122"/>
                <a:ea typeface="楷体_GB2312" pitchFamily="49" charset="-122"/>
                <a:cs typeface="Times New Roman" pitchFamily="18" charset="0"/>
              </a:rPr>
              <a:t>　安伊（安卡拉</a:t>
            </a:r>
            <a:r>
              <a:rPr lang="en-US" altLang="zh-CN" sz="2800">
                <a:solidFill>
                  <a:schemeClr val="bg1"/>
                </a:solidFill>
                <a:latin typeface="华文楷体" pitchFamily="2" charset="-122"/>
                <a:ea typeface="楷体_GB2312" pitchFamily="49" charset="-122"/>
                <a:cs typeface="Times New Roman" pitchFamily="18" charset="0"/>
              </a:rPr>
              <a:t>—</a:t>
            </a:r>
            <a:r>
              <a:rPr lang="zh-CN" altLang="en-US" sz="2800">
                <a:solidFill>
                  <a:schemeClr val="bg1"/>
                </a:solidFill>
                <a:latin typeface="楷体_GB2312" pitchFamily="49" charset="-122"/>
                <a:ea typeface="楷体_GB2312" pitchFamily="49" charset="-122"/>
                <a:cs typeface="Times New Roman" pitchFamily="18" charset="0"/>
              </a:rPr>
              <a:t>伊斯坦布尔）高铁是我国在国外修建的第一条高速铁路。读图</a:t>
            </a:r>
            <a:r>
              <a:rPr lang="en-US" altLang="zh-CN" sz="2800">
                <a:solidFill>
                  <a:schemeClr val="bg1"/>
                </a:solidFill>
                <a:latin typeface="楷体_GB2312" pitchFamily="49" charset="-122"/>
                <a:ea typeface="楷体_GB2312" pitchFamily="49" charset="-122"/>
                <a:cs typeface="Times New Roman" pitchFamily="18" charset="0"/>
              </a:rPr>
              <a:t>2</a:t>
            </a:r>
            <a:r>
              <a:rPr lang="zh-CN" altLang="en-US" sz="2800">
                <a:solidFill>
                  <a:schemeClr val="bg1"/>
                </a:solidFill>
                <a:latin typeface="楷体_GB2312" pitchFamily="49" charset="-122"/>
                <a:ea typeface="楷体_GB2312" pitchFamily="49" charset="-122"/>
                <a:cs typeface="Times New Roman" pitchFamily="18" charset="0"/>
              </a:rPr>
              <a:t>，完成</a:t>
            </a:r>
            <a:r>
              <a:rPr lang="en-US" altLang="zh-CN" sz="2800">
                <a:solidFill>
                  <a:schemeClr val="bg1"/>
                </a:solidFill>
                <a:latin typeface="楷体_GB2312" pitchFamily="49" charset="-122"/>
                <a:ea typeface="楷体_GB2312" pitchFamily="49" charset="-122"/>
                <a:cs typeface="Times New Roman" pitchFamily="18" charset="0"/>
              </a:rPr>
              <a:t>4</a:t>
            </a:r>
            <a:r>
              <a:rPr lang="zh-CN" altLang="en-US" sz="2800">
                <a:solidFill>
                  <a:schemeClr val="bg1"/>
                </a:solidFill>
                <a:latin typeface="楷体_GB2312" pitchFamily="49" charset="-122"/>
                <a:ea typeface="楷体_GB2312" pitchFamily="49" charset="-122"/>
                <a:cs typeface="Times New Roman" pitchFamily="18" charset="0"/>
              </a:rPr>
              <a:t>～</a:t>
            </a:r>
            <a:r>
              <a:rPr lang="en-US" altLang="zh-CN" sz="2800">
                <a:solidFill>
                  <a:schemeClr val="bg1"/>
                </a:solidFill>
                <a:latin typeface="楷体_GB2312" pitchFamily="49" charset="-122"/>
                <a:ea typeface="楷体_GB2312" pitchFamily="49" charset="-122"/>
                <a:cs typeface="Times New Roman" pitchFamily="18" charset="0"/>
              </a:rPr>
              <a:t>6</a:t>
            </a:r>
            <a:r>
              <a:rPr lang="zh-CN" altLang="en-US" sz="2800">
                <a:solidFill>
                  <a:schemeClr val="bg1"/>
                </a:solidFill>
                <a:latin typeface="楷体_GB2312" pitchFamily="49" charset="-122"/>
                <a:ea typeface="楷体_GB2312" pitchFamily="49" charset="-122"/>
                <a:cs typeface="Times New Roman" pitchFamily="18" charset="0"/>
              </a:rPr>
              <a:t>小题。</a:t>
            </a:r>
          </a:p>
        </p:txBody>
      </p:sp>
      <p:sp>
        <p:nvSpPr>
          <p:cNvPr id="42001" name="Rectangle 17"/>
          <p:cNvSpPr>
            <a:spLocks noChangeArrowheads="1"/>
          </p:cNvSpPr>
          <p:nvPr/>
        </p:nvSpPr>
        <p:spPr bwMode="auto">
          <a:xfrm>
            <a:off x="0" y="3409950"/>
            <a:ext cx="3559175" cy="457200"/>
          </a:xfrm>
          <a:prstGeom prst="rect">
            <a:avLst/>
          </a:prstGeom>
          <a:noFill/>
          <a:ln w="9525">
            <a:noFill/>
            <a:miter lim="800000"/>
            <a:headEnd/>
            <a:tailEnd/>
          </a:ln>
        </p:spPr>
        <p:txBody>
          <a:bodyPr wrap="none">
            <a:spAutoFit/>
          </a:bodyPr>
          <a:lstStyle/>
          <a:p>
            <a:pPr>
              <a:spcBef>
                <a:spcPct val="50000"/>
              </a:spcBef>
            </a:pPr>
            <a:r>
              <a:rPr lang="zh-CN" altLang="en-US" sz="2400" b="1">
                <a:solidFill>
                  <a:schemeClr val="bg1"/>
                </a:solidFill>
                <a:latin typeface="楷体_GB2312" pitchFamily="49" charset="-122"/>
                <a:ea typeface="楷体_GB2312" pitchFamily="49" charset="-122"/>
                <a:cs typeface="Times New Roman" pitchFamily="18" charset="0"/>
              </a:rPr>
              <a:t>（</a:t>
            </a:r>
            <a:r>
              <a:rPr lang="zh-CN" altLang="en-US" sz="2400" b="1">
                <a:solidFill>
                  <a:srgbClr val="FFFF00"/>
                </a:solidFill>
                <a:latin typeface="楷体_GB2312" pitchFamily="49" charset="-122"/>
                <a:ea typeface="楷体_GB2312" pitchFamily="49" charset="-122"/>
                <a:cs typeface="Times New Roman" pitchFamily="18" charset="0"/>
              </a:rPr>
              <a:t>难度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，区分度</a:t>
            </a:r>
            <a:r>
              <a:rPr lang="en-US" altLang="zh-CN" sz="2400" b="1">
                <a:solidFill>
                  <a:srgbClr val="FFFF00"/>
                </a:solidFill>
                <a:latin typeface="楷体_GB2312" pitchFamily="49" charset="-122"/>
                <a:ea typeface="楷体_GB2312" pitchFamily="49" charset="-122"/>
                <a:cs typeface="Times New Roman" pitchFamily="18" charset="0"/>
              </a:rPr>
              <a:t>0. </a:t>
            </a:r>
            <a:r>
              <a:rPr lang="zh-CN" altLang="en-US" sz="2400" b="1">
                <a:solidFill>
                  <a:srgbClr val="FFFF00"/>
                </a:solidFill>
                <a:latin typeface="楷体_GB2312" pitchFamily="49" charset="-122"/>
                <a:ea typeface="楷体_GB2312" pitchFamily="49" charset="-122"/>
                <a:cs typeface="Times New Roman" pitchFamily="18" charset="0"/>
              </a:rPr>
              <a:t>）</a:t>
            </a:r>
          </a:p>
        </p:txBody>
      </p:sp>
      <p:sp>
        <p:nvSpPr>
          <p:cNvPr id="42002" name="Rectangle 18"/>
          <p:cNvSpPr>
            <a:spLocks noChangeArrowheads="1"/>
          </p:cNvSpPr>
          <p:nvPr/>
        </p:nvSpPr>
        <p:spPr bwMode="auto">
          <a:xfrm>
            <a:off x="7837488" y="4154488"/>
            <a:ext cx="1563687" cy="457200"/>
          </a:xfrm>
          <a:prstGeom prst="rect">
            <a:avLst/>
          </a:prstGeom>
          <a:noFill/>
          <a:ln w="9525">
            <a:noFill/>
            <a:miter lim="800000"/>
            <a:headEnd/>
            <a:tailEnd/>
          </a:ln>
        </p:spPr>
        <p:txBody>
          <a:bodyPr wrap="none">
            <a:spAutoFit/>
          </a:bodyPr>
          <a:lstStyle/>
          <a:p>
            <a:r>
              <a:rPr kumimoji="1" lang="zh-CN" altLang="en-US" sz="2400" b="1">
                <a:solidFill>
                  <a:srgbClr val="FFFF00"/>
                </a:solidFill>
                <a:latin typeface="楷体_GB2312" pitchFamily="49" charset="-122"/>
                <a:ea typeface="楷体_GB2312" pitchFamily="49" charset="-122"/>
                <a:cs typeface="Times New Roman" pitchFamily="18" charset="0"/>
              </a:rPr>
              <a:t>（　　</a:t>
            </a:r>
            <a:r>
              <a:rPr kumimoji="1" lang="en-US" altLang="zh-CN" sz="2400" b="1">
                <a:solidFill>
                  <a:srgbClr val="FFFF00"/>
                </a:solidFill>
                <a:latin typeface="楷体_GB2312" pitchFamily="49" charset="-122"/>
                <a:ea typeface="楷体_GB2312" pitchFamily="49" charset="-122"/>
                <a:cs typeface="Times New Roman" pitchFamily="18" charset="0"/>
              </a:rPr>
              <a:t>%</a:t>
            </a:r>
            <a:r>
              <a:rPr kumimoji="1" lang="zh-CN" altLang="en-US" sz="2400" b="1">
                <a:solidFill>
                  <a:srgbClr val="FFFF00"/>
                </a:solidFill>
                <a:latin typeface="楷体_GB2312" pitchFamily="49" charset="-122"/>
                <a:ea typeface="楷体_GB2312" pitchFamily="49" charset="-122"/>
                <a:cs typeface="Times New Roman" pitchFamily="18" charset="0"/>
              </a:rPr>
              <a:t>）</a:t>
            </a:r>
          </a:p>
        </p:txBody>
      </p:sp>
      <p:sp>
        <p:nvSpPr>
          <p:cNvPr id="42003" name="Rectangle 19"/>
          <p:cNvSpPr>
            <a:spLocks noChangeArrowheads="1"/>
          </p:cNvSpPr>
          <p:nvPr/>
        </p:nvSpPr>
        <p:spPr bwMode="auto">
          <a:xfrm>
            <a:off x="7013575" y="4845050"/>
            <a:ext cx="1792288" cy="519113"/>
          </a:xfrm>
          <a:prstGeom prst="rect">
            <a:avLst/>
          </a:prstGeom>
          <a:noFill/>
          <a:ln w="9525">
            <a:noFill/>
            <a:miter lim="800000"/>
            <a:headEnd/>
            <a:tailEnd/>
          </a:ln>
        </p:spPr>
        <p:txBody>
          <a:bodyPr wrap="none">
            <a:spAutoFit/>
          </a:bodyPr>
          <a:lstStyle/>
          <a:p>
            <a:r>
              <a:rPr kumimoji="1" lang="zh-CN" altLang="en-US" sz="2800" b="1">
                <a:solidFill>
                  <a:srgbClr val="FFFF00"/>
                </a:solidFill>
                <a:latin typeface="楷体_GB2312" pitchFamily="49" charset="-122"/>
                <a:ea typeface="楷体_GB2312" pitchFamily="49" charset="-122"/>
                <a:cs typeface="Times New Roman" pitchFamily="18" charset="0"/>
              </a:rPr>
              <a:t>（　　</a:t>
            </a:r>
            <a:r>
              <a:rPr kumimoji="1" lang="en-US" altLang="zh-CN" sz="2800" b="1">
                <a:solidFill>
                  <a:srgbClr val="FFFF00"/>
                </a:solidFill>
                <a:latin typeface="楷体_GB2312" pitchFamily="49" charset="-122"/>
                <a:ea typeface="楷体_GB2312" pitchFamily="49" charset="-122"/>
                <a:cs typeface="Times New Roman" pitchFamily="18" charset="0"/>
              </a:rPr>
              <a:t>%</a:t>
            </a:r>
            <a:r>
              <a:rPr kumimoji="1" lang="zh-CN" altLang="en-US" sz="2800" b="1">
                <a:solidFill>
                  <a:srgbClr val="FFFF00"/>
                </a:solidFill>
                <a:latin typeface="楷体_GB2312" pitchFamily="49" charset="-122"/>
                <a:ea typeface="楷体_GB2312" pitchFamily="49" charset="-122"/>
                <a:cs typeface="Times New Roman" pitchFamily="18" charset="0"/>
              </a:rPr>
              <a:t>）</a:t>
            </a:r>
          </a:p>
        </p:txBody>
      </p:sp>
      <p:sp>
        <p:nvSpPr>
          <p:cNvPr id="42004" name="Rectangle 20"/>
          <p:cNvSpPr>
            <a:spLocks noChangeArrowheads="1"/>
          </p:cNvSpPr>
          <p:nvPr/>
        </p:nvSpPr>
        <p:spPr bwMode="auto">
          <a:xfrm>
            <a:off x="7861300" y="5537200"/>
            <a:ext cx="1563688" cy="457200"/>
          </a:xfrm>
          <a:prstGeom prst="rect">
            <a:avLst/>
          </a:prstGeom>
          <a:noFill/>
          <a:ln w="9525">
            <a:noFill/>
            <a:miter lim="800000"/>
            <a:headEnd/>
            <a:tailEnd/>
          </a:ln>
        </p:spPr>
        <p:txBody>
          <a:bodyPr wrap="none">
            <a:spAutoFit/>
          </a:bodyPr>
          <a:lstStyle/>
          <a:p>
            <a:r>
              <a:rPr kumimoji="1" lang="zh-CN" altLang="en-US" sz="2400" b="1">
                <a:solidFill>
                  <a:srgbClr val="FFFF00"/>
                </a:solidFill>
                <a:latin typeface="楷体_GB2312" pitchFamily="49" charset="-122"/>
                <a:ea typeface="楷体_GB2312" pitchFamily="49" charset="-122"/>
                <a:cs typeface="Times New Roman" pitchFamily="18" charset="0"/>
              </a:rPr>
              <a:t>（　　</a:t>
            </a:r>
            <a:r>
              <a:rPr kumimoji="1" lang="en-US" altLang="zh-CN" sz="2400" b="1">
                <a:solidFill>
                  <a:srgbClr val="FFFF00"/>
                </a:solidFill>
                <a:latin typeface="楷体_GB2312" pitchFamily="49" charset="-122"/>
                <a:ea typeface="楷体_GB2312" pitchFamily="49" charset="-122"/>
                <a:cs typeface="Times New Roman" pitchFamily="18" charset="0"/>
              </a:rPr>
              <a:t>%</a:t>
            </a:r>
            <a:r>
              <a:rPr kumimoji="1" lang="zh-CN" altLang="en-US" sz="2400" b="1">
                <a:solidFill>
                  <a:srgbClr val="FFFF00"/>
                </a:solidFill>
                <a:latin typeface="楷体_GB2312" pitchFamily="49" charset="-122"/>
                <a:ea typeface="楷体_GB2312" pitchFamily="49" charset="-122"/>
                <a:cs typeface="Times New Roman" pitchFamily="18" charset="0"/>
              </a:rPr>
              <a:t>）</a:t>
            </a:r>
          </a:p>
        </p:txBody>
      </p:sp>
      <p:sp>
        <p:nvSpPr>
          <p:cNvPr id="42005" name="Rectangle 21"/>
          <p:cNvSpPr>
            <a:spLocks noChangeArrowheads="1"/>
          </p:cNvSpPr>
          <p:nvPr/>
        </p:nvSpPr>
        <p:spPr bwMode="auto">
          <a:xfrm>
            <a:off x="7773988" y="6313488"/>
            <a:ext cx="1563687" cy="457200"/>
          </a:xfrm>
          <a:prstGeom prst="rect">
            <a:avLst/>
          </a:prstGeom>
          <a:noFill/>
          <a:ln w="9525">
            <a:noFill/>
            <a:miter lim="800000"/>
            <a:headEnd/>
            <a:tailEnd/>
          </a:ln>
        </p:spPr>
        <p:txBody>
          <a:bodyPr wrap="none">
            <a:spAutoFit/>
          </a:bodyPr>
          <a:lstStyle/>
          <a:p>
            <a:r>
              <a:rPr kumimoji="1" lang="zh-CN" altLang="en-US" sz="2400" b="1">
                <a:solidFill>
                  <a:srgbClr val="FFFF00"/>
                </a:solidFill>
                <a:latin typeface="楷体_GB2312" pitchFamily="49" charset="-122"/>
                <a:ea typeface="楷体_GB2312" pitchFamily="49" charset="-122"/>
                <a:cs typeface="Times New Roman" pitchFamily="18" charset="0"/>
              </a:rPr>
              <a:t>（　　</a:t>
            </a:r>
            <a:r>
              <a:rPr kumimoji="1" lang="en-US" altLang="zh-CN" sz="2400" b="1">
                <a:solidFill>
                  <a:srgbClr val="FFFF00"/>
                </a:solidFill>
                <a:latin typeface="楷体_GB2312" pitchFamily="49" charset="-122"/>
                <a:ea typeface="楷体_GB2312" pitchFamily="49" charset="-122"/>
                <a:cs typeface="Times New Roman" pitchFamily="18" charset="0"/>
              </a:rPr>
              <a:t>%</a:t>
            </a:r>
            <a:r>
              <a:rPr kumimoji="1" lang="zh-CN" altLang="en-US" sz="2400" b="1">
                <a:solidFill>
                  <a:srgbClr val="FFFF00"/>
                </a:solidFill>
                <a:latin typeface="楷体_GB2312" pitchFamily="49" charset="-122"/>
                <a:ea typeface="楷体_GB2312" pitchFamily="49" charset="-122"/>
                <a:cs typeface="Times New Roman" pitchFamily="18" charset="0"/>
              </a:rPr>
              <a:t>）</a:t>
            </a:r>
          </a:p>
        </p:txBody>
      </p:sp>
      <p:sp>
        <p:nvSpPr>
          <p:cNvPr id="42008" name="AutoShape 24"/>
          <p:cNvSpPr>
            <a:spLocks noChangeArrowheads="1"/>
          </p:cNvSpPr>
          <p:nvPr/>
        </p:nvSpPr>
        <p:spPr bwMode="auto">
          <a:xfrm>
            <a:off x="3635375" y="0"/>
            <a:ext cx="5508625" cy="1412875"/>
          </a:xfrm>
          <a:prstGeom prst="wedgeRectCallout">
            <a:avLst>
              <a:gd name="adj1" fmla="val 9653"/>
              <a:gd name="adj2" fmla="val 116292"/>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 东部高原是温带大陆性气候，降水稀少，植被以温带草原为主。</a:t>
            </a:r>
          </a:p>
        </p:txBody>
      </p:sp>
      <p:sp>
        <p:nvSpPr>
          <p:cNvPr id="42009" name="AutoShape 25"/>
          <p:cNvSpPr>
            <a:spLocks noChangeArrowheads="1"/>
          </p:cNvSpPr>
          <p:nvPr/>
        </p:nvSpPr>
        <p:spPr bwMode="auto">
          <a:xfrm>
            <a:off x="0" y="1844675"/>
            <a:ext cx="3635375" cy="1412875"/>
          </a:xfrm>
          <a:prstGeom prst="wedgeRectCallout">
            <a:avLst>
              <a:gd name="adj1" fmla="val 59477"/>
              <a:gd name="adj2" fmla="val 220898"/>
            </a:avLst>
          </a:prstGeom>
          <a:solidFill>
            <a:schemeClr val="bg1"/>
          </a:solidFill>
          <a:ln w="12700">
            <a:solidFill>
              <a:srgbClr val="FF0000"/>
            </a:solidFill>
            <a:miter lim="800000"/>
            <a:headEnd/>
            <a:tailEnd/>
          </a:ln>
        </p:spPr>
        <p:txBody>
          <a:bodyPr/>
          <a:lstStyle/>
          <a:p>
            <a:pPr algn="ctr"/>
            <a:r>
              <a:rPr lang="zh-CN" altLang="en-US" sz="2800" b="1">
                <a:solidFill>
                  <a:schemeClr val="accent2"/>
                </a:solidFill>
                <a:ea typeface="楷体_GB2312" pitchFamily="49" charset="-122"/>
              </a:rPr>
              <a:t>调用知识：</a:t>
            </a:r>
          </a:p>
          <a:p>
            <a:r>
              <a:rPr lang="zh-CN" altLang="en-US" sz="2800" b="1">
                <a:solidFill>
                  <a:srgbClr val="FF0000"/>
                </a:solidFill>
                <a:ea typeface="楷体_GB2312" pitchFamily="49" charset="-122"/>
              </a:rPr>
              <a:t> 半岛沿海地区是地中海气候，冬季多雨。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01"/>
                                        </p:tgtEl>
                                        <p:attrNameLst>
                                          <p:attrName>style.visibility</p:attrName>
                                        </p:attrNameLst>
                                      </p:cBhvr>
                                      <p:to>
                                        <p:strVal val="visible"/>
                                      </p:to>
                                    </p:set>
                                    <p:animEffect transition="in" filter="dissolve">
                                      <p:cBhvr>
                                        <p:cTn id="7" dur="500"/>
                                        <p:tgtEl>
                                          <p:spTgt spid="420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002"/>
                                        </p:tgtEl>
                                        <p:attrNameLst>
                                          <p:attrName>style.visibility</p:attrName>
                                        </p:attrNameLst>
                                      </p:cBhvr>
                                      <p:to>
                                        <p:strVal val="visible"/>
                                      </p:to>
                                    </p:set>
                                    <p:animEffect transition="in" filter="dissolve">
                                      <p:cBhvr>
                                        <p:cTn id="12" dur="500"/>
                                        <p:tgtEl>
                                          <p:spTgt spid="420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003"/>
                                        </p:tgtEl>
                                        <p:attrNameLst>
                                          <p:attrName>style.visibility</p:attrName>
                                        </p:attrNameLst>
                                      </p:cBhvr>
                                      <p:to>
                                        <p:strVal val="visible"/>
                                      </p:to>
                                    </p:set>
                                    <p:animEffect transition="in" filter="dissolve">
                                      <p:cBhvr>
                                        <p:cTn id="17" dur="500"/>
                                        <p:tgtEl>
                                          <p:spTgt spid="4200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004"/>
                                        </p:tgtEl>
                                        <p:attrNameLst>
                                          <p:attrName>style.visibility</p:attrName>
                                        </p:attrNameLst>
                                      </p:cBhvr>
                                      <p:to>
                                        <p:strVal val="visible"/>
                                      </p:to>
                                    </p:set>
                                    <p:animEffect transition="in" filter="dissolve">
                                      <p:cBhvr>
                                        <p:cTn id="22" dur="500"/>
                                        <p:tgtEl>
                                          <p:spTgt spid="4200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2005"/>
                                        </p:tgtEl>
                                        <p:attrNameLst>
                                          <p:attrName>style.visibility</p:attrName>
                                        </p:attrNameLst>
                                      </p:cBhvr>
                                      <p:to>
                                        <p:strVal val="visible"/>
                                      </p:to>
                                    </p:set>
                                    <p:animEffect transition="in" filter="dissolve">
                                      <p:cBhvr>
                                        <p:cTn id="27" dur="500"/>
                                        <p:tgtEl>
                                          <p:spTgt spid="4200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008"/>
                                        </p:tgtEl>
                                        <p:attrNameLst>
                                          <p:attrName>style.visibility</p:attrName>
                                        </p:attrNameLst>
                                      </p:cBhvr>
                                      <p:to>
                                        <p:strVal val="visible"/>
                                      </p:to>
                                    </p:set>
                                    <p:animEffect transition="in" filter="dissolve">
                                      <p:cBhvr>
                                        <p:cTn id="32" dur="500"/>
                                        <p:tgtEl>
                                          <p:spTgt spid="4200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2009"/>
                                        </p:tgtEl>
                                        <p:attrNameLst>
                                          <p:attrName>style.visibility</p:attrName>
                                        </p:attrNameLst>
                                      </p:cBhvr>
                                      <p:to>
                                        <p:strVal val="visible"/>
                                      </p:to>
                                    </p:set>
                                    <p:animEffect transition="in" filter="dissolve">
                                      <p:cBhvr>
                                        <p:cTn id="37" dur="500"/>
                                        <p:tgtEl>
                                          <p:spTgt spid="4200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41988"/>
                    </p:tgtEl>
                  </p:cond>
                </p:stCondLst>
                <p:endSync evt="end" delay="0">
                  <p:rtn val="all"/>
                </p:endSync>
                <p:childTnLst>
                  <p:par>
                    <p:cTn id="39" fill="hold">
                      <p:stCondLst>
                        <p:cond delay="0"/>
                      </p:stCondLst>
                      <p:childTnLst>
                        <p:par>
                          <p:cTn id="40" fill="hold">
                            <p:stCondLst>
                              <p:cond delay="0"/>
                            </p:stCondLst>
                            <p:childTnLst>
                              <p:par>
                                <p:cTn id="41" presetID="20" presetClass="entr" presetSubtype="0" fill="hold" grpId="0" nodeType="clickEffect">
                                  <p:stCondLst>
                                    <p:cond delay="0"/>
                                  </p:stCondLst>
                                  <p:childTnLst>
                                    <p:set>
                                      <p:cBhvr>
                                        <p:cTn id="42" dur="1" fill="hold">
                                          <p:stCondLst>
                                            <p:cond delay="0"/>
                                          </p:stCondLst>
                                        </p:cTn>
                                        <p:tgtEl>
                                          <p:spTgt spid="41991"/>
                                        </p:tgtEl>
                                        <p:attrNameLst>
                                          <p:attrName>style.visibility</p:attrName>
                                        </p:attrNameLst>
                                      </p:cBhvr>
                                      <p:to>
                                        <p:strVal val="visible"/>
                                      </p:to>
                                    </p:set>
                                    <p:animEffect transition="in" filter="wedge">
                                      <p:cBhvr>
                                        <p:cTn id="43" dur="2000"/>
                                        <p:tgtEl>
                                          <p:spTgt spid="41991"/>
                                        </p:tgtEl>
                                      </p:cBhvr>
                                    </p:animEffect>
                                  </p:childTnLst>
                                </p:cTn>
                              </p:par>
                            </p:childTnLst>
                          </p:cTn>
                        </p:par>
                      </p:childTnLst>
                    </p:cTn>
                  </p:par>
                </p:childTnLst>
              </p:cTn>
              <p:nextCondLst>
                <p:cond evt="onClick" delay="0">
                  <p:tgtEl>
                    <p:spTgt spid="41988"/>
                  </p:tgtEl>
                </p:cond>
              </p:nextCondLst>
            </p:seq>
            <p:seq concurrent="1" nextAc="seek">
              <p:cTn id="44" restart="whenNotActive" fill="hold" evtFilter="cancelBubble" nodeType="interactiveSeq">
                <p:stCondLst>
                  <p:cond evt="onClick" delay="0">
                    <p:tgtEl>
                      <p:spTgt spid="41989"/>
                    </p:tgtEl>
                  </p:cond>
                </p:stCondLst>
                <p:endSync evt="end" delay="0">
                  <p:rtn val="all"/>
                </p:endSync>
                <p:childTnLst>
                  <p:par>
                    <p:cTn id="45" fill="hold">
                      <p:stCondLst>
                        <p:cond delay="0"/>
                      </p:stCondLst>
                      <p:childTnLst>
                        <p:par>
                          <p:cTn id="46" fill="hold">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41992"/>
                                        </p:tgtEl>
                                        <p:attrNameLst>
                                          <p:attrName>style.visibility</p:attrName>
                                        </p:attrNameLst>
                                      </p:cBhvr>
                                      <p:to>
                                        <p:strVal val="visible"/>
                                      </p:to>
                                    </p:set>
                                    <p:animEffect transition="in" filter="wedge">
                                      <p:cBhvr>
                                        <p:cTn id="49" dur="2000"/>
                                        <p:tgtEl>
                                          <p:spTgt spid="41992"/>
                                        </p:tgtEl>
                                      </p:cBhvr>
                                    </p:animEffect>
                                  </p:childTnLst>
                                </p:cTn>
                              </p:par>
                            </p:childTnLst>
                          </p:cTn>
                        </p:par>
                      </p:childTnLst>
                    </p:cTn>
                  </p:par>
                </p:childTnLst>
              </p:cTn>
              <p:nextCondLst>
                <p:cond evt="onClick" delay="0">
                  <p:tgtEl>
                    <p:spTgt spid="41989"/>
                  </p:tgtEl>
                </p:cond>
              </p:nextCondLst>
            </p:seq>
            <p:seq concurrent="1" nextAc="seek">
              <p:cTn id="50" restart="whenNotActive" fill="hold" evtFilter="cancelBubble" nodeType="interactiveSeq">
                <p:stCondLst>
                  <p:cond evt="onClick" delay="0">
                    <p:tgtEl>
                      <p:spTgt spid="41990"/>
                    </p:tgtEl>
                  </p:cond>
                </p:stCondLst>
                <p:endSync evt="end" delay="0">
                  <p:rtn val="all"/>
                </p:endSync>
                <p:childTnLst>
                  <p:par>
                    <p:cTn id="51" fill="hold">
                      <p:stCondLst>
                        <p:cond delay="0"/>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41993"/>
                                        </p:tgtEl>
                                        <p:attrNameLst>
                                          <p:attrName>style.visibility</p:attrName>
                                        </p:attrNameLst>
                                      </p:cBhvr>
                                      <p:to>
                                        <p:strVal val="visible"/>
                                      </p:to>
                                    </p:set>
                                    <p:animEffect transition="in" filter="wedge">
                                      <p:cBhvr>
                                        <p:cTn id="55" dur="2000"/>
                                        <p:tgtEl>
                                          <p:spTgt spid="41993"/>
                                        </p:tgtEl>
                                      </p:cBhvr>
                                    </p:animEffect>
                                  </p:childTnLst>
                                </p:cTn>
                              </p:par>
                            </p:childTnLst>
                          </p:cTn>
                        </p:par>
                      </p:childTnLst>
                    </p:cTn>
                  </p:par>
                </p:childTnLst>
              </p:cTn>
              <p:nextCondLst>
                <p:cond evt="onClick" delay="0">
                  <p:tgtEl>
                    <p:spTgt spid="41990"/>
                  </p:tgtEl>
                </p:cond>
              </p:nextCondLst>
            </p:seq>
            <p:seq concurrent="1" nextAc="seek">
              <p:cTn id="56" restart="whenNotActive" fill="hold" evtFilter="cancelBubble" nodeType="interactiveSeq">
                <p:stCondLst>
                  <p:cond evt="onClick" delay="0">
                    <p:tgtEl>
                      <p:spTgt spid="41994"/>
                    </p:tgtEl>
                  </p:cond>
                </p:stCondLst>
                <p:endSync evt="end" delay="0">
                  <p:rtn val="all"/>
                </p:endSync>
                <p:childTnLst>
                  <p:par>
                    <p:cTn id="57" fill="hold">
                      <p:stCondLst>
                        <p:cond delay="0"/>
                      </p:stCondLst>
                      <p:childTnLst>
                        <p:par>
                          <p:cTn id="58" fill="hold">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41995"/>
                                        </p:tgtEl>
                                        <p:attrNameLst>
                                          <p:attrName>style.visibility</p:attrName>
                                        </p:attrNameLst>
                                      </p:cBhvr>
                                      <p:to>
                                        <p:strVal val="visible"/>
                                      </p:to>
                                    </p:set>
                                    <p:animEffect transition="in" filter="wedge">
                                      <p:cBhvr>
                                        <p:cTn id="61" dur="2000"/>
                                        <p:tgtEl>
                                          <p:spTgt spid="41995"/>
                                        </p:tgtEl>
                                      </p:cBhvr>
                                    </p:animEffect>
                                  </p:childTnLst>
                                </p:cTn>
                              </p:par>
                            </p:childTnLst>
                          </p:cTn>
                        </p:par>
                      </p:childTnLst>
                    </p:cTn>
                  </p:par>
                </p:childTnLst>
              </p:cTn>
              <p:nextCondLst>
                <p:cond evt="onClick" delay="0">
                  <p:tgtEl>
                    <p:spTgt spid="41994"/>
                  </p:tgtEl>
                </p:cond>
              </p:nextCondLst>
            </p:seq>
          </p:childTnLst>
        </p:cTn>
      </p:par>
    </p:tnLst>
    <p:bldLst>
      <p:bldP spid="41991" grpId="0"/>
      <p:bldP spid="41992" grpId="0"/>
      <p:bldP spid="41993" grpId="0"/>
      <p:bldP spid="41995" grpId="0"/>
      <p:bldP spid="42001" grpId="0"/>
      <p:bldP spid="42002" grpId="0"/>
      <p:bldP spid="42003" grpId="0"/>
      <p:bldP spid="42004" grpId="0"/>
      <p:bldP spid="42005" grpId="0"/>
      <p:bldP spid="42008" grpId="0" animBg="1"/>
      <p:bldP spid="420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pic_hd.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 y="764704"/>
            <a:ext cx="9144000" cy="5395770"/>
          </a:xfrm>
          <a:prstGeom prst="rect">
            <a:avLst/>
          </a:prstGeom>
        </p:spPr>
      </p:pic>
    </p:spTree>
    <p:extLst>
      <p:ext uri="{BB962C8B-B14F-4D97-AF65-F5344CB8AC3E}">
        <p14:creationId xmlns:p14="http://schemas.microsoft.com/office/powerpoint/2010/main" val="2629628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1471</TotalTime>
  <Words>2367</Words>
  <Application>Microsoft Office PowerPoint</Application>
  <PresentationFormat>全屏显示(4:3)</PresentationFormat>
  <Paragraphs>403</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黑体</vt:lpstr>
      <vt:lpstr>华文行楷</vt:lpstr>
      <vt:lpstr>华文楷体</vt:lpstr>
      <vt:lpstr>华文新魏</vt:lpstr>
      <vt:lpstr>楷体_GB2312</vt:lpstr>
      <vt:lpstr>宋体</vt:lpstr>
      <vt:lpstr>Arial</vt:lpstr>
      <vt:lpstr>Calibri</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szgjzx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lxq</dc:creator>
  <cp:lastModifiedBy>USER</cp:lastModifiedBy>
  <cp:revision>146</cp:revision>
  <dcterms:created xsi:type="dcterms:W3CDTF">2015-06-18T08:16:10Z</dcterms:created>
  <dcterms:modified xsi:type="dcterms:W3CDTF">2016-03-01T00:25:13Z</dcterms:modified>
  <cp:contentStatus>最终状态</cp:contentStatus>
</cp:coreProperties>
</file>