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5" r:id="rId12"/>
    <p:sldId id="266" r:id="rId13"/>
    <p:sldId id="267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-29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FA6-44CA-497B-98C4-F9A4EDDB565B}" type="datetimeFigureOut">
              <a:rPr lang="zh-CN" altLang="en-US" smtClean="0"/>
              <a:pPr/>
              <a:t>2016-4-15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B4FC-F572-43B8-A81C-6EA36406B9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FA6-44CA-497B-98C4-F9A4EDDB565B}" type="datetimeFigureOut">
              <a:rPr lang="zh-CN" altLang="en-US" smtClean="0"/>
              <a:pPr/>
              <a:t>2016-4-15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B4FC-F572-43B8-A81C-6EA36406B9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FA6-44CA-497B-98C4-F9A4EDDB565B}" type="datetimeFigureOut">
              <a:rPr lang="zh-CN" altLang="en-US" smtClean="0"/>
              <a:pPr/>
              <a:t>2016-4-15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B4FC-F572-43B8-A81C-6EA36406B9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FA6-44CA-497B-98C4-F9A4EDDB565B}" type="datetimeFigureOut">
              <a:rPr lang="zh-CN" altLang="en-US" smtClean="0"/>
              <a:pPr/>
              <a:t>2016-4-15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B4FC-F572-43B8-A81C-6EA36406B9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FA6-44CA-497B-98C4-F9A4EDDB565B}" type="datetimeFigureOut">
              <a:rPr lang="zh-CN" altLang="en-US" smtClean="0"/>
              <a:pPr/>
              <a:t>2016-4-15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B4FC-F572-43B8-A81C-6EA36406B9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FA6-44CA-497B-98C4-F9A4EDDB565B}" type="datetimeFigureOut">
              <a:rPr lang="zh-CN" altLang="en-US" smtClean="0"/>
              <a:pPr/>
              <a:t>2016-4-15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B4FC-F572-43B8-A81C-6EA36406B9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FA6-44CA-497B-98C4-F9A4EDDB565B}" type="datetimeFigureOut">
              <a:rPr lang="zh-CN" altLang="en-US" smtClean="0"/>
              <a:pPr/>
              <a:t>2016-4-15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B4FC-F572-43B8-A81C-6EA36406B9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FA6-44CA-497B-98C4-F9A4EDDB565B}" type="datetimeFigureOut">
              <a:rPr lang="zh-CN" altLang="en-US" smtClean="0"/>
              <a:pPr/>
              <a:t>2016-4-15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B4FC-F572-43B8-A81C-6EA36406B9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FA6-44CA-497B-98C4-F9A4EDDB565B}" type="datetimeFigureOut">
              <a:rPr lang="zh-CN" altLang="en-US" smtClean="0"/>
              <a:pPr/>
              <a:t>2016-4-15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B4FC-F572-43B8-A81C-6EA36406B9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FA6-44CA-497B-98C4-F9A4EDDB565B}" type="datetimeFigureOut">
              <a:rPr lang="zh-CN" altLang="en-US" smtClean="0"/>
              <a:pPr/>
              <a:t>2016-4-15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B4FC-F572-43B8-A81C-6EA36406B9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A9FA6-44CA-497B-98C4-F9A4EDDB565B}" type="datetimeFigureOut">
              <a:rPr lang="zh-CN" altLang="en-US" smtClean="0"/>
              <a:pPr/>
              <a:t>2016-4-15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B4FC-F572-43B8-A81C-6EA36406B9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9FA6-44CA-497B-98C4-F9A4EDDB565B}" type="datetimeFigureOut">
              <a:rPr lang="zh-CN" altLang="en-US" smtClean="0"/>
              <a:pPr/>
              <a:t>2016-4-15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AB4FC-F572-43B8-A81C-6EA36406B9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55526"/>
            <a:ext cx="6912768" cy="40324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2339752" y="1779662"/>
            <a:ext cx="4536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方正流行体简体" panose="03000509000000000000" pitchFamily="65" charset="-122"/>
                <a:ea typeface="方正流行体简体" panose="03000509000000000000" pitchFamily="65" charset="-122"/>
              </a:rPr>
              <a:t>深圳实验学校高中部</a:t>
            </a:r>
            <a:endParaRPr lang="en-US" altLang="zh-CN" sz="2000" b="1" dirty="0" smtClean="0">
              <a:solidFill>
                <a:srgbClr val="FF0000"/>
              </a:solidFill>
              <a:latin typeface="方正流行体简体" panose="03000509000000000000" pitchFamily="65" charset="-122"/>
              <a:ea typeface="方正流行体简体" panose="03000509000000000000" pitchFamily="65" charset="-122"/>
            </a:endParaRPr>
          </a:p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rPr>
              <a:t>高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rPr>
              <a:t>二（下）语文第</a:t>
            </a:r>
            <a:r>
              <a:rPr lang="en-US" altLang="zh-CN" sz="2800" b="1" dirty="0" smtClean="0">
                <a:solidFill>
                  <a:srgbClr val="FF0000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铁筋隶书简体" panose="03000509000000000000" pitchFamily="65" charset="-122"/>
                <a:ea typeface="方正铁筋隶书简体" panose="03000509000000000000" pitchFamily="65" charset="-122"/>
              </a:rPr>
              <a:t>段考</a:t>
            </a:r>
            <a:endParaRPr lang="en-US" altLang="zh-CN" sz="2800" b="1" dirty="0" smtClean="0">
              <a:solidFill>
                <a:srgbClr val="FF0000"/>
              </a:solidFill>
              <a:latin typeface="方正铁筋隶书简体" panose="03000509000000000000" pitchFamily="65" charset="-122"/>
              <a:ea typeface="方正铁筋隶书简体" panose="03000509000000000000" pitchFamily="65" charset="-122"/>
            </a:endParaRPr>
          </a:p>
          <a:p>
            <a:pPr algn="ctr"/>
            <a:endParaRPr lang="en-US" altLang="zh-CN" sz="28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4400" dirty="0" smtClean="0">
                <a:solidFill>
                  <a:srgbClr val="FF00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阅卷反馈</a:t>
            </a:r>
            <a:endParaRPr lang="zh-CN" altLang="en-US" sz="4400" dirty="0">
              <a:solidFill>
                <a:srgbClr val="FF0000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00192" y="444395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高二语文组</a:t>
            </a:r>
            <a:endParaRPr lang="en-US" altLang="zh-CN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b="1" dirty="0" smtClean="0"/>
              <a:t>2016-04-13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28828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307760"/>
            <a:ext cx="79928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实用类文本阅读阅卷</a:t>
            </a:r>
            <a:r>
              <a:rPr lang="zh-CN" altLang="zh-CN" sz="2400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反馈</a:t>
            </a:r>
            <a:r>
              <a:rPr lang="en-US" altLang="zh-CN" sz="2400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---</a:t>
            </a:r>
            <a:r>
              <a:rPr lang="zh-CN" altLang="en-US" sz="2400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童晓语</a:t>
            </a:r>
            <a:endParaRPr lang="zh-CN" altLang="zh-CN" sz="2400" b="1" dirty="0">
              <a:solidFill>
                <a:srgbClr val="FF0000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本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次答题失误主要体现在审题、知识点、表述三方面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000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审题</a:t>
            </a:r>
            <a:r>
              <a:rPr lang="zh-CN" altLang="zh-CN" sz="2000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失误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忽略了题干中“侯仁之创立中国现代历史地理学的过程”，将第二第三个小标题的内容也附会答上，忽略“简要概括”，每个要点后都附上“论据”，而下一道题中要求“结合材料谈谈看法”时，却又不涉及文章内容具体分析，只是泛泛而谈。</a:t>
            </a:r>
          </a:p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000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知识</a:t>
            </a:r>
            <a:r>
              <a:rPr lang="zh-CN" altLang="zh-CN" sz="2000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点错误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：“文中的三个小标题有什么作用”，很多同学想都不想就写上“承上启下”“总结全文”“吸引注意”“句式整齐朗朗上口”，建议重读相关知识短文和讲义。</a:t>
            </a:r>
          </a:p>
          <a:p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000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表述</a:t>
            </a:r>
            <a:r>
              <a:rPr lang="zh-CN" altLang="zh-CN" sz="2000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拖沓</a:t>
            </a:r>
            <a:r>
              <a: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：只会摘录不会归纳，只看表层含义不从深层思考，理解角度单一，表述拖沓冗长。</a:t>
            </a:r>
          </a:p>
        </p:txBody>
      </p:sp>
    </p:spTree>
    <p:extLst>
      <p:ext uri="{BB962C8B-B14F-4D97-AF65-F5344CB8AC3E}">
        <p14:creationId xmlns:p14="http://schemas.microsoft.com/office/powerpoint/2010/main" val="197220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9542"/>
            <a:ext cx="80648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诗歌</a:t>
            </a:r>
            <a:r>
              <a:rPr lang="zh-CN" altLang="en-US" sz="2400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鉴赏</a:t>
            </a:r>
            <a:r>
              <a:rPr lang="en-US" altLang="zh-CN" sz="2400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----</a:t>
            </a:r>
            <a:r>
              <a:rPr lang="zh-CN" altLang="en-US" sz="2400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王宏专</a:t>
            </a:r>
            <a:endParaRPr lang="zh-CN" altLang="en-US" sz="2400" dirty="0">
              <a:solidFill>
                <a:srgbClr val="FF0000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endParaRPr lang="zh-CN" altLang="en-US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r>
              <a:rPr lang="en-US" altLang="zh-CN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1.</a:t>
            </a:r>
            <a:r>
              <a:rPr lang="zh-CN" altLang="en-US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审题</a:t>
            </a:r>
          </a:p>
          <a:p>
            <a:r>
              <a:rPr lang="zh-CN" altLang="en-US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（</a:t>
            </a:r>
            <a:r>
              <a:rPr lang="en-US" altLang="zh-CN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1</a:t>
            </a:r>
            <a:r>
              <a:rPr lang="zh-CN" altLang="en-US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）把“哪些角度”当成“哪些方法、技巧”；</a:t>
            </a:r>
          </a:p>
          <a:p>
            <a:r>
              <a:rPr lang="zh-CN" altLang="en-US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（</a:t>
            </a:r>
            <a:r>
              <a:rPr lang="en-US" altLang="zh-CN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2</a:t>
            </a:r>
            <a:r>
              <a:rPr lang="zh-CN" altLang="en-US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）要求答“描写景象”，却答成了“抒发什么感情”；</a:t>
            </a:r>
          </a:p>
          <a:p>
            <a:r>
              <a:rPr lang="zh-CN" altLang="en-US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（</a:t>
            </a:r>
            <a:r>
              <a:rPr lang="en-US" altLang="zh-CN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3</a:t>
            </a:r>
            <a:r>
              <a:rPr lang="zh-CN" altLang="en-US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）只答什么角度，不结合诗词做简要分析。</a:t>
            </a:r>
          </a:p>
          <a:p>
            <a:endParaRPr lang="en-US" altLang="zh-CN" dirty="0" smtClean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r>
              <a:rPr lang="en-US" altLang="zh-CN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2</a:t>
            </a:r>
            <a:r>
              <a:rPr lang="en-US" altLang="zh-CN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.</a:t>
            </a:r>
            <a:r>
              <a:rPr lang="zh-CN" altLang="en-US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答题</a:t>
            </a:r>
          </a:p>
          <a:p>
            <a:r>
              <a:rPr lang="zh-CN" altLang="en-US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（</a:t>
            </a:r>
            <a:r>
              <a:rPr lang="en-US" altLang="zh-CN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1</a:t>
            </a:r>
            <a:r>
              <a:rPr lang="zh-CN" altLang="en-US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）不对“哪些”进行分点回答；</a:t>
            </a:r>
          </a:p>
          <a:p>
            <a:r>
              <a:rPr lang="zh-CN" altLang="en-US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（</a:t>
            </a:r>
            <a:r>
              <a:rPr lang="en-US" altLang="zh-CN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2</a:t>
            </a:r>
            <a:r>
              <a:rPr lang="zh-CN" altLang="en-US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）不讲顺序，语句混乱、零碎；</a:t>
            </a:r>
          </a:p>
          <a:p>
            <a:r>
              <a:rPr lang="zh-CN" altLang="en-US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（</a:t>
            </a:r>
            <a:r>
              <a:rPr lang="en-US" altLang="zh-CN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3</a:t>
            </a:r>
            <a:r>
              <a:rPr lang="zh-CN" altLang="en-US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）书写潦草，随意涂抹</a:t>
            </a:r>
            <a:r>
              <a:rPr lang="zh-CN" altLang="en-US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547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55526"/>
            <a:ext cx="85689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语言运用</a:t>
            </a:r>
            <a:r>
              <a:rPr lang="en-US" altLang="zh-CN" sz="2400" dirty="0" smtClean="0">
                <a:solidFill>
                  <a:srgbClr val="FF000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—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李新林</a:t>
            </a:r>
            <a:endParaRPr lang="en-US" altLang="zh-CN" sz="24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第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18</a:t>
            </a:r>
            <a:r>
              <a:rPr lang="zh-CN" altLang="en-US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题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补写的句子内容基本符合要求，但很多同学没有注意</a:t>
            </a:r>
            <a:r>
              <a:rPr lang="zh-CN" altLang="en-US" sz="20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上下文的语法上的通顺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，没有注意</a:t>
            </a:r>
            <a:r>
              <a:rPr lang="zh-CN" altLang="en-US" sz="20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语义上</a:t>
            </a:r>
            <a:r>
              <a:rPr lang="zh-CN" altLang="en-US" sz="20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的逻辑联系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。第三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句错误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较多，原因在于没有联系原文中最后一句话的含义。</a:t>
            </a:r>
            <a:r>
              <a:rPr lang="zh-CN" altLang="en-US" sz="20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要从最后一句推测第三句的内容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995686"/>
            <a:ext cx="85689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18.</a:t>
            </a:r>
            <a:r>
              <a:rPr lang="zh-CN" altLang="zh-CN" b="1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在</a:t>
            </a:r>
            <a:r>
              <a:rPr lang="zh-CN" altLang="zh-CN" b="1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下面一段文字横线处补写恰当的语句，使整段文字语意完整连贯，内容贴切，逻辑严密。每处不超过</a:t>
            </a:r>
            <a:r>
              <a:rPr lang="en-US" altLang="zh-CN" b="1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15</a:t>
            </a:r>
            <a:r>
              <a:rPr lang="zh-CN" altLang="zh-CN" b="1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个字。</a:t>
            </a:r>
            <a:r>
              <a:rPr lang="en-US" altLang="zh-CN" b="1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(3</a:t>
            </a:r>
            <a:r>
              <a:rPr lang="zh-CN" altLang="zh-CN" b="1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分</a:t>
            </a:r>
            <a:r>
              <a:rPr lang="en-US" altLang="zh-CN" b="1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)</a:t>
            </a:r>
            <a:endParaRPr lang="zh-CN" altLang="zh-CN" b="1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r>
              <a:rPr lang="en-US" altLang="zh-CN" dirty="0" smtClean="0"/>
              <a:t>         </a:t>
            </a:r>
            <a:r>
              <a:rPr lang="zh-CN" altLang="zh-CN" sz="1600" dirty="0" smtClean="0"/>
              <a:t>截至</a:t>
            </a:r>
            <a:r>
              <a:rPr lang="en-US" altLang="zh-CN" sz="1600" dirty="0"/>
              <a:t>2015</a:t>
            </a:r>
            <a:r>
              <a:rPr lang="zh-CN" altLang="zh-CN" sz="1600" dirty="0"/>
              <a:t>年底，我国手机上网用户超过</a:t>
            </a:r>
            <a:r>
              <a:rPr lang="en-US" altLang="zh-CN" sz="1600" dirty="0"/>
              <a:t>9.05</a:t>
            </a:r>
            <a:r>
              <a:rPr lang="zh-CN" altLang="zh-CN" sz="1600" dirty="0"/>
              <a:t>亿。手机已经不再局限在工具范畴，＿＿①＿＿，用户的行迹、隐私、账号、财款，甚至指纹都由手机来全权负责。伴随而来的是，＿＿②＿＿：恶意软件劫持流量，伪基站诈骗，盗窃用户隐私信息……这对手机生产商、软件开发商提出了新的挑战，＿＿③＿＿。在智能终端越来越普及的时代，谁先巧弈先手棋，谁先敢于融合新技术，谁就会在市场上取得先发优势。</a:t>
            </a:r>
          </a:p>
          <a:p>
            <a:r>
              <a: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18.[</a:t>
            </a:r>
            <a:r>
              <a:rPr lang="zh-CN" altLang="zh-CN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r>
              <a: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zh-CN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①而是真切成为生活的一部分</a:t>
            </a:r>
            <a:r>
              <a: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②手机网络安全问题也日益突出　③也孕育着新的技术革新的可能（本题来源：《步步高》大本，略有改动</a:t>
            </a:r>
            <a:r>
              <a:rPr lang="zh-CN" altLang="zh-CN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94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7494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19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题：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说明漫画内容基本正确。而寓意一问错误较多。比如：“讽刺追捧外国文化”（估计从“像维纳斯”一句推测出来的，其实观音也是从古印度传入中国的），“残缺也是美”，“讽刺产品质量问题”等等。还有些同学认为只是讽刺快递行业，范围也小了点，讽刺的是这一类现象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19622"/>
            <a:ext cx="58326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19</a:t>
            </a:r>
            <a:r>
              <a:rPr lang="en-US" altLang="zh-CN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.</a:t>
            </a:r>
            <a:r>
              <a:rPr lang="zh-CN" altLang="zh-CN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仔细观察下面一幅漫画，请说明漫画内容，并写出漫画寓意，要求语意简明，句子通顺，不超过</a:t>
            </a:r>
            <a:r>
              <a:rPr lang="en-US" altLang="zh-CN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80</a:t>
            </a:r>
            <a:r>
              <a:rPr lang="zh-CN" altLang="zh-CN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字。（</a:t>
            </a:r>
            <a:r>
              <a:rPr lang="en-US" altLang="zh-CN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6</a:t>
            </a:r>
            <a:r>
              <a:rPr lang="zh-CN" altLang="zh-CN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分）</a:t>
            </a:r>
          </a:p>
          <a:p>
            <a:r>
              <a:rPr lang="zh-CN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图中文字：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这胳膊咋摔掉了！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没胳膊更有艺术魅力，像维纳斯。</a:t>
            </a:r>
            <a:r>
              <a:rPr lang="en-US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  <a:r>
              <a:rPr lang="zh-CN" altLang="zh-CN" sz="1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快递</a:t>
            </a:r>
          </a:p>
          <a:p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19.</a:t>
            </a:r>
            <a:r>
              <a:rPr lang="zh-CN" altLang="zh-CN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【漫画内容】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一个快递人员将货物送达货主接受，货主验货时发现货物已经被损坏，就质问快递员，快递员却花言巧语，敷衍塞责。</a:t>
            </a:r>
          </a:p>
          <a:p>
            <a:r>
              <a:rPr lang="zh-CN" altLang="zh-CN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【漫画寓意】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讽刺社会上一些人既不负责任又缺乏职业道德的可恶行为。</a:t>
            </a:r>
          </a:p>
          <a:p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（答出漫画内容给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分，答出寓意给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分；寓意不能就事论事，而要上升提炼为对一类社会现象的概括并表达应持有的态度。句子不通，字数不合要求，酌情扣分。本题来源：《步步高》小本，略有改动。）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467822"/>
            <a:ext cx="2736304" cy="312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54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作文评改反馈</a:t>
            </a:r>
            <a:endParaRPr lang="zh-CN" altLang="en-US" sz="6600" dirty="0">
              <a:solidFill>
                <a:srgbClr val="FF0000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04248" y="294979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林如元、尹迎君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75032"/>
            <a:ext cx="78581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20. </a:t>
            </a:r>
            <a:r>
              <a:rPr lang="zh-CN" altLang="en-US" sz="2000" b="1" dirty="0"/>
              <a:t>阅读下面材料，根据要求写一篇不少于</a:t>
            </a:r>
            <a:r>
              <a:rPr lang="en-US" sz="2000" b="1" dirty="0"/>
              <a:t>800</a:t>
            </a:r>
            <a:r>
              <a:rPr lang="zh-CN" altLang="en-US" sz="2000" b="1" dirty="0"/>
              <a:t>字的作文。</a:t>
            </a:r>
          </a:p>
          <a:p>
            <a:r>
              <a:rPr lang="zh-CN" altLang="en-US" sz="2000" b="1" dirty="0" smtClean="0"/>
              <a:t>         </a:t>
            </a:r>
            <a:r>
              <a:rPr lang="zh-CN" altLang="en-US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小</a:t>
            </a: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明已经三岁多了，因为爸爸妈妈工作的原因，他之前一直和爷爷奶奶住在农村的老家，而爸爸妈妈则住在城里。今年春节，就小明年后的去向问题，一家人展开了讨论。妈妈认为，小明应该跟爸爸妈妈回城里住，</a:t>
            </a:r>
            <a:r>
              <a:rPr lang="zh-CN" altLang="en-US" sz="1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和城里的孩子一起接受幼儿园的教育</a:t>
            </a: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；爷爷奶奶却表达了不同的意见，他们认为，</a:t>
            </a:r>
            <a:r>
              <a:rPr lang="zh-CN" altLang="en-US" sz="1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小孩子最重要的是拥有一个快乐自由的童年</a:t>
            </a: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，这一点城里不如农村好；而爸爸则觉得，</a:t>
            </a:r>
            <a:r>
              <a:rPr lang="zh-CN" altLang="en-US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只要培养好</a:t>
            </a:r>
            <a:r>
              <a:rPr lang="zh-CN" altLang="en-US" sz="1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孩子独立自强的能力，不管在农村还是在城市都无所谓。</a:t>
            </a:r>
          </a:p>
          <a:p>
            <a:r>
              <a:rPr lang="zh-CN" altLang="en-US" b="1" dirty="0" smtClean="0"/>
              <a:t>        对于</a:t>
            </a:r>
            <a:r>
              <a:rPr lang="zh-CN" altLang="en-US" b="1" dirty="0"/>
              <a:t>以上事情，</a:t>
            </a:r>
            <a:r>
              <a:rPr lang="zh-CN" altLang="en-US" sz="2000" b="1" u="sng" dirty="0">
                <a:solidFill>
                  <a:srgbClr val="FF0000"/>
                </a:solidFill>
              </a:rPr>
              <a:t>你更赞成</a:t>
            </a:r>
            <a:r>
              <a:rPr lang="zh-CN" altLang="en-US" b="1" dirty="0"/>
              <a:t>哪一方的意见？请综合材料内容及含意作文，体现你的思考、权衡与选择</a:t>
            </a:r>
            <a:r>
              <a:rPr lang="zh-CN" altLang="en-US" b="1" dirty="0" smtClean="0"/>
              <a:t>。要求</a:t>
            </a:r>
            <a:r>
              <a:rPr lang="zh-CN" altLang="en-US" b="1" dirty="0"/>
              <a:t>选好角度，确定立意，明确文体，自拟标题；不要套作，不得抄袭。</a:t>
            </a:r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10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一、审题和立意</a:t>
            </a:r>
          </a:p>
          <a:p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964396"/>
            <a:ext cx="79296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认同妈妈的意见：</a:t>
            </a:r>
          </a:p>
          <a:p>
            <a:r>
              <a:rPr 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1</a:t>
            </a:r>
            <a:r>
              <a:rPr 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没有父母参与和陪伴的童年是不完整的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陪伴，才是父母给孩子最好的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礼物，这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不是其他物质能够取代的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，在与孩子的相处中建立良好的亲子关系，家长和孩子之间才能更融洽的相处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，孩子才能更快乐的成长。</a:t>
            </a:r>
          </a:p>
          <a:p>
            <a:r>
              <a:rPr 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2</a:t>
            </a:r>
            <a:r>
              <a:rPr 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回城里接受幼儿园教育可以让小明尽早享用城市优质的教育资源。</a:t>
            </a:r>
          </a:p>
          <a:p>
            <a:r>
              <a:rPr 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3</a:t>
            </a:r>
            <a:r>
              <a:rPr 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回城不一定就没有自由快乐，相反待在农村不一定获得自由快乐。</a:t>
            </a:r>
          </a:p>
          <a:p>
            <a:r>
              <a:rPr 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4</a:t>
            </a:r>
            <a:r>
              <a:rPr 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隔代教育本身存在各种问题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中国科学院心理学研究所博士生导师王极盛认为，做家长的，特别是隔代家长们的素质远远落后于时代发展和孩子成长的要求。</a:t>
            </a:r>
          </a:p>
          <a:p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5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回城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也能培养孩子的独立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自强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还可更早适应复杂的社会环境。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75032"/>
            <a:ext cx="81439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认同爷爷奶奶的意见：</a:t>
            </a:r>
          </a:p>
          <a:p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596" y="1118230"/>
            <a:ext cx="80010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1</a:t>
            </a:r>
            <a:r>
              <a:rPr 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不要切断孩子与自然之间的天然联系。大自然就是天然的博物馆，就是最好的教科书，就是诗意课堂。从里边走出过无数名人、诗人、学者。（如鲁迅、莫言、曹文轩）</a:t>
            </a:r>
          </a:p>
          <a:p>
            <a:r>
              <a:rPr 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2.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目的性、功利性过强的教育可能会对孩子的创造力、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想象力和自由的天性形成一定的束缚和捆绑。</a:t>
            </a:r>
          </a:p>
          <a:p>
            <a:r>
              <a:rPr 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3</a:t>
            </a:r>
            <a:r>
              <a:rPr 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幼儿园可能没法顾及到每个孩子的个性，过多的知识教育不利于孩子精神的、诗意的人文底蕴的形成。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60718"/>
            <a:ext cx="80010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认同爸爸的意见：</a:t>
            </a:r>
          </a:p>
          <a:p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179785"/>
            <a:ext cx="80648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1</a:t>
            </a:r>
            <a:r>
              <a:rPr 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相对于知识的教育而言，独立自强的人格教育才是第一位的。</a:t>
            </a:r>
          </a:p>
          <a:p>
            <a:r>
              <a:rPr 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2</a:t>
            </a:r>
            <a:r>
              <a:rPr 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三四岁正式形成习惯、塑造性格的“黄金时段”，所以爸爸的观点无疑是更深刻、更直抵教育本质的。</a:t>
            </a:r>
          </a:p>
          <a:p>
            <a:r>
              <a:rPr 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3</a:t>
            </a:r>
            <a:r>
              <a:rPr 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要放大环境对人才培养的意义。缺乏独立自强的能力，城市里的孩子也可能变成精神萎缩的啃老族，而城里农村的孩子有可能变成无所事事的小混混。无论在城市还是在农村都可培养孩子的独立自强。如自我约束、自我生活、自我反省、自我努力向上的能力，关键是大人有不有这个意识和方法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46338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1</a:t>
            </a:r>
            <a:r>
              <a:rPr 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行文过程中联系材料不够紧密，没有认真挖掘材料潜在的信息，比如“小明已经三岁多了”“一直和爷爷奶奶在农村生活”的身份特点，“接受幼儿园教育”和“快乐自由的童年”背后教育理念的分歧等。</a:t>
            </a:r>
          </a:p>
          <a:p>
            <a:r>
              <a:rPr 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2</a:t>
            </a:r>
            <a:r>
              <a:rPr 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放大个别概念，空泛地议论概念的。如认同爸爸观点的，脱离材料写“独立自强”；认同爷爷奶奶观点的，只写农村的诗意生活；认同妈妈观点就只写城乡的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对比，或只谈教育的对人的作用等等。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3</a:t>
            </a:r>
            <a:r>
              <a:rPr 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论证角度单一，导致无话可说或者只能拼凑字数。</a:t>
            </a:r>
          </a:p>
          <a:p>
            <a:r>
              <a:rPr 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4</a:t>
            </a:r>
            <a:r>
              <a:rPr 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仍然存在平均用力的情况。要在比较权衡之中有正面论证就一定要压缩比较权衡在文中的比重。</a:t>
            </a:r>
          </a:p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仍然有只从材料中引出一个关键词，“如少年当自强”，“教育从来就重要”，然后抛开材料自说自话，到最后一段了才回扣一下材料。 有的开头就抛开材料主，自说自话，到文章末才点一下材料，这都是不合题意的错误，内容分自然就在三等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以内。   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此次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作文测试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，学生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对任务驱动型作文写作有了一个比较清晰地认识，也都在试图完成任务，但在论证过程中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，普遍存在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着理据不够充分、角度不够多元、认识较为粗浅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等问题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。期待在阅读、思辨中有所提高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26749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二、问题和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对策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627534"/>
            <a:ext cx="87849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文言翻译阅卷反馈</a:t>
            </a:r>
            <a:r>
              <a:rPr lang="en-US" altLang="zh-CN" sz="2800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】----</a:t>
            </a:r>
            <a:r>
              <a:rPr lang="zh-CN" altLang="en-US" sz="2800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王中明</a:t>
            </a:r>
          </a:p>
          <a:p>
            <a:endParaRPr lang="zh-CN" altLang="en-US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r>
              <a:rPr lang="zh-CN" altLang="en-US" sz="16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     （</a:t>
            </a:r>
            <a:r>
              <a:rPr lang="en-US" altLang="zh-CN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1</a:t>
            </a:r>
            <a:r>
              <a:rPr lang="zh-CN" altLang="en-US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）汝明严与为期，民德其不扰，相与出力佐役，如期而成。（</a:t>
            </a:r>
            <a:r>
              <a:rPr lang="en-US" altLang="zh-CN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3</a:t>
            </a:r>
            <a:r>
              <a:rPr lang="zh-CN" altLang="en-US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分） </a:t>
            </a:r>
          </a:p>
          <a:p>
            <a:r>
              <a:rPr lang="zh-CN" altLang="en-US" sz="1600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             主要问题</a:t>
            </a:r>
            <a:r>
              <a:rPr lang="zh-CN" altLang="en-US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：“德”“佐役”翻译不好，尤其“德”很多同学翻译为“以</a:t>
            </a:r>
            <a:r>
              <a:rPr lang="en-US" altLang="zh-CN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……</a:t>
            </a:r>
            <a:r>
              <a:rPr lang="zh-CN" altLang="en-US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为道德”</a:t>
            </a:r>
            <a:r>
              <a:rPr lang="zh-CN" altLang="en-US" sz="16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。</a:t>
            </a:r>
            <a:endParaRPr lang="zh-CN" altLang="en-US" sz="16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r>
              <a:rPr lang="zh-CN" altLang="en-US" sz="16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    （</a:t>
            </a:r>
            <a:r>
              <a:rPr lang="en-US" altLang="zh-CN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2</a:t>
            </a:r>
            <a:r>
              <a:rPr lang="zh-CN" altLang="en-US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）何以蕃吾生而安吾性耶？故病且怠。  （</a:t>
            </a:r>
            <a:r>
              <a:rPr lang="en-US" altLang="zh-CN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2</a:t>
            </a:r>
            <a:r>
              <a:rPr lang="zh-CN" altLang="en-US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分）</a:t>
            </a:r>
          </a:p>
          <a:p>
            <a:r>
              <a:rPr lang="zh-CN" altLang="en-US" sz="1600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            主要问题</a:t>
            </a:r>
            <a:r>
              <a:rPr lang="zh-CN" altLang="en-US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：“蕃”“病”翻译不好，不会联系语境推断</a:t>
            </a:r>
            <a:r>
              <a:rPr lang="zh-CN" altLang="en-US" sz="16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语意；翻译句子表达不通顺。</a:t>
            </a:r>
            <a:endParaRPr lang="zh-CN" altLang="en-US" sz="16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r>
              <a:rPr lang="zh-CN" altLang="en-US" sz="16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    （</a:t>
            </a:r>
            <a:r>
              <a:rPr lang="en-US" altLang="zh-CN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3</a:t>
            </a:r>
            <a:r>
              <a:rPr lang="zh-CN" altLang="en-US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）吾少孤，及长，不省所怙，惟兄嫂是依。（</a:t>
            </a:r>
            <a:r>
              <a:rPr lang="en-US" altLang="zh-CN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2</a:t>
            </a:r>
            <a:r>
              <a:rPr lang="zh-CN" altLang="en-US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分）</a:t>
            </a:r>
          </a:p>
          <a:p>
            <a:r>
              <a:rPr lang="zh-CN" altLang="en-US" sz="1600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            主要问题</a:t>
            </a:r>
            <a:r>
              <a:rPr lang="zh-CN" altLang="en-US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：“孤”“怙”“惟</a:t>
            </a:r>
            <a:r>
              <a:rPr lang="en-US" altLang="zh-CN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……</a:t>
            </a:r>
            <a:r>
              <a:rPr lang="zh-CN" altLang="en-US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是</a:t>
            </a:r>
            <a:r>
              <a:rPr lang="en-US" altLang="zh-CN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……”</a:t>
            </a:r>
            <a:r>
              <a:rPr lang="zh-CN" altLang="en-US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等词语和句式翻译不准确。</a:t>
            </a:r>
          </a:p>
          <a:p>
            <a:endParaRPr lang="zh-CN" altLang="en-US" sz="16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翻译建议：</a:t>
            </a:r>
          </a:p>
          <a:p>
            <a:r>
              <a:rPr lang="zh-CN" altLang="en-US" sz="16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     （</a:t>
            </a:r>
            <a:r>
              <a:rPr lang="en-US" altLang="zh-CN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1</a:t>
            </a:r>
            <a:r>
              <a:rPr lang="zh-CN" altLang="en-US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）增加重点词语（实词虚词）积累，尤其常考的人物传记重点实词的积累，做好</a:t>
            </a:r>
            <a:r>
              <a:rPr lang="en-US" altLang="zh-CN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《</a:t>
            </a:r>
            <a:r>
              <a:rPr lang="zh-CN" altLang="en-US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早读晚练</a:t>
            </a:r>
            <a:r>
              <a:rPr lang="en-US" altLang="zh-CN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》</a:t>
            </a:r>
            <a:r>
              <a:rPr lang="zh-CN" altLang="en-US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每个文段积累</a:t>
            </a:r>
            <a:r>
              <a:rPr lang="en-US" altLang="zh-CN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3-5</a:t>
            </a:r>
            <a:r>
              <a:rPr lang="zh-CN" altLang="en-US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个重点实词的例牌练习。日积月累，持之以恒，必有后效。</a:t>
            </a:r>
          </a:p>
          <a:p>
            <a:r>
              <a:rPr lang="zh-CN" altLang="en-US" sz="16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     （</a:t>
            </a:r>
            <a:r>
              <a:rPr lang="en-US" altLang="zh-CN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2</a:t>
            </a:r>
            <a:r>
              <a:rPr lang="zh-CN" altLang="en-US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）强化文言词语推断性训练，在理解分析基础上提高文言翻译能力。</a:t>
            </a:r>
          </a:p>
          <a:p>
            <a:r>
              <a:rPr lang="zh-CN" altLang="en-US" sz="16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     （</a:t>
            </a:r>
            <a:r>
              <a:rPr lang="en-US" altLang="zh-CN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3</a:t>
            </a:r>
            <a:r>
              <a:rPr lang="zh-CN" altLang="en-US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）利用</a:t>
            </a:r>
            <a:r>
              <a:rPr lang="en-US" altLang="zh-CN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《</a:t>
            </a:r>
            <a:r>
              <a:rPr lang="zh-CN" altLang="en-US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早读晚练</a:t>
            </a:r>
            <a:r>
              <a:rPr lang="en-US" altLang="zh-CN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》</a:t>
            </a:r>
            <a:r>
              <a:rPr lang="zh-CN" altLang="en-US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加强翻译练习，建议各班都把</a:t>
            </a:r>
            <a:r>
              <a:rPr lang="en-US" altLang="zh-CN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《</a:t>
            </a:r>
            <a:r>
              <a:rPr lang="zh-CN" altLang="en-US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早读晚练</a:t>
            </a:r>
            <a:r>
              <a:rPr lang="en-US" altLang="zh-CN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》</a:t>
            </a:r>
            <a:r>
              <a:rPr lang="zh-CN" altLang="en-US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文言语段当做翻译文段练习，不要怕繁琐，没有一定量的文言翻译实战训练，一定无法面对</a:t>
            </a:r>
            <a:r>
              <a:rPr lang="en-US" altLang="zh-CN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11</a:t>
            </a:r>
            <a:r>
              <a:rPr lang="zh-CN" altLang="en-US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分的文言</a:t>
            </a:r>
            <a:r>
              <a:rPr lang="zh-CN" altLang="en-US" sz="16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翻译</a:t>
            </a:r>
            <a:r>
              <a:rPr lang="zh-CN" altLang="en-US" sz="16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题目</a:t>
            </a:r>
            <a:r>
              <a:rPr lang="zh-CN" altLang="en-US" sz="16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。</a:t>
            </a:r>
            <a:endParaRPr lang="zh-CN" altLang="en-US" sz="16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99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519522"/>
            <a:ext cx="89289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【</a:t>
            </a:r>
            <a:r>
              <a:rPr lang="zh-CN" altLang="en-US" sz="2800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名篇名句默写阅卷反馈</a:t>
            </a:r>
            <a:r>
              <a:rPr lang="en-US" altLang="zh-CN" sz="2800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】----</a:t>
            </a:r>
            <a:r>
              <a:rPr lang="zh-CN" altLang="en-US" sz="2800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王中</a:t>
            </a:r>
            <a:r>
              <a:rPr lang="zh-CN" altLang="en-US" sz="2800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明</a:t>
            </a:r>
            <a:endParaRPr lang="zh-CN" altLang="en-US" sz="2800" dirty="0">
              <a:solidFill>
                <a:srgbClr val="FF0000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endParaRPr lang="en-US" altLang="zh-CN" sz="2400" dirty="0" smtClean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r>
              <a:rPr lang="zh-CN" altLang="en-US" sz="20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    （</a:t>
            </a:r>
            <a:r>
              <a:rPr lang="en-US" altLang="zh-CN" sz="20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1</a:t>
            </a:r>
            <a:r>
              <a:rPr lang="zh-CN" altLang="en-US" sz="20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）理解出问题，</a:t>
            </a:r>
            <a:r>
              <a:rPr lang="zh-CN" altLang="en-US" sz="2000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默写串</a:t>
            </a:r>
            <a:r>
              <a:rPr lang="zh-CN" altLang="en-US" sz="2000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句</a:t>
            </a:r>
            <a:r>
              <a:rPr lang="zh-CN" altLang="en-US" sz="20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：主要</a:t>
            </a:r>
            <a:r>
              <a:rPr lang="zh-CN" altLang="en-US" sz="20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出现在第三题：将“无边落木萧萧下，不尽长江滚滚来”与“万里悲秋常作客，百年多病独登台”混淆。</a:t>
            </a:r>
          </a:p>
          <a:p>
            <a:r>
              <a:rPr lang="zh-CN" altLang="en-US" sz="20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    （</a:t>
            </a:r>
            <a:r>
              <a:rPr lang="en-US" altLang="zh-CN" sz="20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2</a:t>
            </a:r>
            <a:r>
              <a:rPr lang="zh-CN" altLang="en-US" sz="20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）</a:t>
            </a:r>
            <a:r>
              <a:rPr lang="zh-CN" altLang="en-US" sz="2000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无端掉字：</a:t>
            </a:r>
            <a:r>
              <a:rPr lang="zh-CN" altLang="en-US" sz="20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第一句的“且”，第二句的“是故”，第四句的“而”，导致该句不得分。</a:t>
            </a:r>
          </a:p>
          <a:p>
            <a:r>
              <a:rPr lang="zh-CN" altLang="en-US" sz="20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    （</a:t>
            </a:r>
            <a:r>
              <a:rPr lang="en-US" altLang="zh-CN" sz="20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3</a:t>
            </a:r>
            <a:r>
              <a:rPr lang="zh-CN" altLang="en-US" sz="20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）</a:t>
            </a:r>
            <a:r>
              <a:rPr lang="zh-CN" altLang="en-US" sz="2000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写错字</a:t>
            </a:r>
            <a:r>
              <a:rPr lang="zh-CN" altLang="en-US" sz="20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（包括因为比划不清楚写错字）：第一句的“沮”，偏旁三点水错写成言字旁。第五句的“凌”错写成“临”“领”“邻”的很多。</a:t>
            </a:r>
          </a:p>
          <a:p>
            <a:r>
              <a:rPr lang="zh-CN" altLang="en-US" sz="20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    （</a:t>
            </a:r>
            <a:r>
              <a:rPr lang="en-US" altLang="zh-CN" sz="20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4</a:t>
            </a:r>
            <a:r>
              <a:rPr lang="zh-CN" altLang="en-US" sz="20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）第六句写错误的很少。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      </a:t>
            </a:r>
            <a:r>
              <a:rPr lang="zh-CN" altLang="en-US" sz="2000" b="1" dirty="0" smtClean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翻译</a:t>
            </a:r>
            <a:r>
              <a:rPr lang="zh-CN" altLang="en-US" sz="2000" b="1" dirty="0">
                <a:solidFill>
                  <a:srgbClr val="FF0000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建议</a:t>
            </a:r>
            <a:r>
              <a:rPr lang="zh-CN" altLang="en-US" sz="20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：（</a:t>
            </a:r>
            <a:r>
              <a:rPr lang="en-US" altLang="zh-CN" sz="20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1</a:t>
            </a:r>
            <a:r>
              <a:rPr lang="zh-CN" altLang="en-US" sz="20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）平时背诵默写要有警戒意识，提高背诵默写精准度；（</a:t>
            </a:r>
            <a:r>
              <a:rPr lang="en-US" altLang="zh-CN" sz="20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2</a:t>
            </a:r>
            <a:r>
              <a:rPr lang="zh-CN" altLang="en-US" sz="20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）强化理解性背诵默写；（</a:t>
            </a:r>
            <a:r>
              <a:rPr lang="en-US" altLang="zh-CN" sz="20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3</a:t>
            </a:r>
            <a:r>
              <a:rPr lang="zh-CN" altLang="en-US" sz="20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）规范写好每个汉字；（</a:t>
            </a:r>
            <a:r>
              <a:rPr lang="en-US" altLang="zh-CN" sz="20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4</a:t>
            </a:r>
            <a:r>
              <a:rPr lang="zh-CN" altLang="en-US" sz="2000" dirty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）按要求选句背诵默写，多选无益</a:t>
            </a:r>
            <a:r>
              <a:rPr lang="zh-CN" altLang="en-US" sz="2000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。</a:t>
            </a:r>
            <a:endParaRPr lang="zh-CN" altLang="en-US" sz="2000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3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2154</Words>
  <Application>Microsoft Office PowerPoint</Application>
  <PresentationFormat>全屏显示(16:9)</PresentationFormat>
  <Paragraphs>80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作文评改反馈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林立</dc:creator>
  <cp:lastModifiedBy>USER</cp:lastModifiedBy>
  <cp:revision>29</cp:revision>
  <dcterms:created xsi:type="dcterms:W3CDTF">2016-04-12T12:53:51Z</dcterms:created>
  <dcterms:modified xsi:type="dcterms:W3CDTF">2016-04-15T00:53:51Z</dcterms:modified>
</cp:coreProperties>
</file>