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8"/>
  </p:notesMasterIdLst>
  <p:handoutMasterIdLst>
    <p:handoutMasterId r:id="rId109"/>
  </p:handoutMasterIdLst>
  <p:sldIdLst>
    <p:sldId id="1520" r:id="rId2"/>
    <p:sldId id="1296" r:id="rId3"/>
    <p:sldId id="1360" r:id="rId4"/>
    <p:sldId id="1575" r:id="rId5"/>
    <p:sldId id="1746" r:id="rId6"/>
    <p:sldId id="856" r:id="rId7"/>
    <p:sldId id="1579" r:id="rId8"/>
    <p:sldId id="1658" r:id="rId9"/>
    <p:sldId id="1659" r:id="rId10"/>
    <p:sldId id="1660" r:id="rId11"/>
    <p:sldId id="1661" r:id="rId12"/>
    <p:sldId id="1662" r:id="rId13"/>
    <p:sldId id="1663" r:id="rId14"/>
    <p:sldId id="1664" r:id="rId15"/>
    <p:sldId id="1665" r:id="rId16"/>
    <p:sldId id="1666" r:id="rId17"/>
    <p:sldId id="1667" r:id="rId18"/>
    <p:sldId id="1668" r:id="rId19"/>
    <p:sldId id="1669" r:id="rId20"/>
    <p:sldId id="1670" r:id="rId21"/>
    <p:sldId id="1671" r:id="rId22"/>
    <p:sldId id="1672" r:id="rId23"/>
    <p:sldId id="1673" r:id="rId24"/>
    <p:sldId id="1674" r:id="rId25"/>
    <p:sldId id="1675" r:id="rId26"/>
    <p:sldId id="1676" r:id="rId27"/>
    <p:sldId id="1677" r:id="rId28"/>
    <p:sldId id="1678" r:id="rId29"/>
    <p:sldId id="1679" r:id="rId30"/>
    <p:sldId id="1680" r:id="rId31"/>
    <p:sldId id="1747" r:id="rId32"/>
    <p:sldId id="1384" r:id="rId33"/>
    <p:sldId id="1619" r:id="rId34"/>
    <p:sldId id="1686" r:id="rId35"/>
    <p:sldId id="1687" r:id="rId36"/>
    <p:sldId id="1688" r:id="rId37"/>
    <p:sldId id="1689" r:id="rId38"/>
    <p:sldId id="1690" r:id="rId39"/>
    <p:sldId id="1691" r:id="rId40"/>
    <p:sldId id="1692" r:id="rId41"/>
    <p:sldId id="1693" r:id="rId42"/>
    <p:sldId id="1694" r:id="rId43"/>
    <p:sldId id="1695" r:id="rId44"/>
    <p:sldId id="1748" r:id="rId45"/>
    <p:sldId id="1696" r:id="rId46"/>
    <p:sldId id="1697" r:id="rId47"/>
    <p:sldId id="1698" r:id="rId48"/>
    <p:sldId id="1699" r:id="rId49"/>
    <p:sldId id="1700" r:id="rId50"/>
    <p:sldId id="1701" r:id="rId51"/>
    <p:sldId id="1702" r:id="rId52"/>
    <p:sldId id="1749" r:id="rId53"/>
    <p:sldId id="1703" r:id="rId54"/>
    <p:sldId id="1704" r:id="rId55"/>
    <p:sldId id="1705" r:id="rId56"/>
    <p:sldId id="1706" r:id="rId57"/>
    <p:sldId id="1707" r:id="rId58"/>
    <p:sldId id="1708" r:id="rId59"/>
    <p:sldId id="1709" r:id="rId60"/>
    <p:sldId id="1710" r:id="rId61"/>
    <p:sldId id="1711" r:id="rId62"/>
    <p:sldId id="1712" r:id="rId63"/>
    <p:sldId id="1713" r:id="rId64"/>
    <p:sldId id="1714" r:id="rId65"/>
    <p:sldId id="1715" r:id="rId66"/>
    <p:sldId id="1716" r:id="rId67"/>
    <p:sldId id="1717" r:id="rId68"/>
    <p:sldId id="1718" r:id="rId69"/>
    <p:sldId id="1719" r:id="rId70"/>
    <p:sldId id="1720" r:id="rId71"/>
    <p:sldId id="1721" r:id="rId72"/>
    <p:sldId id="1750" r:id="rId73"/>
    <p:sldId id="1722" r:id="rId74"/>
    <p:sldId id="1723" r:id="rId75"/>
    <p:sldId id="1724" r:id="rId76"/>
    <p:sldId id="1725" r:id="rId77"/>
    <p:sldId id="1726" r:id="rId78"/>
    <p:sldId id="1751" r:id="rId79"/>
    <p:sldId id="1727" r:id="rId80"/>
    <p:sldId id="1728" r:id="rId81"/>
    <p:sldId id="1729" r:id="rId82"/>
    <p:sldId id="1752" r:id="rId83"/>
    <p:sldId id="1755" r:id="rId84"/>
    <p:sldId id="1753" r:id="rId85"/>
    <p:sldId id="1754" r:id="rId86"/>
    <p:sldId id="1730" r:id="rId87"/>
    <p:sldId id="1731" r:id="rId88"/>
    <p:sldId id="1732" r:id="rId89"/>
    <p:sldId id="1733" r:id="rId90"/>
    <p:sldId id="1734" r:id="rId91"/>
    <p:sldId id="1735" r:id="rId92"/>
    <p:sldId id="1736" r:id="rId93"/>
    <p:sldId id="1737" r:id="rId94"/>
    <p:sldId id="1738" r:id="rId95"/>
    <p:sldId id="1739" r:id="rId96"/>
    <p:sldId id="1740" r:id="rId97"/>
    <p:sldId id="1741" r:id="rId98"/>
    <p:sldId id="1756" r:id="rId99"/>
    <p:sldId id="1742" r:id="rId100"/>
    <p:sldId id="1743" r:id="rId101"/>
    <p:sldId id="1757" r:id="rId102"/>
    <p:sldId id="1744" r:id="rId103"/>
    <p:sldId id="1745" r:id="rId104"/>
    <p:sldId id="1759" r:id="rId105"/>
    <p:sldId id="1763" r:id="rId106"/>
    <p:sldId id="1519" r:id="rId107"/>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75" d="100"/>
          <a:sy n="75" d="100"/>
        </p:scale>
        <p:origin x="-384"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2017/3/25</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0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0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师阁小朋友\22041337_171007947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7101"/>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语言文字应用</a:t>
            </a:r>
            <a:endParaRPr lang="en-US" altLang="zh-CN" sz="3200" dirty="0" smtClean="0">
              <a:solidFill>
                <a:schemeClr val="tx1">
                  <a:lumMod val="75000"/>
                  <a:lumOff val="25000"/>
                </a:schemeClr>
              </a:solidFill>
              <a:latin typeface="+mn-lt"/>
              <a:ea typeface="+mn-ea"/>
              <a:cs typeface="+mn-cs"/>
            </a:endParaRPr>
          </a:p>
        </p:txBody>
      </p:sp>
      <p:sp>
        <p:nvSpPr>
          <p:cNvPr id="13" name="标题 2"/>
          <p:cNvSpPr txBox="1">
            <a:spLocks/>
          </p:cNvSpPr>
          <p:nvPr/>
        </p:nvSpPr>
        <p:spPr>
          <a:xfrm>
            <a:off x="3142878" y="3789834"/>
            <a:ext cx="7560840" cy="60948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考点一　正确使用词语</a:t>
            </a:r>
            <a:r>
              <a:rPr lang="en-US" altLang="zh-CN" sz="3600" b="1" kern="100" dirty="0">
                <a:solidFill>
                  <a:schemeClr val="tx1">
                    <a:lumMod val="85000"/>
                    <a:lumOff val="15000"/>
                  </a:schemeClr>
                </a:solidFill>
                <a:latin typeface="Times New Roman"/>
                <a:ea typeface="微软雅黑" pitchFamily="34" charset="-122"/>
                <a:cs typeface="Times New Roman"/>
              </a:rPr>
              <a:t>(</a:t>
            </a:r>
            <a:r>
              <a:rPr lang="zh-CN" altLang="zh-CN" sz="3600" b="1" kern="100" dirty="0">
                <a:solidFill>
                  <a:schemeClr val="tx1">
                    <a:lumMod val="85000"/>
                    <a:lumOff val="15000"/>
                  </a:schemeClr>
                </a:solidFill>
                <a:latin typeface="Times New Roman"/>
                <a:ea typeface="微软雅黑" pitchFamily="34" charset="-122"/>
                <a:cs typeface="Times New Roman"/>
              </a:rPr>
              <a:t>包括熟语</a:t>
            </a:r>
            <a:r>
              <a:rPr lang="en-US" altLang="zh-CN" sz="3600" b="1" kern="100" dirty="0">
                <a:solidFill>
                  <a:schemeClr val="tx1">
                    <a:lumMod val="85000"/>
                    <a:lumOff val="15000"/>
                  </a:schemeClr>
                </a:solidFill>
                <a:latin typeface="Times New Roman"/>
                <a:ea typeface="微软雅黑" pitchFamily="34" charset="-122"/>
                <a:cs typeface="Times New Roman"/>
              </a:rPr>
              <a:t>)</a:t>
            </a:r>
            <a:endParaRPr lang="zh-CN" altLang="zh-CN" sz="3600" b="1" kern="100" dirty="0">
              <a:solidFill>
                <a:schemeClr val="tx1">
                  <a:lumMod val="85000"/>
                  <a:lumOff val="15000"/>
                </a:schemeClr>
              </a:solidFill>
              <a:latin typeface="Times New Roman"/>
              <a:ea typeface="微软雅黑" pitchFamily="34" charset="-122"/>
              <a:cs typeface="Times New Roman"/>
            </a:endParaRPr>
          </a:p>
        </p:txBody>
      </p:sp>
      <p:sp>
        <p:nvSpPr>
          <p:cNvPr id="14" name="副标题 3"/>
          <p:cNvSpPr txBox="1">
            <a:spLocks/>
          </p:cNvSpPr>
          <p:nvPr/>
        </p:nvSpPr>
        <p:spPr>
          <a:xfrm>
            <a:off x="4904978" y="4428381"/>
            <a:ext cx="4418139" cy="50405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0"/>
              </a:spcBef>
              <a:buNone/>
            </a:pP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Courier New"/>
              </a:rPr>
              <a:t>体察细微，辨析语境</a:t>
            </a:r>
            <a:endParaRPr lang="en-US" altLang="zh-CN" sz="2800" kern="100" dirty="0">
              <a:solidFill>
                <a:prstClr val="black"/>
              </a:solidFill>
              <a:latin typeface="Times New Roman"/>
              <a:ea typeface="华文细黑"/>
              <a:cs typeface="Courier New"/>
            </a:endParaRPr>
          </a:p>
        </p:txBody>
      </p:sp>
      <p:grpSp>
        <p:nvGrpSpPr>
          <p:cNvPr id="15" name="组合 14"/>
          <p:cNvGrpSpPr/>
          <p:nvPr/>
        </p:nvGrpSpPr>
        <p:grpSpPr>
          <a:xfrm>
            <a:off x="1466492" y="3650010"/>
            <a:ext cx="1440612" cy="1536473"/>
            <a:chOff x="1466492" y="3650010"/>
            <a:chExt cx="1440612" cy="1536473"/>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90524" y="6022082"/>
            <a:ext cx="5388613"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依次填入下列各句横线处的成语，最恰当的一组是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这正是经验丰富的主教练在战术安排上的</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之处：下半场比赛中想方设法消耗对方主力队员的体力。终于扭转劣势，赢得比赛。</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经过几天的</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，又和病人家属作了充分沟通，吴医生最终否定了治疗小组提出的保守治疗方案，决定尽快为病人进行肺部手术。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早在上个世纪末，当地决策者就</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，提出了从单一的小农业向大农业转移的战略措施，于是一个个生态经济园区应运而生。</a:t>
            </a:r>
            <a:endParaRPr lang="zh-CN" altLang="zh-CN" sz="105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老谋深算</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深谋远虑</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深思熟虑</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深思熟虑</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老谋深算</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深谋远虑</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老谋深算</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深思熟虑</a:t>
            </a:r>
            <a:r>
              <a:rPr lang="en-US" altLang="zh-CN" sz="2800" kern="100" dirty="0">
                <a:latin typeface="Times New Roman"/>
                <a:ea typeface="华文细黑"/>
                <a:cs typeface="Courier New"/>
              </a:rPr>
              <a:t>  </a:t>
            </a:r>
            <a:r>
              <a:rPr lang="zh-CN" altLang="zh-CN" sz="2800" kern="100" dirty="0" smtClean="0">
                <a:latin typeface="Times New Roman"/>
                <a:ea typeface="华文细黑"/>
                <a:cs typeface="Times New Roman"/>
              </a:rPr>
              <a:t>深谋远虑</a:t>
            </a:r>
            <a:r>
              <a:rPr lang="en-US" altLang="zh-CN" sz="1050" kern="100" dirty="0" smtClean="0">
                <a:latin typeface="宋体"/>
                <a:cs typeface="Courier New"/>
              </a:rPr>
              <a:t>	</a:t>
            </a:r>
            <a:r>
              <a:rPr lang="en-US" altLang="zh-CN" sz="2800" kern="100" dirty="0" smtClean="0">
                <a:latin typeface="Times New Roman"/>
                <a:ea typeface="华文细黑"/>
                <a:cs typeface="Courier New"/>
              </a:rPr>
              <a:t>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深谋远虑</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深思熟虑</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老谋深算</a:t>
            </a:r>
            <a:endParaRPr lang="zh-CN" altLang="zh-CN" sz="1050" kern="100" dirty="0">
              <a:effectLst/>
              <a:latin typeface="宋体"/>
              <a:cs typeface="Courier New"/>
            </a:endParaRPr>
          </a:p>
        </p:txBody>
      </p:sp>
      <p:sp>
        <p:nvSpPr>
          <p:cNvPr id="7" name="TextBox 6"/>
          <p:cNvSpPr txBox="1"/>
          <p:nvPr/>
        </p:nvSpPr>
        <p:spPr>
          <a:xfrm>
            <a:off x="488107" y="479794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TextBox 7">
            <a:hlinkClick r:id="rId2" action="ppaction://hlinksldjump"/>
          </p:cNvPr>
          <p:cNvSpPr txBox="1"/>
          <p:nvPr/>
        </p:nvSpPr>
        <p:spPr>
          <a:xfrm>
            <a:off x="1608523" y="479794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2694289" y="4797946"/>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animBg="1"/>
      <p:bldP spid="3"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4006974" y="3022129"/>
            <a:ext cx="1707120"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00887"/>
            <a:ext cx="11478502" cy="4001071"/>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越发成熟的他，不屑于浪费时间向别人证明自己，而喜欢</a:t>
            </a:r>
            <a:r>
              <a:rPr lang="zh-CN" altLang="zh-CN" sz="2800" kern="100" dirty="0">
                <a:solidFill>
                  <a:srgbClr val="0000FF"/>
                </a:solidFill>
                <a:latin typeface="Times New Roman"/>
                <a:ea typeface="华文细黑"/>
                <a:cs typeface="Times New Roman"/>
              </a:rPr>
              <a:t>好整以暇</a:t>
            </a:r>
            <a:r>
              <a:rPr lang="zh-CN" altLang="zh-CN" sz="2800" kern="100" dirty="0">
                <a:solidFill>
                  <a:prstClr val="black"/>
                </a:solidFill>
                <a:latin typeface="Times New Roman"/>
                <a:ea typeface="华文细黑"/>
                <a:cs typeface="Times New Roman"/>
              </a:rPr>
              <a:t>地在旁边观察事物的发展，等待适合出击的机会。</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作家莫言获得诺贝尔文学奖后没有</a:t>
            </a:r>
            <a:r>
              <a:rPr lang="zh-CN" altLang="zh-CN" sz="2800" kern="100" dirty="0">
                <a:solidFill>
                  <a:srgbClr val="0000FF"/>
                </a:solidFill>
                <a:latin typeface="Times New Roman"/>
                <a:ea typeface="华文细黑"/>
                <a:cs typeface="Times New Roman"/>
              </a:rPr>
              <a:t>沾沾自喜</a:t>
            </a:r>
            <a:r>
              <a:rPr lang="zh-CN" altLang="zh-CN" sz="2800" kern="100" dirty="0">
                <a:solidFill>
                  <a:prstClr val="black"/>
                </a:solidFill>
                <a:latin typeface="Times New Roman"/>
                <a:ea typeface="华文细黑"/>
                <a:cs typeface="Times New Roman"/>
              </a:rPr>
              <a:t>，依旧和以往一样默默工作、生活，保持着原来的心态，没觉得自己从此就高人一等。</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A.</a:t>
            </a:r>
            <a:r>
              <a:rPr lang="en-US" altLang="zh-CN" sz="2800" kern="100" dirty="0">
                <a:solidFill>
                  <a:prstClr val="black"/>
                </a:solidFill>
                <a:latin typeface="宋体"/>
                <a:ea typeface="华文细黑"/>
                <a:cs typeface="Times New Roman"/>
              </a:rPr>
              <a:t>①③⑥</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B</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③⑤⑥</a:t>
            </a:r>
            <a:r>
              <a:rPr lang="en-US" altLang="zh-CN" sz="2800" kern="100" dirty="0">
                <a:solidFill>
                  <a:prstClr val="black"/>
                </a:solidFill>
                <a:latin typeface="Times New Roman"/>
                <a:ea typeface="华文细黑"/>
                <a:cs typeface="Courier New"/>
              </a:rPr>
              <a:t>  </a:t>
            </a:r>
            <a:endParaRPr lang="en-US" altLang="zh-CN" sz="2800" kern="100" dirty="0" smtClean="0">
              <a:solidFill>
                <a:prstClr val="black"/>
              </a:solidFill>
              <a:latin typeface="Times New Roman"/>
              <a:ea typeface="华文细黑"/>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①②④</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D</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②④⑤</a:t>
            </a:r>
            <a:endParaRPr lang="zh-CN" altLang="zh-CN" sz="1050" kern="100" dirty="0">
              <a:solidFill>
                <a:prstClr val="black"/>
              </a:solidFill>
              <a:latin typeface="宋体"/>
              <a:cs typeface="Courier New"/>
            </a:endParaRPr>
          </a:p>
        </p:txBody>
      </p:sp>
      <p:sp>
        <p:nvSpPr>
          <p:cNvPr id="5" name="TextBox 4"/>
          <p:cNvSpPr txBox="1"/>
          <p:nvPr/>
        </p:nvSpPr>
        <p:spPr>
          <a:xfrm>
            <a:off x="9880859" y="245264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11001275" y="245264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250928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16281" y="550175"/>
            <a:ext cx="11386607" cy="461664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长此以往：老是这样下去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多就不好的情况而言</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安之若素：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遇到不顺利情况或反常现象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像平常一样对待，毫不在意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大巧若拙：指非常灵巧聪明的人并不炫耀自己，反而貌似笨拙；也指一种艺术境界，类似于写意，几笔就能微妙传神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不瘟不火：指表演既不沉闷也不过火</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好整以暇：形容虽在繁忙之中，仍能严整有序，从容不迫</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沾沾自喜：形容自以为很好而得意的样子。</a:t>
            </a:r>
            <a:endParaRPr lang="zh-CN" altLang="zh-CN" sz="1050" kern="100" dirty="0">
              <a:effectLst/>
              <a:latin typeface="宋体"/>
              <a:cs typeface="Courier New"/>
            </a:endParaRPr>
          </a:p>
        </p:txBody>
      </p:sp>
    </p:spTree>
    <p:extLst>
      <p:ext uri="{BB962C8B-B14F-4D97-AF65-F5344CB8AC3E}">
        <p14:creationId xmlns:p14="http://schemas.microsoft.com/office/powerpoint/2010/main" val="1517694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92653" y="3234797"/>
            <a:ext cx="11563241" cy="1121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7" name="文本框 14"/>
          <p:cNvSpPr txBox="1"/>
          <p:nvPr/>
        </p:nvSpPr>
        <p:spPr>
          <a:xfrm>
            <a:off x="292653" y="4437906"/>
            <a:ext cx="11563241" cy="1121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49832"/>
            <a:ext cx="11478502" cy="6978809"/>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smtClean="0">
                <a:latin typeface="Times New Roman"/>
                <a:ea typeface="华文细黑"/>
                <a:cs typeface="Courier New"/>
              </a:rPr>
              <a:t>3.</a:t>
            </a:r>
            <a:r>
              <a:rPr lang="zh-CN" altLang="zh-CN" sz="2700" kern="100" dirty="0" smtClean="0">
                <a:latin typeface="Times New Roman"/>
                <a:ea typeface="华文细黑"/>
                <a:cs typeface="Times New Roman"/>
              </a:rPr>
              <a:t>下列各句中，加</a:t>
            </a:r>
            <a:r>
              <a:rPr lang="zh-CN" altLang="en-US" sz="2700" kern="100" dirty="0" smtClean="0">
                <a:latin typeface="Times New Roman"/>
                <a:ea typeface="华文细黑"/>
                <a:cs typeface="Times New Roman"/>
              </a:rPr>
              <a:t>颜色</a:t>
            </a:r>
            <a:r>
              <a:rPr lang="zh-CN" altLang="zh-CN" sz="2700" kern="100" dirty="0" smtClean="0">
                <a:latin typeface="Times New Roman"/>
                <a:ea typeface="华文细黑"/>
                <a:cs typeface="Times New Roman"/>
              </a:rPr>
              <a:t>的成语使用不恰当的两项是</a:t>
            </a:r>
            <a:endParaRPr lang="zh-CN" altLang="zh-CN" sz="2700" kern="100" dirty="0" smtClean="0">
              <a:latin typeface="宋体"/>
              <a:cs typeface="Courier New"/>
            </a:endParaRPr>
          </a:p>
          <a:p>
            <a:pPr algn="just">
              <a:lnSpc>
                <a:spcPct val="150000"/>
              </a:lnSpc>
              <a:spcAft>
                <a:spcPts val="0"/>
              </a:spcAft>
            </a:pPr>
            <a:r>
              <a:rPr lang="en-US" altLang="zh-CN" sz="2700" kern="100" dirty="0" smtClean="0">
                <a:latin typeface="Times New Roman"/>
                <a:ea typeface="华文细黑"/>
                <a:cs typeface="Courier New"/>
              </a:rPr>
              <a:t>A.</a:t>
            </a:r>
            <a:r>
              <a:rPr lang="zh-CN" altLang="zh-CN" sz="2700" kern="100" dirty="0" smtClean="0">
                <a:latin typeface="Times New Roman"/>
                <a:ea typeface="华文细黑"/>
                <a:cs typeface="Times New Roman"/>
              </a:rPr>
              <a:t>就在两年前，韩国总统朴槿惠还在说有关自己前助手</a:t>
            </a:r>
            <a:r>
              <a:rPr lang="en-US" altLang="zh-CN" sz="2700" kern="100" dirty="0" smtClean="0">
                <a:latin typeface="宋体"/>
                <a:ea typeface="华文细黑"/>
                <a:cs typeface="Times New Roman"/>
              </a:rPr>
              <a:t>“</a:t>
            </a:r>
            <a:r>
              <a:rPr lang="zh-CN" altLang="zh-CN" sz="2700" kern="100" dirty="0" smtClean="0">
                <a:latin typeface="Times New Roman"/>
                <a:ea typeface="华文细黑"/>
                <a:cs typeface="Times New Roman"/>
              </a:rPr>
              <a:t>幕后干政</a:t>
            </a:r>
            <a:r>
              <a:rPr lang="en-US" altLang="zh-CN" sz="2700" kern="100" dirty="0" smtClean="0">
                <a:latin typeface="宋体"/>
                <a:ea typeface="华文细黑"/>
                <a:cs typeface="Times New Roman"/>
              </a:rPr>
              <a:t>”</a:t>
            </a:r>
            <a:r>
              <a:rPr lang="zh-CN" altLang="zh-CN" sz="2700" kern="100" dirty="0" smtClean="0">
                <a:latin typeface="Times New Roman"/>
                <a:ea typeface="华文细黑"/>
                <a:cs typeface="Times New Roman"/>
              </a:rPr>
              <a:t>的报</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道是</a:t>
            </a:r>
            <a:r>
              <a:rPr lang="zh-CN" altLang="zh-CN" sz="2700" kern="100" dirty="0" smtClean="0">
                <a:solidFill>
                  <a:srgbClr val="0000FF"/>
                </a:solidFill>
                <a:latin typeface="Times New Roman"/>
                <a:ea typeface="华文细黑"/>
                <a:cs typeface="Times New Roman"/>
              </a:rPr>
              <a:t>无中生有</a:t>
            </a:r>
            <a:r>
              <a:rPr lang="zh-CN" altLang="zh-CN" sz="2700" kern="100" dirty="0" smtClean="0">
                <a:latin typeface="Times New Roman"/>
                <a:ea typeface="华文细黑"/>
                <a:cs typeface="Times New Roman"/>
              </a:rPr>
              <a:t>，纯属谣言，但如今</a:t>
            </a:r>
            <a:r>
              <a:rPr lang="en-US" altLang="zh-CN" sz="2700" kern="100" dirty="0" smtClean="0">
                <a:latin typeface="宋体"/>
                <a:ea typeface="华文细黑"/>
                <a:cs typeface="Times New Roman"/>
              </a:rPr>
              <a:t>“</a:t>
            </a:r>
            <a:r>
              <a:rPr lang="zh-CN" altLang="zh-CN" sz="2700" kern="100" dirty="0" smtClean="0">
                <a:latin typeface="Times New Roman"/>
                <a:ea typeface="华文细黑"/>
                <a:cs typeface="Times New Roman"/>
              </a:rPr>
              <a:t>闺蜜干政</a:t>
            </a:r>
            <a:r>
              <a:rPr lang="en-US" altLang="zh-CN" sz="2700" kern="100" dirty="0" smtClean="0">
                <a:latin typeface="宋体"/>
                <a:ea typeface="华文细黑"/>
                <a:cs typeface="Times New Roman"/>
              </a:rPr>
              <a:t>”</a:t>
            </a:r>
            <a:r>
              <a:rPr lang="zh-CN" altLang="zh-CN" sz="2700" kern="100" dirty="0" smtClean="0">
                <a:latin typeface="Times New Roman"/>
                <a:ea typeface="华文细黑"/>
                <a:cs typeface="Times New Roman"/>
              </a:rPr>
              <a:t>事件却被坐实。</a:t>
            </a:r>
            <a:endParaRPr lang="zh-CN" altLang="zh-CN" sz="2700" kern="100" dirty="0" smtClean="0">
              <a:latin typeface="宋体"/>
              <a:cs typeface="Courier New"/>
            </a:endParaRPr>
          </a:p>
          <a:p>
            <a:pPr algn="just">
              <a:lnSpc>
                <a:spcPct val="150000"/>
              </a:lnSpc>
              <a:spcAft>
                <a:spcPts val="0"/>
              </a:spcAft>
            </a:pPr>
            <a:r>
              <a:rPr lang="en-US" altLang="zh-CN" sz="2700" kern="100" dirty="0" smtClean="0">
                <a:latin typeface="Times New Roman"/>
                <a:ea typeface="华文细黑"/>
                <a:cs typeface="Courier New"/>
              </a:rPr>
              <a:t>B.</a:t>
            </a:r>
            <a:r>
              <a:rPr lang="zh-CN" altLang="zh-CN" sz="2700" kern="100" dirty="0" smtClean="0">
                <a:latin typeface="Times New Roman"/>
                <a:ea typeface="华文细黑"/>
                <a:cs typeface="Times New Roman"/>
              </a:rPr>
              <a:t>美国总统竞选终于落幕，地产大亨特朗普让全世界</a:t>
            </a:r>
            <a:r>
              <a:rPr lang="zh-CN" altLang="zh-CN" sz="2700" kern="100" dirty="0">
                <a:solidFill>
                  <a:srgbClr val="0000FF"/>
                </a:solidFill>
                <a:latin typeface="Times New Roman"/>
                <a:ea typeface="华文细黑"/>
                <a:cs typeface="Times New Roman"/>
              </a:rPr>
              <a:t>大跌眼镜</a:t>
            </a:r>
            <a:r>
              <a:rPr lang="zh-CN" altLang="zh-CN" sz="2700" kern="100" dirty="0" smtClean="0">
                <a:latin typeface="Times New Roman"/>
                <a:ea typeface="华文细黑"/>
                <a:cs typeface="Times New Roman"/>
              </a:rPr>
              <a:t>，他以美国</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新孤立主义、民粹主义理念成功击败了原有体制和精英主义的代表希拉里。</a:t>
            </a:r>
            <a:endParaRPr lang="zh-CN" altLang="zh-CN" sz="2700" kern="100" dirty="0" smtClean="0">
              <a:latin typeface="宋体"/>
              <a:cs typeface="Courier New"/>
            </a:endParaRPr>
          </a:p>
          <a:p>
            <a:pPr algn="just">
              <a:lnSpc>
                <a:spcPct val="150000"/>
              </a:lnSpc>
              <a:spcAft>
                <a:spcPts val="0"/>
              </a:spcAft>
            </a:pPr>
            <a:r>
              <a:rPr lang="en-US" altLang="zh-CN" sz="2700" kern="100" dirty="0" smtClean="0">
                <a:latin typeface="Times New Roman"/>
                <a:ea typeface="华文细黑"/>
                <a:cs typeface="Courier New"/>
              </a:rPr>
              <a:t>C.</a:t>
            </a:r>
            <a:r>
              <a:rPr lang="zh-CN" altLang="zh-CN" sz="2700" kern="100" dirty="0" smtClean="0">
                <a:latin typeface="Times New Roman"/>
                <a:ea typeface="华文细黑"/>
                <a:cs typeface="Times New Roman"/>
              </a:rPr>
              <a:t>俄罗斯总统专机在途经瑞士领空时，曾遭到法国三架战机的包围拦截，</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并在几分钟内被抵近跟踪，场面</a:t>
            </a:r>
            <a:r>
              <a:rPr lang="zh-CN" altLang="zh-CN" sz="2700" kern="100" dirty="0">
                <a:solidFill>
                  <a:srgbClr val="0000FF"/>
                </a:solidFill>
                <a:latin typeface="Times New Roman"/>
                <a:ea typeface="华文细黑"/>
                <a:cs typeface="Times New Roman"/>
              </a:rPr>
              <a:t>波诡云谲</a:t>
            </a:r>
            <a:r>
              <a:rPr lang="zh-CN" altLang="zh-CN" sz="2700" kern="100" dirty="0" smtClean="0">
                <a:latin typeface="Times New Roman"/>
                <a:ea typeface="华文细黑"/>
                <a:cs typeface="Times New Roman"/>
              </a:rPr>
              <a:t>，险象环生。</a:t>
            </a:r>
            <a:endParaRPr lang="zh-CN" altLang="zh-CN" sz="2700" kern="100" dirty="0" smtClean="0">
              <a:latin typeface="宋体"/>
              <a:cs typeface="Courier New"/>
            </a:endParaRPr>
          </a:p>
          <a:p>
            <a:pPr algn="just">
              <a:lnSpc>
                <a:spcPct val="150000"/>
              </a:lnSpc>
              <a:spcAft>
                <a:spcPts val="0"/>
              </a:spcAft>
            </a:pPr>
            <a:r>
              <a:rPr lang="en-US" altLang="zh-CN" sz="2700" kern="100" dirty="0" smtClean="0">
                <a:latin typeface="Times New Roman"/>
                <a:ea typeface="华文细黑"/>
                <a:cs typeface="Courier New"/>
              </a:rPr>
              <a:t>D.</a:t>
            </a:r>
            <a:r>
              <a:rPr lang="zh-CN" altLang="zh-CN" sz="2700" kern="100" dirty="0" smtClean="0">
                <a:latin typeface="Times New Roman"/>
                <a:ea typeface="华文细黑"/>
                <a:cs typeface="Times New Roman"/>
              </a:rPr>
              <a:t>由媒体称，印度对中国阻止其加入核供应国集团的指责显得</a:t>
            </a:r>
            <a:r>
              <a:rPr lang="zh-CN" altLang="zh-CN" sz="2700" kern="100" dirty="0">
                <a:solidFill>
                  <a:srgbClr val="0000FF"/>
                </a:solidFill>
                <a:latin typeface="Times New Roman"/>
                <a:ea typeface="华文细黑"/>
                <a:cs typeface="Times New Roman"/>
              </a:rPr>
              <a:t>目光如炬</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这只会给世界留下情绪化且缺乏战略眼光的负面印象。</a:t>
            </a:r>
            <a:endParaRPr lang="zh-CN" altLang="zh-CN" sz="2700" kern="100" dirty="0" smtClean="0">
              <a:latin typeface="宋体"/>
              <a:cs typeface="Courier New"/>
            </a:endParaRPr>
          </a:p>
          <a:p>
            <a:pPr algn="just">
              <a:lnSpc>
                <a:spcPct val="150000"/>
              </a:lnSpc>
              <a:spcAft>
                <a:spcPts val="0"/>
              </a:spcAft>
            </a:pPr>
            <a:r>
              <a:rPr lang="en-US" altLang="zh-CN" sz="2700" kern="100" dirty="0" smtClean="0">
                <a:latin typeface="Times New Roman"/>
                <a:ea typeface="华文细黑"/>
                <a:cs typeface="Courier New"/>
              </a:rPr>
              <a:t>E.</a:t>
            </a:r>
            <a:r>
              <a:rPr lang="zh-CN" altLang="zh-CN" sz="2700" kern="100" dirty="0" smtClean="0">
                <a:latin typeface="Times New Roman"/>
                <a:ea typeface="华文细黑"/>
                <a:cs typeface="Times New Roman"/>
              </a:rPr>
              <a:t>关闭核电站必然要遗留大量核废料，既要关闭核电站，又不愿把核废料</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存放在自己的家园，这个死结使得德国反核能运动</a:t>
            </a:r>
            <a:r>
              <a:rPr lang="zh-CN" altLang="zh-CN" sz="2700" kern="100" dirty="0">
                <a:solidFill>
                  <a:srgbClr val="0000FF"/>
                </a:solidFill>
                <a:latin typeface="Times New Roman"/>
                <a:ea typeface="华文细黑"/>
                <a:cs typeface="Times New Roman"/>
              </a:rPr>
              <a:t>进退维谷</a:t>
            </a:r>
            <a:r>
              <a:rPr lang="zh-CN" altLang="zh-CN" sz="2700" kern="100" dirty="0" smtClean="0">
                <a:latin typeface="Times New Roman"/>
                <a:ea typeface="华文细黑"/>
                <a:cs typeface="Times New Roman"/>
              </a:rPr>
              <a:t>。</a:t>
            </a:r>
            <a:endParaRPr lang="zh-CN" altLang="zh-CN" sz="2700" kern="100" dirty="0">
              <a:effectLst/>
              <a:latin typeface="宋体"/>
              <a:cs typeface="Courier New"/>
            </a:endParaRPr>
          </a:p>
        </p:txBody>
      </p:sp>
      <p:sp>
        <p:nvSpPr>
          <p:cNvPr id="5" name="TextBox 4"/>
          <p:cNvSpPr txBox="1"/>
          <p:nvPr/>
        </p:nvSpPr>
        <p:spPr>
          <a:xfrm>
            <a:off x="8245921" y="14600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366337" y="14600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125395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P spid="7" grpId="0" animBg="1"/>
      <p:bldP spid="7" grpId="1"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40368" y="837506"/>
            <a:ext cx="11563765" cy="332398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项无中生有：把没有的说成有，指凭空捏造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项大跌眼镜：对出乎意料的结果或不可思议的事物感到非常惊讶</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项波诡云谲：形容事态或文笔变幻莫测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项目光如炬：眼光像火炬那样亮，形容见识远大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E</a:t>
            </a:r>
            <a:r>
              <a:rPr lang="zh-CN" altLang="zh-CN" sz="2800" kern="100" dirty="0">
                <a:latin typeface="Times New Roman"/>
                <a:ea typeface="华文细黑"/>
                <a:cs typeface="Times New Roman"/>
              </a:rPr>
              <a:t>项进退维谷：形容处境艰难，进退两难。</a:t>
            </a:r>
            <a:endParaRPr lang="zh-CN" altLang="zh-CN" sz="1050" kern="100" dirty="0">
              <a:effectLst/>
              <a:latin typeface="宋体"/>
              <a:cs typeface="Courier New"/>
            </a:endParaRPr>
          </a:p>
        </p:txBody>
      </p:sp>
    </p:spTree>
    <p:extLst>
      <p:ext uri="{BB962C8B-B14F-4D97-AF65-F5344CB8AC3E}">
        <p14:creationId xmlns:p14="http://schemas.microsoft.com/office/powerpoint/2010/main" val="3074254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298041" y="6244059"/>
            <a:ext cx="4919322"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3" name="矩形 2"/>
          <p:cNvSpPr/>
          <p:nvPr/>
        </p:nvSpPr>
        <p:spPr>
          <a:xfrm>
            <a:off x="305336" y="54943"/>
            <a:ext cx="11478502" cy="6779011"/>
          </a:xfrm>
          <a:prstGeom prst="rect">
            <a:avLst/>
          </a:prstGeom>
        </p:spPr>
        <p:txBody>
          <a:bodyPr wrap="square" lIns="121898" tIns="60948" rIns="121898" bIns="60948">
            <a:spAutoFit/>
          </a:bodyPr>
          <a:lstStyle/>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依次填入下列各句横线处的成语，最恰当的一组是</a:t>
            </a:r>
            <a:endParaRPr lang="zh-CN" altLang="zh-CN" sz="260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法国十八世纪伟大的启蒙思想家卢梭的《社会契约论》</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，给当时法国思想界带来全新的气息，这本书后来成为了反映西方传统政治思想的最有影响力的著作之一。</a:t>
            </a:r>
            <a:endParaRPr lang="zh-CN" altLang="zh-CN" sz="260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陕北民歌《山丹丹开花红艳艳》描述了红军长征胜利抵达陕北时，正逢满山的山丹丹花开的美丽情景，歌曲旋律优美，而演唱者阿宝的嗓音</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，更让听者印象深刻。</a:t>
            </a:r>
            <a:endParaRPr lang="zh-CN" altLang="zh-CN" sz="260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一位抗战老兵在接受记者采访时回忆说：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当时只听到一声</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般的巨响，身旁火光冲天，前方的战友永远地倒在了血泊中，而我也身受重伤。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说完他黯然。</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天崩地</a:t>
            </a:r>
            <a:r>
              <a:rPr lang="zh-CN" altLang="zh-CN" sz="2600" kern="100" dirty="0" smtClean="0">
                <a:latin typeface="Times New Roman"/>
                <a:ea typeface="华文细黑"/>
                <a:cs typeface="Times New Roman"/>
              </a:rPr>
              <a:t>坼</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穿云裂石</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发聋振聩</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天崩地坼</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发聋振聩</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穿云裂石</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发聋振聩</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穿云裂石</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天崩地</a:t>
            </a:r>
            <a:r>
              <a:rPr lang="zh-CN" altLang="zh-CN" sz="2600" kern="100" dirty="0" smtClean="0">
                <a:latin typeface="Times New Roman"/>
                <a:ea typeface="华文细黑"/>
                <a:cs typeface="Times New Roman"/>
              </a:rPr>
              <a:t>坼</a:t>
            </a:r>
            <a:r>
              <a:rPr lang="en-US" altLang="zh-CN" sz="2600" kern="100" dirty="0" smtClean="0">
                <a:latin typeface="宋体"/>
                <a:cs typeface="Courier New"/>
              </a:rPr>
              <a:t>		</a:t>
            </a:r>
            <a:r>
              <a:rPr lang="en-US" altLang="zh-CN" sz="2600" kern="100" dirty="0" smtClean="0">
                <a:latin typeface="Times New Roman"/>
                <a:ea typeface="华文细黑"/>
                <a:cs typeface="Courier New"/>
              </a:rPr>
              <a:t>D</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发聋振聩</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天崩地坼</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穿云裂石</a:t>
            </a:r>
            <a:endParaRPr lang="zh-CN" altLang="zh-CN" sz="2600" kern="100" dirty="0">
              <a:effectLst/>
              <a:latin typeface="宋体"/>
              <a:cs typeface="Courier New"/>
            </a:endParaRPr>
          </a:p>
        </p:txBody>
      </p:sp>
      <p:sp>
        <p:nvSpPr>
          <p:cNvPr id="6" name="TextBox 5"/>
          <p:cNvSpPr txBox="1"/>
          <p:nvPr/>
        </p:nvSpPr>
        <p:spPr>
          <a:xfrm>
            <a:off x="8277633" y="17038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TextBox 6">
            <a:hlinkClick r:id="rId2" action="ppaction://hlinksldjump"/>
          </p:cNvPr>
          <p:cNvSpPr txBox="1"/>
          <p:nvPr/>
        </p:nvSpPr>
        <p:spPr>
          <a:xfrm>
            <a:off x="9398049" y="17038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pic>
        <p:nvPicPr>
          <p:cNvPr id="8" name="图片 7">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549451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animBg="1"/>
      <p:bldP spid="4" grpId="1" animBg="1"/>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16281" y="1049007"/>
            <a:ext cx="11386607"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天崩地坼：天塌下，地裂开，形容声响强烈或变化</a:t>
            </a:r>
            <a:r>
              <a:rPr lang="zh-CN" altLang="zh-CN" sz="2800" kern="100" dirty="0" smtClean="0">
                <a:latin typeface="Times New Roman"/>
                <a:ea typeface="华文细黑"/>
                <a:cs typeface="Times New Roman"/>
              </a:rPr>
              <a:t>巨大。</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穿云裂石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声音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穿过云层，震裂石头，形容乐器声或歌声高亢嘹亮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发聋振聩</a:t>
            </a:r>
            <a:r>
              <a:rPr lang="zh-CN" altLang="zh-CN" sz="2800" kern="100" dirty="0">
                <a:latin typeface="Times New Roman"/>
                <a:ea typeface="华文细黑"/>
                <a:cs typeface="Times New Roman"/>
              </a:rPr>
              <a:t>：发出很大的声响，使耳聋的人也能听见，比喻用语言文字唤醒糊涂的人。</a:t>
            </a:r>
            <a:endParaRPr lang="zh-CN" altLang="zh-CN" sz="1050" kern="100" dirty="0">
              <a:effectLst/>
              <a:latin typeface="宋体"/>
              <a:cs typeface="Courier New"/>
            </a:endParaRPr>
          </a:p>
        </p:txBody>
      </p:sp>
      <p:pic>
        <p:nvPicPr>
          <p:cNvPr id="5" name="图片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640746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C:\Users\Administrator\Desktop\师阁小朋友\22041337_171007947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7101"/>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693490"/>
            <a:ext cx="11563765"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老谋深算：周密的筹划、深远的打算。形容人办事精明老练。第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句中用来形容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经验丰富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的主教练，符合语境。深思熟虑：指深入细致地考虑，侧重形容人思考的深入、时间久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符合</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经过几天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的语境。深谋远虑：周密地计划，往长远里考虑</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符合</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早在上个世纪末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就提出了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战略措施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的语境。</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055646"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909514"/>
            <a:ext cx="11449272" cy="4569753"/>
          </a:xfrm>
          <a:prstGeom prst="rect">
            <a:avLst/>
          </a:prstGeom>
          <a:solidFill>
            <a:schemeClr val="accent6">
              <a:lumMod val="40000"/>
              <a:lumOff val="60000"/>
            </a:schemeClr>
          </a:solidFill>
        </p:spPr>
        <p:txBody>
          <a:bodyPr wrap="square" lIns="121898" tIns="60948" rIns="121898" bIns="60948">
            <a:spAutoFit/>
          </a:bodyPr>
          <a:lstStyle/>
          <a:p>
            <a:pPr lvl="0" algn="just">
              <a:lnSpc>
                <a:spcPct val="150000"/>
              </a:lnSpc>
            </a:pPr>
            <a:r>
              <a:rPr lang="en-US" altLang="zh-CN" sz="2800" kern="100" dirty="0" smtClean="0">
                <a:solidFill>
                  <a:prstClr val="black"/>
                </a:solidFill>
                <a:latin typeface="华文细黑"/>
                <a:ea typeface="华文细黑"/>
                <a:cs typeface="Times New Roman"/>
              </a:rPr>
              <a:t>该题考查正确使用成语的能力</a:t>
            </a:r>
            <a:r>
              <a:rPr lang="en-US" altLang="zh-CN" sz="2800" kern="100" dirty="0">
                <a:solidFill>
                  <a:prstClr val="black"/>
                </a:solidFill>
                <a:latin typeface="华文细黑"/>
                <a:ea typeface="华文细黑"/>
                <a:cs typeface="Times New Roman"/>
              </a:rPr>
              <a:t>，重点放在了近义成语上，题型与</a:t>
            </a:r>
            <a:r>
              <a:rPr lang="en-US" altLang="zh-CN" sz="2800" kern="100" dirty="0">
                <a:solidFill>
                  <a:prstClr val="black"/>
                </a:solidFill>
                <a:latin typeface="Times New Roman"/>
                <a:ea typeface="华文细黑"/>
                <a:cs typeface="Courier New"/>
              </a:rPr>
              <a:t>2014</a:t>
            </a:r>
            <a:r>
              <a:rPr lang="en-US" altLang="zh-CN" sz="2800" kern="100" dirty="0">
                <a:solidFill>
                  <a:prstClr val="black"/>
                </a:solidFill>
                <a:latin typeface="华文细黑"/>
                <a:ea typeface="华文细黑"/>
                <a:cs typeface="Times New Roman"/>
              </a:rPr>
              <a:t>年一致。答题时必须把近义成语的区分点与不同的语境对应起来。这三个成语都有</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考虑周全</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意，但又有细微区别。</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老谋深算</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侧重在</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老</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字，形容人办事精明老练；</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深谋远虑</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侧重在</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远</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字，考虑长远；</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深思熟虑</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侧重在</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熟</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字，反复考虑。而三个句子的语境分别给了相应的信息。第</a:t>
            </a:r>
            <a:r>
              <a:rPr lang="en-US" altLang="zh-CN" sz="2800" kern="100" dirty="0">
                <a:solidFill>
                  <a:prstClr val="black"/>
                </a:solidFill>
                <a:latin typeface="Times New Roman"/>
                <a:ea typeface="华文细黑"/>
                <a:cs typeface="Times New Roman"/>
              </a:rPr>
              <a:t>①</a:t>
            </a:r>
            <a:r>
              <a:rPr lang="en-US" altLang="zh-CN" sz="2800" kern="100" dirty="0">
                <a:solidFill>
                  <a:prstClr val="black"/>
                </a:solidFill>
                <a:latin typeface="华文细黑"/>
                <a:ea typeface="华文细黑"/>
                <a:cs typeface="Times New Roman"/>
              </a:rPr>
              <a:t>句是</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经验丰富</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，第</a:t>
            </a:r>
            <a:r>
              <a:rPr lang="en-US" altLang="zh-CN" sz="2800" kern="100" dirty="0">
                <a:solidFill>
                  <a:prstClr val="black"/>
                </a:solidFill>
                <a:latin typeface="Times New Roman"/>
                <a:ea typeface="华文细黑"/>
                <a:cs typeface="Times New Roman"/>
              </a:rPr>
              <a:t>②</a:t>
            </a:r>
            <a:r>
              <a:rPr lang="en-US" altLang="zh-CN" sz="2800" kern="100" dirty="0">
                <a:solidFill>
                  <a:prstClr val="black"/>
                </a:solidFill>
                <a:latin typeface="华文细黑"/>
                <a:ea typeface="华文细黑"/>
                <a:cs typeface="Times New Roman"/>
              </a:rPr>
              <a:t>句是</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经过几天</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，第</a:t>
            </a:r>
            <a:r>
              <a:rPr lang="en-US" altLang="zh-CN" sz="2800" kern="100" dirty="0">
                <a:solidFill>
                  <a:prstClr val="black"/>
                </a:solidFill>
                <a:latin typeface="Times New Roman"/>
                <a:ea typeface="华文细黑"/>
                <a:cs typeface="Times New Roman"/>
              </a:rPr>
              <a:t>③</a:t>
            </a:r>
            <a:r>
              <a:rPr lang="en-US" altLang="zh-CN" sz="2800" kern="100" dirty="0">
                <a:solidFill>
                  <a:prstClr val="black"/>
                </a:solidFill>
                <a:latin typeface="华文细黑"/>
                <a:ea typeface="华文细黑"/>
                <a:cs typeface="Times New Roman"/>
              </a:rPr>
              <a:t>句是</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早在上个世纪末</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。各自的语境对应各自的成语即可。</a:t>
            </a:r>
            <a:endParaRPr lang="en-US" altLang="zh-CN" sz="2800" kern="100" dirty="0">
              <a:solidFill>
                <a:prstClr val="black"/>
              </a:solidFill>
              <a:latin typeface="Times New Roman"/>
              <a:ea typeface="华文细黑"/>
              <a:cs typeface="Courier New"/>
            </a:endParaRPr>
          </a:p>
        </p:txBody>
      </p:sp>
      <p:sp>
        <p:nvSpPr>
          <p:cNvPr id="4" name="TextBox 3">
            <a:hlinkClick r:id="rId2" action="ppaction://hlinksldjump"/>
          </p:cNvPr>
          <p:cNvSpPr txBox="1"/>
          <p:nvPr/>
        </p:nvSpPr>
        <p:spPr>
          <a:xfrm>
            <a:off x="10415686" y="639153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6381659" y="5019303"/>
            <a:ext cx="5357678"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370051"/>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依次填入下列各句横线处的成语，最恰当的一组是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他是一个心地善良的人，但性格懦弱、谨小慎微，做起事来总是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，从来不敢越雷池一步。</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当今世界科技突飞猛进，我们更要勇于开拓，不断进取，如果</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，就会落后甚至为时代潮流所淘汰。</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要想让中国传统戏曲焕发出新的生命力，决不能满足于现状</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，唯有创新才是弘扬戏曲文化的康庄大道。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smtClean="0">
                <a:latin typeface="Times New Roman"/>
                <a:ea typeface="华文细黑"/>
                <a:cs typeface="Times New Roman"/>
              </a:rPr>
              <a:t>故步自封</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墨守成规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抱残守缺</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墨守成规</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故步自封</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抱残守缺</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抱残守缺</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故步自封</a:t>
            </a:r>
            <a:r>
              <a:rPr lang="en-US" altLang="zh-CN" sz="2800" kern="100" dirty="0">
                <a:latin typeface="Times New Roman"/>
                <a:ea typeface="华文细黑"/>
                <a:cs typeface="Courier New"/>
              </a:rPr>
              <a:t>  </a:t>
            </a:r>
            <a:r>
              <a:rPr lang="zh-CN" altLang="zh-CN" sz="2800" kern="100" dirty="0" smtClean="0">
                <a:latin typeface="Times New Roman"/>
                <a:ea typeface="华文细黑"/>
                <a:cs typeface="Times New Roman"/>
              </a:rPr>
              <a:t>墨守成规</a:t>
            </a:r>
            <a:r>
              <a:rPr lang="en-US" altLang="zh-CN" sz="1050" kern="100" dirty="0" smtClean="0">
                <a:latin typeface="宋体"/>
                <a:cs typeface="Courier New"/>
              </a:rPr>
              <a:t>	</a:t>
            </a:r>
            <a:r>
              <a:rPr lang="en-US" altLang="zh-CN" sz="2800" kern="100" dirty="0" smtClean="0">
                <a:latin typeface="Times New Roman"/>
                <a:ea typeface="华文细黑"/>
                <a:cs typeface="Courier New"/>
              </a:rPr>
              <a:t>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墨守成规</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抱残守缺</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故步自封</a:t>
            </a:r>
            <a:endParaRPr lang="zh-CN" altLang="zh-CN" sz="1050" kern="100" dirty="0">
              <a:effectLst/>
              <a:latin typeface="宋体"/>
              <a:cs typeface="Courier New"/>
            </a:endParaRPr>
          </a:p>
        </p:txBody>
      </p:sp>
      <p:sp>
        <p:nvSpPr>
          <p:cNvPr id="7" name="TextBox 6"/>
          <p:cNvSpPr txBox="1"/>
          <p:nvPr/>
        </p:nvSpPr>
        <p:spPr>
          <a:xfrm>
            <a:off x="6930727" y="437542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TextBox 7">
            <a:hlinkClick r:id="rId2" action="ppaction://hlinksldjump"/>
          </p:cNvPr>
          <p:cNvSpPr txBox="1"/>
          <p:nvPr/>
        </p:nvSpPr>
        <p:spPr>
          <a:xfrm>
            <a:off x="8051143" y="437542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9136909" y="43754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13130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animBg="1"/>
      <p:bldP spid="3"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1049007"/>
            <a:ext cx="11563765"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故步自封：比喻安于现状，不求进步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墨守成规</a:t>
            </a:r>
            <a:r>
              <a:rPr lang="zh-CN" altLang="zh-CN" sz="2800" kern="100" dirty="0">
                <a:latin typeface="Times New Roman"/>
                <a:ea typeface="华文细黑"/>
                <a:cs typeface="Times New Roman"/>
              </a:rPr>
              <a:t>：形容因循守旧，不肯改进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抱残守缺</a:t>
            </a:r>
            <a:r>
              <a:rPr lang="zh-CN" altLang="zh-CN" sz="2800" kern="100" dirty="0">
                <a:latin typeface="Times New Roman"/>
                <a:ea typeface="华文细黑"/>
                <a:cs typeface="Times New Roman"/>
              </a:rPr>
              <a:t>：形容保守不知改进。</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055646"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54887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053530"/>
            <a:ext cx="11449272" cy="4647402"/>
          </a:xfrm>
          <a:prstGeom prst="rect">
            <a:avLst/>
          </a:prstGeom>
          <a:solidFill>
            <a:schemeClr val="accent6">
              <a:lumMod val="40000"/>
              <a:lumOff val="60000"/>
            </a:schemeClr>
          </a:solidFill>
        </p:spPr>
        <p:txBody>
          <a:bodyPr wrap="square" lIns="121898" tIns="60948" rIns="121898" bIns="60948">
            <a:spAutoFit/>
          </a:bodyPr>
          <a:lstStyle/>
          <a:p>
            <a:pPr lvl="0" algn="just">
              <a:lnSpc>
                <a:spcPct val="150000"/>
              </a:lnSpc>
            </a:pPr>
            <a:r>
              <a:rPr lang="en-US" altLang="zh-CN" sz="2800" kern="100" dirty="0" smtClean="0">
                <a:solidFill>
                  <a:prstClr val="black"/>
                </a:solidFill>
                <a:latin typeface="华文细黑"/>
                <a:ea typeface="华文细黑"/>
                <a:cs typeface="Times New Roman"/>
              </a:rPr>
              <a:t>该题考查正确使用成语的能力</a:t>
            </a:r>
            <a:r>
              <a:rPr lang="en-US" altLang="zh-CN" sz="2800" kern="100" dirty="0">
                <a:solidFill>
                  <a:prstClr val="black"/>
                </a:solidFill>
                <a:latin typeface="华文细黑"/>
                <a:ea typeface="华文细黑"/>
                <a:cs typeface="Times New Roman"/>
              </a:rPr>
              <a:t>，题型与同年全国</a:t>
            </a:r>
            <a:r>
              <a:rPr lang="en-US" altLang="zh-CN" sz="2800" kern="100" dirty="0">
                <a:solidFill>
                  <a:prstClr val="black"/>
                </a:solidFill>
                <a:latin typeface="Times New Roman"/>
                <a:ea typeface="华文细黑"/>
                <a:cs typeface="Times New Roman"/>
              </a:rPr>
              <a:t>Ⅰ</a:t>
            </a:r>
            <a:r>
              <a:rPr lang="en-US" altLang="zh-CN" sz="2800" kern="100" dirty="0">
                <a:solidFill>
                  <a:prstClr val="black"/>
                </a:solidFill>
                <a:latin typeface="华文细黑"/>
                <a:ea typeface="华文细黑"/>
                <a:cs typeface="Times New Roman"/>
              </a:rPr>
              <a:t>成语题一致，答题也必须把近义成语的区分点与不同的语境对应起来。这三个成语都有</a:t>
            </a:r>
            <a:r>
              <a:rPr lang="en-US" altLang="zh-CN" sz="2800" kern="100" dirty="0">
                <a:solidFill>
                  <a:prstClr val="black"/>
                </a:solidFill>
                <a:latin typeface="Times New Roman"/>
                <a:ea typeface="华文细黑"/>
                <a:cs typeface="Times New Roman"/>
              </a:rPr>
              <a:t>“</a:t>
            </a:r>
            <a:r>
              <a:rPr lang="en-US" altLang="zh-CN" sz="2800" kern="100" dirty="0">
                <a:solidFill>
                  <a:prstClr val="black"/>
                </a:solidFill>
                <a:latin typeface="华文细黑"/>
                <a:ea typeface="华文细黑"/>
                <a:cs typeface="Times New Roman"/>
              </a:rPr>
              <a:t>因循守旧</a:t>
            </a:r>
            <a:r>
              <a:rPr lang="en-US" altLang="zh-CN" sz="2800" kern="100" dirty="0">
                <a:solidFill>
                  <a:prstClr val="black"/>
                </a:solidFill>
                <a:latin typeface="Times New Roman"/>
                <a:ea typeface="华文细黑"/>
                <a:cs typeface="Times New Roman"/>
              </a:rPr>
              <a:t>”</a:t>
            </a:r>
            <a:r>
              <a:rPr lang="en-US" altLang="zh-CN" sz="2800" kern="100" dirty="0">
                <a:solidFill>
                  <a:prstClr val="black"/>
                </a:solidFill>
                <a:latin typeface="华文细黑"/>
                <a:ea typeface="华文细黑"/>
                <a:cs typeface="Times New Roman"/>
              </a:rPr>
              <a:t>意，但又有细微区别。</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墨守成规</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偏重于按老规矩办事；</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故步自封</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偏重于不肯上进，不求进取；</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抱残守缺</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偏重于不肯革新，不肯接受新事物。而三个句子的语境分别给出了相应的信息。第</a:t>
            </a:r>
            <a:r>
              <a:rPr lang="en-US" altLang="zh-CN" sz="2800" kern="100" dirty="0">
                <a:solidFill>
                  <a:prstClr val="black"/>
                </a:solidFill>
                <a:latin typeface="Times New Roman"/>
                <a:ea typeface="华文细黑"/>
                <a:cs typeface="Times New Roman"/>
              </a:rPr>
              <a:t>①</a:t>
            </a:r>
            <a:r>
              <a:rPr lang="en-US" altLang="zh-CN" sz="2800" kern="100" dirty="0">
                <a:solidFill>
                  <a:prstClr val="black"/>
                </a:solidFill>
                <a:latin typeface="华文细黑"/>
                <a:ea typeface="华文细黑"/>
                <a:cs typeface="Times New Roman"/>
              </a:rPr>
              <a:t>句有</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不敢越雷池一步</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，第</a:t>
            </a:r>
            <a:r>
              <a:rPr lang="en-US" altLang="zh-CN" sz="2800" kern="100" dirty="0">
                <a:solidFill>
                  <a:prstClr val="black"/>
                </a:solidFill>
                <a:latin typeface="Times New Roman"/>
                <a:ea typeface="华文细黑"/>
                <a:cs typeface="Times New Roman"/>
              </a:rPr>
              <a:t>②</a:t>
            </a:r>
            <a:r>
              <a:rPr lang="en-US" altLang="zh-CN" sz="2800" kern="100" dirty="0">
                <a:solidFill>
                  <a:prstClr val="black"/>
                </a:solidFill>
                <a:latin typeface="华文细黑"/>
                <a:ea typeface="华文细黑"/>
                <a:cs typeface="Times New Roman"/>
              </a:rPr>
              <a:t>句有</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不断进取</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，第</a:t>
            </a:r>
            <a:r>
              <a:rPr lang="en-US" altLang="zh-CN" sz="2800" kern="100" dirty="0">
                <a:solidFill>
                  <a:prstClr val="black"/>
                </a:solidFill>
                <a:latin typeface="Times New Roman"/>
                <a:ea typeface="华文细黑"/>
                <a:cs typeface="Times New Roman"/>
              </a:rPr>
              <a:t>③</a:t>
            </a:r>
            <a:r>
              <a:rPr lang="en-US" altLang="zh-CN" sz="2800" kern="100" dirty="0">
                <a:solidFill>
                  <a:prstClr val="black"/>
                </a:solidFill>
                <a:latin typeface="华文细黑"/>
                <a:ea typeface="华文细黑"/>
                <a:cs typeface="Times New Roman"/>
              </a:rPr>
              <a:t>句有</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新的生命力</a:t>
            </a:r>
            <a:r>
              <a:rPr lang="en-US" altLang="zh-CN" sz="2800" kern="100" dirty="0" smtClean="0">
                <a:solidFill>
                  <a:prstClr val="black"/>
                </a:solidFill>
                <a:latin typeface="宋体" pitchFamily="2" charset="-122"/>
                <a:ea typeface="宋体" pitchFamily="2" charset="-122"/>
                <a:cs typeface="Times New Roman"/>
              </a:rPr>
              <a:t>”</a:t>
            </a:r>
          </a:p>
          <a:p>
            <a:pPr lvl="0" algn="just">
              <a:lnSpc>
                <a:spcPct val="150000"/>
              </a:lnSpc>
            </a:pPr>
            <a:r>
              <a:rPr lang="en-US" altLang="zh-CN" sz="2800" kern="100" dirty="0" smtClean="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创新</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。各自的语境对应各自的成语即可。</a:t>
            </a:r>
            <a:endParaRPr lang="en-US" altLang="zh-CN" sz="2800" kern="100" dirty="0">
              <a:solidFill>
                <a:prstClr val="black"/>
              </a:solidFill>
              <a:latin typeface="Times New Roman"/>
              <a:ea typeface="华文细黑"/>
              <a:cs typeface="Courier New"/>
            </a:endParaRPr>
          </a:p>
        </p:txBody>
      </p:sp>
      <p:sp>
        <p:nvSpPr>
          <p:cNvPr id="4" name="TextBox 3">
            <a:hlinkClick r:id="rId2" action="ppaction://hlinksldjump"/>
          </p:cNvPr>
          <p:cNvSpPr txBox="1"/>
          <p:nvPr/>
        </p:nvSpPr>
        <p:spPr>
          <a:xfrm>
            <a:off x="10415686" y="639153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72857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8621"/>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5.(2016·</a:t>
            </a:r>
            <a:r>
              <a:rPr lang="zh-CN" altLang="zh-CN" sz="2800" kern="100" dirty="0">
                <a:latin typeface="Times New Roman"/>
                <a:ea typeface="华文细黑"/>
                <a:cs typeface="Times New Roman"/>
              </a:rPr>
              <a:t>全国甲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舞台上的灯光时明时暗，快速变幻的布景令人</a:t>
            </a:r>
            <a:r>
              <a:rPr lang="zh-CN" altLang="zh-CN" sz="2800" kern="100" dirty="0">
                <a:solidFill>
                  <a:srgbClr val="0000FF"/>
                </a:solidFill>
                <a:latin typeface="Times New Roman"/>
                <a:ea typeface="华文细黑"/>
                <a:cs typeface="Times New Roman"/>
              </a:rPr>
              <a:t>目不交睫</a:t>
            </a:r>
            <a:r>
              <a:rPr lang="zh-CN" altLang="zh-CN" sz="2800" kern="100" dirty="0">
                <a:latin typeface="Times New Roman"/>
                <a:ea typeface="华文细黑"/>
                <a:cs typeface="Times New Roman"/>
              </a:rPr>
              <a:t>，随着歌手的狂歌劲舞，观众席上也一片沸腾。</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有专家指出，石油是不可忽视的战略资源，我们必须</a:t>
            </a:r>
            <a:r>
              <a:rPr lang="zh-CN" altLang="zh-CN" sz="2800" kern="100" dirty="0">
                <a:solidFill>
                  <a:srgbClr val="0000FF"/>
                </a:solidFill>
                <a:latin typeface="Times New Roman"/>
                <a:ea typeface="华文细黑"/>
                <a:cs typeface="Times New Roman"/>
              </a:rPr>
              <a:t>厝火积薪</a:t>
            </a:r>
            <a:r>
              <a:rPr lang="zh-CN" altLang="zh-CN" sz="2800" kern="100" dirty="0">
                <a:latin typeface="Times New Roman"/>
                <a:ea typeface="华文细黑"/>
                <a:cs typeface="Times New Roman"/>
              </a:rPr>
              <a:t>，未雨绸缪，进一步健全中国的石油安全体系。</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那些航空领域的拓荒者，很多已经离开人世，但他们</a:t>
            </a:r>
            <a:r>
              <a:rPr lang="zh-CN" altLang="zh-CN" sz="2800" kern="100" dirty="0">
                <a:solidFill>
                  <a:srgbClr val="0000FF"/>
                </a:solidFill>
                <a:latin typeface="Times New Roman"/>
                <a:ea typeface="华文细黑"/>
                <a:cs typeface="Times New Roman"/>
              </a:rPr>
              <a:t>筚路蓝缕</a:t>
            </a:r>
            <a:r>
              <a:rPr lang="zh-CN" altLang="zh-CN" sz="2800" kern="100" dirty="0">
                <a:latin typeface="Times New Roman"/>
                <a:ea typeface="华文细黑"/>
                <a:cs typeface="Times New Roman"/>
              </a:rPr>
              <a:t>的感人形象一直深深印在人们的记忆中。</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这次会谈并没有其他人员参加，他们两个人又都一直</a:t>
            </a:r>
            <a:r>
              <a:rPr lang="zh-CN" altLang="zh-CN" sz="2800" kern="100" dirty="0">
                <a:solidFill>
                  <a:srgbClr val="0000FF"/>
                </a:solidFill>
                <a:latin typeface="Times New Roman"/>
                <a:ea typeface="华文细黑"/>
                <a:cs typeface="Times New Roman"/>
              </a:rPr>
              <a:t>讳莫如深</a:t>
            </a:r>
            <a:r>
              <a:rPr lang="zh-CN" altLang="zh-CN" sz="2800" kern="100" dirty="0">
                <a:latin typeface="Times New Roman"/>
                <a:ea typeface="华文细黑"/>
                <a:cs typeface="Times New Roman"/>
              </a:rPr>
              <a:t>，所以会谈内容就成为一个难解之谜</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48762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982335" y="3865920"/>
            <a:ext cx="1707120"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518652"/>
            <a:ext cx="11478502" cy="3919254"/>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正在悠闲散步的外科主任王教授，突然接到护士电话说有个病人情况危急，他立刻</a:t>
            </a:r>
            <a:r>
              <a:rPr lang="zh-CN" altLang="zh-CN" sz="2800" kern="100" dirty="0">
                <a:solidFill>
                  <a:srgbClr val="0000FF"/>
                </a:solidFill>
                <a:latin typeface="Times New Roman"/>
                <a:ea typeface="华文细黑"/>
                <a:cs typeface="Times New Roman"/>
              </a:rPr>
              <a:t>安步当车</a:t>
            </a:r>
            <a:r>
              <a:rPr lang="zh-CN" altLang="zh-CN" sz="2800" kern="100" dirty="0">
                <a:solidFill>
                  <a:prstClr val="black"/>
                </a:solidFill>
                <a:latin typeface="Times New Roman"/>
                <a:ea typeface="华文细黑"/>
                <a:cs typeface="Times New Roman"/>
              </a:rPr>
              <a:t>向医院跑去。</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从用字之讲究可以看出，这首诗的作者</a:t>
            </a:r>
            <a:r>
              <a:rPr lang="zh-CN" altLang="zh-CN" sz="2800" kern="100" dirty="0">
                <a:solidFill>
                  <a:srgbClr val="0000FF"/>
                </a:solidFill>
                <a:latin typeface="Times New Roman"/>
                <a:ea typeface="华文细黑"/>
                <a:cs typeface="Times New Roman"/>
              </a:rPr>
              <a:t>苦心孤诣</a:t>
            </a:r>
            <a:r>
              <a:rPr lang="zh-CN" altLang="zh-CN" sz="2800" kern="100" dirty="0">
                <a:solidFill>
                  <a:prstClr val="black"/>
                </a:solidFill>
                <a:latin typeface="Times New Roman"/>
                <a:ea typeface="华文细黑"/>
                <a:cs typeface="Times New Roman"/>
              </a:rPr>
              <a:t>，要在这有限的篇幅中营造出一种深邃幽远的意境。</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A.</a:t>
            </a:r>
            <a:r>
              <a:rPr lang="en-US" altLang="zh-CN" sz="2800" kern="100" dirty="0">
                <a:solidFill>
                  <a:prstClr val="black"/>
                </a:solidFill>
                <a:latin typeface="宋体"/>
                <a:ea typeface="华文细黑"/>
                <a:cs typeface="Times New Roman"/>
              </a:rPr>
              <a:t>①②⑤</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B</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①④⑥</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C.</a:t>
            </a:r>
            <a:r>
              <a:rPr lang="en-US" altLang="zh-CN" sz="2800" kern="100" dirty="0">
                <a:solidFill>
                  <a:prstClr val="black"/>
                </a:solidFill>
                <a:latin typeface="宋体"/>
                <a:ea typeface="华文细黑"/>
                <a:cs typeface="Times New Roman"/>
              </a:rPr>
              <a:t>②③⑤</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D</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③④⑥</a:t>
            </a:r>
            <a:endParaRPr lang="zh-CN" altLang="zh-CN" sz="1050" kern="100" dirty="0">
              <a:solidFill>
                <a:prstClr val="black"/>
              </a:solidFill>
              <a:latin typeface="宋体"/>
              <a:cs typeface="Courier New"/>
            </a:endParaRPr>
          </a:p>
        </p:txBody>
      </p:sp>
      <p:sp>
        <p:nvSpPr>
          <p:cNvPr id="7" name="TextBox 6"/>
          <p:cNvSpPr txBox="1"/>
          <p:nvPr/>
        </p:nvSpPr>
        <p:spPr>
          <a:xfrm>
            <a:off x="5466184" y="268009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TextBox 7">
            <a:hlinkClick r:id="rId2" action="ppaction://hlinksldjump"/>
          </p:cNvPr>
          <p:cNvSpPr txBox="1"/>
          <p:nvPr/>
        </p:nvSpPr>
        <p:spPr>
          <a:xfrm>
            <a:off x="6586600" y="268009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7672366" y="2680097"/>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2214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621482"/>
            <a:ext cx="11563765" cy="526297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本题从用错对象、望文生义等角度设误考查成语的使用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目不交睫：形容夜间不睡觉或睡不着觉。这里属望文生义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厝火积薪：比喻潜伏着很大的危险。这里误用为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事先做准备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筚路蓝缕：形容创业的艰苦。使用正确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讳莫如深：形容紧紧隐瞒。使用正确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安步当车：指慢慢地步行，就当作是坐车。用在此处不合语境，与句中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的意思相矛盾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苦心孤诣：指费尽心思钻研或经营，达到别人达不到的境地。使用正确。</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055646"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59613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62558" y="1053530"/>
            <a:ext cx="11449272" cy="3354740"/>
          </a:xfrm>
          <a:prstGeom prst="rect">
            <a:avLst/>
          </a:prstGeom>
          <a:solidFill>
            <a:schemeClr val="accent6">
              <a:lumMod val="40000"/>
              <a:lumOff val="60000"/>
            </a:schemeClr>
          </a:solidFill>
        </p:spPr>
        <p:txBody>
          <a:bodyPr wrap="square" lIns="121898" tIns="60948" rIns="121898" bIns="60948">
            <a:spAutoFit/>
          </a:bodyPr>
          <a:lstStyle/>
          <a:p>
            <a:pPr lvl="0" algn="just">
              <a:lnSpc>
                <a:spcPct val="150000"/>
              </a:lnSpc>
            </a:pPr>
            <a:r>
              <a:rPr lang="en-US" altLang="zh-CN" sz="2800" kern="100" dirty="0" smtClean="0">
                <a:solidFill>
                  <a:prstClr val="black"/>
                </a:solidFill>
                <a:latin typeface="Times New Roman"/>
                <a:ea typeface="华文细黑"/>
                <a:cs typeface="Courier New"/>
              </a:rPr>
              <a:t>2016</a:t>
            </a:r>
            <a:r>
              <a:rPr lang="en-US" altLang="zh-CN" sz="2800" kern="100" dirty="0">
                <a:solidFill>
                  <a:prstClr val="black"/>
                </a:solidFill>
                <a:latin typeface="华文细黑"/>
                <a:ea typeface="华文细黑"/>
                <a:cs typeface="Times New Roman"/>
              </a:rPr>
              <a:t>年成语题考查点与题型均有小小的变化。不再考查近义成语的辨析，而是重在成语运用：给出六个句子，六个成语，三个一组，进行</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正确</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选择。考查成语的数量增加了，试题难度似乎降低了。所选六个成语中，</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目不交睫</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厝火积薪</a:t>
            </a:r>
            <a:r>
              <a:rPr lang="en-US" altLang="zh-CN" sz="2800" kern="100" dirty="0">
                <a:solidFill>
                  <a:prstClr val="black"/>
                </a:solidFill>
                <a:latin typeface="宋体" pitchFamily="2" charset="-122"/>
                <a:ea typeface="宋体" pitchFamily="2" charset="-122"/>
                <a:cs typeface="Times New Roman"/>
              </a:rPr>
              <a:t>”</a:t>
            </a:r>
            <a:r>
              <a:rPr lang="en-US" altLang="zh-CN" sz="2800" kern="100" dirty="0">
                <a:solidFill>
                  <a:prstClr val="black"/>
                </a:solidFill>
                <a:latin typeface="华文细黑"/>
                <a:ea typeface="华文细黑"/>
                <a:cs typeface="Times New Roman"/>
              </a:rPr>
              <a:t>较冷，而且设误点也设在这两个上面，但后面四个成语较熟，可以以熟推新，运用排除法，也是可以选准的。</a:t>
            </a:r>
          </a:p>
        </p:txBody>
      </p:sp>
      <p:sp>
        <p:nvSpPr>
          <p:cNvPr id="3" name="TextBox 2">
            <a:hlinkClick r:id="rId2" action="ppaction://hlinksldjump"/>
          </p:cNvPr>
          <p:cNvSpPr txBox="1"/>
          <p:nvPr/>
        </p:nvSpPr>
        <p:spPr>
          <a:xfrm>
            <a:off x="10415686" y="639153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759342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305945" y="3160926"/>
            <a:ext cx="57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214886" y="2637706"/>
            <a:ext cx="5357168"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精做课标真题，把握复习方向</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306716" y="4193003"/>
            <a:ext cx="576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214886" y="3669821"/>
            <a:ext cx="5717207"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如何识记、理解和正确使用成语</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32867"/>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6.(2016·</a:t>
            </a:r>
            <a:r>
              <a:rPr lang="zh-CN" altLang="zh-CN" sz="2800" kern="100" dirty="0">
                <a:latin typeface="Times New Roman"/>
                <a:ea typeface="华文细黑"/>
                <a:cs typeface="Times New Roman"/>
              </a:rPr>
              <a:t>全国乙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第二展厅的文物如同一部浓缩的史书，</a:t>
            </a:r>
            <a:r>
              <a:rPr lang="zh-CN" altLang="zh-CN" sz="2800" kern="100" dirty="0">
                <a:solidFill>
                  <a:srgbClr val="0000FF"/>
                </a:solidFill>
                <a:latin typeface="Times New Roman"/>
                <a:ea typeface="华文细黑"/>
                <a:cs typeface="Times New Roman"/>
              </a:rPr>
              <a:t>举重若轻</a:t>
            </a:r>
            <a:r>
              <a:rPr lang="zh-CN" altLang="zh-CN" sz="2800" kern="100" dirty="0">
                <a:latin typeface="Times New Roman"/>
                <a:ea typeface="华文细黑"/>
                <a:cs typeface="Times New Roman"/>
              </a:rPr>
              <a:t>地展示了先民们在恶劣的自然条件下顽强抗争、繁衍生息的漫长历史。</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这部翻译小说虽然是以家庭生活为题材的，却多侧面、多视角地展现出那个时代</a:t>
            </a:r>
            <a:r>
              <a:rPr lang="zh-CN" altLang="zh-CN" sz="2800" kern="100" dirty="0">
                <a:solidFill>
                  <a:srgbClr val="0000FF"/>
                </a:solidFill>
                <a:latin typeface="Times New Roman"/>
                <a:ea typeface="华文细黑"/>
                <a:cs typeface="Times New Roman"/>
              </a:rPr>
              <a:t>光怪陆离</a:t>
            </a:r>
            <a:r>
              <a:rPr lang="zh-CN" altLang="zh-CN" sz="2800" kern="100" dirty="0">
                <a:latin typeface="Times New Roman"/>
                <a:ea typeface="华文细黑"/>
                <a:cs typeface="Times New Roman"/>
              </a:rPr>
              <a:t>的社会生活画卷。</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毕业后他的同学大都顺理成章地走上了音乐创作之路，而他却</a:t>
            </a:r>
            <a:r>
              <a:rPr lang="zh-CN" altLang="zh-CN" sz="2800" kern="100" dirty="0">
                <a:solidFill>
                  <a:srgbClr val="0000FF"/>
                </a:solidFill>
                <a:latin typeface="Times New Roman"/>
                <a:ea typeface="华文细黑"/>
                <a:cs typeface="Times New Roman"/>
              </a:rPr>
              <a:t>改换门庭</a:t>
            </a:r>
            <a:r>
              <a:rPr lang="zh-CN" altLang="zh-CN" sz="2800" kern="100" dirty="0">
                <a:latin typeface="Times New Roman"/>
                <a:ea typeface="华文细黑"/>
                <a:cs typeface="Times New Roman"/>
              </a:rPr>
              <a:t>，另有所爱，一头扎进中国古代文化研究中。</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就对后世的影响来说，我们一致认为《封神演义》虽然比不上《西游记》，但和《聊斋志异》是可以</a:t>
            </a:r>
            <a:r>
              <a:rPr lang="zh-CN" altLang="zh-CN" sz="2800" kern="100" dirty="0">
                <a:solidFill>
                  <a:srgbClr val="0000FF"/>
                </a:solidFill>
                <a:latin typeface="Times New Roman"/>
                <a:ea typeface="华文细黑"/>
                <a:cs typeface="Times New Roman"/>
              </a:rPr>
              <a:t>并行不悖</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3978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55638" y="3689137"/>
            <a:ext cx="1707120"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302628"/>
            <a:ext cx="11478502" cy="4001071"/>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在那几年的工作学习中，杨老师给了我很大的帮助，他的教导在我听来如同</a:t>
            </a:r>
            <a:r>
              <a:rPr lang="zh-CN" altLang="zh-CN" sz="2800" kern="100" dirty="0">
                <a:solidFill>
                  <a:srgbClr val="0000FF"/>
                </a:solidFill>
                <a:latin typeface="Times New Roman"/>
                <a:ea typeface="华文细黑"/>
                <a:cs typeface="Times New Roman"/>
              </a:rPr>
              <a:t>空谷足音</a:t>
            </a:r>
            <a:r>
              <a:rPr lang="zh-CN" altLang="zh-CN" sz="2800" kern="100" dirty="0">
                <a:solidFill>
                  <a:prstClr val="black"/>
                </a:solidFill>
                <a:latin typeface="Times New Roman"/>
                <a:ea typeface="华文细黑"/>
                <a:cs typeface="Times New Roman"/>
              </a:rPr>
              <a:t>，给我启示，带我走出困惑。</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我国绘画史上有一个时期把王石谷等四人</a:t>
            </a:r>
            <a:r>
              <a:rPr lang="zh-CN" altLang="zh-CN" sz="2800" kern="100" dirty="0">
                <a:solidFill>
                  <a:srgbClr val="0000FF"/>
                </a:solidFill>
                <a:latin typeface="Times New Roman"/>
                <a:ea typeface="华文细黑"/>
                <a:cs typeface="Times New Roman"/>
              </a:rPr>
              <a:t>奉为圭臬</a:t>
            </a:r>
            <a:r>
              <a:rPr lang="zh-CN" altLang="zh-CN" sz="2800" kern="100" dirty="0">
                <a:solidFill>
                  <a:prstClr val="black"/>
                </a:solidFill>
                <a:latin typeface="Times New Roman"/>
                <a:ea typeface="华文细黑"/>
                <a:cs typeface="Times New Roman"/>
              </a:rPr>
              <a:t>，凡是学画，都以他们为宗，有的甚至照摹照搬。</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A.</a:t>
            </a:r>
            <a:r>
              <a:rPr lang="en-US" altLang="zh-CN" sz="2800" kern="100" dirty="0">
                <a:solidFill>
                  <a:prstClr val="black"/>
                </a:solidFill>
                <a:latin typeface="宋体"/>
                <a:ea typeface="华文细黑"/>
                <a:cs typeface="Times New Roman"/>
              </a:rPr>
              <a:t>①②④</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B</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①③⑤</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C.</a:t>
            </a:r>
            <a:r>
              <a:rPr lang="en-US" altLang="zh-CN" sz="2800" kern="100" dirty="0">
                <a:solidFill>
                  <a:prstClr val="black"/>
                </a:solidFill>
                <a:latin typeface="宋体"/>
                <a:ea typeface="华文细黑"/>
                <a:cs typeface="Times New Roman"/>
              </a:rPr>
              <a:t>②⑤⑥</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D</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③④⑥</a:t>
            </a:r>
            <a:endParaRPr lang="zh-CN" altLang="zh-CN" sz="1050" kern="100" dirty="0">
              <a:solidFill>
                <a:prstClr val="black"/>
              </a:solidFill>
              <a:latin typeface="宋体"/>
              <a:cs typeface="Courier New"/>
            </a:endParaRPr>
          </a:p>
        </p:txBody>
      </p:sp>
      <p:sp>
        <p:nvSpPr>
          <p:cNvPr id="7" name="TextBox 6"/>
          <p:cNvSpPr txBox="1"/>
          <p:nvPr/>
        </p:nvSpPr>
        <p:spPr>
          <a:xfrm>
            <a:off x="5519142" y="24216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TextBox 7">
            <a:hlinkClick r:id="rId2" action="ppaction://hlinksldjump"/>
          </p:cNvPr>
          <p:cNvSpPr txBox="1"/>
          <p:nvPr/>
        </p:nvSpPr>
        <p:spPr>
          <a:xfrm>
            <a:off x="6639558" y="24216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7725324" y="2421682"/>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55970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animBg="1"/>
      <p:bldP spid="3"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97108" y="35258"/>
            <a:ext cx="11796197" cy="6797438"/>
          </a:xfrm>
          <a:prstGeom prst="rect">
            <a:avLst/>
          </a:prstGeom>
          <a:solidFill>
            <a:schemeClr val="accent1">
              <a:lumMod val="20000"/>
              <a:lumOff val="80000"/>
            </a:schemeClr>
          </a:solidFill>
        </p:spPr>
        <p:txBody>
          <a:bodyPr wrap="square">
            <a:spAutoFit/>
          </a:bodyPr>
          <a:lstStyle/>
          <a:p>
            <a:pPr algn="just">
              <a:lnSpc>
                <a:spcPct val="130000"/>
              </a:lnSpc>
              <a:spcAft>
                <a:spcPts val="0"/>
              </a:spcAft>
            </a:pPr>
            <a:r>
              <a:rPr lang="zh-CN" altLang="zh-CN" sz="2600" kern="100" dirty="0">
                <a:latin typeface="Times New Roman"/>
                <a:ea typeface="华文细黑"/>
                <a:cs typeface="Times New Roman"/>
              </a:rPr>
              <a:t>本题从用错对象、望文生义、不合语境等角度设误考查成语的使用。</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举重若轻：举重东西就像举轻东西那样。形容做繁难的事或处理棘手的问题轻松而不费力。修饰对象一般为人，用在此处不合适</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光怪陆离：形容现象奇异、色彩繁杂。这里用来修饰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社会生活画卷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，使用正确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改换门庭：改变门第出身，提高社会地位；投靠新的主人或势力，以图维持、发展。用在这里不合语境，可改为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改弦易辙</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并行不悖：同时实行，互不冲突。不合语境。比喻两本书水平相当，不分高下，可用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并驾齐驱</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空谷足音：在空寂的山谷里听到人的脚步声。比喻难得的音信、言论或事物。这里指难得的言论，使用正确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奉为圭臬：把某些言论或事物当作准则。使用正确。此题可在确认某些选项的基础上采用排除法。</a:t>
            </a:r>
            <a:endParaRPr lang="zh-CN" altLang="zh-CN" sz="2600" kern="100" dirty="0">
              <a:effectLst/>
              <a:latin typeface="宋体"/>
              <a:cs typeface="Courier New"/>
            </a:endParaRPr>
          </a:p>
        </p:txBody>
      </p:sp>
      <p:sp>
        <p:nvSpPr>
          <p:cNvPr id="4" name="TextBox 3">
            <a:hlinkClick r:id="rId2" action="ppaction://hlinksldjump"/>
          </p:cNvPr>
          <p:cNvSpPr txBox="1"/>
          <p:nvPr/>
        </p:nvSpPr>
        <p:spPr>
          <a:xfrm>
            <a:off x="10055646"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85552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341562"/>
            <a:ext cx="11449272" cy="1338099"/>
          </a:xfrm>
          <a:prstGeom prst="rect">
            <a:avLst/>
          </a:prstGeom>
          <a:solidFill>
            <a:schemeClr val="accent6">
              <a:lumMod val="40000"/>
              <a:lumOff val="60000"/>
            </a:schemeClr>
          </a:solidFill>
        </p:spPr>
        <p:txBody>
          <a:bodyPr wrap="square" lIns="121898" tIns="60948" rIns="121898" bIns="60948">
            <a:spAutoFit/>
          </a:bodyPr>
          <a:lstStyle/>
          <a:p>
            <a:pPr lvl="0" algn="just">
              <a:lnSpc>
                <a:spcPct val="150000"/>
              </a:lnSpc>
            </a:pPr>
            <a:r>
              <a:rPr lang="en-US" altLang="zh-CN" sz="2800" kern="100" smtClean="0">
                <a:solidFill>
                  <a:prstClr val="black"/>
                </a:solidFill>
                <a:latin typeface="华文细黑"/>
                <a:ea typeface="华文细黑"/>
                <a:cs typeface="Times New Roman"/>
              </a:rPr>
              <a:t>该题的变化与同年的全国甲卷一样</a:t>
            </a:r>
            <a:r>
              <a:rPr lang="en-US" altLang="zh-CN" sz="2800" kern="100" dirty="0" err="1">
                <a:solidFill>
                  <a:prstClr val="black"/>
                </a:solidFill>
                <a:latin typeface="华文细黑"/>
                <a:ea typeface="华文细黑"/>
                <a:cs typeface="Times New Roman"/>
              </a:rPr>
              <a:t>。所选六个成语均是常见常用的，考生应该不难选择</a:t>
            </a:r>
            <a:r>
              <a:rPr lang="en-US" altLang="zh-CN" sz="2800" kern="100" dirty="0">
                <a:solidFill>
                  <a:prstClr val="black"/>
                </a:solidFill>
                <a:latin typeface="华文细黑"/>
                <a:ea typeface="华文细黑"/>
                <a:cs typeface="Times New Roman"/>
              </a:rPr>
              <a:t>。</a:t>
            </a:r>
            <a:endParaRPr lang="en-US" altLang="zh-CN" sz="2800" kern="100" dirty="0">
              <a:solidFill>
                <a:prstClr val="black"/>
              </a:solidFill>
              <a:latin typeface="Times New Roman"/>
              <a:ea typeface="华文细黑"/>
              <a:cs typeface="Courier New"/>
            </a:endParaRPr>
          </a:p>
        </p:txBody>
      </p:sp>
      <p:sp>
        <p:nvSpPr>
          <p:cNvPr id="4" name="TextBox 3">
            <a:hlinkClick r:id="rId2" action="ppaction://hlinksldjump"/>
          </p:cNvPr>
          <p:cNvSpPr txBox="1"/>
          <p:nvPr/>
        </p:nvSpPr>
        <p:spPr>
          <a:xfrm>
            <a:off x="10415686" y="639153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642022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26035"/>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7.(2016·</a:t>
            </a:r>
            <a:r>
              <a:rPr lang="zh-CN" altLang="zh-CN" sz="2800" kern="100" dirty="0">
                <a:latin typeface="Times New Roman"/>
                <a:ea typeface="华文细黑"/>
                <a:cs typeface="Times New Roman"/>
              </a:rPr>
              <a:t>全国丙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这块神奇的土地上，既有</a:t>
            </a:r>
            <a:r>
              <a:rPr lang="zh-CN" altLang="zh-CN" sz="2800" kern="100" dirty="0">
                <a:solidFill>
                  <a:srgbClr val="0000FF"/>
                </a:solidFill>
                <a:latin typeface="Times New Roman"/>
                <a:ea typeface="华文细黑"/>
                <a:cs typeface="Times New Roman"/>
              </a:rPr>
              <a:t>浩如烟海</a:t>
            </a:r>
            <a:r>
              <a:rPr lang="zh-CN" altLang="zh-CN" sz="2800" kern="100" dirty="0">
                <a:latin typeface="Times New Roman"/>
                <a:ea typeface="华文细黑"/>
                <a:cs typeface="Times New Roman"/>
              </a:rPr>
              <a:t>的传统文化典籍，也有丰富多彩的</a:t>
            </a:r>
            <a:r>
              <a:rPr lang="zh-CN" altLang="zh-CN" sz="2800" kern="100" spc="-50" dirty="0">
                <a:latin typeface="Times New Roman"/>
                <a:ea typeface="华文细黑"/>
                <a:cs typeface="Times New Roman"/>
              </a:rPr>
              <a:t>民俗文化和各种流派的现代艺术，这些都深深吸引着前来参观的外国友人。</a:t>
            </a:r>
            <a:endParaRPr lang="zh-CN" altLang="zh-CN" sz="1050" kern="100" spc="-5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今年的元宵晚会上，著名豫剧演员小香玉将《谁说女子不如男》唱得字正腔圆、声情并茂，令观众</a:t>
            </a:r>
            <a:r>
              <a:rPr lang="zh-CN" altLang="zh-CN" sz="2800" kern="100" dirty="0">
                <a:solidFill>
                  <a:srgbClr val="0000FF"/>
                </a:solidFill>
                <a:latin typeface="Times New Roman"/>
                <a:ea typeface="华文细黑"/>
                <a:cs typeface="Times New Roman"/>
              </a:rPr>
              <a:t>刮目相看</a:t>
            </a:r>
            <a:r>
              <a:rPr lang="zh-CN" altLang="zh-CN" sz="2800" kern="100" dirty="0">
                <a:latin typeface="Times New Roman"/>
                <a:ea typeface="华文细黑"/>
                <a:cs typeface="Times New Roman"/>
              </a:rPr>
              <a:t>、赞叹不已。</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最近出版的长篇小说《雪莲花开》通过对藏族姑娘卓玛的人生历程的叙述，表现了她鲜明的民族性格和</a:t>
            </a:r>
            <a:r>
              <a:rPr lang="zh-CN" altLang="zh-CN" sz="2800" kern="100" dirty="0">
                <a:solidFill>
                  <a:srgbClr val="0000FF"/>
                </a:solidFill>
                <a:latin typeface="Times New Roman"/>
                <a:ea typeface="华文细黑"/>
                <a:cs typeface="Times New Roman"/>
              </a:rPr>
              <a:t>一言九鼎</a:t>
            </a:r>
            <a:r>
              <a:rPr lang="zh-CN" altLang="zh-CN" sz="2800" kern="100" dirty="0">
                <a:latin typeface="Times New Roman"/>
                <a:ea typeface="华文细黑"/>
                <a:cs typeface="Times New Roman"/>
              </a:rPr>
              <a:t>的诚信精神。</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经过周密的调查，公安人员终于掌握了在逃人员的行踪，然后兵分三路</a:t>
            </a:r>
            <a:r>
              <a:rPr lang="zh-CN" altLang="zh-CN" sz="2800" kern="100" dirty="0">
                <a:solidFill>
                  <a:srgbClr val="0000FF"/>
                </a:solidFill>
                <a:latin typeface="Times New Roman"/>
                <a:ea typeface="华文细黑"/>
                <a:cs typeface="Times New Roman"/>
              </a:rPr>
              <a:t>按图索骥</a:t>
            </a:r>
            <a:r>
              <a:rPr lang="zh-CN" altLang="zh-CN" sz="2800" kern="100" dirty="0">
                <a:latin typeface="Times New Roman"/>
                <a:ea typeface="华文细黑"/>
                <a:cs typeface="Times New Roman"/>
              </a:rPr>
              <a:t>，一举将他们全都缉拿归案</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05705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4"/>
          <p:cNvSpPr txBox="1"/>
          <p:nvPr/>
        </p:nvSpPr>
        <p:spPr>
          <a:xfrm>
            <a:off x="5115369" y="3041179"/>
            <a:ext cx="1877832"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312153"/>
            <a:ext cx="11478502" cy="4001071"/>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这几幅书法作品</a:t>
            </a:r>
            <a:r>
              <a:rPr lang="zh-CN" altLang="zh-CN" sz="2800" kern="100" dirty="0">
                <a:solidFill>
                  <a:srgbClr val="0000FF"/>
                </a:solidFill>
                <a:latin typeface="Times New Roman"/>
                <a:ea typeface="华文细黑"/>
                <a:cs typeface="Times New Roman"/>
              </a:rPr>
              <a:t>笔走龙蛇</a:t>
            </a:r>
            <a:r>
              <a:rPr lang="zh-CN" altLang="zh-CN" sz="2800" kern="100" dirty="0">
                <a:solidFill>
                  <a:prstClr val="black"/>
                </a:solidFill>
                <a:latin typeface="Times New Roman"/>
                <a:ea typeface="华文细黑"/>
                <a:cs typeface="Times New Roman"/>
              </a:rPr>
              <a:t>、流畅飘逸，在本次春季拍卖会上甫一亮相，就引起了国内外藏家的极大兴趣。</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天寒地冻、滴水成冰的季节终于过去，春天在大家的盼望中姗姗而来，到处都</a:t>
            </a:r>
            <a:r>
              <a:rPr lang="zh-CN" altLang="zh-CN" sz="2800" kern="100" dirty="0">
                <a:solidFill>
                  <a:srgbClr val="0000FF"/>
                </a:solidFill>
                <a:latin typeface="Times New Roman"/>
                <a:ea typeface="华文细黑"/>
                <a:cs typeface="Times New Roman"/>
              </a:rPr>
              <a:t>涣然冰释</a:t>
            </a:r>
            <a:r>
              <a:rPr lang="zh-CN" altLang="zh-CN" sz="2800" kern="100" dirty="0">
                <a:solidFill>
                  <a:prstClr val="black"/>
                </a:solidFill>
                <a:latin typeface="Times New Roman"/>
                <a:ea typeface="华文细黑"/>
                <a:cs typeface="Times New Roman"/>
              </a:rPr>
              <a:t>，生机勃勃。</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A.</a:t>
            </a:r>
            <a:r>
              <a:rPr lang="en-US" altLang="zh-CN" sz="2800" kern="100" dirty="0">
                <a:solidFill>
                  <a:prstClr val="black"/>
                </a:solidFill>
                <a:latin typeface="宋体"/>
                <a:ea typeface="华文细黑"/>
                <a:cs typeface="Times New Roman"/>
              </a:rPr>
              <a:t>①②④</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B</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①④⑤</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C.</a:t>
            </a:r>
            <a:r>
              <a:rPr lang="en-US" altLang="zh-CN" sz="2800" kern="100" dirty="0">
                <a:solidFill>
                  <a:prstClr val="black"/>
                </a:solidFill>
                <a:latin typeface="宋体"/>
                <a:ea typeface="华文细黑"/>
                <a:cs typeface="Times New Roman"/>
              </a:rPr>
              <a:t>②③⑥</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D</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③⑤⑥</a:t>
            </a:r>
            <a:endParaRPr lang="zh-CN" altLang="zh-CN" sz="1050" kern="100" dirty="0">
              <a:solidFill>
                <a:prstClr val="black"/>
              </a:solidFill>
              <a:latin typeface="宋体"/>
              <a:cs typeface="Courier New"/>
            </a:endParaRPr>
          </a:p>
        </p:txBody>
      </p:sp>
      <p:sp>
        <p:nvSpPr>
          <p:cNvPr id="7" name="TextBox 6"/>
          <p:cNvSpPr txBox="1"/>
          <p:nvPr/>
        </p:nvSpPr>
        <p:spPr>
          <a:xfrm>
            <a:off x="5147134" y="234967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TextBox 7">
            <a:hlinkClick r:id="rId2" action="ppaction://hlinksldjump"/>
          </p:cNvPr>
          <p:cNvSpPr txBox="1"/>
          <p:nvPr/>
        </p:nvSpPr>
        <p:spPr>
          <a:xfrm>
            <a:off x="6267550" y="234967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7353316" y="2349674"/>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800034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70570" y="156041"/>
            <a:ext cx="11449272" cy="655564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本题从用错对象、望文生义等角度设误考查成语的使用。</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浩如烟海：形容文献、资料等非常丰富。使用正确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刮目相看：用新的眼光来看待。是指别人已有进步，不能再用老眼光去看他。用在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著名豫剧演员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身上，不合语境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一言九鼎：一句话的分量像九鼎那样重，形容所说的话分量很重，作用很大。不能用来修饰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诚信精神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，对象误用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按图索骥：按照图像寻找好马，比喻按照死规矩机械、呆板地做事，也泛指按照线索寻找目标。本句中采用了它的第二个义项，使用正确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笔走龙蛇：形容书法笔势雄健活泼。使用正确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涣然冰释：形容嫌隙、疑虑、误会等完全消除。望文生义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TextBox 3">
            <a:hlinkClick r:id="rId2" action="ppaction://hlinksldjump"/>
          </p:cNvPr>
          <p:cNvSpPr txBox="1"/>
          <p:nvPr/>
        </p:nvSpPr>
        <p:spPr>
          <a:xfrm>
            <a:off x="10055646"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080202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413570"/>
            <a:ext cx="11449272" cy="1338099"/>
          </a:xfrm>
          <a:prstGeom prst="rect">
            <a:avLst/>
          </a:prstGeom>
          <a:solidFill>
            <a:schemeClr val="accent6">
              <a:lumMod val="40000"/>
              <a:lumOff val="60000"/>
            </a:schemeClr>
          </a:solidFill>
        </p:spPr>
        <p:txBody>
          <a:bodyPr wrap="square" lIns="121898" tIns="60948" rIns="121898" bIns="60948">
            <a:spAutoFit/>
          </a:bodyPr>
          <a:lstStyle/>
          <a:p>
            <a:pPr lvl="0" algn="just">
              <a:lnSpc>
                <a:spcPct val="150000"/>
              </a:lnSpc>
            </a:pPr>
            <a:r>
              <a:rPr lang="en-US" altLang="zh-CN" sz="2800" kern="100" smtClean="0">
                <a:solidFill>
                  <a:prstClr val="black"/>
                </a:solidFill>
                <a:latin typeface="华文细黑"/>
                <a:ea typeface="华文细黑"/>
                <a:cs typeface="Times New Roman"/>
              </a:rPr>
              <a:t>该题的变化同</a:t>
            </a:r>
            <a:r>
              <a:rPr lang="en-US" altLang="zh-CN" sz="2800" kern="100" dirty="0">
                <a:solidFill>
                  <a:prstClr val="black"/>
                </a:solidFill>
                <a:latin typeface="Times New Roman"/>
                <a:ea typeface="华文细黑"/>
                <a:cs typeface="Courier New"/>
              </a:rPr>
              <a:t>2016</a:t>
            </a:r>
            <a:r>
              <a:rPr lang="en-US" altLang="zh-CN" sz="2800" kern="100" dirty="0">
                <a:solidFill>
                  <a:prstClr val="black"/>
                </a:solidFill>
                <a:latin typeface="华文细黑"/>
                <a:ea typeface="华文细黑"/>
                <a:cs typeface="Times New Roman"/>
              </a:rPr>
              <a:t>年全国甲、乙卷一样。从所选的六个成语看，均是常见常用的，没有一个较冷的，故难度不大。</a:t>
            </a:r>
            <a:endParaRPr lang="en-US" altLang="zh-CN" sz="2800" kern="100" dirty="0">
              <a:solidFill>
                <a:prstClr val="black"/>
              </a:solidFill>
              <a:latin typeface="Times New Roman"/>
              <a:ea typeface="华文细黑"/>
              <a:cs typeface="Courier New"/>
            </a:endParaRPr>
          </a:p>
        </p:txBody>
      </p:sp>
      <p:sp>
        <p:nvSpPr>
          <p:cNvPr id="4" name="TextBox 3">
            <a:hlinkClick r:id="rId2" action="ppaction://hlinksldjump"/>
          </p:cNvPr>
          <p:cNvSpPr txBox="1"/>
          <p:nvPr/>
        </p:nvSpPr>
        <p:spPr>
          <a:xfrm>
            <a:off x="10415686" y="639153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29595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269554"/>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纵观课标卷近几年的成语题，你发现其命题有何特点？</a:t>
            </a:r>
            <a:endParaRPr lang="zh-CN" altLang="zh-CN" sz="1050" kern="100" dirty="0">
              <a:effectLst/>
              <a:latin typeface="宋体"/>
              <a:cs typeface="Courier New"/>
            </a:endParaRPr>
          </a:p>
        </p:txBody>
      </p:sp>
      <p:grpSp>
        <p:nvGrpSpPr>
          <p:cNvPr id="3" name="Group 19"/>
          <p:cNvGrpSpPr>
            <a:grpSpLocks/>
          </p:cNvGrpSpPr>
          <p:nvPr/>
        </p:nvGrpSpPr>
        <p:grpSpPr bwMode="auto">
          <a:xfrm rot="1947776">
            <a:off x="512162" y="401708"/>
            <a:ext cx="1575646" cy="852136"/>
            <a:chOff x="-19367" y="0"/>
            <a:chExt cx="427964" cy="504056"/>
          </a:xfrm>
        </p:grpSpPr>
        <p:grpSp>
          <p:nvGrpSpPr>
            <p:cNvPr id="4" name="Group 20"/>
            <p:cNvGrpSpPr>
              <a:grpSpLocks/>
            </p:cNvGrpSpPr>
            <p:nvPr/>
          </p:nvGrpSpPr>
          <p:grpSpPr bwMode="auto">
            <a:xfrm rot="19665152">
              <a:off x="0" y="0"/>
              <a:ext cx="408597" cy="504056"/>
              <a:chOff x="0" y="0"/>
              <a:chExt cx="423990" cy="504056"/>
            </a:xfrm>
          </p:grpSpPr>
          <p:sp>
            <p:nvSpPr>
              <p:cNvPr id="7" name="圆角矩形 22"/>
              <p:cNvSpPr>
                <a:spLocks noChangeArrowheads="1"/>
              </p:cNvSpPr>
              <p:nvPr/>
            </p:nvSpPr>
            <p:spPr bwMode="auto">
              <a:xfrm>
                <a:off x="1" y="0"/>
                <a:ext cx="423989" cy="504056"/>
              </a:xfrm>
              <a:prstGeom prst="roundRect">
                <a:avLst>
                  <a:gd name="adj" fmla="val 7259"/>
                </a:avLst>
              </a:prstGeom>
              <a:solidFill>
                <a:srgbClr val="00B0F0"/>
              </a:solidFill>
              <a:ln w="6350" cap="flat" cmpd="sng">
                <a:solidFill>
                  <a:srgbClr val="7F7F7F"/>
                </a:solidFill>
                <a:round/>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圆角矩形 23"/>
              <p:cNvSpPr>
                <a:spLocks noChangeArrowheads="1"/>
              </p:cNvSpPr>
              <p:nvPr/>
            </p:nvSpPr>
            <p:spPr bwMode="auto">
              <a:xfrm>
                <a:off x="0" y="377069"/>
                <a:ext cx="423989" cy="126987"/>
              </a:xfrm>
              <a:prstGeom prst="roundRect">
                <a:avLst>
                  <a:gd name="adj" fmla="val 7259"/>
                </a:avLst>
              </a:prstGeom>
              <a:solidFill>
                <a:schemeClr val="bg1"/>
              </a:solidFill>
              <a:ln>
                <a:noFill/>
              </a:ln>
              <a:extLst>
                <a:ext uri="{91240B29-F687-4F45-9708-019B960494DF}">
                  <a14:hiddenLine xmlns:a14="http://schemas.microsoft.com/office/drawing/2010/main" w="6350" cap="flat" cmpd="sng">
                    <a:solidFill>
                      <a:srgbClr val="395E8A"/>
                    </a:solidFill>
                    <a:round/>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5" name="TextBox 25"/>
            <p:cNvSpPr>
              <a:spLocks noChangeArrowheads="1"/>
            </p:cNvSpPr>
            <p:nvPr/>
          </p:nvSpPr>
          <p:spPr bwMode="auto">
            <a:xfrm rot="19641341">
              <a:off x="-19367" y="73884"/>
              <a:ext cx="412405" cy="29129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dirty="0" smtClean="0">
                  <a:solidFill>
                    <a:schemeClr val="bg1"/>
                  </a:solidFill>
                  <a:latin typeface="Times New Roman" pitchFamily="18" charset="0"/>
                  <a:ea typeface="微软雅黑" pitchFamily="34" charset="-122"/>
                  <a:cs typeface="Times New Roman" pitchFamily="18" charset="0"/>
                  <a:sym typeface="微软雅黑" pitchFamily="34" charset="-122"/>
                </a:rPr>
                <a:t>真题启示</a:t>
              </a:r>
              <a:endParaRPr lang="zh-CN" altLang="en-US" sz="2600" dirty="0">
                <a:latin typeface="Times New Roman" pitchFamily="18" charset="0"/>
                <a:cs typeface="Times New Roman" pitchFamily="18" charset="0"/>
              </a:endParaRPr>
            </a:p>
          </p:txBody>
        </p:sp>
      </p:grpSp>
      <p:sp>
        <p:nvSpPr>
          <p:cNvPr id="9" name="TextBox 8"/>
          <p:cNvSpPr txBox="1"/>
          <p:nvPr/>
        </p:nvSpPr>
        <p:spPr>
          <a:xfrm>
            <a:off x="9250896" y="147605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12" name="矩形 11"/>
          <p:cNvSpPr/>
          <p:nvPr/>
        </p:nvSpPr>
        <p:spPr>
          <a:xfrm>
            <a:off x="437962" y="2181275"/>
            <a:ext cx="11273868"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成语题属容易题。中华成语虽多，但考查立足于常见、常用、常错的成语，不考冷、偏、怪的成语。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语料取自生活，鲜活生动。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题型主要有成语选择填空题和成语正误判断题。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题目选项常设的陷阱有：</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近义成语误用，</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望文生义，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褒贬误用，</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对象误用，</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不合语境</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32287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2" grpId="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09946"/>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课标卷成语题的命题特点对于成语复习来说有何启示？</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9231846" y="69206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pic>
        <p:nvPicPr>
          <p:cNvPr id="4" name="图片 3">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4001874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26624" y="3076446"/>
            <a:ext cx="7624203"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精做</a:t>
            </a:r>
            <a:r>
              <a:rPr lang="zh-CN" altLang="en-US" sz="4000" b="1" dirty="0" smtClean="0">
                <a:solidFill>
                  <a:schemeClr val="bg1"/>
                </a:solidFill>
                <a:latin typeface="Times New Roman" pitchFamily="18" charset="0"/>
                <a:ea typeface="微软雅黑" pitchFamily="34" charset="-122"/>
                <a:cs typeface="Times New Roman" pitchFamily="18" charset="0"/>
              </a:rPr>
              <a:t>课标真</a:t>
            </a:r>
            <a:r>
              <a:rPr lang="zh-CN" altLang="en-US" sz="4000" b="1" dirty="0">
                <a:solidFill>
                  <a:schemeClr val="bg1"/>
                </a:solidFill>
                <a:latin typeface="Times New Roman" pitchFamily="18" charset="0"/>
                <a:ea typeface="微软雅黑" pitchFamily="34" charset="-122"/>
                <a:cs typeface="Times New Roman" pitchFamily="18" charset="0"/>
              </a:rPr>
              <a:t>题，把握复习方向</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66402" y="471071"/>
            <a:ext cx="11386607" cy="526297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成语复习须坚持以下几点：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积累是前提，是根本。中华成语数量庞大，积累不可能漫无目的，而是坚持记常见、常用、常错的成语；具体说来，主要指历年高考题中出现过的成语，教材中出现过的成语，生活中常见且易错的成语。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积累要多要素并重，即意义、色彩、对象、搭配等兼顾，但也要根据实际情况有所侧重，突出易导致误用的因素。</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积累成语，不可一味强记，要结合语境，要在运用中识记，如及时地把它们用到作文中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33874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66402" y="762717"/>
            <a:ext cx="11386607" cy="2595069"/>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把握语境是关键。知道了成语的意义，只是成功的一半，另一半在于把握语境。要能根据语义找照应，划分关系看搭配。</a:t>
            </a:r>
            <a:endParaRPr lang="zh-CN" altLang="zh-CN" sz="1050" kern="100" dirty="0">
              <a:solidFill>
                <a:prstClr val="black"/>
              </a:solidFill>
              <a:latin typeface="宋体"/>
              <a:cs typeface="Courier New"/>
            </a:endParaRPr>
          </a:p>
          <a:p>
            <a:pPr lvl="0">
              <a:lnSpc>
                <a:spcPct val="150000"/>
              </a:lnSpc>
            </a:pPr>
            <a:r>
              <a:rPr lang="en-US" altLang="zh-CN" sz="2800" kern="100" dirty="0">
                <a:solidFill>
                  <a:prstClr val="black"/>
                </a:solidFill>
                <a:latin typeface="Times New Roman"/>
                <a:ea typeface="华文细黑"/>
              </a:rPr>
              <a:t>(3)</a:t>
            </a:r>
            <a:r>
              <a:rPr lang="zh-CN" altLang="zh-CN" sz="2800" kern="100" dirty="0">
                <a:solidFill>
                  <a:prstClr val="black"/>
                </a:solidFill>
                <a:latin typeface="Times New Roman"/>
                <a:ea typeface="华文细黑"/>
                <a:cs typeface="Times New Roman"/>
              </a:rPr>
              <a:t>识破陷阱是做成语题的技巧，需要掌握。另外，考场上要避难就易，灵活使用排除法。</a:t>
            </a:r>
            <a:endParaRPr lang="zh-CN" altLang="zh-CN" sz="1050" kern="100" dirty="0">
              <a:solidFill>
                <a:prstClr val="black"/>
              </a:solidFill>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485046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70144" y="3076446"/>
            <a:ext cx="8137164"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如何识记、理解和正确使用成语</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1078"/>
            <a:ext cx="11478502"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一、记准成语意思，尤其是重点语素的含义，避免望文生义</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请分析下列句子中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使用错误的原因。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(1)(2014·</a:t>
            </a:r>
            <a:r>
              <a:rPr lang="zh-CN" altLang="zh-CN" sz="2800" kern="100" dirty="0">
                <a:latin typeface="Times New Roman"/>
                <a:ea typeface="华文细黑"/>
                <a:cs typeface="Times New Roman"/>
              </a:rPr>
              <a:t>大纲全国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最美的是小镇的春天，草长莺飞，</a:t>
            </a:r>
            <a:r>
              <a:rPr lang="zh-CN" altLang="zh-CN" sz="2800" kern="100" dirty="0">
                <a:solidFill>
                  <a:srgbClr val="0000FF"/>
                </a:solidFill>
                <a:latin typeface="Times New Roman"/>
                <a:ea typeface="华文细黑"/>
                <a:cs typeface="Times New Roman"/>
              </a:rPr>
              <a:t>风声鹤唳</a:t>
            </a:r>
            <a:r>
              <a:rPr lang="zh-CN" altLang="zh-CN" sz="2800" kern="100" dirty="0">
                <a:latin typeface="Times New Roman"/>
                <a:ea typeface="华文细黑"/>
                <a:cs typeface="Times New Roman"/>
              </a:rPr>
              <a:t>，走进小镇就如同置身于世外桃源，来此旅游的人一定会被这里的美丽景色深深吸引。</a:t>
            </a:r>
            <a:endParaRPr lang="zh-CN" altLang="zh-CN" sz="1050" kern="100" dirty="0">
              <a:effectLst/>
              <a:latin typeface="宋体"/>
              <a:cs typeface="Courier New"/>
            </a:endParaRPr>
          </a:p>
        </p:txBody>
      </p:sp>
      <p:sp>
        <p:nvSpPr>
          <p:cNvPr id="3" name="TextBox 2"/>
          <p:cNvSpPr txBox="1"/>
          <p:nvPr/>
        </p:nvSpPr>
        <p:spPr>
          <a:xfrm>
            <a:off x="1621185" y="304966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16281" y="3770784"/>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风声鹤唳：把风的响声、鹤的叫声，都当作敌人的叫阵声，疑心是追兵来了。形容人在惊慌时疑神疑鬼。这里属望文生义。</a:t>
            </a:r>
            <a:endParaRPr lang="zh-CN" altLang="zh-CN" sz="105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2457"/>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(2)(2014·</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严冬的夜晚，凛冽的北风从后窗缝里灌进来，常常把人们从睡梦中冻醒，让</a:t>
            </a:r>
            <a:r>
              <a:rPr lang="zh-CN" altLang="zh-CN" sz="2800" kern="100" dirty="0" smtClean="0">
                <a:latin typeface="Times New Roman"/>
                <a:ea typeface="华文细黑"/>
                <a:cs typeface="Times New Roman"/>
              </a:rPr>
              <a:t>人</a:t>
            </a:r>
            <a:r>
              <a:rPr lang="zh-CN" altLang="zh-CN" sz="2800" kern="100" dirty="0" smtClean="0">
                <a:solidFill>
                  <a:srgbClr val="0000FF"/>
                </a:solidFill>
                <a:latin typeface="Times New Roman"/>
                <a:ea typeface="华文细黑"/>
                <a:cs typeface="Times New Roman"/>
              </a:rPr>
              <a:t>不寒而栗</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5490567" y="134156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16281" y="2061642"/>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不寒而栗：不寒冷而发抖，形容非常恐惧。这个成语的本义已经不再使用，这里属望文生义，把它误解为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身体发抖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的字面义了。</a:t>
            </a:r>
            <a:endParaRPr lang="zh-CN" altLang="zh-CN" sz="1050" kern="100" dirty="0">
              <a:effectLst/>
              <a:latin typeface="宋体"/>
              <a:cs typeface="Courier New"/>
            </a:endParaRP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93844" y="3693443"/>
            <a:ext cx="11484661" cy="12337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86493"/>
            <a:ext cx="11478502" cy="6521761"/>
          </a:xfrm>
          <a:prstGeom prst="rect">
            <a:avLst/>
          </a:prstGeom>
        </p:spPr>
        <p:txBody>
          <a:bodyPr wrap="square" lIns="121898" tIns="60948" rIns="121898" bIns="60948">
            <a:spAutoFit/>
          </a:bodyPr>
          <a:lstStyle/>
          <a:p>
            <a:pPr algn="just">
              <a:lnSpc>
                <a:spcPct val="140000"/>
              </a:lnSpc>
              <a:spcAft>
                <a:spcPts val="0"/>
              </a:spcAft>
            </a:pPr>
            <a:r>
              <a:rPr lang="en-US" altLang="zh-CN" sz="2700" kern="100" dirty="0">
                <a:latin typeface="Times New Roman"/>
                <a:ea typeface="华文细黑"/>
                <a:cs typeface="Courier New"/>
              </a:rPr>
              <a:t>2.</a:t>
            </a:r>
            <a:r>
              <a:rPr lang="zh-CN" altLang="zh-CN" sz="2700" kern="100" dirty="0">
                <a:latin typeface="Times New Roman"/>
                <a:ea typeface="华文细黑"/>
                <a:cs typeface="Times New Roman"/>
              </a:rPr>
              <a:t>下列各句中，</a:t>
            </a:r>
            <a:r>
              <a:rPr lang="zh-CN" altLang="zh-CN" sz="2700" kern="100" dirty="0" smtClean="0">
                <a:latin typeface="Times New Roman"/>
                <a:ea typeface="华文细黑"/>
                <a:cs typeface="Times New Roman"/>
              </a:rPr>
              <a:t>加</a:t>
            </a:r>
            <a:r>
              <a:rPr lang="zh-CN" altLang="en-US" sz="2700" kern="100" dirty="0" smtClean="0">
                <a:latin typeface="Times New Roman"/>
                <a:ea typeface="华文细黑"/>
                <a:cs typeface="Times New Roman"/>
              </a:rPr>
              <a:t>颜色</a:t>
            </a:r>
            <a:r>
              <a:rPr lang="zh-CN" altLang="zh-CN" sz="2700" kern="100" dirty="0" smtClean="0">
                <a:latin typeface="Times New Roman"/>
                <a:ea typeface="华文细黑"/>
                <a:cs typeface="Times New Roman"/>
              </a:rPr>
              <a:t>的</a:t>
            </a:r>
            <a:r>
              <a:rPr lang="zh-CN" altLang="zh-CN" sz="2700" kern="100" dirty="0">
                <a:latin typeface="Times New Roman"/>
                <a:ea typeface="华文细黑"/>
                <a:cs typeface="Times New Roman"/>
              </a:rPr>
              <a:t>成语使用恰当的一项是</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教材中一些有深度的作品，之所以被很多人视为畏途，多源于文章被</a:t>
            </a:r>
            <a:r>
              <a:rPr lang="en-US" altLang="zh-CN" sz="2700" kern="100" spc="-50" dirty="0">
                <a:latin typeface="宋体"/>
                <a:ea typeface="华文细黑"/>
                <a:cs typeface="Times New Roman"/>
              </a:rPr>
              <a:t>“</a:t>
            </a:r>
            <a:r>
              <a:rPr lang="zh-CN" altLang="zh-CN" sz="2700" kern="100" spc="-50" dirty="0">
                <a:latin typeface="Times New Roman"/>
                <a:ea typeface="华文细黑"/>
                <a:cs typeface="Times New Roman"/>
              </a:rPr>
              <a:t>大卸八块</a:t>
            </a:r>
            <a:r>
              <a:rPr lang="en-US" altLang="zh-CN" sz="2700" kern="100" spc="-50" dirty="0">
                <a:latin typeface="宋体"/>
                <a:ea typeface="华文细黑"/>
                <a:cs typeface="Times New Roman"/>
              </a:rPr>
              <a:t>”</a:t>
            </a:r>
            <a:r>
              <a:rPr lang="zh-CN" altLang="zh-CN" sz="2700" kern="100" spc="-50" dirty="0">
                <a:latin typeface="Times New Roman"/>
                <a:ea typeface="华文细黑"/>
                <a:cs typeface="Times New Roman"/>
              </a:rPr>
              <a:t>为干瘪的</a:t>
            </a:r>
            <a:r>
              <a:rPr lang="en-US" altLang="zh-CN" sz="2700" kern="100" spc="-50" dirty="0">
                <a:latin typeface="宋体"/>
                <a:ea typeface="华文细黑"/>
                <a:cs typeface="Times New Roman"/>
              </a:rPr>
              <a:t>“</a:t>
            </a:r>
            <a:r>
              <a:rPr lang="zh-CN" altLang="zh-CN" sz="2700" kern="100" spc="-50" dirty="0">
                <a:latin typeface="Times New Roman"/>
                <a:ea typeface="华文细黑"/>
                <a:cs typeface="Times New Roman"/>
              </a:rPr>
              <a:t>知识点</a:t>
            </a:r>
            <a:r>
              <a:rPr lang="en-US" altLang="zh-CN" sz="2700" kern="100" spc="-50" dirty="0">
                <a:latin typeface="宋体"/>
                <a:ea typeface="华文细黑"/>
                <a:cs typeface="Times New Roman"/>
              </a:rPr>
              <a:t>”</a:t>
            </a:r>
            <a:r>
              <a:rPr lang="zh-CN" altLang="zh-CN" sz="2700" kern="100" spc="-50" dirty="0">
                <a:latin typeface="Times New Roman"/>
                <a:ea typeface="华文细黑"/>
                <a:cs typeface="Times New Roman"/>
              </a:rPr>
              <a:t>，令人因</a:t>
            </a:r>
            <a:r>
              <a:rPr lang="zh-CN" altLang="zh-CN" sz="2700" kern="100" spc="-50" dirty="0">
                <a:solidFill>
                  <a:srgbClr val="0000FF"/>
                </a:solidFill>
                <a:latin typeface="Times New Roman"/>
                <a:ea typeface="华文细黑"/>
                <a:cs typeface="Times New Roman"/>
              </a:rPr>
              <a:t>目无全牛</a:t>
            </a:r>
            <a:r>
              <a:rPr lang="zh-CN" altLang="zh-CN" sz="2700" kern="100" spc="-50" dirty="0">
                <a:latin typeface="Times New Roman"/>
                <a:ea typeface="华文细黑"/>
                <a:cs typeface="Times New Roman"/>
              </a:rPr>
              <a:t>而对这些课文心生畏惧。</a:t>
            </a:r>
            <a:endParaRPr lang="zh-CN" altLang="zh-CN" sz="2700" kern="100" spc="-5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淘宝网、当当网等知名大型网站首页出现错别字的情况比比皆是，</a:t>
            </a:r>
            <a:r>
              <a:rPr lang="zh-CN" altLang="zh-CN" sz="2700" kern="100" dirty="0" smtClean="0">
                <a:latin typeface="Times New Roman"/>
                <a:ea typeface="华文细黑"/>
                <a:cs typeface="Times New Roman"/>
              </a:rPr>
              <a:t>出现</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错别字</a:t>
            </a:r>
            <a:r>
              <a:rPr lang="zh-CN" altLang="zh-CN" sz="2700" kern="100" dirty="0">
                <a:latin typeface="Times New Roman"/>
                <a:ea typeface="华文细黑"/>
                <a:cs typeface="Times New Roman"/>
              </a:rPr>
              <a:t>可能是因为大意，本无可厚非，但面对网友的指错却</a:t>
            </a:r>
            <a:r>
              <a:rPr lang="zh-CN" altLang="zh-CN" sz="2700" kern="100" spc="-50" dirty="0">
                <a:solidFill>
                  <a:srgbClr val="0000FF"/>
                </a:solidFill>
                <a:latin typeface="Times New Roman"/>
                <a:ea typeface="华文细黑"/>
                <a:cs typeface="Times New Roman"/>
              </a:rPr>
              <a:t>犯而不校</a:t>
            </a:r>
            <a:r>
              <a:rPr lang="zh-CN" altLang="zh-CN" sz="2700" kern="100" dirty="0" smtClean="0">
                <a:latin typeface="Times New Roman"/>
                <a:ea typeface="华文细黑"/>
                <a:cs typeface="Times New Roman"/>
              </a:rPr>
              <a:t>就</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令人</a:t>
            </a:r>
            <a:r>
              <a:rPr lang="zh-CN" altLang="zh-CN" sz="2700" kern="100" dirty="0">
                <a:latin typeface="Times New Roman"/>
                <a:ea typeface="华文细黑"/>
                <a:cs typeface="Times New Roman"/>
              </a:rPr>
              <a:t>费解了。</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人们都希望度过美好的</a:t>
            </a:r>
            <a:r>
              <a:rPr lang="zh-CN" altLang="zh-CN" sz="2700" kern="100" spc="-50" dirty="0">
                <a:solidFill>
                  <a:srgbClr val="0000FF"/>
                </a:solidFill>
                <a:latin typeface="Times New Roman"/>
                <a:ea typeface="华文细黑"/>
                <a:cs typeface="Times New Roman"/>
              </a:rPr>
              <a:t>桑榆暮景</a:t>
            </a:r>
            <a:r>
              <a:rPr lang="zh-CN" altLang="zh-CN" sz="2700" kern="100" dirty="0">
                <a:latin typeface="Times New Roman"/>
                <a:ea typeface="华文细黑"/>
                <a:cs typeface="Times New Roman"/>
              </a:rPr>
              <a:t>，但现阶段中国许多老人的现实却</a:t>
            </a:r>
            <a:r>
              <a:rPr lang="zh-CN" altLang="zh-CN" sz="2700" kern="100" dirty="0" smtClean="0">
                <a:latin typeface="Times New Roman"/>
                <a:ea typeface="华文细黑"/>
                <a:cs typeface="Times New Roman"/>
              </a:rPr>
              <a:t>并非</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如此</a:t>
            </a:r>
            <a:r>
              <a:rPr lang="zh-CN" altLang="zh-CN" sz="2700" kern="100" dirty="0">
                <a:latin typeface="Times New Roman"/>
                <a:ea typeface="华文细黑"/>
                <a:cs typeface="Times New Roman"/>
              </a:rPr>
              <a:t>，子女为生计四处奔波，无暇顾及老人，</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空巢</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现象普遍。</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在国家最高科学技术奖获得者、</a:t>
            </a:r>
            <a:r>
              <a:rPr lang="en-US" altLang="zh-CN" sz="2700" kern="100" dirty="0">
                <a:latin typeface="Times New Roman"/>
                <a:ea typeface="华文细黑"/>
                <a:cs typeface="Courier New"/>
              </a:rPr>
              <a:t>93</a:t>
            </a:r>
            <a:r>
              <a:rPr lang="zh-CN" altLang="zh-CN" sz="2700" kern="100" dirty="0">
                <a:latin typeface="Times New Roman"/>
                <a:ea typeface="华文细黑"/>
                <a:cs typeface="Times New Roman"/>
              </a:rPr>
              <a:t>岁高龄的清华大学教授吴良镛院士</a:t>
            </a:r>
            <a:r>
              <a:rPr lang="zh-CN" altLang="zh-CN" sz="2700" kern="100" dirty="0" smtClean="0">
                <a:latin typeface="Times New Roman"/>
                <a:ea typeface="华文细黑"/>
                <a:cs typeface="Times New Roman"/>
              </a:rPr>
              <a:t>为</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研究生</a:t>
            </a:r>
            <a:r>
              <a:rPr lang="zh-CN" altLang="zh-CN" sz="2700" kern="100" dirty="0">
                <a:latin typeface="Times New Roman"/>
                <a:ea typeface="华文细黑"/>
                <a:cs typeface="Times New Roman"/>
              </a:rPr>
              <a:t>新生做报告的</a:t>
            </a:r>
            <a:r>
              <a:rPr lang="en-US" altLang="zh-CN" sz="2700" kern="100" dirty="0">
                <a:latin typeface="Times New Roman"/>
                <a:ea typeface="华文细黑"/>
                <a:cs typeface="Courier New"/>
              </a:rPr>
              <a:t>35</a:t>
            </a:r>
            <a:r>
              <a:rPr lang="zh-CN" altLang="zh-CN" sz="2700" kern="100" dirty="0">
                <a:latin typeface="Times New Roman"/>
                <a:ea typeface="华文细黑"/>
                <a:cs typeface="Times New Roman"/>
              </a:rPr>
              <a:t>分钟里，学生成片地趴在桌上睡觉，于是有人</a:t>
            </a:r>
            <a:r>
              <a:rPr lang="zh-CN" altLang="zh-CN" sz="2700" kern="100" dirty="0" smtClean="0">
                <a:latin typeface="Times New Roman"/>
                <a:ea typeface="华文细黑"/>
                <a:cs typeface="Times New Roman"/>
              </a:rPr>
              <a:t>认</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为</a:t>
            </a:r>
            <a:r>
              <a:rPr lang="zh-CN" altLang="zh-CN" sz="2700" kern="100" dirty="0">
                <a:latin typeface="Times New Roman"/>
                <a:ea typeface="华文细黑"/>
                <a:cs typeface="Times New Roman"/>
              </a:rPr>
              <a:t>，大学生第一课应该要</a:t>
            </a:r>
            <a:r>
              <a:rPr lang="zh-CN" altLang="zh-CN" sz="2700" kern="100" spc="-50" dirty="0">
                <a:solidFill>
                  <a:srgbClr val="0000FF"/>
                </a:solidFill>
                <a:latin typeface="Times New Roman"/>
                <a:ea typeface="华文细黑"/>
                <a:cs typeface="Times New Roman"/>
              </a:rPr>
              <a:t>不羞当面</a:t>
            </a:r>
            <a:r>
              <a:rPr lang="zh-CN" altLang="zh-CN" sz="2700" kern="100" dirty="0">
                <a:latin typeface="Times New Roman"/>
                <a:ea typeface="华文细黑"/>
                <a:cs typeface="Times New Roman"/>
              </a:rPr>
              <a:t>，治学先修身。</a:t>
            </a:r>
            <a:endParaRPr lang="zh-CN" altLang="zh-CN" sz="2700" kern="100" dirty="0">
              <a:effectLst/>
              <a:latin typeface="宋体"/>
              <a:cs typeface="Courier New"/>
            </a:endParaRPr>
          </a:p>
        </p:txBody>
      </p:sp>
      <p:sp>
        <p:nvSpPr>
          <p:cNvPr id="5" name="TextBox 4"/>
          <p:cNvSpPr txBox="1"/>
          <p:nvPr/>
        </p:nvSpPr>
        <p:spPr>
          <a:xfrm>
            <a:off x="7885881" y="34297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006297" y="34297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897895"/>
            <a:ext cx="11563765" cy="332398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项桑榆暮景：落日的余晖照在桑树、榆树的树梢上，比喻老年的时光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项目无全牛：形容技艺已达到十分纯熟的地步。望文生义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项犯而不校：受到别人的触犯或无礼也不计较。望文生义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项不羞当面：不把面对面的批评当作羞侮。表示愿意倾听别人的批评。望文生义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52364"/>
            <a:ext cx="11478502"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成语具有结构的稳定性和意义的整体性特点，其含义是约定俗成的。成语的含义不是构成它的单个语素义的简单叠加，而是通过引申、比喻等方式概括出来的。因此我们在掌握或运用成语时一定要探寻成语的本源，注意把握成语字面意义之外的整体意义，同时必须准确理解成语中那些关键语素，切忌粗枝大叶，主观臆断，望文生义。如人们往往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登高自卑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登上高山很自卑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的意思。其实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在文言文中是两个词，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是介词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低处，低下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登高自卑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的本意是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登山要从低处开始，后比喻做事情要循序渐进，由浅入深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。同类的还有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七月流火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叶公好龙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风声鹤唳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126951"/>
            <a:ext cx="11636345" cy="6555641"/>
          </a:xfrm>
          <a:prstGeom prst="rect">
            <a:avLst/>
          </a:prstGeom>
          <a:solidFill>
            <a:schemeClr val="bg2">
              <a:lumMod val="9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望文生义是对成语关键字词理解不准确造成的。请识记下列成语中关键字词的意思：</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春意</a:t>
            </a:r>
            <a:r>
              <a:rPr lang="zh-CN" altLang="zh-CN" sz="2700" kern="100" spc="-50" dirty="0">
                <a:solidFill>
                  <a:srgbClr val="0000FF"/>
                </a:solidFill>
                <a:latin typeface="Times New Roman"/>
                <a:ea typeface="华文细黑"/>
                <a:cs typeface="Times New Roman"/>
              </a:rPr>
              <a:t>阑珊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衰落，将尽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不</a:t>
            </a:r>
            <a:r>
              <a:rPr lang="zh-CN" altLang="zh-CN" sz="2700" kern="100" spc="-50" dirty="0" smtClean="0">
                <a:solidFill>
                  <a:srgbClr val="0000FF"/>
                </a:solidFill>
                <a:latin typeface="Times New Roman"/>
                <a:ea typeface="华文细黑"/>
                <a:cs typeface="Times New Roman"/>
              </a:rPr>
              <a:t>刊</a:t>
            </a:r>
            <a:r>
              <a:rPr lang="zh-CN" altLang="zh-CN" sz="2800" kern="100" dirty="0" smtClean="0">
                <a:latin typeface="Times New Roman"/>
                <a:ea typeface="华文细黑"/>
                <a:cs typeface="Times New Roman"/>
              </a:rPr>
              <a:t>之论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更改</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久</a:t>
            </a:r>
            <a:r>
              <a:rPr lang="zh-CN" altLang="zh-CN" sz="2700" kern="100" spc="-50" dirty="0">
                <a:solidFill>
                  <a:srgbClr val="0000FF"/>
                </a:solidFill>
                <a:latin typeface="Times New Roman"/>
                <a:ea typeface="华文细黑"/>
                <a:cs typeface="Times New Roman"/>
              </a:rPr>
              <a:t>假</a:t>
            </a:r>
            <a:r>
              <a:rPr lang="zh-CN" altLang="zh-CN" sz="2800" kern="100" dirty="0">
                <a:latin typeface="Times New Roman"/>
                <a:ea typeface="华文细黑"/>
                <a:cs typeface="Times New Roman"/>
              </a:rPr>
              <a:t>不归</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借</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700" kern="100" spc="-50" dirty="0" smtClean="0">
                <a:solidFill>
                  <a:srgbClr val="0000FF"/>
                </a:solidFill>
                <a:latin typeface="Times New Roman"/>
                <a:ea typeface="华文细黑"/>
                <a:cs typeface="Times New Roman"/>
              </a:rPr>
              <a:t>危</a:t>
            </a:r>
            <a:r>
              <a:rPr lang="zh-CN" altLang="zh-CN" sz="2800" kern="100" dirty="0" smtClean="0">
                <a:latin typeface="Times New Roman"/>
                <a:ea typeface="华文细黑"/>
                <a:cs typeface="Times New Roman"/>
              </a:rPr>
              <a:t>言</a:t>
            </a:r>
            <a:r>
              <a:rPr lang="zh-CN" altLang="zh-CN" sz="2800" kern="100" dirty="0">
                <a:latin typeface="Times New Roman"/>
                <a:ea typeface="华文细黑"/>
                <a:cs typeface="Times New Roman"/>
              </a:rPr>
              <a:t>正色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正直</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七月流</a:t>
            </a:r>
            <a:r>
              <a:rPr lang="zh-CN" altLang="zh-CN" sz="2700" kern="100" spc="-50" dirty="0">
                <a:solidFill>
                  <a:srgbClr val="0000FF"/>
                </a:solidFill>
                <a:latin typeface="Times New Roman"/>
                <a:ea typeface="华文细黑"/>
                <a:cs typeface="Times New Roman"/>
              </a:rPr>
              <a:t>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火星</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屡试不</a:t>
            </a:r>
            <a:r>
              <a:rPr lang="zh-CN" altLang="zh-CN" sz="2700" kern="100" spc="-50" dirty="0" smtClean="0">
                <a:solidFill>
                  <a:srgbClr val="0000FF"/>
                </a:solidFill>
                <a:latin typeface="Times New Roman"/>
                <a:ea typeface="华文细黑"/>
                <a:cs typeface="Times New Roman"/>
              </a:rPr>
              <a:t>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差错</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一文不</a:t>
            </a:r>
            <a:r>
              <a:rPr lang="zh-CN" altLang="zh-CN" sz="2700" kern="100" spc="-50" dirty="0">
                <a:solidFill>
                  <a:srgbClr val="0000FF"/>
                </a:solidFill>
                <a:latin typeface="Times New Roman"/>
                <a:ea typeface="华文细黑"/>
                <a:cs typeface="Times New Roman"/>
              </a:rPr>
              <a:t>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占有</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哀而不</a:t>
            </a:r>
            <a:r>
              <a:rPr lang="zh-CN" altLang="zh-CN" sz="2700" kern="100" spc="-50" dirty="0" smtClean="0">
                <a:solidFill>
                  <a:srgbClr val="0000FF"/>
                </a:solidFill>
                <a:latin typeface="Times New Roman"/>
                <a:ea typeface="华文细黑"/>
                <a:cs typeface="Times New Roman"/>
              </a:rPr>
              <a:t>伤</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伤害</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不</a:t>
            </a:r>
            <a:r>
              <a:rPr lang="zh-CN" altLang="zh-CN" sz="2700" kern="100" spc="-50" dirty="0">
                <a:solidFill>
                  <a:srgbClr val="0000FF"/>
                </a:solidFill>
                <a:latin typeface="Times New Roman"/>
                <a:ea typeface="华文细黑"/>
                <a:cs typeface="Times New Roman"/>
              </a:rPr>
              <a:t>孚</a:t>
            </a:r>
            <a:r>
              <a:rPr lang="zh-CN" altLang="zh-CN" sz="2800" kern="100" dirty="0">
                <a:latin typeface="Times New Roman"/>
                <a:ea typeface="华文细黑"/>
                <a:cs typeface="Times New Roman"/>
              </a:rPr>
              <a:t>众望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令人信服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犯</a:t>
            </a:r>
            <a:r>
              <a:rPr lang="zh-CN" altLang="zh-CN" sz="2800" kern="100" dirty="0">
                <a:latin typeface="Times New Roman"/>
                <a:ea typeface="华文细黑"/>
                <a:cs typeface="Times New Roman"/>
              </a:rPr>
              <a:t>而不</a:t>
            </a:r>
            <a:r>
              <a:rPr lang="zh-CN" altLang="zh-CN" sz="2700" kern="100" spc="-50" dirty="0">
                <a:solidFill>
                  <a:srgbClr val="0000FF"/>
                </a:solidFill>
                <a:latin typeface="Times New Roman"/>
                <a:ea typeface="华文细黑"/>
                <a:cs typeface="Times New Roman"/>
              </a:rPr>
              <a:t>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计较</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一</a:t>
            </a:r>
            <a:r>
              <a:rPr lang="zh-CN" altLang="zh-CN" sz="2700" kern="100" spc="-50" dirty="0">
                <a:solidFill>
                  <a:srgbClr val="0000FF"/>
                </a:solidFill>
                <a:latin typeface="Times New Roman"/>
                <a:ea typeface="华文细黑"/>
                <a:cs typeface="Times New Roman"/>
              </a:rPr>
              <a:t>傅</a:t>
            </a:r>
            <a:r>
              <a:rPr lang="zh-CN" altLang="zh-CN" sz="2800" kern="100" dirty="0">
                <a:latin typeface="Times New Roman"/>
                <a:ea typeface="华文细黑"/>
                <a:cs typeface="Times New Roman"/>
              </a:rPr>
              <a:t>众咻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教导</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700" kern="100" spc="-50" dirty="0" smtClean="0">
                <a:solidFill>
                  <a:srgbClr val="0000FF"/>
                </a:solidFill>
                <a:latin typeface="Times New Roman"/>
                <a:ea typeface="华文细黑"/>
                <a:cs typeface="Times New Roman"/>
              </a:rPr>
              <a:t>差</a:t>
            </a:r>
            <a:r>
              <a:rPr lang="zh-CN" altLang="zh-CN" sz="2800" kern="100" dirty="0" smtClean="0">
                <a:latin typeface="Times New Roman"/>
                <a:ea typeface="华文细黑"/>
                <a:cs typeface="Times New Roman"/>
              </a:rPr>
              <a:t>强人意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稍微</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安土</a:t>
            </a:r>
            <a:r>
              <a:rPr lang="zh-CN" altLang="zh-CN" sz="2700" kern="100" spc="-50" dirty="0">
                <a:solidFill>
                  <a:srgbClr val="0000FF"/>
                </a:solidFill>
                <a:latin typeface="Times New Roman"/>
                <a:ea typeface="华文细黑"/>
                <a:cs typeface="Times New Roman"/>
              </a:rPr>
              <a:t>重</a:t>
            </a:r>
            <a:r>
              <a:rPr lang="zh-CN" altLang="zh-CN" sz="2800" kern="100" dirty="0">
                <a:latin typeface="Times New Roman"/>
                <a:ea typeface="华文细黑"/>
                <a:cs typeface="Times New Roman"/>
              </a:rPr>
              <a:t>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不轻率</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细大不</a:t>
            </a:r>
            <a:r>
              <a:rPr lang="zh-CN" altLang="zh-CN" sz="2700" kern="100" spc="-50" dirty="0" smtClean="0">
                <a:solidFill>
                  <a:srgbClr val="0000FF"/>
                </a:solidFill>
                <a:latin typeface="Times New Roman"/>
                <a:ea typeface="华文细黑"/>
                <a:cs typeface="Times New Roman"/>
              </a:rPr>
              <a:t>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抛弃</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文不加</a:t>
            </a:r>
            <a:r>
              <a:rPr lang="zh-CN" altLang="zh-CN" sz="2700" kern="100" spc="-50" dirty="0">
                <a:solidFill>
                  <a:srgbClr val="0000FF"/>
                </a:solidFill>
                <a:latin typeface="Times New Roman"/>
                <a:ea typeface="华文细黑"/>
                <a:cs typeface="Times New Roman"/>
              </a:rPr>
              <a:t>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涂上一点</a:t>
            </a:r>
            <a:r>
              <a:rPr lang="zh-CN" altLang="zh-CN" sz="2800" kern="100" dirty="0" smtClean="0">
                <a:latin typeface="Times New Roman"/>
                <a:ea typeface="华文细黑"/>
                <a:cs typeface="Times New Roman"/>
              </a:rPr>
              <a:t>，表</a:t>
            </a:r>
            <a:r>
              <a:rPr lang="zh-CN" altLang="zh-CN" sz="2800" kern="100" dirty="0">
                <a:latin typeface="Times New Roman"/>
                <a:ea typeface="华文细黑"/>
                <a:cs typeface="Times New Roman"/>
              </a:rPr>
              <a:t>删去，修改</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grpSp>
        <p:nvGrpSpPr>
          <p:cNvPr id="5" name="组合 4"/>
          <p:cNvGrpSpPr/>
          <p:nvPr/>
        </p:nvGrpSpPr>
        <p:grpSpPr>
          <a:xfrm>
            <a:off x="10622337" y="6218014"/>
            <a:ext cx="1368000" cy="499765"/>
            <a:chOff x="5231262" y="2065933"/>
            <a:chExt cx="1368000" cy="499765"/>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7" name="TextBox 6"/>
            <p:cNvSpPr txBox="1"/>
            <p:nvPr/>
          </p:nvSpPr>
          <p:spPr>
            <a:xfrm>
              <a:off x="5303194" y="2065933"/>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微积累</a:t>
              </a:r>
              <a:endParaRPr lang="zh-CN" altLang="en-US" dirty="0">
                <a:solidFill>
                  <a:schemeClr val="accent5">
                    <a:lumMod val="20000"/>
                    <a:lumOff val="80000"/>
                  </a:schemeClr>
                </a:solidFill>
                <a:latin typeface="+mj-ea"/>
                <a:ea typeface="+mj-ea"/>
              </a:endParaRPr>
            </a:p>
          </p:txBody>
        </p:sp>
      </p:gr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17328"/>
            <a:ext cx="11478502" cy="2708410"/>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二、记准成语的使用对象，避免张冠李戴</a:t>
            </a: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请分析下列句子中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使用错误的原因。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持续多日的强降雨导致部分地区山洪暴发，农田被淹，房屋倒塌，灾情</a:t>
            </a:r>
            <a:r>
              <a:rPr lang="zh-CN" altLang="zh-CN" sz="2800" kern="100" dirty="0">
                <a:solidFill>
                  <a:srgbClr val="0000FF"/>
                </a:solidFill>
                <a:latin typeface="Times New Roman"/>
                <a:ea typeface="华文细黑"/>
                <a:cs typeface="Times New Roman"/>
              </a:rPr>
              <a:t>扣人心弦</a:t>
            </a:r>
            <a:r>
              <a:rPr lang="zh-CN" altLang="zh-CN" sz="2800" kern="100" dirty="0">
                <a:latin typeface="Times New Roman"/>
                <a:ea typeface="华文细黑"/>
                <a:cs typeface="Times New Roman"/>
              </a:rPr>
              <a:t>，相关部门正全力以赴组织救灾。</a:t>
            </a:r>
            <a:endParaRPr lang="zh-CN" altLang="zh-CN" sz="1050" kern="100" dirty="0">
              <a:effectLst/>
              <a:latin typeface="宋体"/>
              <a:cs typeface="Courier New"/>
            </a:endParaRPr>
          </a:p>
        </p:txBody>
      </p:sp>
      <p:sp>
        <p:nvSpPr>
          <p:cNvPr id="3" name="TextBox 2"/>
          <p:cNvSpPr txBox="1"/>
          <p:nvPr/>
        </p:nvSpPr>
        <p:spPr>
          <a:xfrm>
            <a:off x="9320708" y="23529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51346" y="2959273"/>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扣人心弦：形容诗文、表演等有感染力，使人心情激动。而在该语境当中，陈述的主语是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灾情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，属于对象误用。</a:t>
            </a:r>
            <a:endParaRPr lang="zh-CN" altLang="zh-CN" sz="1050" kern="100" dirty="0">
              <a:effectLst/>
              <a:latin typeface="宋体"/>
              <a:cs typeface="Courier New"/>
            </a:endParaRPr>
          </a:p>
        </p:txBody>
      </p:sp>
      <p:sp>
        <p:nvSpPr>
          <p:cNvPr id="6" name="矩形 5"/>
          <p:cNvSpPr/>
          <p:nvPr/>
        </p:nvSpPr>
        <p:spPr>
          <a:xfrm>
            <a:off x="339000" y="4428381"/>
            <a:ext cx="1147850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本届展销会邀请到了安徽、浙江、上海等地知名企业，湖笔、宣笔、徽墨、宣纸、歙砚等文房四宝</a:t>
            </a:r>
            <a:r>
              <a:rPr lang="zh-CN" altLang="zh-CN" sz="2800" kern="100" dirty="0">
                <a:solidFill>
                  <a:srgbClr val="0000FF"/>
                </a:solidFill>
                <a:latin typeface="Times New Roman"/>
                <a:ea typeface="华文细黑"/>
                <a:cs typeface="Times New Roman"/>
              </a:rPr>
              <a:t>济济一堂</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7" name="TextBox 6"/>
          <p:cNvSpPr txBox="1"/>
          <p:nvPr/>
        </p:nvSpPr>
        <p:spPr>
          <a:xfrm>
            <a:off x="8746840" y="524272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51346" y="5897116"/>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济济一堂：形容许多有才能的人聚集在一起。不能用来形容物品。</a:t>
            </a:r>
            <a:endParaRPr lang="zh-CN" altLang="zh-CN" sz="1050" kern="100" dirty="0">
              <a:effectLst/>
              <a:latin typeface="宋体"/>
              <a:cs typeface="Courier New"/>
            </a:endParaRP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22879" y="6156459"/>
            <a:ext cx="5357678"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62558" y="54943"/>
            <a:ext cx="11449272" cy="6687704"/>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考点要求</a:t>
            </a: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表达应用</a:t>
            </a:r>
            <a:r>
              <a:rPr lang="en-US" altLang="zh-CN" sz="2800" kern="100" dirty="0">
                <a:latin typeface="Times New Roman"/>
                <a:ea typeface="华文细黑"/>
                <a:cs typeface="Courier New"/>
              </a:rPr>
              <a:t>E</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正确使用词语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包括熟语</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spc="-50" dirty="0">
                <a:latin typeface="Times New Roman"/>
                <a:ea typeface="华文细黑"/>
                <a:cs typeface="Courier New"/>
              </a:rPr>
              <a:t>1.(2014·</a:t>
            </a:r>
            <a:r>
              <a:rPr lang="zh-CN" altLang="zh-CN" sz="2800" kern="100" spc="-50" dirty="0">
                <a:latin typeface="Times New Roman"/>
                <a:ea typeface="华文细黑"/>
                <a:cs typeface="Times New Roman"/>
              </a:rPr>
              <a:t>新课标全国</a:t>
            </a:r>
            <a:r>
              <a:rPr lang="en-US" altLang="zh-CN" sz="2800" kern="100" spc="-50" dirty="0">
                <a:latin typeface="宋体"/>
                <a:ea typeface="华文细黑"/>
                <a:cs typeface="Times New Roman"/>
              </a:rPr>
              <a:t>Ⅰ</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依次填入下列各句横线处的成语，最恰当的一组</a:t>
            </a:r>
            <a:r>
              <a:rPr lang="zh-CN" altLang="zh-CN" sz="2800" kern="100" spc="-50" dirty="0" smtClean="0">
                <a:latin typeface="Times New Roman"/>
                <a:ea typeface="华文细黑"/>
                <a:cs typeface="Times New Roman"/>
              </a:rPr>
              <a:t>是</a:t>
            </a:r>
            <a:endParaRPr lang="zh-CN" altLang="zh-CN" sz="1050" kern="100" spc="-5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医疗质量是关系到病人生命安危的大事，救死扶伤是医务人员</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的天职。</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中国传统的严父慈母型的家庭关系，常令父亲们</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地承担起教育子女的义务。</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在全国比赛中屡获金奖的我省杂技团，</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地承担了这次出国演出任务。</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smtClean="0">
                <a:latin typeface="Times New Roman"/>
                <a:ea typeface="华文细黑"/>
                <a:cs typeface="Times New Roman"/>
              </a:rPr>
              <a:t>当仁不让</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责无旁贷</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义不容辞</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责无旁贷</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义不容辞</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当仁不让</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义不容辞</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责无旁贷</a:t>
            </a:r>
            <a:r>
              <a:rPr lang="en-US" altLang="zh-CN" sz="2800" kern="100" dirty="0">
                <a:latin typeface="Times New Roman"/>
                <a:ea typeface="华文细黑"/>
                <a:cs typeface="Courier New"/>
              </a:rPr>
              <a:t>  </a:t>
            </a:r>
            <a:r>
              <a:rPr lang="zh-CN" altLang="zh-CN" sz="2800" kern="100" dirty="0" smtClean="0">
                <a:latin typeface="Times New Roman"/>
                <a:ea typeface="华文细黑"/>
                <a:cs typeface="Times New Roman"/>
              </a:rPr>
              <a:t>当仁不让</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义不容辞</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当仁不让</a:t>
            </a:r>
            <a:r>
              <a:rPr lang="en-US" altLang="zh-CN" sz="2800" kern="100" dirty="0">
                <a:latin typeface="Times New Roman"/>
                <a:ea typeface="华文细黑"/>
                <a:cs typeface="Courier New"/>
              </a:rPr>
              <a:t>  </a:t>
            </a:r>
            <a:r>
              <a:rPr lang="zh-CN" altLang="zh-CN" sz="2800" kern="100" dirty="0" smtClean="0">
                <a:latin typeface="Times New Roman"/>
                <a:ea typeface="华文细黑"/>
                <a:cs typeface="Times New Roman"/>
              </a:rPr>
              <a:t>责无旁贷</a:t>
            </a:r>
            <a:endParaRPr lang="zh-CN" altLang="zh-CN" sz="1050" kern="100" dirty="0">
              <a:latin typeface="宋体"/>
              <a:cs typeface="Courier New"/>
            </a:endParaRPr>
          </a:p>
        </p:txBody>
      </p:sp>
      <p:sp>
        <p:nvSpPr>
          <p:cNvPr id="4" name="TextBox 3"/>
          <p:cNvSpPr txBox="1"/>
          <p:nvPr/>
        </p:nvSpPr>
        <p:spPr>
          <a:xfrm>
            <a:off x="7895406" y="499492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a:hlinkClick r:id="rId2" action="ppaction://hlinksldjump"/>
          </p:cNvPr>
          <p:cNvSpPr txBox="1"/>
          <p:nvPr/>
        </p:nvSpPr>
        <p:spPr>
          <a:xfrm>
            <a:off x="9015822" y="499492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TextBox 6">
            <a:hlinkClick r:id="rId3" action="ppaction://hlinksldjump"/>
          </p:cNvPr>
          <p:cNvSpPr txBox="1"/>
          <p:nvPr/>
        </p:nvSpPr>
        <p:spPr>
          <a:xfrm>
            <a:off x="10101588" y="4994920"/>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28378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34566" y="1178465"/>
            <a:ext cx="11370951" cy="1178782"/>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80629"/>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成语使用恰当的一项是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从互联网金融、互联网教育到互联网工业、互联网农业，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互联网</a:t>
            </a:r>
            <a:r>
              <a:rPr lang="en-US" altLang="zh-CN" sz="2800" kern="100" dirty="0" smtClean="0">
                <a:latin typeface="宋体"/>
                <a:ea typeface="华文细黑"/>
                <a:cs typeface="Times New Roman"/>
              </a:rPr>
              <a:t>”</a:t>
            </a:r>
          </a:p>
          <a:p>
            <a:pPr algn="just">
              <a:lnSpc>
                <a:spcPct val="150000"/>
              </a:lnSpc>
              <a:spcAft>
                <a:spcPts val="0"/>
              </a:spcAft>
            </a:pP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发展</a:t>
            </a:r>
            <a:r>
              <a:rPr lang="zh-CN" altLang="zh-CN" sz="2800" kern="100" dirty="0">
                <a:solidFill>
                  <a:srgbClr val="0000FF"/>
                </a:solidFill>
                <a:latin typeface="Times New Roman"/>
                <a:ea typeface="华文细黑"/>
                <a:cs typeface="Times New Roman"/>
              </a:rPr>
              <a:t>如火如荼</a:t>
            </a:r>
            <a:r>
              <a:rPr lang="zh-CN" altLang="zh-CN" sz="2800" kern="100" dirty="0">
                <a:latin typeface="Times New Roman"/>
                <a:ea typeface="华文细黑"/>
                <a:cs typeface="Times New Roman"/>
              </a:rPr>
              <a:t>，已从第三产业渗透到第一、二产业。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遍寻文明史，国家阅读风气的兴衰总与其文明程度</a:t>
            </a:r>
            <a:r>
              <a:rPr lang="zh-CN" altLang="zh-CN" sz="2800" kern="100" dirty="0">
                <a:solidFill>
                  <a:srgbClr val="0000FF"/>
                </a:solidFill>
                <a:latin typeface="Times New Roman"/>
                <a:ea typeface="华文细黑"/>
                <a:cs typeface="Times New Roman"/>
              </a:rPr>
              <a:t>休戚相关</a:t>
            </a:r>
            <a:r>
              <a:rPr lang="zh-CN" altLang="zh-CN" sz="2800" kern="100" dirty="0">
                <a:latin typeface="Times New Roman"/>
                <a:ea typeface="华文细黑"/>
                <a:cs typeface="Times New Roman"/>
              </a:rPr>
              <a:t>。凡</a:t>
            </a:r>
            <a:r>
              <a:rPr lang="zh-CN" altLang="zh-CN" sz="2800" kern="100" dirty="0" smtClean="0">
                <a:latin typeface="Times New Roman"/>
                <a:ea typeface="华文细黑"/>
                <a:cs typeface="Times New Roman"/>
              </a:rPr>
              <a:t>读书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蔚然成风</a:t>
            </a:r>
            <a:r>
              <a:rPr lang="zh-CN" altLang="zh-CN" sz="2800" kern="100" dirty="0">
                <a:latin typeface="Times New Roman"/>
                <a:ea typeface="华文细黑"/>
                <a:cs typeface="Times New Roman"/>
              </a:rPr>
              <a:t>之时，也必为思想活跃、文明进步、社会人心昂扬进取之世。</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市场上漂亮而有个性的新车型越来越多，消费者可以有更多的选择</a:t>
            </a:r>
            <a:r>
              <a:rPr lang="zh-CN" altLang="zh-CN" sz="2800" kern="100" dirty="0" smtClean="0">
                <a:latin typeface="Times New Roman"/>
                <a:ea typeface="华文细黑"/>
                <a:cs typeface="Times New Roman"/>
              </a:rPr>
              <a:t>余</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地</a:t>
            </a:r>
            <a:r>
              <a:rPr lang="zh-CN" altLang="zh-CN" sz="2800" kern="100" dirty="0">
                <a:solidFill>
                  <a:srgbClr val="0000FF"/>
                </a:solidFill>
                <a:latin typeface="Times New Roman"/>
                <a:ea typeface="华文细黑"/>
                <a:cs typeface="Times New Roman"/>
              </a:rPr>
              <a:t>择善而从</a:t>
            </a:r>
            <a:r>
              <a:rPr lang="zh-CN" altLang="zh-CN" sz="2800" kern="100" dirty="0">
                <a:latin typeface="Times New Roman"/>
                <a:ea typeface="华文细黑"/>
                <a:cs typeface="Times New Roman"/>
              </a:rPr>
              <a:t>，这对消费者来说，无疑是一件大好事。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水污染会给公众的身体与健康带来威胁，造成某些慢性病，还会给</a:t>
            </a:r>
            <a:r>
              <a:rPr lang="zh-CN" altLang="zh-CN" sz="2800" kern="100" dirty="0" smtClean="0">
                <a:latin typeface="Times New Roman"/>
                <a:ea typeface="华文细黑"/>
                <a:cs typeface="Times New Roman"/>
              </a:rPr>
              <a:t>社</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会</a:t>
            </a:r>
            <a:r>
              <a:rPr lang="zh-CN" altLang="zh-CN" sz="2800" kern="100" dirty="0">
                <a:latin typeface="Times New Roman"/>
                <a:ea typeface="华文细黑"/>
                <a:cs typeface="Times New Roman"/>
              </a:rPr>
              <a:t>带来极大的损失，其危害性是</a:t>
            </a:r>
            <a:r>
              <a:rPr lang="zh-CN" altLang="zh-CN" sz="2800" kern="100" dirty="0">
                <a:solidFill>
                  <a:srgbClr val="0000FF"/>
                </a:solidFill>
                <a:latin typeface="Times New Roman"/>
                <a:ea typeface="华文细黑"/>
                <a:cs typeface="Times New Roman"/>
              </a:rPr>
              <a:t>不可理喻</a:t>
            </a:r>
            <a:r>
              <a:rPr lang="zh-CN" altLang="zh-CN" sz="2800" kern="100" dirty="0">
                <a:latin typeface="Times New Roman"/>
                <a:ea typeface="华文细黑"/>
                <a:cs typeface="Times New Roman"/>
              </a:rPr>
              <a:t>的。</a:t>
            </a:r>
            <a:endParaRPr lang="zh-CN" altLang="zh-CN" sz="1050" kern="100" dirty="0">
              <a:effectLst/>
              <a:latin typeface="宋体"/>
              <a:cs typeface="Courier New"/>
            </a:endParaRPr>
          </a:p>
        </p:txBody>
      </p:sp>
      <p:sp>
        <p:nvSpPr>
          <p:cNvPr id="5" name="TextBox 4"/>
          <p:cNvSpPr txBox="1"/>
          <p:nvPr/>
        </p:nvSpPr>
        <p:spPr>
          <a:xfrm>
            <a:off x="8080697" y="56026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201113" y="56026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621482"/>
            <a:ext cx="11563765" cy="526297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项如火如荼：像火那样红，像荼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茅草的白花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那样白。原形容军容之盛，现用来形容旺盛、热烈或激烈。句中说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互联网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的发展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已从第三产业渗透到第一、二产业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如火如荼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形容这种形势，很恰当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项休戚相关：彼此间祸福互相关联。只能用于人与人之间、人与集体之间，句中使用对象不当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spc="-80" dirty="0" smtClean="0">
                <a:latin typeface="Times New Roman"/>
                <a:ea typeface="华文细黑"/>
                <a:cs typeface="Courier New"/>
              </a:rPr>
              <a:t>C</a:t>
            </a:r>
            <a:r>
              <a:rPr lang="zh-CN" altLang="zh-CN" sz="2800" kern="100" spc="-80" dirty="0">
                <a:latin typeface="Times New Roman"/>
                <a:ea typeface="华文细黑"/>
                <a:cs typeface="Times New Roman"/>
              </a:rPr>
              <a:t>项择善而从：指采纳正确的意见或选择好的方法加以实行。使用对象不当</a:t>
            </a:r>
            <a:r>
              <a:rPr lang="zh-CN" altLang="zh-CN" sz="2800" kern="100" spc="-80" dirty="0" smtClean="0">
                <a:latin typeface="Times New Roman"/>
                <a:ea typeface="华文细黑"/>
                <a:cs typeface="Times New Roman"/>
              </a:rPr>
              <a:t>。</a:t>
            </a:r>
            <a:endParaRPr lang="en-US" altLang="zh-CN" sz="2800" kern="100" spc="-80" dirty="0" smtClean="0">
              <a:latin typeface="Times New Roman"/>
              <a:ea typeface="华文细黑"/>
              <a:cs typeface="Times New Roman"/>
            </a:endParaRPr>
          </a:p>
          <a:p>
            <a:pPr algn="just">
              <a:lnSpc>
                <a:spcPct val="150000"/>
              </a:lnSpc>
              <a:spcAft>
                <a:spcPts val="0"/>
              </a:spcAft>
            </a:pPr>
            <a:r>
              <a:rPr lang="en-US" altLang="zh-CN" sz="2800" kern="100" spc="-50" dirty="0" smtClean="0">
                <a:latin typeface="Times New Roman"/>
                <a:ea typeface="华文细黑"/>
                <a:cs typeface="Courier New"/>
              </a:rPr>
              <a:t>D</a:t>
            </a:r>
            <a:r>
              <a:rPr lang="zh-CN" altLang="zh-CN" sz="2800" kern="100" spc="-50" dirty="0">
                <a:latin typeface="Times New Roman"/>
                <a:ea typeface="华文细黑"/>
                <a:cs typeface="Times New Roman"/>
              </a:rPr>
              <a:t>项不可理喻：不能够用道理使他明白，形容固执或蛮横，不通情理。</a:t>
            </a:r>
            <a:r>
              <a:rPr lang="zh-CN" altLang="zh-CN" sz="2800" kern="100" dirty="0">
                <a:latin typeface="Times New Roman"/>
                <a:ea typeface="华文细黑"/>
                <a:cs typeface="Times New Roman"/>
              </a:rPr>
              <a:t>多指人。句中说的是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水污染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带来的危害性，应该用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不言而喻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3607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09514"/>
            <a:ext cx="11478502"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有些成语有特定的使用范围，词义有所侧重，适用的对象也就不同。有的指个体，有的指群体；有的指人，有的指物；有的专用于男女或夫妻之间，有的专用于写文章或文学艺术等等。如果把握不准，就极易扩大或转移使用的范围。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豆蔻年华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指女子十三四岁，就不能用在男性身上。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倚马可待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指靠着即将出征的战马起草文件，可以立即完稿，形容文思敏捷，写文章快。这个成语就不能用来修饰书法作品或绘画作品。容易张冠李戴的成语还有：行云流水、破镜重圆、呼之欲出、洛阳纸贵、日理万机等。</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81659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400804"/>
            <a:ext cx="11636345" cy="5909310"/>
          </a:xfrm>
          <a:prstGeom prst="rect">
            <a:avLst/>
          </a:prstGeom>
          <a:solidFill>
            <a:schemeClr val="bg2">
              <a:lumMod val="9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张冠李戴是对成语使用对象不理解造成的。请识记下列成语的使用对象：</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休戚相关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人和人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炙手可热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振聋发聩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言论</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车水马龙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热闹情景</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明日黄花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过时事物</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汗牛充栋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书籍</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两小无猜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少男少女</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鼎力相助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敬辞，对方</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络绎不绝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人、车马</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济济一堂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人才</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相敬如宾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夫妻</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薪尽火传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师生、学问</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崭露头角</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青少年</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芸芸众生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众多普通人</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不情之请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谦辞，用于自己</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耳提面命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长辈</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spTree>
    <p:extLst>
      <p:ext uri="{BB962C8B-B14F-4D97-AF65-F5344CB8AC3E}">
        <p14:creationId xmlns:p14="http://schemas.microsoft.com/office/powerpoint/2010/main" val="232088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1053530"/>
            <a:ext cx="11636345" cy="2677656"/>
          </a:xfrm>
          <a:prstGeom prst="rect">
            <a:avLst/>
          </a:prstGeom>
          <a:solidFill>
            <a:schemeClr val="bg2">
              <a:lumMod val="90000"/>
            </a:schemeClr>
          </a:solidFill>
        </p:spPr>
        <p:txBody>
          <a:bodyPr wrap="square">
            <a:spAutoFit/>
          </a:bodyPr>
          <a:lstStyle/>
          <a:p>
            <a:pPr lvl="0" algn="just">
              <a:lnSpc>
                <a:spcPct val="150000"/>
              </a:lnSpc>
            </a:pPr>
            <a:r>
              <a:rPr lang="zh-CN" altLang="zh-CN" sz="2800" kern="100" dirty="0">
                <a:solidFill>
                  <a:prstClr val="black"/>
                </a:solidFill>
                <a:latin typeface="Times New Roman"/>
                <a:ea typeface="华文细黑"/>
                <a:cs typeface="Times New Roman"/>
              </a:rPr>
              <a:t>雨后春笋</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新生事物</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扣人心弦</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诗文、表演</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脱颖而出</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人的才能</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长此以往</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多指不好的情况</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悬壶济世</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行医</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石破天惊</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文章、议论</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荡气回肠</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乐曲、文章</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p:txBody>
      </p:sp>
      <p:grpSp>
        <p:nvGrpSpPr>
          <p:cNvPr id="5" name="组合 4"/>
          <p:cNvGrpSpPr/>
          <p:nvPr/>
        </p:nvGrpSpPr>
        <p:grpSpPr>
          <a:xfrm>
            <a:off x="10631862" y="3146110"/>
            <a:ext cx="1368000" cy="512784"/>
            <a:chOff x="5231262" y="2052914"/>
            <a:chExt cx="1368000" cy="51278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7" name="TextBox 6"/>
            <p:cNvSpPr txBox="1"/>
            <p:nvPr/>
          </p:nvSpPr>
          <p:spPr>
            <a:xfrm>
              <a:off x="5303194" y="20529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微积累</a:t>
              </a:r>
              <a:endParaRPr lang="zh-CN" altLang="en-US" dirty="0">
                <a:solidFill>
                  <a:schemeClr val="accent5">
                    <a:lumMod val="20000"/>
                    <a:lumOff val="80000"/>
                  </a:schemeClr>
                </a:solidFill>
                <a:latin typeface="+mj-ea"/>
                <a:ea typeface="+mj-ea"/>
              </a:endParaRPr>
            </a:p>
          </p:txBody>
        </p:sp>
      </p:grpSp>
    </p:spTree>
    <p:extLst>
      <p:ext uri="{BB962C8B-B14F-4D97-AF65-F5344CB8AC3E}">
        <p14:creationId xmlns:p14="http://schemas.microsoft.com/office/powerpoint/2010/main" val="105021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2086" y="587947"/>
            <a:ext cx="11252330"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三、记准成语的感情色彩，避免褒贬误用</a:t>
            </a: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请分析下列句子中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使用错误的原因。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安徽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在东海舰队组织的此次实战演练中，我军的反水雷舰艇</a:t>
            </a:r>
            <a:r>
              <a:rPr lang="zh-CN" altLang="zh-CN" sz="2800" kern="100" dirty="0">
                <a:solidFill>
                  <a:srgbClr val="0000FF"/>
                </a:solidFill>
                <a:latin typeface="Times New Roman"/>
                <a:ea typeface="华文细黑"/>
                <a:cs typeface="Times New Roman"/>
              </a:rPr>
              <a:t>倾巢而出</a:t>
            </a:r>
            <a:r>
              <a:rPr lang="zh-CN" altLang="zh-CN" sz="2800" kern="100" dirty="0">
                <a:latin typeface="Times New Roman"/>
                <a:ea typeface="华文细黑"/>
                <a:cs typeface="Times New Roman"/>
              </a:rPr>
              <a:t>，成功扫除了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敌军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在航道上隐蔽布设的多枚新型水雷。</a:t>
            </a:r>
            <a:endParaRPr lang="zh-CN" altLang="zh-CN" sz="1050" kern="100" dirty="0">
              <a:effectLst/>
              <a:latin typeface="宋体"/>
              <a:cs typeface="Courier New"/>
            </a:endParaRPr>
          </a:p>
        </p:txBody>
      </p:sp>
      <p:sp>
        <p:nvSpPr>
          <p:cNvPr id="3" name="TextBox 2"/>
          <p:cNvSpPr txBox="1"/>
          <p:nvPr/>
        </p:nvSpPr>
        <p:spPr>
          <a:xfrm>
            <a:off x="588093" y="350180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588093" y="4143610"/>
            <a:ext cx="11051729"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倾巢而出：出动全部的力量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含贬义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。用来形容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舰艇的情况，感情色彩错误，褒贬失当。</a:t>
            </a:r>
            <a:endParaRPr lang="zh-CN" altLang="zh-CN" sz="1050" kern="100" dirty="0">
              <a:effectLst/>
              <a:latin typeface="宋体"/>
              <a:cs typeface="Courier New"/>
            </a:endParaRPr>
          </a:p>
        </p:txBody>
      </p:sp>
    </p:spTree>
    <p:extLst>
      <p:ext uri="{BB962C8B-B14F-4D97-AF65-F5344CB8AC3E}">
        <p14:creationId xmlns:p14="http://schemas.microsoft.com/office/powerpoint/2010/main" val="181705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84465"/>
            <a:ext cx="11478502" cy="1333161"/>
          </a:xfrm>
          <a:prstGeom prst="rect">
            <a:avLst/>
          </a:prstGeom>
        </p:spPr>
        <p:txBody>
          <a:bodyPr wrap="square" lIns="121898" tIns="60948" rIns="121898" bIns="60948">
            <a:spAutoFit/>
          </a:bodyPr>
          <a:lstStyle/>
          <a:p>
            <a:pPr>
              <a:lnSpc>
                <a:spcPct val="150000"/>
              </a:lnSpc>
              <a:spcAft>
                <a:spcPts val="0"/>
              </a:spcAft>
            </a:pPr>
            <a:r>
              <a:rPr lang="en-US" altLang="zh-CN" sz="2800" kern="100" dirty="0">
                <a:latin typeface="Times New Roman"/>
                <a:ea typeface="华文细黑"/>
                <a:cs typeface="Courier New"/>
              </a:rPr>
              <a:t>(2)(2014·</a:t>
            </a:r>
            <a:r>
              <a:rPr lang="zh-CN" altLang="zh-CN" sz="2800" kern="100" dirty="0">
                <a:latin typeface="Times New Roman"/>
                <a:ea typeface="华文细黑"/>
                <a:cs typeface="Times New Roman"/>
              </a:rPr>
              <a:t>广东</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与</a:t>
            </a:r>
            <a:r>
              <a:rPr lang="zh-CN" altLang="zh-CN" sz="2800" kern="100" dirty="0" smtClean="0">
                <a:solidFill>
                  <a:srgbClr val="0000FF"/>
                </a:solidFill>
                <a:latin typeface="Times New Roman"/>
                <a:ea typeface="华文细黑"/>
                <a:cs typeface="Times New Roman"/>
              </a:rPr>
              <a:t>连篇累牍</a:t>
            </a:r>
            <a:r>
              <a:rPr lang="zh-CN" altLang="zh-CN" sz="2800" kern="100" dirty="0">
                <a:latin typeface="Times New Roman"/>
                <a:ea typeface="华文细黑"/>
                <a:cs typeface="Times New Roman"/>
              </a:rPr>
              <a:t>的电视剧本身相比，剧中翻书的动作、人物的坐姿等，只是一些细节。</a:t>
            </a:r>
            <a:endParaRPr lang="zh-CN" altLang="zh-CN" sz="1050" kern="100" dirty="0">
              <a:effectLst/>
              <a:latin typeface="宋体"/>
              <a:cs typeface="Courier New"/>
            </a:endParaRPr>
          </a:p>
        </p:txBody>
      </p:sp>
      <p:sp>
        <p:nvSpPr>
          <p:cNvPr id="5" name="TextBox 4"/>
          <p:cNvSpPr txBox="1"/>
          <p:nvPr/>
        </p:nvSpPr>
        <p:spPr>
          <a:xfrm>
            <a:off x="4397785" y="14369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矩形 5"/>
          <p:cNvSpPr/>
          <p:nvPr/>
        </p:nvSpPr>
        <p:spPr>
          <a:xfrm>
            <a:off x="422546" y="2061642"/>
            <a:ext cx="11386607" cy="1384995"/>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连</a:t>
            </a:r>
            <a:r>
              <a:rPr lang="zh-CN" altLang="zh-CN" sz="2800" kern="100" dirty="0" smtClean="0">
                <a:latin typeface="Times New Roman"/>
                <a:ea typeface="华文细黑"/>
                <a:cs typeface="Times New Roman"/>
              </a:rPr>
              <a:t>篇累牍</a:t>
            </a:r>
            <a:r>
              <a:rPr lang="zh-CN" altLang="zh-CN" sz="2800" kern="100" dirty="0">
                <a:latin typeface="Times New Roman"/>
                <a:ea typeface="华文细黑"/>
                <a:cs typeface="Times New Roman"/>
              </a:rPr>
              <a:t>：形容叙述的篇幅过多、过长。这是一个含贬义的成语，结合语境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电视剧特别多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，这里该用中性成语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层出不穷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6057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6" grpId="0" animBg="1"/>
      <p:bldP spid="6"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58675" y="3521294"/>
            <a:ext cx="11599508" cy="1861033"/>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8999" y="175872"/>
            <a:ext cx="11619183"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成语使用恰当的一项是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互联网红包的走俏和盛行捕捉到了大众的心理与趣味，羊年的春节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互相</a:t>
            </a:r>
            <a:r>
              <a:rPr lang="zh-CN" altLang="zh-CN" sz="2800" kern="100" dirty="0">
                <a:latin typeface="Times New Roman"/>
                <a:ea typeface="华文细黑"/>
                <a:cs typeface="Times New Roman"/>
              </a:rPr>
              <a:t>派发微信红包就成为让老百姓</a:t>
            </a:r>
            <a:r>
              <a:rPr lang="zh-CN" altLang="zh-CN" sz="2800" kern="100" dirty="0">
                <a:solidFill>
                  <a:srgbClr val="0000FF"/>
                </a:solidFill>
                <a:latin typeface="Times New Roman"/>
                <a:ea typeface="华文细黑"/>
                <a:cs typeface="Times New Roman"/>
              </a:rPr>
              <a:t>大快人心</a:t>
            </a:r>
            <a:r>
              <a:rPr lang="zh-CN" altLang="zh-CN" sz="2800" kern="100" dirty="0">
                <a:latin typeface="Times New Roman"/>
                <a:ea typeface="华文细黑"/>
                <a:cs typeface="Times New Roman"/>
              </a:rPr>
              <a:t>的问候方式。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近年来，中国马拉松及相关运动赛事规模越来越大，参与者</a:t>
            </a:r>
            <a:r>
              <a:rPr lang="zh-CN" altLang="zh-CN" sz="2800" kern="100" dirty="0">
                <a:solidFill>
                  <a:srgbClr val="0000FF"/>
                </a:solidFill>
                <a:latin typeface="Times New Roman"/>
                <a:ea typeface="华文细黑"/>
                <a:cs typeface="Times New Roman"/>
              </a:rPr>
              <a:t>趋之若鹜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中国</a:t>
            </a:r>
            <a:r>
              <a:rPr lang="zh-CN" altLang="zh-CN" sz="2800" kern="100" dirty="0">
                <a:latin typeface="Times New Roman"/>
                <a:ea typeface="华文细黑"/>
                <a:cs typeface="Times New Roman"/>
              </a:rPr>
              <a:t>马拉松及相关运动已进入一个蓬勃发展的重要时期。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根据茅盾文学奖作品、路遥同名小说改编的电视剧《平凡的世界》</a:t>
            </a:r>
            <a:r>
              <a:rPr lang="zh-CN" altLang="zh-CN" sz="2800" kern="100" dirty="0" smtClean="0">
                <a:latin typeface="Times New Roman"/>
                <a:ea typeface="华文细黑"/>
                <a:cs typeface="Times New Roman"/>
              </a:rPr>
              <a:t>已</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播出</a:t>
            </a:r>
            <a:r>
              <a:rPr lang="zh-CN" altLang="zh-CN" sz="2800" kern="100" dirty="0">
                <a:latin typeface="Times New Roman"/>
                <a:ea typeface="华文细黑"/>
                <a:cs typeface="Times New Roman"/>
              </a:rPr>
              <a:t>过半，稳中有升的收视率、交口称赞的剧评，既</a:t>
            </a:r>
            <a:r>
              <a:rPr lang="zh-CN" altLang="zh-CN" sz="2800" kern="100" dirty="0">
                <a:solidFill>
                  <a:srgbClr val="0000FF"/>
                </a:solidFill>
                <a:latin typeface="Times New Roman"/>
                <a:ea typeface="华文细黑"/>
                <a:cs typeface="Times New Roman"/>
              </a:rPr>
              <a:t>出人意表</a:t>
            </a:r>
            <a:r>
              <a:rPr lang="zh-CN" altLang="zh-CN" sz="2800" kern="100" dirty="0">
                <a:latin typeface="Times New Roman"/>
                <a:ea typeface="华文细黑"/>
                <a:cs typeface="Times New Roman"/>
              </a:rPr>
              <a:t>，又</a:t>
            </a:r>
            <a:r>
              <a:rPr lang="zh-CN" altLang="zh-CN" sz="2800" kern="100" dirty="0" smtClean="0">
                <a:latin typeface="Times New Roman"/>
                <a:ea typeface="华文细黑"/>
                <a:cs typeface="Times New Roman"/>
              </a:rPr>
              <a:t>在</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情理之中</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D.2015</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暖风行动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大型公益性招聘会上，工会领导面对记者的采访</a:t>
            </a:r>
            <a:r>
              <a:rPr lang="zh-CN" altLang="zh-CN" sz="2800" kern="100" dirty="0">
                <a:solidFill>
                  <a:srgbClr val="0000FF"/>
                </a:solidFill>
                <a:latin typeface="Times New Roman"/>
                <a:ea typeface="华文细黑"/>
                <a:cs typeface="Times New Roman"/>
              </a:rPr>
              <a:t>振</a:t>
            </a:r>
            <a:endParaRPr lang="en-US" altLang="zh-CN" sz="2800" kern="100" dirty="0">
              <a:solidFill>
                <a:srgbClr val="0000FF"/>
              </a:solidFill>
              <a:latin typeface="Times New Roman"/>
              <a:ea typeface="华文细黑"/>
              <a:cs typeface="Times New Roman"/>
            </a:endParaRPr>
          </a:p>
          <a:p>
            <a:pPr algn="just">
              <a:lnSpc>
                <a:spcPct val="150000"/>
              </a:lnSpc>
              <a:spcAft>
                <a:spcPts val="0"/>
              </a:spcAft>
            </a:pPr>
            <a:r>
              <a:rPr lang="en-US" altLang="zh-CN" sz="2800" kern="100" dirty="0">
                <a:solidFill>
                  <a:srgbClr val="0000FF"/>
                </a:solidFill>
                <a:latin typeface="Times New Roman"/>
                <a:ea typeface="华文细黑"/>
                <a:cs typeface="Times New Roman"/>
              </a:rPr>
              <a:t>    </a:t>
            </a:r>
            <a:r>
              <a:rPr lang="zh-CN" altLang="zh-CN" sz="2800" kern="100" dirty="0">
                <a:solidFill>
                  <a:srgbClr val="0000FF"/>
                </a:solidFill>
                <a:latin typeface="Times New Roman"/>
                <a:ea typeface="华文细黑"/>
                <a:cs typeface="Times New Roman"/>
              </a:rPr>
              <a:t>振有词</a:t>
            </a:r>
            <a:r>
              <a:rPr lang="zh-CN" altLang="zh-CN" sz="2800" kern="100" spc="-100" dirty="0" smtClean="0">
                <a:latin typeface="Times New Roman"/>
                <a:ea typeface="华文细黑"/>
                <a:cs typeface="Times New Roman"/>
              </a:rPr>
              <a:t>，</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作为招聘活动组织方，必须首先替职工群众认真把好入口关</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a:t>
            </a:r>
            <a:endParaRPr lang="zh-CN" altLang="zh-CN" sz="1050" kern="100" spc="-100" dirty="0">
              <a:effectLst/>
              <a:latin typeface="宋体"/>
              <a:cs typeface="Courier New"/>
            </a:endParaRPr>
          </a:p>
        </p:txBody>
      </p:sp>
      <p:sp>
        <p:nvSpPr>
          <p:cNvPr id="5" name="TextBox 4"/>
          <p:cNvSpPr txBox="1"/>
          <p:nvPr/>
        </p:nvSpPr>
        <p:spPr>
          <a:xfrm>
            <a:off x="8050217" y="3620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170633" y="36202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693490"/>
            <a:ext cx="11563765" cy="332398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项出人意表：出人意料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项大快人心：指坏人受到惩罚或打击，使大家非常痛快。感情色彩不符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项趋之若鹜：像鸭子一样，成群地跑过去，形容许多人争着去追逐某种事物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含贬义</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项振振有词：形容理由似乎很充分，说个不休。含贬义，感情色彩不当。</a:t>
            </a:r>
            <a:endParaRPr lang="zh-CN" altLang="zh-CN" sz="1050" kern="100" dirty="0">
              <a:effectLst/>
              <a:latin typeface="宋体"/>
              <a:cs typeface="Courier New"/>
            </a:endParaRP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16381"/>
            <a:ext cx="11478502"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有的成语本身具有明显的褒贬色彩。成语从感情色彩上可分为褒义、中性、贬义三种类型。在成语的使用过程中，必须辨明褒贬，否则就容易造成贬义词褒用或褒义词贬用的错误。有的成语意义较为复杂，感情色彩呈现两面性，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想入非非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，指胡思乱想，多含贬义；又指思想进入虚幻境界，完全脱离实际，属中性。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世外桃源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，比喻理想中的生活境界或环境优美的地方，属褒义；又比喻空想的脱离现实的地方，含有贬义。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无所不至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，既指没有不到的地方，属中性；也指什么坏事</a:t>
            </a:r>
            <a:r>
              <a:rPr lang="zh-CN" altLang="zh-CN" sz="2800" kern="100" spc="60" dirty="0">
                <a:latin typeface="Times New Roman"/>
                <a:ea typeface="华文细黑"/>
                <a:cs typeface="Times New Roman"/>
              </a:rPr>
              <a:t>都做绝了，属贬义。对这类</a:t>
            </a:r>
            <a:r>
              <a:rPr lang="en-US" altLang="zh-CN" sz="2800" kern="100" spc="60" dirty="0">
                <a:latin typeface="宋体"/>
                <a:ea typeface="华文细黑"/>
                <a:cs typeface="Times New Roman"/>
              </a:rPr>
              <a:t>“</a:t>
            </a:r>
            <a:r>
              <a:rPr lang="zh-CN" altLang="zh-CN" sz="2800" kern="100" spc="60" dirty="0">
                <a:latin typeface="Times New Roman"/>
                <a:ea typeface="华文细黑"/>
                <a:cs typeface="Times New Roman"/>
              </a:rPr>
              <a:t>两面</a:t>
            </a:r>
            <a:r>
              <a:rPr lang="en-US" altLang="zh-CN" sz="2800" kern="100" spc="60" dirty="0">
                <a:latin typeface="宋体"/>
                <a:ea typeface="华文细黑"/>
                <a:cs typeface="Times New Roman"/>
              </a:rPr>
              <a:t>”</a:t>
            </a:r>
            <a:r>
              <a:rPr lang="zh-CN" altLang="zh-CN" sz="2800" kern="100" spc="60" dirty="0">
                <a:latin typeface="Times New Roman"/>
                <a:ea typeface="华文细黑"/>
                <a:cs typeface="Times New Roman"/>
              </a:rPr>
              <a:t>成语的使用，一定要把握好语境</a:t>
            </a:r>
            <a:r>
              <a:rPr lang="zh-CN" altLang="zh-CN" sz="2800" kern="100" spc="60" dirty="0" smtClean="0">
                <a:latin typeface="Times New Roman"/>
                <a:ea typeface="华文细黑"/>
                <a:cs typeface="Times New Roman"/>
              </a:rPr>
              <a:t>，</a:t>
            </a:r>
            <a:endParaRPr lang="zh-CN" altLang="zh-CN" sz="2800" kern="100" spc="6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240368" y="909514"/>
            <a:ext cx="11563765"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题目中涉及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义不容辞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责无旁贷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当仁不让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个成语。义不容辞：道义上不允许推辞。责无旁贷：自己的责任，不能推卸给别人。强调责任不能推脱，如果推诿了，会受到制度、法律的制裁。贷，推卸。当仁不让：泛指遇到应该做的事，积极主动去做，不退让。</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10055646"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515106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31963"/>
            <a:ext cx="11478502" cy="262582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严防褒贬误用。需要注意的是，有时为了收到特殊的修辞效果，有意贬词褒用或褒词贬用，这不应视为误用。如</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艾奇逊是不拿薪水的教员，他是如此诲人不倦地毫无隐晦地说出了全篇真理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，句中的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诲人不倦</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就是修辞上的褒词贬用，起到了很好的讽刺作用。</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38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472812"/>
            <a:ext cx="11636345" cy="5909310"/>
          </a:xfrm>
          <a:prstGeom prst="rect">
            <a:avLst/>
          </a:prstGeom>
          <a:solidFill>
            <a:schemeClr val="bg2">
              <a:lumMod val="9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褒贬误用是对成语的感情色彩不理解造成的。请识记下列成语的感情色彩：</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始作俑者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胸无城府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褒</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无所不为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贬</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弹冠相庆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贬</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倾巢而出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贬</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官样文章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贬</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不可思议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一发</a:t>
            </a:r>
            <a:r>
              <a:rPr lang="zh-CN" altLang="zh-CN" sz="2800" kern="100" dirty="0">
                <a:latin typeface="Times New Roman"/>
                <a:ea typeface="华文细黑"/>
                <a:cs typeface="Times New Roman"/>
              </a:rPr>
              <a:t>而不可收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褒</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一发而不可收拾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贬</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锒铛入狱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半斤八两</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贬</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蔚然成风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褒</a:t>
            </a:r>
            <a:r>
              <a:rPr lang="en-US" altLang="zh-CN" sz="2800" kern="100" dirty="0" smtClean="0">
                <a:latin typeface="Times New Roman"/>
                <a:ea typeface="华文细黑"/>
                <a:cs typeface="Courier New"/>
              </a:rPr>
              <a:t>)</a:t>
            </a:r>
            <a:endParaRPr lang="zh-CN" altLang="zh-CN" sz="280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叹为观止</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褒</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每况愈下</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贬</a:t>
            </a:r>
            <a:r>
              <a:rPr lang="en-US" altLang="zh-CN" sz="2800" kern="100" dirty="0" smtClean="0">
                <a:latin typeface="Times New Roman"/>
                <a:ea typeface="华文细黑"/>
                <a:cs typeface="Courier New"/>
              </a:rPr>
              <a:t>)</a:t>
            </a:r>
            <a:endParaRPr lang="zh-CN" altLang="zh-CN" sz="280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凤毛麟角</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褒</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无微不至</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褒</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spTree>
    <p:extLst>
      <p:ext uri="{BB962C8B-B14F-4D97-AF65-F5344CB8AC3E}">
        <p14:creationId xmlns:p14="http://schemas.microsoft.com/office/powerpoint/2010/main" val="270695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621414"/>
            <a:ext cx="11636345" cy="3888500"/>
          </a:xfrm>
          <a:prstGeom prst="rect">
            <a:avLst/>
          </a:prstGeom>
          <a:solidFill>
            <a:schemeClr val="bg2">
              <a:lumMod val="90000"/>
            </a:schemeClr>
          </a:solidFill>
        </p:spPr>
        <p:txBody>
          <a:bodyPr wrap="square">
            <a:spAutoFit/>
          </a:bodyPr>
          <a:lstStyle/>
          <a:p>
            <a:pPr lvl="0" algn="just">
              <a:lnSpc>
                <a:spcPct val="150000"/>
              </a:lnSpc>
            </a:pPr>
            <a:r>
              <a:rPr lang="zh-CN" altLang="zh-CN" sz="2800" kern="100" dirty="0">
                <a:solidFill>
                  <a:prstClr val="black"/>
                </a:solidFill>
                <a:latin typeface="Times New Roman"/>
                <a:ea typeface="华文细黑"/>
                <a:cs typeface="Times New Roman"/>
              </a:rPr>
              <a:t>一唱一和</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贬</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处心积虑</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贬</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上行下效</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贬</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振振有词</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贬</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推波助澜</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贬</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面目全非</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贬</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刮目相看</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褒</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道高一尺</a:t>
            </a:r>
            <a:r>
              <a:rPr lang="zh-CN" altLang="zh-CN" sz="2800" kern="100" dirty="0">
                <a:solidFill>
                  <a:prstClr val="black"/>
                </a:solidFill>
                <a:latin typeface="Times New Roman"/>
                <a:ea typeface="华文细黑"/>
                <a:cs typeface="Times New Roman"/>
              </a:rPr>
              <a:t>，魔高一丈</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褒</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众望所归</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褒</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冠冕堂皇</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贬</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侃侃而谈</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褒</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p:txBody>
      </p:sp>
      <p:grpSp>
        <p:nvGrpSpPr>
          <p:cNvPr id="8" name="组合 7"/>
          <p:cNvGrpSpPr/>
          <p:nvPr/>
        </p:nvGrpSpPr>
        <p:grpSpPr>
          <a:xfrm>
            <a:off x="10636054" y="4005858"/>
            <a:ext cx="1368000" cy="512784"/>
            <a:chOff x="5231262" y="2052914"/>
            <a:chExt cx="1368000" cy="51278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10" name="TextBox 9"/>
            <p:cNvSpPr txBox="1"/>
            <p:nvPr/>
          </p:nvSpPr>
          <p:spPr>
            <a:xfrm>
              <a:off x="5303194" y="20529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微积累</a:t>
              </a:r>
              <a:endParaRPr lang="zh-CN" altLang="en-US" dirty="0">
                <a:solidFill>
                  <a:schemeClr val="accent5">
                    <a:lumMod val="20000"/>
                    <a:lumOff val="80000"/>
                  </a:schemeClr>
                </a:solidFill>
                <a:latin typeface="+mj-ea"/>
                <a:ea typeface="+mj-ea"/>
              </a:endParaRPr>
            </a:p>
          </p:txBody>
        </p:sp>
      </p:grpSp>
    </p:spTree>
    <p:extLst>
      <p:ext uri="{BB962C8B-B14F-4D97-AF65-F5344CB8AC3E}">
        <p14:creationId xmlns:p14="http://schemas.microsoft.com/office/powerpoint/2010/main" val="1263133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9915"/>
            <a:ext cx="11478502"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四、记准成语的适用语境，避免不合语境、重复矛盾</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请分析下列句子中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使用错误的原因。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两位多年未见的战友在火车上意外相逢，他们</a:t>
            </a:r>
            <a:r>
              <a:rPr lang="zh-CN" altLang="zh-CN" sz="2800" kern="100" dirty="0">
                <a:solidFill>
                  <a:srgbClr val="0000FF"/>
                </a:solidFill>
                <a:latin typeface="Times New Roman"/>
                <a:ea typeface="华文细黑"/>
                <a:cs typeface="Times New Roman"/>
              </a:rPr>
              <a:t>一见如故</a:t>
            </a:r>
            <a:r>
              <a:rPr lang="zh-CN" altLang="zh-CN" sz="2800" kern="100" dirty="0">
                <a:latin typeface="Times New Roman"/>
                <a:ea typeface="华文细黑"/>
                <a:cs typeface="Times New Roman"/>
              </a:rPr>
              <a:t>，回忆起一同出生入死的战斗经历，不禁感慨万千。</a:t>
            </a:r>
            <a:endParaRPr lang="zh-CN" altLang="zh-CN" sz="1050" kern="100" dirty="0">
              <a:effectLst/>
              <a:latin typeface="宋体"/>
              <a:cs typeface="Courier New"/>
            </a:endParaRPr>
          </a:p>
        </p:txBody>
      </p:sp>
      <p:sp>
        <p:nvSpPr>
          <p:cNvPr id="3" name="TextBox 2"/>
          <p:cNvSpPr txBox="1"/>
          <p:nvPr/>
        </p:nvSpPr>
        <p:spPr>
          <a:xfrm>
            <a:off x="8366695" y="240682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69057" y="3105782"/>
            <a:ext cx="11162246"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一见如故：初次见面就很相投，像老朋友一样。从语境看出，二人是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多年未见的战友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，自然不是第一次相见，成语与语境相矛盾。</a:t>
            </a:r>
            <a:endParaRPr lang="zh-CN" altLang="zh-CN" sz="1050" kern="100" dirty="0">
              <a:effectLst/>
              <a:latin typeface="宋体"/>
              <a:cs typeface="Courier New"/>
            </a:endParaRPr>
          </a:p>
        </p:txBody>
      </p:sp>
    </p:spTree>
    <p:extLst>
      <p:ext uri="{BB962C8B-B14F-4D97-AF65-F5344CB8AC3E}">
        <p14:creationId xmlns:p14="http://schemas.microsoft.com/office/powerpoint/2010/main" val="353904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0449"/>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(2)(2016·</a:t>
            </a:r>
            <a:r>
              <a:rPr lang="zh-CN" altLang="zh-CN" sz="2800" kern="100" dirty="0">
                <a:latin typeface="Times New Roman"/>
                <a:ea typeface="华文细黑"/>
                <a:cs typeface="Times New Roman"/>
              </a:rPr>
              <a:t>浙江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他爱好广泛，喜欢安静的棋类运动，对热闹的纸牌游戏也来者不拒；欣赏通俗感性的流行歌曲，对庄重恢宏的交响乐也</a:t>
            </a:r>
            <a:r>
              <a:rPr lang="zh-CN" altLang="zh-CN" sz="2800" kern="100" dirty="0">
                <a:solidFill>
                  <a:srgbClr val="0000FF"/>
                </a:solidFill>
                <a:latin typeface="Times New Roman"/>
                <a:ea typeface="华文细黑"/>
                <a:cs typeface="Times New Roman"/>
              </a:rPr>
              <a:t>甘之如饴</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510924" y="191333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61652" y="2652564"/>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甘之如饴：感到像糖一样甜，形容甘愿承受艰难、痛苦。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指艰辛、痛苦，不适用于欣赏交响乐的语境。</a:t>
            </a:r>
            <a:endParaRPr lang="zh-CN" altLang="zh-CN" sz="1050" kern="100" dirty="0">
              <a:effectLst/>
              <a:latin typeface="宋体"/>
              <a:cs typeface="Courier New"/>
            </a:endParaRPr>
          </a:p>
        </p:txBody>
      </p:sp>
    </p:spTree>
    <p:extLst>
      <p:ext uri="{BB962C8B-B14F-4D97-AF65-F5344CB8AC3E}">
        <p14:creationId xmlns:p14="http://schemas.microsoft.com/office/powerpoint/2010/main" val="23844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58949" y="4094706"/>
            <a:ext cx="11484661" cy="1190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9837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成语使用恰当的一项是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李军从多方面查阅资料，并对资料进行刻苦钻研和认真分析，经过</a:t>
            </a:r>
            <a:r>
              <a:rPr lang="zh-CN" altLang="zh-CN" sz="2800" kern="100" dirty="0" smtClean="0">
                <a:latin typeface="Times New Roman"/>
                <a:ea typeface="华文细黑"/>
                <a:cs typeface="Times New Roman"/>
              </a:rPr>
              <a:t>一</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个</a:t>
            </a:r>
            <a:r>
              <a:rPr lang="zh-CN" altLang="zh-CN" sz="2800" kern="100" dirty="0">
                <a:latin typeface="Times New Roman"/>
                <a:ea typeface="华文细黑"/>
                <a:cs typeface="Times New Roman"/>
              </a:rPr>
              <a:t>多月的努力，终于完成了这一称得上</a:t>
            </a:r>
            <a:r>
              <a:rPr lang="zh-CN" altLang="zh-CN" sz="2800" kern="100" dirty="0">
                <a:solidFill>
                  <a:srgbClr val="0000FF"/>
                </a:solidFill>
                <a:latin typeface="Times New Roman"/>
                <a:ea typeface="华文细黑"/>
                <a:cs typeface="Times New Roman"/>
              </a:rPr>
              <a:t>不易之论</a:t>
            </a:r>
            <a:r>
              <a:rPr lang="zh-CN" altLang="zh-CN" sz="2800" kern="100" dirty="0">
                <a:latin typeface="Times New Roman"/>
                <a:ea typeface="华文细黑"/>
                <a:cs typeface="Times New Roman"/>
              </a:rPr>
              <a:t>的改革方案的初稿。</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完善各级各类学校的心理健康工作者队伍建设，实施有针对性的</a:t>
            </a:r>
            <a:r>
              <a:rPr lang="zh-CN" altLang="zh-CN" sz="2800" kern="100" dirty="0" smtClean="0">
                <a:latin typeface="Times New Roman"/>
                <a:ea typeface="华文细黑"/>
                <a:cs typeface="Times New Roman"/>
              </a:rPr>
              <a:t>心理</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健康</a:t>
            </a:r>
            <a:r>
              <a:rPr lang="zh-CN" altLang="zh-CN" sz="2800" kern="100" dirty="0">
                <a:latin typeface="Times New Roman"/>
                <a:ea typeface="华文细黑"/>
                <a:cs typeface="Times New Roman"/>
              </a:rPr>
              <a:t>教育，可以</a:t>
            </a:r>
            <a:r>
              <a:rPr lang="zh-CN" altLang="zh-CN" sz="2800" kern="100" dirty="0">
                <a:solidFill>
                  <a:srgbClr val="0000FF"/>
                </a:solidFill>
                <a:latin typeface="Times New Roman"/>
                <a:ea typeface="华文细黑"/>
                <a:cs typeface="Times New Roman"/>
              </a:rPr>
              <a:t>亡羊补牢</a:t>
            </a:r>
            <a:r>
              <a:rPr lang="zh-CN" altLang="zh-CN" sz="2800" kern="100" dirty="0">
                <a:latin typeface="Times New Roman"/>
                <a:ea typeface="华文细黑"/>
                <a:cs typeface="Times New Roman"/>
              </a:rPr>
              <a:t>，使学生的常见心理问题在萌芽状态及时</a:t>
            </a:r>
            <a:r>
              <a:rPr lang="zh-CN" altLang="zh-CN" sz="2800" kern="100" dirty="0" smtClean="0">
                <a:latin typeface="Times New Roman"/>
                <a:ea typeface="华文细黑"/>
                <a:cs typeface="Times New Roman"/>
              </a:rPr>
              <a:t>得</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到</a:t>
            </a:r>
            <a:r>
              <a:rPr lang="zh-CN" altLang="zh-CN" sz="2800" kern="100" dirty="0">
                <a:latin typeface="Times New Roman"/>
                <a:ea typeface="华文细黑"/>
                <a:cs typeface="Times New Roman"/>
              </a:rPr>
              <a:t>解决。</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他在晚会上</a:t>
            </a:r>
            <a:r>
              <a:rPr lang="zh-CN" altLang="zh-CN" sz="2800" kern="100" dirty="0">
                <a:solidFill>
                  <a:srgbClr val="0000FF"/>
                </a:solidFill>
                <a:latin typeface="Times New Roman"/>
                <a:ea typeface="华文细黑"/>
                <a:cs typeface="Times New Roman"/>
              </a:rPr>
              <a:t>出神入化</a:t>
            </a:r>
            <a:r>
              <a:rPr lang="zh-CN" altLang="zh-CN" sz="2800" kern="100" dirty="0">
                <a:latin typeface="Times New Roman"/>
                <a:ea typeface="华文细黑"/>
                <a:cs typeface="Times New Roman"/>
              </a:rPr>
              <a:t>的近景魔术表演，不仅令无数观众惊叹不已，</a:t>
            </a:r>
            <a:r>
              <a:rPr lang="zh-CN" altLang="zh-CN" sz="2800" kern="100" dirty="0" smtClean="0">
                <a:latin typeface="Times New Roman"/>
                <a:ea typeface="华文细黑"/>
                <a:cs typeface="Times New Roman"/>
              </a:rPr>
              <a:t>还</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引发</a:t>
            </a:r>
            <a:r>
              <a:rPr lang="zh-CN" altLang="zh-CN" sz="2800" kern="100" dirty="0">
                <a:latin typeface="Times New Roman"/>
                <a:ea typeface="华文细黑"/>
                <a:cs typeface="Times New Roman"/>
              </a:rPr>
              <a:t>了魔术道具的热销。</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低龄留学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到底有没有价值，确实要因人而异。既不能盲目跟风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只</a:t>
            </a:r>
            <a:r>
              <a:rPr lang="zh-CN" altLang="zh-CN" sz="2800" kern="100" dirty="0">
                <a:latin typeface="Times New Roman"/>
                <a:ea typeface="华文细黑"/>
                <a:cs typeface="Times New Roman"/>
              </a:rPr>
              <a:t>把留学当出路；也不能</a:t>
            </a:r>
            <a:r>
              <a:rPr lang="zh-CN" altLang="zh-CN" sz="2800" kern="100" dirty="0">
                <a:solidFill>
                  <a:srgbClr val="0000FF"/>
                </a:solidFill>
                <a:latin typeface="Times New Roman"/>
                <a:ea typeface="华文细黑"/>
                <a:cs typeface="Times New Roman"/>
              </a:rPr>
              <a:t>投鼠忌器</a:t>
            </a:r>
            <a:r>
              <a:rPr lang="zh-CN" altLang="zh-CN" sz="2800" kern="100" dirty="0">
                <a:latin typeface="Times New Roman"/>
                <a:ea typeface="华文细黑"/>
                <a:cs typeface="Times New Roman"/>
              </a:rPr>
              <a:t>，甘心做井底之蛙。</a:t>
            </a:r>
            <a:endParaRPr lang="zh-CN" altLang="zh-CN" sz="1050" kern="100" dirty="0">
              <a:effectLst/>
              <a:latin typeface="宋体"/>
              <a:cs typeface="Courier New"/>
            </a:endParaRPr>
          </a:p>
        </p:txBody>
      </p:sp>
      <p:sp>
        <p:nvSpPr>
          <p:cNvPr id="5" name="TextBox 4"/>
          <p:cNvSpPr txBox="1"/>
          <p:nvPr/>
        </p:nvSpPr>
        <p:spPr>
          <a:xfrm>
            <a:off x="8071425" y="29128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191841" y="29128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51946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693490"/>
            <a:ext cx="11563765"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项出神入化：形容技艺达到了绝妙的境界。使用正确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项不易之论：内容正确、不可更改的言论。这与句中的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初稿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相矛盾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项亡羊补牢：比喻在受到损失之后想办法补救，免得以后再受类似的损失。与后文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及时得到解决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相矛盾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项投鼠忌器：要打老鼠又怕打坏了它旁边的器物，比喻想打击坏人而又有所顾忌。不合语境。</a:t>
            </a:r>
            <a:endParaRPr lang="zh-CN" altLang="zh-CN" sz="1050" kern="100" dirty="0">
              <a:effectLst/>
              <a:latin typeface="宋体"/>
              <a:cs typeface="Courier New"/>
            </a:endParaRPr>
          </a:p>
        </p:txBody>
      </p:sp>
    </p:spTree>
    <p:extLst>
      <p:ext uri="{BB962C8B-B14F-4D97-AF65-F5344CB8AC3E}">
        <p14:creationId xmlns:p14="http://schemas.microsoft.com/office/powerpoint/2010/main" val="156839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415913" y="2156706"/>
            <a:ext cx="11370951" cy="1263814"/>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9837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成语使用恰当的一项是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对于我们这些平凡普通的</a:t>
            </a:r>
            <a:r>
              <a:rPr lang="zh-CN" altLang="zh-CN" sz="2800" kern="100" dirty="0">
                <a:solidFill>
                  <a:srgbClr val="0000FF"/>
                </a:solidFill>
                <a:latin typeface="Times New Roman"/>
                <a:ea typeface="华文细黑"/>
                <a:cs typeface="Times New Roman"/>
              </a:rPr>
              <a:t>芸芸众生</a:t>
            </a:r>
            <a:r>
              <a:rPr lang="zh-CN" altLang="zh-CN" sz="2800" kern="100" dirty="0">
                <a:latin typeface="Times New Roman"/>
                <a:ea typeface="华文细黑"/>
                <a:cs typeface="Times New Roman"/>
              </a:rPr>
              <a:t>来说，生命的光辉也许不辉煌，</a:t>
            </a:r>
            <a:r>
              <a:rPr lang="zh-CN" altLang="zh-CN" sz="2800" kern="100" dirty="0" smtClean="0">
                <a:latin typeface="Times New Roman"/>
                <a:ea typeface="华文细黑"/>
                <a:cs typeface="Times New Roman"/>
              </a:rPr>
              <a:t>但</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同样</a:t>
            </a:r>
            <a:r>
              <a:rPr lang="zh-CN" altLang="zh-CN" sz="2800" kern="100" dirty="0">
                <a:latin typeface="Times New Roman"/>
                <a:ea typeface="华文细黑"/>
                <a:cs typeface="Times New Roman"/>
              </a:rPr>
              <a:t>可以闪光。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随着科技的进步和社会的发展，弹棉花、补锅钉碗等许多曾与人们</a:t>
            </a:r>
            <a:r>
              <a:rPr lang="zh-CN" altLang="zh-CN" sz="2800" kern="100" dirty="0" smtClean="0">
                <a:latin typeface="Times New Roman"/>
                <a:ea typeface="华文细黑"/>
                <a:cs typeface="Times New Roman"/>
              </a:rPr>
              <a:t>生</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活</a:t>
            </a:r>
            <a:r>
              <a:rPr lang="zh-CN" altLang="zh-CN" sz="2800" kern="100" dirty="0">
                <a:solidFill>
                  <a:srgbClr val="0000FF"/>
                </a:solidFill>
                <a:latin typeface="Times New Roman"/>
                <a:ea typeface="华文细黑"/>
                <a:cs typeface="Times New Roman"/>
              </a:rPr>
              <a:t>息息相关</a:t>
            </a:r>
            <a:r>
              <a:rPr lang="zh-CN" altLang="zh-CN" sz="2800" kern="100" dirty="0">
                <a:latin typeface="Times New Roman"/>
                <a:ea typeface="华文细黑"/>
                <a:cs typeface="Times New Roman"/>
              </a:rPr>
              <a:t>的老行业正逐渐从我们的视线中消失。</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建设资源节约型、环境友好型社会要注意轻重缓急。目前的</a:t>
            </a:r>
            <a:r>
              <a:rPr lang="zh-CN" altLang="zh-CN" sz="2800" kern="100" dirty="0" smtClean="0">
                <a:solidFill>
                  <a:srgbClr val="0000FF"/>
                </a:solidFill>
                <a:latin typeface="Times New Roman"/>
                <a:ea typeface="华文细黑"/>
                <a:cs typeface="Times New Roman"/>
              </a:rPr>
              <a:t>当务之急</a:t>
            </a:r>
            <a:endParaRPr lang="en-US" altLang="zh-CN" sz="2800"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solidFill>
                  <a:srgbClr val="0000FF"/>
                </a:solidFill>
                <a:latin typeface="Times New Roman"/>
                <a:ea typeface="华文细黑"/>
                <a:cs typeface="Times New Roman"/>
              </a:rPr>
              <a:t> </a:t>
            </a:r>
            <a:r>
              <a:rPr lang="en-US" altLang="zh-CN" sz="2800" kern="100" dirty="0" smtClean="0">
                <a:solidFill>
                  <a:srgbClr val="0000FF"/>
                </a:solidFill>
                <a:latin typeface="Times New Roman"/>
                <a:ea typeface="华文细黑"/>
                <a:cs typeface="Times New Roman"/>
              </a:rPr>
              <a:t>   </a:t>
            </a:r>
            <a:r>
              <a:rPr lang="zh-CN" altLang="zh-CN" sz="2800" kern="100" dirty="0" smtClean="0">
                <a:latin typeface="Times New Roman"/>
                <a:ea typeface="华文细黑"/>
                <a:cs typeface="Times New Roman"/>
              </a:rPr>
              <a:t>要</a:t>
            </a:r>
            <a:r>
              <a:rPr lang="zh-CN" altLang="zh-CN" sz="2800" kern="100" dirty="0">
                <a:latin typeface="Times New Roman"/>
                <a:ea typeface="华文细黑"/>
                <a:cs typeface="Times New Roman"/>
              </a:rPr>
              <a:t>着重解决影响社会经济发展，特别是严重危害人民群众健康的水</a:t>
            </a:r>
            <a:r>
              <a:rPr lang="zh-CN" altLang="zh-CN" sz="2800" kern="100" dirty="0" smtClean="0">
                <a:latin typeface="Times New Roman"/>
                <a:ea typeface="华文细黑"/>
                <a:cs typeface="Times New Roman"/>
              </a:rPr>
              <a:t>污</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染</a:t>
            </a:r>
            <a:r>
              <a:rPr lang="zh-CN" altLang="zh-CN" sz="2800" kern="100" dirty="0">
                <a:latin typeface="Times New Roman"/>
                <a:ea typeface="华文细黑"/>
                <a:cs typeface="Times New Roman"/>
              </a:rPr>
              <a:t>、空气污染加剧的问题。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时下的店名和商品名在吸收外来词时，追求时髦，哗众取宠，令人</a:t>
            </a:r>
            <a:r>
              <a:rPr lang="zh-CN" altLang="zh-CN" sz="2800" kern="100" dirty="0" smtClean="0">
                <a:latin typeface="Times New Roman"/>
                <a:ea typeface="华文细黑"/>
                <a:cs typeface="Times New Roman"/>
              </a:rPr>
              <a:t>费</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。这些叫人看不懂的名称，只能让人</a:t>
            </a:r>
            <a:r>
              <a:rPr lang="zh-CN" altLang="zh-CN" sz="2800" kern="100" dirty="0">
                <a:solidFill>
                  <a:srgbClr val="0000FF"/>
                </a:solidFill>
                <a:latin typeface="Times New Roman"/>
                <a:ea typeface="华文细黑"/>
                <a:cs typeface="Times New Roman"/>
              </a:rPr>
              <a:t>贻笑大方</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p:cNvSpPr txBox="1"/>
          <p:nvPr/>
        </p:nvSpPr>
        <p:spPr>
          <a:xfrm>
            <a:off x="7998529" y="30905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118945" y="30905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655802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477466"/>
            <a:ext cx="11563765"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项息息相关：呼吸相关联，形容关系密切。使用正确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项芸芸众生：佛教指一切有生命的东西，一般也用来指众多的平常人。有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平凡普通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之意，前面用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平凡普通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就多余了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项当务之急：当前急切应办的事。与前面的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目前的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语义重复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项贻笑大方：让内行笑话。与前面的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让人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语义重复。</a:t>
            </a:r>
            <a:endParaRPr lang="zh-CN" altLang="zh-CN" sz="1050" kern="100" dirty="0">
              <a:effectLst/>
              <a:latin typeface="宋体"/>
              <a:cs typeface="Courier New"/>
            </a:endParaRPr>
          </a:p>
        </p:txBody>
      </p:sp>
    </p:spTree>
    <p:extLst>
      <p:ext uri="{BB962C8B-B14F-4D97-AF65-F5344CB8AC3E}">
        <p14:creationId xmlns:p14="http://schemas.microsoft.com/office/powerpoint/2010/main" val="395758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1608" y="1033003"/>
            <a:ext cx="11593287"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成语的使用都有特定的语言环境。有的要和整个句子的氛围相吻合，有的和人称相对应，有的意义和句子相适合。还有的成语使用自身需要带语境的，如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谈笑自若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等。因此，使用成语，必须要看其语境。另外，成语意义与语境意义重叠、前后矛盾的原因与我们不明白成语真正的含义有关。如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莘莘学子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本身就是众多的意思，不能用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修饰。</a:t>
            </a:r>
            <a:r>
              <a:rPr lang="zh-CN" altLang="zh-CN" sz="2800" kern="100" spc="-50" dirty="0">
                <a:latin typeface="Times New Roman"/>
                <a:ea typeface="华文细黑"/>
                <a:cs typeface="Times New Roman"/>
              </a:rPr>
              <a:t>所以，需要对成语全面、细致地理解，哪怕其中一个语素我们都不能放过。</a:t>
            </a:r>
            <a:endParaRPr lang="zh-CN" altLang="zh-CN" sz="1050" kern="100" spc="-50" dirty="0">
              <a:effectLst/>
              <a:latin typeface="宋体"/>
              <a:cs typeface="Courier New"/>
            </a:endParaRPr>
          </a:p>
        </p:txBody>
      </p:sp>
      <p:sp>
        <p:nvSpPr>
          <p:cNvPr id="5" name="矩形 4"/>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853727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485578"/>
            <a:ext cx="11449272" cy="1338099"/>
          </a:xfrm>
          <a:prstGeom prst="rect">
            <a:avLst/>
          </a:prstGeom>
          <a:solidFill>
            <a:schemeClr val="accent6">
              <a:lumMod val="40000"/>
              <a:lumOff val="60000"/>
            </a:schemeClr>
          </a:solidFill>
        </p:spPr>
        <p:txBody>
          <a:bodyPr wrap="square" lIns="121898" tIns="60948" rIns="121898" bIns="60948">
            <a:spAutoFit/>
          </a:bodyPr>
          <a:lstStyle/>
          <a:p>
            <a:pPr lvl="0" algn="just">
              <a:lnSpc>
                <a:spcPct val="150000"/>
              </a:lnSpc>
            </a:pPr>
            <a:r>
              <a:rPr lang="en-US" altLang="zh-CN" sz="2800" kern="100" smtClean="0">
                <a:solidFill>
                  <a:prstClr val="black"/>
                </a:solidFill>
                <a:latin typeface="华文细黑"/>
                <a:ea typeface="华文细黑"/>
                <a:cs typeface="Times New Roman"/>
              </a:rPr>
              <a:t>该题考查成语的运用能力</a:t>
            </a:r>
            <a:r>
              <a:rPr lang="en-US" altLang="zh-CN" sz="2800" kern="100" dirty="0" err="1">
                <a:solidFill>
                  <a:prstClr val="black"/>
                </a:solidFill>
                <a:latin typeface="华文细黑"/>
                <a:ea typeface="华文细黑"/>
                <a:cs typeface="Times New Roman"/>
              </a:rPr>
              <a:t>，题型为选择恰当的成语填空。成语数量为三个，难度较低，重点是考查在语境中辨析易混成语的能力</a:t>
            </a:r>
            <a:r>
              <a:rPr lang="en-US" altLang="zh-CN" sz="2800" kern="100" dirty="0">
                <a:solidFill>
                  <a:prstClr val="black"/>
                </a:solidFill>
                <a:latin typeface="华文细黑"/>
                <a:ea typeface="华文细黑"/>
                <a:cs typeface="Times New Roman"/>
              </a:rPr>
              <a:t>。</a:t>
            </a:r>
            <a:endParaRPr lang="en-US" altLang="zh-CN" sz="2800" kern="100" dirty="0">
              <a:solidFill>
                <a:prstClr val="black"/>
              </a:solidFill>
              <a:latin typeface="Times New Roman"/>
              <a:ea typeface="华文细黑"/>
              <a:cs typeface="Courier New"/>
            </a:endParaRPr>
          </a:p>
        </p:txBody>
      </p:sp>
      <p:sp>
        <p:nvSpPr>
          <p:cNvPr id="4" name="TextBox 3">
            <a:hlinkClick r:id="rId2" action="ppaction://hlinksldjump"/>
          </p:cNvPr>
          <p:cNvSpPr txBox="1"/>
          <p:nvPr/>
        </p:nvSpPr>
        <p:spPr>
          <a:xfrm>
            <a:off x="10415686" y="639153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621482"/>
            <a:ext cx="11636345" cy="3970318"/>
          </a:xfrm>
          <a:prstGeom prst="rect">
            <a:avLst/>
          </a:prstGeom>
          <a:solidFill>
            <a:schemeClr val="bg2">
              <a:lumMod val="90000"/>
            </a:schemeClr>
          </a:solidFill>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下列成语使用时需要一定的语境：谈笑自若、甘之如饴、设身处地、感同身受、额手称庆、安步当车。</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成语使用重复累赘的情况有：无数莘莘学子、全身遍体鳞伤、难言之隐的苦衷、忍俊不禁地笑、值得可歌可泣、替他为虎作伥、开诚相见地交换意见、背地里阳奉阴违</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50000"/>
              </a:lnSpc>
              <a:spcAft>
                <a:spcPts val="0"/>
              </a:spcAft>
            </a:pPr>
            <a:endParaRPr lang="en-US" altLang="zh-CN" sz="2800" kern="100" dirty="0" smtClean="0">
              <a:latin typeface="Times New Roman"/>
              <a:ea typeface="华文细黑"/>
              <a:cs typeface="Times New Roman"/>
            </a:endParaRPr>
          </a:p>
        </p:txBody>
      </p:sp>
      <p:grpSp>
        <p:nvGrpSpPr>
          <p:cNvPr id="5" name="组合 4"/>
          <p:cNvGrpSpPr/>
          <p:nvPr/>
        </p:nvGrpSpPr>
        <p:grpSpPr>
          <a:xfrm>
            <a:off x="10627570" y="4106441"/>
            <a:ext cx="1368000" cy="512784"/>
            <a:chOff x="5231262" y="2052914"/>
            <a:chExt cx="1368000" cy="51278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7" name="TextBox 6"/>
            <p:cNvSpPr txBox="1"/>
            <p:nvPr/>
          </p:nvSpPr>
          <p:spPr>
            <a:xfrm>
              <a:off x="5303194" y="20529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微积累</a:t>
              </a:r>
              <a:endParaRPr lang="zh-CN" altLang="en-US" dirty="0">
                <a:solidFill>
                  <a:schemeClr val="accent5">
                    <a:lumMod val="20000"/>
                    <a:lumOff val="80000"/>
                  </a:schemeClr>
                </a:solidFill>
                <a:latin typeface="+mj-ea"/>
                <a:ea typeface="+mj-ea"/>
              </a:endParaRPr>
            </a:p>
          </p:txBody>
        </p:sp>
      </p:grpSp>
    </p:spTree>
    <p:extLst>
      <p:ext uri="{BB962C8B-B14F-4D97-AF65-F5344CB8AC3E}">
        <p14:creationId xmlns:p14="http://schemas.microsoft.com/office/powerpoint/2010/main" val="2351401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3931"/>
            <a:ext cx="11478502"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五、记准成语语法搭配上的特殊要求，避免搭配不当</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请分析下列句子中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使用错误的原因。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(1)(2013·</a:t>
            </a:r>
            <a:r>
              <a:rPr lang="zh-CN" altLang="zh-CN" sz="2800" kern="100" dirty="0">
                <a:latin typeface="Times New Roman"/>
                <a:ea typeface="华文细黑"/>
                <a:cs typeface="Times New Roman"/>
              </a:rPr>
              <a:t>大纲全国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客厅墙上挂着我们全家在桂林的合影，尽管照片有些褪色，但温馨和美的亲情依然</a:t>
            </a:r>
            <a:r>
              <a:rPr lang="zh-CN" altLang="zh-CN" sz="2800" kern="100" dirty="0">
                <a:solidFill>
                  <a:srgbClr val="0000FF"/>
                </a:solidFill>
                <a:latin typeface="Times New Roman"/>
                <a:ea typeface="华文细黑"/>
                <a:cs typeface="Times New Roman"/>
              </a:rPr>
              <a:t>历历在目</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6840724" y="25656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46369" y="3238153"/>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历历在目：清晰地出现在眼前，一一分明。指对远方的景物看得清清楚楚，或过去的事情清清楚楚地重现在眼前。一般用于具体事物，不能用于像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亲情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这样的抽象事物。</a:t>
            </a:r>
            <a:endParaRPr lang="zh-CN" altLang="zh-CN" sz="1050" kern="100" dirty="0">
              <a:effectLst/>
              <a:latin typeface="宋体"/>
              <a:cs typeface="Courier New"/>
            </a:endParaRPr>
          </a:p>
        </p:txBody>
      </p:sp>
    </p:spTree>
    <p:extLst>
      <p:ext uri="{BB962C8B-B14F-4D97-AF65-F5344CB8AC3E}">
        <p14:creationId xmlns:p14="http://schemas.microsoft.com/office/powerpoint/2010/main" val="383929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2190"/>
            <a:ext cx="1147850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(2)(2013·</a:t>
            </a:r>
            <a:r>
              <a:rPr lang="zh-CN" altLang="zh-CN" sz="2800" kern="100" dirty="0">
                <a:latin typeface="Times New Roman"/>
                <a:ea typeface="华文细黑"/>
                <a:cs typeface="Times New Roman"/>
              </a:rPr>
              <a:t>安徽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随着全社会对宏观经济增长目标的深入解读，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幸福感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幸福指数</a:t>
            </a:r>
            <a:r>
              <a:rPr lang="en-US" altLang="zh-CN" sz="2800" kern="100" dirty="0">
                <a:latin typeface="宋体"/>
                <a:ea typeface="华文细黑"/>
                <a:cs typeface="Times New Roman"/>
              </a:rPr>
              <a:t>”</a:t>
            </a:r>
            <a:r>
              <a:rPr lang="zh-CN" altLang="zh-CN" sz="2800" kern="100" dirty="0">
                <a:solidFill>
                  <a:srgbClr val="0000FF"/>
                </a:solidFill>
                <a:latin typeface="Times New Roman"/>
                <a:ea typeface="华文细黑"/>
                <a:cs typeface="Times New Roman"/>
              </a:rPr>
              <a:t>毋庸置疑</a:t>
            </a:r>
            <a:r>
              <a:rPr lang="zh-CN" altLang="zh-CN" sz="2800" kern="100" dirty="0">
                <a:latin typeface="Times New Roman"/>
                <a:ea typeface="华文细黑"/>
                <a:cs typeface="Times New Roman"/>
              </a:rPr>
              <a:t>地成为民生改善和文化发展进程中的重要话题，受到公众的普遍关注。</a:t>
            </a:r>
            <a:endParaRPr lang="zh-CN" altLang="zh-CN" sz="1050" kern="100" dirty="0">
              <a:effectLst/>
              <a:latin typeface="宋体"/>
              <a:cs typeface="Courier New"/>
            </a:endParaRPr>
          </a:p>
        </p:txBody>
      </p:sp>
      <p:sp>
        <p:nvSpPr>
          <p:cNvPr id="3" name="TextBox 2"/>
          <p:cNvSpPr txBox="1"/>
          <p:nvPr/>
        </p:nvSpPr>
        <p:spPr>
          <a:xfrm>
            <a:off x="4799062" y="189324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06574" y="2628181"/>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毋庸置疑：事实明显或理由充分，不必怀疑，根本就没有怀疑的余地。一般用作谓语。用在此处不符合使用习惯。</a:t>
            </a:r>
            <a:endParaRPr lang="zh-CN" altLang="zh-CN" sz="1050" kern="100" dirty="0">
              <a:effectLst/>
              <a:latin typeface="宋体"/>
              <a:cs typeface="Courier New"/>
            </a:endParaRPr>
          </a:p>
        </p:txBody>
      </p:sp>
    </p:spTree>
    <p:extLst>
      <p:ext uri="{BB962C8B-B14F-4D97-AF65-F5344CB8AC3E}">
        <p14:creationId xmlns:p14="http://schemas.microsoft.com/office/powerpoint/2010/main" val="3095317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77999" y="4836041"/>
            <a:ext cx="11484661" cy="1167111"/>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74130"/>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成语使用恰当的一项是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中科院计算机研究所的研究员们</a:t>
            </a:r>
            <a:r>
              <a:rPr lang="zh-CN" altLang="zh-CN" sz="2800" kern="100" dirty="0">
                <a:solidFill>
                  <a:srgbClr val="0000FF"/>
                </a:solidFill>
                <a:latin typeface="Times New Roman"/>
                <a:ea typeface="华文细黑"/>
                <a:cs typeface="Times New Roman"/>
              </a:rPr>
              <a:t>津津乐道</a:t>
            </a:r>
            <a:r>
              <a:rPr lang="zh-CN" altLang="zh-CN" sz="2800" kern="100" dirty="0">
                <a:latin typeface="Times New Roman"/>
                <a:ea typeface="华文细黑"/>
                <a:cs typeface="Times New Roman"/>
              </a:rPr>
              <a:t>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龙芯</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号的研发成功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这</a:t>
            </a:r>
            <a:r>
              <a:rPr lang="zh-CN" altLang="zh-CN" sz="2800" kern="100" dirty="0">
                <a:latin typeface="Times New Roman"/>
                <a:ea typeface="华文细黑"/>
                <a:cs typeface="Times New Roman"/>
              </a:rPr>
              <a:t>是我国首次拥有自主知识产权的</a:t>
            </a:r>
            <a:r>
              <a:rPr lang="en-US" altLang="zh-CN" sz="2800" kern="100" dirty="0">
                <a:latin typeface="Times New Roman"/>
                <a:ea typeface="华文细黑"/>
                <a:cs typeface="Courier New"/>
              </a:rPr>
              <a:t>CPU</a:t>
            </a:r>
            <a:r>
              <a:rPr lang="zh-CN" altLang="zh-CN" sz="2800" kern="100" dirty="0">
                <a:latin typeface="Times New Roman"/>
                <a:ea typeface="华文细黑"/>
                <a:cs typeface="Times New Roman"/>
              </a:rPr>
              <a:t>，又称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那是一张两人的合影，左边是一位英俊的解放军战士，右边是一位</a:t>
            </a:r>
            <a:r>
              <a:rPr lang="zh-CN" altLang="zh-CN" sz="2800" kern="100" dirty="0" smtClean="0">
                <a:latin typeface="Times New Roman"/>
                <a:ea typeface="华文细黑"/>
                <a:cs typeface="Times New Roman"/>
              </a:rPr>
              <a:t>文</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弱</a:t>
            </a:r>
            <a:r>
              <a:rPr lang="zh-CN" altLang="zh-CN" sz="2800" kern="100" dirty="0">
                <a:latin typeface="Times New Roman"/>
                <a:ea typeface="华文细黑"/>
                <a:cs typeface="Times New Roman"/>
              </a:rPr>
              <a:t>的</a:t>
            </a:r>
            <a:r>
              <a:rPr lang="zh-CN" altLang="zh-CN" sz="2800" kern="100" dirty="0">
                <a:solidFill>
                  <a:srgbClr val="0000FF"/>
                </a:solidFill>
                <a:latin typeface="Times New Roman"/>
                <a:ea typeface="华文细黑"/>
                <a:cs typeface="Times New Roman"/>
              </a:rPr>
              <a:t>莘莘学子</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第一节课是在美术专用教室画线条，心想这有什么好画的，我在纸</a:t>
            </a:r>
            <a:r>
              <a:rPr lang="zh-CN" altLang="zh-CN" sz="2800" kern="100" dirty="0" smtClean="0">
                <a:latin typeface="Times New Roman"/>
                <a:ea typeface="华文细黑"/>
                <a:cs typeface="Times New Roman"/>
              </a:rPr>
              <a:t>上</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a:solidFill>
                  <a:srgbClr val="0000FF"/>
                </a:solidFill>
                <a:latin typeface="Times New Roman"/>
                <a:ea typeface="华文细黑"/>
                <a:cs typeface="Times New Roman"/>
              </a:rPr>
              <a:t>掉以轻心</a:t>
            </a:r>
            <a:r>
              <a:rPr lang="zh-CN" altLang="zh-CN" sz="2800" kern="100" dirty="0">
                <a:latin typeface="Times New Roman"/>
                <a:ea typeface="华文细黑"/>
                <a:cs typeface="Times New Roman"/>
              </a:rPr>
              <a:t>地画来画去，想要蒙混过关，受到了美术老师的严厉批评。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既然提升中国公民旅游素质是精神文明建设的一项重要任务，</a:t>
            </a:r>
            <a:r>
              <a:rPr lang="zh-CN" altLang="zh-CN" sz="2800" kern="100" dirty="0" smtClean="0">
                <a:latin typeface="Times New Roman"/>
                <a:ea typeface="华文细黑"/>
                <a:cs typeface="Times New Roman"/>
              </a:rPr>
              <a:t>那么</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绿色旅游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这种注重修正行为习惯的休闲方式，又怎能</a:t>
            </a:r>
            <a:r>
              <a:rPr lang="zh-CN" altLang="zh-CN" sz="2800" kern="100" dirty="0">
                <a:solidFill>
                  <a:srgbClr val="0000FF"/>
                </a:solidFill>
                <a:latin typeface="Times New Roman"/>
                <a:ea typeface="华文细黑"/>
                <a:cs typeface="Times New Roman"/>
              </a:rPr>
              <a:t>等闲视之</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p:cNvSpPr txBox="1"/>
          <p:nvPr/>
        </p:nvSpPr>
        <p:spPr>
          <a:xfrm>
            <a:off x="8194233" y="40963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314649" y="40963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4239706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693490"/>
            <a:ext cx="11563765"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项等闲视之：当作平常的人或事物看待。使用正确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项津津乐道：很感兴趣地谈论。搭配不当，该成语后不能带宾语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项莘莘学子：指众多学子。搭配不当，该成语是集体概念，不能与数量词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项掉以轻心：对某种问题漫不经心，不当回事。搭配不当，该成语不能作状语，只能作谓语。此处应用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漫不经心</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43170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64011"/>
            <a:ext cx="11478502"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成语依据某种语法关系，与其他词语往往有较固定的搭配方式，如果脱离这种搭配方式，则容易出错。成语搭配不当主要有以下几种</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修饰语与中心语搭配不当</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不能带宾语的带了宾语</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只能作句子的</a:t>
            </a:r>
            <a:r>
              <a:rPr lang="zh-CN" altLang="zh-CN" sz="2800" kern="100" dirty="0" smtClean="0">
                <a:latin typeface="Times New Roman"/>
                <a:ea typeface="华文细黑"/>
                <a:cs typeface="Times New Roman"/>
              </a:rPr>
              <a:t>某种</a:t>
            </a:r>
            <a:r>
              <a:rPr lang="zh-CN" altLang="zh-CN" sz="2800" kern="100" spc="-50" dirty="0" smtClean="0">
                <a:latin typeface="Times New Roman"/>
                <a:ea typeface="华文细黑"/>
                <a:cs typeface="Times New Roman"/>
              </a:rPr>
              <a:t>成分，却作了其他成分；</a:t>
            </a:r>
            <a:r>
              <a:rPr lang="en-US" altLang="zh-CN" sz="2800" kern="100" spc="-50" dirty="0" smtClean="0">
                <a:latin typeface="宋体"/>
                <a:ea typeface="华文细黑"/>
                <a:cs typeface="Times New Roman"/>
              </a:rPr>
              <a:t>④</a:t>
            </a:r>
            <a:r>
              <a:rPr lang="zh-CN" altLang="zh-CN" sz="2800" kern="100" spc="-50" dirty="0" smtClean="0">
                <a:latin typeface="Times New Roman"/>
                <a:ea typeface="华文细黑"/>
                <a:cs typeface="Times New Roman"/>
              </a:rPr>
              <a:t>只能用在否定句或疑问句中，却用在肯定句中。</a:t>
            </a:r>
            <a:endParaRPr lang="en-US" altLang="zh-CN" sz="1050" kern="100" spc="-50" dirty="0" smtClean="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积累易错成语应遵循语法规则知识，分析句子结构，辨析成语在句中的成分及搭配关系是否符合语法习惯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39076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549474"/>
            <a:ext cx="11636345" cy="4616648"/>
          </a:xfrm>
          <a:prstGeom prst="rect">
            <a:avLst/>
          </a:prstGeom>
          <a:solidFill>
            <a:schemeClr val="bg2">
              <a:lumMod val="90000"/>
            </a:schemeClr>
          </a:solidFill>
        </p:spPr>
        <p:txBody>
          <a:bodyPr wrap="square">
            <a:spAutoFit/>
          </a:bodyPr>
          <a:lstStyle/>
          <a:p>
            <a:pPr lvl="0" algn="just">
              <a:lnSpc>
                <a:spcPct val="150000"/>
              </a:lnSpc>
            </a:pPr>
            <a:r>
              <a:rPr lang="zh-CN" altLang="zh-CN" sz="2800" b="1" kern="100" dirty="0">
                <a:solidFill>
                  <a:prstClr val="black"/>
                </a:solidFill>
                <a:latin typeface="Times New Roman"/>
                <a:ea typeface="华文细黑"/>
                <a:cs typeface="Times New Roman"/>
              </a:rPr>
              <a:t>特殊用法的成语举例</a:t>
            </a:r>
            <a:endParaRPr lang="zh-CN" altLang="zh-CN" sz="1050" b="1"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同心同德、深思熟虑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只能作谓语，不能带宾语；</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津津乐道、耳濡目染、司空见惯、漠不关心</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等不及物动词不能带宾语；</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不约而同</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只能作状语。</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(2)</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望其项背、同日而语、等闲视之、相提并论、一概而论、等量齐观、善罢甘休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等成语不能用在肯定句中，只能用在否定句或疑问句中</a:t>
            </a:r>
            <a:r>
              <a:rPr lang="zh-CN" altLang="zh-CN" sz="28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a:p>
            <a:pPr lvl="0" algn="just">
              <a:lnSpc>
                <a:spcPct val="150000"/>
              </a:lnSpc>
            </a:pPr>
            <a:endParaRPr lang="en-US" altLang="zh-CN" sz="2800" kern="100" dirty="0" smtClean="0">
              <a:solidFill>
                <a:prstClr val="black"/>
              </a:solidFill>
              <a:latin typeface="Times New Roman"/>
              <a:ea typeface="华文细黑"/>
              <a:cs typeface="Times New Roman"/>
            </a:endParaRPr>
          </a:p>
        </p:txBody>
      </p:sp>
      <p:grpSp>
        <p:nvGrpSpPr>
          <p:cNvPr id="5" name="组合 4"/>
          <p:cNvGrpSpPr/>
          <p:nvPr/>
        </p:nvGrpSpPr>
        <p:grpSpPr>
          <a:xfrm>
            <a:off x="10631862" y="4654727"/>
            <a:ext cx="1368000" cy="512784"/>
            <a:chOff x="5231262" y="2052914"/>
            <a:chExt cx="1368000" cy="51278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7" name="TextBox 6"/>
            <p:cNvSpPr txBox="1"/>
            <p:nvPr/>
          </p:nvSpPr>
          <p:spPr>
            <a:xfrm>
              <a:off x="5303194" y="20529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微积累</a:t>
              </a:r>
              <a:endParaRPr lang="zh-CN" altLang="en-US" dirty="0">
                <a:solidFill>
                  <a:schemeClr val="accent5">
                    <a:lumMod val="20000"/>
                    <a:lumOff val="80000"/>
                  </a:schemeClr>
                </a:solidFill>
                <a:latin typeface="+mj-ea"/>
                <a:ea typeface="+mj-ea"/>
              </a:endParaRPr>
            </a:p>
          </p:txBody>
        </p:sp>
      </p:grpSp>
    </p:spTree>
    <p:extLst>
      <p:ext uri="{BB962C8B-B14F-4D97-AF65-F5344CB8AC3E}">
        <p14:creationId xmlns:p14="http://schemas.microsoft.com/office/powerpoint/2010/main" val="26320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81448"/>
            <a:ext cx="11478502"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六、记准成语的敬谦，避免敬谦错位</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请分析下列句子中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使用错误的原因。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小王同学站起来说道：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陈教授刚才那番话</a:t>
            </a:r>
            <a:r>
              <a:rPr lang="zh-CN" altLang="zh-CN" sz="2800" kern="100" dirty="0">
                <a:solidFill>
                  <a:srgbClr val="0000FF"/>
                </a:solidFill>
                <a:latin typeface="Times New Roman"/>
                <a:ea typeface="华文细黑"/>
                <a:cs typeface="Times New Roman"/>
              </a:rPr>
              <a:t>抛砖引玉</a:t>
            </a:r>
            <a:r>
              <a:rPr lang="zh-CN" altLang="zh-CN" sz="2800" kern="100" dirty="0">
                <a:latin typeface="Times New Roman"/>
                <a:ea typeface="华文细黑"/>
                <a:cs typeface="Times New Roman"/>
              </a:rPr>
              <a:t>，我下面将要讲的只能算是狗尾续貂。</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4477122" y="24979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06574" y="3107854"/>
            <a:ext cx="11162246"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抛砖引玉：比喻用粗浅的、不成熟的意见引出别人高明的、成熟的意见。是谦辞，用于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陈教授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显然不当，有失恭敬。</a:t>
            </a:r>
            <a:endParaRPr lang="zh-CN" altLang="zh-CN" sz="1050" kern="100" dirty="0">
              <a:effectLst/>
              <a:latin typeface="宋体"/>
              <a:cs typeface="Courier New"/>
            </a:endParaRPr>
          </a:p>
        </p:txBody>
      </p:sp>
    </p:spTree>
    <p:extLst>
      <p:ext uri="{BB962C8B-B14F-4D97-AF65-F5344CB8AC3E}">
        <p14:creationId xmlns:p14="http://schemas.microsoft.com/office/powerpoint/2010/main" val="317754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2457"/>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您刚刚乔迁新居，房间宽敞明亮，只是摆设略显单调，建议您挂幅油画，一定会使居室</a:t>
            </a:r>
            <a:r>
              <a:rPr lang="zh-CN" altLang="zh-CN" sz="2800" kern="100" dirty="0">
                <a:solidFill>
                  <a:srgbClr val="0000FF"/>
                </a:solidFill>
                <a:latin typeface="Times New Roman"/>
                <a:ea typeface="华文细黑"/>
                <a:cs typeface="Times New Roman"/>
              </a:rPr>
              <a:t>蓬荜生辉</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5119960" y="137442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06574" y="2076169"/>
            <a:ext cx="11162246" cy="2031325"/>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蓬荜</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指用草、树枝等做成的门户，形容穷苦人家的简陋房屋</a:t>
            </a:r>
            <a:r>
              <a:rPr lang="zh-CN" altLang="zh-CN" sz="2800" kern="100" dirty="0">
                <a:latin typeface="Times New Roman"/>
                <a:ea typeface="华文细黑"/>
                <a:cs typeface="Times New Roman"/>
              </a:rPr>
              <a:t>。蓬荜生辉：表示由于别人到自己家里来或张挂别人给自己题赠的字画等而使自己非常光荣。是谦辞，只能用于自方。</a:t>
            </a:r>
            <a:endParaRPr lang="zh-CN" altLang="zh-CN" sz="1050" kern="100" dirty="0">
              <a:effectLst/>
              <a:latin typeface="宋体"/>
              <a:cs typeface="Courier New"/>
            </a:endParaRPr>
          </a:p>
        </p:txBody>
      </p:sp>
    </p:spTree>
    <p:extLst>
      <p:ext uri="{BB962C8B-B14F-4D97-AF65-F5344CB8AC3E}">
        <p14:creationId xmlns:p14="http://schemas.microsoft.com/office/powerpoint/2010/main" val="6376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4022" y="5002938"/>
            <a:ext cx="11715503" cy="1718633"/>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02568"/>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成语使用恰当的一项是</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由于该企业职工不了解相关的政策法规，在经济补偿、养老保险、</a:t>
            </a:r>
            <a:r>
              <a:rPr lang="zh-CN" altLang="zh-CN" sz="2800" kern="100" dirty="0" smtClean="0">
                <a:latin typeface="Times New Roman"/>
                <a:ea typeface="华文细黑"/>
                <a:cs typeface="Times New Roman"/>
              </a:rPr>
              <a:t>医</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疗</a:t>
            </a:r>
            <a:r>
              <a:rPr lang="zh-CN" altLang="zh-CN" sz="2800" kern="100" dirty="0">
                <a:latin typeface="Times New Roman"/>
                <a:ea typeface="华文细黑"/>
                <a:cs typeface="Times New Roman"/>
              </a:rPr>
              <a:t>保险等方面要求过高，拒绝许多</a:t>
            </a:r>
            <a:r>
              <a:rPr lang="zh-CN" altLang="zh-CN" sz="2800" kern="100" dirty="0">
                <a:solidFill>
                  <a:srgbClr val="0000FF"/>
                </a:solidFill>
                <a:latin typeface="Times New Roman"/>
                <a:ea typeface="华文细黑"/>
                <a:cs typeface="Times New Roman"/>
              </a:rPr>
              <a:t>不情之请</a:t>
            </a:r>
            <a:r>
              <a:rPr lang="zh-CN" altLang="zh-CN" sz="2800" kern="100" dirty="0">
                <a:latin typeface="Times New Roman"/>
                <a:ea typeface="华文细黑"/>
                <a:cs typeface="Times New Roman"/>
              </a:rPr>
              <a:t>，导致企业的破产清算</a:t>
            </a:r>
            <a:r>
              <a:rPr lang="zh-CN" altLang="zh-CN" sz="2800" kern="100" dirty="0" smtClean="0">
                <a:latin typeface="Times New Roman"/>
                <a:ea typeface="华文细黑"/>
                <a:cs typeface="Times New Roman"/>
              </a:rPr>
              <a:t>工</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作</a:t>
            </a:r>
            <a:r>
              <a:rPr lang="zh-CN" altLang="zh-CN" sz="2800" kern="100" dirty="0">
                <a:latin typeface="Times New Roman"/>
                <a:ea typeface="华文细黑"/>
                <a:cs typeface="Times New Roman"/>
              </a:rPr>
              <a:t>进展缓慢。</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有些大学毕业生不能正视自己的问题和追求，不能干一行、爱一行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专一</a:t>
            </a:r>
            <a:r>
              <a:rPr lang="zh-CN" altLang="zh-CN" sz="2800" kern="100" dirty="0">
                <a:latin typeface="Times New Roman"/>
                <a:ea typeface="华文细黑"/>
                <a:cs typeface="Times New Roman"/>
              </a:rPr>
              <a:t>行、精一行，因此有人指责他们</a:t>
            </a:r>
            <a:r>
              <a:rPr lang="zh-CN" altLang="zh-CN" sz="2800" kern="100" dirty="0">
                <a:solidFill>
                  <a:srgbClr val="0000FF"/>
                </a:solidFill>
                <a:latin typeface="Times New Roman"/>
                <a:ea typeface="华文细黑"/>
                <a:cs typeface="Times New Roman"/>
              </a:rPr>
              <a:t>百无一能</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别人都说他如何了得，依我看，也不过如此，还不是因为他有幸</a:t>
            </a:r>
            <a:r>
              <a:rPr lang="zh-CN" altLang="zh-CN" sz="2800" kern="100" dirty="0">
                <a:solidFill>
                  <a:srgbClr val="0000FF"/>
                </a:solidFill>
                <a:latin typeface="Times New Roman"/>
                <a:ea typeface="华文细黑"/>
                <a:cs typeface="Times New Roman"/>
              </a:rPr>
              <a:t>忝</a:t>
            </a:r>
            <a:r>
              <a:rPr lang="zh-CN" altLang="zh-CN" sz="2800" kern="100" dirty="0" smtClean="0">
                <a:solidFill>
                  <a:srgbClr val="0000FF"/>
                </a:solidFill>
                <a:latin typeface="Times New Roman"/>
                <a:ea typeface="华文细黑"/>
                <a:cs typeface="Times New Roman"/>
              </a:rPr>
              <a:t>列</a:t>
            </a:r>
            <a:endParaRPr lang="en-US" altLang="zh-CN" sz="2800" kern="100" dirty="0" smtClean="0">
              <a:solidFill>
                <a:srgbClr val="0000FF"/>
              </a:solidFill>
              <a:latin typeface="Times New Roman"/>
              <a:ea typeface="华文细黑"/>
              <a:cs typeface="Times New Roman"/>
            </a:endParaRPr>
          </a:p>
          <a:p>
            <a:pPr algn="just">
              <a:lnSpc>
                <a:spcPct val="140000"/>
              </a:lnSpc>
              <a:spcAft>
                <a:spcPts val="0"/>
              </a:spcAft>
            </a:pPr>
            <a:r>
              <a:rPr lang="en-US" altLang="zh-CN" sz="2800" kern="100" dirty="0">
                <a:solidFill>
                  <a:srgbClr val="0000FF"/>
                </a:solidFill>
                <a:latin typeface="Times New Roman"/>
                <a:ea typeface="华文细黑"/>
                <a:cs typeface="Times New Roman"/>
              </a:rPr>
              <a:t> </a:t>
            </a:r>
            <a:r>
              <a:rPr lang="en-US" altLang="zh-CN" sz="2800" kern="100" dirty="0" smtClean="0">
                <a:solidFill>
                  <a:srgbClr val="0000FF"/>
                </a:solidFill>
                <a:latin typeface="Times New Roman"/>
                <a:ea typeface="华文细黑"/>
                <a:cs typeface="Times New Roman"/>
              </a:rPr>
              <a:t>   </a:t>
            </a:r>
            <a:r>
              <a:rPr lang="zh-CN" altLang="zh-CN" sz="2800" kern="100" dirty="0" smtClean="0">
                <a:solidFill>
                  <a:srgbClr val="0000FF"/>
                </a:solidFill>
                <a:latin typeface="Times New Roman"/>
                <a:ea typeface="华文细黑"/>
                <a:cs typeface="Times New Roman"/>
              </a:rPr>
              <a:t>门墙</a:t>
            </a:r>
            <a:r>
              <a:rPr lang="zh-CN" altLang="zh-CN" sz="2800" kern="100" dirty="0">
                <a:latin typeface="Times New Roman"/>
                <a:ea typeface="华文细黑"/>
                <a:cs typeface="Times New Roman"/>
              </a:rPr>
              <a:t>于名师？</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董事长，对您的好意，我只能</a:t>
            </a:r>
            <a:r>
              <a:rPr lang="zh-CN" altLang="zh-CN" sz="2800" kern="100" dirty="0">
                <a:solidFill>
                  <a:srgbClr val="0000FF"/>
                </a:solidFill>
                <a:latin typeface="Times New Roman"/>
                <a:ea typeface="华文细黑"/>
                <a:cs typeface="Times New Roman"/>
              </a:rPr>
              <a:t>敬谢不敏</a:t>
            </a:r>
            <a:r>
              <a:rPr lang="zh-CN" altLang="zh-CN" sz="2800" kern="100" dirty="0">
                <a:latin typeface="Times New Roman"/>
                <a:ea typeface="华文细黑"/>
                <a:cs typeface="Times New Roman"/>
              </a:rPr>
              <a:t>，因为我有自知之明，我做</a:t>
            </a:r>
            <a:r>
              <a:rPr lang="zh-CN" altLang="zh-CN" sz="2800" kern="100" dirty="0" smtClean="0">
                <a:latin typeface="Times New Roman"/>
                <a:ea typeface="华文细黑"/>
                <a:cs typeface="Times New Roman"/>
              </a:rPr>
              <a:t>些</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一般性</a:t>
            </a:r>
            <a:r>
              <a:rPr lang="zh-CN" altLang="zh-CN" sz="2800" kern="100" dirty="0">
                <a:latin typeface="Times New Roman"/>
                <a:ea typeface="华文细黑"/>
                <a:cs typeface="Times New Roman"/>
              </a:rPr>
              <a:t>的工作尚可，把控全局，引领公司未来发展方向的总经理一</a:t>
            </a:r>
            <a:r>
              <a:rPr lang="zh-CN" altLang="zh-CN" sz="2800" kern="100" dirty="0" smtClean="0">
                <a:latin typeface="Times New Roman"/>
                <a:ea typeface="华文细黑"/>
                <a:cs typeface="Times New Roman"/>
              </a:rPr>
              <a:t>职</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实</a:t>
            </a:r>
            <a:r>
              <a:rPr lang="zh-CN" altLang="zh-CN" sz="2800" kern="100" dirty="0">
                <a:latin typeface="Times New Roman"/>
                <a:ea typeface="华文细黑"/>
                <a:cs typeface="Times New Roman"/>
              </a:rPr>
              <a:t>难胜任。</a:t>
            </a:r>
            <a:endParaRPr lang="zh-CN" altLang="zh-CN" sz="1050" kern="100" dirty="0">
              <a:effectLst/>
              <a:latin typeface="宋体"/>
              <a:cs typeface="Courier New"/>
            </a:endParaRPr>
          </a:p>
        </p:txBody>
      </p:sp>
      <p:sp>
        <p:nvSpPr>
          <p:cNvPr id="5" name="TextBox 4"/>
          <p:cNvSpPr txBox="1"/>
          <p:nvPr/>
        </p:nvSpPr>
        <p:spPr>
          <a:xfrm>
            <a:off x="8195121" y="28049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315537" y="28049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4289201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90942" y="3645818"/>
            <a:ext cx="5630974"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296301"/>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spc="-50" dirty="0">
                <a:latin typeface="Times New Roman"/>
                <a:ea typeface="华文细黑"/>
                <a:cs typeface="Courier New"/>
              </a:rPr>
              <a:t>2.(2014·</a:t>
            </a:r>
            <a:r>
              <a:rPr lang="zh-CN" altLang="zh-CN" sz="2800" kern="100" spc="-50" dirty="0">
                <a:latin typeface="Times New Roman"/>
                <a:ea typeface="华文细黑"/>
                <a:cs typeface="Times New Roman"/>
              </a:rPr>
              <a:t>新课标全国</a:t>
            </a:r>
            <a:r>
              <a:rPr lang="en-US" altLang="zh-CN" sz="2800" kern="100" spc="-50" dirty="0">
                <a:latin typeface="宋体"/>
                <a:ea typeface="华文细黑"/>
                <a:cs typeface="Times New Roman"/>
              </a:rPr>
              <a:t>Ⅱ</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依次填入下列各句横线处的成语，最恰当的一组是</a:t>
            </a:r>
            <a:endParaRPr lang="zh-CN" altLang="zh-CN" sz="1050" kern="100" spc="-5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消防工作必须立足于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，从提高公众的防火意识做起。</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即使现有的产品畅销，也要</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，抓紧技术储备与新产品开发。</a:t>
            </a:r>
            <a:endParaRPr lang="zh-CN" altLang="zh-CN" sz="1050" kern="100" dirty="0">
              <a:latin typeface="宋体"/>
              <a:cs typeface="Courier New"/>
            </a:endParaRPr>
          </a:p>
          <a:p>
            <a:pPr algn="just">
              <a:lnSpc>
                <a:spcPct val="150000"/>
              </a:lnSpc>
              <a:spcAft>
                <a:spcPts val="0"/>
              </a:spcAft>
            </a:pPr>
            <a:r>
              <a:rPr lang="en-US" altLang="zh-CN" sz="2800" kern="100" spc="-50" dirty="0">
                <a:latin typeface="Times New Roman"/>
                <a:ea typeface="华文细黑"/>
                <a:cs typeface="Courier New"/>
              </a:rPr>
              <a:t>(3)</a:t>
            </a:r>
            <a:r>
              <a:rPr lang="zh-CN" altLang="zh-CN" sz="2800" kern="100" spc="-50" dirty="0">
                <a:latin typeface="Times New Roman"/>
                <a:ea typeface="华文细黑"/>
                <a:cs typeface="Times New Roman"/>
              </a:rPr>
              <a:t>如果我们不从小事做起，</a:t>
            </a:r>
            <a:r>
              <a:rPr lang="en-US" altLang="zh-CN" sz="2800" kern="100" spc="-50" dirty="0">
                <a:latin typeface="Times New Roman"/>
                <a:ea typeface="华文细黑"/>
                <a:cs typeface="Courier New"/>
              </a:rPr>
              <a:t>________</a:t>
            </a:r>
            <a:r>
              <a:rPr lang="zh-CN" altLang="zh-CN" sz="2800" kern="100" spc="-50" dirty="0">
                <a:latin typeface="Times New Roman"/>
                <a:ea typeface="华文细黑"/>
                <a:cs typeface="Times New Roman"/>
              </a:rPr>
              <a:t>，那些细小的苗头最终可能酿成大祸。</a:t>
            </a:r>
            <a:endParaRPr lang="zh-CN" altLang="zh-CN" sz="1050" kern="100" spc="-5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smtClean="0">
                <a:latin typeface="Times New Roman"/>
                <a:ea typeface="华文细黑"/>
                <a:cs typeface="Times New Roman"/>
              </a:rPr>
              <a:t>防患未然</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防微杜渐</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未雨绸缪</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防患未然</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未雨绸缪</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防微杜渐</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未雨绸缪</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防微杜渐</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防患未然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未雨绸缪</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防患未然</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防微杜渐</a:t>
            </a:r>
            <a:endParaRPr lang="zh-CN" altLang="zh-CN" sz="1050" kern="100" dirty="0">
              <a:effectLst/>
              <a:latin typeface="宋体"/>
              <a:cs typeface="Courier New"/>
            </a:endParaRPr>
          </a:p>
        </p:txBody>
      </p:sp>
      <p:sp>
        <p:nvSpPr>
          <p:cNvPr id="7" name="TextBox 6"/>
          <p:cNvSpPr txBox="1"/>
          <p:nvPr/>
        </p:nvSpPr>
        <p:spPr>
          <a:xfrm>
            <a:off x="7895406" y="306975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TextBox 7">
            <a:hlinkClick r:id="rId2" action="ppaction://hlinksldjump"/>
          </p:cNvPr>
          <p:cNvSpPr txBox="1"/>
          <p:nvPr/>
        </p:nvSpPr>
        <p:spPr>
          <a:xfrm>
            <a:off x="9015822" y="306975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10101588" y="3069754"/>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animBg="1"/>
      <p:bldP spid="3" grpId="1"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477466"/>
            <a:ext cx="11563765" cy="461664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smtClean="0">
                <a:latin typeface="Times New Roman"/>
                <a:ea typeface="华文细黑"/>
                <a:cs typeface="Times New Roman"/>
              </a:rPr>
              <a:t>D</a:t>
            </a:r>
            <a:r>
              <a:rPr lang="zh-CN" altLang="zh-CN" sz="2800" kern="100" dirty="0" smtClean="0">
                <a:latin typeface="Times New Roman"/>
                <a:ea typeface="华文细黑"/>
                <a:cs typeface="Times New Roman"/>
              </a:rPr>
              <a:t>项</a:t>
            </a:r>
            <a:r>
              <a:rPr lang="zh-CN" altLang="zh-CN" sz="2800" kern="100" dirty="0">
                <a:latin typeface="Times New Roman"/>
                <a:ea typeface="华文细黑"/>
                <a:cs typeface="Times New Roman"/>
              </a:rPr>
              <a:t>敬谢不敏：表示推辞做某件事的客气话。谢，推辞；不敏，不聪明，没有才能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项不情之请：客套话，不合情理的请求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向人求助时称自己的请求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。谦辞与敬辞使用错位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项百无一能：指什么都不会做。常用于自谦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项忝列门墙：谦辞，表示辱没他人，自己有愧。用于表示自己愧在师门，不用来评论他人。</a:t>
            </a:r>
            <a:endParaRPr lang="zh-CN" altLang="zh-CN" sz="1050" kern="100" dirty="0">
              <a:effectLst/>
              <a:latin typeface="宋体"/>
              <a:cs typeface="Courier New"/>
            </a:endParaRPr>
          </a:p>
        </p:txBody>
      </p:sp>
    </p:spTree>
    <p:extLst>
      <p:ext uri="{BB962C8B-B14F-4D97-AF65-F5344CB8AC3E}">
        <p14:creationId xmlns:p14="http://schemas.microsoft.com/office/powerpoint/2010/main" val="3910644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93744"/>
            <a:ext cx="1147850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由于成语约定俗成，一些成语的使用有一定的场合，有的还要区别尊卑、长幼、主宾、男女等，这就要求我们在识记和使用时注意场合，做到自谦敬人，得体合度。敬辞用于对方，而不是他方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第三方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；谦辞用于自方。如果分辨不清，就可能导致敬谦错位。如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耳提面命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只用于长辈对晚辈，不能用于同学或同事之间。</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56853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762717"/>
            <a:ext cx="11636345" cy="3323987"/>
          </a:xfrm>
          <a:prstGeom prst="rect">
            <a:avLst/>
          </a:prstGeom>
          <a:solidFill>
            <a:schemeClr val="bg2">
              <a:lumMod val="90000"/>
            </a:schemeClr>
          </a:solidFill>
        </p:spPr>
        <p:txBody>
          <a:bodyPr wrap="square">
            <a:spAutoFit/>
          </a:bodyPr>
          <a:lstStyle/>
          <a:p>
            <a:pPr algn="just">
              <a:lnSpc>
                <a:spcPct val="150000"/>
              </a:lnSpc>
              <a:spcAft>
                <a:spcPts val="0"/>
              </a:spcAft>
            </a:pPr>
            <a:r>
              <a:rPr lang="zh-CN" altLang="zh-CN" sz="2800" b="1" kern="100" dirty="0">
                <a:latin typeface="Times New Roman"/>
                <a:ea typeface="华文细黑"/>
                <a:cs typeface="Times New Roman"/>
              </a:rPr>
              <a:t>常见的谦辞有：</a:t>
            </a:r>
            <a:r>
              <a:rPr lang="zh-CN" altLang="zh-CN" sz="2800" kern="100" dirty="0">
                <a:latin typeface="Times New Roman"/>
                <a:ea typeface="华文细黑"/>
                <a:cs typeface="Times New Roman"/>
              </a:rPr>
              <a:t>抛砖引玉、蓬荜生辉、不情之请、狗尾续貂、敝帚自珍、敬谢不敏、信笔涂鸦、不足挂齿、姑妄言之、一孔之见、雕虫小技。</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常见的敬辞有：</a:t>
            </a:r>
            <a:r>
              <a:rPr lang="zh-CN" altLang="zh-CN" sz="2800" kern="100" dirty="0">
                <a:latin typeface="Times New Roman"/>
                <a:ea typeface="华文细黑"/>
                <a:cs typeface="Times New Roman"/>
              </a:rPr>
              <a:t>鼎力相助、不吝赐教、虚怀若谷、虚左以待、大驾光临、高抬贵手、高朋满座、大材小用、卓尔不群</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endParaRPr lang="en-US" altLang="zh-CN" sz="2800" kern="100" dirty="0" smtClean="0">
              <a:latin typeface="Times New Roman"/>
              <a:ea typeface="华文细黑"/>
              <a:cs typeface="Times New Roman"/>
            </a:endParaRPr>
          </a:p>
        </p:txBody>
      </p:sp>
      <p:grpSp>
        <p:nvGrpSpPr>
          <p:cNvPr id="5" name="组合 4"/>
          <p:cNvGrpSpPr/>
          <p:nvPr/>
        </p:nvGrpSpPr>
        <p:grpSpPr>
          <a:xfrm>
            <a:off x="10612812" y="3579143"/>
            <a:ext cx="1368000" cy="512784"/>
            <a:chOff x="5231262" y="2052914"/>
            <a:chExt cx="1368000" cy="51278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7" name="TextBox 6"/>
            <p:cNvSpPr txBox="1"/>
            <p:nvPr/>
          </p:nvSpPr>
          <p:spPr>
            <a:xfrm>
              <a:off x="5303194" y="20529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微积累</a:t>
              </a:r>
              <a:endParaRPr lang="zh-CN" altLang="en-US" dirty="0">
                <a:solidFill>
                  <a:schemeClr val="accent5">
                    <a:lumMod val="20000"/>
                    <a:lumOff val="80000"/>
                  </a:schemeClr>
                </a:solidFill>
                <a:latin typeface="+mj-ea"/>
                <a:ea typeface="+mj-ea"/>
              </a:endParaRPr>
            </a:p>
          </p:txBody>
        </p:sp>
      </p:grpSp>
    </p:spTree>
    <p:extLst>
      <p:ext uri="{BB962C8B-B14F-4D97-AF65-F5344CB8AC3E}">
        <p14:creationId xmlns:p14="http://schemas.microsoft.com/office/powerpoint/2010/main" val="214002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71923"/>
            <a:ext cx="11478502"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七、记准多义成语，避免顾此失彼</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请判断下列句子中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成语使用是否正确，并分析其原因。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(1)(2012·</a:t>
            </a:r>
            <a:r>
              <a:rPr lang="zh-CN" altLang="zh-CN" sz="2800" kern="100" dirty="0">
                <a:latin typeface="Times New Roman"/>
                <a:ea typeface="华文细黑"/>
                <a:cs typeface="Times New Roman"/>
              </a:rPr>
              <a:t>辽宁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走进来一位</a:t>
            </a:r>
            <a:r>
              <a:rPr lang="zh-CN" altLang="zh-CN" sz="2800" kern="100" dirty="0">
                <a:solidFill>
                  <a:srgbClr val="0000FF"/>
                </a:solidFill>
                <a:latin typeface="Times New Roman"/>
                <a:ea typeface="华文细黑"/>
                <a:cs typeface="Times New Roman"/>
              </a:rPr>
              <a:t>短小精悍</a:t>
            </a:r>
            <a:r>
              <a:rPr lang="zh-CN" altLang="zh-CN" sz="2800" kern="100" dirty="0">
                <a:latin typeface="Times New Roman"/>
                <a:ea typeface="华文细黑"/>
                <a:cs typeface="Times New Roman"/>
              </a:rPr>
              <a:t>、浓眉阔脸的人，身着青色短衫，步履稳健。大家都把目光转向了他。</a:t>
            </a:r>
            <a:endParaRPr lang="zh-CN" altLang="zh-CN" sz="1050" kern="100" dirty="0">
              <a:effectLst/>
              <a:latin typeface="宋体"/>
              <a:cs typeface="Courier New"/>
            </a:endParaRPr>
          </a:p>
        </p:txBody>
      </p:sp>
      <p:sp>
        <p:nvSpPr>
          <p:cNvPr id="5" name="TextBox 4"/>
          <p:cNvSpPr txBox="1"/>
          <p:nvPr/>
        </p:nvSpPr>
        <p:spPr>
          <a:xfrm>
            <a:off x="5841082" y="247464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矩形 5"/>
          <p:cNvSpPr/>
          <p:nvPr/>
        </p:nvSpPr>
        <p:spPr>
          <a:xfrm>
            <a:off x="406574" y="3207506"/>
            <a:ext cx="11162246"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正确。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短小精悍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是个双义成语，既可形容人身材矮小而精明强干，也可形容文章、戏剧等篇幅短而有力。</a:t>
            </a:r>
            <a:endParaRPr lang="zh-CN" altLang="zh-CN" sz="1050" kern="100" dirty="0">
              <a:effectLst/>
              <a:latin typeface="宋体"/>
              <a:cs typeface="Courier New"/>
            </a:endParaRPr>
          </a:p>
        </p:txBody>
      </p:sp>
    </p:spTree>
    <p:extLst>
      <p:ext uri="{BB962C8B-B14F-4D97-AF65-F5344CB8AC3E}">
        <p14:creationId xmlns:p14="http://schemas.microsoft.com/office/powerpoint/2010/main" val="262419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6" grpId="0" animBg="1"/>
      <p:bldP spid="6"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84465"/>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五月的大明湖，华天丽日，殿阁巍峨，泛舟湖上，水光潋滟，岸柳阴郁，</a:t>
            </a:r>
            <a:r>
              <a:rPr lang="zh-CN" altLang="zh-CN" sz="2800" kern="100" dirty="0">
                <a:solidFill>
                  <a:srgbClr val="0000FF"/>
                </a:solidFill>
                <a:latin typeface="Times New Roman"/>
                <a:ea typeface="华文细黑"/>
                <a:cs typeface="Times New Roman"/>
              </a:rPr>
              <a:t>秀色可餐</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2945904" y="144643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06574" y="2186608"/>
            <a:ext cx="11162246"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正确。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秀色可餐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既可形容女子姿容非常美丽，也可形容景物非常优美。</a:t>
            </a:r>
            <a:endParaRPr lang="zh-CN" altLang="zh-CN" sz="1050" kern="100" dirty="0">
              <a:effectLst/>
              <a:latin typeface="宋体"/>
              <a:cs typeface="Courier New"/>
            </a:endParaRPr>
          </a:p>
        </p:txBody>
      </p:sp>
    </p:spTree>
    <p:extLst>
      <p:ext uri="{BB962C8B-B14F-4D97-AF65-F5344CB8AC3E}">
        <p14:creationId xmlns:p14="http://schemas.microsoft.com/office/powerpoint/2010/main" val="347999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47396" y="1979537"/>
            <a:ext cx="11599508" cy="180630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73993"/>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成语使用不恰当的一项是</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滥挖天山雪莲现象日益猖獗的原因之一是，违法者众多而且分布广泛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而</a:t>
            </a:r>
            <a:r>
              <a:rPr lang="zh-CN" altLang="zh-CN" sz="2800" kern="100" dirty="0">
                <a:latin typeface="Times New Roman"/>
                <a:ea typeface="华文细黑"/>
                <a:cs typeface="Times New Roman"/>
              </a:rPr>
              <a:t>管理部门人手不足，因而执法时往往</a:t>
            </a:r>
            <a:r>
              <a:rPr lang="zh-CN" altLang="zh-CN" sz="2800" kern="100" dirty="0">
                <a:solidFill>
                  <a:srgbClr val="0000FF"/>
                </a:solidFill>
                <a:latin typeface="Times New Roman"/>
                <a:ea typeface="华文细黑"/>
                <a:cs typeface="Times New Roman"/>
              </a:rPr>
              <a:t>捉襟见肘</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自古以来，清正廉洁的官员都不会以权谋私，贪污受贿，虽然平时</a:t>
            </a:r>
            <a:r>
              <a:rPr lang="zh-CN" altLang="zh-CN" sz="2800" kern="100" dirty="0" smtClean="0">
                <a:latin typeface="Times New Roman"/>
                <a:ea typeface="华文细黑"/>
                <a:cs typeface="Times New Roman"/>
              </a:rPr>
              <a:t>生</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活</a:t>
            </a:r>
            <a:r>
              <a:rPr lang="zh-CN" altLang="zh-CN" sz="2800" kern="100" dirty="0">
                <a:latin typeface="Times New Roman"/>
                <a:ea typeface="华文细黑"/>
                <a:cs typeface="Times New Roman"/>
              </a:rPr>
              <a:t>清贫，但他们因为坦荡无私，就没有</a:t>
            </a:r>
            <a:r>
              <a:rPr lang="zh-CN" altLang="zh-CN" sz="2800" kern="100" dirty="0">
                <a:solidFill>
                  <a:srgbClr val="0000FF"/>
                </a:solidFill>
                <a:latin typeface="Times New Roman"/>
                <a:ea typeface="华文细黑"/>
                <a:cs typeface="Times New Roman"/>
              </a:rPr>
              <a:t>水落石出</a:t>
            </a:r>
            <a:r>
              <a:rPr lang="zh-CN" altLang="zh-CN" sz="2800" kern="100" dirty="0">
                <a:latin typeface="Times New Roman"/>
                <a:ea typeface="华文细黑"/>
                <a:cs typeface="Times New Roman"/>
              </a:rPr>
              <a:t>的顾虑，更没有</a:t>
            </a:r>
            <a:r>
              <a:rPr lang="zh-CN" altLang="zh-CN" sz="2800" kern="100" dirty="0" smtClean="0">
                <a:latin typeface="Times New Roman"/>
                <a:ea typeface="华文细黑"/>
                <a:cs typeface="Times New Roman"/>
              </a:rPr>
              <a:t>半夜</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敲门</a:t>
            </a:r>
            <a:r>
              <a:rPr lang="zh-CN" altLang="zh-CN" sz="2800" kern="100" dirty="0">
                <a:latin typeface="Times New Roman"/>
                <a:ea typeface="华文细黑"/>
                <a:cs typeface="Times New Roman"/>
              </a:rPr>
              <a:t>的担心。</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这种真挚隐于字里行间，所以作者笔下所描绘的一切才那么美丽，</a:t>
            </a:r>
            <a:r>
              <a:rPr lang="zh-CN" altLang="zh-CN" sz="2800" kern="100" dirty="0" smtClean="0">
                <a:latin typeface="Times New Roman"/>
                <a:ea typeface="华文细黑"/>
                <a:cs typeface="Times New Roman"/>
              </a:rPr>
              <a:t>富</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有</a:t>
            </a:r>
            <a:r>
              <a:rPr lang="zh-CN" altLang="zh-CN" sz="2800" kern="100" dirty="0">
                <a:latin typeface="Times New Roman"/>
                <a:ea typeface="华文细黑"/>
                <a:cs typeface="Times New Roman"/>
              </a:rPr>
              <a:t>灵气，文字才那么清丽畅达，</a:t>
            </a:r>
            <a:r>
              <a:rPr lang="zh-CN" altLang="zh-CN" sz="2800" kern="100" dirty="0">
                <a:solidFill>
                  <a:srgbClr val="0000FF"/>
                </a:solidFill>
                <a:latin typeface="Times New Roman"/>
                <a:ea typeface="华文细黑"/>
                <a:cs typeface="Times New Roman"/>
              </a:rPr>
              <a:t>珠圆玉润</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沈从文以他的独特审美视角构建了一个如诗如画、恬静淡远、风格</a:t>
            </a:r>
            <a:r>
              <a:rPr lang="zh-CN" altLang="zh-CN" sz="2800" kern="100" dirty="0" smtClean="0">
                <a:latin typeface="Times New Roman"/>
                <a:ea typeface="华文细黑"/>
                <a:cs typeface="Times New Roman"/>
              </a:rPr>
              <a:t>独</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具</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湘西世界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。翠翠是这个世界养育出的一个天真可爱、纯朴</a:t>
            </a:r>
            <a:r>
              <a:rPr lang="zh-CN" altLang="zh-CN" sz="2800" kern="100" dirty="0" smtClean="0">
                <a:latin typeface="Times New Roman"/>
                <a:ea typeface="华文细黑"/>
                <a:cs typeface="Times New Roman"/>
              </a:rPr>
              <a:t>善</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良</a:t>
            </a:r>
            <a:r>
              <a:rPr lang="zh-CN" altLang="zh-CN" sz="2800" kern="100" dirty="0">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玲珑剔透</a:t>
            </a:r>
            <a:r>
              <a:rPr lang="zh-CN" altLang="zh-CN" sz="2800" kern="100" dirty="0">
                <a:latin typeface="Times New Roman"/>
                <a:ea typeface="华文细黑"/>
                <a:cs typeface="Times New Roman"/>
              </a:rPr>
              <a:t>的小姑娘。</a:t>
            </a:r>
            <a:endParaRPr lang="zh-CN" altLang="zh-CN" sz="1050" kern="100" dirty="0">
              <a:effectLst/>
              <a:latin typeface="宋体"/>
              <a:cs typeface="Courier New"/>
            </a:endParaRPr>
          </a:p>
        </p:txBody>
      </p:sp>
      <p:sp>
        <p:nvSpPr>
          <p:cNvPr id="5" name="TextBox 4"/>
          <p:cNvSpPr txBox="1"/>
          <p:nvPr/>
        </p:nvSpPr>
        <p:spPr>
          <a:xfrm>
            <a:off x="8554273" y="27096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674689" y="27096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471232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6574" y="611957"/>
            <a:ext cx="11162246" cy="526297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项水落石出：水落下去，石头就露出来，比喻真相大白。不合语境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项捉襟见肘：形容衣服破烂；比喻顾此失彼，应付不过来。此处用的是第二个义项，使用正确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项珠圆玉润：像珠子那样圆，像玉石那样滑润，形容歌声婉转优美或文字流畅明快。此处用的是第二个义项，用来形容文字。使用正确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项玲珑剔透：形容器物精致，孔穴明晰，结构奇巧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多指镂空的工艺品和供玩赏的太湖石等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；形容人聪明伶俐。此处用的是第二个义项。使用正确。</a:t>
            </a:r>
            <a:endParaRPr lang="zh-CN" altLang="zh-CN" sz="1050" kern="100" dirty="0">
              <a:effectLst/>
              <a:latin typeface="宋体"/>
              <a:cs typeface="Courier New"/>
            </a:endParaRPr>
          </a:p>
        </p:txBody>
      </p:sp>
    </p:spTree>
    <p:extLst>
      <p:ext uri="{BB962C8B-B14F-4D97-AF65-F5344CB8AC3E}">
        <p14:creationId xmlns:p14="http://schemas.microsoft.com/office/powerpoint/2010/main" val="3181173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05905"/>
            <a:ext cx="11478502"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有些成语在演变中会不断引申出新义，甚至发生转义，因此它们的含义不是单一的，往往有两种甚至两种以上。如果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只知其一，不知其二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，就很容易误判成语。对这些成语，要全面把握其多种含义及其不同的使用语境。</a:t>
            </a:r>
            <a:endParaRPr lang="zh-CN" altLang="zh-CN" sz="1050" kern="100" dirty="0">
              <a:effectLst/>
              <a:latin typeface="宋体"/>
              <a:cs typeface="Courier New"/>
            </a:endParaRPr>
          </a:p>
        </p:txBody>
      </p:sp>
      <p:sp>
        <p:nvSpPr>
          <p:cNvPr id="5" name="矩形 4"/>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092997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842508"/>
            <a:ext cx="11636345" cy="2677656"/>
          </a:xfrm>
          <a:prstGeom prst="rect">
            <a:avLst/>
          </a:prstGeom>
          <a:solidFill>
            <a:schemeClr val="bg2">
              <a:lumMod val="90000"/>
            </a:schemeClr>
          </a:solidFill>
        </p:spPr>
        <p:txBody>
          <a:bodyPr wrap="square">
            <a:spAutoFit/>
          </a:bodyPr>
          <a:lstStyle/>
          <a:p>
            <a:pPr algn="just">
              <a:lnSpc>
                <a:spcPct val="150000"/>
              </a:lnSpc>
              <a:spcAft>
                <a:spcPts val="0"/>
              </a:spcAft>
            </a:pPr>
            <a:r>
              <a:rPr lang="zh-CN" altLang="zh-CN" sz="2800" b="1" kern="100" dirty="0">
                <a:latin typeface="Times New Roman"/>
                <a:ea typeface="华文细黑"/>
                <a:cs typeface="Times New Roman"/>
              </a:rPr>
              <a:t>常见的多义成语有：</a:t>
            </a:r>
            <a:r>
              <a:rPr lang="zh-CN" altLang="zh-CN" sz="2800" kern="100" dirty="0">
                <a:latin typeface="Times New Roman"/>
                <a:ea typeface="华文细黑"/>
                <a:cs typeface="Times New Roman"/>
              </a:rPr>
              <a:t>不翼而飞、淋漓尽致、左右逢源、暗送秋波、一针见血、匪夷所思、平铺直叙、粉墨登场、不绝如缕、走马观花、指手画脚、曲高和寡</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endParaRPr lang="en-US" altLang="zh-CN" sz="2800" kern="100" dirty="0" smtClean="0">
              <a:latin typeface="Times New Roman"/>
              <a:ea typeface="华文细黑"/>
              <a:cs typeface="Times New Roman"/>
            </a:endParaRPr>
          </a:p>
        </p:txBody>
      </p:sp>
      <p:grpSp>
        <p:nvGrpSpPr>
          <p:cNvPr id="5" name="组合 4"/>
          <p:cNvGrpSpPr/>
          <p:nvPr/>
        </p:nvGrpSpPr>
        <p:grpSpPr>
          <a:xfrm>
            <a:off x="10616852" y="2939448"/>
            <a:ext cx="1368000" cy="512784"/>
            <a:chOff x="5231262" y="2052914"/>
            <a:chExt cx="1368000" cy="51278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7" name="TextBox 6"/>
            <p:cNvSpPr txBox="1"/>
            <p:nvPr/>
          </p:nvSpPr>
          <p:spPr>
            <a:xfrm>
              <a:off x="5303194" y="20529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微积累</a:t>
              </a:r>
              <a:endParaRPr lang="zh-CN" altLang="en-US" dirty="0">
                <a:solidFill>
                  <a:schemeClr val="accent5">
                    <a:lumMod val="20000"/>
                    <a:lumOff val="80000"/>
                  </a:schemeClr>
                </a:solidFill>
                <a:latin typeface="+mj-ea"/>
                <a:ea typeface="+mj-ea"/>
              </a:endParaRPr>
            </a:p>
          </p:txBody>
        </p:sp>
      </p:grpSp>
    </p:spTree>
    <p:extLst>
      <p:ext uri="{BB962C8B-B14F-4D97-AF65-F5344CB8AC3E}">
        <p14:creationId xmlns:p14="http://schemas.microsoft.com/office/powerpoint/2010/main" val="389894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05458"/>
            <a:ext cx="11478502"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八、记准形近义近成语，避免似是而非</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选择恰当的成语填空，并说明理由。</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读书，让绵延的时光穿越我们的身体，让几千年来积淀的智慧在我们每一个人的血液里汩汩流淌。读书，不仅需要</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的精神，还需要懂得快慢精粗之分。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宵衣旰食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废寝忘食</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5" name="TextBox 4"/>
          <p:cNvSpPr txBox="1"/>
          <p:nvPr/>
        </p:nvSpPr>
        <p:spPr>
          <a:xfrm>
            <a:off x="7065218" y="318519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矩形 5"/>
          <p:cNvSpPr/>
          <p:nvPr/>
        </p:nvSpPr>
        <p:spPr>
          <a:xfrm>
            <a:off x="7607374" y="2410698"/>
            <a:ext cx="162095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废寝忘食</a:t>
            </a:r>
            <a:endParaRPr lang="zh-CN" altLang="en-US" sz="2800" dirty="0">
              <a:solidFill>
                <a:srgbClr val="C00000"/>
              </a:solidFill>
            </a:endParaRPr>
          </a:p>
        </p:txBody>
      </p:sp>
      <p:sp>
        <p:nvSpPr>
          <p:cNvPr id="7" name="矩形 6"/>
          <p:cNvSpPr/>
          <p:nvPr/>
        </p:nvSpPr>
        <p:spPr>
          <a:xfrm>
            <a:off x="447487" y="3884880"/>
            <a:ext cx="1127386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废寝忘食：顾不得睡觉和吃饭，形容非常专心努力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宵衣旰食</a:t>
            </a:r>
            <a:r>
              <a:rPr lang="zh-CN" altLang="zh-CN" sz="2800" kern="100" dirty="0">
                <a:latin typeface="Times New Roman"/>
                <a:ea typeface="华文细黑"/>
                <a:cs typeface="Times New Roman"/>
              </a:rPr>
              <a:t>：天不亮就穿衣起来，天黑了才吃饭，形容勤于政务。语境强调读书需要有努力、勤奋的精神，所以应用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废寝忘食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581440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6" grpId="0"/>
      <p:bldP spid="6" grpId="1"/>
      <p:bldP spid="7" grpId="0" animBg="1"/>
      <p:bldP spid="7"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549474"/>
            <a:ext cx="11563765"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防患未然：在事故或灾害尚未发生时采取预防措施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防微杜渐</a:t>
            </a:r>
            <a:r>
              <a:rPr lang="zh-CN" altLang="zh-CN" sz="2800" kern="100" dirty="0">
                <a:latin typeface="Times New Roman"/>
                <a:ea typeface="华文细黑"/>
                <a:cs typeface="Times New Roman"/>
              </a:rPr>
              <a:t>：在错误或坏事萌芽的时候及时制止，不让它发展。杜，阻塞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未雨绸缪</a:t>
            </a:r>
            <a:r>
              <a:rPr lang="zh-CN" altLang="zh-CN" sz="2800" kern="100" dirty="0">
                <a:latin typeface="Times New Roman"/>
                <a:ea typeface="华文细黑"/>
                <a:cs typeface="Times New Roman"/>
              </a:rPr>
              <a:t>：趁着天没下雨，先修缮房屋门窗，比喻事先做好准备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这</a:t>
            </a:r>
            <a:r>
              <a:rPr lang="zh-CN" altLang="zh-CN" sz="2800" kern="100" dirty="0">
                <a:latin typeface="Times New Roman"/>
                <a:ea typeface="华文细黑"/>
                <a:cs typeface="Times New Roman"/>
              </a:rPr>
              <a:t>三个成语的侧重点不同。第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句侧重于祸患的预防，第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句侧重于早做准备，第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句侧重于预防祸患的积累。</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055646"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0946"/>
            <a:ext cx="11478502"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大师上课的开场白，各有千秋：有的是精心设计的，一张口就不同凡响；有的则是随意而为，好似</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，其实意蕴深矣，有心者才能意会。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侃侃而谈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信口开河</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2" name="矩形 1"/>
          <p:cNvSpPr/>
          <p:nvPr/>
        </p:nvSpPr>
        <p:spPr>
          <a:xfrm>
            <a:off x="5107285" y="1169941"/>
            <a:ext cx="162095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信口开河</a:t>
            </a:r>
            <a:endParaRPr lang="zh-CN" altLang="en-US" sz="2800" kern="100" dirty="0">
              <a:solidFill>
                <a:srgbClr val="C00000"/>
              </a:solidFill>
              <a:latin typeface="Times New Roman"/>
              <a:ea typeface="华文细黑"/>
              <a:cs typeface="Times New Roman"/>
            </a:endParaRPr>
          </a:p>
        </p:txBody>
      </p:sp>
      <p:sp>
        <p:nvSpPr>
          <p:cNvPr id="5" name="TextBox 4"/>
          <p:cNvSpPr txBox="1"/>
          <p:nvPr/>
        </p:nvSpPr>
        <p:spPr>
          <a:xfrm>
            <a:off x="4655046" y="198963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矩形 5"/>
          <p:cNvSpPr/>
          <p:nvPr/>
        </p:nvSpPr>
        <p:spPr>
          <a:xfrm>
            <a:off x="447487" y="2709714"/>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侃侃而谈：形容说话理直气壮，从容不迫。信口开河：随口乱说一气。根据语境，应用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信口开河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8184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2" grpId="0"/>
      <p:bldP spid="2" grpId="1"/>
      <p:bldP spid="6" grpId="0" animBg="1"/>
      <p:bldP spid="6"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7344" y="981522"/>
            <a:ext cx="11478502"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有些成语与其他成语字形相似，意思接近或有一些共同的语素，在使用的过程中极易混淆。对这类成语的理解要舍同求异，紧紧抓住不同的语素，以此为突破口，先辨别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，再辨析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神异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，进而区别成语的不同意思，不可粗心大意。如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无所不至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无微不至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不以为然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不以为意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鱼龙混杂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鱼目混珠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骇人听闻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耸人听闻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27460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186521"/>
            <a:ext cx="11636345" cy="6555641"/>
          </a:xfrm>
          <a:prstGeom prst="rect">
            <a:avLst/>
          </a:prstGeom>
          <a:solidFill>
            <a:schemeClr val="bg2">
              <a:lumMod val="90000"/>
            </a:schemeClr>
          </a:solidFill>
        </p:spPr>
        <p:txBody>
          <a:bodyPr wrap="square">
            <a:spAutoFit/>
          </a:bodyPr>
          <a:lstStyle/>
          <a:p>
            <a:pPr algn="ctr">
              <a:lnSpc>
                <a:spcPct val="150000"/>
              </a:lnSpc>
              <a:spcAft>
                <a:spcPts val="0"/>
              </a:spcAft>
            </a:pPr>
            <a:r>
              <a:rPr lang="zh-CN" altLang="zh-CN" sz="2800" b="1" kern="100" dirty="0">
                <a:latin typeface="Times New Roman"/>
                <a:ea typeface="华文细黑"/>
                <a:cs typeface="Times New Roman"/>
              </a:rPr>
              <a:t>熟语的几种类型</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熟语是指某种语言中所有常用的固定词组和固定短语的总和，是词汇的一部分，它包括成语、谚语、格言、歇后语、惯用语等。熟语从构成上讲，相对稳定，不能随意变动，有时不能用一般的构成法来分析；从意义上讲，文约意丰，有的寓意深广，有的朴实无华而形象生动。成语前面讲过，下面重点介绍其他几种类型</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谚语</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谚语也叫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俚语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俗语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俗话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，是人们口头广泛流传的现成语句，简练通俗，意思完整。它与成语的区别是：成语大部分是书面语，谚语是口头俗语；成语一般作句子成分，谚语是完整句子；成语形式比较固定</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5991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176996"/>
            <a:ext cx="11636345" cy="6473824"/>
          </a:xfrm>
          <a:prstGeom prst="rect">
            <a:avLst/>
          </a:prstGeom>
          <a:solidFill>
            <a:schemeClr val="bg2">
              <a:lumMod val="9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谚语较为灵活，容许某些改变，如：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画虎画皮难画骨，知人知面不知心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画龙画虎难画骨，知人知面不知心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当局者迷，旁观者清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旁观者清，当局者迷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歇后语</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歇后语由两部分组成，前一部分是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引子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，后一部分是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注释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引子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在表义上起辅助作用，表示某种附加义；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注释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是表义重点所在，它表示整个歇后语的基本义。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歇后语可分两大类：</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会意型，如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老鼠进风箱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两头受气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谐音型，如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外甥打灯笼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照舅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旧</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孔夫子搬家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尽是书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输</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老虎驾车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谁赶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敢</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87685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197100"/>
            <a:ext cx="11636345" cy="6473054"/>
          </a:xfrm>
          <a:prstGeom prst="rect">
            <a:avLst/>
          </a:prstGeom>
          <a:solidFill>
            <a:schemeClr val="bg2">
              <a:lumMod val="9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不管是会意型还是谐音型，歇后语产生语义的基本途径是双关。例如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老鼠进风箱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两头受气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，表面上是说老鼠钻进风箱后，不管风箱是推还是拉都要被风灌的样子，其实是说一个人处于矛盾的双方中，两面不讨好，到处受委屈。</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惯用语</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惯用语是具有特定含义、形式短小、口语性很强的固定词组。惯用语通过描述来表义，谚语和歇后语通过陈述来表义。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惯用语有如下几个特点：首先是语意的双层性。它除字面意义外，必须具有深层次的比喻义或引申义。例如：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打预防针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的字面义指注射防病的药水，常用来比喻对人的思想毛病加以预防；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财神爷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本意是迷信中</a:t>
            </a:r>
            <a:r>
              <a:rPr lang="zh-CN" altLang="zh-CN" sz="2800" kern="100" dirty="0" smtClean="0">
                <a:latin typeface="Times New Roman"/>
                <a:ea typeface="华文细黑"/>
                <a:cs typeface="Times New Roman"/>
              </a:rPr>
              <a:t>让</a:t>
            </a:r>
            <a:endParaRPr lang="zh-CN" altLang="zh-CN" sz="1050" kern="100" dirty="0">
              <a:effectLst/>
              <a:latin typeface="宋体"/>
              <a:cs typeface="Courier New"/>
            </a:endParaRPr>
          </a:p>
        </p:txBody>
      </p:sp>
    </p:spTree>
    <p:extLst>
      <p:ext uri="{BB962C8B-B14F-4D97-AF65-F5344CB8AC3E}">
        <p14:creationId xmlns:p14="http://schemas.microsoft.com/office/powerpoint/2010/main" val="2649956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550175"/>
            <a:ext cx="11636345" cy="4539191"/>
          </a:xfrm>
          <a:prstGeom prst="rect">
            <a:avLst/>
          </a:prstGeom>
          <a:solidFill>
            <a:schemeClr val="bg2">
              <a:lumMod val="9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人致富的神，引申为掌管钱财或能给人钱财的人。其次，口语色彩和感情色彩都十分浓厚。例如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拍马屁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寄生虫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白开水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抓辫子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吃独食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穿小鞋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红眼病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等，全都具有口语色彩。它们的感情色彩，褒扬、赞许的极少，如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老黄牛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；谐谑、讽刺和贬义的占绝大部分，如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红眼病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戴高帽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耍嘴皮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咬耳朵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眼中钉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等；中性的惯用语也很少，如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破天荒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打游击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Times New Roman"/>
            </a:endParaRPr>
          </a:p>
        </p:txBody>
      </p:sp>
      <p:grpSp>
        <p:nvGrpSpPr>
          <p:cNvPr id="5" name="组合 4"/>
          <p:cNvGrpSpPr/>
          <p:nvPr/>
        </p:nvGrpSpPr>
        <p:grpSpPr>
          <a:xfrm>
            <a:off x="10626377" y="4600972"/>
            <a:ext cx="1368000" cy="512784"/>
            <a:chOff x="5231262" y="2052914"/>
            <a:chExt cx="1368000" cy="51278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7" name="TextBox 6"/>
            <p:cNvSpPr txBox="1"/>
            <p:nvPr/>
          </p:nvSpPr>
          <p:spPr>
            <a:xfrm>
              <a:off x="5303194" y="20529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微拓展</a:t>
              </a:r>
              <a:endParaRPr lang="zh-CN" altLang="en-US" dirty="0">
                <a:solidFill>
                  <a:schemeClr val="accent5">
                    <a:lumMod val="20000"/>
                    <a:lumOff val="80000"/>
                  </a:schemeClr>
                </a:solidFill>
                <a:latin typeface="+mj-ea"/>
                <a:ea typeface="+mj-ea"/>
              </a:endParaRPr>
            </a:p>
          </p:txBody>
        </p:sp>
      </p:grpSp>
    </p:spTree>
    <p:extLst>
      <p:ext uri="{BB962C8B-B14F-4D97-AF65-F5344CB8AC3E}">
        <p14:creationId xmlns:p14="http://schemas.microsoft.com/office/powerpoint/2010/main" val="2400034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341562"/>
            <a:ext cx="1147850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成语总是存在于一定的语言环境中，语境对成语起着限制、阐释、照应作用。成语在句中绝对不是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孤立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的，它总是与上下文有着千丝万缕的关系，是语境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造成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成语。做成语题，理解成语意思固然重要，但把握语境，根据语境去判断成语使用的正误，选准该用的成语则更为重要。那么如何分析、把握成语所在的语境呢</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6043" b="8819"/>
          <a:stretch/>
        </p:blipFill>
        <p:spPr>
          <a:xfrm>
            <a:off x="1990749" y="-26590"/>
            <a:ext cx="10199663" cy="1022400"/>
          </a:xfrm>
          <a:prstGeom prst="rect">
            <a:avLst/>
          </a:prstGeom>
        </p:spPr>
      </p:pic>
      <p:sp>
        <p:nvSpPr>
          <p:cNvPr id="5" name="矩形 4"/>
          <p:cNvSpPr/>
          <p:nvPr/>
        </p:nvSpPr>
        <p:spPr>
          <a:xfrm>
            <a:off x="4085014" y="189434"/>
            <a:ext cx="6340197" cy="553998"/>
          </a:xfrm>
          <a:prstGeom prst="rect">
            <a:avLst/>
          </a:prstGeom>
        </p:spPr>
        <p:txBody>
          <a:bodyPr wrap="none">
            <a:spAutoFit/>
          </a:bodyPr>
          <a:lstStyle/>
          <a:p>
            <a:r>
              <a:rPr lang="zh-CN" altLang="zh-CN" sz="3000" b="1" dirty="0">
                <a:solidFill>
                  <a:schemeClr val="bg1"/>
                </a:solidFill>
                <a:latin typeface="微软雅黑" pitchFamily="34" charset="-122"/>
                <a:ea typeface="微软雅黑" pitchFamily="34" charset="-122"/>
              </a:rPr>
              <a:t>如何在具体语境中判断成语运用正误</a:t>
            </a:r>
          </a:p>
        </p:txBody>
      </p:sp>
      <p:sp>
        <p:nvSpPr>
          <p:cNvPr id="6" name="矩形 5"/>
          <p:cNvSpPr>
            <a:spLocks noChangeAspect="1"/>
          </p:cNvSpPr>
          <p:nvPr/>
        </p:nvSpPr>
        <p:spPr>
          <a:xfrm>
            <a:off x="-25474" y="-26590"/>
            <a:ext cx="2102634" cy="5118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chemeClr val="bg1"/>
                </a:solidFill>
                <a:latin typeface="+mj-ea"/>
                <a:ea typeface="+mj-ea"/>
                <a:cs typeface="Times New Roman" pitchFamily="18" charset="0"/>
              </a:rPr>
              <a:t>题</a:t>
            </a:r>
            <a:r>
              <a:rPr lang="zh-CN" altLang="en-US" sz="2600" b="1" dirty="0" smtClean="0">
                <a:solidFill>
                  <a:schemeClr val="bg1"/>
                </a:solidFill>
                <a:latin typeface="+mj-ea"/>
                <a:ea typeface="+mj-ea"/>
                <a:cs typeface="Times New Roman" pitchFamily="18" charset="0"/>
              </a:rPr>
              <a:t>点突破</a:t>
            </a:r>
            <a:endParaRPr lang="zh-CN" altLang="en-US" sz="2600" b="1" dirty="0">
              <a:solidFill>
                <a:schemeClr val="bg1"/>
              </a:solidFill>
              <a:latin typeface="+mj-ea"/>
              <a:ea typeface="+mj-ea"/>
              <a:cs typeface="Times New Roman" pitchFamily="18" charset="0"/>
            </a:endParaRPr>
          </a:p>
        </p:txBody>
      </p:sp>
      <p:sp>
        <p:nvSpPr>
          <p:cNvPr id="7" name="矩形 6"/>
          <p:cNvSpPr>
            <a:spLocks noChangeAspect="1"/>
          </p:cNvSpPr>
          <p:nvPr/>
        </p:nvSpPr>
        <p:spPr>
          <a:xfrm>
            <a:off x="-25474" y="483982"/>
            <a:ext cx="2102634" cy="511828"/>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Times New Roman" pitchFamily="18" charset="0"/>
                <a:ea typeface="+mj-ea"/>
                <a:cs typeface="Times New Roman" pitchFamily="18" charset="0"/>
              </a:rPr>
              <a:t>语言文字运用</a:t>
            </a:r>
            <a:r>
              <a:rPr lang="en-US" altLang="zh-CN" sz="2000" b="1" dirty="0" smtClean="0">
                <a:solidFill>
                  <a:schemeClr val="tx1"/>
                </a:solidFill>
                <a:latin typeface="Times New Roman" pitchFamily="18" charset="0"/>
                <a:ea typeface="+mj-ea"/>
                <a:cs typeface="Times New Roman" pitchFamily="18" charset="0"/>
              </a:rPr>
              <a:t>1</a:t>
            </a:r>
            <a:endParaRPr lang="zh-CN" altLang="en-US" sz="2000" b="1" dirty="0">
              <a:solidFill>
                <a:schemeClr val="tx1"/>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095806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8185"/>
            <a:ext cx="11478502" cy="6686935"/>
          </a:xfrm>
          <a:prstGeom prst="rect">
            <a:avLst/>
          </a:prstGeom>
        </p:spPr>
        <p:txBody>
          <a:bodyPr wrap="square" lIns="121898" tIns="60948" rIns="121898" bIns="60948">
            <a:spAutoFit/>
          </a:bodyPr>
          <a:lstStyle/>
          <a:p>
            <a:pPr lvl="0" algn="just">
              <a:lnSpc>
                <a:spcPct val="140000"/>
              </a:lnSpc>
            </a:pPr>
            <a:r>
              <a:rPr lang="en-US" altLang="zh-CN" sz="2800" b="1" kern="100" dirty="0">
                <a:solidFill>
                  <a:prstClr val="black"/>
                </a:solidFill>
                <a:latin typeface="Times New Roman"/>
                <a:ea typeface="华文细黑"/>
                <a:cs typeface="Courier New"/>
              </a:rPr>
              <a:t>1.</a:t>
            </a:r>
            <a:r>
              <a:rPr lang="zh-CN" altLang="zh-CN" sz="2800" b="1" kern="100" dirty="0">
                <a:solidFill>
                  <a:prstClr val="black"/>
                </a:solidFill>
                <a:latin typeface="Times New Roman"/>
                <a:ea typeface="华文细黑"/>
                <a:cs typeface="Times New Roman"/>
              </a:rPr>
              <a:t>根据语义找契合</a:t>
            </a:r>
            <a:endParaRPr lang="zh-CN" altLang="zh-CN" sz="1050" b="1" kern="100" dirty="0">
              <a:solidFill>
                <a:prstClr val="black"/>
              </a:solidFill>
              <a:latin typeface="宋体"/>
              <a:cs typeface="Courier New"/>
            </a:endParaRPr>
          </a:p>
          <a:p>
            <a:pPr lvl="0" algn="just">
              <a:lnSpc>
                <a:spcPct val="140000"/>
              </a:lnSpc>
            </a:pPr>
            <a:r>
              <a:rPr lang="zh-CN" altLang="zh-CN" sz="2800" kern="100" dirty="0">
                <a:solidFill>
                  <a:prstClr val="black"/>
                </a:solidFill>
                <a:latin typeface="Times New Roman"/>
                <a:ea typeface="华文细黑"/>
                <a:cs typeface="Times New Roman"/>
              </a:rPr>
              <a:t>一个成语和语境会构成语义关系。语义关系就是该成语自身的词义和语境中要表达的意思的契合度</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吻合度</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。两者契合度越高，说明该成语越</a:t>
            </a:r>
            <a:endParaRPr lang="zh-CN" altLang="zh-CN" sz="1050" kern="100" dirty="0">
              <a:solidFill>
                <a:prstClr val="black"/>
              </a:solidFill>
              <a:latin typeface="宋体"/>
              <a:cs typeface="Courier New"/>
            </a:endParaRPr>
          </a:p>
          <a:p>
            <a:pPr lvl="0" algn="just">
              <a:lnSpc>
                <a:spcPct val="140000"/>
              </a:lnSpc>
            </a:pPr>
            <a:r>
              <a:rPr lang="zh-CN" altLang="zh-CN" sz="2800" kern="100" dirty="0" smtClean="0">
                <a:solidFill>
                  <a:prstClr val="black"/>
                </a:solidFill>
                <a:latin typeface="Times New Roman"/>
                <a:ea typeface="华文细黑"/>
                <a:cs typeface="Times New Roman"/>
              </a:rPr>
              <a:t>适用于该语境。如果违背了这个契合度，就会违背句子的语意逻辑，造成语意逻辑上的相悖。因此，在具体答题时首先要注意该成语义与语境义的契合度。如</a:t>
            </a:r>
            <a:r>
              <a:rPr lang="en-US" altLang="zh-CN" sz="2800" kern="100" dirty="0" smtClean="0">
                <a:solidFill>
                  <a:prstClr val="black"/>
                </a:solidFill>
                <a:latin typeface="Times New Roman"/>
                <a:ea typeface="华文细黑"/>
                <a:cs typeface="Courier New"/>
              </a:rPr>
              <a:t>2015</a:t>
            </a:r>
            <a:r>
              <a:rPr lang="zh-CN" altLang="zh-CN" sz="2800" kern="100" dirty="0" smtClean="0">
                <a:solidFill>
                  <a:prstClr val="black"/>
                </a:solidFill>
                <a:latin typeface="Times New Roman"/>
                <a:ea typeface="华文细黑"/>
                <a:cs typeface="Times New Roman"/>
              </a:rPr>
              <a:t>年全国卷</a:t>
            </a:r>
            <a:r>
              <a:rPr lang="en-US" altLang="zh-CN" sz="2800" kern="100" dirty="0" smtClean="0">
                <a:solidFill>
                  <a:prstClr val="black"/>
                </a:solidFill>
                <a:latin typeface="宋体"/>
                <a:ea typeface="华文细黑"/>
                <a:cs typeface="Times New Roman"/>
              </a:rPr>
              <a:t>Ⅱ</a:t>
            </a:r>
            <a:r>
              <a:rPr lang="zh-CN" altLang="zh-CN" sz="2800" kern="100" dirty="0" smtClean="0">
                <a:solidFill>
                  <a:prstClr val="black"/>
                </a:solidFill>
                <a:latin typeface="Times New Roman"/>
                <a:ea typeface="华文细黑"/>
                <a:cs typeface="Times New Roman"/>
              </a:rPr>
              <a:t>中第</a:t>
            </a:r>
            <a:r>
              <a:rPr lang="en-US" altLang="zh-CN" sz="2800" kern="100" dirty="0" smtClean="0">
                <a:solidFill>
                  <a:prstClr val="black"/>
                </a:solidFill>
                <a:latin typeface="Times New Roman"/>
                <a:ea typeface="华文细黑"/>
                <a:cs typeface="Courier New"/>
              </a:rPr>
              <a:t>13</a:t>
            </a:r>
            <a:r>
              <a:rPr lang="zh-CN" altLang="zh-CN" sz="2800" kern="100" dirty="0" smtClean="0">
                <a:solidFill>
                  <a:prstClr val="black"/>
                </a:solidFill>
                <a:latin typeface="Times New Roman"/>
                <a:ea typeface="华文细黑"/>
                <a:cs typeface="Times New Roman"/>
              </a:rPr>
              <a:t>题第</a:t>
            </a:r>
            <a:r>
              <a:rPr lang="en-US" altLang="zh-CN" sz="2800" kern="100" dirty="0" smtClean="0">
                <a:solidFill>
                  <a:prstClr val="black"/>
                </a:solidFill>
                <a:latin typeface="宋体"/>
                <a:ea typeface="华文细黑"/>
                <a:cs typeface="Times New Roman"/>
              </a:rPr>
              <a:t>③</a:t>
            </a:r>
            <a:r>
              <a:rPr lang="zh-CN" altLang="zh-CN" sz="2800" kern="100" dirty="0" smtClean="0">
                <a:solidFill>
                  <a:prstClr val="black"/>
                </a:solidFill>
                <a:latin typeface="Times New Roman"/>
                <a:ea typeface="华文细黑"/>
                <a:cs typeface="Times New Roman"/>
              </a:rPr>
              <a:t>句：</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要想让中国传统戏曲焕发出新的生命力，决不能满足于现状，</a:t>
            </a:r>
            <a:r>
              <a:rPr lang="en-US" altLang="zh-CN" sz="2800" kern="100" dirty="0" smtClean="0">
                <a:solidFill>
                  <a:prstClr val="black"/>
                </a:solidFill>
                <a:latin typeface="Times New Roman"/>
                <a:ea typeface="华文细黑"/>
                <a:cs typeface="Courier New"/>
              </a:rPr>
              <a:t>________</a:t>
            </a:r>
            <a:r>
              <a:rPr lang="zh-CN" altLang="zh-CN" sz="2800" kern="100" dirty="0" smtClean="0">
                <a:solidFill>
                  <a:prstClr val="black"/>
                </a:solidFill>
                <a:latin typeface="Times New Roman"/>
                <a:ea typeface="华文细黑"/>
                <a:cs typeface="Times New Roman"/>
              </a:rPr>
              <a:t>，唯有创新才是弘扬戏曲文化的康庄大道。</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这里备选的三个成语是</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抱残守缺</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墨守成规</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故步自封</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。该句的语境义是强调</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不能满足于现状</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唯有创新</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，这与语义侧重在</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思想保守，不知改进</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的</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抱残守缺</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正好吻合，故选它。</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876323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5939"/>
            <a:ext cx="11478502" cy="3354740"/>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mj-ea"/>
                <a:ea typeface="+mj-ea"/>
                <a:cs typeface="Times New Roman"/>
              </a:rPr>
              <a:t>边练边悟</a:t>
            </a:r>
            <a:r>
              <a:rPr lang="en-US" altLang="zh-CN" sz="2800" b="1" kern="100" dirty="0">
                <a:solidFill>
                  <a:srgbClr val="C00000"/>
                </a:solidFill>
                <a:latin typeface="Times New Roman" pitchFamily="18" charset="0"/>
                <a:ea typeface="Times New Roman" pitchFamily="18" charset="0"/>
                <a:cs typeface="Times New Roman" pitchFamily="18" charset="0"/>
              </a:rPr>
              <a:t>1</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endParaRPr lang="en-US" altLang="zh-CN" sz="2800" kern="100" dirty="0" smtClean="0">
              <a:latin typeface="华文细黑"/>
              <a:ea typeface="华文细黑"/>
              <a:cs typeface="Times New Roman"/>
            </a:endParaRPr>
          </a:p>
          <a:p>
            <a:pPr algn="just">
              <a:lnSpc>
                <a:spcPct val="150000"/>
              </a:lnSpc>
              <a:spcAft>
                <a:spcPts val="0"/>
              </a:spcAft>
            </a:pPr>
            <a:r>
              <a:rPr lang="zh-CN" altLang="zh-CN" sz="2800" kern="100" dirty="0">
                <a:latin typeface="Times New Roman"/>
                <a:ea typeface="华文细黑"/>
                <a:cs typeface="Times New Roman"/>
              </a:rPr>
              <a:t>请根据语义上的契合度判断下面句中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运用正误</a:t>
            </a:r>
            <a:r>
              <a:rPr lang="en-US" altLang="zh-CN" sz="2800" kern="100" dirty="0">
                <a:latin typeface="Times New Roman"/>
                <a:ea typeface="华文细黑"/>
              </a:rPr>
              <a:t>(</a:t>
            </a:r>
            <a:r>
              <a:rPr lang="zh-CN" altLang="zh-CN" sz="2800" kern="100" dirty="0">
                <a:latin typeface="Times New Roman"/>
                <a:ea typeface="华文细黑"/>
                <a:cs typeface="Times New Roman"/>
              </a:rPr>
              <a:t>正确的打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，错误的打</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，并说明理由。</a:t>
            </a:r>
            <a:endParaRPr lang="en-US" altLang="zh-CN" sz="2800" b="1" kern="100" dirty="0">
              <a:latin typeface="Times New Roman"/>
              <a:ea typeface="华文细黑"/>
              <a:cs typeface="Courier New"/>
            </a:endParaRPr>
          </a:p>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旅游业已成为当地经济发展的支柱产业，这里</a:t>
            </a:r>
            <a:r>
              <a:rPr lang="zh-CN" altLang="zh-CN" sz="2800" kern="100" dirty="0">
                <a:solidFill>
                  <a:srgbClr val="0000FF"/>
                </a:solidFill>
                <a:latin typeface="Times New Roman"/>
                <a:ea typeface="华文细黑"/>
                <a:cs typeface="Times New Roman"/>
              </a:rPr>
              <a:t>巧夺天工</a:t>
            </a:r>
            <a:r>
              <a:rPr lang="zh-CN" altLang="zh-CN" sz="2800" kern="100" dirty="0">
                <a:latin typeface="Times New Roman"/>
                <a:ea typeface="华文细黑"/>
                <a:cs typeface="Times New Roman"/>
              </a:rPr>
              <a:t>的自然美景闻名天下，每年都吸引大量游客前来观赏。</a:t>
            </a:r>
            <a:endParaRPr lang="zh-CN" altLang="zh-CN" sz="1050" kern="100" dirty="0">
              <a:effectLst/>
              <a:latin typeface="宋体"/>
              <a:cs typeface="Courier New"/>
            </a:endParaRPr>
          </a:p>
        </p:txBody>
      </p:sp>
      <p:sp>
        <p:nvSpPr>
          <p:cNvPr id="3" name="TextBox 2"/>
          <p:cNvSpPr txBox="1"/>
          <p:nvPr/>
        </p:nvSpPr>
        <p:spPr>
          <a:xfrm>
            <a:off x="8790273" y="328577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50007" y="3861842"/>
            <a:ext cx="11162246" cy="1384995"/>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smtClean="0">
                <a:latin typeface="宋体"/>
                <a:ea typeface="华文细黑"/>
                <a:cs typeface="Times New Roman"/>
              </a:rPr>
              <a:t>×  </a:t>
            </a:r>
            <a:r>
              <a:rPr lang="zh-CN" altLang="zh-CN" sz="2800" kern="100" dirty="0" smtClean="0">
                <a:latin typeface="Times New Roman"/>
                <a:ea typeface="华文细黑"/>
                <a:cs typeface="Times New Roman"/>
              </a:rPr>
              <a:t>巧夺天工</a:t>
            </a:r>
            <a:r>
              <a:rPr lang="zh-CN" altLang="zh-CN" sz="2800" kern="100" dirty="0">
                <a:latin typeface="Times New Roman"/>
                <a:ea typeface="华文细黑"/>
                <a:cs typeface="Times New Roman"/>
              </a:rPr>
              <a:t>：精巧的人工胜过天然，形容技艺极其精巧。语境给出的是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自然美景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，两者语义不契合，故错。</a:t>
            </a:r>
            <a:endParaRPr lang="zh-CN" altLang="zh-CN" sz="1050" kern="100" dirty="0">
              <a:effectLst/>
              <a:latin typeface="宋体"/>
              <a:cs typeface="Courier New"/>
            </a:endParaRPr>
          </a:p>
        </p:txBody>
      </p:sp>
    </p:spTree>
    <p:extLst>
      <p:ext uri="{BB962C8B-B14F-4D97-AF65-F5344CB8AC3E}">
        <p14:creationId xmlns:p14="http://schemas.microsoft.com/office/powerpoint/2010/main" val="3405195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5958"/>
            <a:ext cx="1147850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(2)(2014·</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如果我们不从小事做起，</a:t>
            </a:r>
            <a:r>
              <a:rPr lang="zh-CN" altLang="zh-CN" sz="2800" kern="100" dirty="0">
                <a:solidFill>
                  <a:srgbClr val="0000FF"/>
                </a:solidFill>
                <a:latin typeface="Times New Roman"/>
                <a:ea typeface="华文细黑"/>
                <a:cs typeface="Times New Roman"/>
              </a:rPr>
              <a:t>防微杜渐</a:t>
            </a:r>
            <a:r>
              <a:rPr lang="zh-CN" altLang="zh-CN" sz="2800" kern="100" dirty="0">
                <a:latin typeface="Times New Roman"/>
                <a:ea typeface="华文细黑"/>
                <a:cs typeface="Times New Roman"/>
              </a:rPr>
              <a:t>，那些细小的苗头最终可能酿成大祸。</a:t>
            </a:r>
            <a:endParaRPr lang="zh-CN" altLang="zh-CN" sz="1050" kern="100" dirty="0">
              <a:effectLst/>
              <a:latin typeface="宋体"/>
              <a:cs typeface="Courier New"/>
            </a:endParaRPr>
          </a:p>
        </p:txBody>
      </p:sp>
      <p:sp>
        <p:nvSpPr>
          <p:cNvPr id="3" name="TextBox 2"/>
          <p:cNvSpPr txBox="1"/>
          <p:nvPr/>
        </p:nvSpPr>
        <p:spPr>
          <a:xfrm>
            <a:off x="4354352" y="114887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508496" y="1889051"/>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　防微杜渐：在错误或坏事萌芽的时候及时制止，不让它发展。因为该句强调的是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细小的苗头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防微杜渐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与它相契合。</a:t>
            </a:r>
            <a:endParaRPr lang="zh-CN" altLang="zh-CN" sz="1050" kern="100" dirty="0">
              <a:effectLst/>
              <a:latin typeface="宋体"/>
              <a:cs typeface="Courier New"/>
            </a:endParaRPr>
          </a:p>
        </p:txBody>
      </p:sp>
    </p:spTree>
    <p:extLst>
      <p:ext uri="{BB962C8B-B14F-4D97-AF65-F5344CB8AC3E}">
        <p14:creationId xmlns:p14="http://schemas.microsoft.com/office/powerpoint/2010/main" val="199484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125538"/>
            <a:ext cx="11449272" cy="1984430"/>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en-US" altLang="zh-CN" sz="2800" kern="100" dirty="0" smtClean="0">
                <a:latin typeface="华文细黑"/>
                <a:ea typeface="华文细黑"/>
                <a:cs typeface="Times New Roman"/>
              </a:rPr>
              <a:t>该题与同年新课标全国</a:t>
            </a:r>
            <a:r>
              <a:rPr lang="en-US" altLang="zh-CN" sz="2800" kern="100" dirty="0">
                <a:latin typeface="Times New Roman"/>
                <a:ea typeface="华文细黑"/>
                <a:cs typeface="Times New Roman"/>
              </a:rPr>
              <a:t>Ⅰ</a:t>
            </a:r>
            <a:r>
              <a:rPr lang="en-US" altLang="zh-CN" sz="2800" kern="100" dirty="0">
                <a:latin typeface="华文细黑"/>
                <a:ea typeface="华文细黑"/>
                <a:cs typeface="Times New Roman"/>
              </a:rPr>
              <a:t>的命题思路、形式完全相同。这种题型，成语数量减少了，看似难度有所降低，但对成语的理解和运用的准确性要求却有所提高。</a:t>
            </a:r>
            <a:endParaRPr lang="en-US" altLang="zh-CN" sz="2800" kern="100" dirty="0">
              <a:latin typeface="Times New Roman"/>
              <a:ea typeface="华文细黑"/>
              <a:cs typeface="Courier New"/>
            </a:endParaRPr>
          </a:p>
        </p:txBody>
      </p:sp>
      <p:sp>
        <p:nvSpPr>
          <p:cNvPr id="4" name="TextBox 3">
            <a:hlinkClick r:id="rId2" action="ppaction://hlinksldjump"/>
          </p:cNvPr>
          <p:cNvSpPr txBox="1"/>
          <p:nvPr/>
        </p:nvSpPr>
        <p:spPr>
          <a:xfrm>
            <a:off x="10415686" y="639153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21163"/>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划分关系看搭配</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一个成语除了和语境构成语义关系外，还构成语法关系。语法关系就是该成语与种种的搭配关系，如主谓关系、修饰语与中心词搭配等。为此，要看该成语的主语，尤其是成语前后的词语，是否能搭配。据此可判断在适用对象、功能方面是否恰当。例如：此前中国航空西南分公司一直与四川航空公司</a:t>
            </a:r>
            <a:r>
              <a:rPr lang="zh-CN" altLang="zh-CN" sz="2800" kern="100" dirty="0">
                <a:solidFill>
                  <a:srgbClr val="0000FF"/>
                </a:solidFill>
                <a:latin typeface="Times New Roman"/>
                <a:ea typeface="华文细黑"/>
                <a:cs typeface="Times New Roman"/>
              </a:rPr>
              <a:t>鼎足而立</a:t>
            </a:r>
            <a:r>
              <a:rPr lang="zh-CN" altLang="zh-CN" sz="2800" kern="100" dirty="0">
                <a:latin typeface="Times New Roman"/>
                <a:ea typeface="华文细黑"/>
                <a:cs typeface="Times New Roman"/>
              </a:rPr>
              <a:t>，所占市场份额相差无几。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鼎足而立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喻三方面分立相持的局势。而该成语前只是两个公司，故此处用错</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82523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07102"/>
            <a:ext cx="11478502" cy="3354740"/>
          </a:xfrm>
          <a:prstGeom prst="rect">
            <a:avLst/>
          </a:prstGeom>
        </p:spPr>
        <p:txBody>
          <a:bodyPr wrap="square" lIns="121898" tIns="60948" rIns="121898" bIns="60948">
            <a:spAutoFit/>
          </a:bodyPr>
          <a:lstStyle/>
          <a:p>
            <a:pPr lvl="0" algn="just">
              <a:lnSpc>
                <a:spcPct val="150000"/>
              </a:lnSpc>
            </a:pPr>
            <a:r>
              <a:rPr lang="zh-CN" altLang="zh-CN" sz="2800" b="1" kern="100" dirty="0">
                <a:solidFill>
                  <a:srgbClr val="C00000"/>
                </a:solidFill>
                <a:latin typeface="+mj-ea"/>
                <a:ea typeface="+mj-ea"/>
                <a:cs typeface="Times New Roman"/>
              </a:rPr>
              <a:t>边练边</a:t>
            </a:r>
            <a:r>
              <a:rPr lang="zh-CN" altLang="zh-CN" sz="2800" b="1" kern="100" dirty="0" smtClean="0">
                <a:solidFill>
                  <a:srgbClr val="C00000"/>
                </a:solidFill>
                <a:latin typeface="+mj-ea"/>
                <a:ea typeface="+mj-ea"/>
                <a:cs typeface="Times New Roman"/>
              </a:rPr>
              <a:t>悟</a:t>
            </a:r>
            <a:r>
              <a:rPr lang="en-US" altLang="zh-CN" sz="2800" b="1" kern="100" dirty="0" smtClean="0">
                <a:solidFill>
                  <a:srgbClr val="C00000"/>
                </a:solidFill>
                <a:latin typeface="Times New Roman" pitchFamily="18" charset="0"/>
                <a:ea typeface="Times New Roman" pitchFamily="18" charset="0"/>
                <a:cs typeface="Times New Roman" pitchFamily="18" charset="0"/>
              </a:rPr>
              <a:t>2</a:t>
            </a:r>
            <a:r>
              <a:rPr lang="en-US" altLang="zh-CN" sz="2800" b="1" kern="100" dirty="0" smtClean="0">
                <a:solidFill>
                  <a:srgbClr val="C00000"/>
                </a:solidFill>
                <a:latin typeface="+mj-ea"/>
                <a:ea typeface="+mj-ea"/>
                <a:cs typeface="Times New Roman"/>
              </a:rPr>
              <a:t> </a:t>
            </a:r>
            <a:r>
              <a:rPr lang="zh-CN" altLang="zh-CN" sz="2800" b="1" kern="100" dirty="0">
                <a:solidFill>
                  <a:srgbClr val="C00000"/>
                </a:solidFill>
                <a:latin typeface="+mj-ea"/>
                <a:ea typeface="+mj-ea"/>
                <a:cs typeface="Times New Roman"/>
              </a:rPr>
              <a:t>　</a:t>
            </a:r>
            <a:endParaRPr lang="en-US" altLang="zh-CN" sz="2800" b="1" kern="100" dirty="0">
              <a:solidFill>
                <a:srgbClr val="C00000"/>
              </a:solidFill>
              <a:latin typeface="+mj-ea"/>
              <a:ea typeface="+mj-ea"/>
              <a:cs typeface="Times New Roman"/>
            </a:endParaRPr>
          </a:p>
          <a:p>
            <a:pPr lvl="0" algn="just">
              <a:lnSpc>
                <a:spcPct val="150000"/>
              </a:lnSpc>
            </a:pPr>
            <a:r>
              <a:rPr lang="zh-CN" altLang="zh-CN" sz="2800" kern="100" dirty="0" smtClean="0">
                <a:solidFill>
                  <a:prstClr val="black"/>
                </a:solidFill>
                <a:latin typeface="Times New Roman"/>
                <a:ea typeface="华文细黑"/>
                <a:cs typeface="Times New Roman"/>
              </a:rPr>
              <a:t>注意</a:t>
            </a:r>
            <a:r>
              <a:rPr lang="zh-CN" altLang="zh-CN" sz="2800" kern="100" dirty="0">
                <a:solidFill>
                  <a:prstClr val="black"/>
                </a:solidFill>
                <a:latin typeface="Times New Roman"/>
                <a:ea typeface="华文细黑"/>
                <a:cs typeface="Times New Roman"/>
              </a:rPr>
              <a:t>下列句子中</a:t>
            </a:r>
            <a:r>
              <a:rPr lang="zh-CN" altLang="zh-CN" sz="2800" kern="100" dirty="0" smtClean="0">
                <a:solidFill>
                  <a:prstClr val="black"/>
                </a:solidFill>
                <a:latin typeface="Times New Roman"/>
                <a:ea typeface="华文细黑"/>
                <a:cs typeface="Times New Roman"/>
              </a:rPr>
              <a:t>加</a:t>
            </a:r>
            <a:r>
              <a:rPr lang="zh-CN" altLang="en-US" sz="2800" kern="100" dirty="0" smtClean="0">
                <a:solidFill>
                  <a:prstClr val="black"/>
                </a:solidFill>
                <a:latin typeface="Times New Roman"/>
                <a:ea typeface="华文细黑"/>
                <a:cs typeface="Times New Roman"/>
              </a:rPr>
              <a:t>颜色</a:t>
            </a:r>
            <a:r>
              <a:rPr lang="zh-CN" altLang="zh-CN" sz="2800" kern="100" dirty="0" smtClean="0">
                <a:solidFill>
                  <a:prstClr val="black"/>
                </a:solidFill>
                <a:latin typeface="Times New Roman"/>
                <a:ea typeface="华文细黑"/>
                <a:cs typeface="Times New Roman"/>
              </a:rPr>
              <a:t>成语</a:t>
            </a:r>
            <a:r>
              <a:rPr lang="zh-CN" altLang="zh-CN" sz="2800" kern="100" dirty="0">
                <a:solidFill>
                  <a:prstClr val="black"/>
                </a:solidFill>
                <a:latin typeface="Times New Roman"/>
                <a:ea typeface="华文细黑"/>
                <a:cs typeface="Times New Roman"/>
              </a:rPr>
              <a:t>前后的词语</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成分</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，看看它们能否与该成语相搭配</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写一篇小说并不太难，但要想让自己的作品在</a:t>
            </a:r>
            <a:r>
              <a:rPr lang="zh-CN" altLang="zh-CN" sz="2800" kern="100" dirty="0">
                <a:solidFill>
                  <a:srgbClr val="0000FF"/>
                </a:solidFill>
                <a:latin typeface="Times New Roman"/>
                <a:ea typeface="华文细黑"/>
                <a:cs typeface="Times New Roman"/>
              </a:rPr>
              <a:t>擢发难数</a:t>
            </a:r>
            <a:r>
              <a:rPr lang="zh-CN" altLang="zh-CN" sz="2800" kern="100" dirty="0">
                <a:latin typeface="Times New Roman"/>
                <a:ea typeface="华文细黑"/>
                <a:cs typeface="Times New Roman"/>
              </a:rPr>
              <a:t>的小说中引起读者广泛关注，就不那么容易了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p:cNvSpPr txBox="1"/>
          <p:nvPr/>
        </p:nvSpPr>
        <p:spPr>
          <a:xfrm>
            <a:off x="7582991" y="325616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76144" y="3933850"/>
            <a:ext cx="11500473"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擢发难数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形容罪恶多得像头发那样，数也数不清。不能形容小说的数量。</a:t>
            </a:r>
            <a:endParaRPr lang="zh-CN" altLang="zh-CN" sz="1050" kern="100" dirty="0">
              <a:effectLst/>
              <a:latin typeface="宋体"/>
              <a:cs typeface="Courier New"/>
            </a:endParaRPr>
          </a:p>
        </p:txBody>
      </p:sp>
    </p:spTree>
    <p:extLst>
      <p:ext uri="{BB962C8B-B14F-4D97-AF65-F5344CB8AC3E}">
        <p14:creationId xmlns:p14="http://schemas.microsoft.com/office/powerpoint/2010/main" val="190373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14400"/>
            <a:ext cx="1147850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(2)(2014·</a:t>
            </a:r>
            <a:r>
              <a:rPr lang="zh-CN" altLang="zh-CN" sz="2800" kern="100" dirty="0">
                <a:latin typeface="Times New Roman"/>
                <a:ea typeface="华文细黑"/>
                <a:cs typeface="Times New Roman"/>
              </a:rPr>
              <a:t>辽宁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这位书法家书写作品，不管十几个字还是几十个字，都</a:t>
            </a:r>
            <a:r>
              <a:rPr lang="zh-CN" altLang="zh-CN" sz="2800" kern="100" dirty="0">
                <a:solidFill>
                  <a:srgbClr val="0000FF"/>
                </a:solidFill>
                <a:latin typeface="Times New Roman"/>
                <a:ea typeface="华文细黑"/>
                <a:cs typeface="Times New Roman"/>
              </a:rPr>
              <a:t>倚马可待</a:t>
            </a:r>
            <a:r>
              <a:rPr lang="zh-CN" altLang="zh-CN" sz="2800" kern="100" dirty="0">
                <a:latin typeface="Times New Roman"/>
                <a:ea typeface="华文细黑"/>
                <a:cs typeface="Times New Roman"/>
              </a:rPr>
              <a:t>，一气呵成，并且字里行间显示出令人振奋的豪情。</a:t>
            </a:r>
            <a:endParaRPr lang="zh-CN" altLang="zh-CN" sz="1050" kern="100" dirty="0">
              <a:effectLst/>
              <a:latin typeface="宋体"/>
              <a:cs typeface="Courier New"/>
            </a:endParaRPr>
          </a:p>
        </p:txBody>
      </p:sp>
      <p:sp>
        <p:nvSpPr>
          <p:cNvPr id="3" name="TextBox 2"/>
          <p:cNvSpPr txBox="1"/>
          <p:nvPr/>
        </p:nvSpPr>
        <p:spPr>
          <a:xfrm>
            <a:off x="9745427" y="11435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516083" y="1791577"/>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倚马可待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形容文思敏捷，写文章快。在语境中，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倚马可待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用来</a:t>
            </a:r>
            <a:r>
              <a:rPr lang="zh-CN" altLang="zh-CN" sz="2800" kern="100" spc="-100" dirty="0">
                <a:latin typeface="Times New Roman"/>
                <a:ea typeface="华文细黑"/>
                <a:cs typeface="Times New Roman"/>
              </a:rPr>
              <a:t>形容</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写字</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写字</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与</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写文章</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还是有区别的，应用</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一挥而就</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a:t>
            </a:r>
            <a:endParaRPr lang="zh-CN" altLang="zh-CN" sz="1050" kern="100" spc="-100" dirty="0">
              <a:effectLst/>
              <a:latin typeface="宋体"/>
              <a:cs typeface="Courier New"/>
            </a:endParaRPr>
          </a:p>
        </p:txBody>
      </p:sp>
      <p:sp>
        <p:nvSpPr>
          <p:cNvPr id="6" name="矩形 5"/>
          <p:cNvSpPr/>
          <p:nvPr/>
        </p:nvSpPr>
        <p:spPr>
          <a:xfrm>
            <a:off x="339000" y="3142572"/>
            <a:ext cx="1147850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安徽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近两年，我国发明专利申请和授权的数量快速增长，专利申请质量</a:t>
            </a:r>
            <a:r>
              <a:rPr lang="zh-CN" altLang="zh-CN" sz="2800" kern="100" dirty="0">
                <a:solidFill>
                  <a:srgbClr val="0000FF"/>
                </a:solidFill>
                <a:latin typeface="Times New Roman"/>
                <a:ea typeface="华文细黑"/>
                <a:cs typeface="Times New Roman"/>
              </a:rPr>
              <a:t>蒸蒸日上</a:t>
            </a:r>
            <a:r>
              <a:rPr lang="zh-CN" altLang="zh-CN" sz="2800" kern="100" dirty="0">
                <a:latin typeface="Times New Roman"/>
                <a:ea typeface="华文细黑"/>
                <a:cs typeface="Times New Roman"/>
              </a:rPr>
              <a:t>，这表明我国专利申请结构进一步优化，自主创新能力进一步增强。</a:t>
            </a:r>
            <a:endParaRPr lang="zh-CN" altLang="zh-CN" sz="1050" kern="100" dirty="0">
              <a:effectLst/>
              <a:latin typeface="宋体"/>
              <a:cs typeface="Courier New"/>
            </a:endParaRPr>
          </a:p>
        </p:txBody>
      </p:sp>
      <p:sp>
        <p:nvSpPr>
          <p:cNvPr id="7" name="TextBox 6"/>
          <p:cNvSpPr txBox="1"/>
          <p:nvPr/>
        </p:nvSpPr>
        <p:spPr>
          <a:xfrm>
            <a:off x="3105654" y="463281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5266080"/>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蒸蒸日上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的主语是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质量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，而该成语适用于生活、事业或生意，故不搭配。</a:t>
            </a:r>
            <a:endParaRPr lang="zh-CN" altLang="zh-CN" sz="1050" kern="100" dirty="0">
              <a:effectLst/>
              <a:latin typeface="宋体"/>
              <a:cs typeface="Courier New"/>
            </a:endParaRPr>
          </a:p>
        </p:txBody>
      </p:sp>
    </p:spTree>
    <p:extLst>
      <p:ext uri="{BB962C8B-B14F-4D97-AF65-F5344CB8AC3E}">
        <p14:creationId xmlns:p14="http://schemas.microsoft.com/office/powerpoint/2010/main" val="2458440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0182"/>
            <a:ext cx="1147850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(4)(2013·</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最近几年，由于市场竞争加剧，小家电生产企业加速整合，目前只剩下五六家</a:t>
            </a:r>
            <a:r>
              <a:rPr lang="zh-CN" altLang="zh-CN" sz="2800" kern="100" dirty="0">
                <a:solidFill>
                  <a:srgbClr val="0000FF"/>
                </a:solidFill>
                <a:latin typeface="Times New Roman"/>
                <a:ea typeface="华文细黑"/>
                <a:cs typeface="Times New Roman"/>
              </a:rPr>
              <a:t>分庭抗礼</a:t>
            </a:r>
            <a:r>
              <a:rPr lang="zh-CN" altLang="zh-CN" sz="2800" kern="100" dirty="0">
                <a:latin typeface="Times New Roman"/>
                <a:ea typeface="华文细黑"/>
                <a:cs typeface="Times New Roman"/>
              </a:rPr>
              <a:t>，占据了全省</a:t>
            </a:r>
            <a:r>
              <a:rPr lang="en-US" altLang="zh-CN" sz="2800" kern="100" dirty="0">
                <a:latin typeface="Times New Roman"/>
                <a:ea typeface="华文细黑"/>
                <a:cs typeface="Courier New"/>
              </a:rPr>
              <a:t>60%</a:t>
            </a:r>
            <a:r>
              <a:rPr lang="zh-CN" altLang="zh-CN" sz="2800" kern="100" dirty="0">
                <a:latin typeface="Times New Roman"/>
                <a:ea typeface="华文细黑"/>
                <a:cs typeface="Times New Roman"/>
              </a:rPr>
              <a:t>的市场份额。</a:t>
            </a:r>
            <a:endParaRPr lang="zh-CN" altLang="zh-CN" sz="1050" kern="100" dirty="0">
              <a:effectLst/>
              <a:latin typeface="宋体"/>
              <a:cs typeface="Courier New"/>
            </a:endParaRPr>
          </a:p>
        </p:txBody>
      </p:sp>
      <p:sp>
        <p:nvSpPr>
          <p:cNvPr id="3" name="TextBox 2"/>
          <p:cNvSpPr txBox="1"/>
          <p:nvPr/>
        </p:nvSpPr>
        <p:spPr>
          <a:xfrm>
            <a:off x="509970" y="185841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509970" y="2559434"/>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分庭抗礼：原指宾主相见，站在庭院的两边，相对行礼；现在用来指双方平起平坐，实力相当，可以抗衡。句中是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五六家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，故不搭配。</a:t>
            </a:r>
            <a:endParaRPr lang="zh-CN" altLang="zh-CN" sz="1050" kern="100" dirty="0">
              <a:effectLst/>
              <a:latin typeface="宋体"/>
              <a:cs typeface="Courier New"/>
            </a:endParaRPr>
          </a:p>
        </p:txBody>
      </p:sp>
    </p:spTree>
    <p:extLst>
      <p:ext uri="{BB962C8B-B14F-4D97-AF65-F5344CB8AC3E}">
        <p14:creationId xmlns:p14="http://schemas.microsoft.com/office/powerpoint/2010/main" val="479300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423095"/>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语感法和分析法相结合。</a:t>
            </a:r>
            <a:r>
              <a:rPr lang="zh-CN" altLang="zh-CN" sz="2800" kern="100" dirty="0">
                <a:latin typeface="Times New Roman"/>
                <a:ea typeface="华文细黑"/>
                <a:cs typeface="Times New Roman"/>
              </a:rPr>
              <a:t>先通过语感审读其不妥、拗口之项，再通过分析语境与该词语的契合度，前后文字的修饰、搭配关系来锁定其错误。</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巧用排除法。</a:t>
            </a:r>
            <a:r>
              <a:rPr lang="zh-CN" altLang="zh-CN" sz="2800" kern="100" dirty="0">
                <a:latin typeface="Times New Roman"/>
                <a:ea typeface="华文细黑"/>
                <a:cs typeface="Times New Roman"/>
              </a:rPr>
              <a:t>排除法是做选择题必用的方法。对于近义词、成语来说，一般凭自己的积累或语感能先排除一项，在排除的过程中，应遵循避生就熟、以熟带生的原则。越是生僻的词语越不容易错，倒是那些半生半熟、让人似懂非懂的词语，才是问题所在，才需要细心比较从而排除。另外，如果成语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三非一正</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从四项中选一个正确的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，那么，这</a:t>
            </a:r>
            <a:r>
              <a:rPr lang="zh-CN" altLang="zh-CN" sz="2800" kern="100" spc="50" dirty="0">
                <a:latin typeface="Times New Roman"/>
                <a:ea typeface="华文细黑"/>
                <a:cs typeface="Times New Roman"/>
              </a:rPr>
              <a:t>三个错误选项往往是三种不同的陷阱类型，据此可以排除不正确选项</a:t>
            </a:r>
            <a:r>
              <a:rPr lang="zh-CN" altLang="zh-CN" sz="2800" kern="100" spc="50" dirty="0" smtClean="0">
                <a:latin typeface="Times New Roman"/>
                <a:ea typeface="华文细黑"/>
                <a:cs typeface="Times New Roman"/>
              </a:rPr>
              <a:t>。</a:t>
            </a:r>
            <a:endParaRPr lang="zh-CN" altLang="zh-CN" sz="1050" kern="100" spc="50" dirty="0">
              <a:effectLst/>
              <a:latin typeface="宋体"/>
              <a:cs typeface="Courier New"/>
            </a:endParaRPr>
          </a:p>
        </p:txBody>
      </p:sp>
      <p:sp>
        <p:nvSpPr>
          <p:cNvPr id="3" name="矩形 2"/>
          <p:cNvSpPr/>
          <p:nvPr/>
        </p:nvSpPr>
        <p:spPr>
          <a:xfrm>
            <a:off x="4093642" y="295146"/>
            <a:ext cx="4953892" cy="1046416"/>
          </a:xfrm>
          <a:prstGeom prst="rect">
            <a:avLst/>
          </a:prstGeom>
        </p:spPr>
        <p:txBody>
          <a:bodyPr wrap="square" lIns="121898" tIns="60948" rIns="121898" bIns="60948">
            <a:spAutoFit/>
          </a:bodyPr>
          <a:lstStyle/>
          <a:p>
            <a:pPr algn="just">
              <a:lnSpc>
                <a:spcPct val="150000"/>
              </a:lnSpc>
            </a:pPr>
            <a:r>
              <a:rPr lang="zh-CN" altLang="zh-CN" sz="4000" b="1" kern="100" dirty="0">
                <a:solidFill>
                  <a:srgbClr val="C00000"/>
                </a:solidFill>
                <a:latin typeface="+mj-ea"/>
                <a:ea typeface="+mj-ea"/>
                <a:cs typeface="Times New Roman"/>
              </a:rPr>
              <a:t>解答词语运用题三法</a:t>
            </a:r>
          </a:p>
        </p:txBody>
      </p:sp>
      <p:sp>
        <p:nvSpPr>
          <p:cNvPr id="5" name="矩形 4"/>
          <p:cNvSpPr>
            <a:spLocks noChangeAspect="1"/>
          </p:cNvSpPr>
          <p:nvPr/>
        </p:nvSpPr>
        <p:spPr>
          <a:xfrm>
            <a:off x="1" y="261442"/>
            <a:ext cx="1198661" cy="11448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考场</a:t>
            </a:r>
            <a:endParaRPr lang="en-US" altLang="zh-CN" sz="2600" b="1" dirty="0" smtClean="0">
              <a:solidFill>
                <a:schemeClr val="bg1"/>
              </a:solidFill>
              <a:latin typeface="+mj-ea"/>
              <a:ea typeface="+mj-ea"/>
              <a:cs typeface="Times New Roman" pitchFamily="18" charset="0"/>
            </a:endParaRPr>
          </a:p>
          <a:p>
            <a:pPr algn="ctr"/>
            <a:r>
              <a:rPr lang="zh-CN" altLang="en-US" sz="2600" b="1" dirty="0" smtClean="0">
                <a:solidFill>
                  <a:schemeClr val="bg1"/>
                </a:solidFill>
                <a:latin typeface="+mj-ea"/>
                <a:ea typeface="+mj-ea"/>
                <a:cs typeface="Times New Roman" pitchFamily="18" charset="0"/>
              </a:rPr>
              <a:t>妙招</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441181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23126"/>
            <a:ext cx="11478502" cy="3354740"/>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望文生义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类型是最常见、几乎必有的一大陷阱，此点也可以作为排除的重要参考</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代入检验法。</a:t>
            </a:r>
            <a:r>
              <a:rPr lang="zh-CN" altLang="zh-CN" sz="2800" kern="100" dirty="0">
                <a:latin typeface="Times New Roman"/>
                <a:ea typeface="华文细黑"/>
                <a:cs typeface="Times New Roman"/>
              </a:rPr>
              <a:t>对于选词填空题来说，代入检验法是很不错的方法。把要选的词语代入原文中读一读，看看是否通顺、是否拗口，如果感到不通顺、拗口，则有可能选错了，需重新斟酌</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49905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2335"/>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mj-ea"/>
                <a:ea typeface="+mj-ea"/>
                <a:cs typeface="Times New Roman"/>
              </a:rPr>
              <a:t>不妨一试</a:t>
            </a:r>
            <a:r>
              <a:rPr lang="en-US" altLang="zh-CN" sz="2800" b="1" kern="100" dirty="0">
                <a:solidFill>
                  <a:srgbClr val="C00000"/>
                </a:solidFill>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的使用，全都正确的一项是</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风华绝代女子，</a:t>
            </a:r>
            <a:r>
              <a:rPr lang="zh-CN" altLang="zh-CN" sz="2800" kern="100" dirty="0">
                <a:solidFill>
                  <a:srgbClr val="0000FF"/>
                </a:solidFill>
                <a:latin typeface="Times New Roman"/>
                <a:ea typeface="华文细黑"/>
                <a:cs typeface="Times New Roman"/>
              </a:rPr>
              <a:t>锦心绣口</a:t>
            </a:r>
            <a:r>
              <a:rPr lang="zh-CN" altLang="zh-CN" sz="2800" kern="100" dirty="0">
                <a:latin typeface="Times New Roman"/>
                <a:ea typeface="华文细黑"/>
                <a:cs typeface="Times New Roman"/>
              </a:rPr>
              <a:t>文章。《才女文章》收录了</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位作家</a:t>
            </a:r>
            <a:r>
              <a:rPr lang="en-US" altLang="zh-CN" sz="2800" kern="100" dirty="0">
                <a:latin typeface="Times New Roman"/>
                <a:ea typeface="华文细黑"/>
                <a:cs typeface="Courier New"/>
              </a:rPr>
              <a:t>61</a:t>
            </a:r>
            <a:r>
              <a:rPr lang="zh-CN" altLang="zh-CN" sz="2800" kern="100" dirty="0">
                <a:latin typeface="Times New Roman"/>
                <a:ea typeface="华文细黑"/>
                <a:cs typeface="Times New Roman"/>
              </a:rPr>
              <a:t>篇文章。主要选择的是能够体现女性独特视角的作品。</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江时学当天表示，欧洲一体化不是</a:t>
            </a:r>
            <a:r>
              <a:rPr lang="zh-CN" altLang="zh-CN" sz="2800" kern="100" dirty="0">
                <a:solidFill>
                  <a:srgbClr val="0000FF"/>
                </a:solidFill>
                <a:latin typeface="Times New Roman"/>
                <a:ea typeface="华文细黑"/>
                <a:cs typeface="Times New Roman"/>
              </a:rPr>
              <a:t>金瓯无缺</a:t>
            </a:r>
            <a:r>
              <a:rPr lang="zh-CN" altLang="zh-CN" sz="2800" kern="100" dirty="0">
                <a:latin typeface="Times New Roman"/>
                <a:ea typeface="华文细黑"/>
                <a:cs typeface="Times New Roman"/>
              </a:rPr>
              <a:t>的，但欧盟的改革还没有真正起步，尚未取得成效，英国就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说了再见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同样都是携款外逃，有人花钱买岛，有人却</a:t>
            </a:r>
            <a:r>
              <a:rPr lang="zh-CN" altLang="zh-CN" sz="2800" kern="100" dirty="0">
                <a:solidFill>
                  <a:srgbClr val="0000FF"/>
                </a:solidFill>
                <a:latin typeface="Times New Roman"/>
                <a:ea typeface="华文细黑"/>
                <a:cs typeface="Times New Roman"/>
              </a:rPr>
              <a:t>落拓不羁</a:t>
            </a:r>
            <a:r>
              <a:rPr lang="zh-CN" altLang="zh-CN" sz="2800" kern="100" dirty="0">
                <a:latin typeface="Times New Roman"/>
                <a:ea typeface="华文细黑"/>
                <a:cs typeface="Times New Roman"/>
              </a:rPr>
              <a:t>。今年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月，中央纪委网站登载了外逃腐败分子忏悔录，以作警示。</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理想中是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铿锵玫瑰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，现实里是无人关心的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野草花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，女子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大球缺关注，收入与男子</a:t>
            </a:r>
            <a:r>
              <a:rPr lang="zh-CN" altLang="zh-CN" sz="2800" kern="100" dirty="0">
                <a:solidFill>
                  <a:srgbClr val="0000FF"/>
                </a:solidFill>
                <a:latin typeface="Times New Roman"/>
                <a:ea typeface="华文细黑"/>
                <a:cs typeface="Times New Roman"/>
              </a:rPr>
              <a:t>判若云泥</a:t>
            </a:r>
            <a:r>
              <a:rPr lang="zh-CN" altLang="zh-CN" sz="2800" kern="100" dirty="0">
                <a:latin typeface="Times New Roman"/>
                <a:ea typeface="华文细黑"/>
                <a:cs typeface="Times New Roman"/>
              </a:rPr>
              <a:t>。这已不是一两天的问题了</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239276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4"/>
          <p:cNvSpPr txBox="1"/>
          <p:nvPr/>
        </p:nvSpPr>
        <p:spPr>
          <a:xfrm>
            <a:off x="4029960" y="3808884"/>
            <a:ext cx="1707120"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444903"/>
            <a:ext cx="11478502" cy="4001071"/>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⑤</a:t>
            </a:r>
            <a:r>
              <a:rPr lang="zh-CN" altLang="zh-CN" sz="2800" kern="100" dirty="0">
                <a:solidFill>
                  <a:srgbClr val="0000FF"/>
                </a:solidFill>
                <a:latin typeface="Times New Roman"/>
                <a:ea typeface="华文细黑"/>
                <a:cs typeface="Times New Roman"/>
              </a:rPr>
              <a:t>流金铄石</a:t>
            </a:r>
            <a:r>
              <a:rPr lang="zh-CN" altLang="zh-CN" sz="2800" kern="100" dirty="0">
                <a:solidFill>
                  <a:prstClr val="black"/>
                </a:solidFill>
                <a:latin typeface="Times New Roman"/>
                <a:ea typeface="华文细黑"/>
                <a:cs typeface="Times New Roman"/>
              </a:rPr>
              <a:t>，热浪滚滚。避暑纳凉只能待在空调间吗？显然不是，在南京，想要纳凉，还有一个较好的选择，那就是防空洞。</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上海作为一个现代化的国际都市，以其独特的城市个性、品位和文化内涵，为世人展现出了</a:t>
            </a:r>
            <a:r>
              <a:rPr lang="zh-CN" altLang="zh-CN" sz="2800" kern="100" dirty="0">
                <a:solidFill>
                  <a:srgbClr val="0000FF"/>
                </a:solidFill>
                <a:latin typeface="Times New Roman"/>
                <a:ea typeface="华文细黑"/>
                <a:cs typeface="Times New Roman"/>
              </a:rPr>
              <a:t>卓尔不群</a:t>
            </a:r>
            <a:r>
              <a:rPr lang="zh-CN" altLang="zh-CN" sz="2800" kern="100" dirty="0">
                <a:solidFill>
                  <a:prstClr val="black"/>
                </a:solidFill>
                <a:latin typeface="Times New Roman"/>
                <a:ea typeface="华文细黑"/>
                <a:cs typeface="Times New Roman"/>
              </a:rPr>
              <a:t>的风格与魅力。</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A.</a:t>
            </a:r>
            <a:r>
              <a:rPr lang="en-US" altLang="zh-CN" sz="2800" kern="100" dirty="0">
                <a:solidFill>
                  <a:prstClr val="black"/>
                </a:solidFill>
                <a:latin typeface="宋体"/>
                <a:ea typeface="华文细黑"/>
                <a:cs typeface="Times New Roman"/>
              </a:rPr>
              <a:t>①③⑥</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a:t>
            </a:r>
            <a:r>
              <a:rPr lang="en-US" altLang="zh-CN" sz="2800" kern="100" dirty="0">
                <a:solidFill>
                  <a:prstClr val="black"/>
                </a:solidFill>
                <a:latin typeface="Times New Roman"/>
                <a:ea typeface="华文细黑"/>
                <a:cs typeface="Courier New"/>
              </a:rPr>
              <a:t>B.</a:t>
            </a:r>
            <a:r>
              <a:rPr lang="en-US" altLang="zh-CN" sz="2800" kern="100" dirty="0">
                <a:solidFill>
                  <a:prstClr val="black"/>
                </a:solidFill>
                <a:latin typeface="宋体"/>
                <a:ea typeface="华文细黑"/>
                <a:cs typeface="Times New Roman"/>
              </a:rPr>
              <a:t>②④⑥</a:t>
            </a:r>
            <a:r>
              <a:rPr lang="en-US" altLang="zh-CN" sz="2800" kern="100" dirty="0">
                <a:solidFill>
                  <a:prstClr val="black"/>
                </a:solidFill>
                <a:latin typeface="Times New Roman"/>
                <a:ea typeface="华文细黑"/>
                <a:cs typeface="Courier New"/>
              </a:rPr>
              <a:t>  </a:t>
            </a:r>
            <a:endParaRPr lang="en-US" altLang="zh-CN" sz="2800" kern="100" dirty="0" smtClean="0">
              <a:solidFill>
                <a:prstClr val="black"/>
              </a:solidFill>
              <a:latin typeface="Times New Roman"/>
              <a:ea typeface="华文细黑"/>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②③⑤</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a:t>
            </a:r>
            <a:r>
              <a:rPr lang="en-US" altLang="zh-CN" sz="2800" kern="100" dirty="0">
                <a:solidFill>
                  <a:prstClr val="black"/>
                </a:solidFill>
                <a:latin typeface="Times New Roman"/>
                <a:ea typeface="华文细黑"/>
                <a:cs typeface="Courier New"/>
              </a:rPr>
              <a:t>D.</a:t>
            </a:r>
            <a:r>
              <a:rPr lang="en-US" altLang="zh-CN" sz="2800" kern="100" dirty="0">
                <a:solidFill>
                  <a:prstClr val="black"/>
                </a:solidFill>
                <a:latin typeface="宋体"/>
                <a:ea typeface="华文细黑"/>
                <a:cs typeface="Times New Roman"/>
              </a:rPr>
              <a:t>①④⑤</a:t>
            </a:r>
            <a:endParaRPr lang="zh-CN" altLang="zh-CN" sz="2800" kern="100" dirty="0">
              <a:solidFill>
                <a:prstClr val="black"/>
              </a:solidFill>
              <a:latin typeface="宋体"/>
              <a:cs typeface="Courier New"/>
            </a:endParaRPr>
          </a:p>
        </p:txBody>
      </p:sp>
      <p:sp>
        <p:nvSpPr>
          <p:cNvPr id="8" name="TextBox 7"/>
          <p:cNvSpPr txBox="1"/>
          <p:nvPr/>
        </p:nvSpPr>
        <p:spPr>
          <a:xfrm>
            <a:off x="7999126" y="26377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TextBox 8">
            <a:hlinkClick r:id="rId2" action="ppaction://hlinksldjump"/>
          </p:cNvPr>
          <p:cNvSpPr txBox="1"/>
          <p:nvPr/>
        </p:nvSpPr>
        <p:spPr>
          <a:xfrm>
            <a:off x="9119542" y="263770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752565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7" grpId="0" animBg="1"/>
      <p:bldP spid="7" grpId="1" animBg="1"/>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87467" y="166201"/>
            <a:ext cx="11615478" cy="655564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金瓯无缺：比喻国土完整。望文生义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落拓不羁：</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形容行为放浪，不受拘束，性情豪放，行为散漫。此处应用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穷困潦倒</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卓尔不群：优秀卓越，超出常人。该成语用于人的才华卓越，属于对象误用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其他</a:t>
            </a:r>
            <a:r>
              <a:rPr lang="zh-CN" altLang="zh-CN" sz="2800" kern="100" dirty="0">
                <a:latin typeface="Times New Roman"/>
                <a:ea typeface="华文细黑"/>
                <a:cs typeface="Times New Roman"/>
              </a:rPr>
              <a:t>三句中的成语使用均符合句意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锦心绣口</a:t>
            </a:r>
            <a:r>
              <a:rPr lang="zh-CN" altLang="zh-CN" sz="2800" kern="100" dirty="0">
                <a:latin typeface="Times New Roman"/>
                <a:ea typeface="华文细黑"/>
                <a:cs typeface="Times New Roman"/>
              </a:rPr>
              <a:t>：形容文辞优美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判若云泥：高低差别好像天上的云彩和地下的泥土的距离那样远，形容差别极大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流金铄石：能使金石熔化，形容天气极热。</a:t>
            </a:r>
            <a:endParaRPr lang="zh-CN" altLang="zh-CN" sz="1050" kern="100" dirty="0">
              <a:effectLst/>
              <a:latin typeface="宋体"/>
              <a:cs typeface="Courier New"/>
            </a:endParaRPr>
          </a:p>
        </p:txBody>
      </p:sp>
    </p:spTree>
    <p:extLst>
      <p:ext uri="{BB962C8B-B14F-4D97-AF65-F5344CB8AC3E}">
        <p14:creationId xmlns:p14="http://schemas.microsoft.com/office/powerpoint/2010/main" val="1963209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35844"/>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下列各句中</a:t>
            </a:r>
            <a:r>
              <a:rPr lang="zh-CN" altLang="zh-CN" sz="2800" kern="100" dirty="0" smtClean="0">
                <a:latin typeface="Times New Roman"/>
                <a:ea typeface="华文细黑"/>
                <a:cs typeface="Times New Roman"/>
              </a:rPr>
              <a:t>加</a:t>
            </a:r>
            <a:r>
              <a:rPr lang="zh-CN" altLang="en-US" sz="2800" kern="100" dirty="0" smtClean="0">
                <a:latin typeface="Times New Roman"/>
                <a:ea typeface="华文细黑"/>
                <a:cs typeface="Times New Roman"/>
              </a:rPr>
              <a:t>颜色</a:t>
            </a:r>
            <a:r>
              <a:rPr lang="zh-CN" altLang="zh-CN" sz="2800" kern="100" dirty="0" smtClean="0">
                <a:latin typeface="Times New Roman"/>
                <a:ea typeface="华文细黑"/>
                <a:cs typeface="Times New Roman"/>
              </a:rPr>
              <a:t>成语</a:t>
            </a:r>
            <a:r>
              <a:rPr lang="zh-CN" altLang="zh-CN" sz="2800" kern="100" dirty="0">
                <a:latin typeface="Times New Roman"/>
                <a:ea typeface="华文细黑"/>
                <a:cs typeface="Times New Roman"/>
              </a:rPr>
              <a:t>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国庆期间，交警部门加大了对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在高速公路上违法占用应急车道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行为的查处力度，</a:t>
            </a:r>
            <a:r>
              <a:rPr lang="zh-CN" altLang="zh-CN" sz="2800" kern="100" dirty="0">
                <a:solidFill>
                  <a:srgbClr val="0000FF"/>
                </a:solidFill>
                <a:latin typeface="Times New Roman"/>
                <a:ea typeface="华文细黑"/>
                <a:cs typeface="Times New Roman"/>
              </a:rPr>
              <a:t>长此以往</a:t>
            </a:r>
            <a:r>
              <a:rPr lang="zh-CN" altLang="zh-CN" sz="2800" kern="100" dirty="0">
                <a:latin typeface="Times New Roman"/>
                <a:ea typeface="华文细黑"/>
                <a:cs typeface="Times New Roman"/>
              </a:rPr>
              <a:t>，占用现象一定能得到有效遏制。</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获得本届奥运会女排最有价值球员称号的朱婷，面对铺天盖地的鲜花和掌声，</a:t>
            </a:r>
            <a:r>
              <a:rPr lang="zh-CN" altLang="zh-CN" sz="2800" kern="100" dirty="0">
                <a:solidFill>
                  <a:srgbClr val="0000FF"/>
                </a:solidFill>
                <a:latin typeface="Times New Roman"/>
                <a:ea typeface="华文细黑"/>
                <a:cs typeface="Times New Roman"/>
              </a:rPr>
              <a:t>安之若素</a:t>
            </a:r>
            <a:r>
              <a:rPr lang="zh-CN" altLang="zh-CN" sz="2800" kern="100" dirty="0">
                <a:latin typeface="Times New Roman"/>
                <a:ea typeface="华文细黑"/>
                <a:cs typeface="Times New Roman"/>
              </a:rPr>
              <a:t>，展示出了难得的冷静。</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鲁迅著作的很多封面设计都选择了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素封面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：除了书名和作者题签外，不着一墨。这样的留白</a:t>
            </a:r>
            <a:r>
              <a:rPr lang="zh-CN" altLang="zh-CN" sz="2800" kern="100" dirty="0">
                <a:solidFill>
                  <a:srgbClr val="0000FF"/>
                </a:solidFill>
                <a:latin typeface="Times New Roman"/>
                <a:ea typeface="华文细黑"/>
                <a:cs typeface="Times New Roman"/>
              </a:rPr>
              <a:t>大巧若拙</a:t>
            </a:r>
            <a:r>
              <a:rPr lang="zh-CN" altLang="zh-CN" sz="2800" kern="100" dirty="0">
                <a:latin typeface="Times New Roman"/>
                <a:ea typeface="华文细黑"/>
                <a:cs typeface="Times New Roman"/>
              </a:rPr>
              <a:t>，意味无穷。</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韩国的诸多市场分析师认为，受三星手机召回事件影响，苹果公司将有机会改变苹果</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目前</a:t>
            </a:r>
            <a:r>
              <a:rPr lang="zh-CN" altLang="zh-CN" sz="2800" kern="100" dirty="0">
                <a:solidFill>
                  <a:srgbClr val="0000FF"/>
                </a:solidFill>
                <a:latin typeface="Times New Roman"/>
                <a:ea typeface="华文细黑"/>
                <a:cs typeface="Times New Roman"/>
              </a:rPr>
              <a:t>不瘟不火</a:t>
            </a:r>
            <a:r>
              <a:rPr lang="zh-CN" altLang="zh-CN" sz="2800" kern="100" dirty="0">
                <a:latin typeface="Times New Roman"/>
                <a:ea typeface="华文细黑"/>
                <a:cs typeface="Times New Roman"/>
              </a:rPr>
              <a:t>的销售状况</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00737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6310</TotalTime>
  <Words>10144</Words>
  <Application>Microsoft Office PowerPoint</Application>
  <PresentationFormat>自定义</PresentationFormat>
  <Paragraphs>556</Paragraphs>
  <Slides>106</Slides>
  <Notes>0</Notes>
  <HiddenSlides>28</HiddenSlides>
  <MMClips>0</MMClips>
  <ScaleCrop>false</ScaleCrop>
  <HeadingPairs>
    <vt:vector size="4" baseType="variant">
      <vt:variant>
        <vt:lpstr>主题</vt:lpstr>
      </vt:variant>
      <vt:variant>
        <vt:i4>1</vt:i4>
      </vt:variant>
      <vt:variant>
        <vt:lpstr>幻灯片标题</vt:lpstr>
      </vt:variant>
      <vt:variant>
        <vt:i4>106</vt:i4>
      </vt:variant>
    </vt:vector>
  </HeadingPairs>
  <TitlesOfParts>
    <vt:vector size="107"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4350</cp:revision>
  <dcterms:created xsi:type="dcterms:W3CDTF">2014-11-27T01:03:00Z</dcterms:created>
  <dcterms:modified xsi:type="dcterms:W3CDTF">2017-03-25T06:19:29Z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