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1572" r:id="rId2"/>
    <p:sldId id="1571" r:id="rId3"/>
    <p:sldId id="1492" r:id="rId4"/>
    <p:sldId id="1494" r:id="rId5"/>
    <p:sldId id="1496" r:id="rId6"/>
    <p:sldId id="1498" r:id="rId7"/>
    <p:sldId id="1500" r:id="rId8"/>
    <p:sldId id="1502" r:id="rId9"/>
    <p:sldId id="1573" r:id="rId10"/>
    <p:sldId id="1574" r:id="rId11"/>
    <p:sldId id="1575" r:id="rId12"/>
    <p:sldId id="1576" r:id="rId13"/>
    <p:sldId id="1577" r:id="rId14"/>
    <p:sldId id="1578" r:id="rId15"/>
    <p:sldId id="1579" r:id="rId16"/>
    <p:sldId id="1580" r:id="rId17"/>
    <p:sldId id="1581" r:id="rId18"/>
    <p:sldId id="1582" r:id="rId19"/>
    <p:sldId id="1583" r:id="rId20"/>
    <p:sldId id="1584" r:id="rId21"/>
    <p:sldId id="1621" r:id="rId22"/>
    <p:sldId id="1594" r:id="rId23"/>
    <p:sldId id="1622" r:id="rId24"/>
    <p:sldId id="1595" r:id="rId25"/>
    <p:sldId id="1623" r:id="rId26"/>
    <p:sldId id="1624" r:id="rId27"/>
    <p:sldId id="1625" r:id="rId28"/>
    <p:sldId id="1596" r:id="rId29"/>
    <p:sldId id="1626" r:id="rId30"/>
    <p:sldId id="1627" r:id="rId31"/>
    <p:sldId id="1597" r:id="rId32"/>
    <p:sldId id="1628" r:id="rId33"/>
    <p:sldId id="1629" r:id="rId34"/>
    <p:sldId id="1598" r:id="rId35"/>
    <p:sldId id="1630" r:id="rId36"/>
    <p:sldId id="1599" r:id="rId37"/>
    <p:sldId id="1631" r:id="rId38"/>
    <p:sldId id="1600" r:id="rId39"/>
    <p:sldId id="1601" r:id="rId40"/>
    <p:sldId id="1613" r:id="rId41"/>
    <p:sldId id="1616" r:id="rId42"/>
    <p:sldId id="1617" r:id="rId43"/>
    <p:sldId id="1618" r:id="rId44"/>
    <p:sldId id="1619" r:id="rId45"/>
    <p:sldId id="1620" r:id="rId46"/>
    <p:sldId id="1632" r:id="rId47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6970" autoAdjust="0"/>
  </p:normalViewPr>
  <p:slideViewPr>
    <p:cSldViewPr>
      <p:cViewPr>
        <p:scale>
          <a:sx n="66" d="100"/>
          <a:sy n="66" d="100"/>
        </p:scale>
        <p:origin x="-2058" y="-105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26" Type="http://schemas.openxmlformats.org/officeDocument/2006/relationships/slide" Target="slide38.xml"/><Relationship Id="rId3" Type="http://schemas.openxmlformats.org/officeDocument/2006/relationships/slide" Target="slide2.xml"/><Relationship Id="rId21" Type="http://schemas.openxmlformats.org/officeDocument/2006/relationships/slide" Target="slide18.xml"/><Relationship Id="rId34" Type="http://schemas.openxmlformats.org/officeDocument/2006/relationships/slide" Target="slide42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1.xml"/><Relationship Id="rId33" Type="http://schemas.openxmlformats.org/officeDocument/2006/relationships/slide" Target="slide41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22.xml"/><Relationship Id="rId32" Type="http://schemas.openxmlformats.org/officeDocument/2006/relationships/slide" Target="slide44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28.xml"/><Relationship Id="rId28" Type="http://schemas.openxmlformats.org/officeDocument/2006/relationships/slide" Target="slide34.xml"/><Relationship Id="rId10" Type="http://schemas.openxmlformats.org/officeDocument/2006/relationships/slide" Target="slide9.xml"/><Relationship Id="rId19" Type="http://schemas.openxmlformats.org/officeDocument/2006/relationships/slide" Target="slide20.xml"/><Relationship Id="rId31" Type="http://schemas.openxmlformats.org/officeDocument/2006/relationships/slide" Target="slide43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24.xml"/><Relationship Id="rId27" Type="http://schemas.openxmlformats.org/officeDocument/2006/relationships/slide" Target="slide39.xml"/><Relationship Id="rId30" Type="http://schemas.openxmlformats.org/officeDocument/2006/relationships/slide" Target="slide40.xml"/><Relationship Id="rId35" Type="http://schemas.openxmlformats.org/officeDocument/2006/relationships/slide" Target="slide4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26" Type="http://schemas.openxmlformats.org/officeDocument/2006/relationships/slide" Target="slide38.xml"/><Relationship Id="rId3" Type="http://schemas.openxmlformats.org/officeDocument/2006/relationships/slide" Target="slide2.xml"/><Relationship Id="rId21" Type="http://schemas.openxmlformats.org/officeDocument/2006/relationships/slide" Target="slide18.xml"/><Relationship Id="rId34" Type="http://schemas.openxmlformats.org/officeDocument/2006/relationships/slide" Target="slide42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1.xml"/><Relationship Id="rId33" Type="http://schemas.openxmlformats.org/officeDocument/2006/relationships/slide" Target="slide41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22.xml"/><Relationship Id="rId32" Type="http://schemas.openxmlformats.org/officeDocument/2006/relationships/slide" Target="slide44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28.xml"/><Relationship Id="rId28" Type="http://schemas.openxmlformats.org/officeDocument/2006/relationships/slide" Target="slide34.xml"/><Relationship Id="rId10" Type="http://schemas.openxmlformats.org/officeDocument/2006/relationships/slide" Target="slide9.xml"/><Relationship Id="rId19" Type="http://schemas.openxmlformats.org/officeDocument/2006/relationships/slide" Target="slide20.xml"/><Relationship Id="rId31" Type="http://schemas.openxmlformats.org/officeDocument/2006/relationships/slide" Target="slide43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24.xml"/><Relationship Id="rId27" Type="http://schemas.openxmlformats.org/officeDocument/2006/relationships/slide" Target="slide39.xml"/><Relationship Id="rId30" Type="http://schemas.openxmlformats.org/officeDocument/2006/relationships/slide" Target="slide40.xml"/><Relationship Id="rId35" Type="http://schemas.openxmlformats.org/officeDocument/2006/relationships/slide" Target="slide4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26" Type="http://schemas.openxmlformats.org/officeDocument/2006/relationships/slide" Target="slide38.xml"/><Relationship Id="rId3" Type="http://schemas.openxmlformats.org/officeDocument/2006/relationships/slide" Target="slide2.xml"/><Relationship Id="rId21" Type="http://schemas.openxmlformats.org/officeDocument/2006/relationships/slide" Target="slide18.xml"/><Relationship Id="rId34" Type="http://schemas.openxmlformats.org/officeDocument/2006/relationships/slide" Target="slide42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1.xml"/><Relationship Id="rId33" Type="http://schemas.openxmlformats.org/officeDocument/2006/relationships/slide" Target="slide41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22.xml"/><Relationship Id="rId32" Type="http://schemas.openxmlformats.org/officeDocument/2006/relationships/slide" Target="slide44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28.xml"/><Relationship Id="rId28" Type="http://schemas.openxmlformats.org/officeDocument/2006/relationships/slide" Target="slide34.xml"/><Relationship Id="rId10" Type="http://schemas.openxmlformats.org/officeDocument/2006/relationships/slide" Target="slide9.xml"/><Relationship Id="rId19" Type="http://schemas.openxmlformats.org/officeDocument/2006/relationships/slide" Target="slide20.xml"/><Relationship Id="rId31" Type="http://schemas.openxmlformats.org/officeDocument/2006/relationships/slide" Target="slide43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24.xml"/><Relationship Id="rId27" Type="http://schemas.openxmlformats.org/officeDocument/2006/relationships/slide" Target="slide39.xml"/><Relationship Id="rId30" Type="http://schemas.openxmlformats.org/officeDocument/2006/relationships/slide" Target="slide40.xml"/><Relationship Id="rId35" Type="http://schemas.openxmlformats.org/officeDocument/2006/relationships/slide" Target="slide4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Relationship Id="rId35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26" Type="http://schemas.openxmlformats.org/officeDocument/2006/relationships/slide" Target="slide38.xml"/><Relationship Id="rId3" Type="http://schemas.openxmlformats.org/officeDocument/2006/relationships/slide" Target="slide2.xml"/><Relationship Id="rId21" Type="http://schemas.openxmlformats.org/officeDocument/2006/relationships/slide" Target="slide18.xml"/><Relationship Id="rId34" Type="http://schemas.openxmlformats.org/officeDocument/2006/relationships/slide" Target="slide42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1.xml"/><Relationship Id="rId33" Type="http://schemas.openxmlformats.org/officeDocument/2006/relationships/slide" Target="slide41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22.xml"/><Relationship Id="rId32" Type="http://schemas.openxmlformats.org/officeDocument/2006/relationships/slide" Target="slide44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28.xml"/><Relationship Id="rId28" Type="http://schemas.openxmlformats.org/officeDocument/2006/relationships/slide" Target="slide34.xml"/><Relationship Id="rId10" Type="http://schemas.openxmlformats.org/officeDocument/2006/relationships/slide" Target="slide9.xml"/><Relationship Id="rId19" Type="http://schemas.openxmlformats.org/officeDocument/2006/relationships/slide" Target="slide20.xml"/><Relationship Id="rId31" Type="http://schemas.openxmlformats.org/officeDocument/2006/relationships/slide" Target="slide43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24.xml"/><Relationship Id="rId27" Type="http://schemas.openxmlformats.org/officeDocument/2006/relationships/slide" Target="slide39.xml"/><Relationship Id="rId30" Type="http://schemas.openxmlformats.org/officeDocument/2006/relationships/slide" Target="slide40.xml"/><Relationship Id="rId35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26" Type="http://schemas.openxmlformats.org/officeDocument/2006/relationships/slide" Target="slide38.xml"/><Relationship Id="rId3" Type="http://schemas.openxmlformats.org/officeDocument/2006/relationships/slide" Target="slide2.xml"/><Relationship Id="rId21" Type="http://schemas.openxmlformats.org/officeDocument/2006/relationships/slide" Target="slide18.xml"/><Relationship Id="rId34" Type="http://schemas.openxmlformats.org/officeDocument/2006/relationships/slide" Target="slide42.xml"/><Relationship Id="rId7" Type="http://schemas.openxmlformats.org/officeDocument/2006/relationships/slide" Target="slide8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31.xml"/><Relationship Id="rId33" Type="http://schemas.openxmlformats.org/officeDocument/2006/relationships/slide" Target="slide41.xml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20" Type="http://schemas.openxmlformats.org/officeDocument/2006/relationships/slide" Target="slide17.xml"/><Relationship Id="rId29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0.xml"/><Relationship Id="rId24" Type="http://schemas.openxmlformats.org/officeDocument/2006/relationships/slide" Target="slide22.xml"/><Relationship Id="rId32" Type="http://schemas.openxmlformats.org/officeDocument/2006/relationships/slide" Target="slide44.xml"/><Relationship Id="rId5" Type="http://schemas.openxmlformats.org/officeDocument/2006/relationships/slide" Target="slide4.xml"/><Relationship Id="rId15" Type="http://schemas.openxmlformats.org/officeDocument/2006/relationships/slide" Target="slide12.xml"/><Relationship Id="rId23" Type="http://schemas.openxmlformats.org/officeDocument/2006/relationships/slide" Target="slide28.xml"/><Relationship Id="rId28" Type="http://schemas.openxmlformats.org/officeDocument/2006/relationships/slide" Target="slide34.xml"/><Relationship Id="rId10" Type="http://schemas.openxmlformats.org/officeDocument/2006/relationships/slide" Target="slide9.xml"/><Relationship Id="rId19" Type="http://schemas.openxmlformats.org/officeDocument/2006/relationships/slide" Target="slide20.xml"/><Relationship Id="rId31" Type="http://schemas.openxmlformats.org/officeDocument/2006/relationships/slide" Target="slide43.xml"/><Relationship Id="rId4" Type="http://schemas.openxmlformats.org/officeDocument/2006/relationships/slide" Target="slide3.xml"/><Relationship Id="rId9" Type="http://schemas.openxmlformats.org/officeDocument/2006/relationships/slide" Target="slide6.xml"/><Relationship Id="rId14" Type="http://schemas.openxmlformats.org/officeDocument/2006/relationships/slide" Target="slide15.xml"/><Relationship Id="rId22" Type="http://schemas.openxmlformats.org/officeDocument/2006/relationships/slide" Target="slide24.xml"/><Relationship Id="rId27" Type="http://schemas.openxmlformats.org/officeDocument/2006/relationships/slide" Target="slide39.xml"/><Relationship Id="rId30" Type="http://schemas.openxmlformats.org/officeDocument/2006/relationships/slide" Target="slide40.xml"/><Relationship Id="rId35" Type="http://schemas.openxmlformats.org/officeDocument/2006/relationships/slide" Target="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5.xml"/><Relationship Id="rId18" Type="http://schemas.openxmlformats.org/officeDocument/2006/relationships/slide" Target="slide20.xml"/><Relationship Id="rId26" Type="http://schemas.openxmlformats.org/officeDocument/2006/relationships/slide" Target="slide39.xml"/><Relationship Id="rId3" Type="http://schemas.openxmlformats.org/officeDocument/2006/relationships/slide" Target="slide3.xml"/><Relationship Id="rId21" Type="http://schemas.openxmlformats.org/officeDocument/2006/relationships/slide" Target="slide24.xml"/><Relationship Id="rId34" Type="http://schemas.openxmlformats.org/officeDocument/2006/relationships/slide" Target="slide45.xml"/><Relationship Id="rId7" Type="http://schemas.openxmlformats.org/officeDocument/2006/relationships/slide" Target="slide5.xml"/><Relationship Id="rId12" Type="http://schemas.openxmlformats.org/officeDocument/2006/relationships/slide" Target="slide14.xml"/><Relationship Id="rId17" Type="http://schemas.openxmlformats.org/officeDocument/2006/relationships/slide" Target="slide19.xml"/><Relationship Id="rId25" Type="http://schemas.openxmlformats.org/officeDocument/2006/relationships/slide" Target="slide38.xml"/><Relationship Id="rId33" Type="http://schemas.openxmlformats.org/officeDocument/2006/relationships/slide" Target="slide42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20" Type="http://schemas.openxmlformats.org/officeDocument/2006/relationships/slide" Target="slide18.xml"/><Relationship Id="rId29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1.xml"/><Relationship Id="rId24" Type="http://schemas.openxmlformats.org/officeDocument/2006/relationships/slide" Target="slide31.xml"/><Relationship Id="rId32" Type="http://schemas.openxmlformats.org/officeDocument/2006/relationships/slide" Target="slide41.xml"/><Relationship Id="rId5" Type="http://schemas.openxmlformats.org/officeDocument/2006/relationships/slide" Target="slide7.xml"/><Relationship Id="rId15" Type="http://schemas.openxmlformats.org/officeDocument/2006/relationships/slide" Target="slide13.xml"/><Relationship Id="rId23" Type="http://schemas.openxmlformats.org/officeDocument/2006/relationships/slide" Target="slide22.xml"/><Relationship Id="rId28" Type="http://schemas.openxmlformats.org/officeDocument/2006/relationships/slide" Target="slide36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31" Type="http://schemas.openxmlformats.org/officeDocument/2006/relationships/slide" Target="slide44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2.xml"/><Relationship Id="rId22" Type="http://schemas.openxmlformats.org/officeDocument/2006/relationships/slide" Target="slide28.xml"/><Relationship Id="rId27" Type="http://schemas.openxmlformats.org/officeDocument/2006/relationships/slide" Target="slide34.xml"/><Relationship Id="rId30" Type="http://schemas.openxmlformats.org/officeDocument/2006/relationships/slide" Target="slide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E:\赵丽君  2017\2017大一轮\大一轮语文（江苏专用）\新建文件夹\图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0" b="2032"/>
          <a:stretch/>
        </p:blipFill>
        <p:spPr bwMode="auto">
          <a:xfrm>
            <a:off x="0" y="0"/>
            <a:ext cx="121896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3" name="副标题 3"/>
          <p:cNvSpPr txBox="1">
            <a:spLocks/>
          </p:cNvSpPr>
          <p:nvPr/>
        </p:nvSpPr>
        <p:spPr>
          <a:xfrm>
            <a:off x="98319" y="3757579"/>
            <a:ext cx="1375261" cy="118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3000" spc="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古诗文阅读</a:t>
            </a:r>
            <a:endParaRPr lang="zh-CN" altLang="en-US" sz="30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标题 2"/>
          <p:cNvSpPr txBox="1">
            <a:spLocks/>
          </p:cNvSpPr>
          <p:nvPr/>
        </p:nvSpPr>
        <p:spPr>
          <a:xfrm>
            <a:off x="3790950" y="3697506"/>
            <a:ext cx="7453125" cy="135539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必修</a:t>
            </a:r>
            <a:r>
              <a:rPr lang="en-US" altLang="zh-CN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1 </a:t>
            </a:r>
            <a:endParaRPr lang="en-US" altLang="zh-CN" sz="3600" b="1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r">
              <a:lnSpc>
                <a:spcPct val="120000"/>
              </a:lnSpc>
            </a:pP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——《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烛之武退秦师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荆轲刺秦王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》《</a:t>
            </a:r>
            <a:r>
              <a:rPr lang="zh-CN" altLang="en-US" sz="2800" kern="100" spc="-200" dirty="0">
                <a:latin typeface="Times New Roman"/>
                <a:ea typeface="华文细黑"/>
                <a:cs typeface="Courier New"/>
              </a:rPr>
              <a:t>鸿门宴</a:t>
            </a:r>
            <a:r>
              <a:rPr lang="en-US" altLang="zh-CN" sz="2800" kern="100" spc="-200" dirty="0">
                <a:latin typeface="Times New Roman"/>
                <a:ea typeface="华文细黑"/>
                <a:cs typeface="Courier New"/>
              </a:rPr>
              <a:t>》</a:t>
            </a:r>
            <a:endParaRPr lang="zh-CN" altLang="zh-CN" sz="2800" kern="100" spc="-2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31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77530" y="876951"/>
            <a:ext cx="10459805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至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陛下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，秦武阳色变振恐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陛下：陛下的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指殿前的台阶。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陛下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原来指的是站在台阶下的侍者。臣子向天子进言时，不能直呼天子，必须先呼台下的侍者而告之。后来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陛下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就成为与帝王面对面应对的敬称。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41520" y="944505"/>
            <a:ext cx="1121432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诸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郎中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执兵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郎中：宫廷的侍卫。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6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8957" y="909514"/>
            <a:ext cx="11103293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《史记》：我国第一部纪传体通史，上起上古传说中的黄帝时代，下到汉武帝太初年间。分本纪、世家、列传、表、书五类，共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篇，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余万字。本纪记帝王，世家述诸侯，列传叙人臣，表记各个时期的简单大事记，书记礼、乐、音律、历法、天文、封禅、水利等。鲁迅评价该书为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史家之绝唱，无韵之《离骚》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7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3300" y="837506"/>
            <a:ext cx="10884514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沛公欲王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关中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关中：函谷关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在今河南灵宝东北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以西，今陕西一带。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53751" y="803971"/>
            <a:ext cx="10670047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沛公居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山东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山东：顾名思义，在山的东面。因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，可指崤山、华山、太行山、泰山等数种不同的山，因而所指地域不尽相同。文中指崤山以东，也就是函谷关以东地区。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59395" y="1090262"/>
            <a:ext cx="10564403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季父、亚父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季父：叔父。古代兄弟或姐妹间长幼排序为伯、仲、叔、季。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亚父：对对方的尊称，意思是尊敬他仅次于对待父亲。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9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36529" y="589688"/>
            <a:ext cx="11103293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毋内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诸侯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诸侯：古代中央政权所分封的各国国君的统称。周代分公、侯、伯、子、男五等，汉朝分王、侯二等。周制，诸侯名义上须服从王室的政令，向王室朝贡、述职、服役，以及出兵勤王等。汉时诸侯国由皇帝派相或长吏治理，王、侯仅食赋税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9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13440" y="378888"/>
            <a:ext cx="11214326" cy="521114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项王、项伯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东向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东向：古时官场座次尊卑有别，十分严格。官高为尊居上位，官低为卑处下位。古人尚右，以右为尊。古代建筑通常是堂室结构，前堂后室。在堂上举行的礼节活动是南向为尊。皇帝聚会群臣，他的座位一定是坐北向南的。因此，古人常把称王称帝叫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南面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，称臣叫作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北面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。室东西长而南北窄，因此室内最尊的座次是坐西面东，其次是坐北向南，再次是坐南面北，最卑是坐东面西。文中项王的座次最尊，张良的座次最卑。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9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90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1067" y="946246"/>
            <a:ext cx="10776747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沛公之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参乘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樊哙者也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参乘：亦作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骖乘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，古时乘车，站在车右担任警卫的人。乘，四匹马拉的车。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94606" y="653034"/>
            <a:ext cx="10809256" cy="407290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项王使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都尉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陈平召沛公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尉：秦汉时代重要的中高级武官。都尉一职最早出现在战国后期的战事中。西汉时期，都尉一职的含义不断扩大，并逐步扩大成为一个都尉体系。东汉后，都尉的地位不断下降，到魏晋时代，都尉的地位主要在第五品至第七品，总体地位呈明显下降的趋势，而且职务虚化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9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9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9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9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solidFill>
                  <a:srgbClr val="0000FF"/>
                </a:solidFill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solidFill>
                <a:srgbClr val="0000FF"/>
              </a:solidFill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1067" y="693490"/>
            <a:ext cx="10776747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一、了解并掌握常见的古代文化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知识</a:t>
            </a:r>
            <a:endParaRPr lang="en-US" altLang="zh-CN" sz="2800" b="1" kern="100" dirty="0" smtClean="0">
              <a:solidFill>
                <a:srgbClr val="0000FF"/>
              </a:solidFill>
              <a:latin typeface="宋体"/>
              <a:ea typeface="微软雅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《左传》：我国第一部叙事详细的编年史著作，相传为春秋末年鲁国史官左丘明所作，为后世叙事散文树立了典范。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意为注释，《左传》即是给儒家经典《春秋》所作的注释。《左传》也称《左氏春秋》《春秋左氏传》，与《公羊传》《谷梁传》合称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春秋三传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6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6574" y="261442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二、理解常见文言实词在文中的含义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19.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写出下列通假字的本字，并解释其义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无能为也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已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	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乏困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		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秦伯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说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失其所与，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不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知</a:t>
            </a: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	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秦王必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 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往而不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 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燕王诚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怖大王之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威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</a:p>
        </p:txBody>
      </p:sp>
      <p:sp>
        <p:nvSpPr>
          <p:cNvPr id="39" name="矩形 38"/>
          <p:cNvSpPr/>
          <p:nvPr/>
        </p:nvSpPr>
        <p:spPr>
          <a:xfrm>
            <a:off x="4491635" y="1427522"/>
            <a:ext cx="141112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矣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816354" y="1451670"/>
            <a:ext cx="203561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句末语气词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39022" y="2090381"/>
            <a:ext cx="1512168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供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5807174" y="2061642"/>
            <a:ext cx="1256395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供给</a:t>
            </a:r>
          </a:p>
        </p:txBody>
      </p:sp>
      <p:sp>
        <p:nvSpPr>
          <p:cNvPr id="71" name="矩形 70"/>
          <p:cNvSpPr/>
          <p:nvPr/>
        </p:nvSpPr>
        <p:spPr>
          <a:xfrm>
            <a:off x="4441914" y="2709714"/>
            <a:ext cx="136526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悦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807174" y="2709714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高兴</a:t>
            </a:r>
          </a:p>
        </p:txBody>
      </p:sp>
      <p:sp>
        <p:nvSpPr>
          <p:cNvPr id="73" name="矩形 72"/>
          <p:cNvSpPr/>
          <p:nvPr/>
        </p:nvSpPr>
        <p:spPr>
          <a:xfrm>
            <a:off x="4371717" y="3429794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9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9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9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9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9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851424" y="3353781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明智</a:t>
            </a:r>
          </a:p>
        </p:txBody>
      </p:sp>
      <p:sp>
        <p:nvSpPr>
          <p:cNvPr id="45" name="矩形 44"/>
          <p:cNvSpPr/>
          <p:nvPr/>
        </p:nvSpPr>
        <p:spPr>
          <a:xfrm>
            <a:off x="4443725" y="4009863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悦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851424" y="4001853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高兴</a:t>
            </a:r>
          </a:p>
        </p:txBody>
      </p:sp>
      <p:sp>
        <p:nvSpPr>
          <p:cNvPr id="48" name="矩形 47"/>
          <p:cNvSpPr/>
          <p:nvPr/>
        </p:nvSpPr>
        <p:spPr>
          <a:xfrm>
            <a:off x="4367014" y="4672980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返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79182" y="4654600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返回</a:t>
            </a:r>
          </a:p>
        </p:txBody>
      </p:sp>
      <p:sp>
        <p:nvSpPr>
          <p:cNvPr id="50" name="矩形 49"/>
          <p:cNvSpPr/>
          <p:nvPr/>
        </p:nvSpPr>
        <p:spPr>
          <a:xfrm>
            <a:off x="4443725" y="5302002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震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13907" y="5297997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惧怕</a:t>
            </a: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1" grpId="1"/>
      <p:bldP spid="42" grpId="0"/>
      <p:bldP spid="42" grpId="1"/>
      <p:bldP spid="38" grpId="0"/>
      <p:bldP spid="38" grpId="1"/>
      <p:bldP spid="71" grpId="0"/>
      <p:bldP spid="71" grpId="1"/>
      <p:bldP spid="72" grpId="0"/>
      <p:bldP spid="72" grpId="1"/>
      <p:bldP spid="73" grpId="0"/>
      <p:bldP spid="73" grpId="1"/>
      <p:bldP spid="44" grpId="0"/>
      <p:bldP spid="44" grpId="1"/>
      <p:bldP spid="45" grpId="0"/>
      <p:bldP spid="45" grpId="1"/>
      <p:bldP spid="46" grpId="0"/>
      <p:bldP spid="46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6574" y="298043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起不意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秦王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还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柱而走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皆为龙虎，成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五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采</a:t>
            </a:r>
            <a:r>
              <a:rPr lang="en-US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关，毋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内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诸侯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张良出，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愿伯具言臣之不敢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德也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旦日不可不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自来谢项王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令将军与臣有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项王则受璧，置之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7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8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9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9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9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9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9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91614" y="187693"/>
            <a:ext cx="1411121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猝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51141" y="206743"/>
            <a:ext cx="1149054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突然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81625" y="879362"/>
            <a:ext cx="1512168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环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6887294" y="860148"/>
            <a:ext cx="1256395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环绕</a:t>
            </a:r>
          </a:p>
        </p:txBody>
      </p:sp>
      <p:sp>
        <p:nvSpPr>
          <p:cNvPr id="49" name="矩形 48"/>
          <p:cNvSpPr/>
          <p:nvPr/>
        </p:nvSpPr>
        <p:spPr>
          <a:xfrm>
            <a:off x="5566284" y="1498695"/>
            <a:ext cx="1365260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彩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922019" y="1479645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彩色</a:t>
            </a:r>
          </a:p>
        </p:txBody>
      </p:sp>
      <p:sp>
        <p:nvSpPr>
          <p:cNvPr id="51" name="矩形 50"/>
          <p:cNvSpPr/>
          <p:nvPr/>
        </p:nvSpPr>
        <p:spPr>
          <a:xfrm>
            <a:off x="5567278" y="2160484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拒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26841" y="2131909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把守</a:t>
            </a:r>
          </a:p>
        </p:txBody>
      </p:sp>
      <p:sp>
        <p:nvSpPr>
          <p:cNvPr id="53" name="矩形 52"/>
          <p:cNvSpPr/>
          <p:nvPr/>
        </p:nvSpPr>
        <p:spPr>
          <a:xfrm>
            <a:off x="8039933" y="2174014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纳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485732" y="2127904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接纳</a:t>
            </a:r>
          </a:p>
        </p:txBody>
      </p:sp>
      <p:sp>
        <p:nvSpPr>
          <p:cNvPr id="55" name="矩形 54"/>
          <p:cNvSpPr/>
          <p:nvPr/>
        </p:nvSpPr>
        <p:spPr>
          <a:xfrm>
            <a:off x="5591150" y="2783332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邀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59302" y="2727023"/>
            <a:ext cx="1179886" cy="87614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邀请　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595853" y="3421879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984502" y="3398824"/>
            <a:ext cx="117988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违背</a:t>
            </a:r>
          </a:p>
        </p:txBody>
      </p:sp>
      <p:sp>
        <p:nvSpPr>
          <p:cNvPr id="59" name="矩形 58"/>
          <p:cNvSpPr/>
          <p:nvPr/>
        </p:nvSpPr>
        <p:spPr>
          <a:xfrm>
            <a:off x="5552129" y="4068623"/>
            <a:ext cx="140717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早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942942" y="3992610"/>
            <a:ext cx="1600536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早早地</a:t>
            </a:r>
          </a:p>
        </p:txBody>
      </p:sp>
      <p:sp>
        <p:nvSpPr>
          <p:cNvPr id="61" name="矩形 60"/>
          <p:cNvSpPr/>
          <p:nvPr/>
        </p:nvSpPr>
        <p:spPr>
          <a:xfrm>
            <a:off x="5595853" y="4696277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隙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939417" y="4682747"/>
            <a:ext cx="222775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隔阂，嫌怨</a:t>
            </a:r>
          </a:p>
        </p:txBody>
      </p:sp>
      <p:sp>
        <p:nvSpPr>
          <p:cNvPr id="63" name="矩形 62"/>
          <p:cNvSpPr/>
          <p:nvPr/>
        </p:nvSpPr>
        <p:spPr>
          <a:xfrm>
            <a:off x="5595853" y="5323931"/>
            <a:ext cx="143545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座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45844" y="5319926"/>
            <a:ext cx="1785666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座位</a:t>
            </a:r>
          </a:p>
        </p:txBody>
      </p:sp>
    </p:spTree>
    <p:extLst>
      <p:ext uri="{BB962C8B-B14F-4D97-AF65-F5344CB8AC3E}">
        <p14:creationId xmlns:p14="http://schemas.microsoft.com/office/powerpoint/2010/main" val="26365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6" grpId="0"/>
      <p:bldP spid="46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549474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20.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解释下列句中加颜色的实词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于楚也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朝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而夕设版焉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唯君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图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秦之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遇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将军，可谓深矣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厚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秦王宠臣中庶子蒙嘉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愿举国为内臣，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诸侯之列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76288" y="1075232"/>
            <a:ext cx="3190926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有二心，从属二主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8942" y="1701602"/>
            <a:ext cx="1089535" cy="71991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渡河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2647937" y="2368724"/>
            <a:ext cx="1071005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满足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38822" y="3030996"/>
            <a:ext cx="1821417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仔细考虑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21458" y="3689921"/>
            <a:ext cx="1163322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对待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53505" y="4299893"/>
            <a:ext cx="1013709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赠送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02302" y="4941962"/>
            <a:ext cx="145700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并，列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261442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大王命之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愿大王少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假借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之，使毕使于前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未至身，秦王惊，自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引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而起，绝袖：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秦王复击轲，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被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八创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闻大王有意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卮酒安足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辞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我至军中，公乃入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旦日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士卒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鲰生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0870" y="132284"/>
            <a:ext cx="1029329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希望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816809" y="787229"/>
            <a:ext cx="2176129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宽容、原谅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733343" y="1455635"/>
            <a:ext cx="2177675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身子向上起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61821" y="2090217"/>
            <a:ext cx="182141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遭受</a:t>
            </a:r>
            <a:r>
              <a:rPr lang="en-US" altLang="zh-CN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	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95006" y="2734097"/>
            <a:ext cx="116332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责备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14886" y="3357786"/>
            <a:ext cx="101370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推辞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83038" y="4005858"/>
            <a:ext cx="2235441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估计、揣测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11693" y="4634880"/>
            <a:ext cx="2850746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用酒肉招待宾客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14886" y="5302002"/>
            <a:ext cx="1083313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劝说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3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17576" y="521163"/>
            <a:ext cx="1121432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21.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解释下列加颜色的古今异义词的古义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行李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之往来，共其乏困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今义：出门时所带的包裹、箱子等。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夫人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之力不及此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今义：妻子。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74726" y="1715802"/>
            <a:ext cx="216550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出使的人。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8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74725" y="3592860"/>
            <a:ext cx="2847553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那人，指秦穆公。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4" grpId="0"/>
      <p:bldP spid="4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17576" y="189434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若舍郑以为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东道主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今义：泛指主人。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樊将军以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穷困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来归丹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今义：贫穷。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樊将军仰天太息流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涕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今义：鼻涕。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44577" y="717215"/>
            <a:ext cx="317050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东方道路上的主人。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83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846734" y="2670956"/>
            <a:ext cx="317050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走投无路。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46734" y="4543164"/>
            <a:ext cx="317050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眼泪。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362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4" grpId="0"/>
      <p:bldP spid="44" grpId="1"/>
      <p:bldP spid="45" grpId="0"/>
      <p:bldP spid="4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17576" y="189434"/>
            <a:ext cx="11214326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持千金之资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今义：货币。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樊於期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偏袒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扼腕而进曰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今义：偏袒双方中的一方。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沛公奉卮酒为寿，约为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婚姻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今义：结婚的事，因结婚而产生的夫妻关系。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846734" y="717215"/>
            <a:ext cx="134460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礼品。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1846734" y="2670956"/>
            <a:ext cx="317050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袒露一只臂膀。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846734" y="4543164"/>
            <a:ext cx="726228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儿女亲家，女方父母为婚，男方父母为姻。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49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6" grpId="0"/>
      <p:bldP spid="46" grpId="1"/>
      <p:bldP spid="47" grpId="0"/>
      <p:bldP spid="4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17576" y="837506"/>
            <a:ext cx="11214326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备他盗之出入与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非常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今义：副词，很。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今人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有大功而击之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今义：现在的人，与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古人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835052" y="1374812"/>
            <a:ext cx="317050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意外的变故。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1774726" y="3275595"/>
            <a:ext cx="3567633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现在别人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指沛公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305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6" grpId="0"/>
      <p:bldP spid="4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630710" y="693490"/>
            <a:ext cx="10297144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越国以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鄙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远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肉食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鄙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，未能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远谋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蜀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鄙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有二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僧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人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贱物亦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鄙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，不足迎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后人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30710" y="3287519"/>
            <a:ext cx="964907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因人之力而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敝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摄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敝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衣冠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曹操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之众远来疲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敝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</a:t>
            </a:r>
            <a:r>
              <a:rPr lang="en-US" altLang="zh-CN" sz="2800" dirty="0">
                <a:latin typeface="Times New Roman"/>
                <a:ea typeface="华文细黑"/>
                <a:cs typeface="Times New Roman"/>
              </a:rPr>
              <a:t>_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30910" y="570682"/>
            <a:ext cx="2891013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把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当作边</a:t>
            </a:r>
            <a:r>
              <a:rPr lang="zh-CN" altLang="en-US" sz="2800" kern="100" dirty="0" smtClean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邑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830803" y="1244154"/>
            <a:ext cx="1880849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目光短浅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3884166" y="1913434"/>
            <a:ext cx="1154295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边境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17942" y="2540298"/>
            <a:ext cx="1191998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轻贱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22998" y="3213770"/>
            <a:ext cx="1191369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损害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96270" y="3861842"/>
            <a:ext cx="1541742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破旧的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520555" y="4509914"/>
            <a:ext cx="285074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疲劳，困乏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5580" y="20018"/>
            <a:ext cx="3451394" cy="229291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解释下列多义词</a:t>
            </a:r>
            <a:endParaRPr lang="zh-CN" altLang="zh-CN" sz="1050" kern="100" dirty="0">
              <a:latin typeface="宋体"/>
              <a:cs typeface="Courier New"/>
            </a:endParaRPr>
          </a:p>
          <a:p>
            <a:endParaRPr lang="en-US" altLang="zh-CN" sz="2800" dirty="0" smtClean="0">
              <a:latin typeface="Times New Roman"/>
              <a:ea typeface="华文细黑"/>
            </a:endParaRPr>
          </a:p>
          <a:p>
            <a:endParaRPr lang="en-US" altLang="zh-CN" sz="2800" dirty="0">
              <a:latin typeface="Times New Roman"/>
              <a:ea typeface="华文细黑"/>
            </a:endParaRPr>
          </a:p>
          <a:p>
            <a:endParaRPr lang="en-US" altLang="zh-CN" sz="1500" dirty="0" smtClean="0">
              <a:latin typeface="Times New Roman"/>
              <a:ea typeface="华文细黑"/>
            </a:endParaRPr>
          </a:p>
          <a:p>
            <a:r>
              <a:rPr lang="en-US" altLang="zh-CN" sz="2800" dirty="0" smtClean="0">
                <a:latin typeface="Times New Roman"/>
                <a:ea typeface="华文细黑"/>
              </a:rPr>
              <a:t>(</a:t>
            </a:r>
            <a:r>
              <a:rPr lang="en-US" altLang="zh-CN" sz="2800" dirty="0">
                <a:latin typeface="Times New Roman"/>
                <a:ea typeface="华文细黑"/>
              </a:rPr>
              <a:t>1</a:t>
            </a:r>
            <a:r>
              <a:rPr lang="en-US" altLang="zh-CN" sz="2800" dirty="0" smtClean="0">
                <a:latin typeface="Times New Roman"/>
                <a:ea typeface="华文细黑"/>
              </a:rPr>
              <a:t>)</a:t>
            </a:r>
            <a:r>
              <a:rPr lang="zh-CN" altLang="zh-CN" sz="28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鄙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5" name="左大括号 54"/>
          <p:cNvSpPr/>
          <p:nvPr/>
        </p:nvSpPr>
        <p:spPr>
          <a:xfrm>
            <a:off x="1518038" y="999424"/>
            <a:ext cx="163378" cy="21347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36530" y="3956521"/>
            <a:ext cx="1166189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(2</a:t>
            </a:r>
            <a:r>
              <a:rPr lang="en-US" altLang="zh-CN" sz="2800" dirty="0" smtClean="0">
                <a:latin typeface="Times New Roman"/>
                <a:ea typeface="华文细黑"/>
              </a:rPr>
              <a:t>)</a:t>
            </a:r>
            <a:r>
              <a:rPr lang="zh-CN" altLang="zh-CN" sz="28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7" name="左大括号 56"/>
          <p:cNvSpPr/>
          <p:nvPr/>
        </p:nvSpPr>
        <p:spPr>
          <a:xfrm>
            <a:off x="1518038" y="3661728"/>
            <a:ext cx="163378" cy="15260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630710" y="189434"/>
            <a:ext cx="9137190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见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陵之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耻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图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穷而匕首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秦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王必喜而善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见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臣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 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630710" y="2133650"/>
            <a:ext cx="964907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顾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计不知所出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耳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顾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笑武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阳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三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顾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臣于草庐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之中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25720" y="4005858"/>
            <a:ext cx="964907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沛公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军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霸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上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击破沛公</a:t>
            </a:r>
            <a:r>
              <a:rPr lang="zh-CN" altLang="zh-CN" sz="28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军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沛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公已去，间至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军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76786" y="118359"/>
            <a:ext cx="102932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被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837558" y="711172"/>
            <a:ext cx="2808312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通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现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，显露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4561821" y="1408720"/>
            <a:ext cx="182141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接见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50990" y="2099742"/>
            <a:ext cx="2176526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不过、只是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75186" y="2709714"/>
            <a:ext cx="1368152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回头看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01053" y="3349278"/>
            <a:ext cx="2235441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拜访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430910" y="3921150"/>
            <a:ext cx="285074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驻扎，驻军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11582" y="4543164"/>
            <a:ext cx="1061070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军队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972652" y="5229994"/>
            <a:ext cx="285074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军营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55580" y="837506"/>
            <a:ext cx="106319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(3)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见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8" name="左大括号 57"/>
          <p:cNvSpPr/>
          <p:nvPr/>
        </p:nvSpPr>
        <p:spPr>
          <a:xfrm>
            <a:off x="1518038" y="573219"/>
            <a:ext cx="163378" cy="14070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36530" y="2781722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(4)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顾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0" name="左大括号 59"/>
          <p:cNvSpPr/>
          <p:nvPr/>
        </p:nvSpPr>
        <p:spPr>
          <a:xfrm>
            <a:off x="1518038" y="2455590"/>
            <a:ext cx="163378" cy="14959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31540" y="4725938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(5)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62" name="左大括号 61"/>
          <p:cNvSpPr/>
          <p:nvPr/>
        </p:nvSpPr>
        <p:spPr>
          <a:xfrm>
            <a:off x="1513048" y="4365394"/>
            <a:ext cx="163378" cy="14959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0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47" grpId="0"/>
      <p:bldP spid="47" grpId="1"/>
      <p:bldP spid="53" grpId="0"/>
      <p:bldP spid="5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753751" y="724867"/>
            <a:ext cx="10670047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伯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围郑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侯、伯：春秋时期公、侯、伯、子、男五等爵位中的两种。爵位、爵号，是古代皇帝对贵戚功臣的封赐。后代爵称和爵位制度往往因时而异。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0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630710" y="333450"/>
            <a:ext cx="9137190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乃令张良留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谢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旦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日不可不蚤自来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谢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王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哙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拜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谢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，起，立而饮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使君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谢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罗敷：</a:t>
            </a:r>
            <a:r>
              <a:rPr lang="en-US" altLang="zh-CN" sz="28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宁可共载不？</a:t>
            </a:r>
            <a:r>
              <a:rPr lang="en-US" altLang="zh-CN" sz="2800" dirty="0" smtClean="0">
                <a:latin typeface="宋体"/>
                <a:ea typeface="华文细黑"/>
                <a:cs typeface="Times New Roman"/>
              </a:rPr>
              <a:t>”_________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630710" y="2853730"/>
            <a:ext cx="9649072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今者项庄拔剑舞，其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意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常在沛公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也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然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不自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意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能先入关破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秦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en-US" altLang="zh-CN" sz="2800" dirty="0" smtClean="0">
              <a:latin typeface="Times New Roman"/>
              <a:ea typeface="华文细黑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久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之，目似瞑，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意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暇</a:t>
            </a:r>
            <a:r>
              <a:rPr lang="zh-CN" altLang="zh-CN" sz="2800" dirty="0" smtClean="0">
                <a:latin typeface="Times New Roman"/>
                <a:ea typeface="华文细黑"/>
                <a:cs typeface="Times New Roman"/>
              </a:rPr>
              <a:t>甚</a:t>
            </a:r>
            <a:r>
              <a:rPr lang="en-US" altLang="zh-CN" sz="2800" dirty="0" smtClean="0">
                <a:latin typeface="Times New Roman"/>
                <a:ea typeface="华文细黑"/>
                <a:cs typeface="Times New Roman"/>
              </a:rPr>
              <a:t>______</a:t>
            </a:r>
            <a:r>
              <a:rPr lang="zh-CN" altLang="zh-CN" sz="2800" u="sng" dirty="0">
                <a:latin typeface="Times New Roman"/>
                <a:ea typeface="华文细黑"/>
                <a:cs typeface="Times New Roman"/>
              </a:rPr>
              <a:t>　　　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41741" y="189434"/>
            <a:ext cx="102932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辞别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94869" y="880109"/>
            <a:ext cx="2176129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请罪，道歉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5353909" y="1557586"/>
            <a:ext cx="1821417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感谢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60076" y="2156321"/>
            <a:ext cx="2088902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告诉，问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103318" y="2789572"/>
            <a:ext cx="101370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意图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99925" y="3416436"/>
            <a:ext cx="2235441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料想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04700" y="4052466"/>
            <a:ext cx="285074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神情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5580" y="1302034"/>
            <a:ext cx="1063198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(6)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谢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5" name="左大括号 54"/>
          <p:cNvSpPr/>
          <p:nvPr/>
        </p:nvSpPr>
        <p:spPr>
          <a:xfrm>
            <a:off x="1518038" y="769021"/>
            <a:ext cx="163378" cy="194069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36530" y="3534282"/>
            <a:ext cx="116618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latin typeface="Times New Roman"/>
                <a:ea typeface="华文细黑"/>
              </a:rPr>
              <a:t>(7)</a:t>
            </a:r>
            <a:r>
              <a:rPr lang="zh-CN" altLang="zh-CN" sz="2800" dirty="0">
                <a:latin typeface="Times New Roman"/>
                <a:ea typeface="华文细黑"/>
                <a:cs typeface="Times New Roman"/>
              </a:rPr>
              <a:t>意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7" name="左大括号 56"/>
          <p:cNvSpPr/>
          <p:nvPr/>
        </p:nvSpPr>
        <p:spPr>
          <a:xfrm>
            <a:off x="1518038" y="3217275"/>
            <a:ext cx="163378" cy="14959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405458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23.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指出下列加颜色词语的活用类型并释义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缒而出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郑而有益于君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越国以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阙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秦，将焉取之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邻之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，君之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因人之力而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又欲肆其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西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29041" y="886628"/>
            <a:ext cx="3908879" cy="9155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名词作状语，在夜里。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79278" y="1557586"/>
            <a:ext cx="401366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灭亡。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2914712" y="2228329"/>
            <a:ext cx="519671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名词作动词，把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当作边邑。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38036" y="2832968"/>
            <a:ext cx="492552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侵损。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059466" y="3501802"/>
            <a:ext cx="5636140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形容词作动词，变雄厚，变薄弱。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46934" y="4149874"/>
            <a:ext cx="52710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受伤害。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01100" y="4831196"/>
            <a:ext cx="3541785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名词作状语，向西。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69512" y="512325"/>
            <a:ext cx="1121432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樊於期乃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使使以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闻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皆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白衣冠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以送之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朝服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(12)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函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封之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太子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迟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群臣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怪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则秦未可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亲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458088" y="382572"/>
            <a:ext cx="390887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名词作动词，上前。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61336" y="1053530"/>
            <a:ext cx="5342182" cy="72321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听到。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4078982" y="1701602"/>
            <a:ext cx="519671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名词作动词，穿白衣，戴白帽。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81852" y="2330624"/>
            <a:ext cx="492552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名词作动词，穿上朝服。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38822" y="2944788"/>
            <a:ext cx="5636140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名词作状语，用匣子。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22662" y="3607060"/>
            <a:ext cx="52710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意动用法，以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为迟。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998862" y="4244553"/>
            <a:ext cx="5112568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意动用法，以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为奇怪。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4926" y="4869954"/>
            <a:ext cx="511256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形容词作动词，亲近、接近。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01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3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5496" y="726608"/>
            <a:ext cx="1121432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素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留侯张良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(17)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吏民，封府库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沛公旦日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百余骑来见项王：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此亡秦之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耳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沛公已去，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至军中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从郦山下，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芷阳间行：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置之地，拔剑撞而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02918" y="621482"/>
            <a:ext cx="390887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形容词作动词，交好。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96866" y="1266422"/>
            <a:ext cx="5342182" cy="72321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名词作动词，登记。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5651016" y="1927151"/>
            <a:ext cx="519671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跟从。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502918" y="2565698"/>
            <a:ext cx="492552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动词作名词，后继者。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563522" y="3194720"/>
            <a:ext cx="5636140" cy="6841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名词作状语，抄小路。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28609" y="3895092"/>
            <a:ext cx="5271053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名词作动词，取道。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015086" y="4532585"/>
            <a:ext cx="5904656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动词的使动用法，使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破，撞破。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01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53" grpId="0"/>
      <p:bldP spid="53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5496" y="765498"/>
            <a:ext cx="1121432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三、理解常见文言虚词在文中的意义和用法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24.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重点虚词系列练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指出下列句中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字的意义和用法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客何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窃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大王不取也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鱼肉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击破沛公军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10830" y="2547581"/>
            <a:ext cx="390887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动词，做、干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8942" y="3204245"/>
            <a:ext cx="5342182" cy="72321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动词，认为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2698688" y="3897799"/>
            <a:ext cx="5196718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动词，是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02918" y="4564921"/>
            <a:ext cx="492552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介词，替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97504" y="804943"/>
            <a:ext cx="1121432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谁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大王为此计者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君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我呼入，吾得兄事之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吾属今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之虏矣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何辞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____________________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天行有常，不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尧存，不为桀亡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</a:t>
            </a:r>
            <a:r>
              <a:rPr lang="en-US" altLang="zh-CN" sz="2800" kern="100" dirty="0">
                <a:latin typeface="宋体"/>
                <a:ea typeface="Times New Roman"/>
                <a:cs typeface="Courier New"/>
              </a:rPr>
              <a:t>_</a:t>
            </a:r>
            <a:r>
              <a:rPr lang="en-US" altLang="zh-CN" sz="2800" kern="100" dirty="0" smtClean="0">
                <a:latin typeface="宋体"/>
                <a:ea typeface="Times New Roman"/>
                <a:cs typeface="Courier New"/>
              </a:rPr>
              <a:t>______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50990" y="650057"/>
            <a:ext cx="1749409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介词，替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45512" y="1338430"/>
            <a:ext cx="2040480" cy="812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介词，替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3790950" y="1993826"/>
            <a:ext cx="1947409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介词，被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67573" y="2642381"/>
            <a:ext cx="5214419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句末语气词，常用在疑问句里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219706" y="3268777"/>
            <a:ext cx="2331272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介词，因为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02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727711"/>
            <a:ext cx="1121432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四、理解与现代汉语不同的句式和用法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25.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指出下列句子的句式特点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今急而求子，是寡人之过也：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晋侯、秦伯围郑，以其无礼于晋：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夫晋，何厌之有：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常痛于骨髓：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太子及宾客知其事者：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425917" y="1913865"/>
            <a:ext cx="1749409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判断句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67214" y="2565698"/>
            <a:ext cx="2040480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状语后置句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3790950" y="3213770"/>
            <a:ext cx="2469489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宾语前置句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26854" y="3861842"/>
            <a:ext cx="521441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状语后置句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491980" y="4513535"/>
            <a:ext cx="2331272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定语后置句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724867"/>
            <a:ext cx="11214326" cy="40010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群臣侍殿上者：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父母宗族，皆为戮没：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欲呼张良与俱去：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大王来何操：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沛公安在：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吾属今为之虏矣：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8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79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0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1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2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</a:p>
        </p:txBody>
      </p:sp>
      <p:sp>
        <p:nvSpPr>
          <p:cNvPr id="90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330349" y="618471"/>
            <a:ext cx="2116785" cy="79509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定语后置句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39022" y="1237847"/>
            <a:ext cx="2040480" cy="72408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被动句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3668409" y="1940297"/>
            <a:ext cx="3794949" cy="68760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省略句，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之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俱去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926854" y="2579898"/>
            <a:ext cx="5688632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何操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操何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45321" y="3187244"/>
            <a:ext cx="604672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宾语前置句，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安在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在安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　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64910" y="3861842"/>
            <a:ext cx="4884068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被动句，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译为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被</a:t>
            </a:r>
            <a:r>
              <a:rPr lang="en-US" altLang="zh-CN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76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01308" y="765498"/>
            <a:ext cx="11214326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五、理解并翻译文中的句子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将下列句子翻译成现代汉语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越国以鄙远，君知其难也。焉用亡郑以陪邻？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77999" y="2565698"/>
            <a:ext cx="10881447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越过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别国而把远方的郑国当做边邑，您知道那是很难的。为什么要灭掉郑国而给邻国增加土地呢？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</a:p>
        </p:txBody>
      </p:sp>
      <p:sp>
        <p:nvSpPr>
          <p:cNvPr id="8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5330" y="4178052"/>
            <a:ext cx="11173882" cy="907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30439" y="4183124"/>
            <a:ext cx="10993359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名词活用为动词，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为关键词。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39422" y="220565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41729" y="220565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5" grpId="0" animBg="1"/>
      <p:bldP spid="45" grpId="1" animBg="1"/>
      <p:bldP spid="46" grpId="0"/>
      <p:bldP spid="4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18191" y="727711"/>
            <a:ext cx="10777615" cy="335474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因人之力而敝之，不仁；失其所与，不知；以乱易整，不武。吾其还也。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79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0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1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2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3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</a:p>
        </p:txBody>
      </p:sp>
      <p:sp>
        <p:nvSpPr>
          <p:cNvPr id="89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2598" y="1917626"/>
            <a:ext cx="10881447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 依靠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别人的力量却又反过来损害他，这是不仁道的；失掉自己的同盟者，这是不明智的；用散乱代替整齐，这是不符合武德的。我们还是回去吧。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2598" y="4100203"/>
            <a:ext cx="11063250" cy="15152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6813" y="4082938"/>
            <a:ext cx="10884514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敝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其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为关键词，前三个并列分句均为否定判断句。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78782" y="155758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381089" y="155758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3559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animBg="1"/>
      <p:bldP spid="45" grpId="1" animBg="1"/>
      <p:bldP spid="46" grpId="0"/>
      <p:bldP spid="4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90534" y="765498"/>
            <a:ext cx="10670047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敢以烦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执事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执事：在古代有多种意思，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从事工作，主管其事；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有职守之人，即官员；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指供役使者，仆从；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对对方的敬称；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侍从。本文指对办事的官吏的敬称。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4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18598" y="1314757"/>
            <a:ext cx="11104187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微太子言，臣愿得谒之。今行而无信，则秦未可亲也。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</a:p>
        </p:txBody>
      </p:sp>
      <p:sp>
        <p:nvSpPr>
          <p:cNvPr id="9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2598" y="1898576"/>
            <a:ext cx="10881447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</a:t>
            </a:r>
            <a:r>
              <a:rPr lang="zh-CN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即使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太子不说，我也要请求行动。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只是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现在去却没有什么凭信之物，那就无法接近秦王。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1788" y="3510590"/>
            <a:ext cx="11063250" cy="855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6813" y="3472897"/>
            <a:ext cx="108845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为关键词。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523015" y="149091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625322" y="149091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223754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animBg="1"/>
      <p:bldP spid="45" grpId="1" animBg="1"/>
      <p:bldP spid="46" grpId="0"/>
      <p:bldP spid="46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22598" y="1149950"/>
            <a:ext cx="10994245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29.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然则将军之仇报，而燕国见陵之耻除矣。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</a:t>
            </a:r>
          </a:p>
        </p:txBody>
      </p:sp>
      <p:sp>
        <p:nvSpPr>
          <p:cNvPr id="3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</a:p>
        </p:txBody>
      </p:sp>
      <p:sp>
        <p:nvSpPr>
          <p:cNvPr id="9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630710" y="1691793"/>
            <a:ext cx="9892225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这样，那么将军的仇就报了，燕国被欺侮的耻辱也就除掉了。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1788" y="2603391"/>
            <a:ext cx="11063250" cy="855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6813" y="2565698"/>
            <a:ext cx="108845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陵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为关键词。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35366" y="126955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37673" y="126955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animBg="1"/>
      <p:bldP spid="45" grpId="1" animBg="1"/>
      <p:bldP spid="46" grpId="0"/>
      <p:bldP spid="46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</a:p>
        </p:txBody>
      </p:sp>
      <p:sp>
        <p:nvSpPr>
          <p:cNvPr id="98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2598" y="1149950"/>
            <a:ext cx="10994245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私见张良，具告以事，欲呼张良与俱去。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210" y="1691793"/>
            <a:ext cx="1083591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项伯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私下会见张良，详细地告诉他项羽将发动进攻的事，想叫张良跟他一同离去。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1788" y="3251463"/>
            <a:ext cx="11063250" cy="855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6813" y="3213770"/>
            <a:ext cx="108845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注意状语后置、省略句式。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35366" y="128860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37673" y="128860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6" grpId="0" animBg="1"/>
      <p:bldP spid="46" grpId="1" animBg="1"/>
      <p:bldP spid="47" grpId="0"/>
      <p:bldP spid="47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5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</a:p>
        </p:txBody>
      </p:sp>
      <p:sp>
        <p:nvSpPr>
          <p:cNvPr id="95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2598" y="1149950"/>
            <a:ext cx="10994245" cy="20620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所以遣将守关者，备他盗之出入与非常也。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译文：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_____________________________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_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210" y="1691793"/>
            <a:ext cx="10835916" cy="141574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            (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我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en-US" sz="2800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派军队把守函谷关的原因，是防备其他盗贼进来和意外的变故的发生。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1788" y="3251463"/>
            <a:ext cx="11063250" cy="855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6813" y="3213770"/>
            <a:ext cx="10884514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注意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出入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非常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三个词的翻译。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03990" y="130765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006297" y="130765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6" grpId="0" animBg="1"/>
      <p:bldP spid="46" grpId="1" animBg="1"/>
      <p:bldP spid="47" grpId="0"/>
      <p:bldP spid="47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73569" y="727711"/>
            <a:ext cx="10994245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宋体"/>
                <a:ea typeface="微软雅黑"/>
                <a:cs typeface="Times New Roman"/>
              </a:rPr>
              <a:t>六、默写常见的名句名篇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补写出下列名句名篇中的空缺部分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因人之力而敝之，不仁；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；以乱易整，不武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《烛之武退秦师》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71070" y="1917626"/>
            <a:ext cx="1932657" cy="7191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失其所与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778998" y="1931405"/>
            <a:ext cx="1404440" cy="72535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不知</a:t>
            </a:r>
            <a:endParaRPr lang="zh-CN" altLang="en-US" sz="2800" kern="100" dirty="0">
              <a:solidFill>
                <a:srgbClr val="C00000"/>
              </a:solidFill>
              <a:latin typeface="Times New Roman"/>
              <a:ea typeface="华文细黑"/>
              <a:cs typeface="Times New Roman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9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11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11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115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116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117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118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9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0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1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2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3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4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5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6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7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8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</a:p>
        </p:txBody>
      </p:sp>
      <p:sp>
        <p:nvSpPr>
          <p:cNvPr id="129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0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31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2" grpId="0"/>
      <p:bldP spid="4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90199" y="1158018"/>
            <a:ext cx="10777615" cy="76941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风萧萧兮易水寒，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《荆轲刺秦王》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25125" y="1063546"/>
            <a:ext cx="3266225" cy="6571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zh-CN" altLang="en-US" sz="2800" kern="100" dirty="0">
                <a:solidFill>
                  <a:srgbClr val="C00000"/>
                </a:solidFill>
                <a:latin typeface="宋体"/>
                <a:ea typeface="华文细黑"/>
                <a:cs typeface="Times New Roman"/>
              </a:rPr>
              <a:t>壮士一去兮不复还</a:t>
            </a:r>
            <a:endParaRPr lang="zh-CN" altLang="zh-CN" sz="1050" kern="100" dirty="0">
              <a:solidFill>
                <a:srgbClr val="C00000"/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5503233"/>
            <a:ext cx="3066035" cy="950897"/>
          </a:xfrm>
          <a:prstGeom prst="rect">
            <a:avLst/>
          </a:prstGeom>
        </p:spPr>
      </p:pic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7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</a:p>
        </p:txBody>
      </p:sp>
      <p:sp>
        <p:nvSpPr>
          <p:cNvPr id="81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</a:p>
        </p:txBody>
      </p:sp>
      <p:sp>
        <p:nvSpPr>
          <p:cNvPr id="82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</a:p>
        </p:txBody>
      </p:sp>
      <p:sp>
        <p:nvSpPr>
          <p:cNvPr id="83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</a:p>
        </p:txBody>
      </p:sp>
      <p:sp>
        <p:nvSpPr>
          <p:cNvPr id="84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</a:p>
        </p:txBody>
      </p:sp>
      <p:sp>
        <p:nvSpPr>
          <p:cNvPr id="85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2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3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4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5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6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7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8" name="Rectangle 21">
            <a:hlinkClick r:id="rId35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003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E:\赵丽君  2017\2017大一轮\大一轮语文（江苏专用）\新建文件夹\图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0" b="2032"/>
          <a:stretch/>
        </p:blipFill>
        <p:spPr bwMode="auto">
          <a:xfrm>
            <a:off x="0" y="0"/>
            <a:ext cx="121896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87002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806362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972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621714" y="612719"/>
            <a:ext cx="10884514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《战国策》：中国古代的一部历史学名著。它是一部国别体史书，又称《国策》。由西汉刘向所整理编写，共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卷，分为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策。《国语》是第一部国别体史书。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5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0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713713" y="693490"/>
            <a:ext cx="10998117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至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易水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上，既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祖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易水：也称易河，河流名，位于河北省易县境内，分南易水、中易水、北易水。因燕太子丹送荆轲刺秦于此作别，高渐离击筑，荆轲合着音乐高歌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风萧萧兮易水寒，壮士一去兮不复还！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而名扬天下。后人常用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易水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指代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荆轲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易水歌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祖：临行祭路神，引申为饯行和送别。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0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62410" y="946246"/>
            <a:ext cx="10884514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变徵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之声　复为慷慨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羽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变徵、羽：古时音乐七音中的两种声调。古时音乐分宫、商、角、徵、羽、变宫、变徵七音。变徵是徵音的变调，声调悲凉。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6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4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716294" y="944505"/>
            <a:ext cx="10776747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厚遗秦王宠臣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中庶子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蒙嘉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中庶子：管理国君的车马之类的官。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4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25759" y="874238"/>
            <a:ext cx="10670047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乃朝服，设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九宾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九宾：九宾之礼，是我国古代外交上最为隆重的礼节，有九个迎宾赞礼的官员司仪施礼，并延引上殿。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1061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017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618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419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1019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18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819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3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4620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>
                <a:solidFill>
                  <a:srgbClr val="0000FF"/>
                </a:solidFill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28220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1821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2622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6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6222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7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35421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8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39021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49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498231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606243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642247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6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534235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7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570239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17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8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718599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79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7579940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0" name="Rectangle 21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6825952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1" name="Rectangle 21">
            <a:hlinkClick r:id="rId24" action="ppaction://hlinksldjump"/>
          </p:cNvPr>
          <p:cNvSpPr>
            <a:spLocks noChangeArrowheads="1"/>
          </p:cNvSpPr>
          <p:nvPr/>
        </p:nvSpPr>
        <p:spPr bwMode="auto">
          <a:xfrm>
            <a:off x="799293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2" name="Rectangle 21">
            <a:hlinkClick r:id="rId25" action="ppaction://hlinksldjump"/>
          </p:cNvPr>
          <p:cNvSpPr>
            <a:spLocks noChangeArrowheads="1"/>
          </p:cNvSpPr>
          <p:nvPr/>
        </p:nvSpPr>
        <p:spPr bwMode="auto">
          <a:xfrm>
            <a:off x="914506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26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3" name="Rectangle 21">
            <a:hlinkClick r:id="rId26" action="ppaction://hlinksldjump"/>
          </p:cNvPr>
          <p:cNvSpPr>
            <a:spLocks noChangeArrowheads="1"/>
          </p:cNvSpPr>
          <p:nvPr/>
        </p:nvSpPr>
        <p:spPr bwMode="auto">
          <a:xfrm>
            <a:off x="9505106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27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4" name="Rectangle 21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835297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24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5" name="Rectangle 21">
            <a:hlinkClick r:id="rId28" action="ppaction://hlinksldjump"/>
          </p:cNvPr>
          <p:cNvSpPr>
            <a:spLocks noChangeArrowheads="1"/>
          </p:cNvSpPr>
          <p:nvPr/>
        </p:nvSpPr>
        <p:spPr bwMode="auto">
          <a:xfrm>
            <a:off x="871301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25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6" name="Rectangle 21">
            <a:hlinkClick r:id="rId29" action="ppaction://hlinksldjump"/>
          </p:cNvPr>
          <p:cNvSpPr>
            <a:spLocks noChangeArrowheads="1"/>
          </p:cNvSpPr>
          <p:nvPr/>
        </p:nvSpPr>
        <p:spPr bwMode="auto">
          <a:xfrm>
            <a:off x="9891669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28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7" name="Rectangle 21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11027798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31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8" name="Rectangle 21">
            <a:hlinkClick r:id="rId31" action="ppaction://hlinksldjump"/>
          </p:cNvPr>
          <p:cNvSpPr>
            <a:spLocks noChangeArrowheads="1"/>
          </p:cNvSpPr>
          <p:nvPr/>
        </p:nvSpPr>
        <p:spPr bwMode="auto">
          <a:xfrm>
            <a:off x="11403171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32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9" name="Rectangle 21">
            <a:hlinkClick r:id="rId32" action="ppaction://hlinksldjump"/>
          </p:cNvPr>
          <p:cNvSpPr>
            <a:spLocks noChangeArrowheads="1"/>
          </p:cNvSpPr>
          <p:nvPr/>
        </p:nvSpPr>
        <p:spPr bwMode="auto">
          <a:xfrm>
            <a:off x="1027914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29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0" name="Rectangle 21">
            <a:hlinkClick r:id="rId33" action="ppaction://hlinksldjump"/>
          </p:cNvPr>
          <p:cNvSpPr>
            <a:spLocks noChangeArrowheads="1"/>
          </p:cNvSpPr>
          <p:nvPr/>
        </p:nvSpPr>
        <p:spPr bwMode="auto">
          <a:xfrm>
            <a:off x="1063918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30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1" name="Rectangle 21">
            <a:hlinkClick r:id="rId34" action="ppaction://hlinksldjump"/>
          </p:cNvPr>
          <p:cNvSpPr>
            <a:spLocks noChangeArrowheads="1"/>
          </p:cNvSpPr>
          <p:nvPr/>
        </p:nvSpPr>
        <p:spPr bwMode="auto">
          <a:xfrm>
            <a:off x="11757403" y="6238106"/>
            <a:ext cx="3960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ctr" defTabSz="914400"/>
            <a:r>
              <a:rPr lang="en-US" altLang="zh-CN" sz="1800" dirty="0" smtClean="0">
                <a:effectLst/>
                <a:latin typeface="Broadway" pitchFamily="82" charset="0"/>
                <a:ea typeface="楷体" pitchFamily="49" charset="-122"/>
                <a:cs typeface="经典繁仿黑" pitchFamily="49" charset="-122"/>
              </a:rPr>
              <a:t>33</a:t>
            </a:r>
            <a:endParaRPr lang="en-US" altLang="zh-CN" sz="1800" dirty="0">
              <a:effectLst/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Words>4646</Words>
  <Application>Microsoft Office PowerPoint</Application>
  <PresentationFormat>自定义</PresentationFormat>
  <Paragraphs>1817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3686</cp:revision>
  <dcterms:created xsi:type="dcterms:W3CDTF">2014-11-27T01:03:00Z</dcterms:created>
  <dcterms:modified xsi:type="dcterms:W3CDTF">2017-03-28T08:28:09Z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