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3" r:id="rId10"/>
    <p:sldId id="1574" r:id="rId11"/>
    <p:sldId id="1575" r:id="rId12"/>
    <p:sldId id="1576" r:id="rId13"/>
    <p:sldId id="1577" r:id="rId14"/>
    <p:sldId id="1578" r:id="rId15"/>
    <p:sldId id="1579" r:id="rId16"/>
    <p:sldId id="1580" r:id="rId17"/>
    <p:sldId id="1581" r:id="rId18"/>
    <p:sldId id="1634" r:id="rId19"/>
    <p:sldId id="1582" r:id="rId20"/>
    <p:sldId id="1635" r:id="rId21"/>
    <p:sldId id="1583" r:id="rId22"/>
    <p:sldId id="1636" r:id="rId23"/>
    <p:sldId id="1637" r:id="rId24"/>
    <p:sldId id="1638" r:id="rId25"/>
    <p:sldId id="1639" r:id="rId26"/>
    <p:sldId id="1584" r:id="rId27"/>
    <p:sldId id="1621" r:id="rId28"/>
    <p:sldId id="1640" r:id="rId29"/>
    <p:sldId id="1641" r:id="rId30"/>
    <p:sldId id="1642" r:id="rId31"/>
    <p:sldId id="1643" r:id="rId32"/>
    <p:sldId id="1594" r:id="rId33"/>
    <p:sldId id="1622" r:id="rId34"/>
    <p:sldId id="1644" r:id="rId35"/>
    <p:sldId id="1645" r:id="rId36"/>
    <p:sldId id="1595" r:id="rId37"/>
    <p:sldId id="1596" r:id="rId38"/>
    <p:sldId id="1626" r:id="rId39"/>
    <p:sldId id="1597" r:id="rId40"/>
    <p:sldId id="1598" r:id="rId41"/>
    <p:sldId id="1599" r:id="rId42"/>
    <p:sldId id="1600" r:id="rId43"/>
    <p:sldId id="1601" r:id="rId44"/>
    <p:sldId id="1613" r:id="rId45"/>
    <p:sldId id="1616" r:id="rId46"/>
    <p:sldId id="1617" r:id="rId47"/>
    <p:sldId id="1618" r:id="rId48"/>
    <p:sldId id="1619" r:id="rId49"/>
    <p:sldId id="1620" r:id="rId50"/>
    <p:sldId id="1632" r:id="rId51"/>
    <p:sldId id="1633" r:id="rId52"/>
    <p:sldId id="1646" r:id="rId53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9883" autoAdjust="0"/>
  </p:normalViewPr>
  <p:slideViewPr>
    <p:cSldViewPr>
      <p:cViewPr varScale="1">
        <p:scale>
          <a:sx n="110" d="100"/>
          <a:sy n="110" d="100"/>
        </p:scale>
        <p:origin x="-342" y="-9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38" Type="http://schemas.openxmlformats.org/officeDocument/2006/relationships/image" Target="../media/image4.png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4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37" Type="http://schemas.openxmlformats.org/officeDocument/2006/relationships/image" Target="../media/image5.tiff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26" Type="http://schemas.openxmlformats.org/officeDocument/2006/relationships/slide" Target="slide39.xml"/><Relationship Id="rId3" Type="http://schemas.openxmlformats.org/officeDocument/2006/relationships/image" Target="../media/image4.png"/><Relationship Id="rId21" Type="http://schemas.openxmlformats.org/officeDocument/2006/relationships/slide" Target="slide17.xml"/><Relationship Id="rId34" Type="http://schemas.openxmlformats.org/officeDocument/2006/relationships/slide" Target="slide45.xml"/><Relationship Id="rId7" Type="http://schemas.openxmlformats.org/officeDocument/2006/relationships/slide" Target="slide7.xml"/><Relationship Id="rId12" Type="http://schemas.openxmlformats.org/officeDocument/2006/relationships/slide" Target="slide10.xml"/><Relationship Id="rId17" Type="http://schemas.openxmlformats.org/officeDocument/2006/relationships/slide" Target="slide13.xml"/><Relationship Id="rId25" Type="http://schemas.openxmlformats.org/officeDocument/2006/relationships/slide" Target="slide32.xml"/><Relationship Id="rId33" Type="http://schemas.openxmlformats.org/officeDocument/2006/relationships/slide" Target="slide48.xml"/><Relationship Id="rId38" Type="http://schemas.openxmlformats.org/officeDocument/2006/relationships/slide" Target="slide51.xml"/><Relationship Id="rId2" Type="http://schemas.openxmlformats.org/officeDocument/2006/relationships/image" Target="../media/image6.png"/><Relationship Id="rId16" Type="http://schemas.openxmlformats.org/officeDocument/2006/relationships/slide" Target="slide12.xml"/><Relationship Id="rId20" Type="http://schemas.openxmlformats.org/officeDocument/2006/relationships/slide" Target="slide26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slide" Target="slide37.xml"/><Relationship Id="rId32" Type="http://schemas.openxmlformats.org/officeDocument/2006/relationships/slide" Target="slide47.xml"/><Relationship Id="rId37" Type="http://schemas.openxmlformats.org/officeDocument/2006/relationships/slide" Target="slide50.xml"/><Relationship Id="rId5" Type="http://schemas.openxmlformats.org/officeDocument/2006/relationships/slide" Target="slide3.xml"/><Relationship Id="rId15" Type="http://schemas.openxmlformats.org/officeDocument/2006/relationships/slide" Target="slide15.xml"/><Relationship Id="rId23" Type="http://schemas.openxmlformats.org/officeDocument/2006/relationships/slide" Target="slide36.xml"/><Relationship Id="rId28" Type="http://schemas.openxmlformats.org/officeDocument/2006/relationships/slide" Target="slide43.xml"/><Relationship Id="rId36" Type="http://schemas.openxmlformats.org/officeDocument/2006/relationships/slide" Target="slide49.xml"/><Relationship Id="rId10" Type="http://schemas.openxmlformats.org/officeDocument/2006/relationships/slide" Target="slide6.xml"/><Relationship Id="rId19" Type="http://schemas.openxmlformats.org/officeDocument/2006/relationships/slide" Target="slide21.xml"/><Relationship Id="rId31" Type="http://schemas.openxmlformats.org/officeDocument/2006/relationships/slide" Target="slide44.xml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14.xml"/><Relationship Id="rId22" Type="http://schemas.openxmlformats.org/officeDocument/2006/relationships/slide" Target="slide19.xml"/><Relationship Id="rId27" Type="http://schemas.openxmlformats.org/officeDocument/2006/relationships/slide" Target="slide42.xml"/><Relationship Id="rId30" Type="http://schemas.openxmlformats.org/officeDocument/2006/relationships/slide" Target="slide41.xml"/><Relationship Id="rId35" Type="http://schemas.openxmlformats.org/officeDocument/2006/relationships/slide" Target="slide4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1.xml"/><Relationship Id="rId26" Type="http://schemas.openxmlformats.org/officeDocument/2006/relationships/slide" Target="slide42.xml"/><Relationship Id="rId3" Type="http://schemas.openxmlformats.org/officeDocument/2006/relationships/slide" Target="slide2.xml"/><Relationship Id="rId21" Type="http://schemas.openxmlformats.org/officeDocument/2006/relationships/slide" Target="slide19.xml"/><Relationship Id="rId34" Type="http://schemas.openxmlformats.org/officeDocument/2006/relationships/slide" Target="slide4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9.xml"/><Relationship Id="rId33" Type="http://schemas.openxmlformats.org/officeDocument/2006/relationships/slide" Target="slide45.xml"/><Relationship Id="rId2" Type="http://schemas.openxmlformats.org/officeDocument/2006/relationships/image" Target="../media/image4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2.xml"/><Relationship Id="rId32" Type="http://schemas.openxmlformats.org/officeDocument/2006/relationships/slide" Target="slide48.xml"/><Relationship Id="rId37" Type="http://schemas.openxmlformats.org/officeDocument/2006/relationships/slide" Target="slide5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7.xml"/><Relationship Id="rId28" Type="http://schemas.openxmlformats.org/officeDocument/2006/relationships/slide" Target="slide40.xml"/><Relationship Id="rId36" Type="http://schemas.openxmlformats.org/officeDocument/2006/relationships/slide" Target="slide50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4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6.xml"/><Relationship Id="rId27" Type="http://schemas.openxmlformats.org/officeDocument/2006/relationships/slide" Target="slide43.xml"/><Relationship Id="rId30" Type="http://schemas.openxmlformats.org/officeDocument/2006/relationships/slide" Target="slide44.xml"/><Relationship Id="rId35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43.xml"/><Relationship Id="rId3" Type="http://schemas.openxmlformats.org/officeDocument/2006/relationships/slide" Target="slide3.xml"/><Relationship Id="rId21" Type="http://schemas.openxmlformats.org/officeDocument/2006/relationships/slide" Target="slide36.xml"/><Relationship Id="rId34" Type="http://schemas.openxmlformats.org/officeDocument/2006/relationships/slide" Target="slide49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42.xml"/><Relationship Id="rId33" Type="http://schemas.openxmlformats.org/officeDocument/2006/relationships/slide" Target="slide46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9.xml"/><Relationship Id="rId29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9.xml"/><Relationship Id="rId32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32.xml"/><Relationship Id="rId28" Type="http://schemas.openxmlformats.org/officeDocument/2006/relationships/slide" Target="slide41.xml"/><Relationship Id="rId36" Type="http://schemas.openxmlformats.org/officeDocument/2006/relationships/slide" Target="slide51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7.xml"/><Relationship Id="rId27" Type="http://schemas.openxmlformats.org/officeDocument/2006/relationships/slide" Target="slide40.xml"/><Relationship Id="rId30" Type="http://schemas.openxmlformats.org/officeDocument/2006/relationships/slide" Target="slide47.xml"/><Relationship Id="rId35" Type="http://schemas.openxmlformats.org/officeDocument/2006/relationships/slide" Target="slide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img1.3lian.com/2015/w2/10/d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3" y="0"/>
            <a:ext cx="12196421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98319" y="3757579"/>
            <a:ext cx="137526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3770615" y="3736876"/>
            <a:ext cx="7711229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必修</a:t>
            </a:r>
            <a:r>
              <a:rPr lang="en-US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3</a:t>
            </a:r>
          </a:p>
          <a:p>
            <a:pPr algn="r">
              <a:lnSpc>
                <a:spcPct val="120000"/>
              </a:lnSpc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——《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寡人之于国也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劝学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过秦论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师说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</a:t>
            </a:r>
            <a:endParaRPr lang="zh-CN" altLang="zh-CN" sz="28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77530" y="876951"/>
            <a:ext cx="10459805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南取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汉中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汉中：位于陕西省西南部，古称梁州、南郑、天汉，是汉王朝的发祥地，长江第一大支流汉江的源头，秦巴山片区三大中心城市之一，有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汉家发祥地，中华聚宝盆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的美誉。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520" y="944505"/>
            <a:ext cx="1121432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战国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四公子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：战国时代末期秦国越来越强大，各诸侯国贵族为了对付秦国的入侵和挽救本国免于灭亡，竭力网罗人才。他们礼贤下士，广招宾客，以扩大自己的势力，因此养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包括学士、方士、策士或术士以及食客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之风盛行。当时，以养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著称的有魏国的信陵君魏无忌、齐国的孟尝君田文、赵国的平原君赵胜、楚国的春申君黄歇。因其四人都是王公贵族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一般是国家君王的后代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，后人称之为战国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四公子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11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909514"/>
            <a:ext cx="1110329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南取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百越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之地，以为桂林、象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郡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百越：古代越族居住在桂、浙、闽、粤等地，每个部落都有名称，统称百越。也叫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郡：古代的行政区域。秦统一天下设三十六郡，隋唐后州郡互称，明清称府。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3300" y="837506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而倔起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阡陌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阡陌：在广袤田野上呈南北走向和东西走向并且相互交错的田埂。阡，南北走向的田埂；陌，东西走向的田埂。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53751" y="803971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一夫作难而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七庙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七庙：本指四亲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高祖、曾祖、祖、父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庙、二祧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高祖的父和祖父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庙和始祖庙。《礼记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王制》：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天子七庙，三昭三穆，与太祖之庙而七。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后泛指天子的宗庙。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59395" y="1090262"/>
            <a:ext cx="1056440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授之书而习其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句读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句读：古人指文辞休止和停顿处。文辞语意已尽处为句，未尽而须停顿的地方为读。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549474"/>
            <a:ext cx="1110329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六艺经传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皆通习之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六艺经传：六经的经文和传文。六艺，指《诗》《书》《礼》《乐》《易》《春秋》六种经书。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有时是指礼、乐、射、御、书、术等六种技艺。传，古代解释经书的著作。如《春秋左氏传》《诗经毛氏传》等。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六艺经传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一词源于《史记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太史公自序》中所引其父司马谈之言：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夫儒者六艺为法，六艺经传以千万数，累世不能通其学，当年不能究其礼。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3440" y="378888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不百步耳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望民之多于邻国也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白者不负戴于道路矣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有饿莩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(5)     </a:t>
            </a:r>
            <a:r>
              <a:rPr lang="zh-CN" altLang="zh-CN" sz="2800" kern="100" dirty="0" smtClean="0">
                <a:latin typeface="宋体"/>
                <a:ea typeface="华文细黑"/>
                <a:cs typeface="Courier New"/>
              </a:rPr>
              <a:t>以为</a:t>
            </a:r>
            <a:r>
              <a:rPr lang="zh-CN" altLang="zh-CN" sz="2800" kern="100" dirty="0">
                <a:latin typeface="宋体"/>
                <a:ea typeface="华文细黑"/>
                <a:cs typeface="Courier New"/>
              </a:rPr>
              <a:t>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，不复挺者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218" name="图片 3" descr="说明: 说明: D:\2016PPT原文件\大一轮\语文  全国（改考纲）\车柔s.tif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89" y="4506599"/>
            <a:ext cx="336539" cy="33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矩形 104"/>
          <p:cNvSpPr/>
          <p:nvPr/>
        </p:nvSpPr>
        <p:spPr>
          <a:xfrm>
            <a:off x="5672683" y="1568044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97402" y="1558519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只是、不过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663158" y="2200489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7031310" y="2190800"/>
            <a:ext cx="1256395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不要</a:t>
            </a:r>
          </a:p>
        </p:txBody>
      </p:sp>
      <p:sp>
        <p:nvSpPr>
          <p:cNvPr id="110" name="矩形 109"/>
          <p:cNvSpPr/>
          <p:nvPr/>
        </p:nvSpPr>
        <p:spPr>
          <a:xfrm>
            <a:off x="5666050" y="2844369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31309" y="2829347"/>
            <a:ext cx="154721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头发花</a:t>
            </a:r>
          </a:p>
        </p:txBody>
      </p:sp>
      <p:sp>
        <p:nvSpPr>
          <p:cNvPr id="112" name="矩形 111"/>
          <p:cNvSpPr/>
          <p:nvPr/>
        </p:nvSpPr>
        <p:spPr>
          <a:xfrm>
            <a:off x="5681578" y="353990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途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085085" y="3463889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道路</a:t>
            </a:r>
          </a:p>
        </p:txBody>
      </p:sp>
      <p:sp>
        <p:nvSpPr>
          <p:cNvPr id="114" name="矩形 113"/>
          <p:cNvSpPr/>
          <p:nvPr/>
        </p:nvSpPr>
        <p:spPr>
          <a:xfrm>
            <a:off x="5715486" y="414854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煣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059885" y="4111961"/>
            <a:ext cx="1502967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使弯曲</a:t>
            </a:r>
          </a:p>
        </p:txBody>
      </p:sp>
      <p:sp>
        <p:nvSpPr>
          <p:cNvPr id="116" name="矩形 115"/>
          <p:cNvSpPr/>
          <p:nvPr/>
        </p:nvSpPr>
        <p:spPr>
          <a:xfrm>
            <a:off x="5705961" y="4783088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69993" y="4764708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再</a:t>
            </a:r>
          </a:p>
        </p:txBody>
      </p:sp>
      <p:sp>
        <p:nvSpPr>
          <p:cNvPr id="118" name="矩形 117"/>
          <p:cNvSpPr/>
          <p:nvPr/>
        </p:nvSpPr>
        <p:spPr>
          <a:xfrm>
            <a:off x="8288724" y="479794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曝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883872" y="4725938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晒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6" grpId="0"/>
      <p:bldP spid="106" grpId="1"/>
      <p:bldP spid="107" grpId="0"/>
      <p:bldP spid="107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558" y="261442"/>
            <a:ext cx="11851011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明而行无过矣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非异也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合</a:t>
            </a:r>
            <a:r>
              <a:rPr lang="zh-CN" altLang="zh-CN" sz="28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缔交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起阡陌之中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赢粮而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所以传道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业解惑也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或师焉，或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5730" y="198959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90449" y="189434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智慧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99638" y="831404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性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724357" y="821715"/>
            <a:ext cx="2380571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资质、禀赋</a:t>
            </a:r>
          </a:p>
        </p:txBody>
      </p:sp>
      <p:sp>
        <p:nvSpPr>
          <p:cNvPr id="72" name="矩形 71"/>
          <p:cNvSpPr/>
          <p:nvPr/>
        </p:nvSpPr>
        <p:spPr>
          <a:xfrm>
            <a:off x="5388178" y="1475284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纵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6146" y="1465258"/>
            <a:ext cx="613178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战国时期六国联合起来共同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对付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4625" y="280817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778132" y="2732159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兴起</a:t>
            </a:r>
          </a:p>
        </p:txBody>
      </p:sp>
      <p:sp>
        <p:nvSpPr>
          <p:cNvPr id="76" name="矩形 75"/>
          <p:cNvSpPr/>
          <p:nvPr/>
        </p:nvSpPr>
        <p:spPr>
          <a:xfrm>
            <a:off x="5408533" y="341681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752932" y="3380231"/>
            <a:ext cx="1502967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影子</a:t>
            </a:r>
          </a:p>
        </p:txBody>
      </p:sp>
      <p:sp>
        <p:nvSpPr>
          <p:cNvPr id="78" name="矩形 77"/>
          <p:cNvSpPr/>
          <p:nvPr/>
        </p:nvSpPr>
        <p:spPr>
          <a:xfrm>
            <a:off x="5399008" y="4051358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授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63040" y="4032978"/>
            <a:ext cx="2431362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传授，教授</a:t>
            </a:r>
          </a:p>
        </p:txBody>
      </p:sp>
      <p:sp>
        <p:nvSpPr>
          <p:cNvPr id="80" name="矩形 79"/>
          <p:cNvSpPr/>
          <p:nvPr/>
        </p:nvSpPr>
        <p:spPr>
          <a:xfrm>
            <a:off x="5409163" y="472959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73195" y="4673116"/>
            <a:ext cx="18673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不，没有</a:t>
            </a:r>
          </a:p>
        </p:txBody>
      </p:sp>
      <p:sp>
        <p:nvSpPr>
          <p:cNvPr id="82" name="矩形 81"/>
          <p:cNvSpPr/>
          <p:nvPr/>
        </p:nvSpPr>
        <p:spPr>
          <a:xfrm>
            <a:off x="5210790" y="2061642"/>
            <a:ext cx="443987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秦国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策略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称为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合纵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69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2" grpId="0"/>
      <p:bldP spid="42" grpId="1"/>
      <p:bldP spid="44" grpId="0"/>
      <p:bldP spid="44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91067" y="405458"/>
            <a:ext cx="107767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农时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数罟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洿池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涂有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饿莩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非我也，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庠序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申之以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孝悌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6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66814" y="909514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荒年，谷物收成不好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70870" y="1557586"/>
            <a:ext cx="166338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耽误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3749613" y="2205658"/>
            <a:ext cx="3219214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细密的网；池塘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48151" y="2886980"/>
            <a:ext cx="25429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饿死的人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781425" y="3511327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年成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07621" y="4149874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学校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172201" y="4797946"/>
            <a:ext cx="372320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尊敬父母，敬爱兄长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6" grpId="0"/>
      <p:bldP spid="106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1067" y="693490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一、了解并掌握常见的古代文化知识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孟子》：为记述孟子言行的著作，完成于战国中后期。此书的来历有各种不同的说法，司马迁等人认为是孟子自著，其弟子万章、公孙丑等人参与。该书翔实地记载了孟子的思想、言论和事迹。《孟子》与《大学》《中庸》《论语》合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始终是我国封建社会正统教育的必读书和科举取士的初级标准书。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66614" y="450127"/>
            <a:ext cx="107767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君子博学而日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金就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故不积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于是秦人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拱手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而取西河之外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氓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然秦以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区区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句读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之不知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6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60866" y="333450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验、检查；省察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02918" y="981522"/>
            <a:ext cx="166338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磨刀石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3574926" y="1586161"/>
            <a:ext cx="819567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半步。古代称跨出一脚为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跬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，跨两脚为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00479" y="2277666"/>
            <a:ext cx="55721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两手合抱，形容毫不费力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52403" y="2906688"/>
            <a:ext cx="1910593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下层人民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67014" y="3573810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狭小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96137" y="4149874"/>
            <a:ext cx="581574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古人指文辞休止和停顿处，即断句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76786" y="4826521"/>
            <a:ext cx="682057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不屑与之同列，羞与为伍，意思是看不起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83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0" grpId="0"/>
      <p:bldP spid="40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53644"/>
            <a:ext cx="1080925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解释下列加颜色的古今异义词的古义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寡人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之于国也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今义：形影孤单之人。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今义：泛指河流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弃甲曳兵而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今义：一般行走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5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774726" y="1198479"/>
            <a:ext cx="381466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古代君主的自称</a:t>
            </a: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33984" y="3005903"/>
            <a:ext cx="148090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黄河。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1719622" y="4797946"/>
            <a:ext cx="178329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逃跑。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8" grpId="1"/>
      <p:bldP spid="108" grpId="0"/>
      <p:bldP spid="10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236613"/>
            <a:ext cx="1080925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是使民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养生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丧死无憾也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今义：保养身体。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博学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而日参省乎己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今义：知识、学识渊博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蚓无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爪牙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今义：坏人的党羽、帮凶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5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46734" y="766431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供养活着的人。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74726" y="2636338"/>
            <a:ext cx="819567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广泛地学习。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1863638" y="4604593"/>
            <a:ext cx="581574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爪子和牙齿。比喻得力的助手。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323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8" grpId="1"/>
      <p:bldP spid="108" grpId="0"/>
      <p:bldP spid="10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73993"/>
            <a:ext cx="1080925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非蛇鳝之穴无可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寄托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今义：托付；把感情、理想、希望等放在某人身上或某种事物上。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蟹六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而二螯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今义：双膝弯曲，使一个或两个膝盖着地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天下之士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今义：连词，用在下半句话的开头，表示下文是上述原因所形成的结果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多指不好的结果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5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46734" y="550407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寄身、托身、容身。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74726" y="2257248"/>
            <a:ext cx="259228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文中指蟹腿。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1863638" y="4077866"/>
            <a:ext cx="221534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用来招纳。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89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8" grpId="1"/>
      <p:bldP spid="108" grpId="0"/>
      <p:bldP spid="10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154027"/>
            <a:ext cx="1080925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豪俊遂并起而亡秦族矣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今义：山东省。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然后践华为城，因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今义：泛指河流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国家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今义：一个国家的整个区域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5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46734" y="693490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崤山以东，即东方诸国。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93776" y="2564330"/>
            <a:ext cx="819567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黄河。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1719622" y="4532585"/>
            <a:ext cx="581574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诸侯封地和大夫封地。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44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8" grpId="1"/>
      <p:bldP spid="108" grpId="0"/>
      <p:bldP spid="10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54414"/>
            <a:ext cx="1080925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学者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必有师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今义：指在学术上有一定成就的人。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小学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而大遗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今义：对儿童、少年实施初等教育的学校，给儿童、少年以全面的基础教育。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从而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师之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今义：表目的和结果的连词。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5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774726" y="622415"/>
            <a:ext cx="381466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泛指求学的人，读书人。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87968" y="2329256"/>
            <a:ext cx="293908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小的方面学习。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1702717" y="4797946"/>
            <a:ext cx="829463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和连词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跟从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25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8" grpId="1"/>
      <p:bldP spid="108" grpId="0"/>
      <p:bldP spid="10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30710" y="405458"/>
            <a:ext cx="1029714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涂有饿莩而不知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闾左谪戍渔阳九百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野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而幽香，佳木秀而繁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阴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顷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之，未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，太子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迟之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于畎亩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之中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怀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怒未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，休祲降于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天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于色，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于声，而后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喻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士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皆瞋目，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尽上指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冠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愤不启，不悱不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发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5580" y="75634"/>
            <a:ext cx="3451394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>
                <a:latin typeface="Times New Roman"/>
                <a:ea typeface="华文细黑"/>
              </a:rPr>
              <a:t>1)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发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89983" y="308050"/>
            <a:ext cx="2054163" cy="82304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打开、开启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49392" y="934914"/>
            <a:ext cx="221396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征发、征调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314122" y="1629758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开放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5813" y="2264308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出发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43429" y="2900338"/>
            <a:ext cx="23118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兴起、崛起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40441" y="3560452"/>
            <a:ext cx="23118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发作、抒发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49738" y="4183124"/>
            <a:ext cx="21016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表现、显露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290418" y="4797946"/>
            <a:ext cx="1186328" cy="62439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头发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871070" y="5446018"/>
            <a:ext cx="98043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启发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左大括号 71"/>
          <p:cNvSpPr/>
          <p:nvPr/>
        </p:nvSpPr>
        <p:spPr>
          <a:xfrm>
            <a:off x="1518038" y="840639"/>
            <a:ext cx="163378" cy="51348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2" grpId="1"/>
      <p:bldP spid="71" grpId="0"/>
      <p:bldP spid="71" grpId="1"/>
      <p:bldP spid="73" grpId="0"/>
      <p:bldP spid="73" grpId="1"/>
      <p:bldP spid="45" grpId="0"/>
      <p:bldP spid="45" grpId="1"/>
      <p:bldP spid="48" grpId="0"/>
      <p:bldP spid="48" grpId="1"/>
      <p:bldP spid="50" grpId="0"/>
      <p:bldP spid="50" grpId="1"/>
      <p:bldP spid="123" grpId="0"/>
      <p:bldP spid="123" grpId="1"/>
      <p:bldP spid="124" grpId="0"/>
      <p:bldP spid="12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630710" y="333450"/>
            <a:ext cx="964907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邻国之民不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少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牺牲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玉帛，弗敢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也，必以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樊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哙覆其盾于地，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彘肩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大王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惠，以大易小，甚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善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登高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而招，臂非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长也，而见者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远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钟于我何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强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秦之所以不敢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兵于赵者，徒以吾两人</a:t>
            </a:r>
            <a:r>
              <a:rPr lang="en-US" altLang="zh-CN" sz="2800" dirty="0">
                <a:latin typeface="Times New Roman"/>
                <a:ea typeface="华文细黑"/>
              </a:rPr>
              <a:t>,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　在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王竟酒，终不能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胜于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赵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48714" y="214834"/>
            <a:ext cx="227262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更、更加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57504" y="860312"/>
            <a:ext cx="2213966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夸大、超过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18459" y="1511142"/>
            <a:ext cx="4713251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加上，把一物放在另一物上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487" y="2192300"/>
            <a:ext cx="25429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施与、给予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4933" y="2827672"/>
            <a:ext cx="19105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增加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50990" y="3467894"/>
            <a:ext cx="243354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益处、好处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31637" y="4077866"/>
            <a:ext cx="24928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施用、施加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6363" y="4759188"/>
            <a:ext cx="157900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胜过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6530" y="2565698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(2)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加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8038" y="703579"/>
            <a:ext cx="163378" cy="46217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9" grpId="0"/>
      <p:bldP spid="49" grpId="1"/>
      <p:bldP spid="51" grpId="0"/>
      <p:bldP spid="51" grpId="1"/>
      <p:bldP spid="55" grpId="0"/>
      <p:bldP spid="55" grpId="1"/>
      <p:bldP spid="57" grpId="0"/>
      <p:bldP spid="57" grpId="1"/>
      <p:bldP spid="59" grpId="0"/>
      <p:bldP spid="59" grpId="1"/>
      <p:bldP spid="61" grpId="0"/>
      <p:bldP spid="6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630710" y="693490"/>
            <a:ext cx="96490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未至身，秦王惊，自引而起，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袖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舟楫者，非能水也，而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江河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妻子邑人来此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境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能以吴越之众与中国抗衡，不如早与之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忽然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抚尺一下，群响毕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山异水，天下独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佛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类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弥勒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7402" y="597015"/>
            <a:ext cx="227262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挣断、断绝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71270" y="1197710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横渡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4886662" y="1892390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隔绝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54965" y="2552340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绝交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49738" y="3149612"/>
            <a:ext cx="21016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停止、中断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50809" y="3802534"/>
            <a:ext cx="23118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奇异、独特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44340" y="4462648"/>
            <a:ext cx="206024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极、非常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6530" y="2670186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(3)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8038" y="1015358"/>
            <a:ext cx="163378" cy="41426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9" grpId="0"/>
      <p:bldP spid="49" grpId="1"/>
      <p:bldP spid="51" grpId="0"/>
      <p:bldP spid="51" grpId="1"/>
      <p:bldP spid="55" grpId="0"/>
      <p:bldP spid="55" grpId="1"/>
      <p:bldP spid="57" grpId="0"/>
      <p:bldP spid="57" grpId="1"/>
      <p:bldP spid="59" grpId="0"/>
      <p:bldP spid="5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356737" y="549474"/>
            <a:ext cx="1065718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君子生非异也，善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于物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悟前狼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寐，盖以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诱敌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是人多以书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余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愿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大王少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借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与副中郎将张胜及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吏常惠等募士斥候百余人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俱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府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吏闻此变，因求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暂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归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令仆伏法受诛，若九牛亡一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毛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06257" y="478399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借助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7178" y="1066394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假装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4299258" y="1727166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借给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53729" y="239143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宽容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216623" y="2971688"/>
            <a:ext cx="27972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临时的、代理的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17178" y="3653668"/>
            <a:ext cx="107848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假期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05806" y="4314440"/>
            <a:ext cx="11629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假如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2558" y="2565698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(4)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假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244066" y="949829"/>
            <a:ext cx="163378" cy="40376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9" grpId="0"/>
      <p:bldP spid="49" grpId="1"/>
      <p:bldP spid="51" grpId="0"/>
      <p:bldP spid="51" grpId="1"/>
      <p:bldP spid="55" grpId="0"/>
      <p:bldP spid="55" grpId="1"/>
      <p:bldP spid="57" grpId="0"/>
      <p:bldP spid="57" grpId="1"/>
      <p:bldP spid="59" grpId="0"/>
      <p:bldP spid="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53751" y="724867"/>
            <a:ext cx="106700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寡人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之于国也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寡人：寡德之人，是古代国君对自己的谦称。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630710" y="693490"/>
            <a:ext cx="96490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有碑仆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郦山下，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芷阳间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行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行，度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里会遇之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礼毕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有先后，术业有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专攻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行军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用兵之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，非及向时之士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废先王之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，焚百家之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言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不足为外人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25309" y="575807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道路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31110" y="1197546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取道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591150" y="1858318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行程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21253" y="2514240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道理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71270" y="3175012"/>
            <a:ext cx="27972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方法、策略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60519" y="3797684"/>
            <a:ext cx="25429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法令、制度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94414" y="4422477"/>
            <a:ext cx="185418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说、谈论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6530" y="2670186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(5)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8038" y="1108056"/>
            <a:ext cx="163378" cy="39977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9" grpId="0"/>
      <p:bldP spid="49" grpId="1"/>
      <p:bldP spid="51" grpId="0"/>
      <p:bldP spid="51" grpId="1"/>
      <p:bldP spid="55" grpId="0"/>
      <p:bldP spid="55" grpId="1"/>
      <p:bldP spid="57" grpId="0"/>
      <p:bldP spid="57" grpId="1"/>
      <p:bldP spid="59" grpId="0"/>
      <p:bldP spid="5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630710" y="939150"/>
            <a:ext cx="964907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秦王大喜，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以示美人及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左右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师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者，所以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道受业解惑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师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道之不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也久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舍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相如广成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传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舍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六艺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传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皆通习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39222" y="837506"/>
            <a:ext cx="274987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传递、传送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51190" y="1457003"/>
            <a:ext cx="241864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传授、教授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16661" y="2156321"/>
            <a:ext cx="191059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流传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01790" y="2781722"/>
            <a:ext cx="27972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驿站、客舍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19960" y="3391036"/>
            <a:ext cx="409552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古代解释经书的文字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6530" y="2277666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(6)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传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1518038" y="1328913"/>
            <a:ext cx="163378" cy="27034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9" grpId="0"/>
      <p:bldP spid="49" grpId="1"/>
      <p:bldP spid="51" grpId="0"/>
      <p:bldP spid="51" grpId="1"/>
      <p:bldP spid="55" grpId="0"/>
      <p:bldP spid="55" grpId="1"/>
      <p:bldP spid="57" grpId="0"/>
      <p:bldP spid="5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5496" y="405458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指出下列加颜色词语的活用类型并释义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丧死无憾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五亩之宅，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之以桑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然而不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者，未之有也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五十者可以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帛矣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庠序之教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岁，斯天下之民至焉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22734" y="928564"/>
            <a:ext cx="4247123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动词作名词，活着的人。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22064" y="1557750"/>
            <a:ext cx="3761374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名词作动词，种植。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687724" y="2205822"/>
            <a:ext cx="706322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spc="-15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读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spc="-150" dirty="0" err="1">
                <a:solidFill>
                  <a:srgbClr val="C00000"/>
                </a:solidFill>
                <a:latin typeface="Times New Roman"/>
                <a:ea typeface="华文细黑"/>
              </a:rPr>
              <a:t>wànɡ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5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，名词作动词，称王，统一天下。</a:t>
            </a:r>
            <a:endParaRPr lang="zh-CN" altLang="en-US" sz="2800" kern="100" spc="-15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65265" y="2876401"/>
            <a:ext cx="390437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98862" y="3501802"/>
            <a:ext cx="488888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形容词作动词，谨慎地办好。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8421" y="4172545"/>
            <a:ext cx="512376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名词作动词，归罪，归咎。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58296" y="4797946"/>
            <a:ext cx="415699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名词作动词，击鼓。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9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202569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故木受绳则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君子博学而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参省乎己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不如登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之博见也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假舟楫者，非能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食埃土，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饮黄泉，用心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卷天下，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举宇内，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括四海之意：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取汉中，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举巴、蜀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33768" y="45418"/>
            <a:ext cx="355352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形容词作动词，变直。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42847" y="669502"/>
            <a:ext cx="4664727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名词作状语，每天。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295006" y="1317574"/>
            <a:ext cx="3857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形容词作名词，高处。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2002" y="2041659"/>
            <a:ext cx="354942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名词作动词，游水。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8407" y="2665348"/>
            <a:ext cx="1112141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                     名词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作状语，向上，向下；数词作动词，专一。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5674" y="3939212"/>
            <a:ext cx="110930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                          名词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作状语，像席子一样，像包袱一样，像口袋一样。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61545" y="5222518"/>
            <a:ext cx="4791866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名词作状语，向南，向西。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10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4566" y="440317"/>
            <a:ext cx="1159226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至尊而制六合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八州而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外连衡而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吞二周而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匈奴七百余里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且夫天下非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小弱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会盟而谋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89657" y="296301"/>
            <a:ext cx="614301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名词作状语，像云一样，像响声一样。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72028" y="944373"/>
            <a:ext cx="3504678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名词作动词，登上。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728595" y="1592445"/>
            <a:ext cx="7979774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名词的使动用法，使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依次序排列，使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朝拜。</a:t>
            </a:r>
            <a:endParaRPr lang="zh-CN" altLang="en-US" sz="2800" kern="100" spc="-15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59886" y="2269092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相斗。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00020" y="2888589"/>
            <a:ext cx="511763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灭亡。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79882" y="3536661"/>
            <a:ext cx="512376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退却。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40570" y="4184733"/>
            <a:ext cx="619039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形容词作动词，变小，变弱。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11699" y="4832805"/>
            <a:ext cx="593111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变弱。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10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590660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乃使蒙恬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筑长城而守藩篱：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金城千里，子孙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帝王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万世之业也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黔首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赢粮而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学于师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孔子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郯子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89566" y="478399"/>
            <a:ext cx="4068523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名词作状语，向北。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91049" y="1049525"/>
            <a:ext cx="4240661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名词作动词，做帝王。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854846" y="1719284"/>
            <a:ext cx="5134847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愚昧。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14886" y="2421682"/>
            <a:ext cx="472428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名词作状语，像影子那样。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86894" y="3030996"/>
            <a:ext cx="401610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为耻。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35917" y="3645818"/>
            <a:ext cx="681972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形容词作名词，小的方面，大的方面。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72425" y="4316561"/>
            <a:ext cx="52710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名词的意动用法，以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为师。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10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-73980"/>
            <a:ext cx="11214326" cy="6521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三、理解常见文言虚词在文中的意义和用法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青，取之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蓝，而青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其身也，则耻师焉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寡人之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则移其民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六艺经传皆通习之，不拘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燕王欲结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业精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勤，荒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归璧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87094" y="1529011"/>
            <a:ext cx="421994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从；比，均为介词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471789" y="2080692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对，对于，介词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3677" y="2637706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对于，介词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16077" y="3247020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到，介词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136085" y="3823084"/>
            <a:ext cx="340240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被；向，均为介词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8902" y="4369519"/>
            <a:ext cx="340240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同、和，介词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60958" y="4975212"/>
            <a:ext cx="340240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由于，均为介词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20798" y="5551276"/>
            <a:ext cx="340240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到，介词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4" grpId="0"/>
      <p:bldP spid="44" grpId="1"/>
      <p:bldP spid="41" grpId="0"/>
      <p:bldP spid="41" grpId="1"/>
      <p:bldP spid="42" grpId="0"/>
      <p:bldP spid="42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06574" y="298043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指出下列句子的句式特点并给予归类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虽有槁暴，不复挺者，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之然也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谨庠序之教，申之以孝悌之义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蚓无爪牙之利，筋骨之强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道之所存，师之所存也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不拘于时，学于余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句读之不知，惑之不解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则无望民之多于邻国也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身死人手，为天下笑者，何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9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9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9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81" y="1671122"/>
            <a:ext cx="330025" cy="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06574" y="117426"/>
            <a:ext cx="1121432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然而不王者，未之有也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⑩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委命下吏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耻学于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师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宾语前置句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2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9" y="953454"/>
            <a:ext cx="349284" cy="34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矩形 43"/>
          <p:cNvSpPr/>
          <p:nvPr/>
        </p:nvSpPr>
        <p:spPr>
          <a:xfrm>
            <a:off x="2413273" y="2340149"/>
            <a:ext cx="102932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①④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70870" y="2977328"/>
            <a:ext cx="2808312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②⑦⑫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3214886" y="3573810"/>
            <a:ext cx="182141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70608" y="4172545"/>
            <a:ext cx="217652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⑥⑨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94806" y="4797946"/>
            <a:ext cx="136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⑤⑧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66814" y="5398393"/>
            <a:ext cx="223544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⑩⑪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9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10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10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8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3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405458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五、理解并翻译文中的句子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是何异于刺人而杀之曰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非我也，兵也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9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9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9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10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6614" y="2277666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这种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说法与拿刀把人杀死后说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杀死人的不是我，是兵器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有什么不同呢？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964" y="3890020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7073" y="3895092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何异于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的译法，译为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有什么不同呢？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95406" y="184990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97713" y="184990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2" grpId="0" animBg="1"/>
      <p:bldP spid="72" grpId="1" animBg="1"/>
      <p:bldP spid="73" grpId="0"/>
      <p:bldP spid="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0534" y="765498"/>
            <a:ext cx="10670047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河内凶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，则移其民于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河东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，移其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于河内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河内凶：河内遇到饥荒。河内，今河南境内黄河以北的地方。凶，谷物收成不好，荒年。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河东：黄河以东的地方，在今山西西南部。黄河流经山西省境，自北向南，故称山西境内黄河以东的地区为河东。粟：谷子，脱壳后称为小米，也泛指谷类。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41433" y="765498"/>
            <a:ext cx="11326469" cy="160794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谨庠序之教，申之以孝悌之义。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</p:txBody>
      </p:sp>
      <p:sp>
        <p:nvSpPr>
          <p:cNvPr id="4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9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9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81912" y="1302804"/>
            <a:ext cx="1080598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认真地兴办学校教育，把尊敬父母敬爱兄长的道理反复讲给百姓听。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964" y="2161828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7073" y="2166900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庠序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要译出。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23198" y="95190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25505" y="95190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2" grpId="0" animBg="1"/>
      <p:bldP spid="72" grpId="1" animBg="1"/>
      <p:bldP spid="73" grpId="0"/>
      <p:bldP spid="7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7711"/>
            <a:ext cx="1121432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青，取之于蓝，而青于蓝。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</p:txBody>
      </p:sp>
      <p:sp>
        <p:nvSpPr>
          <p:cNvPr id="4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7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9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52800" y="1307654"/>
            <a:ext cx="979428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靛青，是从蓼蓝中取得的，但比蓼蓝的颜色更深。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2015" y="2133650"/>
            <a:ext cx="11173882" cy="160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7124" y="2191172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，第一个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的处所，第二个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表示比较，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31110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33417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2" grpId="0" animBg="1"/>
      <p:bldP spid="72" grpId="1" animBg="1"/>
      <p:bldP spid="73" grpId="0"/>
      <p:bldP spid="7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65498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故木受绳则直，金就砺则利，君子博学而日参省乎己，则知明而行无过矣。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2351" y="1954358"/>
            <a:ext cx="1088144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所以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木材经墨线比量过就变直了，刀剑拿到磨刀石上去磨就锋利了，君子广泛地学习并且每天对自己检查反省，就会智慧明达而且行为不会有过失了。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330" y="4182689"/>
            <a:ext cx="11173882" cy="146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0439" y="4183124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博学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要译出，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活用为状语也要译出。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18742" y="15660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21049" y="15660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9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5" grpId="0" animBg="1"/>
      <p:bldP spid="45" grpId="1" animBg="1"/>
      <p:bldP spid="46" grpId="0"/>
      <p:bldP spid="4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727711"/>
            <a:ext cx="1077761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有席卷天下，包举宇内，囊括四海之意，并吞八荒之心。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0774" y="1269554"/>
            <a:ext cx="1088144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有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席卷天下，征服九州，横扫四海的意图，并吞八方荒远之地的雄心。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2598" y="2850667"/>
            <a:ext cx="11063250" cy="1515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2833402"/>
            <a:ext cx="10884514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席卷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包举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囊括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并吞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宇内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1630" y="93285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013937" y="93285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9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8598" y="1314757"/>
            <a:ext cx="1110418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胡人不敢南下而牧马，士不敢弯弓而报怨。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51645" y="1898576"/>
            <a:ext cx="941211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胡人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再也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不敢到南边来放牧，勇士不敢拉弓射箭来报仇。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2747407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2709714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仇恨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。两个分句对称翻译即可。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1390" y="14909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53697" y="14909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5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149950"/>
            <a:ext cx="1099424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良将劲弩守要害之处，信臣精卒陈利兵而谁何。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1936" y="1729893"/>
            <a:ext cx="1071186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好的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将领手执强弩守卫着要害之地，可靠的官员、精锐的士兵拿着锋利的兵器，盘问着过往行人。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3168604"/>
            <a:ext cx="11063250" cy="1342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3104745"/>
            <a:ext cx="10884514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执着、拿着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兵器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谁何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盘问行人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71112" y="129812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73419" y="129812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2598" y="621482"/>
            <a:ext cx="10994245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彼童子之师，授之书而习其句读者，非吾所谓传其道解其惑者也。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210" y="1830731"/>
            <a:ext cx="1083591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那些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童子的老师，教给他书，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帮助他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学习其中的文句，不是我所说的能传授那些道理解答那些疑难问题的人。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1788" y="3371067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813" y="3333374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，否定判断句。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4131" y="14315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06438" y="14315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9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10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</a:p>
        </p:txBody>
      </p:sp>
      <p:sp>
        <p:nvSpPr>
          <p:cNvPr id="10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6" grpId="1" animBg="1"/>
      <p:bldP spid="47" grpId="0"/>
      <p:bldP spid="4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2598" y="1053530"/>
            <a:ext cx="10994245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巫医乐师百工之人，君子不齿，今其智乃反不能及，其可怪也欤！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210" y="2253283"/>
            <a:ext cx="1083591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巫医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乐师和各种工匠这些人，君子们不屑一提，现在他们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的见识竟然赶不上这些人，这真是令人奇怪啊！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598" y="3746180"/>
            <a:ext cx="11063250" cy="213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813" y="3697531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指不屑与之同列，羞与为伍，意思是看不起。第一个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；第二个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智乃反不能及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竟然、反而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614" y="18731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68921" y="18731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9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10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10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10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</a:p>
        </p:txBody>
      </p:sp>
      <p:sp>
        <p:nvSpPr>
          <p:cNvPr id="10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6" grpId="1" animBg="1"/>
      <p:bldP spid="47" grpId="0"/>
      <p:bldP spid="47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72454" y="368309"/>
            <a:ext cx="1165540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六、默写常见的名句名篇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32.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填然鼓之，兵刃既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接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弃甲曳兵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而走。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不违农时，谷不可胜食也；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；斧斤以时入山林，材木不可胜用也。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五亩之宅，树之以桑，五十者可以衣帛矣；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；百亩之田，勿夺其时，数口之家可以无饥矣；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颁白者不负戴于道路矣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《寡人之于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国也》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59143" y="1561778"/>
            <a:ext cx="257236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或百步而后止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0927" y="1557586"/>
            <a:ext cx="3010541" cy="725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或五十步而后止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</a:p>
        </p:txBody>
      </p:sp>
      <p:sp>
        <p:nvSpPr>
          <p:cNvPr id="73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28508" y="2193396"/>
            <a:ext cx="257236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数罟不入洿池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93177" y="2190862"/>
            <a:ext cx="3010541" cy="725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鱼鳖不可胜食也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09817" y="3465157"/>
            <a:ext cx="257236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鸡豚狗彘之畜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868442" y="3467956"/>
            <a:ext cx="1699372" cy="725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无失其时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69640" y="4087391"/>
            <a:ext cx="329331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七十者可以食肉矣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4566" y="4725938"/>
            <a:ext cx="2044891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谨庠序之教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10155" y="4725938"/>
            <a:ext cx="2764971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申之以孝悌之义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2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6913" y="1158018"/>
            <a:ext cx="1110418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故木受绳则直，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，则知明而行无过矣。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假舆马者，非利足也，而致千里；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；不积小流，无以成江海。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6934" y="1073071"/>
            <a:ext cx="202806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金就砺则利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51190" y="1053530"/>
            <a:ext cx="393064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君子博学而日参省乎己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7214" y="2360132"/>
            <a:ext cx="166697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假舟楫</a:t>
            </a: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39422" y="2349674"/>
            <a:ext cx="166697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非能水也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972845" y="2341082"/>
            <a:ext cx="166697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而绝江河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4638" y="2970104"/>
            <a:ext cx="207020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故不积跬步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36519" y="2973363"/>
            <a:ext cx="207020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无以至千里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1714" y="659186"/>
            <a:ext cx="10884514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庠序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庠序：古代的地方学校，后也泛称学校或教育事业。《史记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儒林列传》：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闻三代之道，乡里有教，夏曰校，殷曰序，周曰庠。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《汉书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董仲舒传》：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立大学以教于国，设庠序以化于邑。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5316" y="765498"/>
            <a:ext cx="11327381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及至始皇，奋六世之余烈，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，吞二周而亡诸侯，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执敲扑而鞭笞天下，威振四海。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斩木为兵，揭竿为旗，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。山东豪俊遂并起而亡秦族矣。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然秦以区区之地，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，百有余年矣。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一夫作难而七庙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隳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身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死人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手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天下笑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何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也？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《过秦论》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93233" y="664915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振长策而御宇内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</a:p>
        </p:txBody>
      </p:sp>
      <p:sp>
        <p:nvSpPr>
          <p:cNvPr id="105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1173" y="1308587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履至尊而制六合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98032" y="1947134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天下云集响应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5286" y="1955726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赢粮而景从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358902" y="3223295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致万乘之势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91150" y="3213770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序八州而朝同列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58025" y="3859105"/>
            <a:ext cx="4095396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仁义不施而攻守之势异也</a:t>
            </a:r>
            <a:endParaRPr lang="zh-CN" altLang="zh-CN" sz="1050" kern="100" spc="-15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0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0199" y="1158018"/>
            <a:ext cx="10777615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，师之所存也。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，或师焉，或不焉，小学而大遗，吾未见其明也。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是故弟子不必不如师，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，如是而已。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34766" y="1063546"/>
            <a:ext cx="184369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无贵无贱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</a:p>
        </p:txBody>
      </p:sp>
      <p:sp>
        <p:nvSpPr>
          <p:cNvPr id="41" name="矩形 40"/>
          <p:cNvSpPr/>
          <p:nvPr/>
        </p:nvSpPr>
        <p:spPr>
          <a:xfrm>
            <a:off x="4179500" y="1053530"/>
            <a:ext cx="184369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无长无少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83238" y="1053530"/>
            <a:ext cx="184369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道之所存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15419" y="1682552"/>
            <a:ext cx="2028068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句读之不知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02918" y="1711127"/>
            <a:ext cx="202806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惑之不解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56489" y="2963838"/>
            <a:ext cx="277237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师不必贤于弟子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96653" y="2997746"/>
            <a:ext cx="208292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闻道有先后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556893" y="2997746"/>
            <a:ext cx="208292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术业有专攻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0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img1.3lian.com/2015/w2/10/d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3" y="0"/>
            <a:ext cx="12196421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3713" y="693490"/>
            <a:ext cx="1099811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申之以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孝悌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孝悌：孝，指对父母还报的爱；悌，指兄弟姐妹的友爱，也包括和朋友之间的友爱。孔子非常重视孝悌，认为孝悌是做人、做学问的根本。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946246"/>
            <a:ext cx="10884514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君子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博学而日参省乎己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君子：特指有学问有修养的人。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一词出自《易经》，被全面引用最后上升到士大夫及读书人的道德品质始自孔子，并被以后的儒家学派不断完善，成为中国人的道德典范。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716294" y="944505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故不积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跬步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跬：古代跨出一脚为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，跨两脚为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25759" y="874238"/>
            <a:ext cx="106700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连衡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而斗诸侯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连衡：秦国采用的一种离间六国，使它们各自同秦国联合，从而各个击破的策略。也作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连横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25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747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06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986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0627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507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6388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7189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789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9988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3589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50961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585060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47990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15910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7602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694139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2350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5439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4672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88273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71443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0744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21388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34048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06872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960135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996139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0319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37459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11728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5966</Words>
  <Application>Microsoft Office PowerPoint</Application>
  <PresentationFormat>自定义</PresentationFormat>
  <Paragraphs>2240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3712</cp:revision>
  <dcterms:created xsi:type="dcterms:W3CDTF">2014-11-27T01:03:00Z</dcterms:created>
  <dcterms:modified xsi:type="dcterms:W3CDTF">2017-03-28T08:27:11Z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