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1572" r:id="rId2"/>
    <p:sldId id="1571" r:id="rId3"/>
    <p:sldId id="1492" r:id="rId4"/>
    <p:sldId id="1494" r:id="rId5"/>
    <p:sldId id="1496" r:id="rId6"/>
    <p:sldId id="1498" r:id="rId7"/>
    <p:sldId id="1500" r:id="rId8"/>
    <p:sldId id="1502" r:id="rId9"/>
    <p:sldId id="1573" r:id="rId10"/>
    <p:sldId id="1574" r:id="rId11"/>
    <p:sldId id="1575" r:id="rId12"/>
    <p:sldId id="1576" r:id="rId13"/>
    <p:sldId id="1577" r:id="rId14"/>
    <p:sldId id="1578" r:id="rId15"/>
    <p:sldId id="1579" r:id="rId16"/>
    <p:sldId id="1580" r:id="rId17"/>
    <p:sldId id="1581" r:id="rId18"/>
    <p:sldId id="1582" r:id="rId19"/>
    <p:sldId id="1583" r:id="rId20"/>
    <p:sldId id="1632" r:id="rId21"/>
    <p:sldId id="1584" r:id="rId22"/>
    <p:sldId id="1621" r:id="rId23"/>
    <p:sldId id="1633" r:id="rId24"/>
    <p:sldId id="1594" r:id="rId25"/>
    <p:sldId id="1622" r:id="rId26"/>
    <p:sldId id="1634" r:id="rId27"/>
    <p:sldId id="1595" r:id="rId28"/>
    <p:sldId id="1623" r:id="rId29"/>
    <p:sldId id="1624" r:id="rId30"/>
    <p:sldId id="1596" r:id="rId31"/>
    <p:sldId id="1626" r:id="rId32"/>
    <p:sldId id="1627" r:id="rId33"/>
    <p:sldId id="1597" r:id="rId34"/>
    <p:sldId id="1598" r:id="rId35"/>
    <p:sldId id="1630" r:id="rId36"/>
    <p:sldId id="1599" r:id="rId37"/>
    <p:sldId id="1600" r:id="rId38"/>
    <p:sldId id="1601" r:id="rId39"/>
    <p:sldId id="1613" r:id="rId40"/>
    <p:sldId id="1616" r:id="rId41"/>
    <p:sldId id="1617" r:id="rId42"/>
    <p:sldId id="1618" r:id="rId43"/>
    <p:sldId id="1619" r:id="rId44"/>
    <p:sldId id="1635" r:id="rId45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6970" autoAdjust="0"/>
  </p:normalViewPr>
  <p:slideViewPr>
    <p:cSldViewPr>
      <p:cViewPr>
        <p:scale>
          <a:sx n="75" d="100"/>
          <a:sy n="75" d="100"/>
        </p:scale>
        <p:origin x="-1698" y="-85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34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34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26" Type="http://schemas.openxmlformats.org/officeDocument/2006/relationships/slide" Target="slide37.xml"/><Relationship Id="rId3" Type="http://schemas.openxmlformats.org/officeDocument/2006/relationships/slide" Target="slide2.xml"/><Relationship Id="rId21" Type="http://schemas.openxmlformats.org/officeDocument/2006/relationships/slide" Target="slide18.xml"/><Relationship Id="rId34" Type="http://schemas.openxmlformats.org/officeDocument/2006/relationships/slide" Target="slide41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3.xml"/><Relationship Id="rId33" Type="http://schemas.openxmlformats.org/officeDocument/2006/relationships/slide" Target="slide40.xml"/><Relationship Id="rId2" Type="http://schemas.openxmlformats.org/officeDocument/2006/relationships/image" Target="../media/image3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24.xml"/><Relationship Id="rId32" Type="http://schemas.openxmlformats.org/officeDocument/2006/relationships/slide" Target="slide43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0.xml"/><Relationship Id="rId28" Type="http://schemas.openxmlformats.org/officeDocument/2006/relationships/slide" Target="slide34.xml"/><Relationship Id="rId10" Type="http://schemas.openxmlformats.org/officeDocument/2006/relationships/slide" Target="slide9.xml"/><Relationship Id="rId19" Type="http://schemas.openxmlformats.org/officeDocument/2006/relationships/slide" Target="slide21.xml"/><Relationship Id="rId31" Type="http://schemas.openxmlformats.org/officeDocument/2006/relationships/slide" Target="slide42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27.xml"/><Relationship Id="rId27" Type="http://schemas.openxmlformats.org/officeDocument/2006/relationships/slide" Target="slide38.xml"/><Relationship Id="rId30" Type="http://schemas.openxmlformats.org/officeDocument/2006/relationships/slide" Target="slide3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34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34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34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34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34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26" Type="http://schemas.openxmlformats.org/officeDocument/2006/relationships/slide" Target="slide37.xml"/><Relationship Id="rId3" Type="http://schemas.openxmlformats.org/officeDocument/2006/relationships/slide" Target="slide2.xml"/><Relationship Id="rId21" Type="http://schemas.openxmlformats.org/officeDocument/2006/relationships/slide" Target="slide18.xml"/><Relationship Id="rId34" Type="http://schemas.openxmlformats.org/officeDocument/2006/relationships/slide" Target="slide41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3.xml"/><Relationship Id="rId33" Type="http://schemas.openxmlformats.org/officeDocument/2006/relationships/slide" Target="slide40.xml"/><Relationship Id="rId2" Type="http://schemas.openxmlformats.org/officeDocument/2006/relationships/image" Target="../media/image3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24.xml"/><Relationship Id="rId32" Type="http://schemas.openxmlformats.org/officeDocument/2006/relationships/slide" Target="slide43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0.xml"/><Relationship Id="rId28" Type="http://schemas.openxmlformats.org/officeDocument/2006/relationships/slide" Target="slide34.xml"/><Relationship Id="rId10" Type="http://schemas.openxmlformats.org/officeDocument/2006/relationships/slide" Target="slide9.xml"/><Relationship Id="rId19" Type="http://schemas.openxmlformats.org/officeDocument/2006/relationships/slide" Target="slide21.xml"/><Relationship Id="rId31" Type="http://schemas.openxmlformats.org/officeDocument/2006/relationships/slide" Target="slide42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27.xml"/><Relationship Id="rId27" Type="http://schemas.openxmlformats.org/officeDocument/2006/relationships/slide" Target="slide38.xml"/><Relationship Id="rId30" Type="http://schemas.openxmlformats.org/officeDocument/2006/relationships/slide" Target="slide3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34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34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34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34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34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34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34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34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34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26" Type="http://schemas.openxmlformats.org/officeDocument/2006/relationships/slide" Target="slide37.xml"/><Relationship Id="rId3" Type="http://schemas.openxmlformats.org/officeDocument/2006/relationships/slide" Target="slide2.xml"/><Relationship Id="rId21" Type="http://schemas.openxmlformats.org/officeDocument/2006/relationships/slide" Target="slide18.xml"/><Relationship Id="rId34" Type="http://schemas.openxmlformats.org/officeDocument/2006/relationships/slide" Target="slide41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3.xml"/><Relationship Id="rId33" Type="http://schemas.openxmlformats.org/officeDocument/2006/relationships/slide" Target="slide40.xml"/><Relationship Id="rId2" Type="http://schemas.openxmlformats.org/officeDocument/2006/relationships/image" Target="../media/image3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24.xml"/><Relationship Id="rId32" Type="http://schemas.openxmlformats.org/officeDocument/2006/relationships/slide" Target="slide43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30.xml"/><Relationship Id="rId28" Type="http://schemas.openxmlformats.org/officeDocument/2006/relationships/slide" Target="slide34.xml"/><Relationship Id="rId10" Type="http://schemas.openxmlformats.org/officeDocument/2006/relationships/slide" Target="slide9.xml"/><Relationship Id="rId19" Type="http://schemas.openxmlformats.org/officeDocument/2006/relationships/slide" Target="slide21.xml"/><Relationship Id="rId31" Type="http://schemas.openxmlformats.org/officeDocument/2006/relationships/slide" Target="slide42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27.xml"/><Relationship Id="rId27" Type="http://schemas.openxmlformats.org/officeDocument/2006/relationships/slide" Target="slide38.xml"/><Relationship Id="rId30" Type="http://schemas.openxmlformats.org/officeDocument/2006/relationships/slide" Target="slide3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26" Type="http://schemas.openxmlformats.org/officeDocument/2006/relationships/slide" Target="slide38.xml"/><Relationship Id="rId3" Type="http://schemas.openxmlformats.org/officeDocument/2006/relationships/slide" Target="slide3.xml"/><Relationship Id="rId21" Type="http://schemas.openxmlformats.org/officeDocument/2006/relationships/slide" Target="slide27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7.xml"/><Relationship Id="rId33" Type="http://schemas.openxmlformats.org/officeDocument/2006/relationships/slide" Target="slide41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3.xml"/><Relationship Id="rId32" Type="http://schemas.openxmlformats.org/officeDocument/2006/relationships/slide" Target="slide40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4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3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30.xml"/><Relationship Id="rId27" Type="http://schemas.openxmlformats.org/officeDocument/2006/relationships/slide" Target="slide34.xml"/><Relationship Id="rId30" Type="http://schemas.openxmlformats.org/officeDocument/2006/relationships/slide" Target="slide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istrator\Desktop\新建文件夹1.21\1.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4" y="-26590"/>
            <a:ext cx="12206962" cy="688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3" name="副标题 3"/>
          <p:cNvSpPr txBox="1">
            <a:spLocks/>
          </p:cNvSpPr>
          <p:nvPr/>
        </p:nvSpPr>
        <p:spPr>
          <a:xfrm>
            <a:off x="98319" y="3757579"/>
            <a:ext cx="1375261" cy="118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30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古诗文阅读</a:t>
            </a:r>
            <a:endParaRPr lang="zh-CN" altLang="en-US" sz="30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标题 2"/>
          <p:cNvSpPr txBox="1">
            <a:spLocks/>
          </p:cNvSpPr>
          <p:nvPr/>
        </p:nvSpPr>
        <p:spPr>
          <a:xfrm>
            <a:off x="4068822" y="3736876"/>
            <a:ext cx="7050684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必修</a:t>
            </a:r>
            <a:r>
              <a:rPr lang="en-US" altLang="zh-CN" sz="36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4</a:t>
            </a:r>
          </a:p>
          <a:p>
            <a:pPr algn="r">
              <a:lnSpc>
                <a:spcPct val="120000"/>
              </a:lnSpc>
            </a:pP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——《</a:t>
            </a:r>
            <a:r>
              <a:rPr lang="zh-CN" altLang="en-US" sz="2800" kern="100" spc="-200" dirty="0">
                <a:latin typeface="Times New Roman"/>
                <a:ea typeface="华文细黑"/>
                <a:cs typeface="Courier New"/>
              </a:rPr>
              <a:t>廉颇蔺相如列传</a:t>
            </a: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》《</a:t>
            </a:r>
            <a:r>
              <a:rPr lang="zh-CN" altLang="en-US" sz="2800" kern="100" spc="-200" dirty="0">
                <a:latin typeface="Times New Roman"/>
                <a:ea typeface="华文细黑"/>
                <a:cs typeface="Courier New"/>
              </a:rPr>
              <a:t>苏武传</a:t>
            </a: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》《</a:t>
            </a:r>
            <a:r>
              <a:rPr lang="zh-CN" altLang="en-US" sz="2800" kern="100" spc="-200" dirty="0">
                <a:latin typeface="Times New Roman"/>
                <a:ea typeface="华文细黑"/>
                <a:cs typeface="Courier New"/>
              </a:rPr>
              <a:t>张衡传</a:t>
            </a: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》</a:t>
            </a:r>
            <a:endParaRPr lang="zh-CN" altLang="zh-CN" sz="2800" kern="100" spc="-2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13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77530" y="477466"/>
            <a:ext cx="10459805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宦骑与黄门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驸马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争船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驸马：中国古代帝王女婿的称谓。又称帝婿、主婿、国婿等。因驸马都尉得名。汉武帝时始置驸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马都尉，驸，即副。驸马都尉，掌副车之马。到三国时期，魏国的何晏，以帝婿的身份授官驸马都尉，以后又有晋代杜预娶晋宣帝之女安陆公主，王济娶司马昭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之女常山公主，皆授官驸马都尉。魏晋以后，帝婿照例都加驸马都尉称号，简称驸马，非实官。以后驸马即用以称帝婿。清代称额驸。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0590" y="1020967"/>
            <a:ext cx="11214326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匈奴与汉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和亲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和亲：西汉为缓和汉、匈关系，嫁宗室女与匈奴单于。使两个对立民族停止战争，捐弃仇怨，转而建立和平、友好、亲睦的关系。这不是自然形成的形态，而是经由两个民族的政治、军事当局协商并用正式条约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口头或文字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规定了的一种民族关系形态。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6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8957" y="909514"/>
            <a:ext cx="11103293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《后汉书》：一部记载东汉历史的纪传体史书，由南朝宋时的范晔所著，与《史记》《汉书》《三国志》合称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前四史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。书中分十纪、八十列传和八志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八志自司马彪《续汉书》补入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。全书主要记述了从公元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年起至公元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195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年的历史。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7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52621" y="130126"/>
            <a:ext cx="11669672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游于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，因入京师，观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太学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三辅：汉朝以京兆尹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原为官名，汉朝也作政区名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、左冯翊、右扶风为三辅。这三个地区在今陕西西安附近。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太学：古代设在京城的全国最高学府。太学之名始于西周。汉代始设于京师。太学初建时为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人，汉昭帝时增至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人，王莽时增至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10 000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博士弟子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免除赋役的特权。博士弟子入选，内由太常负责选择，外由郡国察举。武帝还下令天下郡国设立学校官，初步建立起地方教育系统。太学和郡国学主要是培养统治人民的封建官僚，但是在传播文化方面，也起了重要作用。魏晋至明清或设太学，或设国子学，或两者同时设立，均为传授儒家经典的最高学府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7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53751" y="693490"/>
            <a:ext cx="10670047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举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孝廉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不行，连辟公府不就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孝廉：汉武帝时设立的察举考试，以选拔任用官员的一种科目，孝廉是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孝顺亲长、廉能正直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的意思。后代，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孝廉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这个称呼，也变成明朝、清朝对举人的雅称。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59395" y="1090262"/>
            <a:ext cx="10564403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尤致思于天文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阴阳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历算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阴阳：源自古代中国人民的自然观。古人观察到自然界中各种对立又相联的大自然现象，如天地、日月、昼夜、寒暑、男女、上下等，便以哲学的思想方式归纳出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这个概念。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9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36529" y="589688"/>
            <a:ext cx="11103293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公车特征拜郎中，再迁为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太史令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史令：也称太史，官职名，相传夏代末已有此职。西周、春秋时太史掌管起草文书，策命诸侯卿大夫，记载史事，编写史书，兼管国家典籍、天文历法、祭祀等，为朝廷大臣。秦汉设太史令，职位渐低。魏晋以后修史的任务划归著作郎，太史仅掌管推算历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8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9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3924" y="1090262"/>
            <a:ext cx="10993359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衡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下车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，治威严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下车：官吏初到任。语出《礼记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乐记》：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武王克殷，反商，未及下车，而封黄帝之后蓟。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8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8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8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9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90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91067" y="946246"/>
            <a:ext cx="10776747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17.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视事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三年，上书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乞骸骨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视事：官员到职工作。多指政事而言。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乞骸骨：封建社会，大臣年老了请求辞职为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乞骸骨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，意思是请求赐还自己的身体，回家乡去。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94606" y="297660"/>
            <a:ext cx="10809256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二、理解常见文言实词在文中的含义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18.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指出下列通假字的本字，并解释其义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臣愿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璧往使　　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召有司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唯大王与群臣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计议之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拜送书于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可予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信义安所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不顾恩义，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主背亲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毛并咽之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8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9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9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9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9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78599" y="1384995"/>
            <a:ext cx="141112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捧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55693" y="1384995"/>
            <a:ext cx="203561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双手捧着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78599" y="1989798"/>
            <a:ext cx="1512168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按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7055693" y="1966579"/>
            <a:ext cx="2044799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审察、查看</a:t>
            </a:r>
          </a:p>
        </p:txBody>
      </p:sp>
      <p:sp>
        <p:nvSpPr>
          <p:cNvPr id="44" name="矩形 43"/>
          <p:cNvSpPr/>
          <p:nvPr/>
        </p:nvSpPr>
        <p:spPr>
          <a:xfrm>
            <a:off x="5778599" y="2565698"/>
            <a:ext cx="136526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熟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55693" y="2561529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仔细</a:t>
            </a:r>
          </a:p>
        </p:txBody>
      </p:sp>
      <p:sp>
        <p:nvSpPr>
          <p:cNvPr id="47" name="矩形 46"/>
          <p:cNvSpPr/>
          <p:nvPr/>
        </p:nvSpPr>
        <p:spPr>
          <a:xfrm>
            <a:off x="5778599" y="3185195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廷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55693" y="3137593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朝廷</a:t>
            </a:r>
          </a:p>
        </p:txBody>
      </p:sp>
      <p:sp>
        <p:nvSpPr>
          <p:cNvPr id="49" name="矩形 48"/>
          <p:cNvSpPr/>
          <p:nvPr/>
        </p:nvSpPr>
        <p:spPr>
          <a:xfrm>
            <a:off x="5778599" y="3789834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否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55693" y="3713657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不给</a:t>
            </a:r>
          </a:p>
        </p:txBody>
      </p:sp>
      <p:sp>
        <p:nvSpPr>
          <p:cNvPr id="52" name="矩形 51"/>
          <p:cNvSpPr/>
          <p:nvPr/>
        </p:nvSpPr>
        <p:spPr>
          <a:xfrm>
            <a:off x="5778599" y="4365898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现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055693" y="4308771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表现</a:t>
            </a:r>
          </a:p>
        </p:txBody>
      </p:sp>
      <p:sp>
        <p:nvSpPr>
          <p:cNvPr id="54" name="矩形 53"/>
          <p:cNvSpPr/>
          <p:nvPr/>
        </p:nvSpPr>
        <p:spPr>
          <a:xfrm>
            <a:off x="5778599" y="4995578"/>
            <a:ext cx="1435457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叛</a:t>
            </a:r>
            <a:r>
              <a:rPr lang="zh-CN" altLang="en-US" sz="2800" kern="1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endParaRPr lang="zh-CN" altLang="zh-CN" sz="2800" kern="100" dirty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Times New Roman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55693" y="4919401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背叛</a:t>
            </a:r>
          </a:p>
        </p:txBody>
      </p:sp>
      <p:sp>
        <p:nvSpPr>
          <p:cNvPr id="56" name="矩形 55"/>
          <p:cNvSpPr/>
          <p:nvPr/>
        </p:nvSpPr>
        <p:spPr>
          <a:xfrm>
            <a:off x="5778599" y="5580509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毡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55693" y="5504332"/>
            <a:ext cx="2120693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毛织的毡毯</a:t>
            </a: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8" grpId="0"/>
      <p:bldP spid="38" grpId="1"/>
      <p:bldP spid="43" grpId="0"/>
      <p:bldP spid="43" grpId="1"/>
      <p:bldP spid="44" grpId="0"/>
      <p:bldP spid="44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1067" y="693490"/>
            <a:ext cx="10776747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一、了解并掌握常见的古代文化知识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拜为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上卿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上卿：战国时最高的官阶。春秋时，周朝及诸侯国都有卿，是高级长官，分为上、中、下三级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即上卿、中卿、下卿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。战国时作为爵位的称谓，一般授予劳苦功高的大臣或贵族。相当于丞相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宰相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的位置，并且得到王侯、皇帝的青睐。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94606" y="298043"/>
            <a:ext cx="1080925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掘野鼠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去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草实而食之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空自苦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人之地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因泣下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霑衿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，与武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决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降及物故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径八尺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形似酒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阴知奸党名姓，一时收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禽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8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9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9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9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9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78599" y="242392"/>
            <a:ext cx="141112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弆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55693" y="242392"/>
            <a:ext cx="203561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收藏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78599" y="847195"/>
            <a:ext cx="1512168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无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7055693" y="823976"/>
            <a:ext cx="2044799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没有</a:t>
            </a:r>
          </a:p>
        </p:txBody>
      </p:sp>
      <p:sp>
        <p:nvSpPr>
          <p:cNvPr id="43" name="矩形 42"/>
          <p:cNvSpPr/>
          <p:nvPr/>
        </p:nvSpPr>
        <p:spPr>
          <a:xfrm>
            <a:off x="5778599" y="1451670"/>
            <a:ext cx="136526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沾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55693" y="1447501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沾湿</a:t>
            </a:r>
          </a:p>
        </p:txBody>
      </p:sp>
      <p:sp>
        <p:nvSpPr>
          <p:cNvPr id="46" name="矩形 45"/>
          <p:cNvSpPr/>
          <p:nvPr/>
        </p:nvSpPr>
        <p:spPr>
          <a:xfrm>
            <a:off x="5778599" y="2118792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襟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55693" y="2099765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衣襟</a:t>
            </a:r>
          </a:p>
        </p:txBody>
      </p:sp>
      <p:sp>
        <p:nvSpPr>
          <p:cNvPr id="48" name="矩形 47"/>
          <p:cNvSpPr/>
          <p:nvPr/>
        </p:nvSpPr>
        <p:spPr>
          <a:xfrm>
            <a:off x="5778599" y="2814972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诀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55693" y="2738795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辞别</a:t>
            </a:r>
          </a:p>
        </p:txBody>
      </p:sp>
      <p:sp>
        <p:nvSpPr>
          <p:cNvPr id="50" name="矩形 49"/>
          <p:cNvSpPr/>
          <p:nvPr/>
        </p:nvSpPr>
        <p:spPr>
          <a:xfrm>
            <a:off x="5778599" y="3391036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已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55693" y="3362484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已经</a:t>
            </a:r>
          </a:p>
        </p:txBody>
      </p:sp>
      <p:sp>
        <p:nvSpPr>
          <p:cNvPr id="53" name="矩形 52"/>
          <p:cNvSpPr/>
          <p:nvPr/>
        </p:nvSpPr>
        <p:spPr>
          <a:xfrm>
            <a:off x="5778599" y="4028529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圆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800" kern="100" dirty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Times New Roman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055693" y="3990452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圆周</a:t>
            </a:r>
          </a:p>
        </p:txBody>
      </p:sp>
      <p:sp>
        <p:nvSpPr>
          <p:cNvPr id="55" name="矩形 54"/>
          <p:cNvSpPr/>
          <p:nvPr/>
        </p:nvSpPr>
        <p:spPr>
          <a:xfrm>
            <a:off x="5778599" y="4725938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樽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55693" y="4683011"/>
            <a:ext cx="2120693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酒器</a:t>
            </a:r>
          </a:p>
        </p:txBody>
      </p:sp>
      <p:sp>
        <p:nvSpPr>
          <p:cNvPr id="57" name="矩形 56"/>
          <p:cNvSpPr/>
          <p:nvPr/>
        </p:nvSpPr>
        <p:spPr>
          <a:xfrm>
            <a:off x="5788124" y="5344929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擒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065218" y="5302002"/>
            <a:ext cx="2120693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擒拿、捕捉</a:t>
            </a:r>
          </a:p>
        </p:txBody>
      </p:sp>
    </p:spTree>
    <p:extLst>
      <p:ext uri="{BB962C8B-B14F-4D97-AF65-F5344CB8AC3E}">
        <p14:creationId xmlns:p14="http://schemas.microsoft.com/office/powerpoint/2010/main" val="347673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37" grpId="0"/>
      <p:bldP spid="37" grpId="1"/>
      <p:bldP spid="39" grpId="0"/>
      <p:bldP spid="39" grpId="1"/>
      <p:bldP spid="43" grpId="0"/>
      <p:bldP spid="43" grpId="1"/>
      <p:bldP spid="44" grpId="0"/>
      <p:bldP spid="44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6573" y="261442"/>
            <a:ext cx="11523525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19.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解释下列句中加颜色的实词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计欲亡走燕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使人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赵王书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在赵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之二策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spc="-200" dirty="0">
                <a:latin typeface="Times New Roman"/>
                <a:ea typeface="华文细黑"/>
                <a:cs typeface="Times New Roman"/>
              </a:rPr>
              <a:t>臣请</a:t>
            </a:r>
            <a:r>
              <a:rPr lang="zh-CN" altLang="zh-CN" sz="2800" kern="100" spc="-2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完璧归赵</a:t>
            </a:r>
            <a:r>
              <a:rPr lang="zh-CN" altLang="zh-CN" sz="2800" kern="100" spc="-2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相如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璧奏秦王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礼节甚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不如因而厚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74343" y="784548"/>
            <a:ext cx="141112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私下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30910" y="1432620"/>
            <a:ext cx="203561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送给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78782" y="2052281"/>
            <a:ext cx="1512168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理亏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2609922" y="2686659"/>
            <a:ext cx="269319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权衡、比较</a:t>
            </a:r>
          </a:p>
        </p:txBody>
      </p:sp>
      <p:sp>
        <p:nvSpPr>
          <p:cNvPr id="71" name="矩形 70"/>
          <p:cNvSpPr/>
          <p:nvPr/>
        </p:nvSpPr>
        <p:spPr>
          <a:xfrm>
            <a:off x="2945904" y="3342928"/>
            <a:ext cx="8984195" cy="70266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700" kern="100" spc="-18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把和氏璧完好无缺地送回赵国。比喻原物完整无损地归还本人</a:t>
            </a:r>
            <a:endParaRPr lang="zh-CN" altLang="en-US" sz="2700" kern="100" spc="-18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8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9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9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9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9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9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95653" y="4009863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捧着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10830" y="4672980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傲慢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07432" y="5249044"/>
            <a:ext cx="2299265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招待、款待</a:t>
            </a: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1" grpId="1"/>
      <p:bldP spid="42" grpId="0"/>
      <p:bldP spid="42" grpId="1"/>
      <p:bldP spid="38" grpId="0"/>
      <p:bldP spid="38" grpId="1"/>
      <p:bldP spid="71" grpId="0"/>
      <p:bldP spid="71" grpId="1"/>
      <p:bldP spid="45" grpId="0"/>
      <p:bldP spid="45" grpId="1"/>
      <p:bldP spid="48" grpId="0"/>
      <p:bldP spid="48" grpId="1"/>
      <p:bldP spid="49" grpId="0"/>
      <p:bldP spid="4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6574" y="298043"/>
            <a:ext cx="112143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左右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欲刃相如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于是秦王不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怿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位在廉颇之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卒相与欢，为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刎颈之交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武帝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因厚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相与谋劫单于母阏氏归汉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武复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穷厄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8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9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9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9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9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9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381112" y="187693"/>
            <a:ext cx="2066022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身边的侍从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29813" y="766431"/>
            <a:ext cx="270940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高兴、喜悦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46934" y="1451834"/>
            <a:ext cx="2213966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上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5004898" y="2057637"/>
            <a:ext cx="296251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誓同生死的朋友</a:t>
            </a:r>
          </a:p>
        </p:txBody>
      </p:sp>
      <p:sp>
        <p:nvSpPr>
          <p:cNvPr id="49" name="矩形 48"/>
          <p:cNvSpPr/>
          <p:nvPr/>
        </p:nvSpPr>
        <p:spPr>
          <a:xfrm>
            <a:off x="3358902" y="2709714"/>
            <a:ext cx="136526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赞许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214886" y="3357786"/>
            <a:ext cx="2090241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赠送礼物</a:t>
            </a:r>
          </a:p>
        </p:txBody>
      </p:sp>
      <p:sp>
        <p:nvSpPr>
          <p:cNvPr id="51" name="矩形 50"/>
          <p:cNvSpPr/>
          <p:nvPr/>
        </p:nvSpPr>
        <p:spPr>
          <a:xfrm>
            <a:off x="5667861" y="4077866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暗中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26835" y="4649925"/>
            <a:ext cx="1900219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陷于困境</a:t>
            </a:r>
          </a:p>
        </p:txBody>
      </p:sp>
    </p:spTree>
    <p:extLst>
      <p:ext uri="{BB962C8B-B14F-4D97-AF65-F5344CB8AC3E}">
        <p14:creationId xmlns:p14="http://schemas.microsoft.com/office/powerpoint/2010/main" val="2636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6" grpId="0"/>
      <p:bldP spid="46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6574" y="298043"/>
            <a:ext cx="112143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独有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女弟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(18)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游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于三辅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遂通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五经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公车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特征拜郎中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为太史令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又多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豪右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(23)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视事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上书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乞骸骨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8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9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9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9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9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9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65401" y="197218"/>
            <a:ext cx="141112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妹妹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929928" y="838439"/>
            <a:ext cx="1149054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游学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00236" y="1485742"/>
            <a:ext cx="8407538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指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《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诗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》《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书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》《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礼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》《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易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》《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春秋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》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五部经书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4006974" y="2091545"/>
            <a:ext cx="2241940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汉代官署名</a:t>
            </a:r>
          </a:p>
        </p:txBody>
      </p:sp>
      <p:sp>
        <p:nvSpPr>
          <p:cNvPr id="55" name="矩形 54"/>
          <p:cNvSpPr/>
          <p:nvPr/>
        </p:nvSpPr>
        <p:spPr>
          <a:xfrm>
            <a:off x="3718942" y="2783332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升官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924845" y="3345739"/>
            <a:ext cx="2090241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豪族大户</a:t>
            </a:r>
          </a:p>
        </p:txBody>
      </p:sp>
      <p:sp>
        <p:nvSpPr>
          <p:cNvPr id="57" name="矩形 56"/>
          <p:cNvSpPr/>
          <p:nvPr/>
        </p:nvSpPr>
        <p:spPr>
          <a:xfrm>
            <a:off x="2845321" y="4058158"/>
            <a:ext cx="307702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官员到职工作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98937" y="4653930"/>
            <a:ext cx="3259502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大臣年老请求辞职</a:t>
            </a:r>
          </a:p>
        </p:txBody>
      </p:sp>
    </p:spTree>
    <p:extLst>
      <p:ext uri="{BB962C8B-B14F-4D97-AF65-F5344CB8AC3E}">
        <p14:creationId xmlns:p14="http://schemas.microsoft.com/office/powerpoint/2010/main" val="175482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6" grpId="0"/>
      <p:bldP spid="46" grpId="1"/>
      <p:bldP spid="48" grpId="0"/>
      <p:bldP spid="48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189434"/>
            <a:ext cx="11214326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20.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解释下列句中加颜色的古今异义词的古义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璧有瑕，请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指示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今义：指示下级或晚辈的话或文字。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于是相如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前进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缶，因跪请秦王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今义：向前行进，思想进步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宣言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我见相如，必辱之。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今义：表示政府的公告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58702" y="1217529"/>
            <a:ext cx="565292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两个词，指，指出；示，给人看。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558702" y="3030996"/>
            <a:ext cx="429480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两个词，走上前去进献。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02718" y="4820617"/>
            <a:ext cx="1317361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扬言。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8" grpId="0"/>
      <p:bldP spid="48" grpId="1"/>
      <p:bldP spid="51" grpId="0"/>
      <p:bldP spid="5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261442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臣所以去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亲戚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而事君者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今义：跟自己家庭有婚姻关系或血统关系的家庭或它的成员。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汉亦留之以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相当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今义：副词，表程度，但不到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的程度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皆为陛下所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成就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今义：事业上的成绩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86694" y="756906"/>
            <a:ext cx="8379030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内外亲属，包括父母、兄弟、妻子和同族亲属等。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558702" y="2742964"/>
            <a:ext cx="170321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相抵押。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18799" y="4653930"/>
            <a:ext cx="2892231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栽培，提拔。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33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9" grpId="0"/>
      <p:bldP spid="49" grpId="1"/>
      <p:bldP spid="50" grpId="0"/>
      <p:bldP spid="5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261442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兄弟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亲近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今义：亲密地接近。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公车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特征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拜郎中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今义：可以作为事物特点的征象、标志等。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饰以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篆文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山龟鸟兽之形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今义：汉字的一种书体，如大篆、小篆等。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58702" y="765498"/>
            <a:ext cx="429976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做了皇上的侍臣。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74495" y="2689296"/>
            <a:ext cx="5449457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特，特地；征，征召。是两个词。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1561389" y="4634880"/>
            <a:ext cx="417377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篆，篆文；文，花纹。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16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52" grpId="0"/>
      <p:bldP spid="5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1630710" y="765498"/>
            <a:ext cx="10297144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秦贪，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负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其强，以空言求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璧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均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之二策，宁许以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负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秦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曲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相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如度秦王虽斋，决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负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约不偿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城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臣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诚恐见欺于王而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负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赵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廉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颇闻之，肉袒</a:t>
            </a:r>
            <a:r>
              <a:rPr lang="zh-CN" altLang="zh-CN" sz="28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负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荆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25720" y="4102278"/>
            <a:ext cx="5758272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数通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使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相窥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观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单于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使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陵至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海上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5580" y="242148"/>
            <a:ext cx="3451394" cy="249296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解释下列多义词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endParaRPr lang="en-US" altLang="zh-CN" sz="2800" dirty="0" smtClean="0">
              <a:latin typeface="Times New Roman"/>
              <a:ea typeface="华文细黑"/>
            </a:endParaRPr>
          </a:p>
          <a:p>
            <a:endParaRPr lang="en-US" altLang="zh-CN" sz="2800" dirty="0">
              <a:latin typeface="Times New Roman"/>
              <a:ea typeface="华文细黑"/>
            </a:endParaRPr>
          </a:p>
          <a:p>
            <a:endParaRPr lang="en-US" altLang="zh-CN" sz="2800" dirty="0">
              <a:latin typeface="Times New Roman"/>
              <a:ea typeface="华文细黑"/>
            </a:endParaRPr>
          </a:p>
          <a:p>
            <a:r>
              <a:rPr lang="en-US" altLang="zh-CN" sz="2800" dirty="0" smtClean="0">
                <a:latin typeface="Times New Roman"/>
                <a:ea typeface="华文细黑"/>
              </a:rPr>
              <a:t>(</a:t>
            </a:r>
            <a:r>
              <a:rPr lang="en-US" altLang="zh-CN" sz="2800" dirty="0">
                <a:latin typeface="Times New Roman"/>
                <a:ea typeface="华文细黑"/>
              </a:rPr>
              <a:t>1)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985098" y="706190"/>
            <a:ext cx="216550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依仗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8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98517" y="1362770"/>
            <a:ext cx="2847553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使</a:t>
            </a:r>
            <a:r>
              <a:rPr lang="en-US" altLang="zh-CN" sz="2800" kern="1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承担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75462" y="1989634"/>
            <a:ext cx="284755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违背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31110" y="2598948"/>
            <a:ext cx="284755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辜负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83770" y="3247020"/>
            <a:ext cx="284755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背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6417" y="4052466"/>
            <a:ext cx="284755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使者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96457" y="4687180"/>
            <a:ext cx="284755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派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左大括号 51"/>
          <p:cNvSpPr/>
          <p:nvPr/>
        </p:nvSpPr>
        <p:spPr>
          <a:xfrm>
            <a:off x="1518038" y="1197546"/>
            <a:ext cx="163378" cy="26349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50590" y="4481785"/>
            <a:ext cx="108012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dirty="0">
                <a:latin typeface="Times New Roman"/>
                <a:ea typeface="华文细黑"/>
              </a:rPr>
              <a:t>(2)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使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5" name="左大括号 54"/>
          <p:cNvSpPr/>
          <p:nvPr/>
        </p:nvSpPr>
        <p:spPr>
          <a:xfrm>
            <a:off x="1513048" y="4459114"/>
            <a:ext cx="163378" cy="8395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0710" y="510584"/>
            <a:ext cx="964907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京师学者咸怪其无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征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征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于色，发于声，而后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喻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愿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为市鞍马，从此替爷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征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旁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征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博引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宫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中尚促织之戏，岁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征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民间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公车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特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征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拜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郎中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挟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天子以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征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四方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71070" y="477466"/>
            <a:ext cx="122236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应验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5591150" y="1125538"/>
            <a:ext cx="132840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表现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16550" y="1727002"/>
            <a:ext cx="9980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出征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155578" y="2368066"/>
            <a:ext cx="9980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证明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985098" y="2997088"/>
            <a:ext cx="9980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征收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8806" y="3619760"/>
            <a:ext cx="9980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征召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189090" y="4267832"/>
            <a:ext cx="109785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征讨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6530" y="2480990"/>
            <a:ext cx="116618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(3)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征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1518038" y="839982"/>
            <a:ext cx="163378" cy="40780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2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630710" y="1371198"/>
            <a:ext cx="9649072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观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太学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大王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见臣列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观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此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则岳阳楼之大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观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玄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都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观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里桃千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树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启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窗而</a:t>
            </a:r>
            <a:r>
              <a:rPr lang="zh-CN" altLang="zh-CN" sz="28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观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770138" y="1315504"/>
            <a:ext cx="122236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学习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3862958" y="1950876"/>
            <a:ext cx="132840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宫殿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943078" y="2598948"/>
            <a:ext cx="9980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景象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220360" y="3200412"/>
            <a:ext cx="9980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道观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152940" y="3856992"/>
            <a:ext cx="99805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IPAPANNEW"/>
                <a:ea typeface="华文细黑"/>
                <a:cs typeface="Times New Roman"/>
              </a:rPr>
              <a:t>观察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6530" y="2709714"/>
            <a:ext cx="116618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(4)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6" name="左大括号 45"/>
          <p:cNvSpPr/>
          <p:nvPr/>
        </p:nvSpPr>
        <p:spPr>
          <a:xfrm>
            <a:off x="1518038" y="1776055"/>
            <a:ext cx="163378" cy="27148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753751" y="724867"/>
            <a:ext cx="10670047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于是赵王乃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斋戒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斋戒：古人在祭祀或行大礼前，洁身清心，以示虔诚。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425496" y="261442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指出下列加颜色词语的活用类型并释义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赵王于是遂遣相如奉璧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西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入秦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至赵矣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卒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见相如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袒负荆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相如视秦王无意偿赵城，乃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曰：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怒发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冲冠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臣乃敢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璧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相如广成传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07174" y="765498"/>
            <a:ext cx="3168521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名词作状语，向西。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646977" y="1394520"/>
            <a:ext cx="3645203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名词作状语，从小路。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3004593" y="2084313"/>
            <a:ext cx="4098725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名词作状语，在朝廷上。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38822" y="2698477"/>
            <a:ext cx="620358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名词作状语，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肉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袒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的状语。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14256" y="3401219"/>
            <a:ext cx="373902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名词作动词，上前。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005682" y="4005858"/>
            <a:ext cx="452015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名词作动词，向上、竖起。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98862" y="4653272"/>
            <a:ext cx="379434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名词作动词，献上。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77183" y="5292477"/>
            <a:ext cx="4304809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名词作动词，安置住宿。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47" grpId="0"/>
      <p:bldP spid="4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34945" y="261442"/>
            <a:ext cx="11764917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乃使其从者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褐，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其璧：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赵王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赵王窃闻秦王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为秦声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左右欲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宁许以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秦曲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大王必欲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且庸人尚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羞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spc="-180" dirty="0">
                <a:latin typeface="Times New Roman"/>
                <a:ea typeface="华文细黑"/>
                <a:cs typeface="Courier New"/>
              </a:rPr>
              <a:t>(16)</a:t>
            </a:r>
            <a:r>
              <a:rPr lang="zh-CN" altLang="zh-CN" sz="2800" kern="100" spc="-18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800" kern="100" spc="-18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先</a:t>
            </a:r>
            <a:r>
              <a:rPr lang="zh-CN" altLang="zh-CN" sz="2800" kern="100" spc="-180" dirty="0">
                <a:latin typeface="Times New Roman"/>
                <a:ea typeface="华文细黑"/>
                <a:cs typeface="Times New Roman"/>
              </a:rPr>
              <a:t>国家之急而</a:t>
            </a:r>
            <a:r>
              <a:rPr lang="zh-CN" altLang="zh-CN" sz="2800" kern="100" spc="-18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spc="-180" dirty="0">
                <a:latin typeface="Times New Roman"/>
                <a:ea typeface="华文细黑"/>
                <a:cs typeface="Times New Roman"/>
              </a:rPr>
              <a:t>私仇也</a:t>
            </a:r>
            <a:r>
              <a:rPr lang="zh-CN" altLang="zh-CN" sz="2800" kern="100" spc="-18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17257" y="117426"/>
            <a:ext cx="4981862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名词作动词，穿，怀里藏着。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39330" y="780543"/>
            <a:ext cx="2808312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名词作动词，弹。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4740386" y="1446820"/>
            <a:ext cx="519671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形容词作动词，擅长，善于。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40360" y="2114600"/>
            <a:ext cx="3816424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名词作动词，用刀杀。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301391" y="2709714"/>
            <a:ext cx="519555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动词的使动用法，使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承担。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312368" y="3357786"/>
            <a:ext cx="435624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形容词作动词，逼迫。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40360" y="4005858"/>
            <a:ext cx="555529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形容词的意动用法，以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为羞。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52528" y="4653930"/>
            <a:ext cx="700579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spc="-15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形容词的意动用</a:t>
            </a:r>
            <a:r>
              <a:rPr lang="zh-CN" altLang="en-US" sz="2800" kern="100" spc="-15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法</a:t>
            </a:r>
            <a:r>
              <a:rPr lang="en-US" altLang="zh-CN" sz="2800" kern="100" spc="-15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,</a:t>
            </a:r>
            <a:r>
              <a:rPr lang="zh-CN" altLang="en-US" sz="2800" kern="100" spc="-15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以</a:t>
            </a:r>
            <a:r>
              <a:rPr lang="en-US" altLang="zh-CN" sz="2800" kern="100" spc="-15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spc="-15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为先，以</a:t>
            </a:r>
            <a:r>
              <a:rPr lang="en-US" altLang="zh-CN" sz="2800" kern="100" spc="-15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spc="-15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为后。</a:t>
            </a:r>
            <a:endParaRPr lang="zh-CN" altLang="zh-CN" sz="1050" kern="100" spc="-15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330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47" grpId="0"/>
      <p:bldP spid="4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262558" y="189434"/>
            <a:ext cx="11430350" cy="55522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(17)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大国之威以修敬也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毕礼而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归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单于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壮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归营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空以身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膏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草野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(22)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杖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汉节牧羊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大将军邓骘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衡少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属文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spc="-180" dirty="0">
                <a:latin typeface="Times New Roman"/>
                <a:ea typeface="华文细黑"/>
                <a:cs typeface="Courier New"/>
              </a:rPr>
              <a:t>(25)</a:t>
            </a:r>
            <a:r>
              <a:rPr lang="zh-CN" altLang="zh-CN" sz="2800" kern="100" spc="-180" dirty="0">
                <a:latin typeface="Times New Roman"/>
                <a:ea typeface="华文细黑"/>
                <a:cs typeface="Times New Roman"/>
              </a:rPr>
              <a:t>妙</a:t>
            </a:r>
            <a:r>
              <a:rPr lang="zh-CN" altLang="zh-CN" sz="2800" kern="100" spc="-18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尽</a:t>
            </a:r>
            <a:r>
              <a:rPr lang="zh-CN" altLang="zh-CN" sz="2800" kern="100" spc="-180" dirty="0">
                <a:latin typeface="Times New Roman"/>
                <a:ea typeface="华文细黑"/>
                <a:cs typeface="Times New Roman"/>
              </a:rPr>
              <a:t>璇机之</a:t>
            </a:r>
            <a:r>
              <a:rPr lang="zh-CN" altLang="zh-CN" sz="2800" kern="100" spc="-18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正</a:t>
            </a:r>
            <a:r>
              <a:rPr lang="zh-CN" altLang="zh-CN" sz="2800" kern="100" spc="-18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44341" y="25000"/>
            <a:ext cx="3936199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形容词作动词，尊重。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33316" y="621482"/>
            <a:ext cx="5131200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动词的使动用法，使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回去。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2979940" y="1269554"/>
            <a:ext cx="6916832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形容词的意动用法，以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为壮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壮烈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31868" y="1878868"/>
            <a:ext cx="492552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名词作动词，用车子拉着。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83996" y="2454932"/>
            <a:ext cx="465796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肥美。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051948" y="3045371"/>
            <a:ext cx="435624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名词作动词，拄着。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93968" y="3645818"/>
            <a:ext cx="459115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意动用法，以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为奇。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97297" y="4221882"/>
            <a:ext cx="459115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形容词作动词，擅长。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37292" y="4850904"/>
            <a:ext cx="835851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spc="-18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尽</a:t>
            </a:r>
            <a:r>
              <a:rPr lang="en-US" altLang="zh-CN" sz="2800" kern="100" spc="-18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,</a:t>
            </a:r>
            <a:r>
              <a:rPr lang="zh-CN" altLang="en-US" sz="2800" kern="100" spc="-18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</a:t>
            </a:r>
            <a:r>
              <a:rPr lang="zh-CN" altLang="en-US" sz="2800" kern="100" spc="-18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作</a:t>
            </a:r>
            <a:r>
              <a:rPr lang="zh-CN" altLang="en-US" sz="2800" kern="100" spc="-18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</a:t>
            </a:r>
            <a:r>
              <a:rPr lang="en-US" altLang="zh-CN" sz="2800" kern="100" spc="-18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,</a:t>
            </a:r>
            <a:r>
              <a:rPr lang="zh-CN" altLang="en-US" sz="2800" kern="100" spc="-18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研究</a:t>
            </a:r>
            <a:r>
              <a:rPr lang="zh-CN" altLang="en-US" sz="2800" kern="100" spc="-18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；</a:t>
            </a:r>
            <a:r>
              <a:rPr lang="zh-CN" altLang="en-US" sz="2800" kern="100" spc="-18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正</a:t>
            </a:r>
            <a:r>
              <a:rPr lang="en-US" altLang="zh-CN" sz="2800" kern="100" spc="-18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,</a:t>
            </a:r>
            <a:r>
              <a:rPr lang="zh-CN" altLang="en-US" sz="2800" kern="100" spc="-18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</a:t>
            </a:r>
            <a:r>
              <a:rPr lang="zh-CN" altLang="en-US" sz="2800" kern="100" spc="-18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作</a:t>
            </a:r>
            <a:r>
              <a:rPr lang="zh-CN" altLang="en-US" sz="2800" kern="100" spc="-18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</a:t>
            </a:r>
            <a:r>
              <a:rPr lang="en-US" altLang="zh-CN" sz="2800" kern="100" spc="-18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,</a:t>
            </a:r>
            <a:r>
              <a:rPr lang="zh-CN" altLang="en-US" sz="2800" kern="100" spc="-18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正确</a:t>
            </a:r>
            <a:r>
              <a:rPr lang="zh-CN" altLang="en-US" sz="2800" kern="100" spc="-18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的道理。</a:t>
            </a:r>
            <a:endParaRPr lang="zh-CN" altLang="zh-CN" sz="1050" kern="100" spc="-18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42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47" grpId="0"/>
      <p:bldP spid="47" grpId="1"/>
      <p:bldP spid="53" grpId="0"/>
      <p:bldP spid="5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117426"/>
            <a:ext cx="11214326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三、理解常见文言虚词在文中的意义和用法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23.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重点虚词系列练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指出下列句中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字的意义和用法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相如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持璧却立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不如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而厚遇之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宾客至蔺相如门谢罪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人之力而敝之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伺者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此觉知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以讽谏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于今无会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16588" y="1731110"/>
            <a:ext cx="2936798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连词，于是，就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8942" y="2348620"/>
            <a:ext cx="4013660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介词，趁机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4688536" y="3002421"/>
            <a:ext cx="242430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介词，通过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37992" y="3607060"/>
            <a:ext cx="229779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介词，凭借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18174" y="4149874"/>
            <a:ext cx="2172976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介词，因为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638822" y="4759188"/>
            <a:ext cx="327290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介词，依据、凭借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926854" y="5374010"/>
            <a:ext cx="118112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机会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5496" y="765498"/>
            <a:ext cx="1121432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四、理解与现代汉语不同的句式和用法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24.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指出下列句子的句式特点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蔺相如者，赵人也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秦城恐不可得，徒见欺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计未定，求人可使报秦者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君何以知燕王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使不辱于诸侯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32848" y="1918559"/>
            <a:ext cx="5202718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判断句，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者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37685" y="2598948"/>
            <a:ext cx="373378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被动句，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，被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5156660" y="3247020"/>
            <a:ext cx="266673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定语后置句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358902" y="3861842"/>
            <a:ext cx="563807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宾语前置句，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何以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以何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358902" y="4509914"/>
            <a:ext cx="2181457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状语后置句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804943"/>
            <a:ext cx="11214326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臣诚恐见欺于王而负赵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spc="-18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spc="-180" dirty="0">
                <a:latin typeface="Times New Roman"/>
                <a:ea typeface="华文细黑"/>
                <a:cs typeface="Times New Roman"/>
              </a:rPr>
              <a:t>公之视廉将军孰与秦王</a:t>
            </a:r>
            <a:r>
              <a:rPr lang="zh-CN" altLang="zh-CN" sz="2800" kern="100" spc="-18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乃遣武以中郎将使持节送匈奴使留在汉者：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举孝廉不行，连辟公府不就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自书典所记，未之有也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52020" y="659582"/>
            <a:ext cx="4333579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被动句，见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于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11030" y="1322512"/>
            <a:ext cx="6997361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spc="-18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固定</a:t>
            </a:r>
            <a:r>
              <a:rPr lang="zh-CN" altLang="zh-CN" sz="2800" kern="100" spc="-18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句式</a:t>
            </a:r>
            <a:r>
              <a:rPr lang="en-US" altLang="zh-CN" sz="2800" kern="100" spc="-18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en-US" altLang="zh-CN" sz="2800" kern="100" spc="-18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8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孰与</a:t>
            </a:r>
            <a:r>
              <a:rPr lang="en-US" altLang="zh-CN" sz="2800" kern="100" spc="-18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8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800" kern="100" spc="-18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8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spc="-18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spc="-18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相比</a:t>
            </a:r>
            <a:r>
              <a:rPr lang="en-US" altLang="zh-CN" sz="2800" kern="100" spc="-18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8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哪</a:t>
            </a:r>
            <a:r>
              <a:rPr lang="zh-CN" altLang="zh-CN" sz="2800" kern="100" spc="-18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一个</a:t>
            </a:r>
            <a:r>
              <a:rPr lang="en-US" altLang="zh-CN" sz="2800" kern="100" spc="-18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spc="-18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550590" y="2004492"/>
            <a:ext cx="10984561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定语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后置句，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留在汉匈奴使者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30122" y="3276253"/>
            <a:ext cx="132918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被动句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43078" y="3902649"/>
            <a:ext cx="4544004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宾语前置句，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未有之也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026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41520" y="727711"/>
            <a:ext cx="11214326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五、理解并翻译文中的句子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将下列句子翻译成现代汉语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均之二策，宁许以负秦曲。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8211" y="2565698"/>
            <a:ext cx="10881447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权衡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比较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这两个对策，宁可答应秦国的请求使它承担理亏的责任。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45542" y="4178052"/>
            <a:ext cx="11173882" cy="907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70651" y="4183124"/>
            <a:ext cx="1099335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，这；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，使动用法。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79906" y="218660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82213" y="218660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50" grpId="0" animBg="1"/>
      <p:bldP spid="50" grpId="1" animBg="1"/>
      <p:bldP spid="51" grpId="0"/>
      <p:bldP spid="51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765498"/>
            <a:ext cx="11214326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臣诚恐见欺于王而负赵，故令人持璧归，间至赵矣。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77999" y="1341562"/>
            <a:ext cx="10881447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我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实在害怕被大王欺骗而对不起赵国，所以让人拿着和氏璧回去，已从小路到达赵国了。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8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8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5330" y="2890064"/>
            <a:ext cx="11173882" cy="774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30439" y="2858802"/>
            <a:ext cx="1099335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，表被动；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，名词活用为状语。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128126" y="96143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30433" y="96143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5" grpId="0" animBg="1"/>
      <p:bldP spid="45" grpId="1" animBg="1"/>
      <p:bldP spid="46" grpId="0"/>
      <p:bldP spid="4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18191" y="727711"/>
            <a:ext cx="10777615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汉亦留之以相当。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8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</a:p>
        </p:txBody>
      </p:sp>
      <p:sp>
        <p:nvSpPr>
          <p:cNvPr id="8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883026" y="1269554"/>
            <a:ext cx="50762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汉朝也扣留他们来相抵押。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8580" y="2250547"/>
            <a:ext cx="11063250" cy="706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2795" y="2185330"/>
            <a:ext cx="1088451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是抵押的意思。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06974" y="90951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09281" y="90951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animBg="1"/>
      <p:bldP spid="45" grpId="1" animBg="1"/>
      <p:bldP spid="46" grpId="0"/>
      <p:bldP spid="46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18598" y="1314757"/>
            <a:ext cx="11104187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武留匈奴凡十九岁，始以强壮出，及还，须发尽白。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8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8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5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</a:p>
        </p:txBody>
      </p:sp>
      <p:sp>
        <p:nvSpPr>
          <p:cNvPr id="9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2598" y="1898576"/>
            <a:ext cx="10881447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苏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武留在匈奴共十九年，当初在壮年时出使，等到回到汉朝，胡须头发全白了。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1788" y="3491642"/>
            <a:ext cx="11063250" cy="77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6813" y="3472897"/>
            <a:ext cx="1088451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介词，在。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91550" y="147186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293857" y="147186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223754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animBg="1"/>
      <p:bldP spid="45" grpId="1" animBg="1"/>
      <p:bldP spid="46" grpId="0"/>
      <p:bldP spid="4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036001" y="765498"/>
            <a:ext cx="10459805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召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有司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案图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有司：官吏的通称。古代设官分职，各有专司，所以称官吏为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4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1149950"/>
            <a:ext cx="10994245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大将军邓骘奇其才，累召不应。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</a:p>
        </p:txBody>
      </p:sp>
      <p:sp>
        <p:nvSpPr>
          <p:cNvPr id="3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8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8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5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</a:p>
        </p:txBody>
      </p:sp>
      <p:sp>
        <p:nvSpPr>
          <p:cNvPr id="9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47597" y="1691793"/>
            <a:ext cx="989222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邓骘认为他才华出众，多次征召他，他也不去应召。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1788" y="2603391"/>
            <a:ext cx="11063250" cy="855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6813" y="2565698"/>
            <a:ext cx="1088451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奇，意动用法，以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为奇。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47806" y="131194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0113" y="131194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10032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animBg="1"/>
      <p:bldP spid="45" grpId="1" animBg="1"/>
      <p:bldP spid="46" grpId="0"/>
      <p:bldP spid="46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8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8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5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</a:p>
        </p:txBody>
      </p:sp>
      <p:sp>
        <p:nvSpPr>
          <p:cNvPr id="44" name="矩形 43"/>
          <p:cNvSpPr/>
          <p:nvPr/>
        </p:nvSpPr>
        <p:spPr>
          <a:xfrm>
            <a:off x="622598" y="1149950"/>
            <a:ext cx="10994245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30.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安帝雅闻衡善术学，公车特征拜郎中，再迁为太史令。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210" y="1691793"/>
            <a:ext cx="10835916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汉安帝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常听说张衡擅长术数方面的学问，让公车特地指名征召，任命他为郎中，两次调动官职后，担任太史令。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1788" y="3251463"/>
            <a:ext cx="11063250" cy="855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6813" y="3213770"/>
            <a:ext cx="1088451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雅，素常；征，征召；拜，任命，授予官职。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32182" y="128860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34489" y="128860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10032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6" grpId="0" animBg="1"/>
      <p:bldP spid="46" grpId="1" animBg="1"/>
      <p:bldP spid="47" grpId="0"/>
      <p:bldP spid="47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8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8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5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</a:p>
        </p:txBody>
      </p:sp>
      <p:sp>
        <p:nvSpPr>
          <p:cNvPr id="9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2598" y="1149950"/>
            <a:ext cx="10994245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六、默写常见的名句名篇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补写出下列名句名篇中的空缺部分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臣所以去亲戚而事君者，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62128" y="2277666"/>
            <a:ext cx="2829604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徒慕君之高义也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40" grpId="0"/>
      <p:bldP spid="4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73569" y="1364233"/>
            <a:ext cx="10994245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吾所以为此者，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74926" y="1224096"/>
            <a:ext cx="4557104" cy="8088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以先国家之急而后私仇也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9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11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11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11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11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11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11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5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6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7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8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</a:p>
        </p:txBody>
      </p:sp>
      <p:sp>
        <p:nvSpPr>
          <p:cNvPr id="129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0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2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istrator\Desktop\新建文件夹1.21\1.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4" y="-26590"/>
            <a:ext cx="12206962" cy="688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75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621714" y="612719"/>
            <a:ext cx="10884514" cy="133809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en-US" sz="2800" kern="100" dirty="0">
                <a:latin typeface="Times New Roman"/>
                <a:ea typeface="华文细黑"/>
                <a:cs typeface="Courier New"/>
              </a:rPr>
              <a:t>臣请就汤镬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华文细黑"/>
                <a:cs typeface="Courier New"/>
              </a:rPr>
              <a:t>汤镬：古代的一种酷刑，用滚水烹煮。镬，古代的一种大锅。</a:t>
            </a: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0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6574" y="-47798"/>
            <a:ext cx="11331371" cy="662148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刎颈之交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刎颈之交：比喻可以同生死、共患难的朋友。刎颈，割脖子；交，交情，友谊。古人对人与人之间的交往有多种称法。不同的朋友关系之间的称谓不同。贫贱而地位低下时结交的朋友叫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贫贱之交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；情谊契合、亲如兄弟的朋友叫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金兰之交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；在遇到磨难时结成的朋友叫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患难之交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；情投意合、友谊深厚的朋友叫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莫逆之交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；从小一块儿长大的异性好朋友叫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竹马之交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；以平民身份相交往的朋友叫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布衣之交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；辈分不同、年龄相差较大的朋友叫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忘年交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；不拘于身份、形迹的朋友叫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忘形交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；不因贵贱的变化而改变深厚友情的朋友叫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车笠交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；在道义上彼此支持的朋友叫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君子交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；心意相投、相知很深的朋友叫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神交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神交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也指彼此慕名而未见过面的朋友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0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62410" y="946246"/>
            <a:ext cx="10884514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《汉书》：又称《前汉书》，由我国东汉时期的历史学家班彪、班固、班昭、马续等合著，是中国第一部纪传体断代史，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二十四史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之一。《汉书》是继《史记》之后我国古代又一部重要史书，与《史记》《后汉书》《三国志》并称为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前四史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4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662410" y="909514"/>
            <a:ext cx="10884514" cy="2377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汉天子我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丈人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行也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丈人：对老人和长辈的尊称。如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子路从而后，遇丈人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《论语》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。唐朝以后，丈、丈人专指妻父，又称泰山；妻母称丈母或泰水。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4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25759" y="765498"/>
            <a:ext cx="10670047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单于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出猎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于：匈奴人对他们部落联盟首领的专称。意为广大之貌。此称号始创于匈奴著名的冒顿单于之父头曼单于，之后该称号一直沿袭至匈奴灭亡。而东汉三国之际，有乌丸、鲜卑的部落使用单于这个称号。至两晋十六国，皆改称为大单于，但地位已不如以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6779</TotalTime>
  <Words>4854</Words>
  <Application>Microsoft Office PowerPoint</Application>
  <PresentationFormat>自定义</PresentationFormat>
  <Paragraphs>1708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3702</cp:revision>
  <dcterms:created xsi:type="dcterms:W3CDTF">2014-11-27T01:03:00Z</dcterms:created>
  <dcterms:modified xsi:type="dcterms:W3CDTF">2017-03-28T08:26:46Z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