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1572" r:id="rId2"/>
    <p:sldId id="1571" r:id="rId3"/>
    <p:sldId id="1492" r:id="rId4"/>
    <p:sldId id="1494" r:id="rId5"/>
    <p:sldId id="1496" r:id="rId6"/>
    <p:sldId id="1498" r:id="rId7"/>
    <p:sldId id="1500" r:id="rId8"/>
    <p:sldId id="1502" r:id="rId9"/>
    <p:sldId id="1573" r:id="rId10"/>
    <p:sldId id="1574" r:id="rId11"/>
    <p:sldId id="1575" r:id="rId12"/>
    <p:sldId id="1576" r:id="rId13"/>
    <p:sldId id="1577" r:id="rId14"/>
    <p:sldId id="1578" r:id="rId15"/>
    <p:sldId id="1579" r:id="rId16"/>
    <p:sldId id="1580" r:id="rId17"/>
    <p:sldId id="1625" r:id="rId18"/>
    <p:sldId id="1581" r:id="rId19"/>
    <p:sldId id="1605" r:id="rId20"/>
    <p:sldId id="1582" r:id="rId21"/>
    <p:sldId id="1626" r:id="rId22"/>
    <p:sldId id="1627" r:id="rId23"/>
    <p:sldId id="1583" r:id="rId24"/>
    <p:sldId id="1628" r:id="rId25"/>
    <p:sldId id="1629" r:id="rId26"/>
    <p:sldId id="1584" r:id="rId27"/>
    <p:sldId id="1631" r:id="rId28"/>
    <p:sldId id="1632" r:id="rId29"/>
    <p:sldId id="1594" r:id="rId30"/>
    <p:sldId id="1633" r:id="rId31"/>
    <p:sldId id="1595" r:id="rId32"/>
    <p:sldId id="1596" r:id="rId33"/>
    <p:sldId id="1597" r:id="rId34"/>
    <p:sldId id="1598" r:id="rId35"/>
    <p:sldId id="1599" r:id="rId36"/>
    <p:sldId id="1620" r:id="rId37"/>
    <p:sldId id="1621" r:id="rId38"/>
    <p:sldId id="1622" r:id="rId39"/>
    <p:sldId id="1623" r:id="rId40"/>
    <p:sldId id="1624" r:id="rId41"/>
    <p:sldId id="1634" r:id="rId42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6970" autoAdjust="0"/>
  </p:normalViewPr>
  <p:slideViewPr>
    <p:cSldViewPr>
      <p:cViewPr>
        <p:scale>
          <a:sx n="75" d="100"/>
          <a:sy n="75" d="100"/>
        </p:scale>
        <p:origin x="-1134" y="-85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3.xml"/><Relationship Id="rId26" Type="http://schemas.openxmlformats.org/officeDocument/2006/relationships/slide" Target="slide34.xml"/><Relationship Id="rId3" Type="http://schemas.openxmlformats.org/officeDocument/2006/relationships/slide" Target="slide2.xml"/><Relationship Id="rId21" Type="http://schemas.openxmlformats.org/officeDocument/2006/relationships/slide" Target="slide20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3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20" Type="http://schemas.openxmlformats.org/officeDocument/2006/relationships/slide" Target="slide18.xml"/><Relationship Id="rId29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29.xml"/><Relationship Id="rId32" Type="http://schemas.openxmlformats.org/officeDocument/2006/relationships/slide" Target="slide40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2.xml"/><Relationship Id="rId28" Type="http://schemas.openxmlformats.org/officeDocument/2006/relationships/slide" Target="slide36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39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1.xml"/><Relationship Id="rId27" Type="http://schemas.openxmlformats.org/officeDocument/2006/relationships/slide" Target="slide35.xml"/><Relationship Id="rId30" Type="http://schemas.openxmlformats.org/officeDocument/2006/relationships/slide" Target="slide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image" Target="../media/image3.png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3.xml"/><Relationship Id="rId26" Type="http://schemas.openxmlformats.org/officeDocument/2006/relationships/slide" Target="slide34.xml"/><Relationship Id="rId3" Type="http://schemas.openxmlformats.org/officeDocument/2006/relationships/slide" Target="slide2.xml"/><Relationship Id="rId21" Type="http://schemas.openxmlformats.org/officeDocument/2006/relationships/slide" Target="slide20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3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20" Type="http://schemas.openxmlformats.org/officeDocument/2006/relationships/slide" Target="slide18.xml"/><Relationship Id="rId29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29.xml"/><Relationship Id="rId32" Type="http://schemas.openxmlformats.org/officeDocument/2006/relationships/slide" Target="slide40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2.xml"/><Relationship Id="rId28" Type="http://schemas.openxmlformats.org/officeDocument/2006/relationships/slide" Target="slide36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39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1.xml"/><Relationship Id="rId27" Type="http://schemas.openxmlformats.org/officeDocument/2006/relationships/slide" Target="slide35.xml"/><Relationship Id="rId30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3.xml"/><Relationship Id="rId26" Type="http://schemas.openxmlformats.org/officeDocument/2006/relationships/slide" Target="slide34.xml"/><Relationship Id="rId3" Type="http://schemas.openxmlformats.org/officeDocument/2006/relationships/slide" Target="slide2.xml"/><Relationship Id="rId21" Type="http://schemas.openxmlformats.org/officeDocument/2006/relationships/slide" Target="slide20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3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20" Type="http://schemas.openxmlformats.org/officeDocument/2006/relationships/slide" Target="slide18.xml"/><Relationship Id="rId29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29.xml"/><Relationship Id="rId32" Type="http://schemas.openxmlformats.org/officeDocument/2006/relationships/slide" Target="slide40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2.xml"/><Relationship Id="rId28" Type="http://schemas.openxmlformats.org/officeDocument/2006/relationships/slide" Target="slide36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39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1.xml"/><Relationship Id="rId27" Type="http://schemas.openxmlformats.org/officeDocument/2006/relationships/slide" Target="slide35.xml"/><Relationship Id="rId30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23.xml"/><Relationship Id="rId26" Type="http://schemas.openxmlformats.org/officeDocument/2006/relationships/slide" Target="slide34.xml"/><Relationship Id="rId3" Type="http://schemas.openxmlformats.org/officeDocument/2006/relationships/slide" Target="slide2.xml"/><Relationship Id="rId21" Type="http://schemas.openxmlformats.org/officeDocument/2006/relationships/slide" Target="slide20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3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20" Type="http://schemas.openxmlformats.org/officeDocument/2006/relationships/slide" Target="slide18.xml"/><Relationship Id="rId29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29.xml"/><Relationship Id="rId32" Type="http://schemas.openxmlformats.org/officeDocument/2006/relationships/slide" Target="slide40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2.xml"/><Relationship Id="rId28" Type="http://schemas.openxmlformats.org/officeDocument/2006/relationships/slide" Target="slide36.xml"/><Relationship Id="rId10" Type="http://schemas.openxmlformats.org/officeDocument/2006/relationships/slide" Target="slide9.xml"/><Relationship Id="rId19" Type="http://schemas.openxmlformats.org/officeDocument/2006/relationships/slide" Target="slide26.xml"/><Relationship Id="rId31" Type="http://schemas.openxmlformats.org/officeDocument/2006/relationships/slide" Target="slide39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31.xml"/><Relationship Id="rId27" Type="http://schemas.openxmlformats.org/officeDocument/2006/relationships/slide" Target="slide35.xml"/><Relationship Id="rId30" Type="http://schemas.openxmlformats.org/officeDocument/2006/relationships/slide" Target="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6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23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29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9.xml"/><Relationship Id="rId28" Type="http://schemas.openxmlformats.org/officeDocument/2006/relationships/slide" Target="slide37.xml"/><Relationship Id="rId10" Type="http://schemas.openxmlformats.org/officeDocument/2006/relationships/slide" Target="slide10.xml"/><Relationship Id="rId19" Type="http://schemas.openxmlformats.org/officeDocument/2006/relationships/slide" Target="slide18.xml"/><Relationship Id="rId31" Type="http://schemas.openxmlformats.org/officeDocument/2006/relationships/slide" Target="slide4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slide" Target="slide36.xml"/><Relationship Id="rId30" Type="http://schemas.openxmlformats.org/officeDocument/2006/relationships/slide" Target="slide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img.taopic.com/uploads/allimg/140112/234971-140112093518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12" y="0"/>
            <a:ext cx="12191999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3" name="副标题 3"/>
          <p:cNvSpPr txBox="1">
            <a:spLocks/>
          </p:cNvSpPr>
          <p:nvPr/>
        </p:nvSpPr>
        <p:spPr>
          <a:xfrm>
            <a:off x="98319" y="3757579"/>
            <a:ext cx="1375261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30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古诗文阅读</a:t>
            </a:r>
            <a:endParaRPr lang="zh-CN" altLang="en-US" sz="3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标题 2"/>
          <p:cNvSpPr txBox="1">
            <a:spLocks/>
          </p:cNvSpPr>
          <p:nvPr/>
        </p:nvSpPr>
        <p:spPr>
          <a:xfrm>
            <a:off x="3091190" y="3770784"/>
            <a:ext cx="8928992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3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必修</a:t>
            </a:r>
            <a:r>
              <a:rPr lang="en-US" altLang="zh-CN" sz="3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5 </a:t>
            </a:r>
            <a:endParaRPr lang="en-US" altLang="zh-CN" sz="3200" b="1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——《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归去来兮辞并序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滕王阁序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逍遥游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陈情表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</a:t>
            </a:r>
            <a:endParaRPr lang="zh-CN" altLang="zh-CN" sz="2800" kern="100" spc="-2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19059" y="731963"/>
            <a:ext cx="1077674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不过数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仞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仞：古代长度单位。一仞为八尺。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0590" y="1019226"/>
            <a:ext cx="11214326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外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期功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强近之亲，内无应门五尺之僮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外：指自己一房之外的亲族。古代以亲属关系的远近制定丧服的轻重。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期功：古代丧服的名称。期，穿一周年孝服的人。功，穿大功服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九个月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、小功服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五个月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的亲族。这都指关系比较近的亲属。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8957" y="946246"/>
            <a:ext cx="11103293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前太守臣逵察臣孝廉，后刺史臣荣举臣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秀才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秀才：汉代以来选拔人才的一种察举科目。这里是优秀人才的意思，与后代科举的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秀才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含义不同。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18471" y="1160529"/>
            <a:ext cx="1099335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诏书特下，拜臣郎中，寻蒙国恩，除臣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洗马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洗马：即太子洗马，太子的侍从官。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7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18471" y="1160529"/>
            <a:ext cx="10993359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东宫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东宫：指太子，因太子居东宫。太子指封建时代君主儿子中被确定继承君位的人。建储指确定储君，也即确定皇位的继承人，我国古代通常采用嫡长子继承制。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0590" y="947987"/>
            <a:ext cx="11103293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皇天后土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实所共鉴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皇天后土：皇天，古代指天，天帝；后土，古代指地，土神。天地或天地神灵的总称。指天地。旧时迷信天地能主持公道，主宰万物。亦作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后土皇天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2198" y="378119"/>
            <a:ext cx="1166967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二、理解常见文言实词在文中的含义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写出下列通假字的本字，并解释其义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乃瞻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宇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不委心任去留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所赖君子见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骖马非于上路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雨霁，彩彻区明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北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有鱼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5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74643" y="1558519"/>
            <a:ext cx="138519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横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887294" y="1525401"/>
            <a:ext cx="283915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横木，横木为门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608421" y="2166742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何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6940853" y="2187541"/>
            <a:ext cx="160262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为什么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663158" y="2853894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几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987877" y="2810297"/>
            <a:ext cx="1020232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预兆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671020" y="3501966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932585" y="3429794"/>
            <a:ext cx="218695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整齐的样子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509617" y="4125491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消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959302" y="4077866"/>
            <a:ext cx="1020232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消散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564387" y="4725938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溟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00723" y="4725938"/>
            <a:ext cx="1020232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海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</p:childTnLst>
        </p:cTn>
      </p:par>
    </p:tnLst>
    <p:bldLst>
      <p:bldP spid="70" grpId="0"/>
      <p:bldP spid="70" grpId="1"/>
      <p:bldP spid="71" grpId="0"/>
      <p:bldP spid="71" grpId="1"/>
      <p:bldP spid="74" grpId="0"/>
      <p:bldP spid="74" grpId="1"/>
      <p:bldP spid="79" grpId="0"/>
      <p:bldP spid="79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9871" y="1022708"/>
            <a:ext cx="11214326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不及大知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此小大之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辩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而御六气之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辩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征一国者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夙遭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零丁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5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71607" y="952157"/>
            <a:ext cx="138519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2479" y="919039"/>
            <a:ext cx="283915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智识、智慧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05385" y="1560380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辨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7084869" y="1581179"/>
            <a:ext cx="160262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分别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760122" y="2247532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变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84841" y="2203935"/>
            <a:ext cx="1020232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变化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767984" y="2895604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耐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148609" y="2823432"/>
            <a:ext cx="218695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能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50597" y="3519129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悯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056265" y="3471504"/>
            <a:ext cx="4871589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指可忧患的事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多指疾病死丧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661351" y="4119576"/>
            <a:ext cx="1673422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伶仃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103318" y="4119576"/>
            <a:ext cx="282117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孤独的样子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879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2" grpId="0"/>
      <p:bldP spid="42" grpId="1"/>
      <p:bldP spid="43" grpId="0"/>
      <p:bldP spid="43" grpId="1"/>
      <p:bldP spid="72" grpId="0"/>
      <p:bldP spid="72" grpId="1"/>
      <p:bldP spid="73" grpId="0"/>
      <p:bldP spid="73" grpId="1"/>
      <p:bldP spid="75" grpId="0"/>
      <p:bldP spid="75" grpId="1"/>
      <p:bldP spid="77" grpId="0"/>
      <p:bldP spid="77" grpId="1"/>
      <p:bldP spid="78" grpId="0"/>
      <p:bldP spid="78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11292" y="450896"/>
            <a:ext cx="10884514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解释下列句中加颜色的实词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生生所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，未见其术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有四方之事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程氏妹丧于武昌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三径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荒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知来者之可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乘化以归尽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识盈虚之有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5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583038" y="982455"/>
            <a:ext cx="126456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凭借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3632174" y="1625589"/>
            <a:ext cx="1310904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恰逢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289771" y="2254932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不久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907804" y="2853730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接近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574926" y="3507643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补救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32174" y="4165240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姑且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574926" y="4797946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定数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69" grpId="0"/>
      <p:bldP spid="69" grpId="1"/>
      <p:bldP spid="70" grpId="0"/>
      <p:bldP spid="70" grpId="1"/>
      <p:bldP spid="71" grpId="0"/>
      <p:bldP spid="71" grpId="1"/>
      <p:bldP spid="89" grpId="0"/>
      <p:bldP spid="89" grpId="1"/>
      <p:bldP spid="90" grpId="0"/>
      <p:bldP spid="90" grpId="1"/>
      <p:bldP spid="91" grpId="0"/>
      <p:bldP spid="9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0590" y="405458"/>
            <a:ext cx="1132646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彭泽之樽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时维九月，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属三秋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，命途多舛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抟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扶摇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而上者九万里：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野马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也，尘埃也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未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数数然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行年四岁，舅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母志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寻蒙国恩，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臣洗马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02918" y="261442"/>
            <a:ext cx="139101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超过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511030" y="909514"/>
            <a:ext cx="3400144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时序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春夏秋冬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800" kern="100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16158" y="1553902"/>
            <a:ext cx="3395272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有蹉跎，有坎坷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27054" y="2205658"/>
            <a:ext cx="143992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旋风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035647" y="2850046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游动的雾气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08246" y="3482752"/>
            <a:ext cx="2806010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拼命追求的样子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56310" y="4077866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改变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749374" y="4735463"/>
            <a:ext cx="2550918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授予官职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0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2" grpId="0"/>
      <p:bldP spid="32" grpId="1"/>
      <p:bldP spid="33" grpId="0"/>
      <p:bldP spid="33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94" grpId="0"/>
      <p:bldP spid="9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2136" y="879462"/>
            <a:ext cx="10993359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一、了解并掌握常见的古代文化知识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襟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五湖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三江：泛指长江中下游。旧说古时长江流过彭蠡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今鄱阳湖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，分成三道入海，故称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五湖：泛指太湖区域的湖泊。一说，指太湖、鄱阳湖、青草湖、丹阳湖、洞庭湖，南昌在五湖之间。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31540" y="45418"/>
            <a:ext cx="11214326" cy="65217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17.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解释下列加颜色的古今异义词的古义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虽然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，犹有未树也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今义：转折连词，用于上一个分句。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腹犹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果然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今义：副词，表示事实与所说或所料相符；连词，假设事实与所说或所料相符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又何知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今义：虫子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69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702718" y="1000572"/>
            <a:ext cx="203658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虽然这样。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1702718" y="2709714"/>
            <a:ext cx="3395272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很饱的样子。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30710" y="5010286"/>
            <a:ext cx="2806010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古代泛称动物。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96" grpId="0"/>
      <p:bldP spid="96" grpId="1"/>
      <p:bldP spid="97" grpId="0"/>
      <p:bldP spid="9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50590" y="477466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九岁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今义：不可以；不被允许，表示否定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至于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成立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endParaRPr lang="zh-CN" altLang="zh-CN" sz="2800" kern="100" baseline="30000" dirty="0">
              <a:latin typeface="宋体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今义：表示达到某种程度；表示另提一事。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组织、机构等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筹备成功；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理论、意见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有根据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69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02718" y="981522"/>
            <a:ext cx="203658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不能走路。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979854" y="2946437"/>
            <a:ext cx="3395272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直到。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83527" y="4218198"/>
            <a:ext cx="2806010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成人自立。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06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  <p:bldP spid="38" grpId="0"/>
      <p:bldP spid="3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50590" y="796875"/>
            <a:ext cx="11214326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区区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不能废远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少；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人或事物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不重要。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辛苦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今义：身心劳苦；客套话，用于求人做事。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69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02718" y="1342495"/>
            <a:ext cx="5544616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拳拳，形容自己的私情。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702718" y="3232820"/>
            <a:ext cx="3395272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辛酸苦楚。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630710" y="765498"/>
            <a:ext cx="10297144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公与之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乘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，战于长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勺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乘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虚而入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聊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乘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化以归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尽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然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秦以区区之地，致万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乘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势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25719" y="3645818"/>
            <a:ext cx="9661427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振长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策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而御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宇内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策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扶老以流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憩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惠文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、武、昭襄蒙故业，因遗</a:t>
            </a:r>
            <a:r>
              <a:rPr lang="zh-CN" altLang="zh-CN" sz="28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策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5580" y="178648"/>
            <a:ext cx="3451394" cy="22467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18.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解释下列多义词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endParaRPr lang="en-US" altLang="zh-CN" sz="2800" dirty="0" smtClean="0">
              <a:latin typeface="Times New Roman"/>
              <a:ea typeface="华文细黑"/>
            </a:endParaRPr>
          </a:p>
          <a:p>
            <a:endParaRPr lang="en-US" altLang="zh-CN" sz="4000" dirty="0">
              <a:latin typeface="Times New Roman"/>
              <a:ea typeface="华文细黑"/>
            </a:endParaRPr>
          </a:p>
          <a:p>
            <a:r>
              <a:rPr lang="en-US" altLang="zh-CN" sz="2800" dirty="0" smtClean="0">
                <a:latin typeface="Times New Roman"/>
                <a:ea typeface="华文细黑"/>
              </a:rPr>
              <a:t>(</a:t>
            </a:r>
            <a:r>
              <a:rPr lang="en-US" altLang="zh-CN" sz="2800" dirty="0">
                <a:latin typeface="Times New Roman"/>
                <a:ea typeface="华文细黑"/>
              </a:rPr>
              <a:t>1)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乘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878092" y="618745"/>
            <a:ext cx="3279946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动词，驾车、乘车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3061152" y="1307654"/>
            <a:ext cx="4114174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动词，利用、凭借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31352" y="1939342"/>
            <a:ext cx="2806010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动词，顺着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328627" y="2565698"/>
            <a:ext cx="4519107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量词，读</a:t>
            </a:r>
            <a:r>
              <a:rPr lang="en-US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“</a:t>
            </a:r>
            <a:r>
              <a:rPr lang="en-US" altLang="zh-CN" sz="2800" kern="100" dirty="0" err="1">
                <a:solidFill>
                  <a:srgbClr val="C00000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shèn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ɡ</a:t>
            </a:r>
            <a:r>
              <a:rPr lang="en-US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，辆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153292" y="3507643"/>
            <a:ext cx="2806010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名词，马鞭子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865260" y="4149874"/>
            <a:ext cx="2806010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动词，拄着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637362" y="4828170"/>
            <a:ext cx="4108279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名词，计策、策略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1" name="左大括号 50"/>
          <p:cNvSpPr/>
          <p:nvPr/>
        </p:nvSpPr>
        <p:spPr>
          <a:xfrm>
            <a:off x="1518038" y="1164862"/>
            <a:ext cx="163378" cy="19994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50590" y="4293890"/>
            <a:ext cx="108012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dirty="0">
                <a:latin typeface="Times New Roman"/>
                <a:ea typeface="华文细黑"/>
              </a:rPr>
              <a:t>(2)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策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1513048" y="4036273"/>
            <a:ext cx="163378" cy="14353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76" grpId="0"/>
      <p:bldP spid="76" grpId="1"/>
      <p:bldP spid="77" grpId="0"/>
      <p:bldP spid="77" grpId="1"/>
      <p:bldP spid="78" grpId="0"/>
      <p:bldP spid="78" grpId="1"/>
      <p:bldP spid="99" grpId="0"/>
      <p:bldP spid="99" grpId="1"/>
      <p:bldP spid="100" grpId="0"/>
      <p:bldP spid="100" grpId="1"/>
      <p:bldP spid="101" grpId="0"/>
      <p:bldP spid="10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625719" y="405458"/>
            <a:ext cx="9661427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宾主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尽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东南之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美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潦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水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尽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而寒潭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清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智者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尽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谋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25719" y="2565698"/>
            <a:ext cx="9661427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故夫知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效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官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斯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用兵之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效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信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效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忠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133039" y="320750"/>
            <a:ext cx="1530119" cy="7950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全，都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4134370" y="947614"/>
            <a:ext cx="1744812" cy="79788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没，干了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790950" y="1604194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全部用出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790950" y="2459782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胜任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32320" y="3120554"/>
            <a:ext cx="2550918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效果、功效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69010" y="3752242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献出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0590" y="1053530"/>
            <a:ext cx="108012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dirty="0">
                <a:latin typeface="Times New Roman"/>
                <a:ea typeface="华文细黑"/>
              </a:rPr>
              <a:t>(3)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尽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2" name="左大括号 41"/>
          <p:cNvSpPr/>
          <p:nvPr/>
        </p:nvSpPr>
        <p:spPr>
          <a:xfrm>
            <a:off x="1513048" y="795913"/>
            <a:ext cx="163378" cy="14353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50590" y="3213770"/>
            <a:ext cx="108012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dirty="0">
                <a:latin typeface="Times New Roman"/>
                <a:ea typeface="华文细黑"/>
              </a:rPr>
              <a:t>(4)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效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2" name="左大括号 51"/>
          <p:cNvSpPr/>
          <p:nvPr/>
        </p:nvSpPr>
        <p:spPr>
          <a:xfrm>
            <a:off x="1513048" y="2956153"/>
            <a:ext cx="163378" cy="14353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2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76" grpId="0"/>
      <p:bldP spid="76" grpId="1"/>
      <p:bldP spid="77" grpId="0"/>
      <p:bldP spid="77" grpId="1"/>
      <p:bldP spid="78" grpId="0"/>
      <p:bldP spid="78" grpId="1"/>
      <p:bldP spid="99" grpId="0"/>
      <p:bldP spid="99" grpId="1"/>
      <p:bldP spid="100" grpId="0"/>
      <p:bldP spid="10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625719" y="210642"/>
            <a:ext cx="9661427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辩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乎荣辱之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境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御六气之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辩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两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小儿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辩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日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25719" y="2133650"/>
            <a:ext cx="9661427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猥以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微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贱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听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臣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微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志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微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夫人之力不及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此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6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57963" y="117426"/>
            <a:ext cx="2936115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辨</a:t>
            </a:r>
            <a:r>
              <a:rPr lang="en-US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，辨明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3858634" y="772964"/>
            <a:ext cx="3316692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变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，变化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416150" y="1431094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争论、辩论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128118" y="2061642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卑微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142878" y="2637706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微小的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568278" y="3316002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假如没有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0590" y="858714"/>
            <a:ext cx="108012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dirty="0">
                <a:latin typeface="Times New Roman"/>
                <a:ea typeface="华文细黑"/>
              </a:rPr>
              <a:t>(5)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辩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2" name="左大括号 41"/>
          <p:cNvSpPr/>
          <p:nvPr/>
        </p:nvSpPr>
        <p:spPr>
          <a:xfrm>
            <a:off x="1513048" y="601097"/>
            <a:ext cx="163378" cy="14353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50590" y="2781722"/>
            <a:ext cx="108012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dirty="0">
                <a:latin typeface="Times New Roman"/>
                <a:ea typeface="华文细黑"/>
              </a:rPr>
              <a:t>(6)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微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2" name="左大括号 51"/>
          <p:cNvSpPr/>
          <p:nvPr/>
        </p:nvSpPr>
        <p:spPr>
          <a:xfrm>
            <a:off x="1513048" y="2524105"/>
            <a:ext cx="163378" cy="14353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618356" y="4082811"/>
            <a:ext cx="7507186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生物之以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息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相吹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门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衰祚薄，晚有儿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息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但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以刘日薄西山，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气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息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奄奄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35249" y="3986336"/>
            <a:ext cx="126456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气息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935714" y="4658875"/>
            <a:ext cx="1310904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子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963217" y="5247639"/>
            <a:ext cx="3055745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呼出和吸入的气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43226" y="4730883"/>
            <a:ext cx="108012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dirty="0">
                <a:latin typeface="Times New Roman"/>
                <a:ea typeface="华文细黑"/>
              </a:rPr>
              <a:t>(7)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息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2" name="左大括号 81"/>
          <p:cNvSpPr/>
          <p:nvPr/>
        </p:nvSpPr>
        <p:spPr>
          <a:xfrm>
            <a:off x="1505684" y="4473266"/>
            <a:ext cx="163378" cy="14353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2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76" grpId="0"/>
      <p:bldP spid="76" grpId="1"/>
      <p:bldP spid="77" grpId="0"/>
      <p:bldP spid="77" grpId="1"/>
      <p:bldP spid="78" grpId="0"/>
      <p:bldP spid="78" grpId="1"/>
      <p:bldP spid="99" grpId="0"/>
      <p:bldP spid="99" grpId="1"/>
      <p:bldP spid="100" grpId="0"/>
      <p:bldP spid="100" grpId="1"/>
      <p:bldP spid="54" grpId="0"/>
      <p:bldP spid="54" grpId="1"/>
      <p:bldP spid="79" grpId="0"/>
      <p:bldP spid="79" grpId="1"/>
      <p:bldP spid="80" grpId="0"/>
      <p:bldP spid="8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477466"/>
            <a:ext cx="1099335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19.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指出下列加颜色词语的活用类型并释义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眄庭柯以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棹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园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涉以成趣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倚南窗以寄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审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容膝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之易安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策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扶老以流憩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5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5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464818" y="971997"/>
            <a:ext cx="5721659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形容词的使动用法，使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愉快。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2926854" y="1610708"/>
            <a:ext cx="4414517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名词作动词，用桨划。</a:t>
            </a:r>
          </a:p>
        </p:txBody>
      </p:sp>
      <p:sp>
        <p:nvSpPr>
          <p:cNvPr id="72" name="矩形 71"/>
          <p:cNvSpPr/>
          <p:nvPr/>
        </p:nvSpPr>
        <p:spPr>
          <a:xfrm>
            <a:off x="2864463" y="2273982"/>
            <a:ext cx="3734799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动词作名词，生活。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618451" y="2925738"/>
            <a:ext cx="3734799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名词作状语，每天。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521968" y="3526693"/>
            <a:ext cx="5404423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形容词作名词，自得自足的心情。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507406" y="4168924"/>
            <a:ext cx="5468120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动词作名词，容膝的小屋。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502918" y="4847220"/>
            <a:ext cx="346491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名词作动词，拄着。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1" grpId="0"/>
      <p:bldP spid="71" grpId="1"/>
      <p:bldP spid="72" grpId="0"/>
      <p:bldP spid="72" grpId="1"/>
      <p:bldP spid="73" grpId="0"/>
      <p:bldP spid="73" grpId="1"/>
      <p:bldP spid="99" grpId="0"/>
      <p:bldP spid="99" grpId="1"/>
      <p:bldP spid="100" grpId="0"/>
      <p:bldP spid="100" grpId="1"/>
      <p:bldP spid="101" grpId="0"/>
      <p:bldP spid="10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440317"/>
            <a:ext cx="1099335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三江而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雄州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雾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列，俊采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具，二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难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梁鸿于海曲，岂乏明时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而飞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不过数仞而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云气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而后乃今将图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5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5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96866" y="333450"/>
            <a:ext cx="723890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名词的意动用法，以</a:t>
            </a:r>
            <a:r>
              <a:rPr lang="en-US" altLang="zh-CN" sz="2800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为襟，以</a:t>
            </a:r>
            <a:r>
              <a:rPr lang="en-US" altLang="zh-CN" sz="2800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为带。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4655046" y="972161"/>
            <a:ext cx="6336704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名词作状语，像雾一样，像星星一样。</a:t>
            </a:r>
          </a:p>
        </p:txBody>
      </p:sp>
      <p:sp>
        <p:nvSpPr>
          <p:cNvPr id="46" name="矩形 45"/>
          <p:cNvSpPr/>
          <p:nvPr/>
        </p:nvSpPr>
        <p:spPr>
          <a:xfrm>
            <a:off x="4078982" y="1586161"/>
            <a:ext cx="6735298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形容词作名词，美好的事物，困难的事情。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84743" y="2205658"/>
            <a:ext cx="5429537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逃。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682255" y="2859571"/>
            <a:ext cx="3889573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形容词作动词，振奋。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664848" y="3530377"/>
            <a:ext cx="3726502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名词作动词，向下。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782838" y="4149874"/>
            <a:ext cx="3464910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形容词作动词，穿越。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069457" y="4788608"/>
            <a:ext cx="3464910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名词作动词，向南飞。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0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5" grpId="0"/>
      <p:bldP spid="45" grpId="1"/>
      <p:bldP spid="46" grpId="0"/>
      <p:bldP spid="46" grpId="1"/>
      <p:bldP spid="47" grpId="0"/>
      <p:bldP spid="47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477466"/>
            <a:ext cx="1099335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奚以之九万里而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适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莽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苍者，三餐而反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德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一君，而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一国者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历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郎署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则刘病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笃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凡在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故老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臣具以表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闻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5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5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27054" y="333450"/>
            <a:ext cx="3714700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名词作状语，向南。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4727054" y="972161"/>
            <a:ext cx="6336704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形容词作名词，景色迷茫的地方。</a:t>
            </a:r>
          </a:p>
        </p:txBody>
      </p:sp>
      <p:sp>
        <p:nvSpPr>
          <p:cNvPr id="46" name="矩形 45"/>
          <p:cNvSpPr/>
          <p:nvPr/>
        </p:nvSpPr>
        <p:spPr>
          <a:xfrm>
            <a:off x="5087094" y="1586161"/>
            <a:ext cx="6735298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满意，使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信任。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345" y="2258780"/>
            <a:ext cx="3510483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名词作动词，做官。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421385" y="2897671"/>
            <a:ext cx="3889573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名词作状语，一天天。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26853" y="3530377"/>
            <a:ext cx="6396687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形容词作名词，年老而有功德的旧臣。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22384" y="4149874"/>
            <a:ext cx="5409126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听到。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0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5" grpId="0"/>
      <p:bldP spid="45" grpId="1"/>
      <p:bldP spid="46" grpId="0"/>
      <p:bldP spid="46" grpId="1"/>
      <p:bldP spid="47" grpId="0"/>
      <p:bldP spid="47" grpId="1"/>
      <p:bldP spid="69" grpId="0"/>
      <p:bldP spid="69" grpId="1"/>
      <p:bldP spid="70" grpId="0"/>
      <p:bldP spid="70" grpId="1"/>
      <p:bldP spid="71" grpId="0"/>
      <p:bldP spid="7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189434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三、理解常见文言虚词在文中的意义和用法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20.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重点虚词系列练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指出下列各句中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鹏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背，不知其几千里也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鹏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徙于南冥也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而莫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夭阏者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二虫又何知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众人匹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，不亦悲乎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其翼若垂天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云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68627" y="2000092"/>
            <a:ext cx="3714700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结构助词，的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3718941" y="2607927"/>
            <a:ext cx="7986459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结构助词，用在主谓之间，取消句子</a:t>
            </a: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独立性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58902" y="3221927"/>
            <a:ext cx="278293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人称代词，它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376811" y="3894546"/>
            <a:ext cx="3510483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指示代词，此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509889" y="4533437"/>
            <a:ext cx="2636977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人称代词，他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74983" y="5166143"/>
            <a:ext cx="2796287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结构助词，的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825759" y="947987"/>
            <a:ext cx="1067004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钟鸣鼎食之家：指大家世族，因古代贵族吃饭时要鸣钟列鼎，鼎中盛食物。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450127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及其所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奚以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九万里而南为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仰观宇宙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不知将军宽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至此也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填然鼓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句读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，目似瞑，意暇甚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26718" y="333450"/>
            <a:ext cx="3714700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动词，向往、得到　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511030" y="972161"/>
            <a:ext cx="2635836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动词，到、往</a:t>
            </a:r>
          </a:p>
        </p:txBody>
      </p:sp>
      <p:sp>
        <p:nvSpPr>
          <p:cNvPr id="36" name="矩形 35"/>
          <p:cNvSpPr/>
          <p:nvPr/>
        </p:nvSpPr>
        <p:spPr>
          <a:xfrm>
            <a:off x="3489533" y="1605211"/>
            <a:ext cx="4837921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结构助词，定语后置的标志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83421" y="2239730"/>
            <a:ext cx="3510483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结构助词，不译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81897" y="2878621"/>
            <a:ext cx="388957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人称代词，活用为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26853" y="3530377"/>
            <a:ext cx="1975985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音节助词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14886" y="4149874"/>
            <a:ext cx="540912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结构助词，宾语前置的标志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06560" y="4797946"/>
            <a:ext cx="213485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音节助词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04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41" grpId="0"/>
      <p:bldP spid="41" grpId="1"/>
      <p:bldP spid="42" grpId="0"/>
      <p:bldP spid="42" grpId="1"/>
      <p:bldP spid="48" grpId="0"/>
      <p:bldP spid="4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582" y="189434"/>
            <a:ext cx="11214326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四、理解与现代汉语不同的句式和用法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指出下列句子的句式特点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既自以心为形役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复驾言兮焉求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农人告余以春及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望长安于日下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纤歌凝而白云遏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杨意不逢，抚凌云而自惜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背负青天，而莫之夭阏者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《齐谐》者，志怪者也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18942" y="1211036"/>
            <a:ext cx="4374105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被动句，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430909" y="1792660"/>
            <a:ext cx="5892631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焉求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求焉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94559" y="2421682"/>
            <a:ext cx="55459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介宾短语后置句，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以春及告余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430910" y="2997746"/>
            <a:ext cx="6264696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介宾短语后置句，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于日下望长安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90950" y="3645818"/>
            <a:ext cx="388957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被动句，白云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遏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159102" y="4221882"/>
            <a:ext cx="472890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不逢杨意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960075" y="4797946"/>
            <a:ext cx="5938571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之夭阏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阏夭之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835109" y="5426968"/>
            <a:ext cx="4233975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判断句，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者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也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2" grpId="0"/>
      <p:bldP spid="42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737104"/>
            <a:ext cx="1121432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五、理解并翻译文中的句子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将下列句子翻译成现代汉语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聊乘化以归尽，乐夫天命复奚疑！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3793" y="2565698"/>
            <a:ext cx="1077371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姑且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顺随自然的变化，度到生命的尽头，乐天安命，还有什么可疑虑呢！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8582" y="4077866"/>
            <a:ext cx="11173882" cy="99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3691" y="4105003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归尽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等词的意义。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39222" y="218556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41529" y="218556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3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 animBg="1"/>
      <p:bldP spid="31" grpId="1" animBg="1"/>
      <p:bldP spid="44" grpId="0"/>
      <p:bldP spid="4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6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01308" y="737104"/>
            <a:ext cx="11214326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老当益壮，宁移白首之心？穷且益坚，不坠青云之志。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23793" y="1269554"/>
            <a:ext cx="1077371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老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了更应当有壮志，哪能在白发苍苍的老年改变自己的心志？处境艰难反而更加坚强，不放弃远大崇高的志向。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78582" y="2781722"/>
            <a:ext cx="11173882" cy="99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3691" y="2808859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注意前一句为反问语气，后一句中的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的比喻义。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16158" y="90951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518465" y="90951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6" grpId="0" animBg="1"/>
      <p:bldP spid="76" grpId="1" animBg="1"/>
      <p:bldP spid="77" grpId="0"/>
      <p:bldP spid="7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8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01308" y="737104"/>
            <a:ext cx="1121432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舍簪笏于百龄，奉晨昏于万里。非谢家之宝树，接孟氏之芳邻。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23793" y="1936676"/>
            <a:ext cx="1077371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自己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宁愿舍弃一生的功名富贵，到万里以外去朝夕侍奉父亲。自己并不是像谢玄那样出色的人才，却能在今日的宴会上结识各位名士。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8582" y="4105900"/>
            <a:ext cx="11173882" cy="1268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58113" y="4008050"/>
            <a:ext cx="10884514" cy="129395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簪笏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百龄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晨昏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等词的意义，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宝树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芳邻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属用典。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0590" y="15279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52897" y="15279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 animBg="1"/>
      <p:bldP spid="77" grpId="1" animBg="1"/>
      <p:bldP spid="78" grpId="0"/>
      <p:bldP spid="7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6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1308" y="737104"/>
            <a:ext cx="1121432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野马也，尘埃也，生物之以息相吹也。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</p:txBody>
      </p:sp>
      <p:sp>
        <p:nvSpPr>
          <p:cNvPr id="37" name="矩形 36"/>
          <p:cNvSpPr/>
          <p:nvPr/>
        </p:nvSpPr>
        <p:spPr>
          <a:xfrm>
            <a:off x="1485500" y="1269554"/>
            <a:ext cx="979428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山野中的雾气，空中的尘埃，都是生物用气息相吹拂的结果。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582" y="2133650"/>
            <a:ext cx="11173882" cy="99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3691" y="2160787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野马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是喻体，须译出本体；句末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表示判断。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67886" y="90951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70193" y="90951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 animBg="1"/>
      <p:bldP spid="38" grpId="1" animBg="1"/>
      <p:bldP spid="41" grpId="0"/>
      <p:bldP spid="4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6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1308" y="477466"/>
            <a:ext cx="11214326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若夫乘天地之正，而御六气之辩，以游无穷者，彼且恶乎待哉？故曰：至人无己，神人无功，圣人无名。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_____________________________________________________________________________________________________________________________________________________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4359" y="1657988"/>
            <a:ext cx="10881447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至于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顺应天地万物之性，驾驭六气的变化，来漫游于无穷无尽宇宙的人，他们凭借什么呢？所以说：道德修养高的人忘掉自我而顺应万物，精神境界完全超脱物外的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神人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没有建功立业的偏见，圣明的人不去追求名誉和地位。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582" y="4403866"/>
            <a:ext cx="11173882" cy="99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3691" y="4431003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等为关键词。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7254" y="126833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29561" y="126833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2910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 animBg="1"/>
      <p:bldP spid="38" grpId="1" animBg="1"/>
      <p:bldP spid="41" grpId="0"/>
      <p:bldP spid="4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</a:p>
        </p:txBody>
      </p:sp>
      <p:sp>
        <p:nvSpPr>
          <p:cNvPr id="7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1308" y="737104"/>
            <a:ext cx="1121432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外无期功强近之亲，内无应门五尺之僮，茕茕孑立，形影相吊。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3793" y="1927151"/>
            <a:ext cx="1077371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外面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没有什么近亲，家里没有可以照应门户的童仆，孤单没有依靠地独自生活，只有自己的身体和影子互相安慰。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582" y="3439319"/>
            <a:ext cx="11173882" cy="99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3691" y="3466456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期功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孑立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是关键词。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4973" y="152901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77280" y="152901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2910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 animBg="1"/>
      <p:bldP spid="38" grpId="1" animBg="1"/>
      <p:bldP spid="41" grpId="0"/>
      <p:bldP spid="4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8537" y="693490"/>
            <a:ext cx="11103293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六、默写常见的名句名篇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补写出下列名句名篇中的空缺部分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实迷途其未远，觉今是而昨非。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。善万物之得时，感吾生之行休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《归去来兮辞并序》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79612" y="1865601"/>
            <a:ext cx="296929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悟已往之不谏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829081" y="1864668"/>
            <a:ext cx="2626165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知来者之可追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</a:p>
        </p:txBody>
      </p:sp>
      <p:sp>
        <p:nvSpPr>
          <p:cNvPr id="87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8622" y="2474205"/>
            <a:ext cx="296929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木欣欣以向荣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18942" y="2473272"/>
            <a:ext cx="262616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泉涓涓而始流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0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0" grpId="0"/>
      <p:bldP spid="30" grpId="1"/>
      <p:bldP spid="36" grpId="0"/>
      <p:bldP spid="36" grpId="1"/>
      <p:bldP spid="37" grpId="0"/>
      <p:bldP spid="3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8537" y="1005934"/>
            <a:ext cx="11103293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29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，秋水共长天一色。渔舟唱晚，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声断衡阳之浦。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老当益壮，宁移白首之心？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《滕王阁序》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54646" y="900638"/>
            <a:ext cx="296929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落霞与孤鹜齐飞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9081442" y="910447"/>
            <a:ext cx="261587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响穷彭蠡之滨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</a:p>
        </p:txBody>
      </p:sp>
      <p:sp>
        <p:nvSpPr>
          <p:cNvPr id="88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4606" y="1533203"/>
            <a:ext cx="261587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雁阵惊寒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99062" y="2206591"/>
            <a:ext cx="261587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穷且益坚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27254" y="2197066"/>
            <a:ext cx="261587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不坠青云之志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0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0" grpId="0"/>
      <p:bldP spid="30" grpId="1"/>
      <p:bldP spid="36" grpId="0"/>
      <p:bldP spid="36" grpId="1"/>
      <p:bldP spid="37" grpId="0"/>
      <p:bldP spid="37" grpId="1"/>
      <p:bldP spid="38" grpId="0"/>
      <p:bldP spid="3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765498"/>
            <a:ext cx="10993359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望长安于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日下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日下：京城。古代以太阳比喻帝王，帝王所在处称为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。《世说新语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夙惠》：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晋明帝数岁，坐元帝膝上。有人从长安来，元帝因问明帝：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汝意谓长安何如日远？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日远，不闻人从日边来，居然可知。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元帝异之。明日集群臣宴会，告以此意，更重问之，乃答曰：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日近。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元帝失色曰：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尔何故异昨日之言邪？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举目见日，不见长安。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8537" y="1005934"/>
            <a:ext cx="11103293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，茕茕孑立，形影相吊。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但以刘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人命危浅，朝不虑夕。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《陈情表》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26654" y="909514"/>
            <a:ext cx="3266225" cy="6571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外无期功强近之亲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269655" y="909514"/>
            <a:ext cx="348173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内无应门五尺之僮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</a:p>
        </p:txBody>
      </p:sp>
      <p:sp>
        <p:nvSpPr>
          <p:cNvPr id="36" name="矩形 35"/>
          <p:cNvSpPr/>
          <p:nvPr/>
        </p:nvSpPr>
        <p:spPr>
          <a:xfrm>
            <a:off x="1702718" y="1558519"/>
            <a:ext cx="178668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日薄西山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18942" y="1557586"/>
            <a:ext cx="178668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气息奄奄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0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0" grpId="0"/>
      <p:bldP spid="30" grpId="1"/>
      <p:bldP spid="36" grpId="0"/>
      <p:bldP spid="36" grpId="1"/>
      <p:bldP spid="37" grpId="0"/>
      <p:bldP spid="37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img.taopic.com/uploads/allimg/140112/234971-140112093518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12" y="0"/>
            <a:ext cx="12191999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68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550590" y="875979"/>
            <a:ext cx="11103293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贪泉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而觉爽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贪泉：古代传说广州有水名贪泉，人喝了这里的水就会变得贪婪。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0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837506"/>
            <a:ext cx="10998117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东隅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已逝，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桑榆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非晚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东隅：指日出的地方，表示早。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桑榆：指日落的地方，表示晚。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0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62410" y="875979"/>
            <a:ext cx="10884514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勃，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微命，一介书生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三尺：衣带下垂的长度，指幼小。古时服饰制度规定束在腰间的绅的长度，因地位不同而有所区别，士规定为三尺。古人称成人为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七尺之躯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，称不大懂事的小孩儿为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三尺童儿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4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755308" y="949728"/>
            <a:ext cx="10884514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无路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请缨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，等终军之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弱冠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；有怀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投笔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，慕宗悫之长风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请缨：请求皇帝赐给长缨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长绳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。后用此指投军报国。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弱冠：指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岁，古代以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岁为弱年，行冠礼，为成年人。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投笔：指投笔从军。后人把班超投笔于地、参军作战的故事叫作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投笔从戎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，比喻弃文从武，有志报国。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4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1144" y="837506"/>
            <a:ext cx="10670047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朝菌不知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晦朔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晦：阴历每月最后一日。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朔：阴历每月的第一日。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65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65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66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467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0677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66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8669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56681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9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92685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6784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68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91983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68084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0938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283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57182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9488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74583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615883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80082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8243945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377924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870728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2554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64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96563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1041828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10891147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30940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7478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6575</TotalTime>
  <Words>4274</Words>
  <Application>Microsoft Office PowerPoint</Application>
  <PresentationFormat>自定义</PresentationFormat>
  <Paragraphs>1525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3645</cp:revision>
  <dcterms:created xsi:type="dcterms:W3CDTF">2014-11-27T01:03:00Z</dcterms:created>
  <dcterms:modified xsi:type="dcterms:W3CDTF">2017-03-28T08:28:37Z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