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338" r:id="rId7"/>
    <p:sldId id="431" r:id="rId8"/>
    <p:sldId id="432" r:id="rId9"/>
    <p:sldId id="339" r:id="rId10"/>
    <p:sldId id="370" r:id="rId11"/>
    <p:sldId id="475" r:id="rId12"/>
    <p:sldId id="476" r:id="rId13"/>
    <p:sldId id="483" r:id="rId14"/>
    <p:sldId id="477" r:id="rId15"/>
    <p:sldId id="478" r:id="rId16"/>
    <p:sldId id="479" r:id="rId17"/>
    <p:sldId id="480" r:id="rId18"/>
    <p:sldId id="481" r:id="rId19"/>
    <p:sldId id="482" r:id="rId20"/>
    <p:sldId id="484" r:id="rId21"/>
    <p:sldId id="467" r:id="rId22"/>
    <p:sldId id="486" r:id="rId23"/>
    <p:sldId id="487" r:id="rId24"/>
    <p:sldId id="488" r:id="rId25"/>
    <p:sldId id="489" r:id="rId26"/>
    <p:sldId id="490" r:id="rId27"/>
    <p:sldId id="491" r:id="rId28"/>
    <p:sldId id="468" r:id="rId29"/>
    <p:sldId id="492" r:id="rId30"/>
    <p:sldId id="493" r:id="rId31"/>
    <p:sldId id="494" r:id="rId32"/>
    <p:sldId id="495" r:id="rId33"/>
    <p:sldId id="496" r:id="rId34"/>
    <p:sldId id="497" r:id="rId35"/>
    <p:sldId id="498" r:id="rId36"/>
    <p:sldId id="390" r:id="rId37"/>
    <p:sldId id="434" r:id="rId38"/>
    <p:sldId id="512" r:id="rId39"/>
    <p:sldId id="499" r:id="rId40"/>
    <p:sldId id="513" r:id="rId41"/>
    <p:sldId id="500" r:id="rId42"/>
    <p:sldId id="514" r:id="rId43"/>
    <p:sldId id="501" r:id="rId44"/>
    <p:sldId id="515" r:id="rId45"/>
    <p:sldId id="502" r:id="rId46"/>
    <p:sldId id="503" r:id="rId47"/>
    <p:sldId id="504" r:id="rId48"/>
    <p:sldId id="505" r:id="rId49"/>
    <p:sldId id="506" r:id="rId50"/>
    <p:sldId id="507" r:id="rId51"/>
    <p:sldId id="516" r:id="rId52"/>
    <p:sldId id="517" r:id="rId53"/>
    <p:sldId id="518" r:id="rId54"/>
    <p:sldId id="519" r:id="rId55"/>
    <p:sldId id="508" r:id="rId56"/>
    <p:sldId id="509" r:id="rId57"/>
    <p:sldId id="510" r:id="rId58"/>
    <p:sldId id="511" r:id="rId59"/>
    <p:sldId id="520" r:id="rId60"/>
    <p:sldId id="521" r:id="rId61"/>
    <p:sldId id="522" r:id="rId62"/>
    <p:sldId id="523" r:id="rId63"/>
    <p:sldId id="524" r:id="rId64"/>
    <p:sldId id="525" r:id="rId65"/>
    <p:sldId id="526" r:id="rId66"/>
    <p:sldId id="527" r:id="rId67"/>
    <p:sldId id="528" r:id="rId68"/>
    <p:sldId id="529" r:id="rId69"/>
    <p:sldId id="532" r:id="rId70"/>
    <p:sldId id="533" r:id="rId71"/>
    <p:sldId id="534" r:id="rId72"/>
    <p:sldId id="535" r:id="rId73"/>
    <p:sldId id="536" r:id="rId74"/>
    <p:sldId id="537" r:id="rId75"/>
    <p:sldId id="538" r:id="rId76"/>
    <p:sldId id="542" r:id="rId77"/>
    <p:sldId id="539" r:id="rId78"/>
    <p:sldId id="540" r:id="rId79"/>
    <p:sldId id="541" r:id="rId80"/>
    <p:sldId id="543" r:id="rId81"/>
    <p:sldId id="544" r:id="rId82"/>
    <p:sldId id="545" r:id="rId83"/>
    <p:sldId id="546" r:id="rId84"/>
    <p:sldId id="547" r:id="rId85"/>
    <p:sldId id="548" r:id="rId86"/>
    <p:sldId id="549" r:id="rId87"/>
    <p:sldId id="550" r:id="rId88"/>
    <p:sldId id="551" r:id="rId89"/>
    <p:sldId id="552" r:id="rId90"/>
    <p:sldId id="553" r:id="rId91"/>
    <p:sldId id="554" r:id="rId92"/>
    <p:sldId id="555" r:id="rId93"/>
    <p:sldId id="556" r:id="rId94"/>
    <p:sldId id="557" r:id="rId95"/>
    <p:sldId id="558" r:id="rId96"/>
    <p:sldId id="559" r:id="rId97"/>
    <p:sldId id="560" r:id="rId98"/>
    <p:sldId id="561" r:id="rId99"/>
    <p:sldId id="562" r:id="rId100"/>
    <p:sldId id="563" r:id="rId101"/>
    <p:sldId id="530" r:id="rId102"/>
    <p:sldId id="531" r:id="rId103"/>
    <p:sldId id="564" r:id="rId104"/>
    <p:sldId id="565" r:id="rId105"/>
    <p:sldId id="566" r:id="rId106"/>
    <p:sldId id="567" r:id="rId107"/>
    <p:sldId id="568" r:id="rId108"/>
    <p:sldId id="569" r:id="rId109"/>
    <p:sldId id="570" r:id="rId110"/>
    <p:sldId id="571" r:id="rId111"/>
    <p:sldId id="572" r:id="rId112"/>
    <p:sldId id="573" r:id="rId113"/>
    <p:sldId id="574" r:id="rId114"/>
    <p:sldId id="575" r:id="rId115"/>
    <p:sldId id="576" r:id="rId116"/>
    <p:sldId id="577" r:id="rId117"/>
    <p:sldId id="578" r:id="rId118"/>
    <p:sldId id="579" r:id="rId119"/>
    <p:sldId id="580" r:id="rId120"/>
    <p:sldId id="581" r:id="rId121"/>
    <p:sldId id="582" r:id="rId122"/>
    <p:sldId id="583" r:id="rId123"/>
    <p:sldId id="584" r:id="rId124"/>
    <p:sldId id="585" r:id="rId125"/>
    <p:sldId id="586" r:id="rId126"/>
    <p:sldId id="587" r:id="rId127"/>
    <p:sldId id="588" r:id="rId128"/>
    <p:sldId id="589" r:id="rId129"/>
    <p:sldId id="590" r:id="rId130"/>
    <p:sldId id="591" r:id="rId131"/>
    <p:sldId id="592" r:id="rId132"/>
    <p:sldId id="593" r:id="rId133"/>
    <p:sldId id="594" r:id="rId134"/>
    <p:sldId id="595" r:id="rId135"/>
    <p:sldId id="596" r:id="rId136"/>
    <p:sldId id="597" r:id="rId137"/>
    <p:sldId id="598" r:id="rId138"/>
    <p:sldId id="599" r:id="rId139"/>
    <p:sldId id="474" r:id="rId140"/>
    <p:sldId id="601" r:id="rId141"/>
    <p:sldId id="602" r:id="rId142"/>
    <p:sldId id="604" r:id="rId143"/>
    <p:sldId id="603" r:id="rId144"/>
    <p:sldId id="605" r:id="rId145"/>
    <p:sldId id="606" r:id="rId146"/>
    <p:sldId id="607" r:id="rId147"/>
    <p:sldId id="608" r:id="rId148"/>
    <p:sldId id="609" r:id="rId149"/>
    <p:sldId id="610" r:id="rId150"/>
    <p:sldId id="611" r:id="rId151"/>
    <p:sldId id="612" r:id="rId152"/>
    <p:sldId id="613" r:id="rId153"/>
    <p:sldId id="614" r:id="rId154"/>
    <p:sldId id="615" r:id="rId155"/>
    <p:sldId id="600" r:id="rId156"/>
    <p:sldId id="410" r:id="rId157"/>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66" d="100"/>
          <a:sy n="66" d="100"/>
        </p:scale>
        <p:origin x="-1301" y="-442"/>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692240" y="6405466"/>
            <a:ext cx="7549188"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876542" y="6368512"/>
            <a:ext cx="7450912" cy="483495"/>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蒙哥马利：强者是不断挑战自己比尔</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盖茨：</a:t>
            </a:r>
            <a:r>
              <a:rPr lang="en-US" altLang="zh-CN" sz="2000" dirty="0" smtClean="0">
                <a:solidFill>
                  <a:schemeClr val="bg1"/>
                </a:solidFill>
                <a:latin typeface="微软雅黑" pitchFamily="34" charset="-122"/>
                <a:ea typeface="微软雅黑" pitchFamily="34" charset="-122"/>
              </a:rPr>
              <a:t>IT</a:t>
            </a:r>
            <a:r>
              <a:rPr lang="zh-CN" altLang="en-US" sz="2000" dirty="0" smtClean="0">
                <a:solidFill>
                  <a:schemeClr val="bg1"/>
                </a:solidFill>
                <a:latin typeface="微软雅黑" pitchFamily="34" charset="-122"/>
                <a:ea typeface="微软雅黑" pitchFamily="34" charset="-122"/>
              </a:rPr>
              <a:t>英雄的成功之道</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70270"/>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课外阅读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262558" y="1917626"/>
            <a:ext cx="8850750" cy="3849131"/>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蒙哥马利：强者是不断挑战自己比尔</a:t>
            </a:r>
            <a:r>
              <a:rPr lang="en-US" altLang="zh-CN" sz="7000" b="1" dirty="0" smtClean="0">
                <a:solidFill>
                  <a:srgbClr val="00B050"/>
                </a:solidFill>
                <a:latin typeface="微软雅黑" pitchFamily="34" charset="-122"/>
                <a:ea typeface="微软雅黑" pitchFamily="34" charset="-122"/>
              </a:rPr>
              <a:t>•</a:t>
            </a:r>
            <a:r>
              <a:rPr lang="zh-CN" altLang="en-US" sz="7000" b="1" dirty="0" smtClean="0">
                <a:solidFill>
                  <a:srgbClr val="00B050"/>
                </a:solidFill>
                <a:latin typeface="微软雅黑" pitchFamily="34" charset="-122"/>
                <a:ea typeface="微软雅黑" pitchFamily="34" charset="-122"/>
              </a:rPr>
              <a:t>盖茨：</a:t>
            </a:r>
            <a:r>
              <a:rPr lang="en-US" altLang="zh-CN" sz="7000" b="1" dirty="0">
                <a:solidFill>
                  <a:srgbClr val="FF0000"/>
                </a:solidFill>
                <a:latin typeface="微软雅黑" pitchFamily="34" charset="-122"/>
                <a:ea typeface="微软雅黑" pitchFamily="34" charset="-122"/>
              </a:rPr>
              <a:t>IT</a:t>
            </a:r>
            <a:r>
              <a:rPr lang="zh-CN" altLang="en-US" sz="7000" b="1" dirty="0">
                <a:solidFill>
                  <a:srgbClr val="FF0000"/>
                </a:solidFill>
                <a:latin typeface="微软雅黑" pitchFamily="34" charset="-122"/>
                <a:ea typeface="微软雅黑" pitchFamily="34" charset="-122"/>
              </a:rPr>
              <a:t>英雄的成功之道</a:t>
            </a: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95878"/>
            <a:ext cx="11843175"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离开</a:t>
            </a:r>
            <a:r>
              <a:rPr lang="zh-CN" altLang="zh-CN" sz="2800" kern="100" dirty="0">
                <a:solidFill>
                  <a:srgbClr val="404040"/>
                </a:solidFill>
                <a:latin typeface="Times New Roman"/>
                <a:ea typeface="微软雅黑"/>
                <a:cs typeface="Times New Roman"/>
              </a:rPr>
              <a:t>繁华的伦敦，蒙哥马利一家跌入了艰难的境地，以致后来他在回忆录中说：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我的童年是不幸的。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当然，这种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只是相对艰苦而已，因为事实上并没有什么特别凄惨、特别尴尬的事情发生。</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塔斯马尼亚，蒙哥马利的学习成绩使亨利主教夫妇非常难过。在英文作文方面，他几乎没有学到什么东西；在神学方面，他的论文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十分差劲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；在数学方面，尽管稍有进步，但绝对赶不上其他同学；在拉丁文、法文、科学和艺术方面，成绩都在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尚可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以下。尤其使他的父母难堪的是，他曾在神学课中因散布歪诗而挨过校长的棍子。</a:t>
            </a:r>
            <a:endParaRPr lang="zh-CN" altLang="zh-CN" sz="1050" kern="100" dirty="0">
              <a:effectLst/>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89434"/>
            <a:ext cx="11843175" cy="5828519"/>
          </a:xfrm>
          <a:prstGeom prst="rect">
            <a:avLst/>
          </a:prstGeom>
          <a:noFill/>
        </p:spPr>
        <p:txBody>
          <a:bodyPr wrap="square" rtlCol="0">
            <a:spAutoFit/>
          </a:bodyPr>
          <a:lstStyle/>
          <a:p>
            <a:pPr indent="718185" algn="ctr">
              <a:lnSpc>
                <a:spcPct val="150000"/>
              </a:lnSpc>
              <a:spcAft>
                <a:spcPts val="0"/>
              </a:spcAft>
            </a:pPr>
            <a:r>
              <a:rPr lang="zh-CN" altLang="zh-CN" sz="2800" kern="100" dirty="0">
                <a:solidFill>
                  <a:srgbClr val="404040"/>
                </a:solidFill>
                <a:latin typeface="Times New Roman"/>
                <a:ea typeface="微软雅黑"/>
                <a:cs typeface="Times New Roman"/>
              </a:rPr>
              <a:t>新经济的冲浪者</a:t>
            </a:r>
            <a:endParaRPr lang="zh-CN" altLang="zh-CN" sz="105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1990</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日，纽约曼哈顿。</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盖茨把鼻梁上的眼镜往上推推，微笑着走上了讲坛。他要在这儿发布视窗</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，视窗的第三个版本。</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在视窗</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推向市场的头两个星期，购买者抢购了十万多套，到</a:t>
            </a:r>
            <a:r>
              <a:rPr lang="en-US" altLang="zh-CN" sz="2800" kern="100" dirty="0">
                <a:solidFill>
                  <a:srgbClr val="404040"/>
                </a:solidFill>
                <a:latin typeface="Times New Roman"/>
                <a:ea typeface="微软雅黑"/>
                <a:cs typeface="Courier New"/>
              </a:rPr>
              <a:t>1991</a:t>
            </a:r>
            <a:r>
              <a:rPr lang="zh-CN" altLang="zh-CN" sz="2800" kern="100" dirty="0">
                <a:solidFill>
                  <a:srgbClr val="404040"/>
                </a:solidFill>
                <a:latin typeface="Times New Roman"/>
                <a:ea typeface="微软雅黑"/>
                <a:cs typeface="Times New Roman"/>
              </a:rPr>
              <a:t>年底，已经卖出了</a:t>
            </a:r>
            <a:r>
              <a:rPr lang="en-US" altLang="zh-CN" sz="2800" kern="100" dirty="0">
                <a:solidFill>
                  <a:srgbClr val="404040"/>
                </a:solidFill>
                <a:latin typeface="Times New Roman"/>
                <a:ea typeface="微软雅黑"/>
                <a:cs typeface="Courier New"/>
              </a:rPr>
              <a:t>400</a:t>
            </a:r>
            <a:r>
              <a:rPr lang="zh-CN" altLang="zh-CN" sz="2800" kern="100" dirty="0">
                <a:solidFill>
                  <a:srgbClr val="404040"/>
                </a:solidFill>
                <a:latin typeface="Times New Roman"/>
                <a:ea typeface="微软雅黑"/>
                <a:cs typeface="Times New Roman"/>
              </a:rPr>
              <a:t>万套。它们用</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种语言写成，运送到</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个国家。视窗的特点是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装上就用</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(Read</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To</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Run)</a:t>
            </a:r>
            <a:r>
              <a:rPr lang="zh-CN" altLang="zh-CN" sz="2800" kern="100" dirty="0">
                <a:solidFill>
                  <a:srgbClr val="404040"/>
                </a:solidFill>
                <a:latin typeface="Times New Roman"/>
                <a:ea typeface="微软雅黑"/>
                <a:cs typeface="Times New Roman"/>
              </a:rPr>
              <a:t>，因此越来越多的电脑制造商把视窗安装在他们的电脑产品上，作为随机附带的标准软件。甚至微软的鼠标也达到了销售高峰，它咬住了六百多万购买者。</a:t>
            </a:r>
            <a:endParaRPr lang="zh-CN" altLang="zh-CN" sz="1050" kern="100" dirty="0">
              <a:effectLst/>
              <a:latin typeface="宋体"/>
              <a:cs typeface="Courier New"/>
            </a:endParaRPr>
          </a:p>
        </p:txBody>
      </p:sp>
    </p:spTree>
    <p:extLst>
      <p:ext uri="{BB962C8B-B14F-4D97-AF65-F5344CB8AC3E}">
        <p14:creationId xmlns:p14="http://schemas.microsoft.com/office/powerpoint/2010/main" val="16451573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5918"/>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比尔的软件终于成为最畅销的软件。</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比尔最崇拜拿破仑，他的名言就是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我要赢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。天时，地利，人和，这个年轻的冲浪者赶上了</a:t>
            </a:r>
            <a:r>
              <a:rPr lang="en-US" altLang="zh-CN" sz="2800" kern="100" dirty="0">
                <a:solidFill>
                  <a:srgbClr val="404040"/>
                </a:solidFill>
                <a:latin typeface="Times New Roman"/>
                <a:ea typeface="微软雅黑"/>
                <a:cs typeface="Courier New"/>
              </a:rPr>
              <a:t>IT</a:t>
            </a:r>
            <a:r>
              <a:rPr lang="zh-CN" altLang="zh-CN" sz="2800" kern="100" dirty="0">
                <a:solidFill>
                  <a:srgbClr val="404040"/>
                </a:solidFill>
                <a:latin typeface="Times New Roman"/>
                <a:ea typeface="微软雅黑"/>
                <a:cs typeface="Times New Roman"/>
              </a:rPr>
              <a:t>业的超级大潮，赢的速度之快，不仅让旁人眼晕，也出乎他自己的意料。</a:t>
            </a:r>
            <a:r>
              <a:rPr lang="en-US" altLang="zh-CN" sz="2800" kern="100" dirty="0">
                <a:solidFill>
                  <a:srgbClr val="404040"/>
                </a:solidFill>
                <a:latin typeface="Times New Roman"/>
                <a:ea typeface="微软雅黑"/>
                <a:cs typeface="Courier New"/>
              </a:rPr>
              <a:t>1986</a:t>
            </a:r>
            <a:r>
              <a:rPr lang="zh-CN" altLang="zh-CN" sz="2800" kern="100" dirty="0">
                <a:solidFill>
                  <a:srgbClr val="404040"/>
                </a:solidFill>
                <a:latin typeface="Times New Roman"/>
                <a:ea typeface="微软雅黑"/>
                <a:cs typeface="Times New Roman"/>
              </a:rPr>
              <a:t>年，微软上市的当年，比尔就进入了《财富》杂志亿万富豪榜，身价约</a:t>
            </a:r>
            <a:r>
              <a:rPr lang="en-US" altLang="zh-CN" sz="2800" kern="100" dirty="0">
                <a:solidFill>
                  <a:srgbClr val="404040"/>
                </a:solidFill>
                <a:latin typeface="Times New Roman"/>
                <a:ea typeface="微软雅黑"/>
                <a:cs typeface="Courier New"/>
              </a:rPr>
              <a:t>3.15</a:t>
            </a:r>
            <a:r>
              <a:rPr lang="zh-CN" altLang="zh-CN" sz="2800" kern="100" dirty="0">
                <a:solidFill>
                  <a:srgbClr val="404040"/>
                </a:solidFill>
                <a:latin typeface="Times New Roman"/>
                <a:ea typeface="微软雅黑"/>
                <a:cs typeface="Times New Roman"/>
              </a:rPr>
              <a:t>亿美元。随着微软的急速成长，他在这个富豪榜上也不断冲刺，越过一个又一个富豪，</a:t>
            </a:r>
            <a:r>
              <a:rPr lang="en-US" altLang="zh-CN" sz="2800" kern="100" dirty="0">
                <a:solidFill>
                  <a:srgbClr val="404040"/>
                </a:solidFill>
                <a:latin typeface="Times New Roman"/>
                <a:ea typeface="微软雅黑"/>
                <a:cs typeface="Courier New"/>
              </a:rPr>
              <a:t>1991</a:t>
            </a:r>
            <a:r>
              <a:rPr lang="zh-CN" altLang="zh-CN" sz="2800" kern="100" dirty="0">
                <a:solidFill>
                  <a:srgbClr val="404040"/>
                </a:solidFill>
                <a:latin typeface="Times New Roman"/>
                <a:ea typeface="微软雅黑"/>
                <a:cs typeface="Times New Roman"/>
              </a:rPr>
              <a:t>年他冲到仅列在沃伦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巴菲特</a:t>
            </a:r>
            <a:r>
              <a:rPr lang="en-US" altLang="zh-CN" sz="2800" kern="100" dirty="0">
                <a:solidFill>
                  <a:srgbClr val="404040"/>
                </a:solidFill>
                <a:latin typeface="Times New Roman"/>
                <a:ea typeface="微软雅黑"/>
                <a:cs typeface="Courier New"/>
              </a:rPr>
              <a:t>(Warren Buffett)</a:t>
            </a:r>
            <a:r>
              <a:rPr lang="zh-CN" altLang="zh-CN" sz="2800" kern="100" dirty="0">
                <a:solidFill>
                  <a:srgbClr val="404040"/>
                </a:solidFill>
                <a:latin typeface="Times New Roman"/>
                <a:ea typeface="微软雅黑"/>
                <a:cs typeface="Times New Roman"/>
              </a:rPr>
              <a:t>身后的银牌位置，成为最年轻的全美第二富豪</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时年</a:t>
            </a:r>
            <a:r>
              <a:rPr lang="en-US" altLang="zh-CN" sz="2800" kern="100" dirty="0">
                <a:solidFill>
                  <a:srgbClr val="404040"/>
                </a:solidFill>
                <a:latin typeface="Times New Roman"/>
                <a:ea typeface="微软雅黑"/>
                <a:cs typeface="Courier New"/>
              </a:rPr>
              <a:t>36</a:t>
            </a:r>
            <a:r>
              <a:rPr lang="zh-CN" altLang="zh-CN" sz="2800" kern="100" dirty="0">
                <a:solidFill>
                  <a:srgbClr val="404040"/>
                </a:solidFill>
                <a:latin typeface="Times New Roman"/>
                <a:ea typeface="微软雅黑"/>
                <a:cs typeface="Times New Roman"/>
              </a:rPr>
              <a:t>岁。</a:t>
            </a:r>
            <a:endParaRPr lang="zh-CN" altLang="zh-CN" sz="1050" kern="100" dirty="0">
              <a:effectLst/>
              <a:latin typeface="宋体"/>
              <a:cs typeface="Courier New"/>
            </a:endParaRPr>
          </a:p>
        </p:txBody>
      </p:sp>
    </p:spTree>
    <p:extLst>
      <p:ext uri="{BB962C8B-B14F-4D97-AF65-F5344CB8AC3E}">
        <p14:creationId xmlns:p14="http://schemas.microsoft.com/office/powerpoint/2010/main" val="8287181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5182188"/>
          </a:xfrm>
          <a:prstGeom prst="rect">
            <a:avLst/>
          </a:prstGeom>
          <a:noFill/>
        </p:spPr>
        <p:txBody>
          <a:bodyPr wrap="square" rtlCol="0">
            <a:spAutoFit/>
          </a:bodyPr>
          <a:lstStyle/>
          <a:p>
            <a:pPr indent="718185" algn="just">
              <a:lnSpc>
                <a:spcPct val="150000"/>
              </a:lnSpc>
              <a:spcAft>
                <a:spcPts val="0"/>
              </a:spcAft>
            </a:pPr>
            <a:r>
              <a:rPr lang="en-US" altLang="zh-CN" sz="2800" kern="100" smtClean="0">
                <a:solidFill>
                  <a:srgbClr val="404040"/>
                </a:solidFill>
                <a:latin typeface="Times New Roman"/>
                <a:ea typeface="微软雅黑"/>
                <a:cs typeface="Courier New"/>
              </a:rPr>
              <a:t>1991</a:t>
            </a:r>
            <a:r>
              <a:rPr lang="zh-CN" altLang="zh-CN" sz="2800" kern="100" smtClean="0">
                <a:solidFill>
                  <a:srgbClr val="404040"/>
                </a:solidFill>
                <a:latin typeface="Times New Roman"/>
                <a:ea typeface="微软雅黑"/>
                <a:cs typeface="Times New Roman"/>
              </a:rPr>
              <a:t>年</a:t>
            </a:r>
            <a:r>
              <a:rPr lang="en-US" altLang="zh-CN" sz="2800" kern="100" smtClean="0">
                <a:solidFill>
                  <a:srgbClr val="404040"/>
                </a:solidFill>
                <a:latin typeface="Times New Roman"/>
                <a:ea typeface="微软雅黑"/>
                <a:cs typeface="Courier New"/>
              </a:rPr>
              <a:t>7</a:t>
            </a:r>
            <a:r>
              <a:rPr lang="zh-CN" altLang="zh-CN" sz="2800" kern="100" smtClean="0">
                <a:solidFill>
                  <a:srgbClr val="404040"/>
                </a:solidFill>
                <a:latin typeface="Times New Roman"/>
                <a:ea typeface="微软雅黑"/>
                <a:cs typeface="Times New Roman"/>
              </a:rPr>
              <a:t>月，玛丽给她的儿子打电话说，希望比尔能与沃伦</a:t>
            </a:r>
            <a:r>
              <a:rPr lang="en-US" altLang="zh-CN" sz="2800" kern="100" smtClean="0">
                <a:solidFill>
                  <a:srgbClr val="404040"/>
                </a:solidFill>
                <a:latin typeface="Times New Roman"/>
                <a:ea typeface="微软雅黑"/>
                <a:cs typeface="Courier New"/>
              </a:rPr>
              <a:t>·</a:t>
            </a:r>
            <a:r>
              <a:rPr lang="zh-CN" altLang="zh-CN" sz="2800" kern="100" smtClean="0">
                <a:solidFill>
                  <a:srgbClr val="404040"/>
                </a:solidFill>
                <a:latin typeface="Times New Roman"/>
                <a:ea typeface="微软雅黑"/>
                <a:cs typeface="Times New Roman"/>
              </a:rPr>
              <a:t>巴菲特见见面。比尔早就久仰这位华尔街大亨、最成功的投资人的大名，尽管比尔说自己很忙，还是和梅琳达一起坐直升飞机到了他们家的别墅</a:t>
            </a:r>
            <a:r>
              <a:rPr lang="en-US" altLang="zh-CN" sz="2800" kern="100" smtClean="0">
                <a:solidFill>
                  <a:srgbClr val="404040"/>
                </a:solidFill>
                <a:latin typeface="宋体"/>
                <a:ea typeface="微软雅黑"/>
                <a:cs typeface="Times New Roman"/>
              </a:rPr>
              <a:t>“</a:t>
            </a:r>
            <a:r>
              <a:rPr lang="en-US" altLang="zh-CN" sz="2800" kern="100" smtClean="0">
                <a:solidFill>
                  <a:srgbClr val="404040"/>
                </a:solidFill>
                <a:latin typeface="Times New Roman"/>
                <a:ea typeface="微软雅黑"/>
                <a:cs typeface="Courier New"/>
              </a:rPr>
              <a:t>Cheerio</a:t>
            </a:r>
            <a:r>
              <a:rPr lang="en-US" altLang="zh-CN" sz="2800" kern="100" smtClean="0">
                <a:solidFill>
                  <a:srgbClr val="404040"/>
                </a:solidFill>
                <a:latin typeface="宋体"/>
                <a:ea typeface="微软雅黑"/>
                <a:cs typeface="Times New Roman"/>
              </a:rPr>
              <a:t>”</a:t>
            </a:r>
            <a:r>
              <a:rPr lang="zh-CN" altLang="zh-CN" sz="2800" kern="100" smtClean="0">
                <a:solidFill>
                  <a:srgbClr val="404040"/>
                </a:solidFill>
                <a:latin typeface="Times New Roman"/>
                <a:ea typeface="微软雅黑"/>
                <a:cs typeface="Times New Roman"/>
              </a:rPr>
              <a:t>。比尔和巴菲特一见如故，惺惺相惜，他们发现彼此之间有很多相似之处，包括专注于自己的事业，有幽默感，并且都嗜爱汉堡包。</a:t>
            </a:r>
            <a:endParaRPr lang="zh-CN" altLang="zh-CN" sz="1050" kern="100" smtClean="0">
              <a:latin typeface="宋体"/>
              <a:cs typeface="Courier New"/>
            </a:endParaRPr>
          </a:p>
          <a:p>
            <a:pPr indent="718185" algn="just">
              <a:lnSpc>
                <a:spcPct val="150000"/>
              </a:lnSpc>
              <a:spcAft>
                <a:spcPts val="0"/>
              </a:spcAft>
            </a:pPr>
            <a:r>
              <a:rPr lang="zh-CN" altLang="zh-CN" sz="2800" kern="100" smtClean="0">
                <a:solidFill>
                  <a:srgbClr val="404040"/>
                </a:solidFill>
                <a:latin typeface="Times New Roman"/>
                <a:ea typeface="微软雅黑"/>
                <a:cs typeface="Times New Roman"/>
              </a:rPr>
              <a:t>这是世界上的头号富豪和二号富豪的交情的开始。巴菲特对比尔评价很高，说比尔的商业意识非同寻常：</a:t>
            </a:r>
            <a:r>
              <a:rPr lang="en-US" altLang="zh-CN" sz="2800" kern="100" smtClean="0">
                <a:solidFill>
                  <a:srgbClr val="404040"/>
                </a:solidFill>
                <a:latin typeface="宋体"/>
                <a:ea typeface="微软雅黑"/>
                <a:cs typeface="Times New Roman"/>
              </a:rPr>
              <a:t>“</a:t>
            </a:r>
            <a:r>
              <a:rPr lang="zh-CN" altLang="zh-CN" sz="2800" kern="100" smtClean="0">
                <a:solidFill>
                  <a:srgbClr val="404040"/>
                </a:solidFill>
                <a:latin typeface="Times New Roman"/>
                <a:ea typeface="微软雅黑"/>
                <a:cs typeface="Times New Roman"/>
              </a:rPr>
              <a:t>如果比尔开个小摊卖热狗，他也会成为世界上的热狗王。</a:t>
            </a:r>
            <a:r>
              <a:rPr lang="en-US" altLang="zh-CN" sz="2800" kern="100" smtClean="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964549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65" y="621482"/>
            <a:ext cx="11609818" cy="5521512"/>
          </a:xfrm>
          <a:prstGeom prst="rect">
            <a:avLst/>
          </a:prstGeom>
          <a:noFill/>
        </p:spPr>
        <p:txBody>
          <a:bodyPr wrap="square" rtlCol="0">
            <a:spAutoFit/>
          </a:bodyPr>
          <a:lstStyle/>
          <a:p>
            <a:pPr indent="718185" algn="just">
              <a:lnSpc>
                <a:spcPct val="140000"/>
              </a:lnSpc>
              <a:spcAft>
                <a:spcPts val="0"/>
              </a:spcAft>
            </a:pPr>
            <a:r>
              <a:rPr lang="zh-CN" altLang="zh-CN" sz="2800" kern="100" dirty="0">
                <a:solidFill>
                  <a:srgbClr val="404040"/>
                </a:solidFill>
                <a:latin typeface="Times New Roman"/>
                <a:ea typeface="微软雅黑"/>
                <a:cs typeface="Times New Roman"/>
              </a:rPr>
              <a:t>果然，比尔随后在</a:t>
            </a:r>
            <a:r>
              <a:rPr lang="en-US" altLang="zh-CN" sz="2800" kern="100" dirty="0">
                <a:solidFill>
                  <a:srgbClr val="404040"/>
                </a:solidFill>
                <a:latin typeface="Times New Roman"/>
                <a:ea typeface="微软雅黑"/>
                <a:cs typeface="Courier New"/>
              </a:rPr>
              <a:t>1995</a:t>
            </a:r>
            <a:r>
              <a:rPr lang="zh-CN" altLang="zh-CN" sz="2800" kern="100" dirty="0">
                <a:solidFill>
                  <a:srgbClr val="404040"/>
                </a:solidFill>
                <a:latin typeface="Times New Roman"/>
                <a:ea typeface="微软雅黑"/>
                <a:cs typeface="Times New Roman"/>
              </a:rPr>
              <a:t>年终于独步世界首富的巅峰，这年他的身价约</a:t>
            </a:r>
            <a:r>
              <a:rPr lang="en-US" altLang="zh-CN" sz="2800" kern="100" dirty="0">
                <a:solidFill>
                  <a:srgbClr val="404040"/>
                </a:solidFill>
                <a:latin typeface="Times New Roman"/>
                <a:ea typeface="微软雅黑"/>
                <a:cs typeface="Courier New"/>
              </a:rPr>
              <a:t>129</a:t>
            </a:r>
            <a:r>
              <a:rPr lang="zh-CN" altLang="zh-CN" sz="2800" kern="100" dirty="0">
                <a:solidFill>
                  <a:srgbClr val="404040"/>
                </a:solidFill>
                <a:latin typeface="Times New Roman"/>
                <a:ea typeface="微软雅黑"/>
                <a:cs typeface="Times New Roman"/>
              </a:rPr>
              <a:t>亿美元。三年后的</a:t>
            </a:r>
            <a:r>
              <a:rPr lang="en-US" altLang="zh-CN" sz="2800" kern="100" dirty="0">
                <a:solidFill>
                  <a:srgbClr val="404040"/>
                </a:solidFill>
                <a:latin typeface="Times New Roman"/>
                <a:ea typeface="微软雅黑"/>
                <a:cs typeface="Courier New"/>
              </a:rPr>
              <a:t>1998</a:t>
            </a:r>
            <a:r>
              <a:rPr lang="zh-CN" altLang="zh-CN" sz="2800" kern="100" dirty="0">
                <a:solidFill>
                  <a:srgbClr val="404040"/>
                </a:solidFill>
                <a:latin typeface="Times New Roman"/>
                <a:ea typeface="微软雅黑"/>
                <a:cs typeface="Times New Roman"/>
              </a:rPr>
              <a:t>年，以高达</a:t>
            </a:r>
            <a:r>
              <a:rPr lang="en-US" altLang="zh-CN" sz="2800" kern="100" dirty="0">
                <a:solidFill>
                  <a:srgbClr val="404040"/>
                </a:solidFill>
                <a:latin typeface="Times New Roman"/>
                <a:ea typeface="微软雅黑"/>
                <a:cs typeface="Courier New"/>
              </a:rPr>
              <a:t>590</a:t>
            </a:r>
            <a:r>
              <a:rPr lang="zh-CN" altLang="zh-CN" sz="2800" kern="100" dirty="0">
                <a:solidFill>
                  <a:srgbClr val="404040"/>
                </a:solidFill>
                <a:latin typeface="Times New Roman"/>
                <a:ea typeface="微软雅黑"/>
                <a:cs typeface="Times New Roman"/>
              </a:rPr>
              <a:t>亿美元的天文数字睥睨全球，让所有富豪瞠乎其后。</a:t>
            </a:r>
            <a:endParaRPr lang="zh-CN" altLang="zh-CN" sz="1050" kern="100" dirty="0">
              <a:latin typeface="宋体"/>
              <a:cs typeface="Courier New"/>
            </a:endParaRPr>
          </a:p>
          <a:p>
            <a:pPr>
              <a:lnSpc>
                <a:spcPct val="140000"/>
              </a:lnSpc>
            </a:pPr>
            <a:r>
              <a:rPr lang="en-US" altLang="zh-CN" sz="2800" kern="100" dirty="0" smtClean="0">
                <a:solidFill>
                  <a:srgbClr val="404040"/>
                </a:solidFill>
                <a:latin typeface="Times New Roman"/>
                <a:ea typeface="微软雅黑"/>
              </a:rPr>
              <a:t>        1995</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rPr>
              <a:t>11</a:t>
            </a:r>
            <a:r>
              <a:rPr lang="zh-CN" altLang="zh-CN" sz="2800" kern="100" dirty="0">
                <a:solidFill>
                  <a:srgbClr val="404040"/>
                </a:solidFill>
                <a:latin typeface="Times New Roman"/>
                <a:ea typeface="微软雅黑"/>
                <a:cs typeface="Times New Roman"/>
              </a:rPr>
              <a:t>月，比尔出版了著作《未来之路》</a:t>
            </a:r>
            <a:r>
              <a:rPr lang="en-US" altLang="zh-CN" sz="2800" kern="100" dirty="0">
                <a:solidFill>
                  <a:srgbClr val="404040"/>
                </a:solidFill>
                <a:latin typeface="Times New Roman"/>
                <a:ea typeface="微软雅黑"/>
              </a:rPr>
              <a:t>(The Road Ahead)</a:t>
            </a:r>
            <a:r>
              <a:rPr lang="zh-CN" altLang="zh-CN" sz="2800" kern="100" dirty="0">
                <a:solidFill>
                  <a:srgbClr val="404040"/>
                </a:solidFill>
                <a:latin typeface="Times New Roman"/>
                <a:ea typeface="微软雅黑"/>
                <a:cs typeface="Times New Roman"/>
              </a:rPr>
              <a:t>，讲述了电脑的历史，并预测未来趋势。一年之后，又出版了这本书的修订版，更深入地讨论因特网。《未来之路》在二十多个国家出版，仅在中国就售出四十多万册。比尔把</a:t>
            </a:r>
            <a:r>
              <a:rPr lang="en-US" altLang="zh-CN" sz="2800" kern="100" dirty="0">
                <a:solidFill>
                  <a:srgbClr val="404040"/>
                </a:solidFill>
                <a:latin typeface="Times New Roman"/>
                <a:ea typeface="微软雅黑"/>
              </a:rPr>
              <a:t>300</a:t>
            </a:r>
            <a:r>
              <a:rPr lang="zh-CN" altLang="zh-CN" sz="2800" kern="100" dirty="0">
                <a:solidFill>
                  <a:srgbClr val="404040"/>
                </a:solidFill>
                <a:latin typeface="Times New Roman"/>
                <a:ea typeface="微软雅黑"/>
                <a:cs typeface="Times New Roman"/>
              </a:rPr>
              <a:t>万元的版权收入全部捐给了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国家改进教育基金会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，这个非营利组织帮助教师学习、掌握电脑和其他的技术，以运用于教学实践。</a:t>
            </a:r>
            <a:endParaRPr lang="zh-CN" altLang="zh-CN" sz="1050" kern="100" dirty="0">
              <a:effectLst/>
              <a:latin typeface="宋体"/>
              <a:cs typeface="Courier New"/>
            </a:endParaRPr>
          </a:p>
        </p:txBody>
      </p:sp>
    </p:spTree>
    <p:extLst>
      <p:ext uri="{BB962C8B-B14F-4D97-AF65-F5344CB8AC3E}">
        <p14:creationId xmlns:p14="http://schemas.microsoft.com/office/powerpoint/2010/main" val="11466399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2596865"/>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在《未来之路》中叙述，自己总是尝试着尽可能扩大眼界，思考未来，而且计划在前。他努力作出决定以利于微软的长远发展，而不是只顾眼前。比尔预测：快速和效率更高的电脑会导致更多的新产品出现，比如数码电视，或者像钱包一样小的电脑。</a:t>
            </a:r>
            <a:endParaRPr lang="zh-CN" altLang="zh-CN" sz="1050" kern="100" dirty="0">
              <a:effectLst/>
              <a:latin typeface="宋体"/>
              <a:cs typeface="Courier New"/>
            </a:endParaRPr>
          </a:p>
        </p:txBody>
      </p:sp>
      <p:sp>
        <p:nvSpPr>
          <p:cNvPr id="3" name="TextBox 2"/>
          <p:cNvSpPr txBox="1"/>
          <p:nvPr/>
        </p:nvSpPr>
        <p:spPr>
          <a:xfrm>
            <a:off x="262558" y="2850894"/>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钱多了，比尔也考虑在微软公司、在信息产业之外做一些投资。他的首选目标是与生物、医学有关的产业。生物科学与信息科学的发展几乎是并驾齐驱，处在躁动不安的突破前夜。由于机遇，他爱上了电脑，跨上信息科学的列车，一路领先；而当他有了财力，他也想同时跨上第二列火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生物科技的火车。</a:t>
            </a:r>
            <a:endParaRPr lang="zh-CN" altLang="zh-CN" sz="1050" kern="100" dirty="0">
              <a:effectLst/>
              <a:latin typeface="宋体"/>
              <a:cs typeface="Courier New"/>
            </a:endParaRPr>
          </a:p>
        </p:txBody>
      </p:sp>
    </p:spTree>
    <p:extLst>
      <p:ext uri="{BB962C8B-B14F-4D97-AF65-F5344CB8AC3E}">
        <p14:creationId xmlns:p14="http://schemas.microsoft.com/office/powerpoint/2010/main" val="33692756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4177"/>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这也有个人的原因：比尔非常敬爱他的母亲，但她却不幸死于癌症；好友保罗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艾伦在</a:t>
            </a:r>
            <a:r>
              <a:rPr lang="en-US" altLang="zh-CN" sz="2800" kern="100" dirty="0">
                <a:solidFill>
                  <a:srgbClr val="404040"/>
                </a:solidFill>
                <a:latin typeface="Times New Roman"/>
                <a:ea typeface="微软雅黑"/>
                <a:cs typeface="Courier New"/>
              </a:rPr>
              <a:t>1983</a:t>
            </a:r>
            <a:r>
              <a:rPr lang="zh-CN" altLang="zh-CN" sz="2800" kern="100" dirty="0">
                <a:solidFill>
                  <a:srgbClr val="404040"/>
                </a:solidFill>
                <a:latin typeface="Times New Roman"/>
                <a:ea typeface="微软雅黑"/>
                <a:cs typeface="Times New Roman"/>
              </a:rPr>
              <a:t>年因病而不得不退出微软的运作，后来，保罗在生物科技领域做了大量投资。这两件事都刺激比尔决定投资生物制药行业，推动治疗癌症和其他疑难疾病的医学科研。</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当然也不排除另一种动机：比尔想做一个投资家，获得丰厚的回报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生物技术是下一个朝阳产业，一个空前巨大的金矿。干吗不呢？他的财富构成，不是也可以更趋于稳定、更多元化、更少风险吗？</a:t>
            </a:r>
            <a:endParaRPr lang="zh-CN" altLang="zh-CN" sz="1050" kern="100" dirty="0">
              <a:effectLst/>
              <a:latin typeface="宋体"/>
              <a:cs typeface="Courier New"/>
            </a:endParaRPr>
          </a:p>
        </p:txBody>
      </p:sp>
    </p:spTree>
    <p:extLst>
      <p:ext uri="{BB962C8B-B14F-4D97-AF65-F5344CB8AC3E}">
        <p14:creationId xmlns:p14="http://schemas.microsoft.com/office/powerpoint/2010/main" val="5069683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477466"/>
            <a:ext cx="11843175" cy="5262979"/>
          </a:xfrm>
          <a:prstGeom prst="rect">
            <a:avLst/>
          </a:prstGeom>
          <a:noFill/>
        </p:spPr>
        <p:txBody>
          <a:bodyPr wrap="square" rtlCol="0">
            <a:spAutoFit/>
          </a:bodyPr>
          <a:lstStyle/>
          <a:p>
            <a:pPr indent="718185"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不管</a:t>
            </a:r>
            <a:r>
              <a:rPr lang="zh-CN" altLang="zh-CN" sz="2800" kern="100" dirty="0">
                <a:solidFill>
                  <a:srgbClr val="404040"/>
                </a:solidFill>
                <a:latin typeface="Times New Roman"/>
                <a:ea typeface="微软雅黑"/>
                <a:cs typeface="Times New Roman"/>
              </a:rPr>
              <a:t>他的哪一种动机占上风，比尔在生物技术领域投下了一笔又一笔巨额资金。尽管他仍然是以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电脑富豪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著称于世，但实际上比尔从</a:t>
            </a:r>
            <a:r>
              <a:rPr lang="en-US" altLang="zh-CN" sz="2800" kern="100" dirty="0">
                <a:solidFill>
                  <a:srgbClr val="404040"/>
                </a:solidFill>
                <a:latin typeface="Times New Roman"/>
                <a:ea typeface="微软雅黑"/>
                <a:cs typeface="Courier New"/>
              </a:rPr>
              <a:t>90</a:t>
            </a:r>
            <a:r>
              <a:rPr lang="zh-CN" altLang="zh-CN" sz="2800" kern="100" dirty="0">
                <a:solidFill>
                  <a:srgbClr val="404040"/>
                </a:solidFill>
                <a:latin typeface="Times New Roman"/>
                <a:ea typeface="微软雅黑"/>
                <a:cs typeface="Times New Roman"/>
              </a:rPr>
              <a:t>年代初期开始投资生物技术，现在已经是这个领域最大的个人投资者之一，赢得了这个领域很多著名学者专家和企业总管的尊敬。由于他的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头羊效应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，其他不少投资者也密切关注起来，甚至追随、模仿起他的一举一动。</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由于个人感情所系，比尔对研制癌症药品的公司总是有特别深厚的兴趣。比尔和梅琳达基金会</a:t>
            </a:r>
            <a:r>
              <a:rPr lang="en-US" altLang="zh-CN" sz="2800" kern="100" dirty="0">
                <a:solidFill>
                  <a:srgbClr val="404040"/>
                </a:solidFill>
                <a:latin typeface="Times New Roman"/>
                <a:ea typeface="微软雅黑"/>
                <a:cs typeface="Courier New"/>
              </a:rPr>
              <a:t>2000</a:t>
            </a:r>
            <a:r>
              <a:rPr lang="zh-CN" altLang="zh-CN" sz="2800" kern="100" dirty="0">
                <a:solidFill>
                  <a:srgbClr val="404040"/>
                </a:solidFill>
                <a:latin typeface="Times New Roman"/>
                <a:ea typeface="微软雅黑"/>
                <a:cs typeface="Times New Roman"/>
              </a:rPr>
              <a:t>年还出资</a:t>
            </a:r>
            <a:r>
              <a:rPr lang="en-US" altLang="zh-CN" sz="2800" kern="100" dirty="0">
                <a:solidFill>
                  <a:srgbClr val="404040"/>
                </a:solidFill>
                <a:latin typeface="Times New Roman"/>
                <a:ea typeface="微软雅黑"/>
                <a:cs typeface="Courier New"/>
              </a:rPr>
              <a:t>1 500</a:t>
            </a:r>
            <a:r>
              <a:rPr lang="zh-CN" altLang="zh-CN" sz="2800" kern="100" dirty="0">
                <a:solidFill>
                  <a:srgbClr val="404040"/>
                </a:solidFill>
                <a:latin typeface="Times New Roman"/>
                <a:ea typeface="微软雅黑"/>
                <a:cs typeface="Times New Roman"/>
              </a:rPr>
              <a:t>万美元，协办了一家非营利机构，专门研究黑热病</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在第三世界国家很常见的一种地方性寄生皮肤病。</a:t>
            </a:r>
            <a:endParaRPr lang="zh-CN" altLang="zh-CN" sz="1050" kern="100" dirty="0">
              <a:effectLst/>
              <a:latin typeface="宋体"/>
              <a:cs typeface="Courier New"/>
            </a:endParaRPr>
          </a:p>
        </p:txBody>
      </p:sp>
    </p:spTree>
    <p:extLst>
      <p:ext uri="{BB962C8B-B14F-4D97-AF65-F5344CB8AC3E}">
        <p14:creationId xmlns:p14="http://schemas.microsoft.com/office/powerpoint/2010/main" val="37235934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4177"/>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比尔还对一家叫做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目标遗传学</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(Targeted Genetics)</a:t>
            </a:r>
            <a:r>
              <a:rPr lang="zh-CN" altLang="zh-CN" sz="2800" kern="100" dirty="0">
                <a:solidFill>
                  <a:srgbClr val="404040"/>
                </a:solidFill>
                <a:latin typeface="Times New Roman"/>
                <a:ea typeface="微软雅黑"/>
                <a:cs typeface="Times New Roman"/>
              </a:rPr>
              <a:t>的公司砸下大把银子。这是西雅图的一家基因疗法研究公司，基因疗法是一种试验性疗法，目前还有很大的争议，它主要通过改变细胞中发现的遗传基因治疗某些疾病，在早期采用基因疗法的癌症研究中，研究人员试验借此增强人体对疾病的抵抗能力，或者让肿瘤对药物疗法更敏感。</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比尔还捐赠资金，在一些大学设立了以他的名字命名的荣誉头衔，可见他多么希望在生物医学领域得到认同。</a:t>
            </a:r>
            <a:endParaRPr lang="zh-CN" altLang="zh-CN" sz="1050" kern="100" dirty="0">
              <a:effectLst/>
              <a:latin typeface="宋体"/>
              <a:cs typeface="Courier New"/>
            </a:endParaRPr>
          </a:p>
        </p:txBody>
      </p:sp>
    </p:spTree>
    <p:extLst>
      <p:ext uri="{BB962C8B-B14F-4D97-AF65-F5344CB8AC3E}">
        <p14:creationId xmlns:p14="http://schemas.microsoft.com/office/powerpoint/2010/main" val="3627431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除了生物医学，</a:t>
            </a:r>
            <a:r>
              <a:rPr lang="en-US" altLang="zh-CN" sz="2800" kern="100" dirty="0">
                <a:solidFill>
                  <a:srgbClr val="404040"/>
                </a:solidFill>
                <a:latin typeface="Times New Roman"/>
                <a:ea typeface="微软雅黑"/>
                <a:cs typeface="Courier New"/>
              </a:rPr>
              <a:t>1994</a:t>
            </a:r>
            <a:r>
              <a:rPr lang="zh-CN" altLang="zh-CN" sz="2800" kern="100" dirty="0">
                <a:solidFill>
                  <a:srgbClr val="404040"/>
                </a:solidFill>
                <a:latin typeface="Times New Roman"/>
                <a:ea typeface="微软雅黑"/>
                <a:cs typeface="Times New Roman"/>
              </a:rPr>
              <a:t>年，比尔和世界上手提电话领域的开创者克雷格</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麦克考</a:t>
            </a:r>
            <a:r>
              <a:rPr lang="en-US" altLang="zh-CN" sz="2800" kern="100" dirty="0">
                <a:solidFill>
                  <a:srgbClr val="404040"/>
                </a:solidFill>
                <a:latin typeface="Times New Roman"/>
                <a:ea typeface="微软雅黑"/>
                <a:cs typeface="Courier New"/>
              </a:rPr>
              <a:t>(Craig McCaw)</a:t>
            </a:r>
            <a:r>
              <a:rPr lang="zh-CN" altLang="zh-CN" sz="2800" kern="100" dirty="0">
                <a:solidFill>
                  <a:srgbClr val="404040"/>
                </a:solidFill>
                <a:latin typeface="Times New Roman"/>
                <a:ea typeface="微软雅黑"/>
                <a:cs typeface="Times New Roman"/>
              </a:rPr>
              <a:t>合作，进行了一项野心勃勃的风险投资。他们创建了泰勒迪斯克公司</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Teledesic</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，这个公司的目标是发射</a:t>
            </a:r>
            <a:r>
              <a:rPr lang="en-US" altLang="zh-CN" sz="2800" kern="100" dirty="0">
                <a:solidFill>
                  <a:srgbClr val="404040"/>
                </a:solidFill>
                <a:latin typeface="Times New Roman"/>
                <a:ea typeface="微软雅黑"/>
                <a:cs typeface="Courier New"/>
              </a:rPr>
              <a:t>288</a:t>
            </a:r>
            <a:r>
              <a:rPr lang="zh-CN" altLang="zh-CN" sz="2800" kern="100" dirty="0">
                <a:solidFill>
                  <a:srgbClr val="404040"/>
                </a:solidFill>
                <a:latin typeface="Times New Roman"/>
                <a:ea typeface="微软雅黑"/>
                <a:cs typeface="Times New Roman"/>
              </a:rPr>
              <a:t>个低轨道运行的地球通讯卫星，向整个世界提供双向通讯联络。比尔表白说，如果卫星新网络成功了，信息从地面发送到卫星上再传回来，就能像通过光纤通讯电缆一样快速。这个网络就可以用来给那些没有电话服务设施的地区，提供通过手提电话进行通讯联络的新手段。</a:t>
            </a:r>
            <a:endParaRPr lang="zh-CN" altLang="zh-CN" sz="1050" kern="100" dirty="0">
              <a:effectLst/>
              <a:latin typeface="宋体"/>
              <a:cs typeface="Courier New"/>
            </a:endParaRPr>
          </a:p>
        </p:txBody>
      </p:sp>
    </p:spTree>
    <p:extLst>
      <p:ext uri="{BB962C8B-B14F-4D97-AF65-F5344CB8AC3E}">
        <p14:creationId xmlns:p14="http://schemas.microsoft.com/office/powerpoint/2010/main" val="26270008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2596865"/>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比尔曾经说过，因特网增长是个人电脑发明之后最重要的事件。但他这么绝顶精明，也并不总是先知先觉，也在很长时间内对因特网抱持骑驴看唱本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走着瞧的态度。由于他的迟疑，微软这个软件巨人，险些与科技革命迅猛发展的浪潮擦身而过，成为</a:t>
            </a:r>
            <a:r>
              <a:rPr lang="en-US" altLang="zh-CN" sz="2800" kern="100" dirty="0">
                <a:solidFill>
                  <a:srgbClr val="404040"/>
                </a:solidFill>
                <a:latin typeface="Times New Roman"/>
                <a:ea typeface="微软雅黑"/>
                <a:cs typeface="Courier New"/>
              </a:rPr>
              <a:t>IT</a:t>
            </a:r>
            <a:r>
              <a:rPr lang="zh-CN" altLang="zh-CN" sz="2800" kern="100" dirty="0">
                <a:solidFill>
                  <a:srgbClr val="404040"/>
                </a:solidFill>
                <a:latin typeface="Times New Roman"/>
                <a:ea typeface="微软雅黑"/>
                <a:cs typeface="Times New Roman"/>
              </a:rPr>
              <a:t>行业一闪即逝的流星。</a:t>
            </a:r>
            <a:endParaRPr lang="zh-CN" altLang="zh-CN" sz="1050" kern="100" dirty="0">
              <a:effectLst/>
              <a:latin typeface="宋体"/>
              <a:cs typeface="Courier New"/>
            </a:endParaRPr>
          </a:p>
        </p:txBody>
      </p:sp>
    </p:spTree>
    <p:extLst>
      <p:ext uri="{BB962C8B-B14F-4D97-AF65-F5344CB8AC3E}">
        <p14:creationId xmlns:p14="http://schemas.microsoft.com/office/powerpoint/2010/main" val="2242841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767886"/>
            <a:ext cx="11725916"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亨利</a:t>
            </a:r>
            <a:r>
              <a:rPr lang="zh-CN" altLang="zh-CN" sz="2800" kern="100" dirty="0">
                <a:solidFill>
                  <a:srgbClr val="404040"/>
                </a:solidFill>
                <a:latin typeface="Times New Roman"/>
                <a:ea typeface="微软雅黑"/>
                <a:cs typeface="Times New Roman"/>
              </a:rPr>
              <a:t>主教一家回到英国后，主教便把蒙哥马利送到离家不远的圣保罗学校就读。</a:t>
            </a:r>
            <a:r>
              <a:rPr lang="en-US" altLang="zh-CN" sz="2800" kern="100" dirty="0">
                <a:solidFill>
                  <a:srgbClr val="404040"/>
                </a:solidFill>
                <a:latin typeface="Times New Roman"/>
                <a:ea typeface="微软雅黑"/>
                <a:cs typeface="Courier New"/>
              </a:rPr>
              <a:t>1902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月，伯纳德在上圣保罗学校的第一天便自己做主，选择了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陆军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班。亨利希望自己的儿子当牧师，一听说他想当军人，不免大失所望。或许是受长兄哈罗德的投笔从戎的影响，或许是他觉得陆军班功课不会太紧。总之，他下定决心以后，便拒绝更改。主教明智地接受了他的选择，认为这是天意，便不再说什么了。可是，莫德却不那么容易让步，于是母子间又爆发了一场激烈的争吵。结果，伯纳德平生第一次赢得了胜利。</a:t>
            </a:r>
            <a:endParaRPr lang="zh-CN" altLang="zh-CN" sz="1050" kern="100" dirty="0">
              <a:effectLst/>
              <a:latin typeface="宋体"/>
              <a:cs typeface="Courier New"/>
            </a:endParaRPr>
          </a:p>
        </p:txBody>
      </p:sp>
    </p:spTree>
    <p:extLst>
      <p:ext uri="{BB962C8B-B14F-4D97-AF65-F5344CB8AC3E}">
        <p14:creationId xmlns:p14="http://schemas.microsoft.com/office/powerpoint/2010/main" val="246748402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因特网悄无声息地诞生于</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世纪</a:t>
            </a:r>
            <a:r>
              <a:rPr lang="en-US" altLang="zh-CN" sz="2800" kern="100" dirty="0">
                <a:solidFill>
                  <a:srgbClr val="404040"/>
                </a:solidFill>
                <a:latin typeface="Times New Roman"/>
                <a:ea typeface="微软雅黑"/>
                <a:cs typeface="Courier New"/>
              </a:rPr>
              <a:t>60</a:t>
            </a:r>
            <a:r>
              <a:rPr lang="zh-CN" altLang="zh-CN" sz="2800" kern="100" dirty="0">
                <a:solidFill>
                  <a:srgbClr val="404040"/>
                </a:solidFill>
                <a:latin typeface="Times New Roman"/>
                <a:ea typeface="微软雅黑"/>
                <a:cs typeface="Times New Roman"/>
              </a:rPr>
              <a:t>年代之末，是冷战的产物。最开始，是在美国国防部资助下，加州大学洛杉矶分校、桑塔巴巴拉分校、犹他大学和斯坦福研究院的四台电脑，按照分组交换的原理联成一个网络，只有科学家和军方领导人使用它。慢慢地，越来越多的人开发了这个系统的各种功能，从商家用它来为产品做广告和提供服务，到学校和图书馆用它来传播信息。更多的机构和个人把信息资料放到网上，全球范围的国际网络</a:t>
            </a:r>
            <a:r>
              <a:rPr lang="en-US" altLang="zh-CN" sz="2800" kern="100" dirty="0">
                <a:solidFill>
                  <a:srgbClr val="404040"/>
                </a:solidFill>
                <a:latin typeface="Times New Roman"/>
                <a:ea typeface="微软雅黑"/>
                <a:cs typeface="Courier New"/>
              </a:rPr>
              <a:t>(World Wide Web</a:t>
            </a:r>
            <a:r>
              <a:rPr lang="zh-CN" altLang="zh-CN" sz="2800" kern="100" dirty="0">
                <a:solidFill>
                  <a:srgbClr val="404040"/>
                </a:solidFill>
                <a:latin typeface="Times New Roman"/>
                <a:ea typeface="微软雅黑"/>
                <a:cs typeface="Times New Roman"/>
              </a:rPr>
              <a:t>，简称</a:t>
            </a:r>
            <a:r>
              <a:rPr lang="en-US" altLang="zh-CN" sz="2800" kern="100" dirty="0">
                <a:solidFill>
                  <a:srgbClr val="404040"/>
                </a:solidFill>
                <a:latin typeface="Times New Roman"/>
                <a:ea typeface="微软雅黑"/>
                <a:cs typeface="Courier New"/>
              </a:rPr>
              <a:t>WWW)</a:t>
            </a:r>
            <a:r>
              <a:rPr lang="zh-CN" altLang="zh-CN" sz="2800" kern="100" dirty="0">
                <a:solidFill>
                  <a:srgbClr val="404040"/>
                </a:solidFill>
                <a:latin typeface="Times New Roman"/>
                <a:ea typeface="微软雅黑"/>
                <a:cs typeface="Times New Roman"/>
              </a:rPr>
              <a:t>从此诞生。</a:t>
            </a:r>
            <a:endParaRPr lang="zh-CN" altLang="zh-CN" sz="1050" kern="100" dirty="0">
              <a:effectLst/>
              <a:latin typeface="宋体"/>
              <a:cs typeface="Courier New"/>
            </a:endParaRPr>
          </a:p>
        </p:txBody>
      </p:sp>
    </p:spTree>
    <p:extLst>
      <p:ext uri="{BB962C8B-B14F-4D97-AF65-F5344CB8AC3E}">
        <p14:creationId xmlns:p14="http://schemas.microsoft.com/office/powerpoint/2010/main" val="16018858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477466"/>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在</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年代末</a:t>
            </a:r>
            <a:r>
              <a:rPr lang="en-US" altLang="zh-CN" sz="2800" kern="100" dirty="0">
                <a:solidFill>
                  <a:srgbClr val="404040"/>
                </a:solidFill>
                <a:latin typeface="Times New Roman"/>
                <a:ea typeface="微软雅黑"/>
                <a:cs typeface="Courier New"/>
              </a:rPr>
              <a:t>90</a:t>
            </a:r>
            <a:r>
              <a:rPr lang="zh-CN" altLang="zh-CN" sz="2800" kern="100" dirty="0">
                <a:solidFill>
                  <a:srgbClr val="404040"/>
                </a:solidFill>
                <a:latin typeface="Times New Roman"/>
                <a:ea typeface="微软雅黑"/>
                <a:cs typeface="Times New Roman"/>
              </a:rPr>
              <a:t>年代初，因特网不声不响地迅速发展。</a:t>
            </a:r>
            <a:r>
              <a:rPr lang="en-US" altLang="zh-CN" sz="2800" kern="100" dirty="0">
                <a:solidFill>
                  <a:srgbClr val="404040"/>
                </a:solidFill>
                <a:latin typeface="Times New Roman"/>
                <a:ea typeface="微软雅黑"/>
                <a:cs typeface="Courier New"/>
              </a:rPr>
              <a:t>1971</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月，接入因特网的主机数仅为</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个，网络数和域名数为</a:t>
            </a:r>
            <a:r>
              <a:rPr lang="en-US" altLang="zh-CN" sz="2800" kern="100" dirty="0">
                <a:solidFill>
                  <a:srgbClr val="404040"/>
                </a:solidFill>
                <a:latin typeface="Times New Roman"/>
                <a:ea typeface="微软雅黑"/>
                <a:cs typeface="Courier New"/>
              </a:rPr>
              <a:t>0</a:t>
            </a:r>
            <a:r>
              <a:rPr lang="zh-CN" altLang="zh-CN" sz="2800" kern="100" dirty="0">
                <a:solidFill>
                  <a:srgbClr val="404040"/>
                </a:solidFill>
                <a:latin typeface="Times New Roman"/>
                <a:ea typeface="微软雅黑"/>
                <a:cs typeface="Times New Roman"/>
              </a:rPr>
              <a:t>；十年后的</a:t>
            </a:r>
            <a:r>
              <a:rPr lang="en-US" altLang="zh-CN" sz="2800" kern="100" dirty="0">
                <a:solidFill>
                  <a:srgbClr val="404040"/>
                </a:solidFill>
                <a:latin typeface="Times New Roman"/>
                <a:ea typeface="微软雅黑"/>
                <a:cs typeface="Courier New"/>
              </a:rPr>
              <a:t>1981</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月，主机数</a:t>
            </a:r>
            <a:r>
              <a:rPr lang="en-US" altLang="zh-CN" sz="2800" kern="100" dirty="0">
                <a:solidFill>
                  <a:srgbClr val="404040"/>
                </a:solidFill>
                <a:latin typeface="Times New Roman"/>
                <a:ea typeface="微软雅黑"/>
                <a:cs typeface="Courier New"/>
              </a:rPr>
              <a:t>213</a:t>
            </a:r>
            <a:r>
              <a:rPr lang="zh-CN" altLang="zh-CN" sz="2800" kern="100" dirty="0">
                <a:solidFill>
                  <a:srgbClr val="404040"/>
                </a:solidFill>
                <a:latin typeface="Times New Roman"/>
                <a:ea typeface="微软雅黑"/>
                <a:cs typeface="Times New Roman"/>
              </a:rPr>
              <a:t>个，网络数和域名数仍为</a:t>
            </a:r>
            <a:r>
              <a:rPr lang="en-US" altLang="zh-CN" sz="2800" kern="100" dirty="0">
                <a:solidFill>
                  <a:srgbClr val="404040"/>
                </a:solidFill>
                <a:latin typeface="Times New Roman"/>
                <a:ea typeface="微软雅黑"/>
                <a:cs typeface="Courier New"/>
              </a:rPr>
              <a:t>0</a:t>
            </a:r>
            <a:r>
              <a:rPr lang="zh-CN" altLang="zh-CN" sz="2800" kern="100" dirty="0">
                <a:solidFill>
                  <a:srgbClr val="404040"/>
                </a:solidFill>
                <a:latin typeface="Times New Roman"/>
                <a:ea typeface="微软雅黑"/>
                <a:cs typeface="Times New Roman"/>
              </a:rPr>
              <a:t>。但是再往后，就令人眼花缭乱了：</a:t>
            </a:r>
            <a:endParaRPr lang="zh-CN" altLang="zh-CN" sz="280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1989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月，主机数</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万个，网络数</a:t>
            </a:r>
            <a:r>
              <a:rPr lang="en-US" altLang="zh-CN" sz="2800" kern="100" dirty="0">
                <a:solidFill>
                  <a:srgbClr val="404040"/>
                </a:solidFill>
                <a:latin typeface="Times New Roman"/>
                <a:ea typeface="微软雅黑"/>
                <a:cs typeface="Courier New"/>
              </a:rPr>
              <a:t>650</a:t>
            </a:r>
            <a:r>
              <a:rPr lang="zh-CN" altLang="zh-CN" sz="2800" kern="100" dirty="0">
                <a:solidFill>
                  <a:srgbClr val="404040"/>
                </a:solidFill>
                <a:latin typeface="Times New Roman"/>
                <a:ea typeface="微软雅黑"/>
                <a:cs typeface="Times New Roman"/>
              </a:rPr>
              <a:t>，域名数</a:t>
            </a:r>
            <a:r>
              <a:rPr lang="en-US" altLang="zh-CN" sz="2800" kern="100" dirty="0">
                <a:solidFill>
                  <a:srgbClr val="404040"/>
                </a:solidFill>
                <a:latin typeface="Times New Roman"/>
                <a:ea typeface="微软雅黑"/>
                <a:cs typeface="Courier New"/>
              </a:rPr>
              <a:t>3 900</a:t>
            </a:r>
            <a:r>
              <a:rPr lang="zh-CN" altLang="zh-CN" sz="2800" kern="100" dirty="0">
                <a:solidFill>
                  <a:srgbClr val="404040"/>
                </a:solidFill>
                <a:latin typeface="Times New Roman"/>
                <a:ea typeface="微软雅黑"/>
                <a:cs typeface="Times New Roman"/>
              </a:rPr>
              <a:t>；</a:t>
            </a:r>
            <a:endParaRPr lang="zh-CN" altLang="zh-CN" sz="280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1991</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月，主机数</a:t>
            </a:r>
            <a:r>
              <a:rPr lang="en-US" altLang="zh-CN" sz="2800" kern="100" dirty="0">
                <a:solidFill>
                  <a:srgbClr val="404040"/>
                </a:solidFill>
                <a:latin typeface="Times New Roman"/>
                <a:ea typeface="微软雅黑"/>
                <a:cs typeface="Courier New"/>
              </a:rPr>
              <a:t>53.5</a:t>
            </a:r>
            <a:r>
              <a:rPr lang="zh-CN" altLang="zh-CN" sz="2800" kern="100" dirty="0">
                <a:solidFill>
                  <a:srgbClr val="404040"/>
                </a:solidFill>
                <a:latin typeface="Times New Roman"/>
                <a:ea typeface="微软雅黑"/>
                <a:cs typeface="Times New Roman"/>
              </a:rPr>
              <a:t>万个，网络数</a:t>
            </a:r>
            <a:r>
              <a:rPr lang="en-US" altLang="zh-CN" sz="2800" kern="100" dirty="0">
                <a:solidFill>
                  <a:srgbClr val="404040"/>
                </a:solidFill>
                <a:latin typeface="Times New Roman"/>
                <a:ea typeface="微软雅黑"/>
                <a:cs typeface="Courier New"/>
              </a:rPr>
              <a:t>3 086</a:t>
            </a:r>
            <a:r>
              <a:rPr lang="zh-CN" altLang="zh-CN" sz="2800" kern="100" dirty="0">
                <a:solidFill>
                  <a:srgbClr val="404040"/>
                </a:solidFill>
                <a:latin typeface="Times New Roman"/>
                <a:ea typeface="微软雅黑"/>
                <a:cs typeface="Times New Roman"/>
              </a:rPr>
              <a:t>，域名数</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万；</a:t>
            </a:r>
            <a:endParaRPr lang="zh-CN" altLang="zh-CN" sz="280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月，主机数</a:t>
            </a:r>
            <a:r>
              <a:rPr lang="en-US" altLang="zh-CN" sz="2800" kern="100" dirty="0">
                <a:solidFill>
                  <a:srgbClr val="404040"/>
                </a:solidFill>
                <a:latin typeface="Times New Roman"/>
                <a:ea typeface="微软雅黑"/>
                <a:cs typeface="Courier New"/>
              </a:rPr>
              <a:t>89</a:t>
            </a:r>
            <a:r>
              <a:rPr lang="zh-CN" altLang="zh-CN" sz="2800" kern="100" dirty="0">
                <a:solidFill>
                  <a:srgbClr val="404040"/>
                </a:solidFill>
                <a:latin typeface="Times New Roman"/>
                <a:ea typeface="微软雅黑"/>
                <a:cs typeface="Times New Roman"/>
              </a:rPr>
              <a:t>万个，网络数</a:t>
            </a:r>
            <a:r>
              <a:rPr lang="en-US" altLang="zh-CN" sz="2800" kern="100" dirty="0">
                <a:solidFill>
                  <a:srgbClr val="404040"/>
                </a:solidFill>
                <a:latin typeface="Times New Roman"/>
                <a:ea typeface="微软雅黑"/>
                <a:cs typeface="Courier New"/>
              </a:rPr>
              <a:t>5 291</a:t>
            </a:r>
            <a:r>
              <a:rPr lang="zh-CN" altLang="zh-CN" sz="2800" kern="100" dirty="0">
                <a:solidFill>
                  <a:srgbClr val="404040"/>
                </a:solidFill>
                <a:latin typeface="Times New Roman"/>
                <a:ea typeface="微软雅黑"/>
                <a:cs typeface="Times New Roman"/>
              </a:rPr>
              <a:t>，域名数</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万</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月，主机数</a:t>
            </a:r>
            <a:r>
              <a:rPr lang="en-US" altLang="zh-CN" sz="2800" kern="100" dirty="0">
                <a:solidFill>
                  <a:srgbClr val="404040"/>
                </a:solidFill>
                <a:latin typeface="Times New Roman"/>
                <a:ea typeface="微软雅黑"/>
                <a:cs typeface="Courier New"/>
              </a:rPr>
              <a:t>205.6</a:t>
            </a:r>
            <a:r>
              <a:rPr lang="zh-CN" altLang="zh-CN" sz="2800" kern="100" dirty="0">
                <a:solidFill>
                  <a:srgbClr val="404040"/>
                </a:solidFill>
                <a:latin typeface="Times New Roman"/>
                <a:ea typeface="微软雅黑"/>
                <a:cs typeface="Times New Roman"/>
              </a:rPr>
              <a:t>万个，网络数</a:t>
            </a:r>
            <a:r>
              <a:rPr lang="en-US" altLang="zh-CN" sz="2800" kern="100" dirty="0">
                <a:solidFill>
                  <a:srgbClr val="404040"/>
                </a:solidFill>
                <a:latin typeface="Times New Roman"/>
                <a:ea typeface="微软雅黑"/>
                <a:cs typeface="Courier New"/>
              </a:rPr>
              <a:t>16 533</a:t>
            </a:r>
            <a:r>
              <a:rPr lang="zh-CN" altLang="zh-CN" sz="2800" kern="100" dirty="0">
                <a:solidFill>
                  <a:srgbClr val="404040"/>
                </a:solidFill>
                <a:latin typeface="Times New Roman"/>
                <a:ea typeface="微软雅黑"/>
                <a:cs typeface="Times New Roman"/>
              </a:rPr>
              <a:t>，域名数</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万；</a:t>
            </a:r>
            <a:endParaRPr lang="zh-CN" altLang="zh-CN" sz="280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到</a:t>
            </a:r>
            <a:r>
              <a:rPr lang="en-US" altLang="zh-CN" sz="2800" kern="100" dirty="0">
                <a:solidFill>
                  <a:srgbClr val="404040"/>
                </a:solidFill>
                <a:latin typeface="Times New Roman"/>
                <a:ea typeface="微软雅黑"/>
                <a:cs typeface="Courier New"/>
              </a:rPr>
              <a:t>1994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月，主机数</a:t>
            </a:r>
            <a:r>
              <a:rPr lang="en-US" altLang="zh-CN" sz="2800" kern="100" dirty="0">
                <a:solidFill>
                  <a:srgbClr val="404040"/>
                </a:solidFill>
                <a:latin typeface="Times New Roman"/>
                <a:ea typeface="微软雅黑"/>
                <a:cs typeface="Courier New"/>
              </a:rPr>
              <a:t>386.4</a:t>
            </a:r>
            <a:r>
              <a:rPr lang="zh-CN" altLang="zh-CN" sz="2800" kern="100" dirty="0">
                <a:solidFill>
                  <a:srgbClr val="404040"/>
                </a:solidFill>
                <a:latin typeface="Times New Roman"/>
                <a:ea typeface="微软雅黑"/>
                <a:cs typeface="Times New Roman"/>
              </a:rPr>
              <a:t>万个，网络数</a:t>
            </a:r>
            <a:r>
              <a:rPr lang="en-US" altLang="zh-CN" sz="2800" kern="100" dirty="0">
                <a:solidFill>
                  <a:srgbClr val="404040"/>
                </a:solidFill>
                <a:latin typeface="Times New Roman"/>
                <a:ea typeface="微软雅黑"/>
                <a:cs typeface="Courier New"/>
              </a:rPr>
              <a:t>37 022</a:t>
            </a:r>
            <a:r>
              <a:rPr lang="zh-CN" altLang="zh-CN" sz="2800" kern="100" dirty="0">
                <a:solidFill>
                  <a:srgbClr val="404040"/>
                </a:solidFill>
                <a:latin typeface="Times New Roman"/>
                <a:ea typeface="微软雅黑"/>
                <a:cs typeface="Times New Roman"/>
              </a:rPr>
              <a:t>，域名数</a:t>
            </a:r>
            <a:r>
              <a:rPr lang="en-US" altLang="zh-CN" sz="2800" kern="100" dirty="0">
                <a:solidFill>
                  <a:srgbClr val="404040"/>
                </a:solidFill>
                <a:latin typeface="Times New Roman"/>
                <a:ea typeface="微软雅黑"/>
                <a:cs typeface="Courier New"/>
              </a:rPr>
              <a:t>5.6</a:t>
            </a:r>
            <a:r>
              <a:rPr lang="zh-CN" altLang="zh-CN" sz="2800" kern="100" dirty="0">
                <a:solidFill>
                  <a:srgbClr val="404040"/>
                </a:solidFill>
                <a:latin typeface="Times New Roman"/>
                <a:ea typeface="微软雅黑"/>
                <a:cs typeface="Times New Roman"/>
              </a:rPr>
              <a:t>万</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21768627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4177"/>
            <a:ext cx="11843175" cy="4535857"/>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1994</a:t>
            </a:r>
            <a:r>
              <a:rPr lang="zh-CN" altLang="zh-CN" sz="2800" kern="100" dirty="0">
                <a:solidFill>
                  <a:srgbClr val="404040"/>
                </a:solidFill>
                <a:latin typeface="Times New Roman"/>
                <a:ea typeface="微软雅黑"/>
                <a:cs typeface="Times New Roman"/>
              </a:rPr>
              <a:t>年初，微软把用来制作网页的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超文本链接标示语言</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(HTML)</a:t>
            </a:r>
            <a:r>
              <a:rPr lang="zh-CN" altLang="zh-CN" sz="2800" kern="100" dirty="0">
                <a:solidFill>
                  <a:srgbClr val="404040"/>
                </a:solidFill>
                <a:latin typeface="Times New Roman"/>
                <a:ea typeface="微软雅黑"/>
                <a:cs typeface="Times New Roman"/>
              </a:rPr>
              <a:t>加进自己的文字编辑软件</a:t>
            </a:r>
            <a:r>
              <a:rPr lang="en-US" altLang="zh-CN" sz="2800" kern="100" dirty="0">
                <a:solidFill>
                  <a:srgbClr val="404040"/>
                </a:solidFill>
                <a:latin typeface="Times New Roman"/>
                <a:ea typeface="微软雅黑"/>
                <a:cs typeface="Courier New"/>
              </a:rPr>
              <a:t>Word</a:t>
            </a:r>
            <a:r>
              <a:rPr lang="zh-CN" altLang="zh-CN" sz="2800" kern="100" dirty="0">
                <a:solidFill>
                  <a:srgbClr val="404040"/>
                </a:solidFill>
                <a:latin typeface="Times New Roman"/>
                <a:ea typeface="微软雅黑"/>
                <a:cs typeface="Times New Roman"/>
              </a:rPr>
              <a:t>，不过，创造因特网应用工具并不是比尔那一年的首选目标。比尔记得很清楚，当时，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把视窗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搞好才是最重要的，把视窗</a:t>
            </a:r>
            <a:r>
              <a:rPr lang="en-US" altLang="zh-CN" sz="2800" kern="100" dirty="0">
                <a:solidFill>
                  <a:srgbClr val="404040"/>
                </a:solidFill>
                <a:latin typeface="Times New Roman"/>
                <a:ea typeface="微软雅黑"/>
                <a:cs typeface="Courier New"/>
              </a:rPr>
              <a:t>NT</a:t>
            </a:r>
            <a:r>
              <a:rPr lang="zh-CN" altLang="zh-CN" sz="2800" kern="100" dirty="0">
                <a:solidFill>
                  <a:srgbClr val="404040"/>
                </a:solidFill>
                <a:latin typeface="Times New Roman"/>
                <a:ea typeface="微软雅黑"/>
                <a:cs typeface="Times New Roman"/>
              </a:rPr>
              <a:t>推向市场，交给挑剔的大众，也是最重要的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其实，早就有部下提请他注意，因特网将会是未来通讯交往的主要工具。但直到</a:t>
            </a:r>
            <a:r>
              <a:rPr lang="en-US" altLang="zh-CN" sz="2800" kern="100" dirty="0">
                <a:solidFill>
                  <a:srgbClr val="404040"/>
                </a:solidFill>
                <a:latin typeface="Times New Roman"/>
                <a:ea typeface="微软雅黑"/>
                <a:cs typeface="Courier New"/>
              </a:rPr>
              <a:t>1994</a:t>
            </a:r>
            <a:r>
              <a:rPr lang="zh-CN" altLang="zh-CN" sz="2800" kern="100" dirty="0">
                <a:solidFill>
                  <a:srgbClr val="404040"/>
                </a:solidFill>
                <a:latin typeface="Times New Roman"/>
                <a:ea typeface="微软雅黑"/>
                <a:cs typeface="Times New Roman"/>
              </a:rPr>
              <a:t>年晚些时候，比尔才认识到因特网确实前景无限，微软面临生死攸关的大挑战。</a:t>
            </a:r>
            <a:endParaRPr lang="zh-CN" altLang="zh-CN" sz="1050" kern="100" dirty="0">
              <a:effectLst/>
              <a:latin typeface="宋体"/>
              <a:cs typeface="Courier New"/>
            </a:endParaRPr>
          </a:p>
        </p:txBody>
      </p:sp>
    </p:spTree>
    <p:extLst>
      <p:ext uri="{BB962C8B-B14F-4D97-AF65-F5344CB8AC3E}">
        <p14:creationId xmlns:p14="http://schemas.microsoft.com/office/powerpoint/2010/main" val="282798179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95" y="-92727"/>
            <a:ext cx="11843175" cy="647484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是什么让比尔恍然大悟？是</a:t>
            </a:r>
            <a:r>
              <a:rPr lang="en-US" altLang="zh-CN" sz="2800" kern="100" dirty="0">
                <a:solidFill>
                  <a:srgbClr val="404040"/>
                </a:solidFill>
                <a:latin typeface="Times New Roman"/>
                <a:ea typeface="微软雅黑"/>
                <a:cs typeface="Courier New"/>
              </a:rPr>
              <a:t>Sun</a:t>
            </a:r>
            <a:r>
              <a:rPr lang="zh-CN" altLang="zh-CN" sz="2800" kern="100" dirty="0">
                <a:solidFill>
                  <a:srgbClr val="404040"/>
                </a:solidFill>
                <a:latin typeface="Times New Roman"/>
                <a:ea typeface="微软雅黑"/>
                <a:cs typeface="Times New Roman"/>
              </a:rPr>
              <a:t>公司开发的软件</a:t>
            </a:r>
            <a:r>
              <a:rPr lang="en-US" altLang="zh-CN" sz="2800" kern="100" dirty="0">
                <a:solidFill>
                  <a:srgbClr val="404040"/>
                </a:solidFill>
                <a:latin typeface="Times New Roman"/>
                <a:ea typeface="微软雅黑"/>
                <a:cs typeface="Courier New"/>
              </a:rPr>
              <a:t>Java</a:t>
            </a:r>
            <a:r>
              <a:rPr lang="zh-CN" altLang="zh-CN" sz="2800" kern="100" dirty="0">
                <a:solidFill>
                  <a:srgbClr val="404040"/>
                </a:solidFill>
                <a:latin typeface="Times New Roman"/>
                <a:ea typeface="微软雅黑"/>
                <a:cs typeface="Times New Roman"/>
              </a:rPr>
              <a:t>。我们在本书的中篇中，将再来详细介绍这场惊心动魄的科技和商业大搏斗，这里先按下不表。简而言之，科技史上不乏这样的事例：因为一个小小的发明或者器具，改变整个行业的发展方向，甚至不由分说地断然判决了整个行业的兴盛或衰落。聪明的比尔看明白了：</a:t>
            </a:r>
            <a:r>
              <a:rPr lang="en-US" altLang="zh-CN" sz="2800" kern="100" dirty="0">
                <a:solidFill>
                  <a:srgbClr val="404040"/>
                </a:solidFill>
                <a:latin typeface="Times New Roman"/>
                <a:ea typeface="微软雅黑"/>
                <a:cs typeface="Courier New"/>
              </a:rPr>
              <a:t>IT</a:t>
            </a:r>
            <a:r>
              <a:rPr lang="zh-CN" altLang="zh-CN" sz="2800" kern="100" dirty="0">
                <a:solidFill>
                  <a:srgbClr val="404040"/>
                </a:solidFill>
                <a:latin typeface="Times New Roman"/>
                <a:ea typeface="微软雅黑"/>
                <a:cs typeface="Times New Roman"/>
              </a:rPr>
              <a:t>业的发展宛如一条大江，到目前为止，自己非常成功地经营建构了堤坝、河道，以及各种各样的相关设施；然而，这条大江春汛澎湃，水位正急剧上涨，这个</a:t>
            </a:r>
            <a:r>
              <a:rPr lang="en-US" altLang="zh-CN" sz="2800" kern="100" dirty="0">
                <a:solidFill>
                  <a:srgbClr val="404040"/>
                </a:solidFill>
                <a:latin typeface="Times New Roman"/>
                <a:ea typeface="微软雅黑"/>
                <a:cs typeface="Courier New"/>
              </a:rPr>
              <a:t>Java</a:t>
            </a:r>
            <a:r>
              <a:rPr lang="zh-CN" altLang="zh-CN" sz="2800" kern="100" dirty="0">
                <a:solidFill>
                  <a:srgbClr val="404040"/>
                </a:solidFill>
                <a:latin typeface="Times New Roman"/>
                <a:ea typeface="微软雅黑"/>
                <a:cs typeface="Times New Roman"/>
              </a:rPr>
              <a:t>软件，正是在堤坝上开了一个新口，眼看着它是不可能被封堵上了，这条大江就会从这个新口呼啸而出，就此改道，一泻千里。如果不赶快应变，还在原来的河道惨淡经营，微软就会一败涂地，只能望洋兴叹。</a:t>
            </a:r>
            <a:endParaRPr lang="zh-CN" altLang="zh-CN" sz="1050" kern="100" dirty="0">
              <a:effectLst/>
              <a:latin typeface="宋体"/>
              <a:cs typeface="Courier New"/>
            </a:endParaRPr>
          </a:p>
        </p:txBody>
      </p:sp>
    </p:spTree>
    <p:extLst>
      <p:ext uri="{BB962C8B-B14F-4D97-AF65-F5344CB8AC3E}">
        <p14:creationId xmlns:p14="http://schemas.microsoft.com/office/powerpoint/2010/main" val="13096211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64" y="-98598"/>
            <a:ext cx="11726497" cy="2677656"/>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1995</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日，比尔给微软的工作人员写了一封很长的电子邮件备忘录，其中说：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在因特网浪潮高涨中，现在我郑重宣布，因特网对我们极其重要，生死攸关。在此，我明确指出，每一个业务部门的当务之急都是关注因特网。</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3" name="TextBox 2"/>
          <p:cNvSpPr txBox="1"/>
          <p:nvPr/>
        </p:nvSpPr>
        <p:spPr>
          <a:xfrm>
            <a:off x="273365" y="2348580"/>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这个时候，因特网软件开发竞争已经群雄竞起，硝烟弥漫。比尔斗志昂扬，全力应战。他要求微软公司每一个项目小组的主管，都要把网络通讯和信息检索的功能加到程序中去。他们把名为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网络探险者</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(Internet Explorer</a:t>
            </a:r>
            <a:r>
              <a:rPr lang="zh-CN" altLang="zh-CN" sz="2800" kern="100" dirty="0">
                <a:solidFill>
                  <a:srgbClr val="404040"/>
                </a:solidFill>
                <a:latin typeface="Times New Roman"/>
                <a:ea typeface="微软雅黑"/>
                <a:cs typeface="Times New Roman"/>
              </a:rPr>
              <a:t>，简称</a:t>
            </a:r>
            <a:r>
              <a:rPr lang="en-US" altLang="zh-CN" sz="2800" kern="100" dirty="0">
                <a:solidFill>
                  <a:srgbClr val="404040"/>
                </a:solidFill>
                <a:latin typeface="Times New Roman"/>
                <a:ea typeface="微软雅黑"/>
                <a:cs typeface="Courier New"/>
              </a:rPr>
              <a:t>IE)</a:t>
            </a:r>
            <a:r>
              <a:rPr lang="zh-CN" altLang="zh-CN" sz="2800" kern="100" dirty="0">
                <a:solidFill>
                  <a:srgbClr val="404040"/>
                </a:solidFill>
                <a:latin typeface="Times New Roman"/>
                <a:ea typeface="微软雅黑"/>
                <a:cs typeface="Times New Roman"/>
              </a:rPr>
              <a:t>的网络浏览器，加到最新的视窗操作系统中去。网络浏览器是让个人电脑用户进入因特网、浏览网站的工具。正是这个举措，后来引起轩然大波，惊动了司法部和</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个州一起来起诉微软。</a:t>
            </a:r>
            <a:endParaRPr lang="zh-CN" altLang="zh-CN" sz="1050" kern="100" dirty="0">
              <a:effectLst/>
              <a:latin typeface="宋体"/>
              <a:cs typeface="Courier New"/>
            </a:endParaRPr>
          </a:p>
        </p:txBody>
      </p:sp>
    </p:spTree>
    <p:extLst>
      <p:ext uri="{BB962C8B-B14F-4D97-AF65-F5344CB8AC3E}">
        <p14:creationId xmlns:p14="http://schemas.microsoft.com/office/powerpoint/2010/main" val="224681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89434"/>
            <a:ext cx="11843175" cy="5828519"/>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1995</a:t>
            </a:r>
            <a:r>
              <a:rPr lang="zh-CN" altLang="zh-CN" sz="2800" kern="100" dirty="0">
                <a:solidFill>
                  <a:srgbClr val="404040"/>
                </a:solidFill>
                <a:latin typeface="Times New Roman"/>
                <a:ea typeface="微软雅黑"/>
                <a:cs typeface="Times New Roman"/>
              </a:rPr>
              <a:t>年晚些时候，比尔宣布他的计划：向电脑网络客户提供软件，使他们能够更方便地利用和开发因特网。微软公司同时还在研发网页制作软件，使网页可以运用图像、动画、录像和声音，使林林总总的公司能把自己的网页送上因特网。比尔解释他的新重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我们把焦点放在因特网，就像我们曾经致力于用图像操作电脑一样，从现在起，我们所有的产品都要把因特网当作最大的机会。</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1995</a:t>
            </a:r>
            <a:r>
              <a:rPr lang="zh-CN" altLang="zh-CN" sz="2800" kern="100" dirty="0">
                <a:solidFill>
                  <a:srgbClr val="404040"/>
                </a:solidFill>
                <a:latin typeface="Times New Roman"/>
                <a:ea typeface="微软雅黑"/>
                <a:cs typeface="Times New Roman"/>
              </a:rPr>
              <a:t>年夏天，微软推出了视窗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。再次升级的视窗是焕然一新的电脑操作系统，可以操作和管理光盘、传真和调制解调器</a:t>
            </a:r>
            <a:r>
              <a:rPr lang="en-US" altLang="zh-CN" sz="2800" kern="100" dirty="0">
                <a:solidFill>
                  <a:srgbClr val="404040"/>
                </a:solidFill>
                <a:latin typeface="Times New Roman"/>
                <a:ea typeface="微软雅黑"/>
                <a:cs typeface="Courier New"/>
              </a:rPr>
              <a:t>(modem)</a:t>
            </a:r>
            <a:r>
              <a:rPr lang="zh-CN" altLang="zh-CN" sz="2800" kern="100" dirty="0">
                <a:solidFill>
                  <a:srgbClr val="404040"/>
                </a:solidFill>
                <a:latin typeface="Times New Roman"/>
                <a:ea typeface="微软雅黑"/>
                <a:cs typeface="Times New Roman"/>
              </a:rPr>
              <a:t>。更重要的是，它的设计既简单又清楚，可以很轻松地执行复杂的操作。</a:t>
            </a:r>
            <a:endParaRPr lang="zh-CN" altLang="zh-CN" sz="1050" kern="100" dirty="0">
              <a:effectLst/>
              <a:latin typeface="宋体"/>
              <a:cs typeface="Courier New"/>
            </a:endParaRPr>
          </a:p>
        </p:txBody>
      </p:sp>
    </p:spTree>
    <p:extLst>
      <p:ext uri="{BB962C8B-B14F-4D97-AF65-F5344CB8AC3E}">
        <p14:creationId xmlns:p14="http://schemas.microsoft.com/office/powerpoint/2010/main" val="338345541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微软的这次新产品发表会搞得热热闹闹。</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日那天，在微软总部外面的草坪上，搭起了</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顶很大的白帐篷，洋溢着一种马戏团表演场的喧腾气氛。坐在第一顶帐篷中的，是比尔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盖茨和特邀嘉宾杰伊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列诺</a:t>
            </a:r>
            <a:r>
              <a:rPr lang="en-US" altLang="zh-CN" sz="2800" kern="100" dirty="0">
                <a:solidFill>
                  <a:srgbClr val="404040"/>
                </a:solidFill>
                <a:latin typeface="Times New Roman"/>
                <a:ea typeface="微软雅黑"/>
                <a:cs typeface="Courier New"/>
              </a:rPr>
              <a:t>(Jay Leno)</a:t>
            </a:r>
            <a:r>
              <a:rPr lang="zh-CN" altLang="zh-CN" sz="2800" kern="100" dirty="0">
                <a:solidFill>
                  <a:srgbClr val="404040"/>
                </a:solidFill>
                <a:latin typeface="Times New Roman"/>
                <a:ea typeface="微软雅黑"/>
                <a:cs typeface="Times New Roman"/>
              </a:rPr>
              <a:t>，他是电视节目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今晚表演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的主持人，被比尔请来当今天的介绍者。另外</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顶帐篷接待来自各个软件公司的代表们，展示视窗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的设计和操作。</a:t>
            </a:r>
            <a:endParaRPr lang="zh-CN" altLang="zh-CN" sz="1050" kern="100" dirty="0">
              <a:effectLst/>
              <a:latin typeface="宋体"/>
              <a:cs typeface="Courier New"/>
            </a:endParaRPr>
          </a:p>
        </p:txBody>
      </p:sp>
    </p:spTree>
    <p:extLst>
      <p:ext uri="{BB962C8B-B14F-4D97-AF65-F5344CB8AC3E}">
        <p14:creationId xmlns:p14="http://schemas.microsoft.com/office/powerpoint/2010/main" val="16486809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65" y="1554750"/>
            <a:ext cx="11609818"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比尔走到台上，他穿着深蓝运动衬衫、白色裤子，佩戴着视窗的图标。他和列诺先互相挖苦开涮，列诺绘声绘色地说，比尔聪明？那是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盛名之下其实难副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！有一次他到比尔家去，发现录像机上的钟点还在数字</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12</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上闪烁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因为比尔根本不知道怎样摆弄！比尔则反唇相讥，做手势暗指列诺嘲弄说，视窗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是如此简单，连电视脱口秀主持人都知道怎么操作！</a:t>
            </a:r>
            <a:endParaRPr lang="zh-CN" altLang="zh-CN" sz="1050" kern="100" dirty="0">
              <a:effectLst/>
              <a:latin typeface="宋体"/>
              <a:cs typeface="Courier New"/>
            </a:endParaRPr>
          </a:p>
        </p:txBody>
      </p:sp>
    </p:spTree>
    <p:extLst>
      <p:ext uri="{BB962C8B-B14F-4D97-AF65-F5344CB8AC3E}">
        <p14:creationId xmlns:p14="http://schemas.microsoft.com/office/powerpoint/2010/main" val="8844320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5909310"/>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在</a:t>
            </a:r>
            <a:r>
              <a:rPr lang="en-US" altLang="zh-CN" sz="2800" kern="100" dirty="0" smtClean="0">
                <a:solidFill>
                  <a:srgbClr val="404040"/>
                </a:solidFill>
                <a:latin typeface="Times New Roman"/>
                <a:ea typeface="微软雅黑"/>
                <a:cs typeface="Courier New"/>
              </a:rPr>
              <a:t>2500</a:t>
            </a:r>
            <a:r>
              <a:rPr lang="zh-CN" altLang="zh-CN" sz="2800" kern="100" dirty="0">
                <a:solidFill>
                  <a:srgbClr val="404040"/>
                </a:solidFill>
                <a:latin typeface="Times New Roman"/>
                <a:ea typeface="微软雅黑"/>
                <a:cs typeface="Times New Roman"/>
              </a:rPr>
              <a:t>位特邀来宾的哄堂大笑中，列诺介绍视窗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。这些宾客中有来自三十多个国家的</a:t>
            </a:r>
            <a:r>
              <a:rPr lang="en-US" altLang="zh-CN" sz="2800" kern="100" dirty="0">
                <a:solidFill>
                  <a:srgbClr val="404040"/>
                </a:solidFill>
                <a:latin typeface="Times New Roman"/>
                <a:ea typeface="微软雅黑"/>
                <a:cs typeface="Courier New"/>
              </a:rPr>
              <a:t>500</a:t>
            </a:r>
            <a:r>
              <a:rPr lang="zh-CN" altLang="zh-CN" sz="2800" kern="100" dirty="0">
                <a:solidFill>
                  <a:srgbClr val="404040"/>
                </a:solidFill>
                <a:latin typeface="Times New Roman"/>
                <a:ea typeface="微软雅黑"/>
                <a:cs typeface="Times New Roman"/>
              </a:rPr>
              <a:t>名记者。他们都要跑来先睹为快：用了两年时间、写了</a:t>
            </a:r>
            <a:r>
              <a:rPr lang="en-US" altLang="zh-CN" sz="2800" kern="100" dirty="0">
                <a:solidFill>
                  <a:srgbClr val="404040"/>
                </a:solidFill>
                <a:latin typeface="Times New Roman"/>
                <a:ea typeface="微软雅黑"/>
                <a:cs typeface="Courier New"/>
              </a:rPr>
              <a:t>1 500</a:t>
            </a:r>
            <a:r>
              <a:rPr lang="zh-CN" altLang="zh-CN" sz="2800" kern="100" dirty="0">
                <a:solidFill>
                  <a:srgbClr val="404040"/>
                </a:solidFill>
                <a:latin typeface="Times New Roman"/>
                <a:ea typeface="微软雅黑"/>
                <a:cs typeface="Times New Roman"/>
              </a:rPr>
              <a:t>万行代码而结成的这个果实究竟是什么样？</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与视窗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出台的同时，比尔也推出了自己的在线服务项目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微软网络服务</a:t>
            </a:r>
            <a:r>
              <a:rPr lang="en-US" altLang="zh-CN" sz="2800" kern="100" dirty="0">
                <a:solidFill>
                  <a:srgbClr val="404040"/>
                </a:solidFill>
                <a:latin typeface="Times New Roman"/>
                <a:ea typeface="微软雅黑"/>
                <a:cs typeface="Courier New"/>
              </a:rPr>
              <a:t>(Microsoft Network</a:t>
            </a:r>
            <a:r>
              <a:rPr lang="zh-CN" altLang="zh-CN" sz="2800" kern="100" dirty="0">
                <a:solidFill>
                  <a:srgbClr val="404040"/>
                </a:solidFill>
                <a:latin typeface="Times New Roman"/>
                <a:ea typeface="微软雅黑"/>
                <a:cs typeface="Times New Roman"/>
              </a:rPr>
              <a:t>，简称</a:t>
            </a:r>
            <a:r>
              <a:rPr lang="en-US" altLang="zh-CN" sz="2800" kern="100" dirty="0">
                <a:solidFill>
                  <a:srgbClr val="404040"/>
                </a:solidFill>
                <a:latin typeface="Times New Roman"/>
                <a:ea typeface="微软雅黑"/>
                <a:cs typeface="Courier New"/>
              </a:rPr>
              <a:t>MSN)</a:t>
            </a:r>
            <a:r>
              <a:rPr lang="zh-CN" altLang="zh-CN" sz="2800" kern="100" dirty="0">
                <a:solidFill>
                  <a:srgbClr val="404040"/>
                </a:solidFill>
                <a:latin typeface="Times New Roman"/>
                <a:ea typeface="微软雅黑"/>
                <a:cs typeface="Times New Roman"/>
              </a:rPr>
              <a:t>。像其他那些因特网服务公司一样，使用者按月付费，然后就可以使用因特网的一些功能，如电子邮件、新闻、银行服务和网上聊天室。比尔为如何给自己的在线服务命名，绞尽脑汁，专门请了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命名顾问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来，最后决定叫这个名称：</a:t>
            </a:r>
            <a:r>
              <a:rPr lang="en-US" altLang="zh-CN" sz="2800" kern="100" dirty="0">
                <a:solidFill>
                  <a:srgbClr val="404040"/>
                </a:solidFill>
                <a:latin typeface="Times New Roman"/>
                <a:ea typeface="微软雅黑"/>
                <a:cs typeface="Courier New"/>
              </a:rPr>
              <a:t>MSN——</a:t>
            </a:r>
            <a:r>
              <a:rPr lang="zh-CN" altLang="zh-CN" sz="2800" kern="100" dirty="0">
                <a:solidFill>
                  <a:srgbClr val="404040"/>
                </a:solidFill>
                <a:latin typeface="Times New Roman"/>
                <a:ea typeface="微软雅黑"/>
                <a:cs typeface="Times New Roman"/>
              </a:rPr>
              <a:t>让人联想起一个像</a:t>
            </a:r>
            <a:r>
              <a:rPr lang="en-US" altLang="zh-CN" sz="2800" kern="100" dirty="0">
                <a:solidFill>
                  <a:srgbClr val="404040"/>
                </a:solidFill>
                <a:latin typeface="Times New Roman"/>
                <a:ea typeface="微软雅黑"/>
                <a:cs typeface="Courier New"/>
              </a:rPr>
              <a:t>NBC</a:t>
            </a:r>
            <a:r>
              <a:rPr lang="zh-CN" altLang="zh-CN" sz="2800" kern="100" dirty="0">
                <a:solidFill>
                  <a:srgbClr val="404040"/>
                </a:solidFill>
                <a:latin typeface="Times New Roman"/>
                <a:ea typeface="微软雅黑"/>
                <a:cs typeface="Times New Roman"/>
              </a:rPr>
              <a:t>那样的广播网。</a:t>
            </a:r>
            <a:endParaRPr lang="zh-CN" altLang="zh-CN" sz="1050" kern="100" dirty="0">
              <a:effectLst/>
              <a:latin typeface="宋体"/>
              <a:cs typeface="Courier New"/>
            </a:endParaRPr>
          </a:p>
        </p:txBody>
      </p:sp>
    </p:spTree>
    <p:extLst>
      <p:ext uri="{BB962C8B-B14F-4D97-AF65-F5344CB8AC3E}">
        <p14:creationId xmlns:p14="http://schemas.microsoft.com/office/powerpoint/2010/main" val="23118232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0173"/>
            <a:ext cx="11843175" cy="647484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尽管视窗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销售成倍增长，但并没有多少人参加这个新的在线服务。第一战役没有迎来预期的成功，微软就一定会再做尝试。他们在一年之内重新设计了</a:t>
            </a:r>
            <a:r>
              <a:rPr lang="en-US" altLang="zh-CN" sz="2800" kern="100" dirty="0">
                <a:solidFill>
                  <a:srgbClr val="404040"/>
                </a:solidFill>
                <a:latin typeface="Times New Roman"/>
                <a:ea typeface="微软雅黑"/>
                <a:cs typeface="Courier New"/>
              </a:rPr>
              <a:t>MSN</a:t>
            </a:r>
            <a:r>
              <a:rPr lang="zh-CN" altLang="zh-CN" sz="2800" kern="100" dirty="0">
                <a:solidFill>
                  <a:srgbClr val="404040"/>
                </a:solidFill>
                <a:latin typeface="Times New Roman"/>
                <a:ea typeface="微软雅黑"/>
                <a:cs typeface="Times New Roman"/>
              </a:rPr>
              <a:t>，人们开始加入这个网上服务，不过，始终没有达到足够的会员人数来使微软能够从中获利。</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推出，已经算是大捷，也该喘口气了，比尔腾出一些时间去旅游。比尔夫妇和老盖茨、沃伦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巴菲特一起，到中国去了两周。在北京，比尔、梅琳达和沃伦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巴菲特一行受到了中国国家主席江泽民的接见，与江泽民一起合影。他们乘火车或坐船，四处参观游览。在巍峨的万里长城上，比尔试着放风筝，不过风向并不给面子。在游山玩水的空隙，他们玩桥牌消闲。</a:t>
            </a:r>
            <a:endParaRPr lang="zh-CN" altLang="zh-CN" sz="1050" kern="100" dirty="0">
              <a:effectLst/>
              <a:latin typeface="宋体"/>
              <a:cs typeface="Courier New"/>
            </a:endParaRPr>
          </a:p>
        </p:txBody>
      </p:sp>
    </p:spTree>
    <p:extLst>
      <p:ext uri="{BB962C8B-B14F-4D97-AF65-F5344CB8AC3E}">
        <p14:creationId xmlns:p14="http://schemas.microsoft.com/office/powerpoint/2010/main" val="2249276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1264977"/>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伯</a:t>
            </a:r>
            <a:r>
              <a:rPr lang="zh-CN" altLang="zh-CN" sz="2800" kern="100" dirty="0">
                <a:solidFill>
                  <a:srgbClr val="404040"/>
                </a:solidFill>
                <a:latin typeface="Times New Roman"/>
                <a:ea typeface="微软雅黑"/>
                <a:cs typeface="Times New Roman"/>
              </a:rPr>
              <a:t>纳德当时</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岁。入学后，他猛攻体育运动。第一年，他当上了学校游泳队队员。</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年内，他便当上了第</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橄榄球队和第</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板球队的队长。他虽然身材瘦小，但却目光敏锐，具有一种天赋的竞赛和领导才能。他在家里沉默不语，落落寡欢，但在学校里却生龙活虎，海阔天空，任意施展</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26004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4177"/>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永远放不下工作的比尔去看了一下微软公司驻北京办事处。他买了一个</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米高的军士俑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出土文物秦兵马俑的复制品，带回去作东方之行的纪念。中国古老而神秘的文化使比尔浮想联翩，也许创造未来的人们，更能感受到历史的意蕴与责任。</a:t>
            </a:r>
            <a:endParaRPr lang="zh-CN" altLang="zh-CN" sz="105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月底，微软公司总部开始发行操作系统又一个新版本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视窗</a:t>
            </a:r>
            <a:r>
              <a:rPr lang="en-US" altLang="zh-CN" sz="2800" kern="100" dirty="0">
                <a:solidFill>
                  <a:srgbClr val="404040"/>
                </a:solidFill>
                <a:latin typeface="Times New Roman"/>
                <a:ea typeface="微软雅黑"/>
                <a:cs typeface="Courier New"/>
              </a:rPr>
              <a:t>98</a:t>
            </a:r>
            <a:r>
              <a:rPr lang="zh-CN" altLang="zh-CN" sz="2800" kern="100" dirty="0">
                <a:solidFill>
                  <a:srgbClr val="404040"/>
                </a:solidFill>
                <a:latin typeface="Times New Roman"/>
                <a:ea typeface="微软雅黑"/>
                <a:cs typeface="Times New Roman"/>
              </a:rPr>
              <a:t>。尽管前一年亚洲金融风暴把许多国家和地区打得七零八落，但美国股市仍然呼啸着一升再升，微软也仍然成长势头甚猛。</a:t>
            </a:r>
            <a:endParaRPr lang="zh-CN" altLang="zh-CN" sz="1050" kern="100" dirty="0">
              <a:effectLst/>
              <a:latin typeface="宋体"/>
              <a:cs typeface="Courier New"/>
            </a:endParaRPr>
          </a:p>
        </p:txBody>
      </p:sp>
    </p:spTree>
    <p:extLst>
      <p:ext uri="{BB962C8B-B14F-4D97-AF65-F5344CB8AC3E}">
        <p14:creationId xmlns:p14="http://schemas.microsoft.com/office/powerpoint/2010/main" val="427698674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5918"/>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在这之前，微软程序是专门为商务个人电脑用户来设计的，而视窗</a:t>
            </a:r>
            <a:r>
              <a:rPr lang="en-US" altLang="zh-CN" sz="2800" kern="100" dirty="0">
                <a:solidFill>
                  <a:srgbClr val="404040"/>
                </a:solidFill>
                <a:latin typeface="Times New Roman"/>
                <a:ea typeface="微软雅黑"/>
                <a:cs typeface="Courier New"/>
              </a:rPr>
              <a:t>98</a:t>
            </a:r>
            <a:r>
              <a:rPr lang="zh-CN" altLang="zh-CN" sz="2800" kern="100" dirty="0">
                <a:solidFill>
                  <a:srgbClr val="404040"/>
                </a:solidFill>
                <a:latin typeface="Times New Roman"/>
                <a:ea typeface="微软雅黑"/>
                <a:cs typeface="Times New Roman"/>
              </a:rPr>
              <a:t>是第一个针对家庭个人电脑用户而设计的操作系统。比尔在会上讲了话，他预测，到</a:t>
            </a:r>
            <a:r>
              <a:rPr lang="en-US" altLang="zh-CN" sz="2800" kern="100" dirty="0">
                <a:solidFill>
                  <a:srgbClr val="404040"/>
                </a:solidFill>
                <a:latin typeface="Times New Roman"/>
                <a:ea typeface="微软雅黑"/>
                <a:cs typeface="Courier New"/>
              </a:rPr>
              <a:t>2001</a:t>
            </a:r>
            <a:r>
              <a:rPr lang="zh-CN" altLang="zh-CN" sz="2800" kern="100" dirty="0">
                <a:solidFill>
                  <a:srgbClr val="404040"/>
                </a:solidFill>
                <a:latin typeface="Times New Roman"/>
                <a:ea typeface="微软雅黑"/>
                <a:cs typeface="Times New Roman"/>
              </a:rPr>
              <a:t>年，全美国</a:t>
            </a:r>
            <a:r>
              <a:rPr lang="en-US" altLang="zh-CN" sz="2800" kern="100" dirty="0">
                <a:solidFill>
                  <a:srgbClr val="404040"/>
                </a:solidFill>
                <a:latin typeface="Times New Roman"/>
                <a:ea typeface="微软雅黑"/>
                <a:cs typeface="Courier New"/>
              </a:rPr>
              <a:t>60%</a:t>
            </a:r>
            <a:r>
              <a:rPr lang="zh-CN" altLang="zh-CN" sz="2800" kern="100" dirty="0">
                <a:solidFill>
                  <a:srgbClr val="404040"/>
                </a:solidFill>
                <a:latin typeface="Times New Roman"/>
                <a:ea typeface="微软雅黑"/>
                <a:cs typeface="Times New Roman"/>
              </a:rPr>
              <a:t>的家庭都会有个人电脑，</a:t>
            </a:r>
            <a:r>
              <a:rPr lang="en-US" altLang="zh-CN" sz="2800" kern="100" dirty="0">
                <a:solidFill>
                  <a:srgbClr val="404040"/>
                </a:solidFill>
                <a:latin typeface="Times New Roman"/>
                <a:ea typeface="微软雅黑"/>
                <a:cs typeface="Courier New"/>
              </a:rPr>
              <a:t>50%</a:t>
            </a:r>
            <a:r>
              <a:rPr lang="zh-CN" altLang="zh-CN" sz="2800" kern="100" dirty="0">
                <a:solidFill>
                  <a:srgbClr val="404040"/>
                </a:solidFill>
                <a:latin typeface="Times New Roman"/>
                <a:ea typeface="微软雅黑"/>
                <a:cs typeface="Times New Roman"/>
              </a:rPr>
              <a:t>家庭的电脑会与因特网相连，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个人电脑和因特网很快会成为生活必备的设施，就像汽车在今天的地位一样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。微软预计这个新产品将赚到</a:t>
            </a:r>
            <a:r>
              <a:rPr lang="en-US" altLang="zh-CN" sz="2800" kern="100" dirty="0">
                <a:solidFill>
                  <a:srgbClr val="404040"/>
                </a:solidFill>
                <a:latin typeface="Times New Roman"/>
                <a:ea typeface="微软雅黑"/>
                <a:cs typeface="Courier New"/>
              </a:rPr>
              <a:t>33</a:t>
            </a:r>
            <a:r>
              <a:rPr lang="zh-CN" altLang="zh-CN" sz="2800" kern="100" dirty="0">
                <a:solidFill>
                  <a:srgbClr val="404040"/>
                </a:solidFill>
                <a:latin typeface="Times New Roman"/>
                <a:ea typeface="微软雅黑"/>
                <a:cs typeface="Times New Roman"/>
              </a:rPr>
              <a:t>亿美元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此前上一代产品视窗</a:t>
            </a:r>
            <a:r>
              <a:rPr lang="en-US" altLang="zh-CN" sz="2800" kern="100" dirty="0">
                <a:solidFill>
                  <a:srgbClr val="404040"/>
                </a:solidFill>
                <a:latin typeface="Times New Roman"/>
                <a:ea typeface="微软雅黑"/>
                <a:cs typeface="Courier New"/>
              </a:rPr>
              <a:t>95</a:t>
            </a:r>
            <a:r>
              <a:rPr lang="zh-CN" altLang="zh-CN" sz="2800" kern="100" dirty="0">
                <a:solidFill>
                  <a:srgbClr val="404040"/>
                </a:solidFill>
                <a:latin typeface="Times New Roman"/>
                <a:ea typeface="微软雅黑"/>
                <a:cs typeface="Times New Roman"/>
              </a:rPr>
              <a:t>让微软至少赚了</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亿美元。</a:t>
            </a:r>
            <a:endParaRPr lang="zh-CN" altLang="zh-CN" sz="105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月，微软发布了</a:t>
            </a:r>
            <a:r>
              <a:rPr lang="en-US" altLang="zh-CN" sz="2800" kern="100" dirty="0">
                <a:solidFill>
                  <a:srgbClr val="404040"/>
                </a:solidFill>
                <a:latin typeface="Times New Roman"/>
                <a:ea typeface="微软雅黑"/>
                <a:cs typeface="Courier New"/>
              </a:rPr>
              <a:t>IE5.0</a:t>
            </a:r>
            <a:r>
              <a:rPr lang="zh-CN" altLang="zh-CN" sz="2800" kern="100" dirty="0">
                <a:solidFill>
                  <a:srgbClr val="404040"/>
                </a:solidFill>
                <a:latin typeface="Times New Roman"/>
                <a:ea typeface="微软雅黑"/>
                <a:cs typeface="Times New Roman"/>
              </a:rPr>
              <a:t>，这是网络浏览软件的改进版。一个星期之内，用户从因特网上下载这个软件高达</a:t>
            </a:r>
            <a:r>
              <a:rPr lang="en-US" altLang="zh-CN" sz="2800" kern="100" dirty="0">
                <a:solidFill>
                  <a:srgbClr val="404040"/>
                </a:solidFill>
                <a:latin typeface="Times New Roman"/>
                <a:ea typeface="微软雅黑"/>
                <a:cs typeface="Courier New"/>
              </a:rPr>
              <a:t>100</a:t>
            </a:r>
            <a:r>
              <a:rPr lang="zh-CN" altLang="zh-CN" sz="2800" kern="100" dirty="0">
                <a:solidFill>
                  <a:srgbClr val="404040"/>
                </a:solidFill>
                <a:latin typeface="Times New Roman"/>
                <a:ea typeface="微软雅黑"/>
                <a:cs typeface="Times New Roman"/>
              </a:rPr>
              <a:t>万份！</a:t>
            </a:r>
            <a:endParaRPr lang="zh-CN" altLang="zh-CN" sz="1050" kern="100" dirty="0">
              <a:effectLst/>
              <a:latin typeface="宋体"/>
              <a:cs typeface="Courier New"/>
            </a:endParaRPr>
          </a:p>
        </p:txBody>
      </p:sp>
    </p:spTree>
    <p:extLst>
      <p:ext uri="{BB962C8B-B14F-4D97-AF65-F5344CB8AC3E}">
        <p14:creationId xmlns:p14="http://schemas.microsoft.com/office/powerpoint/2010/main" val="15831844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33323"/>
            <a:ext cx="11843175" cy="647484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正当盖茨的财富以几何级数往上长，这个信息业巨擘在市场上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横扫千军如卷席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时，来自各方的抨击指责也越来越激烈，巨大的阴影越来越浓地罩了下来。如日中天的微软，终于触犯了众怒。这不能简单地归结为出于人本性中的嫉妒、眼红，确切地说是因为微软在市场版图上大举扩张，向相关领域重兵出击，使得与其他对手的利益冲突愈加白热化，愈加引起反弹。</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盖茨没有想到，自己会成为美国政府的被告。</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微软从崭露头角之日起，就是法庭常客，但最让盖茨心力交瘁的，无疑就是最近三年多来这场大官司了：被告一方，是执美国乃至世界</a:t>
            </a:r>
            <a:r>
              <a:rPr lang="en-US" altLang="zh-CN" sz="2800" kern="100" dirty="0">
                <a:solidFill>
                  <a:srgbClr val="404040"/>
                </a:solidFill>
                <a:latin typeface="Times New Roman"/>
                <a:ea typeface="微软雅黑"/>
                <a:cs typeface="Courier New"/>
              </a:rPr>
              <a:t>IT</a:t>
            </a:r>
            <a:r>
              <a:rPr lang="zh-CN" altLang="zh-CN" sz="2800" kern="100" dirty="0">
                <a:solidFill>
                  <a:srgbClr val="404040"/>
                </a:solidFill>
                <a:latin typeface="Times New Roman"/>
                <a:ea typeface="微软雅黑"/>
                <a:cs typeface="Times New Roman"/>
              </a:rPr>
              <a:t>业牛耳的微软；原告一方，是美国联邦司法部和</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个州政府的庞大阵容。</a:t>
            </a:r>
            <a:endParaRPr lang="zh-CN" altLang="zh-CN" sz="1050" kern="100" dirty="0">
              <a:effectLst/>
              <a:latin typeface="宋体"/>
              <a:cs typeface="Courier New"/>
            </a:endParaRPr>
          </a:p>
        </p:txBody>
      </p:sp>
    </p:spTree>
    <p:extLst>
      <p:ext uri="{BB962C8B-B14F-4D97-AF65-F5344CB8AC3E}">
        <p14:creationId xmlns:p14="http://schemas.microsoft.com/office/powerpoint/2010/main" val="12754393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对于大多数民众来说，案件的侦破过程引人入胜，案件的审理过程则往往索然无味，而那些充满着冗长费解的法律条文和经济理论的反垄断案件，就更是如此。不过，这场微软官司却是例外：这样级别的两军对垒，这样充满悬念的一波三折，要想不在信息产业、全球企业界乃至社会造成极大震动，要想不成为人们议论的焦点，也难。</a:t>
            </a:r>
            <a:r>
              <a:rPr lang="en-US" altLang="zh-CN" sz="2800" kern="100" dirty="0">
                <a:solidFill>
                  <a:srgbClr val="404040"/>
                </a:solidFill>
                <a:latin typeface="Times New Roman"/>
                <a:ea typeface="微软雅黑"/>
                <a:cs typeface="Courier New"/>
              </a:rPr>
              <a:t>1998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1999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2000</a:t>
            </a:r>
            <a:r>
              <a:rPr lang="zh-CN" altLang="zh-CN" sz="2800" kern="100" dirty="0">
                <a:solidFill>
                  <a:srgbClr val="404040"/>
                </a:solidFill>
                <a:latin typeface="Times New Roman"/>
                <a:ea typeface="微软雅黑"/>
                <a:cs typeface="Times New Roman"/>
              </a:rPr>
              <a:t>年，一连三年，全世界传媒年末评选的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全球信息产业十大新闻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中，美国司法部与微软这场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反垄断世纪官司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登榜首；</a:t>
            </a:r>
            <a:r>
              <a:rPr lang="en-US" altLang="zh-CN" sz="2800" kern="100" dirty="0">
                <a:solidFill>
                  <a:srgbClr val="404040"/>
                </a:solidFill>
                <a:latin typeface="Times New Roman"/>
                <a:ea typeface="微软雅黑"/>
                <a:cs typeface="Courier New"/>
              </a:rPr>
              <a:t>2001</a:t>
            </a:r>
            <a:r>
              <a:rPr lang="zh-CN" altLang="zh-CN" sz="2800" kern="100" dirty="0">
                <a:solidFill>
                  <a:srgbClr val="404040"/>
                </a:solidFill>
                <a:latin typeface="Times New Roman"/>
                <a:ea typeface="微软雅黑"/>
                <a:cs typeface="Times New Roman"/>
              </a:rPr>
              <a:t>年，这场官司说完没完的结局，又在新闻排行榜上独占鳌头。</a:t>
            </a:r>
            <a:endParaRPr lang="zh-CN" altLang="zh-CN" sz="1050" kern="100" dirty="0">
              <a:effectLst/>
              <a:latin typeface="宋体"/>
              <a:cs typeface="Courier New"/>
            </a:endParaRPr>
          </a:p>
        </p:txBody>
      </p:sp>
    </p:spTree>
    <p:extLst>
      <p:ext uri="{BB962C8B-B14F-4D97-AF65-F5344CB8AC3E}">
        <p14:creationId xmlns:p14="http://schemas.microsoft.com/office/powerpoint/2010/main" val="366360438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687" y="45418"/>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美国司法部对这家全球最大软件公司的诉讼，不管从哪个角度说，在美国反垄断历史上都写下了里程碑式的新一页。盖茨度过了梦魇和期待交缠的一千多个日日夜夜。</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但是不管怎样，盖茨和他的微软终于化险为夷，渡过了最大的难关。</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中国《环球》杂志在</a:t>
            </a:r>
            <a:r>
              <a:rPr lang="en-US" altLang="zh-CN" sz="2800" kern="100" dirty="0">
                <a:solidFill>
                  <a:srgbClr val="404040"/>
                </a:solidFill>
                <a:latin typeface="Times New Roman"/>
                <a:ea typeface="微软雅黑"/>
                <a:cs typeface="Courier New"/>
              </a:rPr>
              <a:t>2001</a:t>
            </a:r>
            <a:r>
              <a:rPr lang="zh-CN" altLang="zh-CN" sz="2800" kern="100" dirty="0">
                <a:solidFill>
                  <a:srgbClr val="404040"/>
                </a:solidFill>
                <a:latin typeface="Times New Roman"/>
                <a:ea typeface="微软雅黑"/>
                <a:cs typeface="Times New Roman"/>
              </a:rPr>
              <a:t>年度财富人物风云榜中，将比尔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盖茨也列入</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个人之中，每个人有一个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字：海尔张瑞敏</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最酷的企业家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，联想投资柳传志</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最豁达的老总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，惠普的</a:t>
            </a:r>
            <a:r>
              <a:rPr lang="en-US" altLang="zh-CN" sz="2800" kern="100" dirty="0">
                <a:solidFill>
                  <a:srgbClr val="404040"/>
                </a:solidFill>
                <a:latin typeface="Times New Roman"/>
                <a:ea typeface="微软雅黑"/>
                <a:cs typeface="Courier New"/>
              </a:rPr>
              <a:t>CEO</a:t>
            </a:r>
            <a:r>
              <a:rPr lang="zh-CN" altLang="zh-CN" sz="2800" kern="100" dirty="0">
                <a:solidFill>
                  <a:srgbClr val="404040"/>
                </a:solidFill>
                <a:latin typeface="Times New Roman"/>
                <a:ea typeface="微软雅黑"/>
                <a:cs typeface="Times New Roman"/>
              </a:rPr>
              <a:t>卡莉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菲奥莉娜</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最妩媚的</a:t>
            </a:r>
            <a:r>
              <a:rPr lang="en-US" altLang="zh-CN" sz="2800" kern="100" dirty="0">
                <a:solidFill>
                  <a:srgbClr val="404040"/>
                </a:solidFill>
                <a:latin typeface="Times New Roman"/>
                <a:ea typeface="微软雅黑"/>
                <a:cs typeface="Courier New"/>
              </a:rPr>
              <a:t>CEO</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，美国在线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时代华纳公司董事会主席史蒂夫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凯斯</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最擅抓机会的传媒大亨</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168491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盖茨的桂冠是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最有影响力的</a:t>
            </a:r>
            <a:r>
              <a:rPr lang="en-US" altLang="zh-CN" sz="2800" kern="100" dirty="0">
                <a:solidFill>
                  <a:srgbClr val="404040"/>
                </a:solidFill>
                <a:latin typeface="Times New Roman"/>
                <a:ea typeface="微软雅黑"/>
                <a:cs typeface="Courier New"/>
              </a:rPr>
              <a:t>IT</a:t>
            </a:r>
            <a:r>
              <a:rPr lang="zh-CN" altLang="zh-CN" sz="2800" kern="100" dirty="0">
                <a:solidFill>
                  <a:srgbClr val="404040"/>
                </a:solidFill>
                <a:latin typeface="Times New Roman"/>
                <a:ea typeface="微软雅黑"/>
                <a:cs typeface="Times New Roman"/>
              </a:rPr>
              <a:t>英雄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。《环球》杂志对他的简介写得颇见功力：</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盖茨又杀回来了，带着他一剑封喉的秘密武器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视窗</a:t>
            </a:r>
            <a:r>
              <a:rPr lang="en-US" altLang="zh-CN" sz="2800" kern="100" dirty="0">
                <a:solidFill>
                  <a:srgbClr val="404040"/>
                </a:solidFill>
                <a:latin typeface="Times New Roman"/>
                <a:ea typeface="微软雅黑"/>
                <a:cs typeface="Courier New"/>
              </a:rPr>
              <a:t>XP</a:t>
            </a:r>
            <a:r>
              <a:rPr lang="zh-CN" altLang="zh-CN" sz="2800" kern="100" dirty="0">
                <a:solidFill>
                  <a:srgbClr val="404040"/>
                </a:solidFill>
                <a:latin typeface="Times New Roman"/>
                <a:ea typeface="微软雅黑"/>
                <a:cs typeface="Times New Roman"/>
              </a:rPr>
              <a:t>。盖茨终于没有辜负他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不死金身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的美誉，司法部和</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个州的联合摔打也没能伤他毫毛。这一年微软最终还是挺过了风浪，公司分解的担忧被抛在脑后。与此同时，盖茨立马推出了视窗</a:t>
            </a:r>
            <a:r>
              <a:rPr lang="en-US" altLang="zh-CN" sz="2800" kern="100" dirty="0">
                <a:solidFill>
                  <a:srgbClr val="404040"/>
                </a:solidFill>
                <a:latin typeface="Times New Roman"/>
                <a:ea typeface="微软雅黑"/>
                <a:cs typeface="Courier New"/>
              </a:rPr>
              <a:t>XP</a:t>
            </a:r>
            <a:r>
              <a:rPr lang="zh-CN" altLang="zh-CN" sz="2800" kern="100" dirty="0">
                <a:solidFill>
                  <a:srgbClr val="404040"/>
                </a:solidFill>
                <a:latin typeface="Times New Roman"/>
                <a:ea typeface="微软雅黑"/>
                <a:cs typeface="Times New Roman"/>
              </a:rPr>
              <a:t>，全球已经开始新一轮热卖。在纽约百老汇大街上为宣传视窗</a:t>
            </a:r>
            <a:r>
              <a:rPr lang="en-US" altLang="zh-CN" sz="2800" kern="100" dirty="0">
                <a:solidFill>
                  <a:srgbClr val="404040"/>
                </a:solidFill>
                <a:latin typeface="Times New Roman"/>
                <a:ea typeface="微软雅黑"/>
                <a:cs typeface="Courier New"/>
              </a:rPr>
              <a:t>XP</a:t>
            </a:r>
            <a:r>
              <a:rPr lang="zh-CN" altLang="zh-CN" sz="2800" kern="100" dirty="0">
                <a:solidFill>
                  <a:srgbClr val="404040"/>
                </a:solidFill>
                <a:latin typeface="Times New Roman"/>
                <a:ea typeface="微软雅黑"/>
                <a:cs typeface="Times New Roman"/>
              </a:rPr>
              <a:t>而搭建的舞台上，盖茨笑了，笑得让很多人心里发寒：难道除了微软，我们已经别无选择？</a:t>
            </a:r>
            <a:endParaRPr lang="zh-CN" altLang="zh-CN" sz="1050" kern="100" dirty="0">
              <a:effectLst/>
              <a:latin typeface="宋体"/>
              <a:cs typeface="Courier New"/>
            </a:endParaRPr>
          </a:p>
        </p:txBody>
      </p:sp>
    </p:spTree>
    <p:extLst>
      <p:ext uri="{BB962C8B-B14F-4D97-AF65-F5344CB8AC3E}">
        <p14:creationId xmlns:p14="http://schemas.microsoft.com/office/powerpoint/2010/main" val="40172585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89434"/>
            <a:ext cx="11843175" cy="5828519"/>
          </a:xfrm>
          <a:prstGeom prst="rect">
            <a:avLst/>
          </a:prstGeom>
          <a:noFill/>
        </p:spPr>
        <p:txBody>
          <a:bodyPr wrap="square" rtlCol="0">
            <a:spAutoFit/>
          </a:bodyPr>
          <a:lstStyle/>
          <a:p>
            <a:pPr indent="718185" algn="ctr">
              <a:lnSpc>
                <a:spcPct val="150000"/>
              </a:lnSpc>
              <a:spcAft>
                <a:spcPts val="0"/>
              </a:spcAft>
            </a:pPr>
            <a:r>
              <a:rPr lang="zh-CN" altLang="zh-CN" sz="2800" kern="100" dirty="0">
                <a:solidFill>
                  <a:srgbClr val="404040"/>
                </a:solidFill>
                <a:latin typeface="Times New Roman"/>
                <a:ea typeface="微软雅黑"/>
                <a:cs typeface="Times New Roman"/>
              </a:rPr>
              <a:t>发了大财之后干什么</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盖茨这位世界首富，当豪宅落成，私人图书馆竣工，他慢慢踱步，欣赏墙上的名画时，他会回忆起他</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岁时做过的那个当百万富翁的梦吗？此时此刻他的心情，大概就像站在黄山的天都峰顶，俯瞰匍匐在脚下的玉屏楼吧。超越了自立谋生的需求之后，超越了致富发财的欲望之后，他也早已超越了他的那个梦。</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人是应该永远有梦的。旧的梦不论实现了，还是破灭了，就该酝酿新的梦。比尔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盖茨有了新的梦吗？山外有山，天外有天，又是什么样的梦，能够继续吸引他不畏艰险，去跋涉，去攀登？</a:t>
            </a:r>
            <a:endParaRPr lang="zh-CN" altLang="zh-CN" sz="1050" kern="100" dirty="0">
              <a:effectLst/>
              <a:latin typeface="宋体"/>
              <a:cs typeface="Courier New"/>
            </a:endParaRPr>
          </a:p>
        </p:txBody>
      </p:sp>
    </p:spTree>
    <p:extLst>
      <p:ext uri="{BB962C8B-B14F-4D97-AF65-F5344CB8AC3E}">
        <p14:creationId xmlns:p14="http://schemas.microsoft.com/office/powerpoint/2010/main" val="40207912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5341"/>
            <a:ext cx="11843175" cy="6194773"/>
          </a:xfrm>
          <a:prstGeom prst="rect">
            <a:avLst/>
          </a:prstGeom>
          <a:noFill/>
        </p:spPr>
        <p:txBody>
          <a:bodyPr wrap="square" rtlCol="0">
            <a:spAutoFit/>
          </a:bodyPr>
          <a:lstStyle/>
          <a:p>
            <a:pPr indent="718185" algn="just">
              <a:lnSpc>
                <a:spcPct val="130000"/>
              </a:lnSpc>
              <a:spcAft>
                <a:spcPts val="0"/>
              </a:spcAft>
            </a:pPr>
            <a:r>
              <a:rPr lang="zh-CN" altLang="zh-CN" sz="2800" kern="100" dirty="0">
                <a:solidFill>
                  <a:srgbClr val="404040"/>
                </a:solidFill>
                <a:latin typeface="Times New Roman"/>
                <a:ea typeface="微软雅黑"/>
                <a:cs typeface="Times New Roman"/>
              </a:rPr>
              <a:t>赚钱，继续赚钱，赚比现在多百倍千倍的钱？可是，有句西方俏皮话说得好：</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100</a:t>
            </a:r>
            <a:r>
              <a:rPr lang="zh-CN" altLang="zh-CN" sz="2800" kern="100" dirty="0">
                <a:solidFill>
                  <a:srgbClr val="404040"/>
                </a:solidFill>
                <a:latin typeface="Times New Roman"/>
                <a:ea typeface="微软雅黑"/>
                <a:cs typeface="Times New Roman"/>
              </a:rPr>
              <a:t>块钱，那是张嚓嚓响的票子；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亿块钱，那是一个</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后面加九个</a:t>
            </a:r>
            <a:r>
              <a:rPr lang="en-US" altLang="zh-CN" sz="2800" kern="100" dirty="0">
                <a:solidFill>
                  <a:srgbClr val="404040"/>
                </a:solidFill>
                <a:latin typeface="Times New Roman"/>
                <a:ea typeface="微软雅黑"/>
                <a:cs typeface="Courier New"/>
              </a:rPr>
              <a:t>0</a:t>
            </a:r>
            <a:r>
              <a:rPr lang="zh-CN" altLang="zh-CN" sz="2800" kern="100" dirty="0">
                <a:solidFill>
                  <a:srgbClr val="404040"/>
                </a:solidFill>
                <a:latin typeface="Times New Roman"/>
                <a:ea typeface="微软雅黑"/>
                <a:cs typeface="Times New Roman"/>
              </a:rPr>
              <a:t>的数字！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钱挣到一定的数额之后，对于个人享受而言就没有太大意义了：就算挣到的家财能买下全世界的山珍海味，自己不也是只能一天三餐吗？就算拥有的钞票能买下全世界的广厦华屋，自己不也是只能躺在一张床上吗？</a:t>
            </a:r>
            <a:endParaRPr lang="zh-CN" altLang="zh-CN" sz="1050" kern="100" dirty="0">
              <a:latin typeface="宋体"/>
              <a:cs typeface="Courier New"/>
            </a:endParaRPr>
          </a:p>
          <a:p>
            <a:pPr indent="718185" algn="just">
              <a:lnSpc>
                <a:spcPct val="130000"/>
              </a:lnSpc>
              <a:spcAft>
                <a:spcPts val="0"/>
              </a:spcAft>
            </a:pPr>
            <a:r>
              <a:rPr lang="zh-CN" altLang="zh-CN" sz="2800" kern="100" dirty="0">
                <a:solidFill>
                  <a:srgbClr val="404040"/>
                </a:solidFill>
                <a:latin typeface="Times New Roman"/>
                <a:ea typeface="微软雅黑"/>
                <a:cs typeface="Times New Roman"/>
              </a:rPr>
              <a:t>何况就其性格本质而言，比尔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并不是一个贪图享受的人。他之所以拼命工作，苦心经营，挣到天文数字那么多的钱，并不是以追求声色犬马、纸醉金迷作为动力，也不是为了炫耀于世作为自我满足。确切地说，除了与软件打交道本身让他享受到思维与智慧的极大乐趣，他另一个动机，是想用挣钱，挣更多的钱，挣全世界最多的钱，来证明自己的本事。</a:t>
            </a:r>
            <a:endParaRPr lang="zh-CN" altLang="zh-CN" sz="1050" kern="100" dirty="0">
              <a:effectLst/>
              <a:latin typeface="宋体"/>
              <a:cs typeface="Courier New"/>
            </a:endParaRPr>
          </a:p>
        </p:txBody>
      </p:sp>
    </p:spTree>
    <p:extLst>
      <p:ext uri="{BB962C8B-B14F-4D97-AF65-F5344CB8AC3E}">
        <p14:creationId xmlns:p14="http://schemas.microsoft.com/office/powerpoint/2010/main" val="40529271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549474"/>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好，现在已经挣到全世界最多的钱了，自己的本事已经证明给世人看得清清楚楚了，从一个电脑软件程序开始，从一个创办企业的草图开始，建起了一个成功的公司；他还与他所爱的人结为伉俪，并且育有一双儿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下一步呢？还有什么值得他去追求、去寻索？</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有，这就是花钱。</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花钱？花钱能被当成梦么？怎么花钱，不外乎消费和投资吧？</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当然有些项目兼有消费和投资的功能。像比尔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盖茨买地皮，盖豪宅，收藏古董、艺术品，就说不清究竟算是消费还是投资。</a:t>
            </a:r>
            <a:endParaRPr lang="zh-CN" altLang="zh-CN" sz="1050" kern="100" dirty="0">
              <a:effectLst/>
              <a:latin typeface="宋体"/>
              <a:cs typeface="Courier New"/>
            </a:endParaRPr>
          </a:p>
        </p:txBody>
      </p:sp>
    </p:spTree>
    <p:extLst>
      <p:ext uri="{BB962C8B-B14F-4D97-AF65-F5344CB8AC3E}">
        <p14:creationId xmlns:p14="http://schemas.microsoft.com/office/powerpoint/2010/main" val="21926911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量入为出，人人都会。但笔者这里说的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花钱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，既非消费，也非投资。我说的，是捐献。</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美国民众有乐善好施的传统。美国的慈善经济，已经发展到了非常成熟的地步，有着相当庞大的规模。</a:t>
            </a:r>
            <a:r>
              <a:rPr lang="en-US" altLang="zh-CN" sz="2800" kern="100" dirty="0">
                <a:solidFill>
                  <a:srgbClr val="404040"/>
                </a:solidFill>
                <a:latin typeface="Times New Roman"/>
                <a:ea typeface="微软雅黑"/>
                <a:cs typeface="Courier New"/>
              </a:rPr>
              <a:t>1998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独立机构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的收入总额为</a:t>
            </a:r>
            <a:r>
              <a:rPr lang="en-US" altLang="zh-CN" sz="2800" kern="100" dirty="0">
                <a:solidFill>
                  <a:srgbClr val="404040"/>
                </a:solidFill>
                <a:latin typeface="Times New Roman"/>
                <a:ea typeface="微软雅黑"/>
                <a:cs typeface="Courier New"/>
              </a:rPr>
              <a:t>6 214</a:t>
            </a:r>
            <a:r>
              <a:rPr lang="zh-CN" altLang="zh-CN" sz="2800" kern="100" dirty="0">
                <a:solidFill>
                  <a:srgbClr val="404040"/>
                </a:solidFill>
                <a:latin typeface="Times New Roman"/>
                <a:ea typeface="微软雅黑"/>
                <a:cs typeface="Times New Roman"/>
              </a:rPr>
              <a:t>亿美元，其中私人捐赠为</a:t>
            </a:r>
            <a:r>
              <a:rPr lang="en-US" altLang="zh-CN" sz="2800" kern="100" dirty="0">
                <a:solidFill>
                  <a:srgbClr val="404040"/>
                </a:solidFill>
                <a:latin typeface="Times New Roman"/>
                <a:ea typeface="微软雅黑"/>
                <a:cs typeface="Courier New"/>
              </a:rPr>
              <a:t>1 174.4</a:t>
            </a:r>
            <a:r>
              <a:rPr lang="zh-CN" altLang="zh-CN" sz="2800" kern="100" dirty="0">
                <a:solidFill>
                  <a:srgbClr val="404040"/>
                </a:solidFill>
                <a:latin typeface="Times New Roman"/>
                <a:ea typeface="微软雅黑"/>
                <a:cs typeface="Times New Roman"/>
              </a:rPr>
              <a:t>亿美元；</a:t>
            </a:r>
            <a:r>
              <a:rPr lang="en-US" altLang="zh-CN" sz="2800" kern="100" dirty="0">
                <a:solidFill>
                  <a:srgbClr val="404040"/>
                </a:solidFill>
                <a:latin typeface="Times New Roman"/>
                <a:ea typeface="微软雅黑"/>
                <a:cs typeface="Courier New"/>
              </a:rPr>
              <a:t>70%</a:t>
            </a:r>
            <a:r>
              <a:rPr lang="zh-CN" altLang="zh-CN" sz="2800" kern="100" dirty="0">
                <a:solidFill>
                  <a:srgbClr val="404040"/>
                </a:solidFill>
                <a:latin typeface="Times New Roman"/>
                <a:ea typeface="微软雅黑"/>
                <a:cs typeface="Times New Roman"/>
              </a:rPr>
              <a:t>的家庭捐赠过钱财，平均捐赠额为</a:t>
            </a:r>
            <a:r>
              <a:rPr lang="en-US" altLang="zh-CN" sz="2800" kern="100" dirty="0">
                <a:solidFill>
                  <a:srgbClr val="404040"/>
                </a:solidFill>
                <a:latin typeface="Times New Roman"/>
                <a:ea typeface="微软雅黑"/>
                <a:cs typeface="Courier New"/>
              </a:rPr>
              <a:t>1 075</a:t>
            </a:r>
            <a:r>
              <a:rPr lang="zh-CN" altLang="zh-CN" sz="2800" kern="100" dirty="0">
                <a:solidFill>
                  <a:srgbClr val="404040"/>
                </a:solidFill>
                <a:latin typeface="Times New Roman"/>
                <a:ea typeface="微软雅黑"/>
                <a:cs typeface="Times New Roman"/>
              </a:rPr>
              <a:t>美元。另外，还有</a:t>
            </a:r>
            <a:r>
              <a:rPr lang="en-US" altLang="zh-CN" sz="2800" kern="100" dirty="0">
                <a:solidFill>
                  <a:srgbClr val="404040"/>
                </a:solidFill>
                <a:latin typeface="Times New Roman"/>
                <a:ea typeface="微软雅黑"/>
                <a:cs typeface="Courier New"/>
              </a:rPr>
              <a:t>1.09</a:t>
            </a:r>
            <a:r>
              <a:rPr lang="zh-CN" altLang="zh-CN" sz="2800" kern="100" dirty="0">
                <a:solidFill>
                  <a:srgbClr val="404040"/>
                </a:solidFill>
                <a:latin typeface="Times New Roman"/>
                <a:ea typeface="微软雅黑"/>
                <a:cs typeface="Times New Roman"/>
              </a:rPr>
              <a:t>亿人，相当于全体成年人口的</a:t>
            </a:r>
            <a:r>
              <a:rPr lang="en-US" altLang="zh-CN" sz="2800" kern="100" dirty="0">
                <a:solidFill>
                  <a:srgbClr val="404040"/>
                </a:solidFill>
                <a:latin typeface="Times New Roman"/>
                <a:ea typeface="微软雅黑"/>
                <a:cs typeface="Courier New"/>
              </a:rPr>
              <a:t>56%</a:t>
            </a:r>
            <a:r>
              <a:rPr lang="zh-CN" altLang="zh-CN" sz="2800" kern="100" dirty="0">
                <a:solidFill>
                  <a:srgbClr val="404040"/>
                </a:solidFill>
                <a:latin typeface="Times New Roman"/>
                <a:ea typeface="微软雅黑"/>
                <a:cs typeface="Times New Roman"/>
              </a:rPr>
              <a:t>做过各种性质的义工，其贡献，相当于</a:t>
            </a:r>
            <a:r>
              <a:rPr lang="en-US" altLang="zh-CN" sz="2800" kern="100" dirty="0">
                <a:solidFill>
                  <a:srgbClr val="404040"/>
                </a:solidFill>
                <a:latin typeface="Times New Roman"/>
                <a:ea typeface="微软雅黑"/>
                <a:cs typeface="Courier New"/>
              </a:rPr>
              <a:t>900</a:t>
            </a:r>
            <a:r>
              <a:rPr lang="zh-CN" altLang="zh-CN" sz="2800" kern="100" dirty="0">
                <a:solidFill>
                  <a:srgbClr val="404040"/>
                </a:solidFill>
                <a:latin typeface="Times New Roman"/>
                <a:ea typeface="微软雅黑"/>
                <a:cs typeface="Times New Roman"/>
              </a:rPr>
              <a:t>万名全职雇员，</a:t>
            </a:r>
            <a:r>
              <a:rPr lang="en-US" altLang="zh-CN" sz="2800" kern="100" dirty="0">
                <a:solidFill>
                  <a:srgbClr val="404040"/>
                </a:solidFill>
                <a:latin typeface="Times New Roman"/>
                <a:ea typeface="微软雅黑"/>
                <a:cs typeface="Courier New"/>
              </a:rPr>
              <a:t>199</a:t>
            </a:r>
            <a:r>
              <a:rPr lang="zh-CN" altLang="zh-CN" sz="2800" kern="100" dirty="0">
                <a:solidFill>
                  <a:srgbClr val="404040"/>
                </a:solidFill>
                <a:latin typeface="Times New Roman"/>
                <a:ea typeface="微软雅黑"/>
                <a:cs typeface="Times New Roman"/>
              </a:rPr>
              <a:t>亿工时，创造价值</a:t>
            </a:r>
            <a:r>
              <a:rPr lang="en-US" altLang="zh-CN" sz="2800" kern="100" dirty="0">
                <a:solidFill>
                  <a:srgbClr val="404040"/>
                </a:solidFill>
                <a:latin typeface="Times New Roman"/>
                <a:ea typeface="微软雅黑"/>
                <a:cs typeface="Courier New"/>
              </a:rPr>
              <a:t>2 250</a:t>
            </a:r>
            <a:r>
              <a:rPr lang="zh-CN" altLang="zh-CN" sz="2800" kern="100" dirty="0">
                <a:solidFill>
                  <a:srgbClr val="404040"/>
                </a:solidFill>
                <a:latin typeface="Times New Roman"/>
                <a:ea typeface="微软雅黑"/>
                <a:cs typeface="Times New Roman"/>
              </a:rPr>
              <a:t>亿美元。</a:t>
            </a:r>
            <a:endParaRPr lang="zh-CN" altLang="zh-CN" sz="1050" kern="100" dirty="0">
              <a:effectLst/>
              <a:latin typeface="宋体"/>
              <a:cs typeface="Courier New"/>
            </a:endParaRPr>
          </a:p>
        </p:txBody>
      </p:sp>
    </p:spTree>
    <p:extLst>
      <p:ext uri="{BB962C8B-B14F-4D97-AF65-F5344CB8AC3E}">
        <p14:creationId xmlns:p14="http://schemas.microsoft.com/office/powerpoint/2010/main" val="453332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1261418"/>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1906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月，伯纳德面临家庭和学校之外的第一次考验。他想当一名陆军军官，进桑德赫斯特英国皇家军事学院，但必须首先经过考试。当时，伯纳德已是</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岁半，校方对他的评语是：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从年纪看，该生是个落伍者。如果他想上桑德赫斯特皇家军事学院，就必须努力加油才行。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这份报告使伯纳德受到很大震动，意识到自己正处于一个关键时刻，必须潜心学习才行。从此他便刻苦用功，奋力追赶。</a:t>
            </a:r>
            <a:r>
              <a:rPr lang="en-US" altLang="zh-CN" sz="2800" kern="100" dirty="0">
                <a:solidFill>
                  <a:srgbClr val="404040"/>
                </a:solidFill>
                <a:latin typeface="Times New Roman"/>
                <a:ea typeface="微软雅黑"/>
                <a:cs typeface="Courier New"/>
              </a:rPr>
              <a:t>1906</a:t>
            </a:r>
            <a:r>
              <a:rPr lang="zh-CN" altLang="zh-CN" sz="2800" kern="100" dirty="0">
                <a:solidFill>
                  <a:srgbClr val="404040"/>
                </a:solidFill>
                <a:latin typeface="Times New Roman"/>
                <a:ea typeface="微软雅黑"/>
                <a:cs typeface="Times New Roman"/>
              </a:rPr>
              <a:t>年秋，伯纳德参加了军事学院的入学考试，在被录取的</a:t>
            </a:r>
            <a:r>
              <a:rPr lang="en-US" altLang="zh-CN" sz="2800" kern="100" dirty="0">
                <a:solidFill>
                  <a:srgbClr val="404040"/>
                </a:solidFill>
                <a:latin typeface="Times New Roman"/>
                <a:ea typeface="微软雅黑"/>
                <a:cs typeface="Courier New"/>
              </a:rPr>
              <a:t>177</a:t>
            </a:r>
            <a:r>
              <a:rPr lang="zh-CN" altLang="zh-CN" sz="2800" kern="100" dirty="0">
                <a:solidFill>
                  <a:srgbClr val="404040"/>
                </a:solidFill>
                <a:latin typeface="Times New Roman"/>
                <a:ea typeface="微软雅黑"/>
                <a:cs typeface="Times New Roman"/>
              </a:rPr>
              <a:t>名考生中，他排在第</a:t>
            </a:r>
            <a:r>
              <a:rPr lang="en-US" altLang="zh-CN" sz="2800" kern="100" dirty="0">
                <a:solidFill>
                  <a:srgbClr val="404040"/>
                </a:solidFill>
                <a:latin typeface="Times New Roman"/>
                <a:ea typeface="微软雅黑"/>
                <a:cs typeface="Courier New"/>
              </a:rPr>
              <a:t>72</a:t>
            </a:r>
            <a:r>
              <a:rPr lang="zh-CN" altLang="zh-CN" sz="2800" kern="100" dirty="0">
                <a:solidFill>
                  <a:srgbClr val="404040"/>
                </a:solidFill>
                <a:latin typeface="Times New Roman"/>
                <a:ea typeface="微软雅黑"/>
                <a:cs typeface="Times New Roman"/>
              </a:rPr>
              <a:t>位。</a:t>
            </a:r>
            <a:endParaRPr lang="zh-CN" altLang="zh-CN" sz="1050" kern="100" dirty="0">
              <a:effectLst/>
              <a:latin typeface="宋体"/>
              <a:cs typeface="Courier New"/>
            </a:endParaRPr>
          </a:p>
        </p:txBody>
      </p:sp>
    </p:spTree>
    <p:extLst>
      <p:ext uri="{BB962C8B-B14F-4D97-AF65-F5344CB8AC3E}">
        <p14:creationId xmlns:p14="http://schemas.microsoft.com/office/powerpoint/2010/main" val="3044848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美国半数以上的成年人积极参加各种社会公益活动，有过做志愿者的经历；许多大学生和研究生，把毕业前后做一段时间的志愿者、为慈善机构或其他非营利组织工作，看成是一种时尚，一种人生的必要修炼。笔者之一的孩子在上高中期间，整整一年，每个星期天到十公里远的一家老人院无偿工作</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个小时，给老人铺床、喂饭、推轮椅散步。《华盛顿邮报》曾经报道过，</a:t>
            </a:r>
            <a:r>
              <a:rPr lang="en-US" altLang="zh-CN" sz="2800" kern="100" dirty="0">
                <a:solidFill>
                  <a:srgbClr val="404040"/>
                </a:solidFill>
                <a:latin typeface="Times New Roman"/>
                <a:ea typeface="微软雅黑"/>
                <a:cs typeface="Courier New"/>
              </a:rPr>
              <a:t>1993</a:t>
            </a:r>
            <a:r>
              <a:rPr lang="zh-CN" altLang="zh-CN" sz="2800" kern="100" dirty="0">
                <a:solidFill>
                  <a:srgbClr val="404040"/>
                </a:solidFill>
                <a:latin typeface="Times New Roman"/>
                <a:ea typeface="微软雅黑"/>
                <a:cs typeface="Times New Roman"/>
              </a:rPr>
              <a:t>年，也就是比尔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盖茨订婚的那一年，约</a:t>
            </a:r>
            <a:r>
              <a:rPr lang="en-US" altLang="zh-CN" sz="2800" kern="100" dirty="0">
                <a:solidFill>
                  <a:srgbClr val="404040"/>
                </a:solidFill>
                <a:latin typeface="Times New Roman"/>
                <a:ea typeface="微软雅黑"/>
                <a:cs typeface="Courier New"/>
              </a:rPr>
              <a:t>8 900</a:t>
            </a:r>
            <a:r>
              <a:rPr lang="zh-CN" altLang="zh-CN" sz="2800" kern="100" dirty="0">
                <a:solidFill>
                  <a:srgbClr val="404040"/>
                </a:solidFill>
                <a:latin typeface="Times New Roman"/>
                <a:ea typeface="微软雅黑"/>
                <a:cs typeface="Times New Roman"/>
              </a:rPr>
              <a:t>万名美国人平均每周义务服务</a:t>
            </a:r>
            <a:r>
              <a:rPr lang="en-US" altLang="zh-CN" sz="2800" kern="100" dirty="0">
                <a:solidFill>
                  <a:srgbClr val="404040"/>
                </a:solidFill>
                <a:latin typeface="Times New Roman"/>
                <a:ea typeface="微软雅黑"/>
                <a:cs typeface="Courier New"/>
              </a:rPr>
              <a:t>4.2</a:t>
            </a:r>
            <a:r>
              <a:rPr lang="zh-CN" altLang="zh-CN" sz="2800" kern="100" dirty="0">
                <a:solidFill>
                  <a:srgbClr val="404040"/>
                </a:solidFill>
                <a:latin typeface="Times New Roman"/>
                <a:ea typeface="微软雅黑"/>
                <a:cs typeface="Times New Roman"/>
              </a:rPr>
              <a:t>个小时，民众总共捐出了</a:t>
            </a:r>
            <a:r>
              <a:rPr lang="en-US" altLang="zh-CN" sz="2800" kern="100" dirty="0">
                <a:solidFill>
                  <a:srgbClr val="404040"/>
                </a:solidFill>
                <a:latin typeface="Times New Roman"/>
                <a:ea typeface="微软雅黑"/>
                <a:cs typeface="Courier New"/>
              </a:rPr>
              <a:t>190</a:t>
            </a:r>
            <a:r>
              <a:rPr lang="zh-CN" altLang="zh-CN" sz="2800" kern="100" dirty="0">
                <a:solidFill>
                  <a:srgbClr val="404040"/>
                </a:solidFill>
                <a:latin typeface="Times New Roman"/>
                <a:ea typeface="微软雅黑"/>
                <a:cs typeface="Times New Roman"/>
              </a:rPr>
              <a:t>亿个小时参加志愿慈善工作，创造价值相当于</a:t>
            </a:r>
            <a:r>
              <a:rPr lang="en-US" altLang="zh-CN" sz="2800" kern="100" dirty="0">
                <a:solidFill>
                  <a:srgbClr val="404040"/>
                </a:solidFill>
                <a:latin typeface="Times New Roman"/>
                <a:ea typeface="微软雅黑"/>
                <a:cs typeface="Courier New"/>
              </a:rPr>
              <a:t>1 820</a:t>
            </a:r>
            <a:r>
              <a:rPr lang="zh-CN" altLang="zh-CN" sz="2800" kern="100" dirty="0">
                <a:solidFill>
                  <a:srgbClr val="404040"/>
                </a:solidFill>
                <a:latin typeface="Times New Roman"/>
                <a:ea typeface="微软雅黑"/>
                <a:cs typeface="Times New Roman"/>
              </a:rPr>
              <a:t>亿美元。</a:t>
            </a:r>
            <a:endParaRPr lang="zh-CN" altLang="zh-CN" sz="1050" kern="100" dirty="0">
              <a:effectLst/>
              <a:latin typeface="宋体"/>
              <a:cs typeface="Courier New"/>
            </a:endParaRPr>
          </a:p>
        </p:txBody>
      </p:sp>
    </p:spTree>
    <p:extLst>
      <p:ext uri="{BB962C8B-B14F-4D97-AF65-F5344CB8AC3E}">
        <p14:creationId xmlns:p14="http://schemas.microsoft.com/office/powerpoint/2010/main" val="177438795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《华尔街日报》公布的一项调查显示，即使美国最后立法取消遗产税，仍有一半美国有钱人打算把自己至少一半的财产捐给社会，只留下一部分财产给子孙。</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盖茨的朋友，美国第二大富翁沃伦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巴菲特已经声明，他的子女将很难得到他的巨额财产，他说过：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那种以为只要投对娘胎便可一世衣食无忧的想法，损害了我心目中的公平观念。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另一位富翁，</a:t>
            </a:r>
            <a:r>
              <a:rPr lang="en-US" altLang="zh-CN" sz="2800" kern="100" dirty="0">
                <a:solidFill>
                  <a:srgbClr val="404040"/>
                </a:solidFill>
                <a:latin typeface="Times New Roman"/>
                <a:ea typeface="微软雅黑"/>
                <a:cs typeface="Courier New"/>
              </a:rPr>
              <a:t>68</a:t>
            </a:r>
            <a:r>
              <a:rPr lang="zh-CN" altLang="zh-CN" sz="2800" kern="100" dirty="0">
                <a:solidFill>
                  <a:srgbClr val="404040"/>
                </a:solidFill>
                <a:latin typeface="Times New Roman"/>
                <a:ea typeface="微软雅黑"/>
                <a:cs typeface="Times New Roman"/>
              </a:rPr>
              <a:t>岁的住宅装饰公司董事长伯纳德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马库斯说：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遗产对有些人来说可能是可怕的负担。如果我的孩子想成为富翁，他们必须靠自己的努力。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他计划把自己的</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亿多美元财产全部留给支持教育和残疾人事业的马库斯基金会。</a:t>
            </a:r>
            <a:endParaRPr lang="zh-CN" altLang="zh-CN" sz="1050" kern="100" dirty="0">
              <a:effectLst/>
              <a:latin typeface="宋体"/>
              <a:cs typeface="Courier New"/>
            </a:endParaRPr>
          </a:p>
        </p:txBody>
      </p:sp>
    </p:spTree>
    <p:extLst>
      <p:ext uri="{BB962C8B-B14F-4D97-AF65-F5344CB8AC3E}">
        <p14:creationId xmlns:p14="http://schemas.microsoft.com/office/powerpoint/2010/main" val="393854472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89434"/>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富翁们不希望自己的子孙成为无所事事的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富裕垃圾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那么，被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剥夺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了巨额财产继承权的子女，又是如何看待这一问题呢？他们会怨恨父母吗？</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与世袭贵族传统深厚的欧洲国家不同，美国人更加崇尚独立创业，对遗产继承并不那么放在心上。在年轻人心目中，那些白手起家的高科技新贵，才是更值得推崇的传奇英雄。对父母回馈社会、捐献财产的心愿，他们表示敬佩和支持。不少人甚至还有一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青胜于蓝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的竞赛心理呢：只要自己努力奋斗，难道不会和父母干得一样出色，甚至更为出色吗？真正的幸福来自于自己的成功，而不是现成的财富。</a:t>
            </a:r>
            <a:endParaRPr lang="zh-CN" altLang="zh-CN" sz="1050" kern="100" dirty="0">
              <a:effectLst/>
              <a:latin typeface="宋体"/>
              <a:cs typeface="Courier New"/>
            </a:endParaRPr>
          </a:p>
        </p:txBody>
      </p:sp>
    </p:spTree>
    <p:extLst>
      <p:ext uri="{BB962C8B-B14F-4D97-AF65-F5344CB8AC3E}">
        <p14:creationId xmlns:p14="http://schemas.microsoft.com/office/powerpoint/2010/main" val="295056174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89434"/>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可以说，捐赠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包括捐赠金钱和捐赠时间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似乎已成为美国每一个公民、企业和组织应尽的社会义务，成为他们对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责任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这个沉甸甸的词的共识。</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明白了比尔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盖茨是在这么一种社会环境中生存和成长起来的，我们就会明白，他的名声何以从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一毛不拔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这个极端变到了慷慨济人的另一个极端。</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主导美国的价值观念既然是崇尚成功、钦佩奋斗，他的戏剧性崛起就为人津津乐道，他在建筑豪宅、搜购名画方面的挥金如土，也为人啧啧称羡。至于比尔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盖茨那些平民化、个性化的言谈举止，难道不是更让人们感到发泄出一种挑战世俗的痛快么？</a:t>
            </a:r>
            <a:endParaRPr lang="zh-CN" altLang="zh-CN" sz="1050" kern="100" dirty="0">
              <a:effectLst/>
              <a:latin typeface="宋体"/>
              <a:cs typeface="Courier New"/>
            </a:endParaRPr>
          </a:p>
        </p:txBody>
      </p:sp>
    </p:spTree>
    <p:extLst>
      <p:ext uri="{BB962C8B-B14F-4D97-AF65-F5344CB8AC3E}">
        <p14:creationId xmlns:p14="http://schemas.microsoft.com/office/powerpoint/2010/main" val="13759027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盖茨从不炫耀自己的富有，不去招摇过市，引人注目。人们对社会名流有天生的好奇心，在记者们看来，他的一举一动都有新闻价值，想方设法、不分昼夜地去追踪去挖掘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当名人的代价，就是随时随地都可能被打扰。盖茨并不喜欢老是处在聚光灯下，不耐烦应付媒体的盘根究底。这一方面是因为羞怯，在众人注视下难免不自在；一方面是因为生性随便惯了，有意要保持什么形象，觉得累得慌；还有一个重要的原因是：盖茨认为和记者们谈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实在是浪费时间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60066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35881"/>
            <a:ext cx="11843175" cy="647484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时时感到与这个社会的格格不入。他生性羞涩，独自一人或与三两知己在浩瀚无际的虚拟世界遨游，才最放松自在，可现代科技如此复杂，要干出名堂，必须团队合作，他创办了企业，更不得不跟世界上各式各样的人发生千丝万缕的联系，甚至不得不在许多热闹场合唱主角，这些都是使他烦恼的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他更愿意把自己看作是一个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知识工人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盖茨要论日常生活习惯，算得上十分朴实：出差不坐头等舱，平时不开豪华车，常常身穿</a:t>
            </a:r>
            <a:r>
              <a:rPr lang="en-US" altLang="zh-CN" sz="2800" kern="100" dirty="0">
                <a:solidFill>
                  <a:srgbClr val="404040"/>
                </a:solidFill>
                <a:latin typeface="Times New Roman"/>
                <a:ea typeface="微软雅黑"/>
                <a:cs typeface="Courier New"/>
              </a:rPr>
              <a:t>T</a:t>
            </a:r>
            <a:r>
              <a:rPr lang="zh-CN" altLang="zh-CN" sz="2800" kern="100" dirty="0">
                <a:solidFill>
                  <a:srgbClr val="404040"/>
                </a:solidFill>
                <a:latin typeface="Times New Roman"/>
                <a:ea typeface="微软雅黑"/>
                <a:cs typeface="Times New Roman"/>
              </a:rPr>
              <a:t>恤衫，背一个双肩包，出现在微软帝国在世界上的某一个国家总部，没有随员，也没有更多的行李。他的一位朋友雷伯恩回忆与他在街上偶遇时的情景说：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他哪像美国最阔的人呀，竟然没有随从，好像是闲逛一样，还对我说，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喂，你好，我们一起去吃热狗吧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980373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5918"/>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而这个社会，同样也时时感到比尔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的格格不入。论个人形象，枯燥乏味，电视屏幕中出现的他，举止毫无风度，眼镜片后面的目光冷峻，缺少温情，而且在成名之后的很长一段时间仍然孑然一身，身边连个让人眼睛一亮的女友也没有。报刊的卡通插图画家喜欢用漫画来夸张他那难看的眼镜、固执的头发、从不合身的衣服，商业记者连渲染带挖苦、添油加醋地铺陈他那怪模怪样的肢体语言和滑稽可笑、夹杂行话的演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如果我们相信这些媒体的描述，比尔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盖茨简直就是一个在生活中轻度弱智、冷冰冰的机器怪胎！</a:t>
            </a:r>
            <a:endParaRPr lang="zh-CN" altLang="zh-CN" sz="1050" kern="100" dirty="0">
              <a:effectLst/>
              <a:latin typeface="宋体"/>
              <a:cs typeface="Courier New"/>
            </a:endParaRPr>
          </a:p>
        </p:txBody>
      </p:sp>
    </p:spTree>
    <p:extLst>
      <p:ext uri="{BB962C8B-B14F-4D97-AF65-F5344CB8AC3E}">
        <p14:creationId xmlns:p14="http://schemas.microsoft.com/office/powerpoint/2010/main" val="53852997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盖茨喜欢辩论，辩论时候的言语，往好了说，是率真，往坏了说，是粗鲁，充满讥讽甚至带有侮辱性。他喜欢用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傻瓜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疯子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类的字眼，将对手和其他人贬得一钱不值。在他表达观点时，如果有人激怒他的话，他会暴跳如雷。对微软公司的大多数编程人员来说，和盖茨一起参加技术会议，就如同进行语言测试一样。据微软公司一位产品经理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当你和他一起参加会议时，他总是坐在那里晃来晃去，还不停地颠着腿。他是一位头脑清晰的思考家，但却容易感情用事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他向别人发起攻击，目的就是要战胜对方。勉强别人接受自己的观点是错误的，对此他却浑然不知。他很富有，也很幼稚。在控制性情方面，他从未成熟过。</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4275518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268460"/>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面对舆论对比尔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盖茨如此矛盾的说法，笔者也一度陷入迷惘。怎么解释这些自相矛盾、格格不入？</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仔细分析研究，笔者若有所悟。这些互相矛盾的说法，有些其实并不是真正的矛盾。例如，比尔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盖茨既不修边幅，又不惜巨资建设自己的安乐窝，貌似对立，其实都体现了他怎么高兴怎么来、不在乎社会习俗、随心所欲的个性。</a:t>
            </a:r>
            <a:endParaRPr lang="zh-CN" altLang="zh-CN" sz="1050" kern="100" dirty="0">
              <a:effectLst/>
              <a:latin typeface="宋体"/>
              <a:cs typeface="Courier New"/>
            </a:endParaRPr>
          </a:p>
        </p:txBody>
      </p:sp>
    </p:spTree>
    <p:extLst>
      <p:ext uri="{BB962C8B-B14F-4D97-AF65-F5344CB8AC3E}">
        <p14:creationId xmlns:p14="http://schemas.microsoft.com/office/powerpoint/2010/main" val="385393772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6" y="1052436"/>
            <a:ext cx="11961607"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盖茨在年轻时可以对社会的种种舆论不屑一顾，用我行我素来对付，可人毕竟不是鸵鸟，一个人对社会背过身去，社会也会对这个人背过身去啊。在美国，人们虽然钦佩强者，但是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强者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的概念并非仅仅以成功作为准绳，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强者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的题中应有之义，还包括提携后进、扶助弱者。没有做到这一点，人们固然不可能将你从《财富》或《福布斯》杂志的世界富豪排行榜上拉下来，却有可能从心里的排行榜上将你除名。</a:t>
            </a:r>
            <a:endParaRPr lang="zh-CN" altLang="zh-CN" sz="1050" kern="100" dirty="0">
              <a:effectLst/>
              <a:latin typeface="宋体"/>
              <a:cs typeface="Courier New"/>
            </a:endParaRPr>
          </a:p>
        </p:txBody>
      </p:sp>
    </p:spTree>
    <p:extLst>
      <p:ext uri="{BB962C8B-B14F-4D97-AF65-F5344CB8AC3E}">
        <p14:creationId xmlns:p14="http://schemas.microsoft.com/office/powerpoint/2010/main" val="4104940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179" y="1626758"/>
            <a:ext cx="11725916"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1908</a:t>
            </a:r>
            <a:r>
              <a:rPr lang="zh-CN" altLang="zh-CN" sz="2800" kern="100" dirty="0">
                <a:solidFill>
                  <a:srgbClr val="404040"/>
                </a:solidFill>
                <a:latin typeface="Times New Roman"/>
                <a:ea typeface="微软雅黑"/>
                <a:cs typeface="Times New Roman"/>
              </a:rPr>
              <a:t>年夏，蒙哥马利从军校毕业，这一年有</a:t>
            </a:r>
            <a:r>
              <a:rPr lang="en-US" altLang="zh-CN" sz="2800" kern="100" dirty="0">
                <a:solidFill>
                  <a:srgbClr val="404040"/>
                </a:solidFill>
                <a:latin typeface="Times New Roman"/>
                <a:ea typeface="微软雅黑"/>
                <a:cs typeface="Courier New"/>
              </a:rPr>
              <a:t>36</a:t>
            </a:r>
            <a:r>
              <a:rPr lang="zh-CN" altLang="zh-CN" sz="2800" kern="100" dirty="0">
                <a:solidFill>
                  <a:srgbClr val="404040"/>
                </a:solidFill>
                <a:latin typeface="Times New Roman"/>
                <a:ea typeface="微软雅黑"/>
                <a:cs typeface="Times New Roman"/>
              </a:rPr>
              <a:t>名军校学生要被派往印度陆军。在当时，去印度是很热门的，他一心想要去印度，经过刻苦努力，他的成绩刚好排在第</a:t>
            </a:r>
            <a:r>
              <a:rPr lang="en-US" altLang="zh-CN" sz="2800" kern="100" dirty="0">
                <a:solidFill>
                  <a:srgbClr val="404040"/>
                </a:solidFill>
                <a:latin typeface="Times New Roman"/>
                <a:ea typeface="微软雅黑"/>
                <a:cs typeface="Courier New"/>
              </a:rPr>
              <a:t>36</a:t>
            </a:r>
            <a:r>
              <a:rPr lang="zh-CN" altLang="zh-CN" sz="2800" kern="100" dirty="0">
                <a:solidFill>
                  <a:srgbClr val="404040"/>
                </a:solidFill>
                <a:latin typeface="Times New Roman"/>
                <a:ea typeface="微软雅黑"/>
                <a:cs typeface="Times New Roman"/>
              </a:rPr>
              <a:t>名。但是，另有</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名学生却是指定的。尽管他们的成绩不如蒙哥马利，但他们都是来自印度陆军军官家庭，不管他们的成绩如何，都有参加印度陆军的权利。于是，蒙哥马利的希望落空了。</a:t>
            </a:r>
            <a:endParaRPr lang="zh-CN" altLang="zh-CN" sz="1050" kern="100" dirty="0">
              <a:effectLst/>
              <a:latin typeface="宋体"/>
              <a:cs typeface="Courier New"/>
            </a:endParaRPr>
          </a:p>
        </p:txBody>
      </p:sp>
    </p:spTree>
    <p:extLst>
      <p:ext uri="{BB962C8B-B14F-4D97-AF65-F5344CB8AC3E}">
        <p14:creationId xmlns:p14="http://schemas.microsoft.com/office/powerpoint/2010/main" val="226830294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6" y="1198193"/>
            <a:ext cx="11961607" cy="4535857"/>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1994</a:t>
            </a:r>
            <a:r>
              <a:rPr lang="zh-CN" altLang="zh-CN" sz="2800" kern="100" dirty="0">
                <a:solidFill>
                  <a:srgbClr val="404040"/>
                </a:solidFill>
                <a:latin typeface="Times New Roman"/>
                <a:ea typeface="微软雅黑"/>
                <a:cs typeface="Times New Roman"/>
              </a:rPr>
              <a:t>年在比尔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盖茨的生命中是悲喜交加的一年。</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这一年元旦，在夏威夷举办的结婚仪式上，比尔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盖茨和梅琳达终成连理。在举行婚礼的那一天，客人中有</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位亿万富翁。新郎在拉奈岛包下了全部轿车、直升飞机和</a:t>
            </a:r>
            <a:r>
              <a:rPr lang="en-US" altLang="zh-CN" sz="2800" kern="100" dirty="0">
                <a:solidFill>
                  <a:srgbClr val="404040"/>
                </a:solidFill>
                <a:latin typeface="Times New Roman"/>
                <a:ea typeface="微软雅黑"/>
                <a:cs typeface="Courier New"/>
              </a:rPr>
              <a:t>250</a:t>
            </a:r>
            <a:r>
              <a:rPr lang="zh-CN" altLang="zh-CN" sz="2800" kern="100" dirty="0">
                <a:solidFill>
                  <a:srgbClr val="404040"/>
                </a:solidFill>
                <a:latin typeface="Times New Roman"/>
                <a:ea typeface="微软雅黑"/>
                <a:cs typeface="Times New Roman"/>
              </a:rPr>
              <a:t>间酒店客房，盖茨为梅琳达请来她最喜欢的歌星威利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尼尔逊，演唱了歌曲《亲爱的，如果你赢得了时间，那我就赢得了金钱》，气氛欢快热烈。</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但比尔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盖茨的母亲却在同一年不幸死于癌症。</a:t>
            </a:r>
            <a:endParaRPr lang="zh-CN" altLang="zh-CN" sz="1050" kern="100" dirty="0">
              <a:effectLst/>
              <a:latin typeface="宋体"/>
              <a:cs typeface="Courier New"/>
            </a:endParaRPr>
          </a:p>
        </p:txBody>
      </p:sp>
    </p:spTree>
    <p:extLst>
      <p:ext uri="{BB962C8B-B14F-4D97-AF65-F5344CB8AC3E}">
        <p14:creationId xmlns:p14="http://schemas.microsoft.com/office/powerpoint/2010/main" val="11124037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6" y="477466"/>
            <a:ext cx="11961607"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个人生活的巨大变动，使比尔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盖茨的精神和感情受到巨大冲击，他开始重新思索人生和周围的世界，许多他原来埋在如山的事务底下的事情，进入视野，许多原来似乎无足轻重、只能排在日程表末尾的事情冒升到了最前面的位置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这其中，就包括慈善事业。</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老盖茨说服比尔和梅琳达，应该建立一个基金会，有组织、有计划、有条理地开展慈善工作。梅琳达大力支持，这一次，比尔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盖茨欣然应诺。于是一个资金总额达</a:t>
            </a:r>
            <a:r>
              <a:rPr lang="en-US" altLang="zh-CN" sz="2800" kern="100" dirty="0">
                <a:solidFill>
                  <a:srgbClr val="404040"/>
                </a:solidFill>
                <a:latin typeface="Times New Roman"/>
                <a:ea typeface="微软雅黑"/>
                <a:cs typeface="Courier New"/>
              </a:rPr>
              <a:t>9 400</a:t>
            </a:r>
            <a:r>
              <a:rPr lang="zh-CN" altLang="zh-CN" sz="2800" kern="100" dirty="0">
                <a:solidFill>
                  <a:srgbClr val="404040"/>
                </a:solidFill>
                <a:latin typeface="Times New Roman"/>
                <a:ea typeface="微软雅黑"/>
                <a:cs typeface="Times New Roman"/>
              </a:rPr>
              <a:t>万美元的基金会建立起来，比尔自任首席执行官，梅琳达任总裁，老盖茨和帕蒂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斯通西菲</a:t>
            </a:r>
            <a:r>
              <a:rPr lang="en-US" altLang="zh-CN" sz="2800" kern="100" dirty="0">
                <a:solidFill>
                  <a:srgbClr val="404040"/>
                </a:solidFill>
                <a:latin typeface="Times New Roman"/>
                <a:ea typeface="微软雅黑"/>
                <a:cs typeface="Courier New"/>
              </a:rPr>
              <a:t>(Patty </a:t>
            </a:r>
            <a:r>
              <a:rPr lang="en-US" altLang="zh-CN" sz="2800" kern="100" dirty="0" err="1">
                <a:solidFill>
                  <a:srgbClr val="404040"/>
                </a:solidFill>
                <a:latin typeface="Times New Roman"/>
                <a:ea typeface="微软雅黑"/>
                <a:cs typeface="Courier New"/>
              </a:rPr>
              <a:t>Stonesifer</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担任共同主席。</a:t>
            </a:r>
            <a:endParaRPr lang="zh-CN" altLang="zh-CN" sz="1050" kern="100" dirty="0">
              <a:effectLst/>
              <a:latin typeface="宋体"/>
              <a:cs typeface="Courier New"/>
            </a:endParaRPr>
          </a:p>
        </p:txBody>
      </p:sp>
    </p:spTree>
    <p:extLst>
      <p:ext uri="{BB962C8B-B14F-4D97-AF65-F5344CB8AC3E}">
        <p14:creationId xmlns:p14="http://schemas.microsoft.com/office/powerpoint/2010/main" val="38736570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6" y="1268460"/>
            <a:ext cx="11961607"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要干就得干个名堂出来，虽然都是自家人，但基金会的运作却是非常正规的。他们定期开会，反复讨论。基金会最初的重点，是向学校和图书馆赠送电脑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盖茨真是三句话不离本行！但是这种举动，难免瓜田李下。果然有人讥讽他们这样做是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一箭双雕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，既图虚名，又谋实利，着眼点是在占领电脑软件市场。</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老盖茨不断建议，希望盖茨夫妇开拓视野，考虑其他可能性。</a:t>
            </a:r>
            <a:endParaRPr lang="zh-CN" altLang="zh-CN" sz="1050" kern="100" dirty="0">
              <a:effectLst/>
              <a:latin typeface="宋体"/>
              <a:cs typeface="Courier New"/>
            </a:endParaRPr>
          </a:p>
        </p:txBody>
      </p:sp>
    </p:spTree>
    <p:extLst>
      <p:ext uri="{BB962C8B-B14F-4D97-AF65-F5344CB8AC3E}">
        <p14:creationId xmlns:p14="http://schemas.microsoft.com/office/powerpoint/2010/main" val="4656734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837506"/>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新婚不久的比尔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盖茨和梅琳达，以盖茨母亲玛丽的名义，做了一项特别的贡献。</a:t>
            </a:r>
            <a:r>
              <a:rPr lang="en-US" altLang="zh-CN" sz="2800" kern="100" dirty="0">
                <a:solidFill>
                  <a:srgbClr val="404040"/>
                </a:solidFill>
                <a:latin typeface="Times New Roman"/>
                <a:ea typeface="微软雅黑"/>
                <a:cs typeface="Courier New"/>
              </a:rPr>
              <a:t>1995</a:t>
            </a:r>
            <a:r>
              <a:rPr lang="zh-CN" altLang="zh-CN" sz="2800" kern="100" dirty="0">
                <a:solidFill>
                  <a:srgbClr val="404040"/>
                </a:solidFill>
                <a:latin typeface="Times New Roman"/>
                <a:ea typeface="微软雅黑"/>
                <a:cs typeface="Times New Roman"/>
              </a:rPr>
              <a:t>年，在纪念她逝世一周年时，他们捐赠给华盛顿大学</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万美元，建立玛丽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盖茨奖学金。玛丽一向非常重视教育，这笔奖学金使很多大学本科生受益。比尔和梅琳达还捐献了</a:t>
            </a:r>
            <a:r>
              <a:rPr lang="en-US" altLang="zh-CN" sz="2800" kern="100" dirty="0">
                <a:solidFill>
                  <a:srgbClr val="404040"/>
                </a:solidFill>
                <a:latin typeface="Times New Roman"/>
                <a:ea typeface="微软雅黑"/>
                <a:cs typeface="Courier New"/>
              </a:rPr>
              <a:t>100</a:t>
            </a:r>
            <a:r>
              <a:rPr lang="zh-CN" altLang="zh-CN" sz="2800" kern="100" dirty="0">
                <a:solidFill>
                  <a:srgbClr val="404040"/>
                </a:solidFill>
                <a:latin typeface="Times New Roman"/>
                <a:ea typeface="微软雅黑"/>
                <a:cs typeface="Times New Roman"/>
              </a:rPr>
              <a:t>万美元给西雅图的福瑞德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哈金森</a:t>
            </a:r>
            <a:r>
              <a:rPr lang="en-US" altLang="zh-CN" sz="2800" kern="100" dirty="0">
                <a:solidFill>
                  <a:srgbClr val="404040"/>
                </a:solidFill>
                <a:latin typeface="Times New Roman"/>
                <a:ea typeface="微软雅黑"/>
                <a:cs typeface="Courier New"/>
              </a:rPr>
              <a:t>(Fred Hutchison)</a:t>
            </a:r>
            <a:r>
              <a:rPr lang="zh-CN" altLang="zh-CN" sz="2800" kern="100" dirty="0">
                <a:solidFill>
                  <a:srgbClr val="404040"/>
                </a:solidFill>
                <a:latin typeface="Times New Roman"/>
                <a:ea typeface="微软雅黑"/>
                <a:cs typeface="Times New Roman"/>
              </a:rPr>
              <a:t>癌症研究中心。</a:t>
            </a:r>
            <a:endParaRPr lang="zh-CN" altLang="zh-CN" sz="105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1998</a:t>
            </a:r>
            <a:r>
              <a:rPr lang="zh-CN" altLang="zh-CN" sz="2800" kern="100" dirty="0">
                <a:solidFill>
                  <a:srgbClr val="404040"/>
                </a:solidFill>
                <a:latin typeface="Times New Roman"/>
                <a:ea typeface="微软雅黑"/>
                <a:cs typeface="Times New Roman"/>
              </a:rPr>
              <a:t>年，正在比尔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盖茨面临官司，也陷入心灵的煎熬时，《纽约时报》星期日版上的一篇文章，又使他们夫妇受到深深触动。</a:t>
            </a:r>
            <a:endParaRPr lang="zh-CN" altLang="zh-CN" sz="1050" kern="100" dirty="0">
              <a:effectLst/>
              <a:latin typeface="宋体"/>
              <a:cs typeface="Courier New"/>
            </a:endParaRPr>
          </a:p>
        </p:txBody>
      </p:sp>
    </p:spTree>
    <p:extLst>
      <p:ext uri="{BB962C8B-B14F-4D97-AF65-F5344CB8AC3E}">
        <p14:creationId xmlns:p14="http://schemas.microsoft.com/office/powerpoint/2010/main" val="16891276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09514"/>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这篇文章运用数字和图表，勾勒出世界上的不同国家在收入、健康保健和平均寿命等方面的巨大差异。这种文章，以前也登过不少，但是这一次，对他们俩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首先是对梅琳达，随后对比尔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却发生了奇妙的效应，可能是唤起了他们的非洲之行的切身体验了吧。</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文章说，在全球范围内，</a:t>
            </a:r>
            <a:r>
              <a:rPr lang="en-US" altLang="zh-CN" sz="2800" kern="100" dirty="0">
                <a:solidFill>
                  <a:srgbClr val="404040"/>
                </a:solidFill>
                <a:latin typeface="Times New Roman"/>
                <a:ea typeface="微软雅黑"/>
                <a:cs typeface="Courier New"/>
              </a:rPr>
              <a:t>90%</a:t>
            </a:r>
            <a:r>
              <a:rPr lang="zh-CN" altLang="zh-CN" sz="2800" kern="100" dirty="0">
                <a:solidFill>
                  <a:srgbClr val="404040"/>
                </a:solidFill>
                <a:latin typeface="Times New Roman"/>
                <a:ea typeface="微软雅黑"/>
                <a:cs typeface="Times New Roman"/>
              </a:rPr>
              <a:t>的疾病发生在贫困国家，但这些国家的人民，却只有</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的保健资源。梅琳达后来回忆道：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我记得，这是我和比尔第一次谈论，这些疾病对于孩子们是多么悲惨。我们问自己，我们能做些什么？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夫妇俩先是把文章寄给老盖茨，之后又去找他细细商量。</a:t>
            </a:r>
            <a:endParaRPr lang="zh-CN" altLang="zh-CN" sz="1050" kern="100" dirty="0">
              <a:effectLst/>
              <a:latin typeface="宋体"/>
              <a:cs typeface="Courier New"/>
            </a:endParaRPr>
          </a:p>
        </p:txBody>
      </p:sp>
    </p:spTree>
    <p:extLst>
      <p:ext uri="{BB962C8B-B14F-4D97-AF65-F5344CB8AC3E}">
        <p14:creationId xmlns:p14="http://schemas.microsoft.com/office/powerpoint/2010/main" val="374044336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220" y="1197546"/>
            <a:ext cx="11609818"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盖茨激动地说：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爸爸，我们或许可以做些事来改变这种状况。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他们请求老盖茨帮助自己学习和掌握卫生保健方面的知识。</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从此，比尔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盖茨和梅琳达基金会的重点，开始转向卫生保健领域。以前那个一毛不拔的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吝啬鬼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，一反常态，开始大笔捐赠，可谓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挥金如土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了！</a:t>
            </a:r>
            <a:endParaRPr lang="zh-CN" altLang="zh-CN" sz="1050" kern="100" dirty="0">
              <a:effectLst/>
              <a:latin typeface="宋体"/>
              <a:cs typeface="Courier New"/>
            </a:endParaRPr>
          </a:p>
        </p:txBody>
      </p:sp>
    </p:spTree>
    <p:extLst>
      <p:ext uri="{BB962C8B-B14F-4D97-AF65-F5344CB8AC3E}">
        <p14:creationId xmlns:p14="http://schemas.microsoft.com/office/powerpoint/2010/main" val="11367448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268460"/>
            <a:ext cx="11843175" cy="3889526"/>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1999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月，英国《星期日泰晤士报》发表文章，披露老盖茨在接受采访时宣布，比尔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盖茨计划捐出他按照当时的计算所拥有的</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多亿美元的财产，而只留给他的孩子每人</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万美元，捐款主要用来帮助那些遭受艾滋病和疟疾困扰的病人。《星期日泰晤士报》援引老盖茨的话说：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我的儿子因为其财富受到很多不公正的偏见和批评，但是我很乐观，大量捐献已经证明了我们的慷慨。我们不在乎这些指责。</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52419738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268460"/>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给每个孩子留下</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万，给穷困病人</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亿！尽管给每个孩子留下的钱财数额，已经是让人咋舌的天文数字，但是毕竟只是他的全部财产的</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IPAPANNEW"/>
                <a:ea typeface="微软雅黑"/>
                <a:cs typeface="Times New Roman"/>
              </a:rPr>
              <a:t>/10 000</a:t>
            </a:r>
            <a:r>
              <a:rPr lang="zh-CN" altLang="zh-CN" sz="2800" kern="100" dirty="0">
                <a:solidFill>
                  <a:srgbClr val="404040"/>
                </a:solidFill>
                <a:latin typeface="IPAPANNEW"/>
                <a:ea typeface="微软雅黑"/>
                <a:cs typeface="Times New Roman"/>
              </a:rPr>
              <a:t>，而</a:t>
            </a:r>
            <a:r>
              <a:rPr lang="en-US" altLang="zh-CN" sz="2800" kern="100" dirty="0">
                <a:solidFill>
                  <a:srgbClr val="404040"/>
                </a:solidFill>
                <a:latin typeface="IPAPANNEW"/>
                <a:ea typeface="微软雅黑"/>
                <a:cs typeface="Times New Roman"/>
              </a:rPr>
              <a:t>9 999/</a:t>
            </a:r>
            <a:r>
              <a:rPr lang="en-US" altLang="zh-CN" sz="2800" kern="100" dirty="0">
                <a:solidFill>
                  <a:srgbClr val="404040"/>
                </a:solidFill>
                <a:latin typeface="Times New Roman"/>
                <a:ea typeface="微软雅黑"/>
                <a:cs typeface="Courier New"/>
              </a:rPr>
              <a:t>10 000</a:t>
            </a:r>
            <a:r>
              <a:rPr lang="zh-CN" altLang="zh-CN" sz="2800" kern="100" dirty="0">
                <a:solidFill>
                  <a:srgbClr val="404040"/>
                </a:solidFill>
                <a:latin typeface="Times New Roman"/>
                <a:ea typeface="微软雅黑"/>
                <a:cs typeface="Times New Roman"/>
              </a:rPr>
              <a:t>都打算送出去！世界首富将要散尽家财？这一报道轰动全球，引起议论纷纷。没成想，随后不久，微软发言人尼尔森就在一份声明中说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盖茨夫妇将捐出他们所有财富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的说法，并非出自老盖茨之口，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盖茨夫妇曾表示希望将他们的大部分财富回馈社会，但并非如《星期日泰晤士报》的报道所述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8965386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268460"/>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这份声明指出：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盖茨夫妇计划捐出他们大部分财富，但这是个一生的努力，不会立刻发生。他们曾在全球保健和学习等方面，做出过多次重大捐款，他们将会继续这样做。</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我们难以确知《星期日泰晤士报》文章发表的背景内幕。不过，几年来我们所看到的是：虽然盖茨夫妇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现在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就捐出全部财富的说法并不真实，但他们确实正在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捐出自己的大量财富。</a:t>
            </a:r>
            <a:endParaRPr lang="zh-CN" altLang="zh-CN" sz="1050" kern="100" dirty="0">
              <a:effectLst/>
              <a:latin typeface="宋体"/>
              <a:cs typeface="Courier New"/>
            </a:endParaRPr>
          </a:p>
        </p:txBody>
      </p:sp>
    </p:spTree>
    <p:extLst>
      <p:ext uri="{BB962C8B-B14F-4D97-AF65-F5344CB8AC3E}">
        <p14:creationId xmlns:p14="http://schemas.microsoft.com/office/powerpoint/2010/main" val="296501765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765498"/>
            <a:ext cx="11843175" cy="1950534"/>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1999</a:t>
            </a:r>
            <a:r>
              <a:rPr lang="zh-CN" altLang="zh-CN" sz="2800" kern="100" dirty="0">
                <a:solidFill>
                  <a:srgbClr val="404040"/>
                </a:solidFill>
                <a:latin typeface="Times New Roman"/>
                <a:ea typeface="微软雅黑"/>
                <a:cs typeface="Times New Roman"/>
              </a:rPr>
              <a:t>年，捐出</a:t>
            </a:r>
            <a:r>
              <a:rPr lang="en-US" altLang="zh-CN" sz="2800" kern="100" dirty="0">
                <a:solidFill>
                  <a:srgbClr val="404040"/>
                </a:solidFill>
                <a:latin typeface="Times New Roman"/>
                <a:ea typeface="微软雅黑"/>
                <a:cs typeface="Courier New"/>
              </a:rPr>
              <a:t>50</a:t>
            </a:r>
            <a:r>
              <a:rPr lang="zh-CN" altLang="zh-CN" sz="2800" kern="100" dirty="0">
                <a:solidFill>
                  <a:srgbClr val="404040"/>
                </a:solidFill>
                <a:latin typeface="Times New Roman"/>
                <a:ea typeface="微软雅黑"/>
                <a:cs typeface="Times New Roman"/>
              </a:rPr>
              <a:t>亿美元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那一年，他的财富总额是</a:t>
            </a:r>
            <a:r>
              <a:rPr lang="en-US" altLang="zh-CN" sz="2800" kern="100" dirty="0">
                <a:solidFill>
                  <a:srgbClr val="404040"/>
                </a:solidFill>
                <a:latin typeface="Times New Roman"/>
                <a:ea typeface="微软雅黑"/>
                <a:cs typeface="Courier New"/>
              </a:rPr>
              <a:t>850</a:t>
            </a:r>
            <a:r>
              <a:rPr lang="zh-CN" altLang="zh-CN" sz="2800" kern="100" dirty="0">
                <a:solidFill>
                  <a:srgbClr val="404040"/>
                </a:solidFill>
                <a:latin typeface="Times New Roman"/>
                <a:ea typeface="微软雅黑"/>
                <a:cs typeface="Times New Roman"/>
              </a:rPr>
              <a:t>亿美元，他捐出了</a:t>
            </a:r>
            <a:r>
              <a:rPr lang="en-US" altLang="zh-CN" sz="2800" kern="100" dirty="0">
                <a:solidFill>
                  <a:srgbClr val="404040"/>
                </a:solidFill>
                <a:latin typeface="Times New Roman"/>
                <a:ea typeface="微软雅黑"/>
                <a:cs typeface="Courier New"/>
              </a:rPr>
              <a:t>1/17</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2000</a:t>
            </a:r>
            <a:r>
              <a:rPr lang="zh-CN" altLang="zh-CN" sz="2800" kern="100" dirty="0">
                <a:solidFill>
                  <a:srgbClr val="404040"/>
                </a:solidFill>
                <a:latin typeface="Times New Roman"/>
                <a:ea typeface="微软雅黑"/>
                <a:cs typeface="Times New Roman"/>
              </a:rPr>
              <a:t>年，捐出</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亿美元；到</a:t>
            </a:r>
            <a:r>
              <a:rPr lang="en-US" altLang="zh-CN" sz="2800" kern="100" dirty="0">
                <a:solidFill>
                  <a:srgbClr val="404040"/>
                </a:solidFill>
                <a:latin typeface="Times New Roman"/>
                <a:ea typeface="微软雅黑"/>
                <a:cs typeface="Courier New"/>
              </a:rPr>
              <a:t>2002</a:t>
            </a:r>
            <a:r>
              <a:rPr lang="zh-CN" altLang="zh-CN" sz="2800" kern="100" dirty="0">
                <a:solidFill>
                  <a:srgbClr val="404040"/>
                </a:solidFill>
                <a:latin typeface="Times New Roman"/>
                <a:ea typeface="微软雅黑"/>
                <a:cs typeface="Times New Roman"/>
              </a:rPr>
              <a:t>年年初，盖茨夫妇基金会的基金总值已达</a:t>
            </a:r>
            <a:r>
              <a:rPr lang="en-US" altLang="zh-CN" sz="2800" kern="100" dirty="0">
                <a:solidFill>
                  <a:srgbClr val="404040"/>
                </a:solidFill>
                <a:latin typeface="Times New Roman"/>
                <a:ea typeface="微软雅黑"/>
                <a:cs typeface="Courier New"/>
              </a:rPr>
              <a:t>242</a:t>
            </a:r>
            <a:r>
              <a:rPr lang="zh-CN" altLang="zh-CN" sz="2800" kern="100" dirty="0">
                <a:solidFill>
                  <a:srgbClr val="404040"/>
                </a:solidFill>
                <a:latin typeface="Times New Roman"/>
                <a:ea typeface="微软雅黑"/>
                <a:cs typeface="Times New Roman"/>
              </a:rPr>
              <a:t>亿美元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盖茨夫妇成为世界上最慷慨的捐赠人。</a:t>
            </a:r>
            <a:endParaRPr lang="zh-CN" altLang="zh-CN" sz="1050" kern="100" dirty="0">
              <a:effectLst/>
              <a:latin typeface="宋体"/>
              <a:cs typeface="Courier New"/>
            </a:endParaRPr>
          </a:p>
        </p:txBody>
      </p:sp>
      <p:sp>
        <p:nvSpPr>
          <p:cNvPr id="3" name="TextBox 2"/>
          <p:cNvSpPr txBox="1"/>
          <p:nvPr/>
        </p:nvSpPr>
        <p:spPr>
          <a:xfrm>
            <a:off x="118542" y="2706878"/>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据盖茨夫妇基金会</a:t>
            </a:r>
            <a:r>
              <a:rPr lang="en-US" altLang="zh-CN" sz="2800" kern="100" dirty="0">
                <a:solidFill>
                  <a:srgbClr val="404040"/>
                </a:solidFill>
                <a:latin typeface="Times New Roman"/>
                <a:ea typeface="微软雅黑"/>
                <a:cs typeface="Courier New"/>
              </a:rPr>
              <a:t>2000</a:t>
            </a:r>
            <a:r>
              <a:rPr lang="zh-CN" altLang="zh-CN" sz="2800" kern="100" dirty="0">
                <a:solidFill>
                  <a:srgbClr val="404040"/>
                </a:solidFill>
                <a:latin typeface="Times New Roman"/>
                <a:ea typeface="微软雅黑"/>
                <a:cs typeface="Times New Roman"/>
              </a:rPr>
              <a:t>年财政年度报告，当年已支付的捐赠款为</a:t>
            </a:r>
            <a:r>
              <a:rPr lang="en-US" altLang="zh-CN" sz="2800" kern="100" dirty="0">
                <a:solidFill>
                  <a:srgbClr val="404040"/>
                </a:solidFill>
                <a:latin typeface="Times New Roman"/>
                <a:ea typeface="微软雅黑"/>
                <a:cs typeface="Courier New"/>
              </a:rPr>
              <a:t>21.139</a:t>
            </a:r>
            <a:r>
              <a:rPr lang="zh-CN" altLang="zh-CN" sz="2800" kern="100" dirty="0">
                <a:solidFill>
                  <a:srgbClr val="404040"/>
                </a:solidFill>
                <a:latin typeface="Times New Roman"/>
                <a:ea typeface="微软雅黑"/>
                <a:cs typeface="Times New Roman"/>
              </a:rPr>
              <a:t>亿美元，已批准的捐赠款为</a:t>
            </a:r>
            <a:r>
              <a:rPr lang="en-US" altLang="zh-CN" sz="2800" kern="100" dirty="0">
                <a:solidFill>
                  <a:srgbClr val="404040"/>
                </a:solidFill>
                <a:latin typeface="Times New Roman"/>
                <a:ea typeface="微软雅黑"/>
                <a:cs typeface="Courier New"/>
              </a:rPr>
              <a:t>14.35</a:t>
            </a:r>
            <a:r>
              <a:rPr lang="zh-CN" altLang="zh-CN" sz="2800" kern="100" dirty="0">
                <a:solidFill>
                  <a:srgbClr val="404040"/>
                </a:solidFill>
                <a:latin typeface="Times New Roman"/>
                <a:ea typeface="微软雅黑"/>
                <a:cs typeface="Times New Roman"/>
              </a:rPr>
              <a:t>亿美元，其中，全球保健项目，占</a:t>
            </a:r>
            <a:r>
              <a:rPr lang="en-US" altLang="zh-CN" sz="2800" kern="100" dirty="0">
                <a:solidFill>
                  <a:srgbClr val="404040"/>
                </a:solidFill>
                <a:latin typeface="Times New Roman"/>
                <a:ea typeface="微软雅黑"/>
                <a:cs typeface="Courier New"/>
              </a:rPr>
              <a:t>48%,6.855</a:t>
            </a:r>
            <a:r>
              <a:rPr lang="zh-CN" altLang="zh-CN" sz="2800" kern="100" dirty="0">
                <a:solidFill>
                  <a:srgbClr val="404040"/>
                </a:solidFill>
                <a:latin typeface="Times New Roman"/>
                <a:ea typeface="微软雅黑"/>
                <a:cs typeface="Times New Roman"/>
              </a:rPr>
              <a:t>亿美元；教育项目，占</a:t>
            </a:r>
            <a:r>
              <a:rPr lang="en-US" altLang="zh-CN" sz="2800" kern="100" dirty="0">
                <a:solidFill>
                  <a:srgbClr val="404040"/>
                </a:solidFill>
                <a:latin typeface="Times New Roman"/>
                <a:ea typeface="微软雅黑"/>
                <a:cs typeface="Courier New"/>
              </a:rPr>
              <a:t>28%,3.985</a:t>
            </a:r>
            <a:r>
              <a:rPr lang="zh-CN" altLang="zh-CN" sz="2800" kern="100" dirty="0">
                <a:solidFill>
                  <a:srgbClr val="404040"/>
                </a:solidFill>
                <a:latin typeface="Times New Roman"/>
                <a:ea typeface="微软雅黑"/>
                <a:cs typeface="Times New Roman"/>
              </a:rPr>
              <a:t>亿美元；图书馆和使用公共信息项目，占</a:t>
            </a:r>
            <a:r>
              <a:rPr lang="en-US" altLang="zh-CN" sz="2800" kern="100" dirty="0">
                <a:solidFill>
                  <a:srgbClr val="404040"/>
                </a:solidFill>
                <a:latin typeface="Times New Roman"/>
                <a:ea typeface="微软雅黑"/>
                <a:cs typeface="Courier New"/>
              </a:rPr>
              <a:t>5%,6 980</a:t>
            </a:r>
            <a:r>
              <a:rPr lang="zh-CN" altLang="zh-CN" sz="2800" kern="100" dirty="0">
                <a:solidFill>
                  <a:srgbClr val="404040"/>
                </a:solidFill>
                <a:latin typeface="Times New Roman"/>
                <a:ea typeface="微软雅黑"/>
                <a:cs typeface="Times New Roman"/>
              </a:rPr>
              <a:t>万美元；太平洋沿岸西北地区的发展项目，占</a:t>
            </a:r>
            <a:r>
              <a:rPr lang="en-US" altLang="zh-CN" sz="2800" kern="100" dirty="0">
                <a:solidFill>
                  <a:srgbClr val="404040"/>
                </a:solidFill>
                <a:latin typeface="Times New Roman"/>
                <a:ea typeface="微软雅黑"/>
                <a:cs typeface="Courier New"/>
              </a:rPr>
              <a:t>2%,2 980</a:t>
            </a:r>
            <a:r>
              <a:rPr lang="zh-CN" altLang="zh-CN" sz="2800" kern="100" dirty="0">
                <a:solidFill>
                  <a:srgbClr val="404040"/>
                </a:solidFill>
                <a:latin typeface="Times New Roman"/>
                <a:ea typeface="微软雅黑"/>
                <a:cs typeface="Times New Roman"/>
              </a:rPr>
              <a:t>万美元；另外，还有特别项目，占</a:t>
            </a:r>
            <a:r>
              <a:rPr lang="en-US" altLang="zh-CN" sz="2800" kern="100" dirty="0">
                <a:solidFill>
                  <a:srgbClr val="404040"/>
                </a:solidFill>
                <a:latin typeface="Times New Roman"/>
                <a:ea typeface="微软雅黑"/>
                <a:cs typeface="Courier New"/>
              </a:rPr>
              <a:t>17%,2.514</a:t>
            </a:r>
            <a:r>
              <a:rPr lang="zh-CN" altLang="zh-CN" sz="2800" kern="100" dirty="0">
                <a:solidFill>
                  <a:srgbClr val="404040"/>
                </a:solidFill>
                <a:latin typeface="Times New Roman"/>
                <a:ea typeface="微软雅黑"/>
                <a:cs typeface="Times New Roman"/>
              </a:rPr>
              <a:t>亿美元。</a:t>
            </a:r>
            <a:endParaRPr lang="zh-CN" altLang="zh-CN" sz="1050" kern="100" dirty="0">
              <a:effectLst/>
              <a:latin typeface="宋体"/>
              <a:cs typeface="Courier New"/>
            </a:endParaRPr>
          </a:p>
        </p:txBody>
      </p:sp>
    </p:spTree>
    <p:extLst>
      <p:ext uri="{BB962C8B-B14F-4D97-AF65-F5344CB8AC3E}">
        <p14:creationId xmlns:p14="http://schemas.microsoft.com/office/powerpoint/2010/main" val="2082950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10173"/>
            <a:ext cx="11843175" cy="1950534"/>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军旅之路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1908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日，蒙哥马利被分到皇家沃里克军团。这个条件一般的团队，成了他迈向事业巅峰的第一级台阶</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3" name="TextBox 2"/>
          <p:cNvSpPr txBox="1"/>
          <p:nvPr/>
        </p:nvSpPr>
        <p:spPr>
          <a:xfrm>
            <a:off x="118542" y="1762035"/>
            <a:ext cx="11843175" cy="4535857"/>
          </a:xfrm>
          <a:prstGeom prst="rect">
            <a:avLst/>
          </a:prstGeom>
          <a:noFill/>
        </p:spPr>
        <p:txBody>
          <a:bodyPr wrap="square" rtlCol="0">
            <a:spAutoFit/>
          </a:bodyPr>
          <a:lstStyle/>
          <a:p>
            <a:pPr>
              <a:lnSpc>
                <a:spcPct val="150000"/>
              </a:lnSpc>
              <a:spcAft>
                <a:spcPts val="0"/>
              </a:spcAft>
            </a:pPr>
            <a:r>
              <a:rPr lang="en-US" altLang="zh-CN" sz="2800" kern="100" dirty="0" smtClean="0">
                <a:solidFill>
                  <a:srgbClr val="404040"/>
                </a:solidFill>
                <a:latin typeface="Times New Roman"/>
                <a:ea typeface="微软雅黑"/>
              </a:rPr>
              <a:t>        1914</a:t>
            </a:r>
            <a:r>
              <a:rPr lang="zh-CN" altLang="zh-CN" sz="2800" kern="100" dirty="0">
                <a:solidFill>
                  <a:srgbClr val="404040"/>
                </a:solidFill>
                <a:latin typeface="Times New Roman"/>
                <a:ea typeface="微软雅黑"/>
                <a:cs typeface="Times New Roman"/>
              </a:rPr>
              <a:t>年第一次世界大战爆发，蒙哥马利所在团作为英国远征军的一部分开赴法国前线。</a:t>
            </a:r>
            <a:r>
              <a:rPr lang="en-US" altLang="zh-CN" sz="2800" kern="100" dirty="0">
                <a:solidFill>
                  <a:srgbClr val="404040"/>
                </a:solidFill>
                <a:latin typeface="Times New Roman"/>
                <a:ea typeface="微软雅黑"/>
              </a:rPr>
              <a:t>10</a:t>
            </a:r>
            <a:r>
              <a:rPr lang="zh-CN" altLang="zh-CN" sz="2800" kern="100" dirty="0">
                <a:solidFill>
                  <a:srgbClr val="404040"/>
                </a:solidFill>
                <a:latin typeface="Times New Roman"/>
                <a:ea typeface="微软雅黑"/>
                <a:cs typeface="Times New Roman"/>
              </a:rPr>
              <a:t>月，蒙哥马利参加了对德作战。当时，他所在的第一营奉命进攻一个叫梅泰朗的小村子，已是排长的蒙哥马利表现得勇敢机智。在村边，他遭遇了一</a:t>
            </a:r>
            <a:r>
              <a:rPr lang="zh-CN" altLang="zh-CN" sz="2800" kern="100" dirty="0" smtClean="0">
                <a:solidFill>
                  <a:srgbClr val="404040"/>
                </a:solidFill>
                <a:latin typeface="Times New Roman"/>
                <a:ea typeface="微软雅黑"/>
                <a:cs typeface="Times New Roman"/>
              </a:rPr>
              <a:t>名</a:t>
            </a:r>
            <a:r>
              <a:rPr lang="zh-CN" altLang="zh-CN" sz="2800" kern="100" dirty="0">
                <a:solidFill>
                  <a:srgbClr val="404040"/>
                </a:solidFill>
                <a:latin typeface="Times New Roman"/>
                <a:ea typeface="微软雅黑"/>
                <a:cs typeface="Times New Roman"/>
              </a:rPr>
              <a:t>德国兵。后来他回忆说：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千钧一发，必须当机立断。我纵身向那个德国人猛扑过去，用我全身的力气猛踢他的下腹部，正好踢中他的要害。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这个德国兵于是成了他</a:t>
            </a:r>
            <a:r>
              <a:rPr lang="zh-CN" altLang="zh-CN" sz="2800" kern="100" dirty="0" smtClean="0">
                <a:solidFill>
                  <a:srgbClr val="404040"/>
                </a:solidFill>
                <a:latin typeface="Times New Roman"/>
                <a:ea typeface="微软雅黑"/>
                <a:cs typeface="Times New Roman"/>
              </a:rPr>
              <a:t>平生</a:t>
            </a:r>
            <a:r>
              <a:rPr lang="zh-CN" altLang="zh-CN" sz="2800" kern="100" dirty="0">
                <a:solidFill>
                  <a:srgbClr val="404040"/>
                </a:solidFill>
                <a:latin typeface="Times New Roman"/>
                <a:ea typeface="微软雅黑"/>
                <a:cs typeface="Times New Roman"/>
              </a:rPr>
              <a:t>抓获的第一个俘虏。此后，他又指挥全排上刺刀冲锋，顺利攻克</a:t>
            </a:r>
            <a:r>
              <a:rPr lang="zh-CN" altLang="zh-CN" sz="2800" kern="100" dirty="0" smtClean="0">
                <a:solidFill>
                  <a:srgbClr val="404040"/>
                </a:solidFill>
                <a:latin typeface="Times New Roman"/>
                <a:ea typeface="微软雅黑"/>
                <a:cs typeface="Times New Roman"/>
              </a:rPr>
              <a:t>梅泰</a:t>
            </a:r>
            <a:r>
              <a:rPr lang="zh-CN" altLang="zh-CN" sz="2800" kern="100" dirty="0">
                <a:solidFill>
                  <a:srgbClr val="404040"/>
                </a:solidFill>
                <a:latin typeface="Times New Roman"/>
                <a:ea typeface="微软雅黑"/>
                <a:cs typeface="Times New Roman"/>
              </a:rPr>
              <a:t>朗村。战斗中，蒙哥马利身负</a:t>
            </a:r>
            <a:r>
              <a:rPr lang="zh-CN" altLang="zh-CN" sz="2800" kern="100" dirty="0" smtClean="0">
                <a:solidFill>
                  <a:srgbClr val="404040"/>
                </a:solidFill>
                <a:latin typeface="Times New Roman"/>
                <a:ea typeface="微软雅黑"/>
                <a:cs typeface="Times New Roman"/>
              </a:rPr>
              <a:t>重</a:t>
            </a:r>
            <a:endParaRPr lang="zh-CN" altLang="zh-CN" sz="2800" kern="100" dirty="0">
              <a:latin typeface="宋体"/>
              <a:cs typeface="Courier New"/>
            </a:endParaRPr>
          </a:p>
        </p:txBody>
      </p:sp>
    </p:spTree>
    <p:extLst>
      <p:ext uri="{BB962C8B-B14F-4D97-AF65-F5344CB8AC3E}">
        <p14:creationId xmlns:p14="http://schemas.microsoft.com/office/powerpoint/2010/main" val="77600678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333450"/>
            <a:ext cx="11843175" cy="3243196"/>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全球保健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，指盖茨夫妇基金会投入金钱和人力最多的项目，最能体现他们建立这样的基金会的初衷。盖茨夫妇指出：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我们全球保健项目的主要目标就是，减少在我们和发展中世界的生活方式之间存在的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过分不平等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它基于这样的信念：非洲儿童的死亡具有的悲剧色彩并不亚于美洲儿童的死亡，生活在富裕国家的人们有责任去帮助贫困国家的人们。</a:t>
            </a:r>
            <a:endParaRPr lang="zh-CN" altLang="zh-CN" sz="1050" kern="100" dirty="0">
              <a:effectLst/>
              <a:latin typeface="宋体"/>
              <a:cs typeface="Courier New"/>
            </a:endParaRPr>
          </a:p>
        </p:txBody>
      </p:sp>
      <p:sp>
        <p:nvSpPr>
          <p:cNvPr id="3" name="TextBox 2"/>
          <p:cNvSpPr txBox="1"/>
          <p:nvPr/>
        </p:nvSpPr>
        <p:spPr>
          <a:xfrm>
            <a:off x="270942" y="3639500"/>
            <a:ext cx="11843175" cy="1950534"/>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迄今为止，盖茨夫妇基金会在全球保健领域做出的主要成果有：</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努力降低贫困国家中母亲的死亡率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要知道，在贫困国家，母亲在怀孕和分娩时的死亡率是美国的</a:t>
            </a:r>
            <a:r>
              <a:rPr lang="en-US" altLang="zh-CN" sz="2800" kern="100" dirty="0">
                <a:solidFill>
                  <a:srgbClr val="404040"/>
                </a:solidFill>
                <a:latin typeface="Times New Roman"/>
                <a:ea typeface="微软雅黑"/>
                <a:cs typeface="Courier New"/>
              </a:rPr>
              <a:t>200</a:t>
            </a:r>
            <a:r>
              <a:rPr lang="zh-CN" altLang="zh-CN" sz="2800" kern="100" dirty="0">
                <a:solidFill>
                  <a:srgbClr val="404040"/>
                </a:solidFill>
                <a:latin typeface="Times New Roman"/>
                <a:ea typeface="微软雅黑"/>
                <a:cs typeface="Times New Roman"/>
              </a:rPr>
              <a:t>倍！</a:t>
            </a:r>
            <a:endParaRPr lang="zh-CN" altLang="zh-CN" sz="1050" kern="100" dirty="0">
              <a:effectLst/>
              <a:latin typeface="宋体"/>
              <a:cs typeface="Courier New"/>
            </a:endParaRPr>
          </a:p>
        </p:txBody>
      </p:sp>
    </p:spTree>
    <p:extLst>
      <p:ext uri="{BB962C8B-B14F-4D97-AF65-F5344CB8AC3E}">
        <p14:creationId xmlns:p14="http://schemas.microsoft.com/office/powerpoint/2010/main" val="16957393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621482"/>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在</a:t>
            </a:r>
            <a:r>
              <a:rPr lang="en-US" altLang="zh-CN" sz="2800" kern="100" dirty="0">
                <a:solidFill>
                  <a:srgbClr val="404040"/>
                </a:solidFill>
                <a:latin typeface="Times New Roman"/>
                <a:ea typeface="微软雅黑"/>
                <a:cs typeface="Courier New"/>
              </a:rPr>
              <a:t>74</a:t>
            </a:r>
            <a:r>
              <a:rPr lang="zh-CN" altLang="zh-CN" sz="2800" kern="100" dirty="0">
                <a:solidFill>
                  <a:srgbClr val="404040"/>
                </a:solidFill>
                <a:latin typeface="Times New Roman"/>
                <a:ea typeface="微软雅黑"/>
                <a:cs typeface="Times New Roman"/>
              </a:rPr>
              <a:t>个国家推广使用传统的儿童疫苗；</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向发展中国家介绍和促进新型疫苗的使用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在专利到期之前，药品的高价常常使他们望而却步；</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资助研制防治艾滋病和疟疾的有效疫苗，这两种可怕的疾病，每年使</a:t>
            </a:r>
            <a:r>
              <a:rPr lang="en-US" altLang="zh-CN" sz="2800" kern="100" dirty="0">
                <a:solidFill>
                  <a:srgbClr val="404040"/>
                </a:solidFill>
                <a:latin typeface="Times New Roman"/>
                <a:ea typeface="微软雅黑"/>
                <a:cs typeface="Courier New"/>
              </a:rPr>
              <a:t>400</a:t>
            </a:r>
            <a:r>
              <a:rPr lang="zh-CN" altLang="zh-CN" sz="2800" kern="100" dirty="0">
                <a:solidFill>
                  <a:srgbClr val="404040"/>
                </a:solidFill>
                <a:latin typeface="Times New Roman"/>
                <a:ea typeface="微软雅黑"/>
                <a:cs typeface="Times New Roman"/>
              </a:rPr>
              <a:t>万人死亡。</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盖茨把自己叫做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一份社会资源的管家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a:t>
            </a:r>
            <a:r>
              <a:rPr lang="en-US" altLang="zh-CN" sz="2800" kern="100" dirty="0">
                <a:solidFill>
                  <a:srgbClr val="404040"/>
                </a:solidFill>
                <a:latin typeface="Times New Roman"/>
                <a:ea typeface="微软雅黑"/>
                <a:cs typeface="Courier New"/>
              </a:rPr>
              <a:t>1994</a:t>
            </a:r>
            <a:r>
              <a:rPr lang="zh-CN" altLang="zh-CN" sz="2800" kern="100" dirty="0">
                <a:solidFill>
                  <a:srgbClr val="404040"/>
                </a:solidFill>
                <a:latin typeface="Times New Roman"/>
                <a:ea typeface="微软雅黑"/>
                <a:cs typeface="Times New Roman"/>
              </a:rPr>
              <a:t>年，他公布了几项把自己的财富回馈社会的设想。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有效地花钱，与起初挣到这笔钱相比，几乎是同样困难。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盖茨有一次很感慨地说。</a:t>
            </a:r>
            <a:endParaRPr lang="zh-CN" altLang="zh-CN" sz="1050" kern="100" dirty="0">
              <a:effectLst/>
              <a:latin typeface="宋体"/>
              <a:cs typeface="Courier New"/>
            </a:endParaRPr>
          </a:p>
        </p:txBody>
      </p:sp>
    </p:spTree>
    <p:extLst>
      <p:ext uri="{BB962C8B-B14F-4D97-AF65-F5344CB8AC3E}">
        <p14:creationId xmlns:p14="http://schemas.microsoft.com/office/powerpoint/2010/main" val="1744061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268460"/>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如上所述，盖茨夫妇基金会的捐赠要讲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效益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，并不是无条件的。基金会把受益者当作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生意合伙人</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(business partners)</a:t>
            </a:r>
            <a:r>
              <a:rPr lang="zh-CN" altLang="zh-CN" sz="2800" kern="100" dirty="0">
                <a:solidFill>
                  <a:srgbClr val="404040"/>
                </a:solidFill>
                <a:latin typeface="Times New Roman"/>
                <a:ea typeface="微软雅黑"/>
                <a:cs typeface="Times New Roman"/>
              </a:rPr>
              <a:t>看待，一个最经常的做法是：要求有关政府或非营利机构拿出同样或更多的捐赠；在向一个新的申请者提供捐助之前，他们要求对方证明自己将来能够自立，并且监督其工作，要求受益人达到既定的目标，否则免谈，或者得不到进一步捐赠。斯通西菲说过一句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我们不是来喂养一台机器，我们在这里的作用是催化剂。</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0945906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84055"/>
            <a:ext cx="11843175" cy="6514091"/>
          </a:xfrm>
          <a:prstGeom prst="rect">
            <a:avLst/>
          </a:prstGeom>
          <a:noFill/>
        </p:spPr>
        <p:txBody>
          <a:bodyPr wrap="square" rtlCol="0">
            <a:spAutoFit/>
          </a:bodyPr>
          <a:lstStyle/>
          <a:p>
            <a:pPr indent="718185" algn="just">
              <a:lnSpc>
                <a:spcPct val="130000"/>
              </a:lnSpc>
              <a:spcAft>
                <a:spcPts val="0"/>
              </a:spcAft>
            </a:pPr>
            <a:r>
              <a:rPr lang="zh-CN" altLang="zh-CN" sz="2600" kern="100" dirty="0">
                <a:solidFill>
                  <a:srgbClr val="404040"/>
                </a:solidFill>
                <a:latin typeface="Times New Roman"/>
                <a:ea typeface="微软雅黑"/>
                <a:cs typeface="Times New Roman"/>
              </a:rPr>
              <a:t>美国《财富》杂志在评选</a:t>
            </a:r>
            <a:r>
              <a:rPr lang="en-US" altLang="zh-CN" sz="2600" kern="100" dirty="0">
                <a:solidFill>
                  <a:srgbClr val="404040"/>
                </a:solidFill>
                <a:latin typeface="Times New Roman"/>
                <a:ea typeface="微软雅黑"/>
                <a:cs typeface="Courier New"/>
              </a:rPr>
              <a:t>20</a:t>
            </a:r>
            <a:r>
              <a:rPr lang="zh-CN" altLang="zh-CN" sz="2600" kern="100" dirty="0">
                <a:solidFill>
                  <a:srgbClr val="404040"/>
                </a:solidFill>
                <a:latin typeface="Times New Roman"/>
                <a:ea typeface="微软雅黑"/>
                <a:cs typeface="Times New Roman"/>
              </a:rPr>
              <a:t>世纪的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世纪企业家</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时，从数以万计的成功人士中遴选出四位候选人：亨利</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福特</a:t>
            </a:r>
            <a:r>
              <a:rPr lang="en-US" altLang="zh-CN" sz="2600" kern="100" dirty="0">
                <a:solidFill>
                  <a:srgbClr val="404040"/>
                </a:solidFill>
                <a:latin typeface="Times New Roman"/>
                <a:ea typeface="微软雅黑"/>
                <a:cs typeface="Courier New"/>
              </a:rPr>
              <a:t>(1863—1946)</a:t>
            </a:r>
            <a:r>
              <a:rPr lang="zh-CN" altLang="zh-CN" sz="2600" kern="100" dirty="0">
                <a:solidFill>
                  <a:srgbClr val="404040"/>
                </a:solidFill>
                <a:latin typeface="Times New Roman"/>
                <a:ea typeface="微软雅黑"/>
                <a:cs typeface="Times New Roman"/>
              </a:rPr>
              <a:t>，小艾尔弗雷德</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斯隆</a:t>
            </a:r>
            <a:r>
              <a:rPr lang="en-US" altLang="zh-CN" sz="2600" kern="100" dirty="0">
                <a:solidFill>
                  <a:srgbClr val="404040"/>
                </a:solidFill>
                <a:latin typeface="Times New Roman"/>
                <a:ea typeface="微软雅黑"/>
                <a:cs typeface="Courier New"/>
              </a:rPr>
              <a:t>(1876—1966)</a:t>
            </a:r>
            <a:r>
              <a:rPr lang="zh-CN" altLang="zh-CN" sz="2600" kern="100" dirty="0">
                <a:solidFill>
                  <a:srgbClr val="404040"/>
                </a:solidFill>
                <a:latin typeface="Times New Roman"/>
                <a:ea typeface="微软雅黑"/>
                <a:cs typeface="Times New Roman"/>
              </a:rPr>
              <a:t>，小托马斯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沃森</a:t>
            </a:r>
            <a:r>
              <a:rPr lang="en-US" altLang="zh-CN" sz="2600" kern="100" dirty="0">
                <a:solidFill>
                  <a:srgbClr val="404040"/>
                </a:solidFill>
                <a:latin typeface="Times New Roman"/>
                <a:ea typeface="微软雅黑"/>
                <a:cs typeface="Courier New"/>
              </a:rPr>
              <a:t>(1914—1993)</a:t>
            </a:r>
            <a:r>
              <a:rPr lang="zh-CN" altLang="zh-CN" sz="2600" kern="100" dirty="0">
                <a:solidFill>
                  <a:srgbClr val="404040"/>
                </a:solidFill>
                <a:latin typeface="Times New Roman"/>
                <a:ea typeface="微软雅黑"/>
                <a:cs typeface="Times New Roman"/>
              </a:rPr>
              <a:t>，比尔</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盖茨。</a:t>
            </a:r>
            <a:endParaRPr lang="zh-CN" altLang="zh-CN" sz="2600" kern="100" dirty="0">
              <a:latin typeface="宋体"/>
              <a:cs typeface="Courier New"/>
            </a:endParaRPr>
          </a:p>
          <a:p>
            <a:pPr indent="718185" algn="just">
              <a:lnSpc>
                <a:spcPct val="130000"/>
              </a:lnSpc>
              <a:spcAft>
                <a:spcPts val="0"/>
              </a:spcAft>
            </a:pPr>
            <a:r>
              <a:rPr lang="zh-CN" altLang="zh-CN" sz="2600" kern="100" dirty="0">
                <a:solidFill>
                  <a:srgbClr val="404040"/>
                </a:solidFill>
                <a:latin typeface="Times New Roman"/>
                <a:ea typeface="微软雅黑"/>
                <a:cs typeface="Times New Roman"/>
              </a:rPr>
              <a:t>虽然</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20</a:t>
            </a:r>
            <a:r>
              <a:rPr lang="zh-CN" altLang="zh-CN" sz="2600" kern="100" dirty="0">
                <a:solidFill>
                  <a:srgbClr val="404040"/>
                </a:solidFill>
                <a:latin typeface="Times New Roman"/>
                <a:ea typeface="微软雅黑"/>
                <a:cs typeface="Times New Roman"/>
              </a:rPr>
              <a:t>世纪企业家</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这一桂冠最终戴到亨利</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福特的头上，但进入这个顶尖候选的名单，已经是万里挑一。《财富》杂志给</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落选</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的盖茨以高度评价，特别指出，尽管他现在是世界上最富有的人，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但事实上，盖茨根本就没有掉进钱眼里不能自拔。他已经说了，他打算把自己的财富赠送给世人。他已经有了一个良好的开端，他捐了</a:t>
            </a:r>
            <a:r>
              <a:rPr lang="en-US" altLang="zh-CN" sz="2600" kern="100" dirty="0">
                <a:solidFill>
                  <a:srgbClr val="404040"/>
                </a:solidFill>
                <a:latin typeface="Times New Roman"/>
                <a:ea typeface="微软雅黑"/>
                <a:cs typeface="Courier New"/>
              </a:rPr>
              <a:t>170</a:t>
            </a:r>
            <a:r>
              <a:rPr lang="zh-CN" altLang="zh-CN" sz="2600" kern="100" dirty="0">
                <a:solidFill>
                  <a:srgbClr val="404040"/>
                </a:solidFill>
                <a:latin typeface="Times New Roman"/>
                <a:ea typeface="微软雅黑"/>
                <a:cs typeface="Times New Roman"/>
              </a:rPr>
              <a:t>亿美元</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当时的数字</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引者注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比尔与梅琳达</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盖茨基金会</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，不仅是全美实力最雄厚的基金会，也使全世界所有基金会望尘莫及。当然，干这样一番非凡的慈善事业，只有在微软和盖茨创造了惊人的财富之后才成为可能。</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怪人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盖茨，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大笑星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盖茨，</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亿亿富翁</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盖茨，他们都是同一个人，而他是</a:t>
            </a:r>
            <a:r>
              <a:rPr lang="en-US" altLang="zh-CN" sz="2600" kern="100" dirty="0">
                <a:solidFill>
                  <a:srgbClr val="404040"/>
                </a:solidFill>
                <a:latin typeface="Times New Roman"/>
                <a:ea typeface="微软雅黑"/>
                <a:cs typeface="Courier New"/>
              </a:rPr>
              <a:t>20</a:t>
            </a:r>
            <a:r>
              <a:rPr lang="zh-CN" altLang="zh-CN" sz="2600" kern="100" dirty="0">
                <a:solidFill>
                  <a:srgbClr val="404040"/>
                </a:solidFill>
                <a:latin typeface="Times New Roman"/>
                <a:ea typeface="微软雅黑"/>
                <a:cs typeface="Times New Roman"/>
              </a:rPr>
              <a:t>世纪最优秀的人物之一</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0696798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333450"/>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信息不仅改变了比尔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盖茨个人的命运，也改变了世界未来的面貌。比尔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盖茨，他创立、率领微软在过去的岁月里迎接挑战，屡创奇迹，又倾其全力建立起规模空前的慈善事业，回馈社会，他在这两方面都刷新了人类有史以来的纪录。未来的人们在回顾</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世纪时，历史学家会毫不迟疑地将比尔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盖茨列为最有影响力的人物之一。</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还有漫长的人生道路，正与他的夫人携手前行。等候他们的，不仅仅是聚光灯和鲜花，更多的是莫测的荆棘和坎坷。他的命运还会发生什么样的转折？他的心灵还会发生什么样的裂变？他还会有什么样的大手笔？</a:t>
            </a:r>
            <a:endParaRPr lang="zh-CN" altLang="zh-CN" sz="1050" kern="100" dirty="0">
              <a:effectLst/>
              <a:latin typeface="宋体"/>
              <a:cs typeface="Courier New"/>
            </a:endParaRPr>
          </a:p>
        </p:txBody>
      </p:sp>
    </p:spTree>
    <p:extLst>
      <p:ext uri="{BB962C8B-B14F-4D97-AF65-F5344CB8AC3E}">
        <p14:creationId xmlns:p14="http://schemas.microsoft.com/office/powerpoint/2010/main" val="7756451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220" y="1545967"/>
            <a:ext cx="11609818" cy="2596865"/>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盖茨当然不是上帝，不是救世主，他的行为或许也不可能使这个社会妙手回春。但是他却昭示人们，一个人，能够干出多大的事业，能够攀登到多高的山峰</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节选自莫克、李群《比尔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盖茨新传奇》，中国青年出版社</a:t>
            </a:r>
            <a:r>
              <a:rPr lang="en-US" altLang="zh-CN" sz="2800" kern="100" dirty="0">
                <a:solidFill>
                  <a:srgbClr val="404040"/>
                </a:solidFill>
                <a:latin typeface="Times New Roman"/>
                <a:ea typeface="微软雅黑"/>
                <a:cs typeface="Courier New"/>
              </a:rPr>
              <a:t>2004</a:t>
            </a:r>
            <a:r>
              <a:rPr lang="zh-CN" altLang="zh-CN" sz="2800" kern="100" dirty="0">
                <a:solidFill>
                  <a:srgbClr val="404040"/>
                </a:solidFill>
                <a:latin typeface="Times New Roman"/>
                <a:ea typeface="微软雅黑"/>
                <a:cs typeface="Times New Roman"/>
              </a:rPr>
              <a:t>年版，有删节</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pSp>
        <p:nvGrpSpPr>
          <p:cNvPr id="36" name="组合 35"/>
          <p:cNvGrpSpPr/>
          <p:nvPr/>
        </p:nvGrpSpPr>
        <p:grpSpPr>
          <a:xfrm rot="5400000">
            <a:off x="11465834" y="5699666"/>
            <a:ext cx="549128" cy="549414"/>
            <a:chOff x="11226607" y="6533712"/>
            <a:chExt cx="360000" cy="360000"/>
          </a:xfrm>
        </p:grpSpPr>
        <p:sp>
          <p:nvSpPr>
            <p:cNvPr id="37" name="椭圆 3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燕尾形 3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237732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124444"/>
            <a:ext cx="11843175"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伤，被送回英国治疗，同时被授予优异服务勋章，提升为上尉。这是</a:t>
            </a:r>
            <a:r>
              <a:rPr lang="en-US" altLang="zh-CN" sz="2800" kern="100" dirty="0">
                <a:solidFill>
                  <a:srgbClr val="404040"/>
                </a:solidFill>
                <a:latin typeface="Times New Roman"/>
                <a:ea typeface="微软雅黑"/>
                <a:cs typeface="Courier New"/>
              </a:rPr>
              <a:t>1914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个月后，蒙哥马利伤愈出院，惊奇地发现自己已被任命为旅参谋长了，这时他只有</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岁。</a:t>
            </a:r>
            <a:r>
              <a:rPr lang="en-US" altLang="zh-CN" sz="2800" kern="100" dirty="0">
                <a:solidFill>
                  <a:srgbClr val="404040"/>
                </a:solidFill>
                <a:latin typeface="Times New Roman"/>
                <a:ea typeface="微软雅黑"/>
                <a:cs typeface="Courier New"/>
              </a:rPr>
              <a:t>1916</a:t>
            </a:r>
            <a:r>
              <a:rPr lang="zh-CN" altLang="zh-CN" sz="2800" kern="100" dirty="0">
                <a:solidFill>
                  <a:srgbClr val="404040"/>
                </a:solidFill>
                <a:latin typeface="Times New Roman"/>
                <a:ea typeface="微软雅黑"/>
                <a:cs typeface="Times New Roman"/>
              </a:rPr>
              <a:t>年，蒙哥马利返回法国前线，任第三十五师旅参谋长。第二年，升任第三十三师二级参谋，并很快升任第九军二级参谋。</a:t>
            </a:r>
            <a:r>
              <a:rPr lang="en-US" altLang="zh-CN" sz="2800" kern="100" dirty="0">
                <a:solidFill>
                  <a:srgbClr val="404040"/>
                </a:solidFill>
                <a:latin typeface="Times New Roman"/>
                <a:ea typeface="微软雅黑"/>
                <a:cs typeface="Courier New"/>
              </a:rPr>
              <a:t>1918</a:t>
            </a:r>
            <a:r>
              <a:rPr lang="zh-CN" altLang="zh-CN" sz="2800" kern="100" dirty="0">
                <a:solidFill>
                  <a:srgbClr val="404040"/>
                </a:solidFill>
                <a:latin typeface="Times New Roman"/>
                <a:ea typeface="微软雅黑"/>
                <a:cs typeface="Times New Roman"/>
              </a:rPr>
              <a:t>年，他出任第四十七伦敦师一级参谋。第一次世界大战结束时，蒙哥马利</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岁，军衔为中校。</a:t>
            </a:r>
            <a:endParaRPr lang="zh-CN" altLang="zh-CN" sz="1050" kern="100" dirty="0">
              <a:effectLst/>
              <a:latin typeface="宋体"/>
              <a:cs typeface="Courier New"/>
            </a:endParaRPr>
          </a:p>
        </p:txBody>
      </p:sp>
    </p:spTree>
    <p:extLst>
      <p:ext uri="{BB962C8B-B14F-4D97-AF65-F5344CB8AC3E}">
        <p14:creationId xmlns:p14="http://schemas.microsoft.com/office/powerpoint/2010/main" val="3412643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266718"/>
            <a:ext cx="11843175" cy="3243196"/>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战争</a:t>
            </a:r>
            <a:r>
              <a:rPr lang="zh-CN" altLang="zh-CN" sz="2800" kern="100" dirty="0">
                <a:solidFill>
                  <a:srgbClr val="404040"/>
                </a:solidFill>
                <a:latin typeface="Times New Roman"/>
                <a:ea typeface="微软雅黑"/>
                <a:cs typeface="Times New Roman"/>
              </a:rPr>
              <a:t>使蒙哥马利迅速成熟起来。</a:t>
            </a:r>
            <a:r>
              <a:rPr lang="en-US" altLang="zh-CN" sz="2800" kern="100" dirty="0">
                <a:solidFill>
                  <a:srgbClr val="404040"/>
                </a:solidFill>
                <a:latin typeface="Times New Roman"/>
                <a:ea typeface="微软雅黑"/>
                <a:cs typeface="Courier New"/>
              </a:rPr>
              <a:t>1920</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月，他获准入坎伯利参谋学院深造。在他认为纯粹是教一些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完全过时和不现实的东西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的这所军事学府里，他开始形成了自己关于军事、战争以及军事家品格的思想。他的一些想法和军事学术观点与学院是相左的，被认为固执、非正统和刚愎自用。一年后，蒙哥马利毕业回到部队。</a:t>
            </a:r>
            <a:endParaRPr lang="zh-CN" altLang="zh-CN" sz="1050" kern="100" dirty="0">
              <a:effectLst/>
              <a:latin typeface="宋体"/>
              <a:cs typeface="Courier New"/>
            </a:endParaRPr>
          </a:p>
        </p:txBody>
      </p:sp>
    </p:spTree>
    <p:extLst>
      <p:ext uri="{BB962C8B-B14F-4D97-AF65-F5344CB8AC3E}">
        <p14:creationId xmlns:p14="http://schemas.microsoft.com/office/powerpoint/2010/main" val="221695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09587"/>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1926</a:t>
            </a:r>
            <a:r>
              <a:rPr lang="zh-CN" altLang="zh-CN" sz="2800" kern="100" dirty="0">
                <a:solidFill>
                  <a:srgbClr val="404040"/>
                </a:solidFill>
                <a:latin typeface="Times New Roman"/>
                <a:ea typeface="微软雅黑"/>
                <a:cs typeface="Times New Roman"/>
              </a:rPr>
              <a:t>年，他作为教官又返回这所参谋学院，在这里执教</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1934</a:t>
            </a:r>
            <a:r>
              <a:rPr lang="zh-CN" altLang="zh-CN" sz="2800" kern="100" dirty="0">
                <a:solidFill>
                  <a:srgbClr val="404040"/>
                </a:solidFill>
                <a:latin typeface="Times New Roman"/>
                <a:ea typeface="微软雅黑"/>
                <a:cs typeface="Times New Roman"/>
              </a:rPr>
              <a:t>年，他被任命为奎达参谋学院的首席教官，又执教</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年。前后</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年的教官生涯，对蒙哥马利最终由职业军人转变为军事家是十分重要的。这期间，他发表了《步兵训练教范》等军事著述，较系统地阐述了他的军事思想。其中最引人注目的，是他关于部队士气的观点。他认为，士气是一个军队能否取得胜利的至关重要的因素，不能把部队看作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被驱赶着在金属屏障后面向前冲的一堆人肉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，应该爱兵，使士兵感到温暖，从而激发他们的勇气和献身精神。他还特别关心学员，注意培养那些有潜力的青年军官。这些思想和做法，成为他以后军事生涯中的不变准则和制胜法宝。</a:t>
            </a:r>
            <a:endParaRPr lang="zh-CN" altLang="zh-CN" sz="1050" kern="100" dirty="0">
              <a:effectLst/>
              <a:latin typeface="宋体"/>
              <a:cs typeface="Courier New"/>
            </a:endParaRPr>
          </a:p>
        </p:txBody>
      </p:sp>
    </p:spTree>
    <p:extLst>
      <p:ext uri="{BB962C8B-B14F-4D97-AF65-F5344CB8AC3E}">
        <p14:creationId xmlns:p14="http://schemas.microsoft.com/office/powerpoint/2010/main" val="181203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265571"/>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蒙哥马利</a:t>
            </a:r>
            <a:r>
              <a:rPr lang="en-US" altLang="zh-CN" sz="2800" kern="100" dirty="0">
                <a:solidFill>
                  <a:srgbClr val="404040"/>
                </a:solidFill>
                <a:latin typeface="Times New Roman"/>
                <a:ea typeface="微软雅黑"/>
                <a:cs typeface="Courier New"/>
              </a:rPr>
              <a:t>1927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岁时与贝蒂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卡弗结婚，这次婚姻对他的影响很大。贝蒂是一位阵亡军官的遗孀，带有两个孩子。结婚后，贝蒂为蒙哥马利生了一个儿子，取名戴维。这</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个人，也就成了蒙哥马利后半生亲情的全部寄托。贝蒂是位艺术家，性情温和而执拗，她反对蒙哥马利所崇拜的大部分事物，包括他的军事、政治观点和忘乎所以的热忱。但他们在一起非常和谐幸福，原因就是互相关爱但互不干涉。贝蒂原谅蒙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对蒙哥马利的爱称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的怪癖，蒙蒂则处处保护贝蒂，不让她做家务，不跟她谈论琐事，而让她专心致志搞艺术。在这种婚姻的温情中，蒙哥马利变了，变得更加宽厚、大度、和蔼而富有人情味。当然，作为军人，他还有着性格的另一面，</a:t>
            </a:r>
            <a:r>
              <a:rPr lang="zh-CN" altLang="zh-CN" sz="2800" kern="100" dirty="0" smtClean="0">
                <a:solidFill>
                  <a:srgbClr val="404040"/>
                </a:solidFill>
                <a:latin typeface="Times New Roman"/>
                <a:ea typeface="微软雅黑"/>
                <a:cs typeface="Times New Roman"/>
              </a:rPr>
              <a:t>粗</a:t>
            </a:r>
            <a:endParaRPr lang="zh-CN" altLang="zh-CN" sz="1050" kern="100" dirty="0">
              <a:effectLst/>
              <a:latin typeface="宋体"/>
              <a:cs typeface="Courier New"/>
            </a:endParaRPr>
          </a:p>
        </p:txBody>
      </p:sp>
    </p:spTree>
    <p:extLst>
      <p:ext uri="{BB962C8B-B14F-4D97-AF65-F5344CB8AC3E}">
        <p14:creationId xmlns:p14="http://schemas.microsoft.com/office/powerpoint/2010/main" val="1571321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2546534"/>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8514" y="420271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71644"/>
            <a:ext cx="11843175"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犷</a:t>
            </a:r>
            <a:r>
              <a:rPr lang="zh-CN" altLang="zh-CN" sz="2800" kern="100" dirty="0">
                <a:solidFill>
                  <a:srgbClr val="404040"/>
                </a:solidFill>
                <a:latin typeface="Times New Roman"/>
                <a:ea typeface="微软雅黑"/>
                <a:cs typeface="Times New Roman"/>
              </a:rPr>
              <a:t>、干练和虎虎雄风。这一切，奇特地融合在一起，成了他成长为军事家而非单纯军人的重要内因。所以，当</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年幸福婚姻骤然终结时，他的精神几乎崩溃，他跌入的是一个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心灵的黑夜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。他后来说：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我回到朴茨茅斯的住宅，这儿原来要作为我们的家。我独自呆在那儿许多天，谁也不见。我全垮了。我好像堕入一片黑暗之中，心灰意冷。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贝蒂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卡弗是</a:t>
            </a:r>
            <a:r>
              <a:rPr lang="en-US" altLang="zh-CN" sz="2800" kern="100" dirty="0">
                <a:solidFill>
                  <a:srgbClr val="404040"/>
                </a:solidFill>
                <a:latin typeface="Times New Roman"/>
                <a:ea typeface="微软雅黑"/>
                <a:cs typeface="Courier New"/>
              </a:rPr>
              <a:t>1937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月被虫咬中毒而死，此后，蒙哥马利再也没有</a:t>
            </a:r>
            <a:r>
              <a:rPr lang="zh-CN" altLang="zh-CN" sz="2800" kern="100" dirty="0" smtClean="0">
                <a:solidFill>
                  <a:srgbClr val="404040"/>
                </a:solidFill>
                <a:latin typeface="Times New Roman"/>
                <a:ea typeface="微软雅黑"/>
                <a:cs typeface="Times New Roman"/>
              </a:rPr>
              <a:t>结婚。</a:t>
            </a:r>
            <a:endParaRPr lang="zh-CN" altLang="zh-CN" sz="1050" kern="100" dirty="0">
              <a:effectLst/>
              <a:latin typeface="宋体"/>
              <a:cs typeface="Courier New"/>
            </a:endParaRPr>
          </a:p>
        </p:txBody>
      </p:sp>
    </p:spTree>
    <p:extLst>
      <p:ext uri="{BB962C8B-B14F-4D97-AF65-F5344CB8AC3E}">
        <p14:creationId xmlns:p14="http://schemas.microsoft.com/office/powerpoint/2010/main" val="2431263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45418"/>
            <a:ext cx="11494869"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1937</a:t>
            </a:r>
            <a:r>
              <a:rPr lang="zh-CN" altLang="zh-CN" sz="2800" kern="100" dirty="0">
                <a:solidFill>
                  <a:srgbClr val="404040"/>
                </a:solidFill>
                <a:latin typeface="Times New Roman"/>
                <a:ea typeface="微软雅黑"/>
                <a:cs typeface="Times New Roman"/>
              </a:rPr>
              <a:t>年夏天，也就是贝蒂去世前几个月，蒙哥马利被提升为驻朴茨茅斯的第九步兵旅准将旅长。在九旅，蒙哥马利开始贯彻他探索已久的军事思想，尤其是步兵训练方法，出色地指挥和参与指挥了几次军事演习。</a:t>
            </a:r>
            <a:r>
              <a:rPr lang="en-US" altLang="zh-CN" sz="2800" kern="100" dirty="0">
                <a:solidFill>
                  <a:srgbClr val="404040"/>
                </a:solidFill>
                <a:latin typeface="Times New Roman"/>
                <a:ea typeface="微软雅黑"/>
                <a:cs typeface="Courier New"/>
              </a:rPr>
              <a:t>1938</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月，蒙哥马利因出色的工作和军事才能被提升为少将，奉命负责巴勒斯坦北部地区军事指挥并组建第八师。</a:t>
            </a:r>
            <a:endParaRPr lang="zh-CN" altLang="zh-CN" sz="1050" kern="100" dirty="0">
              <a:effectLst/>
              <a:latin typeface="宋体"/>
              <a:cs typeface="Courier New"/>
            </a:endParaRPr>
          </a:p>
        </p:txBody>
      </p:sp>
      <p:sp>
        <p:nvSpPr>
          <p:cNvPr id="3" name="TextBox 2"/>
          <p:cNvSpPr txBox="1"/>
          <p:nvPr/>
        </p:nvSpPr>
        <p:spPr>
          <a:xfrm>
            <a:off x="316190" y="3090068"/>
            <a:ext cx="11494869" cy="3243196"/>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有人</a:t>
            </a:r>
            <a:r>
              <a:rPr lang="zh-CN" altLang="zh-CN" sz="2800" kern="100" dirty="0">
                <a:solidFill>
                  <a:srgbClr val="404040"/>
                </a:solidFill>
                <a:latin typeface="Times New Roman"/>
                <a:ea typeface="微软雅黑"/>
                <a:cs typeface="Times New Roman"/>
              </a:rPr>
              <a:t>说蒙哥马利是个天才军人，这种军人对战争有着猎豹般的机敏和不顾一切的献身精神。所以，当</a:t>
            </a:r>
            <a:r>
              <a:rPr lang="en-US" altLang="zh-CN" sz="2800" kern="100" dirty="0">
                <a:solidFill>
                  <a:srgbClr val="404040"/>
                </a:solidFill>
                <a:latin typeface="Times New Roman"/>
                <a:ea typeface="微软雅黑"/>
                <a:cs typeface="Courier New"/>
              </a:rPr>
              <a:t>1939</a:t>
            </a:r>
            <a:r>
              <a:rPr lang="zh-CN" altLang="zh-CN" sz="2800" kern="100" dirty="0">
                <a:solidFill>
                  <a:srgbClr val="404040"/>
                </a:solidFill>
                <a:latin typeface="Times New Roman"/>
                <a:ea typeface="微软雅黑"/>
                <a:cs typeface="Times New Roman"/>
              </a:rPr>
              <a:t>年夏秋战争降临前夕，他执意角逐第三师师长职务。他相信，这个第一次世界大战时的老牌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钢铁师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，全英最优秀的陆军师之一，将在战争爆发时最早开赴前线。铁血冷月，马革裹尸，他渴望率领一支铁流驰骋沙场，去抒写自己的人生辉煌。</a:t>
            </a:r>
            <a:endParaRPr lang="zh-CN" altLang="zh-CN" sz="1050" kern="100" dirty="0">
              <a:effectLst/>
              <a:latin typeface="宋体"/>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07615"/>
            <a:ext cx="11494869" cy="6474849"/>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退守英伦</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世间所有谜一般的事物里，战争是最具戏剧性的。</a:t>
            </a:r>
            <a:r>
              <a:rPr lang="en-US" altLang="zh-CN" sz="2800" kern="100" dirty="0">
                <a:solidFill>
                  <a:srgbClr val="404040"/>
                </a:solidFill>
                <a:latin typeface="Times New Roman"/>
                <a:ea typeface="微软雅黑"/>
                <a:cs typeface="Courier New"/>
              </a:rPr>
              <a:t>1939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月，当蒙哥马利的第三师随英国远征军雄赳赳地跨海作战时，谁也料不到他们将尴尬地败退而归。</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1939</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日，英国政府在德军入侵波兰两天后，向全国发出战争动员令，向德国政府发出最后通牒，同时，由陆军部下达组建英国远征军及其编备配属训令。</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月底，英国远征军第一军、第二军及空军部队总计</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万余人在法国里尔以东地区集结，隶属盟军总司令部下属东北战区的第一集团军群。这时的英国远征军，虽士气不错，但实在不具备进行大规模作战的能力。</a:t>
            </a:r>
            <a:endParaRPr lang="zh-CN" altLang="zh-CN" sz="1050" kern="100" dirty="0">
              <a:effectLst/>
              <a:latin typeface="宋体"/>
              <a:cs typeface="Courier New"/>
            </a:endParaRPr>
          </a:p>
        </p:txBody>
      </p:sp>
    </p:spTree>
    <p:extLst>
      <p:ext uri="{BB962C8B-B14F-4D97-AF65-F5344CB8AC3E}">
        <p14:creationId xmlns:p14="http://schemas.microsoft.com/office/powerpoint/2010/main" val="3875070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977" y="-84465"/>
            <a:ext cx="11494869" cy="6555641"/>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1940</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月，希特勒下达了入侵荷兰、比利时、卢森堡等低地国家的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黄色战役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命令。</a:t>
            </a:r>
            <a:endParaRPr lang="zh-CN" altLang="zh-CN" sz="2800" kern="100" dirty="0">
              <a:latin typeface="宋体"/>
              <a:cs typeface="Courier New"/>
            </a:endParaRP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英国</a:t>
            </a:r>
            <a:r>
              <a:rPr lang="zh-CN" altLang="zh-CN" sz="2800" kern="100" dirty="0">
                <a:solidFill>
                  <a:srgbClr val="404040"/>
                </a:solidFill>
                <a:latin typeface="Times New Roman"/>
                <a:ea typeface="微软雅黑"/>
                <a:cs typeface="Times New Roman"/>
              </a:rPr>
              <a:t>远征军立即按预定作战方案，以蒙哥马利的第三师为先头部队向东急进，越过边境，进驻迪尔河南岸的罗文南北地区，准备接替比利时第十师防务。</a:t>
            </a:r>
            <a:r>
              <a:rPr lang="en-US" altLang="zh-CN" sz="2800" kern="100" dirty="0">
                <a:solidFill>
                  <a:srgbClr val="404040"/>
                </a:solidFill>
                <a:latin typeface="Times New Roman"/>
                <a:ea typeface="微软雅黑"/>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rPr>
              <a:t>11</a:t>
            </a:r>
            <a:r>
              <a:rPr lang="zh-CN" altLang="zh-CN" sz="2800" kern="100" dirty="0">
                <a:solidFill>
                  <a:srgbClr val="404040"/>
                </a:solidFill>
                <a:latin typeface="Times New Roman"/>
                <a:ea typeface="微软雅黑"/>
                <a:cs typeface="Times New Roman"/>
              </a:rPr>
              <a:t>日凌晨，比利时士兵还沉浸在睡梦中，蒙哥马利部队就在迪尔河畔展开了。随后德军扑来，比利时第十师慌忙撤走，蒙哥马利部队开始向德军炮击。这是</a:t>
            </a:r>
            <a:r>
              <a:rPr lang="en-US" altLang="zh-CN" sz="2800" kern="100" dirty="0">
                <a:solidFill>
                  <a:srgbClr val="404040"/>
                </a:solidFill>
                <a:latin typeface="Times New Roman"/>
                <a:ea typeface="微软雅黑"/>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rPr>
              <a:t>14</a:t>
            </a:r>
            <a:r>
              <a:rPr lang="zh-CN" altLang="zh-CN" sz="2800" kern="100" dirty="0">
                <a:solidFill>
                  <a:srgbClr val="404040"/>
                </a:solidFill>
                <a:latin typeface="Times New Roman"/>
                <a:ea typeface="微软雅黑"/>
                <a:cs typeface="Times New Roman"/>
              </a:rPr>
              <a:t>日。</a:t>
            </a:r>
            <a:r>
              <a:rPr lang="en-US" altLang="zh-CN" sz="2800" kern="100" dirty="0">
                <a:solidFill>
                  <a:srgbClr val="404040"/>
                </a:solidFill>
                <a:latin typeface="Times New Roman"/>
                <a:ea typeface="微软雅黑"/>
              </a:rPr>
              <a:t>5</a:t>
            </a:r>
            <a:r>
              <a:rPr lang="zh-CN" altLang="zh-CN" sz="2800" kern="100" dirty="0">
                <a:solidFill>
                  <a:srgbClr val="404040"/>
                </a:solidFill>
                <a:latin typeface="Times New Roman"/>
                <a:ea typeface="微软雅黑"/>
                <a:cs typeface="Times New Roman"/>
              </a:rPr>
              <a:t>月的阳光灿烂地照耀着比利时美丽的土地，阵地侧畔鸟语花香，然而蒙哥马利眼前却阴云密布。战争形势的急剧恶化超出了他的想象，鹿特丹遭到轰炸，</a:t>
            </a:r>
            <a:r>
              <a:rPr lang="zh-CN" altLang="zh-CN" sz="2800" kern="100" dirty="0" smtClean="0">
                <a:solidFill>
                  <a:srgbClr val="404040"/>
                </a:solidFill>
                <a:latin typeface="Times New Roman"/>
                <a:ea typeface="微软雅黑"/>
                <a:cs typeface="Times New Roman"/>
              </a:rPr>
              <a:t>荷</a:t>
            </a:r>
            <a:r>
              <a:rPr lang="zh-CN" altLang="zh-CN" sz="2800" kern="100" dirty="0">
                <a:solidFill>
                  <a:srgbClr val="404040"/>
                </a:solidFill>
                <a:latin typeface="Times New Roman"/>
                <a:ea typeface="微软雅黑"/>
                <a:cs typeface="Times New Roman"/>
              </a:rPr>
              <a:t>兰要求停战，德军装甲部队全线</a:t>
            </a:r>
            <a:r>
              <a:rPr lang="zh-CN" altLang="zh-CN" sz="2800" kern="100" dirty="0" smtClean="0">
                <a:solidFill>
                  <a:srgbClr val="404040"/>
                </a:solidFill>
                <a:latin typeface="Times New Roman"/>
                <a:ea typeface="微软雅黑"/>
                <a:cs typeface="Times New Roman"/>
              </a:rPr>
              <a:t>挺</a:t>
            </a:r>
            <a:r>
              <a:rPr lang="zh-CN" altLang="zh-CN" sz="2800" kern="100" dirty="0">
                <a:solidFill>
                  <a:srgbClr val="404040"/>
                </a:solidFill>
                <a:latin typeface="Times New Roman"/>
                <a:ea typeface="微软雅黑"/>
                <a:cs typeface="Times New Roman"/>
              </a:rPr>
              <a:t>进，比利时军队后撤，英军右侧</a:t>
            </a:r>
            <a:r>
              <a:rPr lang="zh-CN" altLang="zh-CN" sz="2800" kern="100" dirty="0" smtClean="0">
                <a:solidFill>
                  <a:srgbClr val="404040"/>
                </a:solidFill>
                <a:latin typeface="Times New Roman"/>
                <a:ea typeface="微软雅黑"/>
                <a:cs typeface="Times New Roman"/>
              </a:rPr>
              <a:t>的</a:t>
            </a:r>
            <a:r>
              <a:rPr lang="zh-CN" altLang="zh-CN" sz="2800" kern="100" dirty="0">
                <a:solidFill>
                  <a:srgbClr val="404040"/>
                </a:solidFill>
                <a:latin typeface="Times New Roman"/>
                <a:ea typeface="微软雅黑"/>
                <a:cs typeface="Times New Roman"/>
              </a:rPr>
              <a:t>法国集团军垮了</a:t>
            </a:r>
            <a:r>
              <a:rPr lang="zh-CN" altLang="zh-CN" sz="2800" kern="100" dirty="0" smtClean="0">
                <a:solidFill>
                  <a:srgbClr val="404040"/>
                </a:solidFill>
                <a:latin typeface="Times New Roman"/>
                <a:ea typeface="微软雅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817580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261442"/>
            <a:ext cx="11494869" cy="4535857"/>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几乎没有一个消息是令人鼓舞的，整个盟军陷入了一片慌乱。在残酷的战争面前，蒙哥马利再一次显示了一个杰出军人的良好素质，他表现得异常镇定。许多人后来回忆说，蒙哥马利在那段时间不仅从容自信，甚至还养成了巡视前线、指挥作战、进餐、就寝等等一切都严格按计划进行的刻板习惯，说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具有一种在自己周围创造沙漠中的宁静绿洲的诀窍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。蒙哥马利的自信和镇定，使第三师在险恶的局势中巍然屹立，极为有效地阻击着德军的进攻。</a:t>
            </a:r>
            <a:endParaRPr lang="zh-CN" altLang="zh-CN" sz="1050" kern="100" dirty="0">
              <a:effectLst/>
              <a:latin typeface="宋体"/>
              <a:cs typeface="Courier New"/>
            </a:endParaRPr>
          </a:p>
        </p:txBody>
      </p:sp>
      <p:sp>
        <p:nvSpPr>
          <p:cNvPr id="3" name="TextBox 2"/>
          <p:cNvSpPr txBox="1"/>
          <p:nvPr/>
        </p:nvSpPr>
        <p:spPr>
          <a:xfrm>
            <a:off x="354587" y="4717878"/>
            <a:ext cx="11494869" cy="1304203"/>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此后</a:t>
            </a:r>
            <a:r>
              <a:rPr lang="zh-CN" altLang="zh-CN" sz="2800" kern="100" dirty="0">
                <a:solidFill>
                  <a:srgbClr val="404040"/>
                </a:solidFill>
                <a:latin typeface="Times New Roman"/>
                <a:ea typeface="微软雅黑"/>
                <a:cs typeface="Times New Roman"/>
              </a:rPr>
              <a:t>盟军开始潮水般地后撤。第三师一直坚守到最后关头，才开始有秩序地撤离。</a:t>
            </a:r>
            <a:endParaRPr lang="zh-CN" altLang="zh-CN" sz="1050" kern="100" dirty="0">
              <a:effectLst/>
              <a:latin typeface="宋体"/>
              <a:cs typeface="Courier New"/>
            </a:endParaRPr>
          </a:p>
        </p:txBody>
      </p:sp>
    </p:spTree>
    <p:extLst>
      <p:ext uri="{BB962C8B-B14F-4D97-AF65-F5344CB8AC3E}">
        <p14:creationId xmlns:p14="http://schemas.microsoft.com/office/powerpoint/2010/main" val="3149178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70606"/>
            <a:ext cx="11494869" cy="6474849"/>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后撤</a:t>
            </a:r>
            <a:r>
              <a:rPr lang="zh-CN" altLang="zh-CN" sz="2800" kern="100" dirty="0">
                <a:solidFill>
                  <a:srgbClr val="404040"/>
                </a:solidFill>
                <a:latin typeface="Times New Roman"/>
                <a:ea typeface="微软雅黑"/>
                <a:cs typeface="Times New Roman"/>
              </a:rPr>
              <a:t>的英国远征军采取环形防御，边打边退。但是</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日夜，比利时国王利奥波德却命令比军向德军投降，使这条环形防御带的左翼出现了一个缺口。当时，蒙哥马利的第三师正在鲁贝前线与德军对峙，布鲁克急令他们立即前往堵住这一缺口。第三师连夜急行军，在黑暗崎岖的道路上运动</a:t>
            </a:r>
            <a:r>
              <a:rPr lang="en-US" altLang="zh-CN" sz="2800" kern="100" dirty="0">
                <a:solidFill>
                  <a:srgbClr val="404040"/>
                </a:solidFill>
                <a:latin typeface="Times New Roman"/>
                <a:ea typeface="微软雅黑"/>
                <a:cs typeface="Courier New"/>
              </a:rPr>
              <a:t>25</a:t>
            </a:r>
            <a:r>
              <a:rPr lang="zh-CN" altLang="zh-CN" sz="2800" kern="100" dirty="0">
                <a:solidFill>
                  <a:srgbClr val="404040"/>
                </a:solidFill>
                <a:latin typeface="Times New Roman"/>
                <a:ea typeface="微软雅黑"/>
                <a:cs typeface="Times New Roman"/>
              </a:rPr>
              <a:t>英里，</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日拂晓前工事已经做好了，然后是整整一天的阻击。</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29</a:t>
            </a:r>
            <a:r>
              <a:rPr lang="zh-CN" altLang="zh-CN" sz="2800" kern="100" dirty="0">
                <a:solidFill>
                  <a:srgbClr val="404040"/>
                </a:solidFill>
                <a:latin typeface="Times New Roman"/>
                <a:ea typeface="微软雅黑"/>
                <a:cs typeface="Times New Roman"/>
              </a:rPr>
              <a:t>日深夜，第三师进入敦刻尔克桥头堡左翼的海滩阵地，在这里掩护大部队撤离。由于战事险恶，伦敦方面决定尽快把远征军中的优秀将领撤回国去。</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日，布鲁克接到撤离命令，蒙哥马利接替他出任第二军军长。</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31</a:t>
            </a:r>
            <a:r>
              <a:rPr lang="zh-CN" altLang="zh-CN" sz="2800" kern="100" dirty="0">
                <a:solidFill>
                  <a:srgbClr val="404040"/>
                </a:solidFill>
                <a:latin typeface="Times New Roman"/>
                <a:ea typeface="微软雅黑"/>
                <a:cs typeface="Times New Roman"/>
              </a:rPr>
              <a:t>日深夜，第二军开始撤离。第二天，蒙哥马利率部冒着炮火在敦刻尔克港集结并安全撤回多佛尔。</a:t>
            </a:r>
            <a:endParaRPr lang="zh-CN" altLang="zh-CN" sz="1050" kern="100" dirty="0">
              <a:effectLst/>
              <a:latin typeface="宋体"/>
              <a:cs typeface="Courier New"/>
            </a:endParaRPr>
          </a:p>
        </p:txBody>
      </p:sp>
    </p:spTree>
    <p:extLst>
      <p:ext uri="{BB962C8B-B14F-4D97-AF65-F5344CB8AC3E}">
        <p14:creationId xmlns:p14="http://schemas.microsoft.com/office/powerpoint/2010/main" val="4031148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06007"/>
            <a:ext cx="11268374"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英国</a:t>
            </a:r>
            <a:r>
              <a:rPr lang="zh-CN" altLang="zh-CN" sz="2800" kern="100" dirty="0">
                <a:solidFill>
                  <a:srgbClr val="404040"/>
                </a:solidFill>
                <a:latin typeface="Times New Roman"/>
                <a:ea typeface="微软雅黑"/>
                <a:cs typeface="Times New Roman"/>
              </a:rPr>
              <a:t>在第二次世界大战中的第一次出击就这样多少有些难堪地结束了。</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敦刻尔克</a:t>
            </a:r>
            <a:r>
              <a:rPr lang="zh-CN" altLang="zh-CN" sz="2800" kern="100" dirty="0">
                <a:solidFill>
                  <a:srgbClr val="404040"/>
                </a:solidFill>
                <a:latin typeface="Times New Roman"/>
                <a:ea typeface="微软雅黑"/>
                <a:cs typeface="Times New Roman"/>
              </a:rPr>
              <a:t>撤离之后，蒙哥马利向帝国陆军部提出，他不再担任军长职务，而重新出任第三师师长。他要把这个在跨海作战中遭受重创的</a:t>
            </a:r>
            <a:r>
              <a:rPr lang="zh-CN" altLang="zh-CN" sz="2800" kern="100" dirty="0" smtClean="0">
                <a:solidFill>
                  <a:srgbClr val="404040"/>
                </a:solidFill>
                <a:latin typeface="Times New Roman"/>
                <a:ea typeface="微软雅黑"/>
                <a:cs typeface="Times New Roman"/>
              </a:rPr>
              <a:t>钢</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铁</a:t>
            </a:r>
            <a:r>
              <a:rPr lang="zh-CN" altLang="zh-CN" sz="2800" kern="100" dirty="0">
                <a:solidFill>
                  <a:srgbClr val="404040"/>
                </a:solidFill>
                <a:latin typeface="Times New Roman"/>
                <a:ea typeface="微软雅黑"/>
                <a:cs typeface="Times New Roman"/>
              </a:rPr>
              <a:t>师再造成一流部队，以肩负未来反攻重任</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12244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405458"/>
            <a:ext cx="11494869" cy="5182188"/>
          </a:xfrm>
          <a:prstGeom prst="rect">
            <a:avLst/>
          </a:prstGeom>
          <a:noFill/>
        </p:spPr>
        <p:txBody>
          <a:bodyPr wrap="square" rtlCol="0">
            <a:spAutoFit/>
          </a:bodyPr>
          <a:lstStyle/>
          <a:p>
            <a:pPr lvl="0" algn="just">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蒙哥马利</a:t>
            </a:r>
            <a:r>
              <a:rPr lang="zh-CN" altLang="zh-CN" sz="2800" kern="100" dirty="0">
                <a:solidFill>
                  <a:srgbClr val="404040"/>
                </a:solidFill>
                <a:latin typeface="Times New Roman"/>
                <a:ea typeface="微软雅黑"/>
                <a:cs typeface="Times New Roman"/>
              </a:rPr>
              <a:t>再次统领第三师后，只用了</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多天时间就在萨摩塞特完成了整编，接受了新装备。随后，他向前来视察的首相丘吉尔提出，将国内满街乱跑的公共汽车征调一部分入伍，装备第三师使之成为机动能力更强的可以打运动战的师。这一建议很快被采纳，当然，得到了汽车的第三师并没有立即上前线，但这时他和布鲁克相继提出的进攻性防御理论，即在沿海前线建立一条相对薄弱的防线，尽力阻击入侵之敌，而在后方部署高度机动的战斗部队，乘敌立足未稳实施集中打击的思想，却被认为是非常有创见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军事哲学思想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08653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98598"/>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1940</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月，蒙哥马利被任命为第五军军长。他在这个军里推行了一系列大刀阔斧的改革，举行师以上大规模军事演习，培养士兵的吃苦耐劳精神和实战本领。他要求部队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无论雨、雪、冰、泥，无论好天气还是坏天气，白天还是黑夜，我军都必须比德军善战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。一年后，当他调任东南军区司令时，第五军已经成为一支能在任何恶劣条件下英勇作战的一流的部队。</a:t>
            </a:r>
            <a:endParaRPr lang="zh-CN" altLang="zh-CN" sz="1050" kern="100" dirty="0">
              <a:effectLst/>
              <a:latin typeface="宋体"/>
              <a:cs typeface="Courier New"/>
            </a:endParaRPr>
          </a:p>
        </p:txBody>
      </p:sp>
      <p:sp>
        <p:nvSpPr>
          <p:cNvPr id="3" name="TextBox 2"/>
          <p:cNvSpPr txBox="1"/>
          <p:nvPr/>
        </p:nvSpPr>
        <p:spPr>
          <a:xfrm>
            <a:off x="142037" y="3694676"/>
            <a:ext cx="11843175"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1942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月，由蒙巴顿将军领导的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联合作战指挥部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决定袭击迪耶普，以便占领一个可以进退英吉利海峡的港口。袭击的任务按计划交由加拿大部队执行，加拿大部队当时配属东南军区，所以，蒙哥马利实际上是这次行动的最高指挥官。</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日，蒙哥马利主持了袭击行动的作战会议。</a:t>
            </a:r>
            <a:r>
              <a:rPr lang="zh-CN" altLang="zh-CN" sz="2800" kern="100" dirty="0" smtClean="0">
                <a:solidFill>
                  <a:srgbClr val="404040"/>
                </a:solidFill>
                <a:latin typeface="Times New Roman"/>
                <a:ea typeface="微软雅黑"/>
                <a:cs typeface="Times New Roman"/>
              </a:rPr>
              <a:t>会上</a:t>
            </a:r>
            <a:endParaRPr lang="zh-CN" altLang="zh-CN" sz="1050" kern="100" dirty="0">
              <a:effectLst/>
              <a:latin typeface="宋体"/>
              <a:cs typeface="Courier New"/>
            </a:endParaRPr>
          </a:p>
        </p:txBody>
      </p:sp>
    </p:spTree>
    <p:extLst>
      <p:ext uri="{BB962C8B-B14F-4D97-AF65-F5344CB8AC3E}">
        <p14:creationId xmlns:p14="http://schemas.microsoft.com/office/powerpoint/2010/main" val="978787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37" y="121112"/>
            <a:ext cx="11843175" cy="6189002"/>
          </a:xfrm>
          <a:prstGeom prst="rect">
            <a:avLst/>
          </a:prstGeom>
          <a:noFill/>
        </p:spPr>
        <p:txBody>
          <a:bodyPr wrap="square" rtlCol="0">
            <a:spAutoFit/>
          </a:bodyPr>
          <a:lstStyle/>
          <a:p>
            <a:pPr algn="just">
              <a:lnSpc>
                <a:spcPct val="140000"/>
              </a:lnSpc>
              <a:spcAft>
                <a:spcPts val="0"/>
              </a:spcAft>
            </a:pPr>
            <a:r>
              <a:rPr lang="zh-CN" altLang="zh-CN" sz="2600" kern="100" dirty="0" smtClean="0">
                <a:solidFill>
                  <a:srgbClr val="404040"/>
                </a:solidFill>
                <a:latin typeface="Times New Roman"/>
                <a:ea typeface="微软雅黑"/>
                <a:cs typeface="Times New Roman"/>
              </a:rPr>
              <a:t>讨论了是否按计划预先用重型轰炸机轰炸迪耶普的防御设施，由于英军和加拿大</a:t>
            </a:r>
            <a:r>
              <a:rPr lang="zh-CN" altLang="zh-CN" sz="2600" kern="100" dirty="0">
                <a:solidFill>
                  <a:srgbClr val="404040"/>
                </a:solidFill>
                <a:latin typeface="Times New Roman"/>
                <a:ea typeface="微软雅黑"/>
                <a:cs typeface="Times New Roman"/>
              </a:rPr>
              <a:t>部队都有人反对这项计划，预先轰炸便被放弃了。这显然是个错误，但蒙哥马利并没有及时纠正这个错误。这次行动</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日正式打响，加拿大部队</a:t>
            </a:r>
            <a:r>
              <a:rPr lang="en-US" altLang="zh-CN" sz="2600" kern="100" dirty="0">
                <a:solidFill>
                  <a:srgbClr val="404040"/>
                </a:solidFill>
                <a:latin typeface="Times New Roman"/>
                <a:ea typeface="微软雅黑"/>
                <a:cs typeface="Courier New"/>
              </a:rPr>
              <a:t>5 000</a:t>
            </a:r>
            <a:r>
              <a:rPr lang="zh-CN" altLang="zh-CN" sz="2600" kern="100" dirty="0">
                <a:solidFill>
                  <a:srgbClr val="404040"/>
                </a:solidFill>
                <a:latin typeface="Times New Roman"/>
                <a:ea typeface="微软雅黑"/>
                <a:cs typeface="Times New Roman"/>
              </a:rPr>
              <a:t>人苦战</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小时，最后以被俘、伤亡</a:t>
            </a:r>
            <a:r>
              <a:rPr lang="en-US" altLang="zh-CN" sz="2600" kern="100" dirty="0">
                <a:solidFill>
                  <a:srgbClr val="404040"/>
                </a:solidFill>
                <a:latin typeface="Times New Roman"/>
                <a:ea typeface="微软雅黑"/>
                <a:cs typeface="Courier New"/>
              </a:rPr>
              <a:t>3 300</a:t>
            </a:r>
            <a:r>
              <a:rPr lang="zh-CN" altLang="zh-CN" sz="2600" kern="100" dirty="0">
                <a:solidFill>
                  <a:srgbClr val="404040"/>
                </a:solidFill>
                <a:latin typeface="Times New Roman"/>
                <a:ea typeface="微软雅黑"/>
                <a:cs typeface="Times New Roman"/>
              </a:rPr>
              <a:t>多人而宣告失败。蒙哥马利是</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日晚得到这一消息的，当时，他正在第八集团军司令部里以司令官的身份款待首相丘吉尔。他对失败的震惊程度是很难用语言表达的。因为事实上，他的确没有纠正放弃轰炸的错误，却是更明智地、很早就提出应取消这次行动。他曾给国内武装力量总司令佩吉特将军写信，指出这次行动由于参与部队多，又数次延期，早已泄密。他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如果要对欧洲大陆进行袭击的话，无论如何应让他们选择迪耶普以外的其他目标。</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历史常常是这样，错误是许多因素共同铸成的，而预料到并力图阻止错误的人，却令人尴尬地成了这许多因素中的一个。</a:t>
            </a:r>
            <a:endParaRPr lang="zh-CN" altLang="zh-CN" sz="2600" kern="100" dirty="0">
              <a:effectLst/>
              <a:latin typeface="宋体"/>
              <a:cs typeface="Courier New"/>
            </a:endParaRPr>
          </a:p>
        </p:txBody>
      </p:sp>
    </p:spTree>
    <p:extLst>
      <p:ext uri="{BB962C8B-B14F-4D97-AF65-F5344CB8AC3E}">
        <p14:creationId xmlns:p14="http://schemas.microsoft.com/office/powerpoint/2010/main" val="3431706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论自爱</a:t>
            </a:r>
            <a:endParaRPr lang="zh-CN" altLang="zh-CN" sz="2800" kern="100" dirty="0">
              <a:effectLst/>
              <a:latin typeface="宋体"/>
              <a:cs typeface="Courier New"/>
            </a:endParaRPr>
          </a:p>
        </p:txBody>
      </p:sp>
      <p:sp>
        <p:nvSpPr>
          <p:cNvPr id="6" name="矩形 5"/>
          <p:cNvSpPr/>
          <p:nvPr/>
        </p:nvSpPr>
        <p:spPr>
          <a:xfrm>
            <a:off x="101579" y="2156166"/>
            <a:ext cx="11942033" cy="3889526"/>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卢</a:t>
            </a:r>
            <a:r>
              <a:rPr lang="zh-CN" altLang="zh-CN" sz="2800" kern="100" dirty="0">
                <a:solidFill>
                  <a:srgbClr val="404040"/>
                </a:solidFill>
                <a:latin typeface="Times New Roman"/>
                <a:ea typeface="微软雅黑"/>
                <a:cs typeface="Times New Roman"/>
              </a:rPr>
              <a:t>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大自然塑造了我，然后把模子打碎了。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话听起来自负，其实适用于每一个人。可惜的是，多数人忍受不了这个失去了模子的自己，于是又用公共的模子把自己重新塑造一遍，结果彼此变得如此相似。自爱者才能爱人，富裕者才能馈赠。给人以生命欢乐的人，必是自己充满着生命欢乐的人。一个不爱自己的人，既不会是一个可爱的人，也不可能真正爱别人。他带着对自己的怨恨到别人那里去，就算他是去行善的吧，他的怨恨仍会</a:t>
            </a:r>
            <a:endParaRPr lang="zh-CN" altLang="zh-CN" sz="110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37" y="2413623"/>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当然</a:t>
            </a:r>
            <a:r>
              <a:rPr lang="zh-CN" altLang="zh-CN" sz="2800" kern="100" dirty="0">
                <a:solidFill>
                  <a:srgbClr val="404040"/>
                </a:solidFill>
                <a:latin typeface="Times New Roman"/>
                <a:ea typeface="微软雅黑"/>
                <a:cs typeface="Times New Roman"/>
              </a:rPr>
              <a:t>，这一切伴随着蒙哥马利入主第八集团军司令部，都显得有些无足轻重了。机遇又一次垂青了这位雄心勃勃而又有些自以为是的军人。</a:t>
            </a:r>
            <a:endParaRPr lang="zh-CN" altLang="zh-CN" sz="1050" kern="100" dirty="0">
              <a:effectLst/>
              <a:latin typeface="宋体"/>
              <a:cs typeface="Courier New"/>
            </a:endParaRPr>
          </a:p>
        </p:txBody>
      </p:sp>
    </p:spTree>
    <p:extLst>
      <p:ext uri="{BB962C8B-B14F-4D97-AF65-F5344CB8AC3E}">
        <p14:creationId xmlns:p14="http://schemas.microsoft.com/office/powerpoint/2010/main" val="1534950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37" y="12178"/>
            <a:ext cx="11843175" cy="6657976"/>
          </a:xfrm>
          <a:prstGeom prst="rect">
            <a:avLst/>
          </a:prstGeom>
          <a:noFill/>
        </p:spPr>
        <p:txBody>
          <a:bodyPr wrap="square" rtlCol="0">
            <a:spAutoFit/>
          </a:bodyPr>
          <a:lstStyle/>
          <a:p>
            <a:pPr algn="ctr">
              <a:lnSpc>
                <a:spcPct val="135000"/>
              </a:lnSpc>
              <a:spcAft>
                <a:spcPts val="0"/>
              </a:spcAft>
            </a:pPr>
            <a:r>
              <a:rPr lang="zh-CN" altLang="zh-CN" sz="2800" kern="100" dirty="0">
                <a:solidFill>
                  <a:srgbClr val="404040"/>
                </a:solidFill>
                <a:latin typeface="Times New Roman"/>
                <a:ea typeface="微软雅黑"/>
                <a:cs typeface="Times New Roman"/>
              </a:rPr>
              <a:t>辉煌北非</a:t>
            </a:r>
            <a:endParaRPr lang="zh-CN" altLang="zh-CN" sz="1050" kern="100" dirty="0">
              <a:latin typeface="宋体"/>
              <a:cs typeface="Courier New"/>
            </a:endParaRPr>
          </a:p>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第二次世界大战</a:t>
            </a:r>
            <a:r>
              <a:rPr lang="zh-CN" altLang="zh-CN" sz="2800" kern="100" dirty="0">
                <a:solidFill>
                  <a:srgbClr val="404040"/>
                </a:solidFill>
                <a:latin typeface="Times New Roman"/>
                <a:ea typeface="微软雅黑"/>
                <a:cs typeface="Times New Roman"/>
              </a:rPr>
              <a:t>的北非战场，若干年后成了蒙哥马利辉煌军事生涯的里程碑。但在</a:t>
            </a:r>
            <a:r>
              <a:rPr lang="en-US" altLang="zh-CN" sz="2800" kern="100" dirty="0">
                <a:solidFill>
                  <a:srgbClr val="404040"/>
                </a:solidFill>
                <a:latin typeface="Times New Roman"/>
                <a:ea typeface="微软雅黑"/>
                <a:cs typeface="Courier New"/>
              </a:rPr>
              <a:t>1942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月中旬前后，那里差不多是死亡之海。德国大名鼎鼎的以沙漠坦克战著称的常胜将军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沙漠之狐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隆美尔，指挥着他的黑甲虫般的坦克群，把这里搅得天昏地暗。而这时作为隆美尔直接对手的蒙哥马利，对沙漠战还几乎是一无所知。打败隆美尔，这在当时是一个神话，但是蒙哥马利料定它会成为现实。当时的第八集团军，以蒙哥马利的话说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危如累卵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，训练指挥系统不灵，有一批他认为是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朽木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的军官在不紧不慢地工作；后勤供给差；部队没有齐装满员，尤其没有一支可与隆美尔装甲军团抗衡的装甲部队。但这些，蒙哥马利认为，正是可以向总部提要求的条件。</a:t>
            </a:r>
            <a:endParaRPr lang="zh-CN" altLang="zh-CN" sz="1050" kern="100" dirty="0">
              <a:effectLst/>
              <a:latin typeface="宋体"/>
              <a:cs typeface="Courier New"/>
            </a:endParaRPr>
          </a:p>
        </p:txBody>
      </p:sp>
    </p:spTree>
    <p:extLst>
      <p:ext uri="{BB962C8B-B14F-4D97-AF65-F5344CB8AC3E}">
        <p14:creationId xmlns:p14="http://schemas.microsoft.com/office/powerpoint/2010/main" val="2185396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37" y="405458"/>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后来</a:t>
            </a:r>
            <a:r>
              <a:rPr lang="zh-CN" altLang="zh-CN" sz="2800" kern="100" dirty="0">
                <a:solidFill>
                  <a:srgbClr val="404040"/>
                </a:solidFill>
                <a:latin typeface="Times New Roman"/>
                <a:ea typeface="微软雅黑"/>
                <a:cs typeface="Times New Roman"/>
              </a:rPr>
              <a:t>，在撤换了许多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朽木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后，总部果然就同意了蒙哥马利的计划，编成一个下辖第一、第八、第十三个装甲师和一个新西兰师的军，番号第十军。一段训练之后，第八集团军事实上已面貌一新。而正是在这段时间里，隆美尔的部队却在悄悄地发生着衰败。先是隆美尔本人的健康状况非常糟糕，接着是部队构成出现问题，他的各个师共缺员</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万人，战斗装备数量比编制规定的少，弹药、口粮和燃料储备也出现问题。而且因为苏联战场吃紧，德军许多空军中队赶往支援，隆美尔失去了空中优势。尽管如此，蒙哥马利仍判断隆美尔会不顾一切再次发起进攻，因为北非战场是德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大钳形运动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攻势的一部分，希特勒不会同意隆美尔撤退。</a:t>
            </a:r>
            <a:endParaRPr lang="zh-CN" altLang="zh-CN" sz="1050" kern="100" dirty="0">
              <a:effectLst/>
              <a:latin typeface="宋体"/>
              <a:cs typeface="Courier New"/>
            </a:endParaRPr>
          </a:p>
        </p:txBody>
      </p:sp>
    </p:spTree>
    <p:extLst>
      <p:ext uri="{BB962C8B-B14F-4D97-AF65-F5344CB8AC3E}">
        <p14:creationId xmlns:p14="http://schemas.microsoft.com/office/powerpoint/2010/main" val="133685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821" y="189434"/>
            <a:ext cx="11961607" cy="608765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Courier New"/>
              </a:rPr>
              <a:t>        1942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日夜，隆美尔正如蒙哥马利预料的那样开始了攻击，但他没有想到，蒙哥马利为他设计了一个陷阱。这样，就有了哈勒法山之战。这场战役被奉为二战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典范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之作，或者叫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第一个典型的蒙哥马利式战役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陷阱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是在隆美尔攻击正面部署新西兰师箱形阵地；在这个阵地与哈勒法山之间的缺口处，部署第</a:t>
            </a: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装甲旅；哈勒法山顶，部署步兵第</a:t>
            </a:r>
            <a:r>
              <a:rPr lang="en-US" altLang="zh-CN" sz="2800" kern="100" dirty="0">
                <a:solidFill>
                  <a:srgbClr val="404040"/>
                </a:solidFill>
                <a:latin typeface="Times New Roman"/>
                <a:ea typeface="微软雅黑"/>
                <a:cs typeface="Courier New"/>
              </a:rPr>
              <a:t>44</a:t>
            </a:r>
            <a:r>
              <a:rPr lang="zh-CN" altLang="zh-CN" sz="2800" kern="100" dirty="0">
                <a:solidFill>
                  <a:srgbClr val="404040"/>
                </a:solidFill>
                <a:latin typeface="Times New Roman"/>
                <a:ea typeface="微软雅黑"/>
                <a:cs typeface="Times New Roman"/>
              </a:rPr>
              <a:t>师的两个旅；哈勒法山顶南部，部署第八装甲旅。陷阱开放部设有地雷场，并有第</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装甲师机动待命。蒙哥马利用于设置陷阱的全部战车约</a:t>
            </a:r>
            <a:r>
              <a:rPr lang="en-US" altLang="zh-CN" sz="2800" kern="100" dirty="0">
                <a:solidFill>
                  <a:srgbClr val="404040"/>
                </a:solidFill>
                <a:latin typeface="Times New Roman"/>
                <a:ea typeface="微软雅黑"/>
                <a:cs typeface="Courier New"/>
              </a:rPr>
              <a:t>400</a:t>
            </a:r>
            <a:r>
              <a:rPr lang="zh-CN" altLang="zh-CN" sz="2800" kern="100" dirty="0">
                <a:solidFill>
                  <a:srgbClr val="404040"/>
                </a:solidFill>
                <a:latin typeface="Times New Roman"/>
                <a:ea typeface="微软雅黑"/>
                <a:cs typeface="Times New Roman"/>
              </a:rPr>
              <a:t>辆，形成三面钳制态势，只要隆美尔进攻，无论向哪个方向突击，都会遭到合围。同时，英国沙漠空军的庞大战斗机、轰炸机群也将随时听从蒙哥马利指挥，投下后来很长时间都令隆美尔心惊肉跳的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地毯式炸弹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75749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37" y="337579"/>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英国沙漠空军</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日黄昏先于隆美尔攻击就出动了，他们轰炸了隆美尔的装甲车停车场，使德军大伤元气。隆美尔第二天的仓促攻击，很大程度上是英国空军诱导的。</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日夜，隆美尔非洲军团突入蒙哥马利的地雷场，爆炸此起彼伏。德军第二十一装甲师冯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俾斯麦将军被地雷炸死，其余受伤官兵甚多。直到第二天凌晨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点，才勉强打开一条通道。隆美尔命令部队向北作预定的左包抄运动，这样，他们就又遭遇了早已埋伏好的英军第二十二装甲旅。当德军首批</a:t>
            </a:r>
            <a:r>
              <a:rPr lang="en-US" altLang="zh-CN" sz="2800" kern="100" dirty="0">
                <a:solidFill>
                  <a:srgbClr val="404040"/>
                </a:solidFill>
                <a:latin typeface="Times New Roman"/>
                <a:ea typeface="微软雅黑"/>
                <a:cs typeface="Courier New"/>
              </a:rPr>
              <a:t>87</a:t>
            </a:r>
            <a:r>
              <a:rPr lang="zh-CN" altLang="zh-CN" sz="2800" kern="100" dirty="0">
                <a:solidFill>
                  <a:srgbClr val="404040"/>
                </a:solidFill>
                <a:latin typeface="Times New Roman"/>
                <a:ea typeface="微软雅黑"/>
                <a:cs typeface="Times New Roman"/>
              </a:rPr>
              <a:t>辆坦克慢慢地在地平线上出现时，英军步兵旅的反坦克炮和装甲旅的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格兰特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式坦克几乎同时开火。战斗进行得异常激烈，双方伤亡都很大。不久，英军预备队第二十三装甲旅、第五</a:t>
            </a:r>
            <a:r>
              <a:rPr lang="zh-CN" altLang="zh-CN" sz="2800" kern="100" dirty="0" smtClean="0">
                <a:solidFill>
                  <a:srgbClr val="404040"/>
                </a:solidFill>
                <a:latin typeface="Times New Roman"/>
                <a:ea typeface="微软雅黑"/>
                <a:cs typeface="Times New Roman"/>
              </a:rPr>
              <a:t>皇家</a:t>
            </a:r>
            <a:endParaRPr lang="zh-CN" altLang="zh-CN" sz="1050" kern="100" dirty="0">
              <a:effectLst/>
              <a:latin typeface="宋体"/>
              <a:cs typeface="Courier New"/>
            </a:endParaRPr>
          </a:p>
        </p:txBody>
      </p:sp>
    </p:spTree>
    <p:extLst>
      <p:ext uri="{BB962C8B-B14F-4D97-AF65-F5344CB8AC3E}">
        <p14:creationId xmlns:p14="http://schemas.microsoft.com/office/powerpoint/2010/main" val="3665905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115660"/>
            <a:ext cx="11609818"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坦克</a:t>
            </a:r>
            <a:r>
              <a:rPr lang="zh-CN" altLang="zh-CN" sz="2800" kern="100" dirty="0">
                <a:solidFill>
                  <a:srgbClr val="404040"/>
                </a:solidFill>
                <a:latin typeface="Times New Roman"/>
                <a:ea typeface="微软雅黑"/>
                <a:cs typeface="Times New Roman"/>
              </a:rPr>
              <a:t>团和苏格兰龙骑兵第二团投入战斗，德军开始疲于招架。这一天的傍晚，隆美尔许多部队被迫放弃燃料、弹药消耗殆尽的坦克。晚上，非洲军团遭受了二战以来第一次羞辱性打击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英国皇家空军的照明弹、炸弹以及英军第十三军炮兵的轰击整整陪伴了他们一夜。而这一夜，蒙哥马利却照常进入梦乡。</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日晨，蒙哥马利从容洗漱，悠然进餐，关于战役进展，他一句都没有过问。</a:t>
            </a:r>
            <a:endParaRPr lang="zh-CN" altLang="zh-CN" sz="1050" kern="100" dirty="0">
              <a:effectLst/>
              <a:latin typeface="宋体"/>
              <a:cs typeface="Courier New"/>
            </a:endParaRPr>
          </a:p>
        </p:txBody>
      </p:sp>
    </p:spTree>
    <p:extLst>
      <p:ext uri="{BB962C8B-B14F-4D97-AF65-F5344CB8AC3E}">
        <p14:creationId xmlns:p14="http://schemas.microsoft.com/office/powerpoint/2010/main" val="3971550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337579"/>
            <a:ext cx="11609818"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日，哈勒法山战役接近尾声。上午，有两次小规模的局部战斗。下午，蒙哥马利采取了两个欺骗性行动：一是下令制定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进行夺取主动权的反击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计划；二是命令第十军做好追击准备，并把预备队推进到代巴地区。隆美尔错误地认为蒙哥马利已强大到足以与他就地决战，立即下令开始第一阶段撤退。</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日，非洲军团撤退速度明显加快。英军官兵中有人提出追歼，但蒙哥马利拒绝了，为此他曾受到不少责难。然而事实是，第八集团军当时也是疲惫之师，而且如果追击过猛，隆美尔就会一下子退到奥吉拉地区，在那里他将占据有利地势并得到充足补给。蒙哥马利没有这么干，他下令结束哈勒法山战役</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23206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695878"/>
            <a:ext cx="11843175"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哈勒法山</a:t>
            </a:r>
            <a:r>
              <a:rPr lang="zh-CN" altLang="zh-CN" sz="2800" kern="100" dirty="0">
                <a:solidFill>
                  <a:srgbClr val="404040"/>
                </a:solidFill>
                <a:latin typeface="Times New Roman"/>
                <a:ea typeface="微软雅黑"/>
                <a:cs typeface="Times New Roman"/>
              </a:rPr>
              <a:t>战役是典型的军团会战，张弛有度，并在英军所希望的状态下结束，它使蒙哥马利在军中的威望达到了前所未有的高度。后来有人评价这次战役，认为蒙哥马利从中赢得了</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个非同寻常的收获：一是成为军中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偶像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蒙哥马利镇定自若、潇洒果决的指挥风格给了第八集团军官兵深刻印象，他们对他信任极了。从哈勒法山战役时起，蒙哥马利便开始戴一顶澳大利亚军帽，这顶黑色扁平软帽上，除了一枚英军帽徽外，还缀有蒙哥马利视察一个战车团时，他们送给他的一枚装甲兵军徽。这顶双星软帽后来成了蒙哥马利同时也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胜利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的标志，它的出现具有不可思议</a:t>
            </a:r>
            <a:r>
              <a:rPr lang="zh-CN" altLang="zh-CN" sz="2800" kern="100" dirty="0" smtClean="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Tree>
    <p:extLst>
      <p:ext uri="{BB962C8B-B14F-4D97-AF65-F5344CB8AC3E}">
        <p14:creationId xmlns:p14="http://schemas.microsoft.com/office/powerpoint/2010/main" val="196717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1378"/>
            <a:ext cx="11843175" cy="461664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号召力</a:t>
            </a:r>
            <a:r>
              <a:rPr lang="zh-CN" altLang="zh-CN" sz="2800" kern="100" dirty="0">
                <a:solidFill>
                  <a:srgbClr val="404040"/>
                </a:solidFill>
                <a:latin typeface="Times New Roman"/>
                <a:ea typeface="微软雅黑"/>
                <a:cs typeface="Times New Roman"/>
              </a:rPr>
              <a:t>。直到二战结束，蒙哥马利一直戴着它，它像它主人的名字一样惹人注目。二是改革了装甲兵运动战术，开了装甲兵打伏击的先河。三是完善了指挥系统。他调配了下辖</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个军的军长，从英格兰调用了何若克、李斯两位优秀的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少壮派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师长分别任第十三军和第三十军军长，又提升第一装甲师师长卢姆斯登为第十军军长，同时，调配了高级参谋人员和随军高级牧师。这个指挥阵容，蒙哥马利认为是十分难得的，因为它非常机敏干练，而这在蒙哥马利看来是克敌制胜的法宝。</a:t>
            </a:r>
            <a:endParaRPr lang="zh-CN" altLang="zh-CN" sz="1050" kern="100" dirty="0">
              <a:effectLst/>
              <a:latin typeface="宋体"/>
              <a:cs typeface="Courier New"/>
            </a:endParaRPr>
          </a:p>
        </p:txBody>
      </p:sp>
    </p:spTree>
    <p:extLst>
      <p:ext uri="{BB962C8B-B14F-4D97-AF65-F5344CB8AC3E}">
        <p14:creationId xmlns:p14="http://schemas.microsoft.com/office/powerpoint/2010/main" val="1462197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1333426"/>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哈勒法山</a:t>
            </a:r>
            <a:r>
              <a:rPr lang="zh-CN" altLang="zh-CN" sz="2800" kern="100" dirty="0">
                <a:solidFill>
                  <a:srgbClr val="404040"/>
                </a:solidFill>
                <a:latin typeface="Times New Roman"/>
                <a:ea typeface="微软雅黑"/>
                <a:cs typeface="Times New Roman"/>
              </a:rPr>
              <a:t>战役洗雪了第八集团军、特别是其第七装甲师的所谓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沙漠之鼠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的耻辱。蒙哥马利伺机扩大结果，以在适当的时候彻底歼灭隆美尔大军。这样，就有了阿拉曼会战。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会战</a:t>
            </a:r>
            <a:r>
              <a:rPr lang="zh-CN" altLang="zh-CN" sz="2800" kern="100" dirty="0">
                <a:solidFill>
                  <a:srgbClr val="404040"/>
                </a:solidFill>
                <a:latin typeface="Times New Roman"/>
                <a:ea typeface="微软雅黑"/>
                <a:cs typeface="Times New Roman"/>
              </a:rPr>
              <a:t>计划经英伦白厅批准后，蒙哥马利再次导演了欺骗隆美尔的行动，他为这个欺骗计划拟订代号为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伯特伦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伯特伦</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日起实施，首先是伪装前沿地区的巨大的弹药库和作战物资仓库；其次，频繁在前沿地区调动部队与坦克、车辆，使隆美尔对大量部队集结习以为常；然后</a:t>
            </a:r>
            <a:r>
              <a:rPr lang="zh-CN" altLang="zh-CN" sz="2800" kern="100" dirty="0" smtClean="0">
                <a:solidFill>
                  <a:srgbClr val="404040"/>
                </a:solidFill>
                <a:latin typeface="Times New Roman"/>
                <a:ea typeface="微软雅黑"/>
                <a:cs typeface="Times New Roman"/>
              </a:rPr>
              <a:t>是</a:t>
            </a:r>
            <a:endParaRPr lang="zh-CN" altLang="zh-CN" sz="1050" kern="100" dirty="0">
              <a:effectLst/>
              <a:latin typeface="宋体"/>
              <a:cs typeface="Courier New"/>
            </a:endParaRPr>
          </a:p>
        </p:txBody>
      </p:sp>
    </p:spTree>
    <p:extLst>
      <p:ext uri="{BB962C8B-B14F-4D97-AF65-F5344CB8AC3E}">
        <p14:creationId xmlns:p14="http://schemas.microsoft.com/office/powerpoint/2010/main" val="712138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551862"/>
            <a:ext cx="11565207" cy="518218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在他的每一件善行里显露出来，给人以损伤。受惠于一个自怨自艾的人，还有比这更不舒服的事吗？只爱自己的人不会有真正的爱，只有骄横的占有。不爱自己的人也不会有真正的爱，只有谦卑的奉献。如果说爱是一门艺术，那么，恰如其分的自爱便是一种素质，唯有具备这种素质的人才能成为爱的艺术家。人与人之间有同情，有仁义，有爱。所以，世上有克己助人的慈悲和舍己救人的豪侠。但是，每一个人终究是一个生物学上和心理学上的个体，最切己的痛痒唯有自己能最真切地感知。在这个意义上，对于每一个人来说，他最关心的还是他自己，世上最关心他的也还是他</a:t>
            </a:r>
            <a:r>
              <a:rPr lang="zh-CN" altLang="zh-CN" sz="2800" kern="100" dirty="0" smtClean="0">
                <a:solidFill>
                  <a:srgbClr val="404040"/>
                </a:solidFill>
                <a:latin typeface="Times New Roman"/>
                <a:ea typeface="微软雅黑"/>
                <a:cs typeface="Times New Roman"/>
              </a:rPr>
              <a:t>自</a:t>
            </a:r>
            <a:endParaRPr lang="zh-CN" altLang="zh-CN" sz="105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96452"/>
            <a:ext cx="11843175" cy="3889526"/>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挖</a:t>
            </a:r>
            <a:r>
              <a:rPr lang="zh-CN" altLang="zh-CN" sz="2800" kern="100" dirty="0">
                <a:solidFill>
                  <a:srgbClr val="404040"/>
                </a:solidFill>
                <a:latin typeface="Times New Roman"/>
                <a:ea typeface="微软雅黑"/>
                <a:cs typeface="Times New Roman"/>
              </a:rPr>
              <a:t>战壕埋伏步兵；最后是做出在南面前敌部位发动主攻的假象，架设无线电，调动装甲运兵车。这种捉迷藏的战术持续到</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日，战略目的即使在集团军内也是保密的，按军衔高低分批传达，</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日传达到普通士兵，而两天后，按计划是阿拉曼会战打响的日子。这个欺骗计划被认为是二战中沙漠战最精巧的欺骗计划。隆美尔毫无察觉，后来他在回忆那场惨败时说：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在黄昏来临之前，</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日那天过得像阿拉曼前线上的任何一天一样。</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13231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93563"/>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日到来了。这一天像往常一样，有鸟叫，有晨曦，阿拉曼前线一片宁静。然而就在这一片宁静中，第八集团军所辖</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个军以及希腊军</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个旅、法军</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个装甲旅、</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个步兵旅，总计</a:t>
            </a:r>
            <a:r>
              <a:rPr lang="en-US" altLang="zh-CN" sz="2800" kern="100" dirty="0">
                <a:solidFill>
                  <a:srgbClr val="404040"/>
                </a:solidFill>
                <a:latin typeface="Times New Roman"/>
                <a:ea typeface="微软雅黑"/>
                <a:cs typeface="Courier New"/>
              </a:rPr>
              <a:t>19.5</a:t>
            </a:r>
            <a:r>
              <a:rPr lang="zh-CN" altLang="zh-CN" sz="2800" kern="100" dirty="0">
                <a:solidFill>
                  <a:srgbClr val="404040"/>
                </a:solidFill>
                <a:latin typeface="Times New Roman"/>
                <a:ea typeface="微软雅黑"/>
                <a:cs typeface="Times New Roman"/>
              </a:rPr>
              <a:t>万部队悄悄地展开了。他们共拥有装甲车</a:t>
            </a:r>
            <a:r>
              <a:rPr lang="en-US" altLang="zh-CN" sz="2800" kern="100" dirty="0">
                <a:solidFill>
                  <a:srgbClr val="404040"/>
                </a:solidFill>
                <a:latin typeface="Times New Roman"/>
                <a:ea typeface="微软雅黑"/>
                <a:cs typeface="Courier New"/>
              </a:rPr>
              <a:t>435</a:t>
            </a:r>
            <a:r>
              <a:rPr lang="zh-CN" altLang="zh-CN" sz="2800" kern="100" dirty="0">
                <a:solidFill>
                  <a:srgbClr val="404040"/>
                </a:solidFill>
                <a:latin typeface="Times New Roman"/>
                <a:ea typeface="微软雅黑"/>
                <a:cs typeface="Times New Roman"/>
              </a:rPr>
              <a:t>辆、坦克</a:t>
            </a:r>
            <a:r>
              <a:rPr lang="en-US" altLang="zh-CN" sz="2800" kern="100" dirty="0">
                <a:solidFill>
                  <a:srgbClr val="404040"/>
                </a:solidFill>
                <a:latin typeface="Times New Roman"/>
                <a:ea typeface="微软雅黑"/>
                <a:cs typeface="Courier New"/>
              </a:rPr>
              <a:t>1 029</a:t>
            </a:r>
            <a:r>
              <a:rPr lang="zh-CN" altLang="zh-CN" sz="2800" kern="100" dirty="0">
                <a:solidFill>
                  <a:srgbClr val="404040"/>
                </a:solidFill>
                <a:latin typeface="Times New Roman"/>
                <a:ea typeface="微软雅黑"/>
                <a:cs typeface="Times New Roman"/>
              </a:rPr>
              <a:t>辆、野炮和中型炮</a:t>
            </a:r>
            <a:r>
              <a:rPr lang="en-US" altLang="zh-CN" sz="2800" kern="100" dirty="0">
                <a:solidFill>
                  <a:srgbClr val="404040"/>
                </a:solidFill>
                <a:latin typeface="Times New Roman"/>
                <a:ea typeface="微软雅黑"/>
                <a:cs typeface="Courier New"/>
              </a:rPr>
              <a:t>908</a:t>
            </a:r>
            <a:r>
              <a:rPr lang="zh-CN" altLang="zh-CN" sz="2800" kern="100" dirty="0">
                <a:solidFill>
                  <a:srgbClr val="404040"/>
                </a:solidFill>
                <a:latin typeface="Times New Roman"/>
                <a:ea typeface="微软雅黑"/>
                <a:cs typeface="Times New Roman"/>
              </a:rPr>
              <a:t>门、反坦克炮</a:t>
            </a:r>
            <a:r>
              <a:rPr lang="en-US" altLang="zh-CN" sz="2800" kern="100" dirty="0">
                <a:solidFill>
                  <a:srgbClr val="404040"/>
                </a:solidFill>
                <a:latin typeface="Times New Roman"/>
                <a:ea typeface="微软雅黑"/>
                <a:cs typeface="Courier New"/>
              </a:rPr>
              <a:t>1 451</a:t>
            </a:r>
            <a:r>
              <a:rPr lang="zh-CN" altLang="zh-CN" sz="2800" kern="100" dirty="0">
                <a:solidFill>
                  <a:srgbClr val="404040"/>
                </a:solidFill>
                <a:latin typeface="Times New Roman"/>
                <a:ea typeface="微软雅黑"/>
                <a:cs typeface="Times New Roman"/>
              </a:rPr>
              <a:t>门。而隆美尔的德意联军，这时仅有兵员</a:t>
            </a:r>
            <a:r>
              <a:rPr lang="en-US" altLang="zh-CN" sz="2800" kern="100" dirty="0">
                <a:solidFill>
                  <a:srgbClr val="404040"/>
                </a:solidFill>
                <a:latin typeface="Times New Roman"/>
                <a:ea typeface="微软雅黑"/>
                <a:cs typeface="Courier New"/>
              </a:rPr>
              <a:t>10.4</a:t>
            </a:r>
            <a:r>
              <a:rPr lang="zh-CN" altLang="zh-CN" sz="2800" kern="100" dirty="0">
                <a:solidFill>
                  <a:srgbClr val="404040"/>
                </a:solidFill>
                <a:latin typeface="Times New Roman"/>
                <a:ea typeface="微软雅黑"/>
                <a:cs typeface="Times New Roman"/>
              </a:rPr>
              <a:t>万人，装甲车</a:t>
            </a:r>
            <a:r>
              <a:rPr lang="en-US" altLang="zh-CN" sz="2800" kern="100" dirty="0">
                <a:solidFill>
                  <a:srgbClr val="404040"/>
                </a:solidFill>
                <a:latin typeface="Times New Roman"/>
                <a:ea typeface="微软雅黑"/>
                <a:cs typeface="Courier New"/>
              </a:rPr>
              <a:t>192</a:t>
            </a:r>
            <a:r>
              <a:rPr lang="zh-CN" altLang="zh-CN" sz="2800" kern="100" dirty="0">
                <a:solidFill>
                  <a:srgbClr val="404040"/>
                </a:solidFill>
                <a:latin typeface="Times New Roman"/>
                <a:ea typeface="微软雅黑"/>
                <a:cs typeface="Times New Roman"/>
              </a:rPr>
              <a:t>辆、坦克</a:t>
            </a:r>
            <a:r>
              <a:rPr lang="en-US" altLang="zh-CN" sz="2800" kern="100" dirty="0">
                <a:solidFill>
                  <a:srgbClr val="404040"/>
                </a:solidFill>
                <a:latin typeface="Times New Roman"/>
                <a:ea typeface="微软雅黑"/>
                <a:cs typeface="Courier New"/>
              </a:rPr>
              <a:t>496</a:t>
            </a:r>
            <a:r>
              <a:rPr lang="zh-CN" altLang="zh-CN" sz="2800" kern="100" dirty="0">
                <a:solidFill>
                  <a:srgbClr val="404040"/>
                </a:solidFill>
                <a:latin typeface="Times New Roman"/>
                <a:ea typeface="微软雅黑"/>
                <a:cs typeface="Times New Roman"/>
              </a:rPr>
              <a:t>辆、野炮和中型炮约</a:t>
            </a:r>
            <a:r>
              <a:rPr lang="en-US" altLang="zh-CN" sz="2800" kern="100" dirty="0">
                <a:solidFill>
                  <a:srgbClr val="404040"/>
                </a:solidFill>
                <a:latin typeface="Times New Roman"/>
                <a:ea typeface="微软雅黑"/>
                <a:cs typeface="Courier New"/>
              </a:rPr>
              <a:t>500</a:t>
            </a:r>
            <a:r>
              <a:rPr lang="zh-CN" altLang="zh-CN" sz="2800" kern="100" dirty="0">
                <a:solidFill>
                  <a:srgbClr val="404040"/>
                </a:solidFill>
                <a:latin typeface="Times New Roman"/>
                <a:ea typeface="微软雅黑"/>
                <a:cs typeface="Times New Roman"/>
              </a:rPr>
              <a:t>门、反坦克炮约</a:t>
            </a:r>
            <a:r>
              <a:rPr lang="en-US" altLang="zh-CN" sz="2800" kern="100" dirty="0">
                <a:solidFill>
                  <a:srgbClr val="404040"/>
                </a:solidFill>
                <a:latin typeface="Times New Roman"/>
                <a:ea typeface="微软雅黑"/>
                <a:cs typeface="Courier New"/>
              </a:rPr>
              <a:t>850</a:t>
            </a:r>
            <a:r>
              <a:rPr lang="zh-CN" altLang="zh-CN" sz="2800" kern="100" dirty="0">
                <a:solidFill>
                  <a:srgbClr val="404040"/>
                </a:solidFill>
                <a:latin typeface="Times New Roman"/>
                <a:ea typeface="微软雅黑"/>
                <a:cs typeface="Times New Roman"/>
              </a:rPr>
              <a:t>门。蒙哥马利占据了足够的优势。隆美尔后来无可奈何地评述说：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这一仗在射击开始之前就由军需官们打了并决定了胜负。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这天清晨，蒙哥马利出席了记者招待会，下午来到靠近第三十军司令部的前线指挥部，晚上看了一会儿书就早早上床休息，</a:t>
            </a:r>
            <a:r>
              <a:rPr lang="zh-CN" altLang="zh-CN" sz="2800" kern="100" dirty="0" smtClean="0">
                <a:solidFill>
                  <a:srgbClr val="404040"/>
                </a:solidFill>
                <a:latin typeface="Times New Roman"/>
                <a:ea typeface="微软雅黑"/>
                <a:cs typeface="Times New Roman"/>
              </a:rPr>
              <a:t>因为</a:t>
            </a:r>
            <a:endParaRPr lang="zh-CN" altLang="zh-CN" sz="1050" kern="100" dirty="0">
              <a:effectLst/>
              <a:latin typeface="宋体"/>
              <a:cs typeface="Courier New"/>
            </a:endParaRPr>
          </a:p>
        </p:txBody>
      </p:sp>
    </p:spTree>
    <p:extLst>
      <p:ext uri="{BB962C8B-B14F-4D97-AF65-F5344CB8AC3E}">
        <p14:creationId xmlns:p14="http://schemas.microsoft.com/office/powerpoint/2010/main" val="800582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9190"/>
            <a:ext cx="11843175" cy="6555641"/>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觉得自己已无事可做了。晚上</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点</a:t>
            </a:r>
            <a:r>
              <a:rPr lang="en-US" altLang="zh-CN" sz="2800" kern="100" dirty="0">
                <a:solidFill>
                  <a:srgbClr val="404040"/>
                </a:solidFill>
                <a:latin typeface="Times New Roman"/>
                <a:ea typeface="微软雅黑"/>
                <a:cs typeface="Courier New"/>
              </a:rPr>
              <a:t>46</a:t>
            </a:r>
            <a:r>
              <a:rPr lang="zh-CN" altLang="zh-CN" sz="2800" kern="100" dirty="0">
                <a:solidFill>
                  <a:srgbClr val="404040"/>
                </a:solidFill>
                <a:latin typeface="Times New Roman"/>
                <a:ea typeface="微软雅黑"/>
                <a:cs typeface="Times New Roman"/>
              </a:rPr>
              <a:t>分，攻击开始，第八集团军所属部队</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余门火炮同时开火，阿拉曼前线地动山摇，一片火海，然后，</a:t>
            </a:r>
            <a:r>
              <a:rPr lang="en-US" altLang="zh-CN" sz="2800" kern="100" dirty="0">
                <a:solidFill>
                  <a:srgbClr val="404040"/>
                </a:solidFill>
                <a:latin typeface="Times New Roman"/>
                <a:ea typeface="微软雅黑"/>
                <a:cs typeface="Courier New"/>
              </a:rPr>
              <a:t>1 200</a:t>
            </a:r>
            <a:r>
              <a:rPr lang="zh-CN" altLang="zh-CN" sz="2800" kern="100" dirty="0">
                <a:solidFill>
                  <a:srgbClr val="404040"/>
                </a:solidFill>
                <a:latin typeface="Times New Roman"/>
                <a:ea typeface="微软雅黑"/>
                <a:cs typeface="Times New Roman"/>
              </a:rPr>
              <a:t>多辆战车开始进攻。隆美尔的非洲军团乱作一团，随后便盲目还击。这时，隆美尔的小心细致帮了他的大忙。还在哈勒法山战役之后，隆美尔就转攻为守，把防御区设在两个大型地雷场和若干条地雷带构筑的箱、网形结构后，这些雷区共布设地雷</a:t>
            </a:r>
            <a:r>
              <a:rPr lang="en-US" altLang="zh-CN" sz="2800" kern="100" dirty="0">
                <a:solidFill>
                  <a:srgbClr val="404040"/>
                </a:solidFill>
                <a:latin typeface="Times New Roman"/>
                <a:ea typeface="微软雅黑"/>
                <a:cs typeface="Courier New"/>
              </a:rPr>
              <a:t>44.5</a:t>
            </a:r>
            <a:r>
              <a:rPr lang="zh-CN" altLang="zh-CN" sz="2800" kern="100" dirty="0">
                <a:solidFill>
                  <a:srgbClr val="404040"/>
                </a:solidFill>
                <a:latin typeface="Times New Roman"/>
                <a:ea typeface="微软雅黑"/>
                <a:cs typeface="Times New Roman"/>
              </a:rPr>
              <a:t>万颗，若按</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万颗杀伤人的理论概率算，那也是一个惊人的数字。第八集团军进攻开始不久，就陷进了雷区，然后不得不边排雷边进攻，推进速度明显变慢。直到</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日早晨</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点，北翼方面的两条走廊地带，还没有被第十军的装甲师完全打通。蒙哥马利不得已下令各装甲师自行杀出一条通道，向开阔地进击。</a:t>
            </a:r>
            <a:endParaRPr lang="zh-CN" altLang="zh-CN" sz="1050" kern="100" dirty="0">
              <a:effectLst/>
              <a:latin typeface="宋体"/>
              <a:cs typeface="Courier New"/>
            </a:endParaRPr>
          </a:p>
        </p:txBody>
      </p:sp>
    </p:spTree>
    <p:extLst>
      <p:ext uri="{BB962C8B-B14F-4D97-AF65-F5344CB8AC3E}">
        <p14:creationId xmlns:p14="http://schemas.microsoft.com/office/powerpoint/2010/main" val="24562565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759103"/>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阿拉</a:t>
            </a:r>
            <a:r>
              <a:rPr lang="zh-CN" altLang="zh-CN" sz="2800" kern="100" dirty="0">
                <a:solidFill>
                  <a:srgbClr val="404040"/>
                </a:solidFill>
                <a:latin typeface="Times New Roman"/>
                <a:ea typeface="微软雅黑"/>
                <a:cs typeface="Times New Roman"/>
              </a:rPr>
              <a:t>曼会战第</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天双方陷入胶着状态。由于第十装甲师行动不利，第三十军又没有突出南部走廊，战场形势令人沮丧。到</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日，蒙哥马利便不再能安稳悠然地读书和睡觉了。第八集团军及其所属其他部队的步兵伤亡严重，新西兰师大约伤亡和失踪</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人，南非师</a:t>
            </a:r>
            <a:r>
              <a:rPr lang="en-US" altLang="zh-CN" sz="2800" kern="100" dirty="0">
                <a:solidFill>
                  <a:srgbClr val="404040"/>
                </a:solidFill>
                <a:latin typeface="Times New Roman"/>
                <a:ea typeface="微软雅黑"/>
                <a:cs typeface="Courier New"/>
              </a:rPr>
              <a:t>600</a:t>
            </a:r>
            <a:r>
              <a:rPr lang="zh-CN" altLang="zh-CN" sz="2800" kern="100" dirty="0">
                <a:solidFill>
                  <a:srgbClr val="404040"/>
                </a:solidFill>
                <a:latin typeface="Times New Roman"/>
                <a:ea typeface="微软雅黑"/>
                <a:cs typeface="Times New Roman"/>
              </a:rPr>
              <a:t>人，澳大利亚师</a:t>
            </a:r>
            <a:r>
              <a:rPr lang="en-US" altLang="zh-CN" sz="2800" kern="100" dirty="0">
                <a:solidFill>
                  <a:srgbClr val="404040"/>
                </a:solidFill>
                <a:latin typeface="Times New Roman"/>
                <a:ea typeface="微软雅黑"/>
                <a:cs typeface="Courier New"/>
              </a:rPr>
              <a:t>1 000</a:t>
            </a:r>
            <a:r>
              <a:rPr lang="zh-CN" altLang="zh-CN" sz="2800" kern="100" dirty="0">
                <a:solidFill>
                  <a:srgbClr val="404040"/>
                </a:solidFill>
                <a:latin typeface="Times New Roman"/>
                <a:ea typeface="微软雅黑"/>
                <a:cs typeface="Times New Roman"/>
              </a:rPr>
              <a:t>人，高地师</a:t>
            </a:r>
            <a:r>
              <a:rPr lang="en-US" altLang="zh-CN" sz="2800" kern="100" dirty="0">
                <a:solidFill>
                  <a:srgbClr val="404040"/>
                </a:solidFill>
                <a:latin typeface="Times New Roman"/>
                <a:ea typeface="微软雅黑"/>
                <a:cs typeface="Courier New"/>
              </a:rPr>
              <a:t>2 000</a:t>
            </a:r>
            <a:r>
              <a:rPr lang="zh-CN" altLang="zh-CN" sz="2800" kern="100" dirty="0">
                <a:solidFill>
                  <a:srgbClr val="404040"/>
                </a:solidFill>
                <a:latin typeface="Times New Roman"/>
                <a:ea typeface="微软雅黑"/>
                <a:cs typeface="Times New Roman"/>
              </a:rPr>
              <a:t>人，整个集团军损失总数约</a:t>
            </a:r>
            <a:r>
              <a:rPr lang="en-US" altLang="zh-CN" sz="2800" kern="100" dirty="0">
                <a:solidFill>
                  <a:srgbClr val="404040"/>
                </a:solidFill>
                <a:latin typeface="Times New Roman"/>
                <a:ea typeface="微软雅黑"/>
                <a:cs typeface="Courier New"/>
              </a:rPr>
              <a:t>6 100</a:t>
            </a:r>
            <a:r>
              <a:rPr lang="zh-CN" altLang="zh-CN" sz="2800" kern="100" dirty="0">
                <a:solidFill>
                  <a:srgbClr val="404040"/>
                </a:solidFill>
                <a:latin typeface="Times New Roman"/>
                <a:ea typeface="微软雅黑"/>
                <a:cs typeface="Times New Roman"/>
              </a:rPr>
              <a:t>余人，坦克损失</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多辆。</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日中午，蒙哥马利重新部署部队，将作战重心转移到澳军步九师辖区，改面北向海岸回旋，来了个</a:t>
            </a:r>
            <a:r>
              <a:rPr lang="en-US" altLang="zh-CN" sz="2800" kern="100" dirty="0">
                <a:solidFill>
                  <a:srgbClr val="404040"/>
                </a:solidFill>
                <a:latin typeface="Times New Roman"/>
                <a:ea typeface="微软雅黑"/>
                <a:cs typeface="Courier New"/>
              </a:rPr>
              <a:t>180</a:t>
            </a:r>
            <a:r>
              <a:rPr lang="zh-CN" altLang="zh-CN" sz="2800" kern="100" dirty="0">
                <a:solidFill>
                  <a:srgbClr val="404040"/>
                </a:solidFill>
                <a:latin typeface="Times New Roman"/>
                <a:ea typeface="微软雅黑"/>
                <a:cs typeface="Times New Roman"/>
              </a:rPr>
              <a:t>度大转弯。</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天后，攻击奏效，隆美尔全部德军集结北部，防止英军突破。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日，蒙哥马利利用隆美尔</a:t>
            </a:r>
            <a:r>
              <a:rPr lang="zh-CN" altLang="zh-CN" sz="2800" kern="100" dirty="0" smtClean="0">
                <a:solidFill>
                  <a:srgbClr val="404040"/>
                </a:solidFill>
                <a:latin typeface="Times New Roman"/>
                <a:ea typeface="微软雅黑"/>
                <a:cs typeface="Times New Roman"/>
              </a:rPr>
              <a:t>高</a:t>
            </a:r>
            <a:endParaRPr lang="zh-CN" altLang="zh-CN" sz="1050" kern="100" dirty="0">
              <a:effectLst/>
              <a:latin typeface="宋体"/>
              <a:cs typeface="Courier New"/>
            </a:endParaRPr>
          </a:p>
        </p:txBody>
      </p:sp>
    </p:spTree>
    <p:extLst>
      <p:ext uri="{BB962C8B-B14F-4D97-AF65-F5344CB8AC3E}">
        <p14:creationId xmlns:p14="http://schemas.microsoft.com/office/powerpoint/2010/main" val="12453381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259676"/>
            <a:ext cx="11843175" cy="397031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度</a:t>
            </a:r>
            <a:r>
              <a:rPr lang="zh-CN" altLang="zh-CN" sz="2800" kern="100" dirty="0">
                <a:solidFill>
                  <a:srgbClr val="404040"/>
                </a:solidFill>
                <a:latin typeface="Times New Roman"/>
                <a:ea typeface="微软雅黑"/>
                <a:cs typeface="Times New Roman"/>
              </a:rPr>
              <a:t>集结所露出的战线过窄、人员过密、不利于展开等破绽，大胆制定了代号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超装药作战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的行动，命令集团军所属部队在</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31</a:t>
            </a:r>
            <a:r>
              <a:rPr lang="zh-CN" altLang="zh-CN" sz="2800" kern="100" dirty="0">
                <a:solidFill>
                  <a:srgbClr val="404040"/>
                </a:solidFill>
                <a:latin typeface="Times New Roman"/>
                <a:ea typeface="微软雅黑"/>
                <a:cs typeface="Times New Roman"/>
              </a:rPr>
              <a:t>日和</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日待命，准备全线出击，第三十军向西推进，第十军向西北、西和西南推进，第十三军向南佯动。</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日凌晨</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超装药作战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行动开始，第八集团军在正面</a:t>
            </a:r>
            <a:r>
              <a:rPr lang="en-US" altLang="zh-CN" sz="2800" kern="100" dirty="0">
                <a:solidFill>
                  <a:srgbClr val="404040"/>
                </a:solidFill>
                <a:latin typeface="Times New Roman"/>
                <a:ea typeface="微软雅黑"/>
                <a:cs typeface="Courier New"/>
              </a:rPr>
              <a:t>3 650</a:t>
            </a:r>
            <a:r>
              <a:rPr lang="zh-CN" altLang="zh-CN" sz="2800" kern="100" dirty="0">
                <a:solidFill>
                  <a:srgbClr val="404040"/>
                </a:solidFill>
                <a:latin typeface="Times New Roman"/>
                <a:ea typeface="微软雅黑"/>
                <a:cs typeface="Times New Roman"/>
              </a:rPr>
              <a:t>米、纵深</a:t>
            </a:r>
            <a:r>
              <a:rPr lang="en-US" altLang="zh-CN" sz="2800" kern="100" dirty="0">
                <a:solidFill>
                  <a:srgbClr val="404040"/>
                </a:solidFill>
                <a:latin typeface="Times New Roman"/>
                <a:ea typeface="微软雅黑"/>
                <a:cs typeface="Courier New"/>
              </a:rPr>
              <a:t>5 500</a:t>
            </a:r>
            <a:r>
              <a:rPr lang="zh-CN" altLang="zh-CN" sz="2800" kern="100" dirty="0">
                <a:solidFill>
                  <a:srgbClr val="404040"/>
                </a:solidFill>
                <a:latin typeface="Times New Roman"/>
                <a:ea typeface="微软雅黑"/>
                <a:cs typeface="Times New Roman"/>
              </a:rPr>
              <a:t>米的开阔沙漠地带倾巢而出，非洲军团措手不及迅速败退。至傍晚，第八集团军俘获德军</a:t>
            </a:r>
            <a:r>
              <a:rPr lang="en-US" altLang="zh-CN" sz="2800" kern="100" dirty="0">
                <a:solidFill>
                  <a:srgbClr val="404040"/>
                </a:solidFill>
                <a:latin typeface="Times New Roman"/>
                <a:ea typeface="微软雅黑"/>
                <a:cs typeface="Courier New"/>
              </a:rPr>
              <a:t>1 500</a:t>
            </a:r>
            <a:r>
              <a:rPr lang="zh-CN" altLang="zh-CN" sz="2800" kern="100" dirty="0">
                <a:solidFill>
                  <a:srgbClr val="404040"/>
                </a:solidFill>
                <a:latin typeface="Times New Roman"/>
                <a:ea typeface="微软雅黑"/>
                <a:cs typeface="Times New Roman"/>
              </a:rPr>
              <a:t>多人，隆美尔率部西退。</a:t>
            </a:r>
            <a:endParaRPr lang="zh-CN" altLang="zh-CN" sz="1050" kern="100" dirty="0">
              <a:effectLst/>
              <a:latin typeface="宋体"/>
              <a:cs typeface="Courier New"/>
            </a:endParaRPr>
          </a:p>
        </p:txBody>
      </p:sp>
    </p:spTree>
    <p:extLst>
      <p:ext uri="{BB962C8B-B14F-4D97-AF65-F5344CB8AC3E}">
        <p14:creationId xmlns:p14="http://schemas.microsoft.com/office/powerpoint/2010/main" val="1669355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261442"/>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日，阿拉曼会战形势进一步明朗，蒙哥马利完全控制了战场主动权。他于是命令全线追击，他的口号是：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挺进！挺进！挺进！最大限度地挺进！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他的目标是的黎波里，为此，必须攻占隆美尔最后也是经营最久的防线奥吉拉，阿拉曼会战便变成了奥吉拉会战。</a:t>
            </a:r>
            <a:endParaRPr lang="zh-CN" altLang="zh-CN" sz="1050" kern="100" dirty="0">
              <a:effectLst/>
              <a:latin typeface="宋体"/>
              <a:cs typeface="Courier New"/>
            </a:endParaRPr>
          </a:p>
        </p:txBody>
      </p:sp>
      <p:sp>
        <p:nvSpPr>
          <p:cNvPr id="3" name="TextBox 2"/>
          <p:cNvSpPr txBox="1"/>
          <p:nvPr/>
        </p:nvSpPr>
        <p:spPr>
          <a:xfrm>
            <a:off x="262558" y="2922902"/>
            <a:ext cx="11725916"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奥</a:t>
            </a:r>
            <a:r>
              <a:rPr lang="zh-CN" altLang="zh-CN" sz="2800" kern="100" dirty="0">
                <a:solidFill>
                  <a:srgbClr val="404040"/>
                </a:solidFill>
                <a:latin typeface="Times New Roman"/>
                <a:ea typeface="微软雅黑"/>
                <a:cs typeface="Times New Roman"/>
              </a:rPr>
              <a:t>吉拉会战</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日如期打响。新西兰步兵师按计划直插敌后，第七装甲师以锐不可当的气势向前猛扑，两个师形成夹击态势，德军被分割成许多小股。</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日激战一天，隆美尔遭到了强有力的拦击和空中打击，伤亡惨重，但最终在付出巨大代价后向西突围成功。蒙哥马利适时下令停止追击，宣告奥吉拉会战结束。</a:t>
            </a:r>
            <a:endParaRPr lang="zh-CN" altLang="zh-CN" sz="1050" kern="100" dirty="0">
              <a:effectLst/>
              <a:latin typeface="宋体"/>
              <a:cs typeface="Courier New"/>
            </a:endParaRPr>
          </a:p>
        </p:txBody>
      </p:sp>
    </p:spTree>
    <p:extLst>
      <p:ext uri="{BB962C8B-B14F-4D97-AF65-F5344CB8AC3E}">
        <p14:creationId xmlns:p14="http://schemas.microsoft.com/office/powerpoint/2010/main" val="18386491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767292"/>
            <a:ext cx="11843175" cy="1950534"/>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从</a:t>
            </a:r>
            <a:r>
              <a:rPr lang="zh-CN" altLang="zh-CN" sz="2800" kern="100" dirty="0">
                <a:solidFill>
                  <a:srgbClr val="404040"/>
                </a:solidFill>
                <a:latin typeface="Times New Roman"/>
                <a:ea typeface="微软雅黑"/>
                <a:cs typeface="Times New Roman"/>
              </a:rPr>
              <a:t>阿拉曼到奥吉拉，蒙哥马利率部追击</a:t>
            </a:r>
            <a:r>
              <a:rPr lang="en-US" altLang="zh-CN" sz="2800" kern="100" dirty="0">
                <a:solidFill>
                  <a:srgbClr val="404040"/>
                </a:solidFill>
                <a:latin typeface="Times New Roman"/>
                <a:ea typeface="微软雅黑"/>
                <a:cs typeface="Courier New"/>
              </a:rPr>
              <a:t>2 000</a:t>
            </a:r>
            <a:r>
              <a:rPr lang="zh-CN" altLang="zh-CN" sz="2800" kern="100" dirty="0">
                <a:solidFill>
                  <a:srgbClr val="404040"/>
                </a:solidFill>
                <a:latin typeface="Times New Roman"/>
                <a:ea typeface="微软雅黑"/>
                <a:cs typeface="Times New Roman"/>
              </a:rPr>
              <a:t>公里，重创不可一世的隆美尔非洲军团，埃及从此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安若磐石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1943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日凌晨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点，第八集团军进入的黎波里。</a:t>
            </a:r>
            <a:endParaRPr lang="zh-CN" altLang="zh-CN" sz="1050" kern="100" dirty="0">
              <a:effectLst/>
              <a:latin typeface="宋体"/>
              <a:cs typeface="Courier New"/>
            </a:endParaRPr>
          </a:p>
        </p:txBody>
      </p:sp>
    </p:spTree>
    <p:extLst>
      <p:ext uri="{BB962C8B-B14F-4D97-AF65-F5344CB8AC3E}">
        <p14:creationId xmlns:p14="http://schemas.microsoft.com/office/powerpoint/2010/main" val="2078033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471" y="-170606"/>
            <a:ext cx="11961607" cy="6391383"/>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1943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日，蒙哥马利追逼隆美尔非洲军团至突尼斯境内的马雷斯防线，以整编后的第三十军</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个师、新西兰步兵师、第十军</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个装甲师和强大的空中打击部队，与隆美尔激战。</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天后马雷斯战役结束，德军被俘</a:t>
            </a:r>
            <a:r>
              <a:rPr lang="en-US" altLang="zh-CN" sz="2800" kern="100" dirty="0">
                <a:solidFill>
                  <a:srgbClr val="404040"/>
                </a:solidFill>
                <a:latin typeface="Times New Roman"/>
                <a:ea typeface="微软雅黑"/>
                <a:cs typeface="Courier New"/>
              </a:rPr>
              <a:t>2 500</a:t>
            </a:r>
            <a:r>
              <a:rPr lang="zh-CN" altLang="zh-CN" sz="2800" kern="100" dirty="0">
                <a:solidFill>
                  <a:srgbClr val="404040"/>
                </a:solidFill>
                <a:latin typeface="Times New Roman"/>
                <a:ea typeface="微软雅黑"/>
                <a:cs typeface="Times New Roman"/>
              </a:rPr>
              <a:t>余人，伤亡惨重，残部逃过盖布斯峡谷。</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日，第八集团军与非洲军团在盖布斯以北鏖战一天，俘敌</a:t>
            </a:r>
            <a:r>
              <a:rPr lang="en-US" altLang="zh-CN" sz="2800" kern="100" dirty="0">
                <a:solidFill>
                  <a:srgbClr val="404040"/>
                </a:solidFill>
                <a:latin typeface="Times New Roman"/>
                <a:ea typeface="微软雅黑"/>
                <a:cs typeface="Courier New"/>
              </a:rPr>
              <a:t>7 000</a:t>
            </a:r>
            <a:r>
              <a:rPr lang="zh-CN" altLang="zh-CN" sz="2800" kern="100" dirty="0">
                <a:solidFill>
                  <a:srgbClr val="404040"/>
                </a:solidFill>
                <a:latin typeface="Times New Roman"/>
                <a:ea typeface="微软雅黑"/>
                <a:cs typeface="Times New Roman"/>
              </a:rPr>
              <a:t>余人。</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日，第八集团军与由加夫萨东进的美军第一集团军在盖布斯以北会师。</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日，美第一集团军和英第八集团军一部，联合对突尼斯德军发起攻击，英第七装甲师最先攻入突尼斯。第二天，英美联军占领比塞大和突尼斯。</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日，德军有组织的抵抗全部停止，被俘</a:t>
            </a:r>
            <a:r>
              <a:rPr lang="en-US" altLang="zh-CN" sz="2800" kern="100" dirty="0">
                <a:solidFill>
                  <a:srgbClr val="404040"/>
                </a:solidFill>
                <a:latin typeface="Times New Roman"/>
                <a:ea typeface="微软雅黑"/>
                <a:cs typeface="Courier New"/>
              </a:rPr>
              <a:t>24.8</a:t>
            </a:r>
            <a:r>
              <a:rPr lang="zh-CN" altLang="zh-CN" sz="2800" kern="100" dirty="0">
                <a:solidFill>
                  <a:srgbClr val="404040"/>
                </a:solidFill>
                <a:latin typeface="Times New Roman"/>
                <a:ea typeface="微软雅黑"/>
                <a:cs typeface="Times New Roman"/>
              </a:rPr>
              <a:t>万人，仓库、堆栈、重兵器和装备器材等全被英美联军缴获，除极少数溃窜崩条半岛外，德非洲军团全军覆没，非洲战事宣告结束。</a:t>
            </a:r>
            <a:endParaRPr lang="zh-CN" altLang="zh-CN" sz="1050" kern="100" dirty="0">
              <a:effectLst/>
              <a:latin typeface="宋体"/>
              <a:cs typeface="Courier New"/>
            </a:endParaRPr>
          </a:p>
        </p:txBody>
      </p:sp>
    </p:spTree>
    <p:extLst>
      <p:ext uri="{BB962C8B-B14F-4D97-AF65-F5344CB8AC3E}">
        <p14:creationId xmlns:p14="http://schemas.microsoft.com/office/powerpoint/2010/main" val="17895891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1408993"/>
            <a:ext cx="11725916" cy="2596865"/>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纵横西西里</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1943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月同盟国在卡萨布兰卡的会议上决定，在清除了非洲大陆的敌人后，立即开始彻底击溃意大利的作战，第一步就是攻占西西里岛，行动代号为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强壮作战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54679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65" y="1126185"/>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强壮作战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是盟军第一次大规模联合登陆作战，是诺曼底登陆的预演。</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日，联合参谋长委员会任命艾森豪威尔为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强壮作战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行动的最高统帅，蒙哥马利被任命为东部特遣部队司令官，这支部队实际上就是第八集团军，下辖第十三军和第三十军；美国的巴顿将军任西部特遣部队司令官，这支部队也就是美军第七集团军。这两支部队都在亚历山大司令部的指挥下作战，该司令部将所辖两个集团军番号数字相加，称为第十五集团军群。</a:t>
            </a:r>
            <a:endParaRPr lang="zh-CN" altLang="zh-CN" sz="1050" kern="100" dirty="0">
              <a:effectLst/>
              <a:latin typeface="宋体"/>
              <a:cs typeface="Courier New"/>
            </a:endParaRPr>
          </a:p>
        </p:txBody>
      </p:sp>
    </p:spTree>
    <p:extLst>
      <p:ext uri="{BB962C8B-B14F-4D97-AF65-F5344CB8AC3E}">
        <p14:creationId xmlns:p14="http://schemas.microsoft.com/office/powerpoint/2010/main" val="3429119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052436"/>
            <a:ext cx="11680859" cy="388952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己。要别人比他自己更关心他，要别人比关心每人自己更关心他，都是违背作为个体的生物学和心理学特性的。结论是：每个人都应该自立。真正成为自己可不是一件容易的事。世上有许多人，你可以说他是随便什么东西，例如是一种职业，一种身份，一个角色，唯独不是他自己。如果一个人总是按照别人的意见生活，没有自己的独立思考，总是为外在的事务忙碌，没有自己的内心生活，那么，说他不是他自己就一点儿也没有冤枉他。</a:t>
            </a:r>
            <a:endParaRPr lang="zh-CN" altLang="zh-CN" sz="1050" kern="100" dirty="0">
              <a:solidFill>
                <a:prstClr val="black"/>
              </a:solidFill>
              <a:latin typeface="宋体"/>
              <a:cs typeface="Courier New"/>
            </a:endParaRPr>
          </a:p>
        </p:txBody>
      </p:sp>
      <p:sp>
        <p:nvSpPr>
          <p:cNvPr id="3" name="TextBox 2"/>
          <p:cNvSpPr txBox="1"/>
          <p:nvPr/>
        </p:nvSpPr>
        <p:spPr>
          <a:xfrm>
            <a:off x="293926" y="5013970"/>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蒙哥马利</a:t>
            </a:r>
            <a:r>
              <a:rPr lang="zh-CN" altLang="zh-CN" sz="2800" kern="100" dirty="0">
                <a:solidFill>
                  <a:srgbClr val="404040"/>
                </a:solidFill>
                <a:latin typeface="Times New Roman"/>
                <a:ea typeface="微软雅黑"/>
                <a:cs typeface="Times New Roman"/>
              </a:rPr>
              <a:t>意识到非洲沙漠时代已经成为过去，现在是与美军共同作战，要忠诚于共同的事业而不是狭隘的民族利益。事实上，他为此做了很大努力，譬如在作战计划上、后勤供给上都一再妥协，但他执拗的个性使他又一再与美军将领们发生不愉快。蒙哥马利后来反省自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我们将不得不学习如何和别人共事，并且，为了整体利益将不得不牺牲自己的利益。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蒙哥马利的意见与艾森豪威尔、巴顿多次相左，最终都是在这一大的原则下得到解决的。在这个过程中，他们也增加了相互之间的了解，为联合行动的胜利奠定了基础。</a:t>
            </a:r>
            <a:endParaRPr lang="zh-CN" altLang="zh-CN" sz="1050" kern="100" dirty="0">
              <a:effectLst/>
              <a:latin typeface="宋体"/>
              <a:cs typeface="Courier New"/>
            </a:endParaRPr>
          </a:p>
        </p:txBody>
      </p:sp>
    </p:spTree>
    <p:extLst>
      <p:ext uri="{BB962C8B-B14F-4D97-AF65-F5344CB8AC3E}">
        <p14:creationId xmlns:p14="http://schemas.microsoft.com/office/powerpoint/2010/main" val="2162837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22702"/>
            <a:ext cx="11843175"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西西里</a:t>
            </a:r>
            <a:r>
              <a:rPr lang="zh-CN" altLang="zh-CN" sz="2800" kern="100" dirty="0">
                <a:solidFill>
                  <a:srgbClr val="404040"/>
                </a:solidFill>
                <a:latin typeface="Times New Roman"/>
                <a:ea typeface="微软雅黑"/>
                <a:cs typeface="Times New Roman"/>
              </a:rPr>
              <a:t>岛登陆成功后，盟军面临的第一个问题就是如何攻占墨西拿。</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攻击</a:t>
            </a:r>
            <a:r>
              <a:rPr lang="zh-CN" altLang="zh-CN" sz="2800" kern="100" dirty="0">
                <a:solidFill>
                  <a:srgbClr val="404040"/>
                </a:solidFill>
                <a:latin typeface="Times New Roman"/>
                <a:ea typeface="微软雅黑"/>
                <a:cs typeface="Times New Roman"/>
              </a:rPr>
              <a:t>开始后，德军凯赛林部抵抗非常顽强，蒙哥马利推进迟缓。</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巴顿</a:t>
            </a:r>
            <a:r>
              <a:rPr lang="zh-CN" altLang="zh-CN" sz="2800" kern="100" dirty="0">
                <a:solidFill>
                  <a:srgbClr val="404040"/>
                </a:solidFill>
                <a:latin typeface="Times New Roman"/>
                <a:ea typeface="微软雅黑"/>
                <a:cs typeface="Times New Roman"/>
              </a:rPr>
              <a:t>抢先一步进入墨西拿，成了英雄，蒙哥马利感到失落与苦恼。当然，这并没有从根本上影响蒙哥马利的情绪，他是那种具有进攻型、挑战型性格的人，他决心在以后的战争中创造奇迹。</a:t>
            </a:r>
            <a:endParaRPr lang="zh-CN" altLang="zh-CN" sz="1050" kern="100" dirty="0">
              <a:effectLst/>
              <a:latin typeface="宋体"/>
              <a:cs typeface="Courier New"/>
            </a:endParaRPr>
          </a:p>
        </p:txBody>
      </p:sp>
    </p:spTree>
    <p:extLst>
      <p:ext uri="{BB962C8B-B14F-4D97-AF65-F5344CB8AC3E}">
        <p14:creationId xmlns:p14="http://schemas.microsoft.com/office/powerpoint/2010/main" val="843644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20147"/>
            <a:ext cx="11843175" cy="5973943"/>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这一年</a:t>
            </a:r>
            <a:r>
              <a:rPr lang="zh-CN" altLang="zh-CN" sz="2600" kern="100" dirty="0">
                <a:solidFill>
                  <a:srgbClr val="404040"/>
                </a:solidFill>
                <a:latin typeface="Times New Roman"/>
                <a:ea typeface="微软雅黑"/>
                <a:cs typeface="Times New Roman"/>
              </a:rPr>
              <a:t>的</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月底，进攻意大利本土的最后战役计划制订完成，由英第八集团军北渡墨西拿海峡，进入意大利作战，代号</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贝镇作战</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；由美第五集团军在萨勒诺登陆，进入意大利作战，代号</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雪崩作战</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日，蒙哥马利以其惯有的激情和做法，发布了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告集团军官兵书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，鼓励大家说：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第八集团军是同盟大军踏上欧陆本土的第一支队伍，对于我们，这是一种无比的殊荣。这次行将来临的会战将只有一种结果，这种结果就是</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另一次成功</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日凌晨</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时</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贝镇作战</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开始。这一天，恰好是战争爆发纪念日，蒙哥马利后来回忆说：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成千上万发炮弹开始向墨西拿海峡对岸轰击。与此同时，</a:t>
            </a:r>
            <a:r>
              <a:rPr lang="en-US" altLang="zh-CN" sz="2600" kern="100" dirty="0">
                <a:solidFill>
                  <a:srgbClr val="404040"/>
                </a:solidFill>
                <a:latin typeface="Times New Roman"/>
                <a:ea typeface="微软雅黑"/>
                <a:cs typeface="Courier New"/>
              </a:rPr>
              <a:t>15</a:t>
            </a:r>
            <a:r>
              <a:rPr lang="zh-CN" altLang="zh-CN" sz="2600" kern="100" dirty="0">
                <a:solidFill>
                  <a:srgbClr val="404040"/>
                </a:solidFill>
                <a:latin typeface="Times New Roman"/>
                <a:ea typeface="微软雅黑"/>
                <a:cs typeface="Times New Roman"/>
              </a:rPr>
              <a:t>艘战舰轰击了海峡南端的雷焦的敌防御部队。驻在内陆的重型轰炸机也做出了贡献。这一切都是</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贝镇</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行动的雄伟序幕。大约</a:t>
            </a:r>
            <a:r>
              <a:rPr lang="en-US" altLang="zh-CN" sz="2600" kern="100" dirty="0">
                <a:solidFill>
                  <a:srgbClr val="404040"/>
                </a:solidFill>
                <a:latin typeface="Times New Roman"/>
                <a:ea typeface="微软雅黑"/>
                <a:cs typeface="Courier New"/>
              </a:rPr>
              <a:t>300</a:t>
            </a:r>
            <a:r>
              <a:rPr lang="zh-CN" altLang="zh-CN" sz="2600" kern="100" dirty="0">
                <a:solidFill>
                  <a:srgbClr val="404040"/>
                </a:solidFill>
                <a:latin typeface="Times New Roman"/>
                <a:ea typeface="微软雅黑"/>
                <a:cs typeface="Times New Roman"/>
              </a:rPr>
              <a:t>艘登陆艇和渡船在一种差不多像节日一般欢乐的气氛中把十三军的第五师和加拿大第一师送上了意大利本土。</a:t>
            </a:r>
            <a:r>
              <a:rPr lang="en-US" altLang="zh-CN" sz="2600" kern="100" dirty="0">
                <a:solidFill>
                  <a:srgbClr val="404040"/>
                </a:solidFill>
                <a:latin typeface="宋体"/>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3493074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3243196"/>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由于</a:t>
            </a:r>
            <a:r>
              <a:rPr lang="zh-CN" altLang="zh-CN" sz="2800" kern="100" dirty="0">
                <a:solidFill>
                  <a:srgbClr val="404040"/>
                </a:solidFill>
                <a:latin typeface="Times New Roman"/>
                <a:ea typeface="微软雅黑"/>
                <a:cs typeface="Times New Roman"/>
              </a:rPr>
              <a:t>道路状况和后勤保障不够理想，踏上意大利本土的第八集团军有劲使不上，组织不起大规模进攻。</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月底，第八集团在意大利作战的过程就是一条河向另一条河稳步推进的过程。在特里尼奥河，第八集团军遇到了第一次真正意义上的抵抗，德军第</a:t>
            </a:r>
            <a:r>
              <a:rPr lang="en-US" altLang="zh-CN" sz="2800" kern="100" dirty="0">
                <a:solidFill>
                  <a:srgbClr val="404040"/>
                </a:solidFill>
                <a:latin typeface="Times New Roman"/>
                <a:ea typeface="微软雅黑"/>
                <a:cs typeface="Courier New"/>
              </a:rPr>
              <a:t>76</a:t>
            </a:r>
            <a:r>
              <a:rPr lang="zh-CN" altLang="zh-CN" sz="2800" kern="100" dirty="0">
                <a:solidFill>
                  <a:srgbClr val="404040"/>
                </a:solidFill>
                <a:latin typeface="Times New Roman"/>
                <a:ea typeface="微软雅黑"/>
                <a:cs typeface="Times New Roman"/>
              </a:rPr>
              <a:t>装甲师在冷雨、泥泞中坚持了很长时间才被赶跑。此后，第八集团军就逼近了桑格罗河。</a:t>
            </a:r>
            <a:endParaRPr lang="zh-CN" altLang="zh-CN" sz="1050" kern="100" dirty="0">
              <a:effectLst/>
              <a:latin typeface="宋体"/>
              <a:cs typeface="Courier New"/>
            </a:endParaRPr>
          </a:p>
        </p:txBody>
      </p:sp>
    </p:spTree>
    <p:extLst>
      <p:ext uri="{BB962C8B-B14F-4D97-AF65-F5344CB8AC3E}">
        <p14:creationId xmlns:p14="http://schemas.microsoft.com/office/powerpoint/2010/main" val="8587325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夺取</a:t>
            </a:r>
            <a:r>
              <a:rPr lang="zh-CN" altLang="zh-CN" sz="2800" kern="100" dirty="0">
                <a:solidFill>
                  <a:srgbClr val="404040"/>
                </a:solidFill>
                <a:latin typeface="Times New Roman"/>
                <a:ea typeface="微软雅黑"/>
                <a:cs typeface="Times New Roman"/>
              </a:rPr>
              <a:t>桑格罗河及河岸后部地区之战，是蒙哥马利在意大利组织的最后一次战役，是罗马战役的第一阶段，是英美联军协作的新的一页，同时，又被称作是在意大利进行的第一次重要的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蒙哥马利式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战役。然而，它没有以盟军的胜利而告终。蒙哥马利将失利原因归结为恶劣的交通和气象条件。第八集团军的攻击部队如新西兰师、印度师和第七十八师，甚至都无法获得一块干爽的或者稍微坚固一点的阵地。德军凭借自然条件顽强地坚守着，直到第八集团军不得不主动撤出战斗。这是二战开始以来，最令蒙哥马利无可奈何的一个战役。</a:t>
            </a:r>
            <a:endParaRPr lang="zh-CN" altLang="zh-CN" sz="1050" kern="100" dirty="0">
              <a:effectLst/>
              <a:latin typeface="宋体"/>
              <a:cs typeface="Courier New"/>
            </a:endParaRPr>
          </a:p>
        </p:txBody>
      </p:sp>
    </p:spTree>
    <p:extLst>
      <p:ext uri="{BB962C8B-B14F-4D97-AF65-F5344CB8AC3E}">
        <p14:creationId xmlns:p14="http://schemas.microsoft.com/office/powerpoint/2010/main" val="2638014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65498"/>
            <a:ext cx="11609818" cy="4535857"/>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挥师诺曼底</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诺曼底</a:t>
            </a:r>
            <a:r>
              <a:rPr lang="zh-CN" altLang="zh-CN" sz="2800" kern="100" dirty="0">
                <a:solidFill>
                  <a:srgbClr val="404040"/>
                </a:solidFill>
                <a:latin typeface="Times New Roman"/>
                <a:ea typeface="微软雅黑"/>
                <a:cs typeface="Times New Roman"/>
              </a:rPr>
              <a:t>登陆是世界军事史上的奇迹，是永垂史册的反对侵略战争的辉煌篇章。</a:t>
            </a:r>
            <a:r>
              <a:rPr lang="en-US" altLang="zh-CN" sz="2800" kern="100" dirty="0">
                <a:solidFill>
                  <a:srgbClr val="404040"/>
                </a:solidFill>
                <a:latin typeface="Times New Roman"/>
                <a:ea typeface="微软雅黑"/>
                <a:cs typeface="Courier New"/>
              </a:rPr>
              <a:t>1944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月初，英伦三岛上聚集了盟军的</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多万军队，其中英军约有</a:t>
            </a:r>
            <a:r>
              <a:rPr lang="en-US" altLang="zh-CN" sz="2800" kern="100" dirty="0">
                <a:solidFill>
                  <a:srgbClr val="404040"/>
                </a:solidFill>
                <a:latin typeface="Times New Roman"/>
                <a:ea typeface="微软雅黑"/>
                <a:cs typeface="Courier New"/>
              </a:rPr>
              <a:t>175</a:t>
            </a:r>
            <a:r>
              <a:rPr lang="zh-CN" altLang="zh-CN" sz="2800" kern="100" dirty="0">
                <a:solidFill>
                  <a:srgbClr val="404040"/>
                </a:solidFill>
                <a:latin typeface="Times New Roman"/>
                <a:ea typeface="微软雅黑"/>
                <a:cs typeface="Times New Roman"/>
              </a:rPr>
              <a:t>万，美军</a:t>
            </a:r>
            <a:r>
              <a:rPr lang="en-US" altLang="zh-CN" sz="2800" kern="100" dirty="0">
                <a:solidFill>
                  <a:srgbClr val="404040"/>
                </a:solidFill>
                <a:latin typeface="Times New Roman"/>
                <a:ea typeface="微软雅黑"/>
                <a:cs typeface="Courier New"/>
              </a:rPr>
              <a:t>150</a:t>
            </a:r>
            <a:r>
              <a:rPr lang="zh-CN" altLang="zh-CN" sz="2800" kern="100" dirty="0">
                <a:solidFill>
                  <a:srgbClr val="404040"/>
                </a:solidFill>
                <a:latin typeface="Times New Roman"/>
                <a:ea typeface="微软雅黑"/>
                <a:cs typeface="Times New Roman"/>
              </a:rPr>
              <a:t>万。此外，还有作战飞机</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万架，训练和预备队飞机数千架，空降滑翔机</a:t>
            </a:r>
            <a:r>
              <a:rPr lang="en-US" altLang="zh-CN" sz="2800" kern="100" dirty="0">
                <a:solidFill>
                  <a:srgbClr val="404040"/>
                </a:solidFill>
                <a:latin typeface="Times New Roman"/>
                <a:ea typeface="微软雅黑"/>
                <a:cs typeface="Courier New"/>
              </a:rPr>
              <a:t>3 500</a:t>
            </a:r>
            <a:r>
              <a:rPr lang="zh-CN" altLang="zh-CN" sz="2800" kern="100" dirty="0">
                <a:solidFill>
                  <a:srgbClr val="404040"/>
                </a:solidFill>
                <a:latin typeface="Times New Roman"/>
                <a:ea typeface="微软雅黑"/>
                <a:cs typeface="Times New Roman"/>
              </a:rPr>
              <a:t>架，战舰</a:t>
            </a:r>
            <a:r>
              <a:rPr lang="en-US" altLang="zh-CN" sz="2800" kern="100" dirty="0">
                <a:solidFill>
                  <a:srgbClr val="404040"/>
                </a:solidFill>
                <a:latin typeface="Times New Roman"/>
                <a:ea typeface="微软雅黑"/>
                <a:cs typeface="Courier New"/>
              </a:rPr>
              <a:t>1 200</a:t>
            </a:r>
            <a:r>
              <a:rPr lang="zh-CN" altLang="zh-CN" sz="2800" kern="100" dirty="0">
                <a:solidFill>
                  <a:srgbClr val="404040"/>
                </a:solidFill>
                <a:latin typeface="Times New Roman"/>
                <a:ea typeface="微软雅黑"/>
                <a:cs typeface="Times New Roman"/>
              </a:rPr>
              <a:t>多艘，登陆艇</a:t>
            </a:r>
            <a:r>
              <a:rPr lang="en-US" altLang="zh-CN" sz="2800" kern="100" dirty="0">
                <a:solidFill>
                  <a:srgbClr val="404040"/>
                </a:solidFill>
                <a:latin typeface="Times New Roman"/>
                <a:ea typeface="微软雅黑"/>
                <a:cs typeface="Courier New"/>
              </a:rPr>
              <a:t>4 000</a:t>
            </a:r>
            <a:r>
              <a:rPr lang="zh-CN" altLang="zh-CN" sz="2800" kern="100" dirty="0">
                <a:solidFill>
                  <a:srgbClr val="404040"/>
                </a:solidFill>
                <a:latin typeface="Times New Roman"/>
                <a:ea typeface="微软雅黑"/>
                <a:cs typeface="Times New Roman"/>
              </a:rPr>
              <a:t>多艘，运输船</a:t>
            </a:r>
            <a:r>
              <a:rPr lang="en-US" altLang="zh-CN" sz="2800" kern="100" dirty="0">
                <a:solidFill>
                  <a:srgbClr val="404040"/>
                </a:solidFill>
                <a:latin typeface="Times New Roman"/>
                <a:ea typeface="微软雅黑"/>
                <a:cs typeface="Courier New"/>
              </a:rPr>
              <a:t>1 600</a:t>
            </a:r>
            <a:r>
              <a:rPr lang="zh-CN" altLang="zh-CN" sz="2800" kern="100" dirty="0">
                <a:solidFill>
                  <a:srgbClr val="404040"/>
                </a:solidFill>
                <a:latin typeface="Times New Roman"/>
                <a:ea typeface="微软雅黑"/>
                <a:cs typeface="Times New Roman"/>
              </a:rPr>
              <a:t>多艘。这是一个史无前例的庞大作战阵容。诺曼底战役的作战目标，是反攻欧洲并给德国法西斯以毁灭性打击</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6142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621482"/>
            <a:ext cx="11843175"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蒙哥马利</a:t>
            </a:r>
            <a:r>
              <a:rPr lang="zh-CN" altLang="zh-CN" sz="2800" kern="100" dirty="0">
                <a:solidFill>
                  <a:srgbClr val="404040"/>
                </a:solidFill>
                <a:latin typeface="Times New Roman"/>
                <a:ea typeface="微软雅黑"/>
                <a:cs typeface="Times New Roman"/>
              </a:rPr>
              <a:t>在诺曼底战役中有两点特殊贡献。第一，他以军事家的敏锐、历经战事磨炼的果决和善于抓住问题实质的独特才能，及时地发现、提出并促使决策层修订了作战计划中不彻底的部分。同时，由于他的正确判断和出色指挥，避免了登陆作战最容易陷入的登陆面过窄、部队展不开、不能很好地巩固滩头阵地并向纵深发展的弊端。第二，他参与了战役的核心指挥。</a:t>
            </a:r>
            <a:r>
              <a:rPr lang="en-US" altLang="zh-CN" sz="2800" kern="100" dirty="0">
                <a:solidFill>
                  <a:srgbClr val="404040"/>
                </a:solidFill>
                <a:latin typeface="Times New Roman"/>
                <a:ea typeface="微软雅黑"/>
                <a:cs typeface="Courier New"/>
              </a:rPr>
              <a:t>1943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月底，蒙哥马利被英国陆军部任命为第二十一集团军群总司令，调离了他指挥了一年多的第八集团军。这次升迁，使他有机会施展军事才能，在更广大的战线上创造辉煌战绩。</a:t>
            </a:r>
            <a:endParaRPr lang="zh-CN" altLang="zh-CN" sz="1050" kern="100" dirty="0">
              <a:effectLst/>
              <a:latin typeface="宋体"/>
              <a:cs typeface="Courier New"/>
            </a:endParaRPr>
          </a:p>
        </p:txBody>
      </p:sp>
    </p:spTree>
    <p:extLst>
      <p:ext uri="{BB962C8B-B14F-4D97-AF65-F5344CB8AC3E}">
        <p14:creationId xmlns:p14="http://schemas.microsoft.com/office/powerpoint/2010/main" val="20643570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7426"/>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诺曼底</a:t>
            </a:r>
            <a:r>
              <a:rPr lang="zh-CN" altLang="zh-CN" sz="2800" kern="100" dirty="0">
                <a:solidFill>
                  <a:srgbClr val="404040"/>
                </a:solidFill>
                <a:latin typeface="Times New Roman"/>
                <a:ea typeface="微软雅黑"/>
                <a:cs typeface="Times New Roman"/>
              </a:rPr>
              <a:t>战役攻击实际上是</a:t>
            </a:r>
            <a:r>
              <a:rPr lang="en-US" altLang="zh-CN" sz="2800" kern="100" dirty="0">
                <a:solidFill>
                  <a:srgbClr val="404040"/>
                </a:solidFill>
                <a:latin typeface="Times New Roman"/>
                <a:ea typeface="微软雅黑"/>
                <a:cs typeface="Courier New"/>
              </a:rPr>
              <a:t>1944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日打响的。</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6</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日，英吉利海峡万舰竞发。虽然德军没有正确判断出盟军登陆区域，但由于已调任该防区司令官的隆美尔生性谨慎，早已在诺曼底滩头布设了大约</a:t>
            </a:r>
            <a:r>
              <a:rPr lang="en-US" altLang="zh-CN" sz="2800" kern="100" dirty="0">
                <a:solidFill>
                  <a:srgbClr val="404040"/>
                </a:solidFill>
                <a:latin typeface="Times New Roman"/>
                <a:ea typeface="微软雅黑"/>
                <a:cs typeface="Courier New"/>
              </a:rPr>
              <a:t>500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600</a:t>
            </a:r>
            <a:r>
              <a:rPr lang="zh-CN" altLang="zh-CN" sz="2800" kern="100" dirty="0">
                <a:solidFill>
                  <a:srgbClr val="404040"/>
                </a:solidFill>
                <a:latin typeface="Times New Roman"/>
                <a:ea typeface="微软雅黑"/>
                <a:cs typeface="Times New Roman"/>
              </a:rPr>
              <a:t>万枚地雷、大量的防登陆艇墩桩，以及密集的炮火和坚固的滩头阵地，还是给盟军登陆作战造成了极大困难。由于海上波涛汹涌，登陆艇在离岸还有</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千米左右就不得不下水。士兵们挤在狭小的艇体中，浑身透湿，冷得发抖，战斗力受到影响。在美军第一师登陆奥马哈海滩，由于战舰炮火和美军第八航空队轰炸受气候影响没有准确打击滩头，德军的岸边防御几乎完好无损，战斗比预想的要残酷得多，由取胜变为求生。</a:t>
            </a:r>
            <a:endParaRPr lang="zh-CN" altLang="zh-CN" sz="1050" kern="100" dirty="0">
              <a:effectLst/>
              <a:latin typeface="宋体"/>
              <a:cs typeface="Courier New"/>
            </a:endParaRPr>
          </a:p>
        </p:txBody>
      </p:sp>
    </p:spTree>
    <p:extLst>
      <p:ext uri="{BB962C8B-B14F-4D97-AF65-F5344CB8AC3E}">
        <p14:creationId xmlns:p14="http://schemas.microsoft.com/office/powerpoint/2010/main" val="2368795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2731"/>
            <a:ext cx="11843175" cy="6474849"/>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英军和加拿大军队登陆地的戈尔德、朱诺和斯沃德滩头，蒙哥马利的两个战略构想起了作用。一是空降部队策应，虽然大多空降部队降落地在恶劣气候影响下不符合战役计划，并且伞兵们相互联系也出现了问题，但还是扰乱了德军正面防御；二是水陆两栖坦克快速跟进，装甲部队几乎与登陆艇同时上岸，工兵部队扫雷、架桥衔接得也比较好。所以，这些滩头的进攻相对顺利一些。当</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日的黄昏到来的时候，诺曼底的硝烟渐渐向内陆飘散，德军防线退缩了</a:t>
            </a:r>
            <a:r>
              <a:rPr lang="en-US" altLang="zh-CN" sz="2800" kern="100" dirty="0">
                <a:solidFill>
                  <a:srgbClr val="404040"/>
                </a:solidFill>
                <a:latin typeface="Times New Roman"/>
                <a:ea typeface="微软雅黑"/>
                <a:cs typeface="Courier New"/>
              </a:rPr>
              <a:t>6.5</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千米，伤亡巨大。在美军的两个滩头阵地上，约有</a:t>
            </a:r>
            <a:r>
              <a:rPr lang="en-US" altLang="zh-CN" sz="2800" kern="100" dirty="0">
                <a:solidFill>
                  <a:srgbClr val="404040"/>
                </a:solidFill>
                <a:latin typeface="Times New Roman"/>
                <a:ea typeface="微软雅黑"/>
                <a:cs typeface="Courier New"/>
              </a:rPr>
              <a:t>57 500</a:t>
            </a:r>
            <a:r>
              <a:rPr lang="zh-CN" altLang="zh-CN" sz="2800" kern="100" dirty="0">
                <a:solidFill>
                  <a:srgbClr val="404040"/>
                </a:solidFill>
                <a:latin typeface="Times New Roman"/>
                <a:ea typeface="微软雅黑"/>
                <a:cs typeface="Times New Roman"/>
              </a:rPr>
              <a:t>余名官兵登陆，还有空降部队</a:t>
            </a:r>
            <a:r>
              <a:rPr lang="en-US" altLang="zh-CN" sz="2800" kern="100" dirty="0">
                <a:solidFill>
                  <a:srgbClr val="404040"/>
                </a:solidFill>
                <a:latin typeface="Times New Roman"/>
                <a:ea typeface="微软雅黑"/>
                <a:cs typeface="Courier New"/>
              </a:rPr>
              <a:t>15 500</a:t>
            </a:r>
            <a:r>
              <a:rPr lang="zh-CN" altLang="zh-CN" sz="2800" kern="100" dirty="0">
                <a:solidFill>
                  <a:srgbClr val="404040"/>
                </a:solidFill>
                <a:latin typeface="Times New Roman"/>
                <a:ea typeface="微软雅黑"/>
                <a:cs typeface="Times New Roman"/>
              </a:rPr>
              <a:t>人，伤亡约</a:t>
            </a:r>
            <a:r>
              <a:rPr lang="en-US" altLang="zh-CN" sz="2800" kern="100" dirty="0">
                <a:solidFill>
                  <a:srgbClr val="404040"/>
                </a:solidFill>
                <a:latin typeface="Times New Roman"/>
                <a:ea typeface="微软雅黑"/>
                <a:cs typeface="Courier New"/>
              </a:rPr>
              <a:t>6 000</a:t>
            </a:r>
            <a:r>
              <a:rPr lang="zh-CN" altLang="zh-CN" sz="2800" kern="100" dirty="0">
                <a:solidFill>
                  <a:srgbClr val="404040"/>
                </a:solidFill>
                <a:latin typeface="Times New Roman"/>
                <a:ea typeface="微软雅黑"/>
                <a:cs typeface="Times New Roman"/>
              </a:rPr>
              <a:t>人；英军和加拿大部队共有</a:t>
            </a:r>
            <a:r>
              <a:rPr lang="en-US" altLang="zh-CN" sz="2800" kern="100" dirty="0">
                <a:solidFill>
                  <a:srgbClr val="404040"/>
                </a:solidFill>
                <a:latin typeface="Times New Roman"/>
                <a:ea typeface="微软雅黑"/>
                <a:cs typeface="Courier New"/>
              </a:rPr>
              <a:t>75 215</a:t>
            </a:r>
            <a:r>
              <a:rPr lang="zh-CN" altLang="zh-CN" sz="2800" kern="100" dirty="0">
                <a:solidFill>
                  <a:srgbClr val="404040"/>
                </a:solidFill>
                <a:latin typeface="Times New Roman"/>
                <a:ea typeface="微软雅黑"/>
                <a:cs typeface="Times New Roman"/>
              </a:rPr>
              <a:t>人登陆，空降</a:t>
            </a:r>
            <a:r>
              <a:rPr lang="en-US" altLang="zh-CN" sz="2800" kern="100" dirty="0">
                <a:solidFill>
                  <a:srgbClr val="404040"/>
                </a:solidFill>
                <a:latin typeface="Times New Roman"/>
                <a:ea typeface="微软雅黑"/>
                <a:cs typeface="Courier New"/>
              </a:rPr>
              <a:t>7 900</a:t>
            </a:r>
            <a:r>
              <a:rPr lang="zh-CN" altLang="zh-CN" sz="2800" kern="100" dirty="0">
                <a:solidFill>
                  <a:srgbClr val="404040"/>
                </a:solidFill>
                <a:latin typeface="Times New Roman"/>
                <a:ea typeface="微软雅黑"/>
                <a:cs typeface="Times New Roman"/>
              </a:rPr>
              <a:t>人，伤亡、失踪</a:t>
            </a:r>
            <a:r>
              <a:rPr lang="en-US" altLang="zh-CN" sz="2800" kern="100" dirty="0">
                <a:solidFill>
                  <a:srgbClr val="404040"/>
                </a:solidFill>
                <a:latin typeface="Times New Roman"/>
                <a:ea typeface="微软雅黑"/>
                <a:cs typeface="Courier New"/>
              </a:rPr>
              <a:t>4 300</a:t>
            </a:r>
            <a:r>
              <a:rPr lang="zh-CN" altLang="zh-CN" sz="2800" kern="100" dirty="0">
                <a:solidFill>
                  <a:srgbClr val="404040"/>
                </a:solidFill>
                <a:latin typeface="Times New Roman"/>
                <a:ea typeface="微软雅黑"/>
                <a:cs typeface="Times New Roman"/>
              </a:rPr>
              <a:t>余人。诺曼底战役登陆打击首战告捷。</a:t>
            </a:r>
            <a:endParaRPr lang="zh-CN" altLang="zh-CN" sz="1050" kern="100" dirty="0">
              <a:effectLst/>
              <a:latin typeface="宋体"/>
              <a:cs typeface="Courier New"/>
            </a:endParaRPr>
          </a:p>
        </p:txBody>
      </p:sp>
    </p:spTree>
    <p:extLst>
      <p:ext uri="{BB962C8B-B14F-4D97-AF65-F5344CB8AC3E}">
        <p14:creationId xmlns:p14="http://schemas.microsoft.com/office/powerpoint/2010/main" val="2013726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93120"/>
            <a:ext cx="11843175" cy="6189002"/>
          </a:xfrm>
          <a:prstGeom prst="rect">
            <a:avLst/>
          </a:prstGeom>
          <a:noFill/>
        </p:spPr>
        <p:txBody>
          <a:bodyPr wrap="square" rtlCol="0">
            <a:spAutoFit/>
          </a:bodyPr>
          <a:lstStyle/>
          <a:p>
            <a:pPr algn="just">
              <a:lnSpc>
                <a:spcPct val="14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蒙哥</a:t>
            </a:r>
            <a:r>
              <a:rPr lang="zh-CN" altLang="zh-CN" sz="2600" kern="100" dirty="0">
                <a:solidFill>
                  <a:srgbClr val="404040"/>
                </a:solidFill>
                <a:latin typeface="Times New Roman"/>
                <a:ea typeface="微软雅黑"/>
                <a:cs typeface="Times New Roman"/>
              </a:rPr>
              <a:t>马利于第二天早晨乘驱逐舰抵达诺曼底滩外海面，听取了关于步兵和海军作战情况的报告。</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日清晨，蒙哥马利踏上了诺曼底海岸，并将指挥部设在克勒里的一座花园里。</a:t>
            </a:r>
            <a:endParaRPr lang="zh-CN" altLang="zh-CN" sz="2600" kern="100" dirty="0">
              <a:latin typeface="宋体"/>
              <a:cs typeface="Courier New"/>
            </a:endParaRPr>
          </a:p>
          <a:p>
            <a:pPr algn="just">
              <a:lnSpc>
                <a:spcPct val="14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在</a:t>
            </a:r>
            <a:r>
              <a:rPr lang="zh-CN" altLang="zh-CN" sz="2600" kern="100" dirty="0">
                <a:solidFill>
                  <a:srgbClr val="404040"/>
                </a:solidFill>
                <a:latin typeface="Times New Roman"/>
                <a:ea typeface="微软雅黑"/>
                <a:cs typeface="Times New Roman"/>
              </a:rPr>
              <a:t>全面分析了诺曼底战况后，蒙哥马利提出，在接下来的作战中，盟军的战略要点主要有三个：一是将各个滩头阵地连成一个相互衔接、相互支援的便于统一指挥、统一行动的战线；二是保持战场主动权；三是在德军重新配置兵力并得到有效增援之前，在狭窄的占领区内建立起行之有效的行政后勤系统。</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12</a:t>
            </a:r>
            <a:r>
              <a:rPr lang="zh-CN" altLang="zh-CN" sz="2600" kern="100" dirty="0">
                <a:solidFill>
                  <a:srgbClr val="404040"/>
                </a:solidFill>
                <a:latin typeface="Times New Roman"/>
                <a:ea typeface="微软雅黑"/>
                <a:cs typeface="Times New Roman"/>
              </a:rPr>
              <a:t>日，第一个战略要点实现，盟军控制了一个长</a:t>
            </a:r>
            <a:r>
              <a:rPr lang="en-US" altLang="zh-CN" sz="2600" kern="100" dirty="0">
                <a:solidFill>
                  <a:srgbClr val="404040"/>
                </a:solidFill>
                <a:latin typeface="Times New Roman"/>
                <a:ea typeface="微软雅黑"/>
                <a:cs typeface="Courier New"/>
              </a:rPr>
              <a:t>80</a:t>
            </a:r>
            <a:r>
              <a:rPr lang="zh-CN" altLang="zh-CN" sz="2600" kern="100" dirty="0">
                <a:solidFill>
                  <a:srgbClr val="404040"/>
                </a:solidFill>
                <a:latin typeface="Times New Roman"/>
                <a:ea typeface="微软雅黑"/>
                <a:cs typeface="Times New Roman"/>
              </a:rPr>
              <a:t>千米、纵深</a:t>
            </a:r>
            <a:r>
              <a:rPr lang="en-US" altLang="zh-CN" sz="2600" kern="100" dirty="0">
                <a:solidFill>
                  <a:srgbClr val="404040"/>
                </a:solidFill>
                <a:latin typeface="Times New Roman"/>
                <a:ea typeface="微软雅黑"/>
                <a:cs typeface="Courier New"/>
              </a:rPr>
              <a:t>13</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20</a:t>
            </a:r>
            <a:r>
              <a:rPr lang="zh-CN" altLang="zh-CN" sz="2600" kern="100" dirty="0">
                <a:solidFill>
                  <a:srgbClr val="404040"/>
                </a:solidFill>
                <a:latin typeface="Times New Roman"/>
                <a:ea typeface="微软雅黑"/>
                <a:cs typeface="Times New Roman"/>
              </a:rPr>
              <a:t>千米的地带。</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18</a:t>
            </a:r>
            <a:r>
              <a:rPr lang="zh-CN" altLang="zh-CN" sz="2600" kern="100" dirty="0">
                <a:solidFill>
                  <a:srgbClr val="404040"/>
                </a:solidFill>
                <a:latin typeface="Times New Roman"/>
                <a:ea typeface="微软雅黑"/>
                <a:cs typeface="Times New Roman"/>
              </a:rPr>
              <a:t>日，蒙哥马利下达了攻占卡昂和瑟堡的命令，他计划以这两地为支撑展开全面进攻。攻占卡昂行动亦称</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赛马场</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作战，因英吉利海峡风暴又起，延迟至</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25</a:t>
            </a:r>
            <a:r>
              <a:rPr lang="zh-CN" altLang="zh-CN" sz="2600" kern="100" dirty="0">
                <a:solidFill>
                  <a:srgbClr val="404040"/>
                </a:solidFill>
                <a:latin typeface="Times New Roman"/>
                <a:ea typeface="微软雅黑"/>
                <a:cs typeface="Times New Roman"/>
              </a:rPr>
              <a:t>日进行。</a:t>
            </a:r>
            <a:endParaRPr lang="zh-CN" altLang="zh-CN" sz="2600" kern="100" dirty="0">
              <a:effectLst/>
              <a:latin typeface="宋体"/>
              <a:cs typeface="Courier New"/>
            </a:endParaRPr>
          </a:p>
        </p:txBody>
      </p:sp>
    </p:spTree>
    <p:extLst>
      <p:ext uri="{BB962C8B-B14F-4D97-AF65-F5344CB8AC3E}">
        <p14:creationId xmlns:p14="http://schemas.microsoft.com/office/powerpoint/2010/main" val="4031591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72219" y="1408993"/>
            <a:ext cx="11530009" cy="2596865"/>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1.</a:t>
            </a:r>
            <a:r>
              <a:rPr lang="zh-CN" altLang="zh-CN" sz="2800" b="1" kern="100" dirty="0">
                <a:solidFill>
                  <a:srgbClr val="00B050"/>
                </a:solidFill>
                <a:latin typeface="微软雅黑"/>
                <a:ea typeface="微软雅黑"/>
                <a:cs typeface="Times New Roman"/>
              </a:rPr>
              <a:t>天行健，君子以自强不息。</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《易</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乾》</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天体的运行强健有力，君子应该以它为榜样，自觉地努力向上，永不停息。古人观察天地、山川、草木、鸟兽、虫鱼，往往有自己的体会，这是值得我们学习的。行：运行，运转。健：强健有力。</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8598"/>
            <a:ext cx="11843175" cy="647484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次作战，在卡昂南面形成大钳形攻势，当面德军有第一装甲军和</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个装甲师。蒙哥马利把这块硬骨头留给英军啃，而将德军设防薄弱的瑟堡让给美军主攻。结果，美军几乎没遇到德军装甲部队任何抵抗就攻陷了瑟堡，英军却遇到了大麻烦。英军拥有绝对的空中优势，</a:t>
            </a:r>
            <a:r>
              <a:rPr lang="en-US" altLang="zh-CN" sz="2800" kern="100" dirty="0">
                <a:solidFill>
                  <a:srgbClr val="404040"/>
                </a:solidFill>
                <a:latin typeface="Times New Roman"/>
                <a:ea typeface="微软雅黑"/>
                <a:cs typeface="Courier New"/>
              </a:rPr>
              <a:t>700</a:t>
            </a:r>
            <a:r>
              <a:rPr lang="zh-CN" altLang="zh-CN" sz="2800" kern="100" dirty="0">
                <a:solidFill>
                  <a:srgbClr val="404040"/>
                </a:solidFill>
                <a:latin typeface="Times New Roman"/>
                <a:ea typeface="微软雅黑"/>
                <a:cs typeface="Times New Roman"/>
              </a:rPr>
              <a:t>多门大炮，第八军、第三十军和第一军全部部队，然而战斗进行得却异常艰苦。到</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日，按蒙哥马利的设计，担任正面主攻的第八军，也不过只巩固了第一道河障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奥东河对岸的桥头堡。但蒙哥马利设计这次战役，目的不是为了攻占地盘，而主要是为了有效地吸引、消耗德军预备队，为诺曼底战役全胜奠定基础。所以，卡昂、瑟堡作战后，蒙哥马利认为诺曼底战役发生了重大转折，盟军已经完全控制了战局。</a:t>
            </a:r>
            <a:endParaRPr lang="zh-CN" altLang="zh-CN" sz="1050" kern="100" dirty="0">
              <a:effectLst/>
              <a:latin typeface="宋体"/>
              <a:cs typeface="Courier New"/>
            </a:endParaRPr>
          </a:p>
        </p:txBody>
      </p:sp>
    </p:spTree>
    <p:extLst>
      <p:ext uri="{BB962C8B-B14F-4D97-AF65-F5344CB8AC3E}">
        <p14:creationId xmlns:p14="http://schemas.microsoft.com/office/powerpoint/2010/main" val="40879400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47143"/>
            <a:ext cx="11843175" cy="6018955"/>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此后</a:t>
            </a:r>
            <a:r>
              <a:rPr lang="zh-CN" altLang="zh-CN" sz="2600" kern="100" dirty="0">
                <a:solidFill>
                  <a:srgbClr val="404040"/>
                </a:solidFill>
                <a:latin typeface="Times New Roman"/>
                <a:ea typeface="微软雅黑"/>
                <a:cs typeface="Times New Roman"/>
              </a:rPr>
              <a:t>便是攻克卡昂和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古德伍德</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作战。这是诺曼底战役中蒙哥马利遭到指责和误解最多的两次军事行动。攻占卡昂，是因为试图分散德军进攻美军的注意力。蒙哥马利将英军第一军所属</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个师全部投入战斗，同时配有</a:t>
            </a:r>
            <a:r>
              <a:rPr lang="en-US" altLang="zh-CN" sz="2600" kern="100" dirty="0">
                <a:solidFill>
                  <a:srgbClr val="404040"/>
                </a:solidFill>
                <a:latin typeface="Times New Roman"/>
                <a:ea typeface="微软雅黑"/>
                <a:cs typeface="Courier New"/>
              </a:rPr>
              <a:t>450</a:t>
            </a:r>
            <a:r>
              <a:rPr lang="zh-CN" altLang="zh-CN" sz="2600" kern="100" dirty="0">
                <a:solidFill>
                  <a:srgbClr val="404040"/>
                </a:solidFill>
                <a:latin typeface="Times New Roman"/>
                <a:ea typeface="微软雅黑"/>
                <a:cs typeface="Times New Roman"/>
              </a:rPr>
              <a:t>架重型轰炸机。在付出伤亡</a:t>
            </a:r>
            <a:r>
              <a:rPr lang="en-US" altLang="zh-CN" sz="2600" kern="100" dirty="0">
                <a:solidFill>
                  <a:srgbClr val="404040"/>
                </a:solidFill>
                <a:latin typeface="Times New Roman"/>
                <a:ea typeface="微软雅黑"/>
                <a:cs typeface="Courier New"/>
              </a:rPr>
              <a:t>5 500</a:t>
            </a:r>
            <a:r>
              <a:rPr lang="zh-CN" altLang="zh-CN" sz="2600" kern="100" dirty="0">
                <a:solidFill>
                  <a:srgbClr val="404040"/>
                </a:solidFill>
                <a:latin typeface="Times New Roman"/>
                <a:ea typeface="微软雅黑"/>
                <a:cs typeface="Times New Roman"/>
              </a:rPr>
              <a:t>多人的惨重代价后，第一军于</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日攻入卡昂。蒙哥马利被认为是不会维护英国利益的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傻瓜</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古德伍德</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作战意图很简单，就是用</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个装甲师向南攻击，以牵制大量德军。</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18</a:t>
            </a:r>
            <a:r>
              <a:rPr lang="zh-CN" altLang="zh-CN" sz="2600" kern="100" dirty="0">
                <a:solidFill>
                  <a:srgbClr val="404040"/>
                </a:solidFill>
                <a:latin typeface="Times New Roman"/>
                <a:ea typeface="微软雅黑"/>
                <a:cs typeface="Times New Roman"/>
              </a:rPr>
              <a:t>日开始后，出现了装甲部队、步兵和空中支援衔接不紧密的情况，进攻一直不顺利。而蒙哥马利由于消息闭塞和考虑不周，竟在这一天的下午发报给帝国总参谋长说进攻顺利，晚上更将这个错误扩大化。他发表了一份特别文告，用了</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突破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字样，这显然有过早邀功的意思，因为他所谓的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突破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胜利</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等等其实还不存在。</a:t>
            </a:r>
            <a:endParaRPr lang="zh-CN" altLang="zh-CN" sz="2600" kern="100" dirty="0">
              <a:effectLst/>
              <a:latin typeface="宋体"/>
              <a:cs typeface="Courier New"/>
            </a:endParaRPr>
          </a:p>
        </p:txBody>
      </p:sp>
    </p:spTree>
    <p:extLst>
      <p:ext uri="{BB962C8B-B14F-4D97-AF65-F5344CB8AC3E}">
        <p14:creationId xmlns:p14="http://schemas.microsoft.com/office/powerpoint/2010/main" val="20219641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此后</a:t>
            </a:r>
            <a:r>
              <a:rPr lang="zh-CN" altLang="zh-CN" sz="2800" kern="100" dirty="0">
                <a:solidFill>
                  <a:srgbClr val="404040"/>
                </a:solidFill>
                <a:latin typeface="Times New Roman"/>
                <a:ea typeface="微软雅黑"/>
                <a:cs typeface="Times New Roman"/>
              </a:rPr>
              <a:t>，战局并未给蒙哥马利的报告以弥补，而是进一步恶化。</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日，倾盆大雨将战场变成一片泥潭，攻守双方都不能采取有效行动，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古德伍德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作战只能不了了之。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古德伍德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战的失利，使蒙哥马利陷入各盟国领导人、公众和新闻舆论的一片失望抱怨声中，他几乎不可能将失利的客观原因以及自己更为长远的战略意图解释清楚。因此这段时间，蒙哥马利是很苦恼的，惟一可聊以自慰的，是他的攻击给了宿敌隆美尔以最后的致命一击：这次战斗中，隆美尔的指挥车因受英国空军袭击撞在树上，隆美尔负伤，部队大乱。后来，隆美尔虽伤愈出院，但被怀疑参与推翻希特勒的行动，没有再回部队。这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月，他在希特勒的逼迫下服毒自尽。</a:t>
            </a:r>
            <a:endParaRPr lang="zh-CN" altLang="zh-CN" sz="1050" kern="100" dirty="0">
              <a:effectLst/>
              <a:latin typeface="宋体"/>
              <a:cs typeface="Courier New"/>
            </a:endParaRPr>
          </a:p>
        </p:txBody>
      </p:sp>
    </p:spTree>
    <p:extLst>
      <p:ext uri="{BB962C8B-B14F-4D97-AF65-F5344CB8AC3E}">
        <p14:creationId xmlns:p14="http://schemas.microsoft.com/office/powerpoint/2010/main" val="29322580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26185"/>
            <a:ext cx="11843175"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诺曼底</a:t>
            </a:r>
            <a:r>
              <a:rPr lang="zh-CN" altLang="zh-CN" sz="2800" kern="100" dirty="0">
                <a:solidFill>
                  <a:srgbClr val="404040"/>
                </a:solidFill>
                <a:latin typeface="Times New Roman"/>
                <a:ea typeface="微软雅黑"/>
                <a:cs typeface="Times New Roman"/>
              </a:rPr>
              <a:t>战役以后又进行了一系列作战，至</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日，在历时两个月后胜利结束。这场战役，英军伤亡</a:t>
            </a:r>
            <a:r>
              <a:rPr lang="en-US" altLang="zh-CN" sz="2800" kern="100" dirty="0">
                <a:solidFill>
                  <a:srgbClr val="404040"/>
                </a:solidFill>
                <a:latin typeface="Times New Roman"/>
                <a:ea typeface="微软雅黑"/>
                <a:cs typeface="Courier New"/>
              </a:rPr>
              <a:t>6.8</a:t>
            </a:r>
            <a:r>
              <a:rPr lang="zh-CN" altLang="zh-CN" sz="2800" kern="100" dirty="0">
                <a:solidFill>
                  <a:srgbClr val="404040"/>
                </a:solidFill>
                <a:latin typeface="Times New Roman"/>
                <a:ea typeface="微软雅黑"/>
                <a:cs typeface="Times New Roman"/>
              </a:rPr>
              <a:t>万余人，美军伤亡</a:t>
            </a:r>
            <a:r>
              <a:rPr lang="en-US" altLang="zh-CN" sz="2800" kern="100" dirty="0">
                <a:solidFill>
                  <a:srgbClr val="404040"/>
                </a:solidFill>
                <a:latin typeface="Times New Roman"/>
                <a:ea typeface="微软雅黑"/>
                <a:cs typeface="Courier New"/>
              </a:rPr>
              <a:t>10.2</a:t>
            </a:r>
            <a:r>
              <a:rPr lang="zh-CN" altLang="zh-CN" sz="2800" kern="100" dirty="0">
                <a:solidFill>
                  <a:srgbClr val="404040"/>
                </a:solidFill>
                <a:latin typeface="Times New Roman"/>
                <a:ea typeface="微软雅黑"/>
                <a:cs typeface="Times New Roman"/>
              </a:rPr>
              <a:t>万余人，付出了总计伤亡约</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万人的代价，取得重创或歼灭德军</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个师、毙伤德师长以上高级将领</a:t>
            </a:r>
            <a:r>
              <a:rPr lang="en-US" altLang="zh-CN" sz="2800" kern="100" dirty="0">
                <a:solidFill>
                  <a:srgbClr val="404040"/>
                </a:solidFill>
                <a:latin typeface="Times New Roman"/>
                <a:ea typeface="微软雅黑"/>
                <a:cs typeface="Courier New"/>
              </a:rPr>
              <a:t>22</a:t>
            </a:r>
            <a:r>
              <a:rPr lang="zh-CN" altLang="zh-CN" sz="2800" kern="100" dirty="0">
                <a:solidFill>
                  <a:srgbClr val="404040"/>
                </a:solidFill>
                <a:latin typeface="Times New Roman"/>
                <a:ea typeface="微软雅黑"/>
                <a:cs typeface="Times New Roman"/>
              </a:rPr>
              <a:t>人、毙伤德军约</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万人的重大胜利，创造了世界战争史上大兵团作战的典范。蒙哥马利在这场战役中表现出的非凡的军事指挥天才和他那好胜的、不易与人合作的个性一起，成为他作为一个杰出军事家的鲜明标志，为世人熟知和接受。</a:t>
            </a:r>
            <a:endParaRPr lang="zh-CN" altLang="zh-CN" sz="1050" kern="100" dirty="0">
              <a:effectLst/>
              <a:latin typeface="宋体"/>
              <a:cs typeface="Courier New"/>
            </a:endParaRPr>
          </a:p>
        </p:txBody>
      </p:sp>
    </p:spTree>
    <p:extLst>
      <p:ext uri="{BB962C8B-B14F-4D97-AF65-F5344CB8AC3E}">
        <p14:creationId xmlns:p14="http://schemas.microsoft.com/office/powerpoint/2010/main" val="766534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4177"/>
            <a:ext cx="11843175" cy="4535857"/>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功勋载史册</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1944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31</a:t>
            </a:r>
            <a:r>
              <a:rPr lang="zh-CN" altLang="zh-CN" sz="2800" kern="100" dirty="0">
                <a:solidFill>
                  <a:srgbClr val="404040"/>
                </a:solidFill>
                <a:latin typeface="Times New Roman"/>
                <a:ea typeface="微软雅黑"/>
                <a:cs typeface="Times New Roman"/>
              </a:rPr>
              <a:t>日晚，蒙哥马利意外地收到丘吉尔首相的急信，信中通知蒙哥马利晋升为陆军元帅。蒙哥马利高兴极了。自入桑赫斯特军事学院，蒙哥马利就认定自己会成为一个非凡的军人。他深入研究军事理论，刻苦磨炼自己的意志，在战场上忘我厮杀，目的都是为了建功立业，但他没有奢望当元帅，这个目标太远大了。所以，当他确信自己真的攀上了这军界最高阶梯时，禁不住欣喜若狂。</a:t>
            </a:r>
            <a:endParaRPr lang="zh-CN" altLang="zh-CN" sz="1050" kern="100" dirty="0">
              <a:effectLst/>
              <a:latin typeface="宋体"/>
              <a:cs typeface="Courier New"/>
            </a:endParaRPr>
          </a:p>
        </p:txBody>
      </p:sp>
    </p:spTree>
    <p:extLst>
      <p:ext uri="{BB962C8B-B14F-4D97-AF65-F5344CB8AC3E}">
        <p14:creationId xmlns:p14="http://schemas.microsoft.com/office/powerpoint/2010/main" val="42396243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840" y="1410734"/>
            <a:ext cx="11494869"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诺曼底</a:t>
            </a:r>
            <a:r>
              <a:rPr lang="zh-CN" altLang="zh-CN" sz="2800" kern="100" dirty="0">
                <a:solidFill>
                  <a:srgbClr val="404040"/>
                </a:solidFill>
                <a:latin typeface="Times New Roman"/>
                <a:ea typeface="微软雅黑"/>
                <a:cs typeface="Times New Roman"/>
              </a:rPr>
              <a:t>战役和巴黎作战后，德军实际上已被击溃，蒙哥马利认为结束欧战实在是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唾手可得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，因此，他拟订了集中挺进计划。这个计划，是要迅速拿下鲁尔，摧毁德军的最后防线，尽快结束欧战。蒙哥马利认为事实上英国已对战争不堪重负，无论经济状况还是人民心理，都无法承受更长一些的持久战。</a:t>
            </a:r>
            <a:endParaRPr lang="zh-CN" altLang="zh-CN" sz="1050" kern="100" dirty="0">
              <a:effectLst/>
              <a:latin typeface="宋体"/>
              <a:cs typeface="Courier New"/>
            </a:endParaRPr>
          </a:p>
        </p:txBody>
      </p:sp>
    </p:spTree>
    <p:extLst>
      <p:ext uri="{BB962C8B-B14F-4D97-AF65-F5344CB8AC3E}">
        <p14:creationId xmlns:p14="http://schemas.microsoft.com/office/powerpoint/2010/main" val="9142425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693490"/>
            <a:ext cx="11843175"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然而</a:t>
            </a:r>
            <a:r>
              <a:rPr lang="zh-CN" altLang="zh-CN" sz="2800" kern="100" dirty="0">
                <a:solidFill>
                  <a:srgbClr val="404040"/>
                </a:solidFill>
                <a:latin typeface="Times New Roman"/>
                <a:ea typeface="微软雅黑"/>
                <a:cs typeface="Times New Roman"/>
              </a:rPr>
              <a:t>，美军将领们特别是艾森豪威尔，并不认为盟军可以速胜。于是，他们提出了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宽大正面战略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兵力平均分布于海峡对面德国的布伦、根特等地，造成全面进攻态势。这两种战略，指导思想各有侧重，理应由双方加强沟通与协调。但好胜的蒙哥马利固执地认为，美军的计划是要造成一个美军起战争主导作用的印象，尤其是地面部队改由艾森豪威尔亲自指挥，更让他不能接受。诺曼底战役以来，他已经习惯了地面部队指挥官的角色，所以，他一再反对美军将领们的计划。当然，他的计划也同样遭到了来自美军高层的激烈批评。</a:t>
            </a:r>
            <a:endParaRPr lang="zh-CN" altLang="zh-CN" sz="1050" kern="100" dirty="0">
              <a:effectLst/>
              <a:latin typeface="宋体"/>
              <a:cs typeface="Courier New"/>
            </a:endParaRPr>
          </a:p>
        </p:txBody>
      </p:sp>
    </p:spTree>
    <p:extLst>
      <p:ext uri="{BB962C8B-B14F-4D97-AF65-F5344CB8AC3E}">
        <p14:creationId xmlns:p14="http://schemas.microsoft.com/office/powerpoint/2010/main" val="9804554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19190"/>
            <a:ext cx="11843175" cy="647484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蒙哥马利</a:t>
            </a:r>
            <a:r>
              <a:rPr lang="zh-CN" altLang="zh-CN" sz="2800" kern="100" dirty="0">
                <a:solidFill>
                  <a:srgbClr val="404040"/>
                </a:solidFill>
                <a:latin typeface="Times New Roman"/>
                <a:ea typeface="微软雅黑"/>
                <a:cs typeface="Times New Roman"/>
              </a:rPr>
              <a:t>晋升元帅后，情况有了一些变化。艾森豪威尔更多地加强了相互间的协调工作，给了蒙哥马利一定的地面指挥权限，采纳了他关于空中支援和后勤供给的一些意见，但整个战略构想并没变。因为蒙哥马利的计划即使在军事上百分之百地可行，在政治上也是绝对行不通的。美国公众以及罗斯福、马歇尔和美国参谋长联席会议决不会同意在他们看来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极大的背叛行为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的不利于美国及盟国利益的冒险军事行动。这一点，艾森豪威尔清醒，而在政治上十分幼稚天真的蒙哥马利却浑然不觉，他甚至一直斤斤计较谁任地面部队指挥官。所以，当他奉命实施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宽大正面战略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作战时，心情是闷闷不乐的。他决心进行一次快速作战，以表明他也能像巴顿一样迅速前进。</a:t>
            </a:r>
            <a:endParaRPr lang="zh-CN" altLang="zh-CN" sz="1050" kern="100" dirty="0">
              <a:effectLst/>
              <a:latin typeface="宋体"/>
              <a:cs typeface="Courier New"/>
            </a:endParaRPr>
          </a:p>
        </p:txBody>
      </p:sp>
    </p:spTree>
    <p:extLst>
      <p:ext uri="{BB962C8B-B14F-4D97-AF65-F5344CB8AC3E}">
        <p14:creationId xmlns:p14="http://schemas.microsoft.com/office/powerpoint/2010/main" val="25388571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261442"/>
            <a:ext cx="11725916" cy="582851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按照</a:t>
            </a:r>
            <a:r>
              <a:rPr lang="zh-CN" altLang="zh-CN" sz="2800" kern="100" dirty="0">
                <a:solidFill>
                  <a:srgbClr val="404040"/>
                </a:solidFill>
                <a:latin typeface="Times New Roman"/>
                <a:ea typeface="微软雅黑"/>
                <a:cs typeface="Times New Roman"/>
              </a:rPr>
              <a:t>蒙哥马利的战术思想，英军坦克部队在</a:t>
            </a:r>
            <a:r>
              <a:rPr lang="en-US" altLang="zh-CN" sz="2800" kern="100" dirty="0">
                <a:solidFill>
                  <a:srgbClr val="404040"/>
                </a:solidFill>
                <a:latin typeface="Times New Roman"/>
                <a:ea typeface="微软雅黑"/>
                <a:cs typeface="Courier New"/>
              </a:rPr>
              <a:t>1944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月初的第一个星期内，向东横扫了</a:t>
            </a:r>
            <a:r>
              <a:rPr lang="en-US" altLang="zh-CN" sz="2800" kern="100" dirty="0">
                <a:solidFill>
                  <a:srgbClr val="404040"/>
                </a:solidFill>
                <a:latin typeface="Times New Roman"/>
                <a:ea typeface="微软雅黑"/>
                <a:cs typeface="Courier New"/>
              </a:rPr>
              <a:t>400</a:t>
            </a:r>
            <a:r>
              <a:rPr lang="zh-CN" altLang="zh-CN" sz="2800" kern="100" dirty="0">
                <a:solidFill>
                  <a:srgbClr val="404040"/>
                </a:solidFill>
                <a:latin typeface="Times New Roman"/>
                <a:ea typeface="微软雅黑"/>
                <a:cs typeface="Times New Roman"/>
              </a:rPr>
              <a:t>千米。</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日，警卫装甲师突入布鲁塞尔；第二天，第十一装甲师攻占安特卫普。面对胜利，蒙哥马利忽视了打开通往安特卫普航道的重要性。希特勒及其参谋部却迅速反应过来，下令通过布雷、炮击和地面增援，使通往安特卫普的斯海尔德河不能通行。</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日，蒙哥马利按照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宽大正面战略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的总体构想，指挥英第二十一集团军群及由英第一空降师、美第八十二空降师、美第一</a:t>
            </a:r>
            <a:r>
              <a:rPr lang="zh-CN" altLang="zh-CN" sz="2800" kern="100" dirty="0">
                <a:solidFill>
                  <a:srgbClr val="404040"/>
                </a:solidFill>
                <a:latin typeface="宋体"/>
                <a:ea typeface="微软雅黑"/>
                <a:cs typeface="宋体"/>
              </a:rPr>
              <a:t>〇</a:t>
            </a:r>
            <a:r>
              <a:rPr lang="zh-CN" altLang="zh-CN" sz="2800" kern="100" dirty="0">
                <a:solidFill>
                  <a:srgbClr val="404040"/>
                </a:solidFill>
                <a:latin typeface="楷体_GB2312"/>
                <a:ea typeface="微软雅黑"/>
                <a:cs typeface="楷体_GB2312"/>
              </a:rPr>
              <a:t>一空降师和波兰伞兵旅组成的盟国第一空降军，开始了旨在突击阿纳姆、拿下莱茵河上桥头堡的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市场花园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作战。</a:t>
            </a:r>
            <a:endParaRPr lang="zh-CN" altLang="zh-CN" sz="1050" kern="100" dirty="0">
              <a:effectLst/>
              <a:latin typeface="宋体"/>
              <a:cs typeface="Courier New"/>
            </a:endParaRPr>
          </a:p>
        </p:txBody>
      </p:sp>
    </p:spTree>
    <p:extLst>
      <p:ext uri="{BB962C8B-B14F-4D97-AF65-F5344CB8AC3E}">
        <p14:creationId xmlns:p14="http://schemas.microsoft.com/office/powerpoint/2010/main" val="19649246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261442"/>
            <a:ext cx="11725916" cy="5828519"/>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盟军</a:t>
            </a:r>
            <a:r>
              <a:rPr lang="zh-CN" altLang="zh-CN" sz="2800" kern="100" dirty="0">
                <a:solidFill>
                  <a:srgbClr val="404040"/>
                </a:solidFill>
                <a:latin typeface="Times New Roman"/>
                <a:ea typeface="微软雅黑"/>
                <a:cs typeface="Times New Roman"/>
              </a:rPr>
              <a:t>动用</a:t>
            </a:r>
            <a:r>
              <a:rPr lang="en-US" altLang="zh-CN" sz="2800" kern="100" dirty="0">
                <a:solidFill>
                  <a:srgbClr val="404040"/>
                </a:solidFill>
                <a:latin typeface="Times New Roman"/>
                <a:ea typeface="微软雅黑"/>
                <a:cs typeface="Courier New"/>
              </a:rPr>
              <a:t>10 095</a:t>
            </a:r>
            <a:r>
              <a:rPr lang="zh-CN" altLang="zh-CN" sz="2800" kern="100" dirty="0">
                <a:solidFill>
                  <a:srgbClr val="404040"/>
                </a:solidFill>
                <a:latin typeface="Times New Roman"/>
                <a:ea typeface="微软雅黑"/>
                <a:cs typeface="Times New Roman"/>
              </a:rPr>
              <a:t>人，</a:t>
            </a:r>
            <a:r>
              <a:rPr lang="en-US" altLang="zh-CN" sz="2800" kern="100" dirty="0">
                <a:solidFill>
                  <a:srgbClr val="404040"/>
                </a:solidFill>
                <a:latin typeface="Times New Roman"/>
                <a:ea typeface="微软雅黑"/>
                <a:cs typeface="Courier New"/>
              </a:rPr>
              <a:t>92</a:t>
            </a:r>
            <a:r>
              <a:rPr lang="zh-CN" altLang="zh-CN" sz="2800" kern="100" dirty="0">
                <a:solidFill>
                  <a:srgbClr val="404040"/>
                </a:solidFill>
                <a:latin typeface="Times New Roman"/>
                <a:ea typeface="微软雅黑"/>
                <a:cs typeface="Times New Roman"/>
              </a:rPr>
              <a:t>门大炮，</a:t>
            </a:r>
            <a:r>
              <a:rPr lang="en-US" altLang="zh-CN" sz="2800" kern="100" dirty="0">
                <a:solidFill>
                  <a:srgbClr val="404040"/>
                </a:solidFill>
                <a:latin typeface="Times New Roman"/>
                <a:ea typeface="微软雅黑"/>
                <a:cs typeface="Courier New"/>
              </a:rPr>
              <a:t>500</a:t>
            </a:r>
            <a:r>
              <a:rPr lang="zh-CN" altLang="zh-CN" sz="2800" kern="100" dirty="0">
                <a:solidFill>
                  <a:srgbClr val="404040"/>
                </a:solidFill>
                <a:latin typeface="Times New Roman"/>
                <a:ea typeface="微软雅黑"/>
                <a:cs typeface="Times New Roman"/>
              </a:rPr>
              <a:t>辆吉普车，</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辆摩托车，</a:t>
            </a:r>
            <a:r>
              <a:rPr lang="en-US" altLang="zh-CN" sz="2800" kern="100" dirty="0">
                <a:solidFill>
                  <a:srgbClr val="404040"/>
                </a:solidFill>
                <a:latin typeface="Times New Roman"/>
                <a:ea typeface="微软雅黑"/>
                <a:cs typeface="Courier New"/>
              </a:rPr>
              <a:t>400</a:t>
            </a:r>
            <a:r>
              <a:rPr lang="zh-CN" altLang="zh-CN" sz="2800" kern="100" dirty="0">
                <a:solidFill>
                  <a:srgbClr val="404040"/>
                </a:solidFill>
                <a:latin typeface="Times New Roman"/>
                <a:ea typeface="微软雅黑"/>
                <a:cs typeface="Times New Roman"/>
              </a:rPr>
              <a:t>辆拖车，数百架飞机和滑翔机，结果只把大约</a:t>
            </a:r>
            <a:r>
              <a:rPr lang="en-US" altLang="zh-CN" sz="2800" kern="100" dirty="0">
                <a:solidFill>
                  <a:srgbClr val="404040"/>
                </a:solidFill>
                <a:latin typeface="Times New Roman"/>
                <a:ea typeface="微软雅黑"/>
                <a:cs typeface="Courier New"/>
              </a:rPr>
              <a:t>700</a:t>
            </a:r>
            <a:r>
              <a:rPr lang="zh-CN" altLang="zh-CN" sz="2800" kern="100" dirty="0">
                <a:solidFill>
                  <a:srgbClr val="404040"/>
                </a:solidFill>
                <a:latin typeface="Times New Roman"/>
                <a:ea typeface="微软雅黑"/>
                <a:cs typeface="Times New Roman"/>
              </a:rPr>
              <a:t>人送到了莱茵河大桥这一战略要点上。主要原因在于艾森豪威尔、蒙哥马利等盟军高级指挥官不同程度的轻敌和指挥不够协调。战役突击曾预计</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月初进行，结果推迟至</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月中旬，使德军第二党卫队坦克军等主力部队得以完成整编，恢复了作战能力；盟军的右翼掩护和空中支援、后勤供应也都出现了一些纰漏。所以，当实施空降突击时，德军的阻击是强有力的，英军第一空降师及其他部队伤亡</a:t>
            </a:r>
            <a:r>
              <a:rPr lang="en-US" altLang="zh-CN" sz="2800" kern="100" dirty="0">
                <a:solidFill>
                  <a:srgbClr val="404040"/>
                </a:solidFill>
                <a:latin typeface="Times New Roman"/>
                <a:ea typeface="微软雅黑"/>
                <a:cs typeface="Courier New"/>
              </a:rPr>
              <a:t>3 716</a:t>
            </a:r>
            <a:r>
              <a:rPr lang="zh-CN" altLang="zh-CN" sz="2800" kern="100" dirty="0">
                <a:solidFill>
                  <a:srgbClr val="404040"/>
                </a:solidFill>
                <a:latin typeface="Times New Roman"/>
                <a:ea typeface="微软雅黑"/>
                <a:cs typeface="Times New Roman"/>
              </a:rPr>
              <a:t>人，被俘</a:t>
            </a:r>
            <a:r>
              <a:rPr lang="en-US" altLang="zh-CN" sz="2800" kern="100" dirty="0">
                <a:solidFill>
                  <a:srgbClr val="404040"/>
                </a:solidFill>
                <a:latin typeface="Times New Roman"/>
                <a:ea typeface="微软雅黑"/>
                <a:cs typeface="Courier New"/>
              </a:rPr>
              <a:t>2 200</a:t>
            </a:r>
            <a:r>
              <a:rPr lang="zh-CN" altLang="zh-CN" sz="2800" kern="100" dirty="0">
                <a:solidFill>
                  <a:srgbClr val="404040"/>
                </a:solidFill>
                <a:latin typeface="Times New Roman"/>
                <a:ea typeface="微软雅黑"/>
                <a:cs typeface="Times New Roman"/>
              </a:rPr>
              <a:t>多人，美军第八十二、第一</a:t>
            </a:r>
            <a:r>
              <a:rPr lang="zh-CN" altLang="zh-CN" sz="2800" kern="100" dirty="0">
                <a:solidFill>
                  <a:srgbClr val="404040"/>
                </a:solidFill>
                <a:latin typeface="宋体"/>
                <a:ea typeface="微软雅黑"/>
                <a:cs typeface="宋体"/>
              </a:rPr>
              <a:t>〇</a:t>
            </a:r>
            <a:r>
              <a:rPr lang="zh-CN" altLang="zh-CN" sz="2800" kern="100" dirty="0">
                <a:solidFill>
                  <a:srgbClr val="404040"/>
                </a:solidFill>
                <a:latin typeface="楷体_GB2312"/>
                <a:ea typeface="微软雅黑"/>
                <a:cs typeface="楷体_GB2312"/>
              </a:rPr>
              <a:t>一空降师伤亡</a:t>
            </a:r>
            <a:r>
              <a:rPr lang="en-US" altLang="zh-CN" sz="2800" kern="100" dirty="0">
                <a:solidFill>
                  <a:srgbClr val="404040"/>
                </a:solidFill>
                <a:latin typeface="Times New Roman"/>
                <a:ea typeface="微软雅黑"/>
                <a:cs typeface="Courier New"/>
              </a:rPr>
              <a:t>3 542</a:t>
            </a:r>
            <a:r>
              <a:rPr lang="zh-CN" altLang="zh-CN" sz="2800" kern="100" dirty="0">
                <a:solidFill>
                  <a:srgbClr val="404040"/>
                </a:solidFill>
                <a:latin typeface="Times New Roman"/>
                <a:ea typeface="微软雅黑"/>
                <a:cs typeface="Times New Roman"/>
              </a:rPr>
              <a:t>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市场花园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失利。</a:t>
            </a:r>
            <a:endParaRPr lang="zh-CN" altLang="zh-CN" sz="1050" kern="100" dirty="0">
              <a:effectLst/>
              <a:latin typeface="宋体"/>
              <a:cs typeface="Courier New"/>
            </a:endParaRPr>
          </a:p>
        </p:txBody>
      </p:sp>
    </p:spTree>
    <p:extLst>
      <p:ext uri="{BB962C8B-B14F-4D97-AF65-F5344CB8AC3E}">
        <p14:creationId xmlns:p14="http://schemas.microsoft.com/office/powerpoint/2010/main" val="456666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769033"/>
            <a:ext cx="11530009" cy="2596865"/>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2.</a:t>
            </a:r>
            <a:r>
              <a:rPr lang="zh-CN" altLang="zh-CN" sz="2800" b="1" kern="100" dirty="0">
                <a:solidFill>
                  <a:srgbClr val="00B050"/>
                </a:solidFill>
                <a:latin typeface="微软雅黑"/>
                <a:ea typeface="微软雅黑"/>
                <a:cs typeface="Times New Roman"/>
              </a:rPr>
              <a:t>投我以桃，报之以李。</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《诗经</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大雅</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荡》</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别人送我个桃子，我报答他个李子。对方给我多大好处，我也应该以相应的好处回报他。人与人之间要礼尚往来。投：投掷，在这里是赠送的意思。报：回报，回赠。</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333450"/>
            <a:ext cx="11843175" cy="5828519"/>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此后</a:t>
            </a:r>
            <a:r>
              <a:rPr lang="zh-CN" altLang="zh-CN" sz="2800" kern="100" dirty="0">
                <a:solidFill>
                  <a:srgbClr val="404040"/>
                </a:solidFill>
                <a:latin typeface="Times New Roman"/>
                <a:ea typeface="微软雅黑"/>
                <a:cs typeface="Times New Roman"/>
              </a:rPr>
              <a:t>，盟军又于</a:t>
            </a:r>
            <a:r>
              <a:rPr lang="en-US" altLang="zh-CN" sz="2800" kern="100" dirty="0">
                <a:solidFill>
                  <a:srgbClr val="404040"/>
                </a:solidFill>
                <a:latin typeface="Times New Roman"/>
                <a:ea typeface="微软雅黑"/>
                <a:cs typeface="Courier New"/>
              </a:rPr>
              <a:t>1944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日至</a:t>
            </a:r>
            <a:r>
              <a:rPr lang="en-US" altLang="zh-CN" sz="2800" kern="100" dirty="0">
                <a:solidFill>
                  <a:srgbClr val="404040"/>
                </a:solidFill>
                <a:latin typeface="Times New Roman"/>
                <a:ea typeface="微软雅黑"/>
                <a:cs typeface="Courier New"/>
              </a:rPr>
              <a:t>1945</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日施行阿登战役，但这是一个噩梦。希特勒对这次作战早有准备，将其看作是第二个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敦刻尔克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，命陆军元帅龙德斯特指挥作战，动用</a:t>
            </a:r>
            <a:r>
              <a:rPr lang="en-US" altLang="zh-CN" sz="2800" kern="100" dirty="0">
                <a:solidFill>
                  <a:srgbClr val="404040"/>
                </a:solidFill>
                <a:latin typeface="Times New Roman"/>
                <a:ea typeface="微软雅黑"/>
                <a:cs typeface="Courier New"/>
              </a:rPr>
              <a:t>800</a:t>
            </a:r>
            <a:r>
              <a:rPr lang="zh-CN" altLang="zh-CN" sz="2800" kern="100" dirty="0">
                <a:solidFill>
                  <a:srgbClr val="404040"/>
                </a:solidFill>
                <a:latin typeface="Times New Roman"/>
                <a:ea typeface="微软雅黑"/>
                <a:cs typeface="Times New Roman"/>
              </a:rPr>
              <a:t>辆军列，集结了整编一新的第六装甲集团军，使盟军的进攻重重地碰了一次钉子。而毫无疑问，是美军承受了大部分压力和牺牲，蒙哥马利做的并不像他说的那样好。他将自己竭力打扮成一个救世主的做法，损害了他在盟军和盟国公众心目中的形象。在盟军最高统帅部，美国将军们一致抱怨艾森豪威尔对蒙哥马利的宽容，唆使他和蒙哥马利一刀两断。这些，都表明作为一个杰出军事将领的蒙哥马利，在政治上实在是太不成熟了。</a:t>
            </a:r>
            <a:endParaRPr lang="zh-CN" altLang="zh-CN" sz="1050" kern="100" dirty="0">
              <a:effectLst/>
              <a:latin typeface="宋体"/>
              <a:cs typeface="Courier New"/>
            </a:endParaRPr>
          </a:p>
        </p:txBody>
      </p:sp>
    </p:spTree>
    <p:extLst>
      <p:ext uri="{BB962C8B-B14F-4D97-AF65-F5344CB8AC3E}">
        <p14:creationId xmlns:p14="http://schemas.microsoft.com/office/powerpoint/2010/main" val="23869111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01602"/>
            <a:ext cx="11609818"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阿登战役失利的阴影很快就被扫荡一空。</a:t>
            </a:r>
            <a:r>
              <a:rPr lang="en-US" altLang="zh-CN" sz="2800" kern="100" dirty="0">
                <a:solidFill>
                  <a:srgbClr val="404040"/>
                </a:solidFill>
                <a:latin typeface="Times New Roman"/>
                <a:ea typeface="微软雅黑"/>
                <a:cs typeface="Courier New"/>
              </a:rPr>
              <a:t>1945</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月初，盟军连续进行了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诚实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作战和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手榴弹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作战，打垮德军</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个师，毙伤</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万余人。莱茵河西岸大部解放，德国法西斯气数已尽，欧战行将结束。</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日夜，蒙哥马利大军强渡莱茵河，开始了战争结束前最后一次大的作战行动，代号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大表演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00920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70606"/>
            <a:ext cx="11843175" cy="647484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蒙哥马利是那种好胜、也许还是好表现自己的军人，但他同时也是正直、严谨、优秀的将领和元帅。民族的和全世界爱好和平人民的共同利益，在他心目中始终是第一位的。所以，尽管有着各种争执和不愉快，蒙哥马利还是极其负责地执行盟军最高统帅部和最高统帅的命令，率部进行彻底消灭德国法西斯的最后一战。这时，英军在欧战中的地位事实上已开始衰退。相比苏联红军在东部战场、美军在西部战场的排山倒海般的攻势，英军在北部战场的攻势和气势都孱弱得多，因此蒙哥马利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大表演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格外看重，集中了</a:t>
            </a:r>
            <a:r>
              <a:rPr lang="en-US" altLang="zh-CN" sz="2800" kern="100" dirty="0">
                <a:solidFill>
                  <a:srgbClr val="404040"/>
                </a:solidFill>
                <a:latin typeface="Times New Roman"/>
                <a:ea typeface="微软雅黑"/>
                <a:cs typeface="Courier New"/>
              </a:rPr>
              <a:t>660</a:t>
            </a:r>
            <a:r>
              <a:rPr lang="zh-CN" altLang="zh-CN" sz="2800" kern="100" dirty="0">
                <a:solidFill>
                  <a:srgbClr val="404040"/>
                </a:solidFill>
                <a:latin typeface="Times New Roman"/>
                <a:ea typeface="微软雅黑"/>
                <a:cs typeface="Times New Roman"/>
              </a:rPr>
              <a:t>多辆坦克、</a:t>
            </a:r>
            <a:r>
              <a:rPr lang="en-US" altLang="zh-CN" sz="2800" kern="100" dirty="0">
                <a:solidFill>
                  <a:srgbClr val="404040"/>
                </a:solidFill>
                <a:latin typeface="Times New Roman"/>
                <a:ea typeface="微软雅黑"/>
                <a:cs typeface="Courier New"/>
              </a:rPr>
              <a:t>4 000</a:t>
            </a:r>
            <a:r>
              <a:rPr lang="zh-CN" altLang="zh-CN" sz="2800" kern="100" dirty="0">
                <a:solidFill>
                  <a:srgbClr val="404040"/>
                </a:solidFill>
                <a:latin typeface="Times New Roman"/>
                <a:ea typeface="微软雅黑"/>
                <a:cs typeface="Times New Roman"/>
              </a:rPr>
              <a:t>多辆装甲运输车和</a:t>
            </a:r>
            <a:r>
              <a:rPr lang="en-US" altLang="zh-CN" sz="2800" kern="100" dirty="0">
                <a:solidFill>
                  <a:srgbClr val="404040"/>
                </a:solidFill>
                <a:latin typeface="Times New Roman"/>
                <a:ea typeface="微软雅黑"/>
                <a:cs typeface="Courier New"/>
              </a:rPr>
              <a:t>3.2</a:t>
            </a:r>
            <a:r>
              <a:rPr lang="zh-CN" altLang="zh-CN" sz="2800" kern="100" dirty="0">
                <a:solidFill>
                  <a:srgbClr val="404040"/>
                </a:solidFill>
                <a:latin typeface="Times New Roman"/>
                <a:ea typeface="微软雅黑"/>
                <a:cs typeface="Times New Roman"/>
              </a:rPr>
              <a:t>万辆其他车辆，</a:t>
            </a:r>
            <a:r>
              <a:rPr lang="en-US" altLang="zh-CN" sz="2800" kern="100" dirty="0">
                <a:solidFill>
                  <a:srgbClr val="404040"/>
                </a:solidFill>
                <a:latin typeface="Times New Roman"/>
                <a:ea typeface="微软雅黑"/>
                <a:cs typeface="Courier New"/>
              </a:rPr>
              <a:t>3 500</a:t>
            </a:r>
            <a:r>
              <a:rPr lang="zh-CN" altLang="zh-CN" sz="2800" kern="100" dirty="0">
                <a:solidFill>
                  <a:srgbClr val="404040"/>
                </a:solidFill>
                <a:latin typeface="Times New Roman"/>
                <a:ea typeface="微软雅黑"/>
                <a:cs typeface="Times New Roman"/>
              </a:rPr>
              <a:t>多门大炮，以英国第二集团军和当时属蒙哥马利指挥的美第九集团军实施正面突破。战役气势如虹。</a:t>
            </a:r>
            <a:endParaRPr lang="zh-CN" altLang="zh-CN" sz="1050" kern="100" dirty="0">
              <a:effectLst/>
              <a:latin typeface="宋体"/>
              <a:cs typeface="Courier New"/>
            </a:endParaRPr>
          </a:p>
        </p:txBody>
      </p:sp>
    </p:spTree>
    <p:extLst>
      <p:ext uri="{BB962C8B-B14F-4D97-AF65-F5344CB8AC3E}">
        <p14:creationId xmlns:p14="http://schemas.microsoft.com/office/powerpoint/2010/main" val="4855584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1626758"/>
            <a:ext cx="11725916"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到</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日，进攻部队全部越过莱茵河，建立了宽</a:t>
            </a:r>
            <a:r>
              <a:rPr lang="en-US" altLang="zh-CN" sz="2800" kern="100" dirty="0">
                <a:solidFill>
                  <a:srgbClr val="404040"/>
                </a:solidFill>
                <a:latin typeface="Times New Roman"/>
                <a:ea typeface="微软雅黑"/>
                <a:cs typeface="Courier New"/>
              </a:rPr>
              <a:t>55</a:t>
            </a:r>
            <a:r>
              <a:rPr lang="zh-CN" altLang="zh-CN" sz="2800" kern="100" dirty="0">
                <a:solidFill>
                  <a:srgbClr val="404040"/>
                </a:solidFill>
                <a:latin typeface="Times New Roman"/>
                <a:ea typeface="微软雅黑"/>
                <a:cs typeface="Times New Roman"/>
              </a:rPr>
              <a:t>千米、纵深</a:t>
            </a:r>
            <a:r>
              <a:rPr lang="en-US" altLang="zh-CN" sz="2800" kern="100" dirty="0">
                <a:solidFill>
                  <a:srgbClr val="404040"/>
                </a:solidFill>
                <a:latin typeface="Times New Roman"/>
                <a:ea typeface="微软雅黑"/>
                <a:cs typeface="Courier New"/>
              </a:rPr>
              <a:t>32</a:t>
            </a:r>
            <a:r>
              <a:rPr lang="zh-CN" altLang="zh-CN" sz="2800" kern="100" dirty="0">
                <a:solidFill>
                  <a:srgbClr val="404040"/>
                </a:solidFill>
                <a:latin typeface="Times New Roman"/>
                <a:ea typeface="微软雅黑"/>
                <a:cs typeface="Times New Roman"/>
              </a:rPr>
              <a:t>千米的桥头堡，歼敌、俘敌近</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万人。此后，蒙哥马利甚至还有丘吉尔想挥师直取柏林，但没有被盟军最高统帅部批准。</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月底，蒙哥马利根据艾林豪威尔的命令挥师东进。</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月初，攻占波罗的海的维斯马和卢卑克，封锁丹麦半岛，并建立起由此向易北河的东西两条防线，俘敌</a:t>
            </a:r>
            <a:r>
              <a:rPr lang="en-US" altLang="zh-CN" sz="2800" kern="100" dirty="0">
                <a:solidFill>
                  <a:srgbClr val="404040"/>
                </a:solidFill>
                <a:latin typeface="Times New Roman"/>
                <a:ea typeface="微软雅黑"/>
                <a:cs typeface="Courier New"/>
              </a:rPr>
              <a:t>50</a:t>
            </a:r>
            <a:r>
              <a:rPr lang="zh-CN" altLang="zh-CN" sz="2800" kern="100" dirty="0">
                <a:solidFill>
                  <a:srgbClr val="404040"/>
                </a:solidFill>
                <a:latin typeface="Times New Roman"/>
                <a:ea typeface="微软雅黑"/>
                <a:cs typeface="Times New Roman"/>
              </a:rPr>
              <a:t>多万人。</a:t>
            </a:r>
            <a:endParaRPr lang="zh-CN" altLang="zh-CN" sz="1050" kern="100" dirty="0">
              <a:effectLst/>
              <a:latin typeface="宋体"/>
              <a:cs typeface="Courier New"/>
            </a:endParaRPr>
          </a:p>
        </p:txBody>
      </p:sp>
    </p:spTree>
    <p:extLst>
      <p:ext uri="{BB962C8B-B14F-4D97-AF65-F5344CB8AC3E}">
        <p14:creationId xmlns:p14="http://schemas.microsoft.com/office/powerpoint/2010/main" val="15278639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09514"/>
            <a:ext cx="11843175" cy="4535857"/>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1945</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日，德国电台广播了希特勒死亡的消息，德军在继任总统、海军上将邓尼茨的指令下陆续投降。</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日，蒙哥马利在他的吕内堡荒地上的军营中，接受了由德国海军总司令、海军上将弗里德堡率领的投降代表团递交的投降书，接受荷兰、包括一切岛屿在内的德国西北部以及丹麦境内全部德国武装部队的无条件投降。同时，美军、苏联红军也在各自的战区内接受了德军投降。在欧洲大陆鏖战经年的</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支重要的反法西斯武装力量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英军、美军和苏联红军胜利会师，欧战结束。</a:t>
            </a:r>
            <a:endParaRPr lang="zh-CN" altLang="zh-CN" sz="1050" kern="100" dirty="0">
              <a:effectLst/>
              <a:latin typeface="宋体"/>
              <a:cs typeface="Courier New"/>
            </a:endParaRPr>
          </a:p>
        </p:txBody>
      </p:sp>
    </p:spTree>
    <p:extLst>
      <p:ext uri="{BB962C8B-B14F-4D97-AF65-F5344CB8AC3E}">
        <p14:creationId xmlns:p14="http://schemas.microsoft.com/office/powerpoint/2010/main" val="16736648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16" y="767886"/>
            <a:ext cx="11725916" cy="5182188"/>
          </a:xfrm>
          <a:prstGeom prst="rect">
            <a:avLst/>
          </a:prstGeom>
          <a:noFill/>
        </p:spPr>
        <p:txBody>
          <a:bodyPr wrap="square" rtlCol="0">
            <a:spAutoFit/>
          </a:bodyPr>
          <a:lstStyle/>
          <a:p>
            <a:pPr indent="718185" algn="ctr">
              <a:lnSpc>
                <a:spcPct val="150000"/>
              </a:lnSpc>
              <a:spcAft>
                <a:spcPts val="0"/>
              </a:spcAft>
            </a:pPr>
            <a:r>
              <a:rPr lang="zh-CN" altLang="zh-CN" sz="2800" kern="100" dirty="0">
                <a:solidFill>
                  <a:srgbClr val="404040"/>
                </a:solidFill>
                <a:latin typeface="Times New Roman"/>
                <a:ea typeface="微软雅黑"/>
                <a:cs typeface="Times New Roman"/>
              </a:rPr>
              <a:t>不甘寂寞</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走出战争的蒙哥马利元帅，情绪的亢奋和某种情感的失落几乎并存。作为军人，他毫无疑问已经登上了事业的巅峰。当统率大军纵横欧陆时，他对民族的忠诚，对人民的热爱，对反法西斯战争胜利的贡献，对军事理论与实践的发展，一如无形的丰碑，树立在了欧洲乃至世界爱好和平人民的心里。然而，作为一个有着独特个性的人，他过高估计自己功绩、过分看重荣誉的想法和做法，却使他对战后国家利益的划分和政治家、军事家贡献的评价，感到不尽如人意。当然，他不是斤斤计较于一己私利，他</a:t>
            </a:r>
            <a:r>
              <a:rPr lang="zh-CN" altLang="zh-CN" sz="2800" kern="100" dirty="0" smtClean="0">
                <a:solidFill>
                  <a:srgbClr val="404040"/>
                </a:solidFill>
                <a:latin typeface="Times New Roman"/>
                <a:ea typeface="微软雅黑"/>
                <a:cs typeface="Times New Roman"/>
              </a:rPr>
              <a:t>曾</a:t>
            </a:r>
            <a:endParaRPr lang="zh-CN" altLang="zh-CN" sz="1050" kern="100" dirty="0">
              <a:effectLst/>
              <a:latin typeface="宋体"/>
              <a:cs typeface="Courier New"/>
            </a:endParaRPr>
          </a:p>
        </p:txBody>
      </p:sp>
    </p:spTree>
    <p:extLst>
      <p:ext uri="{BB962C8B-B14F-4D97-AF65-F5344CB8AC3E}">
        <p14:creationId xmlns:p14="http://schemas.microsoft.com/office/powerpoint/2010/main" val="1254918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745" y="1197546"/>
            <a:ext cx="1138105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经否定有人要给贡献卓著的将领们一笔巨额奖金的提议，他认为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除国王的荣誉勋章外，金钱的奖赏是过了时的东西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需要的是与轰轰烈烈的戎马生涯相称的最广泛的理解和拥戴，是英雄般引人注目的荣誉。这种心态显然不适合于和平年代人们的普遍心理，所以在克服这种心态时，蒙哥马利是痛苦的。在此后的漫长的和平年代里，他渐渐地学会了做一个告别血与火、习惯会议和外交斡旋的军事家。</a:t>
            </a:r>
            <a:endParaRPr lang="zh-CN" altLang="zh-CN" sz="1050" kern="100" dirty="0">
              <a:effectLst/>
              <a:latin typeface="宋体"/>
              <a:cs typeface="Courier New"/>
            </a:endParaRPr>
          </a:p>
        </p:txBody>
      </p:sp>
    </p:spTree>
    <p:extLst>
      <p:ext uri="{BB962C8B-B14F-4D97-AF65-F5344CB8AC3E}">
        <p14:creationId xmlns:p14="http://schemas.microsoft.com/office/powerpoint/2010/main" val="9680352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德军投降后，蒙哥马利担任了英国占领军司令兼盟国对德管制委员会的英方委员，协同民事部门处理占领区内军民生活及其他问题。其次，他对自己在第二次世界大战期间的一些军事思想进行了梳理。他认为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要卓有成效地从事高级指挥，必须具有忍受痛苦和审慎准备的无穷能力，也必须具有一种有时超越理性的内在信念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。这些军事观点，在后来的英军指挥官特别是高级将领中，产生了广泛而深刻的影响。</a:t>
            </a:r>
            <a:endParaRPr lang="zh-CN" altLang="zh-CN" sz="1050" kern="100" dirty="0">
              <a:effectLst/>
              <a:latin typeface="宋体"/>
              <a:cs typeface="Courier New"/>
            </a:endParaRPr>
          </a:p>
        </p:txBody>
      </p:sp>
    </p:spTree>
    <p:extLst>
      <p:ext uri="{BB962C8B-B14F-4D97-AF65-F5344CB8AC3E}">
        <p14:creationId xmlns:p14="http://schemas.microsoft.com/office/powerpoint/2010/main" val="32605952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04146"/>
            <a:ext cx="11843175" cy="6033960"/>
          </a:xfrm>
          <a:prstGeom prst="rect">
            <a:avLst/>
          </a:prstGeom>
          <a:noFill/>
        </p:spPr>
        <p:txBody>
          <a:bodyPr wrap="square" rtlCol="0">
            <a:spAutoFit/>
          </a:bodyPr>
          <a:lstStyle/>
          <a:p>
            <a:pPr indent="718185" algn="just">
              <a:lnSpc>
                <a:spcPct val="135000"/>
              </a:lnSpc>
              <a:spcAft>
                <a:spcPts val="0"/>
              </a:spcAft>
            </a:pPr>
            <a:r>
              <a:rPr lang="en-US" altLang="zh-CN" sz="2600" kern="100" dirty="0">
                <a:solidFill>
                  <a:srgbClr val="404040"/>
                </a:solidFill>
                <a:latin typeface="Times New Roman"/>
                <a:ea typeface="微软雅黑"/>
                <a:cs typeface="Courier New"/>
              </a:rPr>
              <a:t>1946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月，蒙哥马利被任命为英军参谋总长，到</a:t>
            </a:r>
            <a:r>
              <a:rPr lang="en-US" altLang="zh-CN" sz="2600" kern="100" dirty="0">
                <a:solidFill>
                  <a:srgbClr val="404040"/>
                </a:solidFill>
                <a:latin typeface="Times New Roman"/>
                <a:ea typeface="微软雅黑"/>
                <a:cs typeface="Courier New"/>
              </a:rPr>
              <a:t>1951</a:t>
            </a:r>
            <a:r>
              <a:rPr lang="zh-CN" altLang="zh-CN" sz="2600" kern="100" dirty="0">
                <a:solidFill>
                  <a:srgbClr val="404040"/>
                </a:solidFill>
                <a:latin typeface="Times New Roman"/>
                <a:ea typeface="微软雅黑"/>
                <a:cs typeface="Times New Roman"/>
              </a:rPr>
              <a:t>年，又出任欧洲盟军司令部副统帅，此后到</a:t>
            </a:r>
            <a:r>
              <a:rPr lang="en-US" altLang="zh-CN" sz="2600" kern="100" dirty="0">
                <a:solidFill>
                  <a:srgbClr val="404040"/>
                </a:solidFill>
                <a:latin typeface="Times New Roman"/>
                <a:ea typeface="微软雅黑"/>
                <a:cs typeface="Courier New"/>
              </a:rPr>
              <a:t>1958</a:t>
            </a:r>
            <a:r>
              <a:rPr lang="zh-CN" altLang="zh-CN" sz="2600" kern="100" dirty="0">
                <a:solidFill>
                  <a:srgbClr val="404040"/>
                </a:solidFill>
                <a:latin typeface="Times New Roman"/>
                <a:ea typeface="微软雅黑"/>
                <a:cs typeface="Times New Roman"/>
              </a:rPr>
              <a:t>年，他一直在这个任上。</a:t>
            </a:r>
            <a:endParaRPr lang="zh-CN" altLang="zh-CN" sz="2600" kern="100" dirty="0">
              <a:latin typeface="宋体"/>
              <a:cs typeface="Courier New"/>
            </a:endParaRPr>
          </a:p>
          <a:p>
            <a:pPr indent="718185" algn="just">
              <a:lnSpc>
                <a:spcPct val="135000"/>
              </a:lnSpc>
              <a:spcAft>
                <a:spcPts val="0"/>
              </a:spcAft>
            </a:pPr>
            <a:r>
              <a:rPr lang="zh-CN" altLang="zh-CN" sz="2600" kern="100" dirty="0">
                <a:solidFill>
                  <a:srgbClr val="404040"/>
                </a:solidFill>
                <a:latin typeface="Times New Roman"/>
                <a:ea typeface="微软雅黑"/>
                <a:cs typeface="Times New Roman"/>
              </a:rPr>
              <a:t>蒙哥马利是那种把自己的一生都奉献给军队和战争的军人。自</a:t>
            </a:r>
            <a:r>
              <a:rPr lang="en-US" altLang="zh-CN" sz="2600" kern="100" dirty="0">
                <a:solidFill>
                  <a:srgbClr val="404040"/>
                </a:solidFill>
                <a:latin typeface="Times New Roman"/>
                <a:ea typeface="微软雅黑"/>
                <a:cs typeface="Courier New"/>
              </a:rPr>
              <a:t>1908</a:t>
            </a:r>
            <a:r>
              <a:rPr lang="zh-CN" altLang="zh-CN" sz="2600" kern="100" dirty="0">
                <a:solidFill>
                  <a:srgbClr val="404040"/>
                </a:solidFill>
                <a:latin typeface="Times New Roman"/>
                <a:ea typeface="微软雅黑"/>
                <a:cs typeface="Times New Roman"/>
              </a:rPr>
              <a:t>年从军，他在军中服役</a:t>
            </a:r>
            <a:r>
              <a:rPr lang="en-US" altLang="zh-CN" sz="2600" kern="100" dirty="0">
                <a:solidFill>
                  <a:srgbClr val="404040"/>
                </a:solidFill>
                <a:latin typeface="Times New Roman"/>
                <a:ea typeface="微软雅黑"/>
                <a:cs typeface="Courier New"/>
              </a:rPr>
              <a:t>50</a:t>
            </a:r>
            <a:r>
              <a:rPr lang="zh-CN" altLang="zh-CN" sz="2600" kern="100" dirty="0">
                <a:solidFill>
                  <a:srgbClr val="404040"/>
                </a:solidFill>
                <a:latin typeface="Times New Roman"/>
                <a:ea typeface="微软雅黑"/>
                <a:cs typeface="Times New Roman"/>
              </a:rPr>
              <a:t>年，是</a:t>
            </a:r>
            <a:r>
              <a:rPr lang="en-US" altLang="zh-CN" sz="2600" kern="100" dirty="0">
                <a:solidFill>
                  <a:srgbClr val="404040"/>
                </a:solidFill>
                <a:latin typeface="Times New Roman"/>
                <a:ea typeface="微软雅黑"/>
                <a:cs typeface="Courier New"/>
              </a:rPr>
              <a:t>1855</a:t>
            </a:r>
            <a:r>
              <a:rPr lang="zh-CN" altLang="zh-CN" sz="2600" kern="100" dirty="0">
                <a:solidFill>
                  <a:srgbClr val="404040"/>
                </a:solidFill>
                <a:latin typeface="Times New Roman"/>
                <a:ea typeface="微软雅黑"/>
                <a:cs typeface="Times New Roman"/>
              </a:rPr>
              <a:t>年英国取消军械局成立陆军部以来，英军中服役时间最长的军人。他又是那种个性非常鲜明的军人，有才华，有智慧，有贡献，有棱角，有缺点，有失误，不是一句话就能说得清的。他还是那种十分敬业的军人，戎马一生，战功卓著，他把自己融入了英国军队的历史进程中。蒙哥马利的晚年，仍然保持着他所认为的英国士兵的形象，艰难时坚定沉着，胜利时仁慈宽大。直至生命的终了，他都是一名军人。</a:t>
            </a:r>
            <a:r>
              <a:rPr lang="en-US" altLang="zh-CN" sz="2600" kern="100" dirty="0">
                <a:solidFill>
                  <a:srgbClr val="404040"/>
                </a:solidFill>
                <a:latin typeface="Times New Roman"/>
                <a:ea typeface="微软雅黑"/>
                <a:cs typeface="Courier New"/>
              </a:rPr>
              <a:t>1976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25</a:t>
            </a:r>
            <a:r>
              <a:rPr lang="zh-CN" altLang="zh-CN" sz="2600" kern="100" dirty="0">
                <a:solidFill>
                  <a:srgbClr val="404040"/>
                </a:solidFill>
                <a:latin typeface="Times New Roman"/>
                <a:ea typeface="微软雅黑"/>
                <a:cs typeface="Times New Roman"/>
              </a:rPr>
              <a:t>日，蒙哥马利元帅在原籍平静去世。</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选自李政主编《与名人有约：影响人类文明的</a:t>
            </a:r>
            <a:r>
              <a:rPr lang="en-US" altLang="zh-CN" sz="2600" kern="100" dirty="0">
                <a:solidFill>
                  <a:srgbClr val="404040"/>
                </a:solidFill>
                <a:latin typeface="Times New Roman"/>
                <a:ea typeface="微软雅黑"/>
                <a:cs typeface="Courier New"/>
              </a:rPr>
              <a:t>10</a:t>
            </a:r>
            <a:r>
              <a:rPr lang="zh-CN" altLang="zh-CN" sz="2600" kern="100" dirty="0" smtClean="0">
                <a:solidFill>
                  <a:srgbClr val="404040"/>
                </a:solidFill>
                <a:latin typeface="Times New Roman"/>
                <a:ea typeface="微软雅黑"/>
                <a:cs typeface="Times New Roman"/>
              </a:rPr>
              <a:t>位军事家</a:t>
            </a:r>
            <a:r>
              <a:rPr lang="zh-CN" altLang="zh-CN" sz="2600" kern="100" dirty="0">
                <a:solidFill>
                  <a:srgbClr val="404040"/>
                </a:solidFill>
                <a:latin typeface="Times New Roman"/>
                <a:ea typeface="微软雅黑"/>
                <a:cs typeface="Times New Roman"/>
              </a:rPr>
              <a:t>》，中国档案出版社</a:t>
            </a:r>
            <a:r>
              <a:rPr lang="en-US" altLang="zh-CN" sz="2600" kern="100" dirty="0">
                <a:solidFill>
                  <a:srgbClr val="404040"/>
                </a:solidFill>
                <a:latin typeface="Times New Roman"/>
                <a:ea typeface="微软雅黑"/>
                <a:cs typeface="Courier New"/>
              </a:rPr>
              <a:t>2004</a:t>
            </a:r>
            <a:r>
              <a:rPr lang="zh-CN" altLang="zh-CN" sz="2600" kern="100" dirty="0">
                <a:solidFill>
                  <a:srgbClr val="404040"/>
                </a:solidFill>
                <a:latin typeface="Times New Roman"/>
                <a:ea typeface="微软雅黑"/>
                <a:cs typeface="Times New Roman"/>
              </a:rPr>
              <a:t>年版，有删节</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428510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621482"/>
            <a:ext cx="11843175" cy="5182188"/>
          </a:xfrm>
          <a:prstGeom prst="rect">
            <a:avLst/>
          </a:prstGeom>
          <a:noFill/>
        </p:spPr>
        <p:txBody>
          <a:bodyPr wrap="square" rtlCol="0">
            <a:spAutoFit/>
          </a:bodyPr>
          <a:lstStyle/>
          <a:p>
            <a:pPr indent="718185" algn="ctr">
              <a:lnSpc>
                <a:spcPct val="150000"/>
              </a:lnSpc>
            </a:pPr>
            <a:r>
              <a:rPr lang="zh-CN" altLang="zh-CN" sz="2800" b="1" kern="100" dirty="0">
                <a:solidFill>
                  <a:srgbClr val="00B050"/>
                </a:solidFill>
                <a:latin typeface="微软雅黑"/>
                <a:ea typeface="微软雅黑"/>
                <a:cs typeface="Times New Roman"/>
              </a:rPr>
              <a:t>比尔</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盖茨：</a:t>
            </a:r>
            <a:r>
              <a:rPr lang="en-US" altLang="zh-CN" sz="2800" b="1" kern="100" dirty="0">
                <a:solidFill>
                  <a:srgbClr val="00B050"/>
                </a:solidFill>
                <a:latin typeface="微软雅黑"/>
                <a:ea typeface="微软雅黑"/>
                <a:cs typeface="Times New Roman"/>
              </a:rPr>
              <a:t>IT</a:t>
            </a:r>
            <a:r>
              <a:rPr lang="zh-CN" altLang="zh-CN" sz="2800" b="1" kern="100" dirty="0">
                <a:solidFill>
                  <a:srgbClr val="00B050"/>
                </a:solidFill>
                <a:latin typeface="微软雅黑"/>
                <a:ea typeface="微软雅黑"/>
                <a:cs typeface="Times New Roman"/>
              </a:rPr>
              <a:t>英雄的成功之道</a:t>
            </a:r>
          </a:p>
          <a:p>
            <a:pPr indent="718185" algn="ctr">
              <a:lnSpc>
                <a:spcPct val="150000"/>
              </a:lnSpc>
              <a:spcAft>
                <a:spcPts val="0"/>
              </a:spcAft>
            </a:pPr>
            <a:r>
              <a:rPr lang="zh-CN" altLang="zh-CN" sz="2800" kern="100" dirty="0">
                <a:solidFill>
                  <a:srgbClr val="404040"/>
                </a:solidFill>
                <a:latin typeface="Times New Roman"/>
                <a:ea typeface="微软雅黑"/>
                <a:cs typeface="Times New Roman"/>
              </a:rPr>
              <a:t>莫克　李群</a:t>
            </a:r>
            <a:endParaRPr lang="zh-CN" altLang="zh-CN" sz="1050" kern="100" dirty="0">
              <a:latin typeface="宋体"/>
              <a:cs typeface="Courier New"/>
            </a:endParaRPr>
          </a:p>
          <a:p>
            <a:pPr indent="718185" algn="ctr">
              <a:lnSpc>
                <a:spcPct val="150000"/>
              </a:lnSpc>
              <a:spcAft>
                <a:spcPts val="0"/>
              </a:spcAft>
            </a:pPr>
            <a:r>
              <a:rPr lang="zh-CN" altLang="zh-CN" sz="2800" kern="100" dirty="0">
                <a:solidFill>
                  <a:srgbClr val="404040"/>
                </a:solidFill>
                <a:latin typeface="Times New Roman"/>
                <a:ea typeface="微软雅黑"/>
                <a:cs typeface="Times New Roman"/>
              </a:rPr>
              <a:t>软件巨人的崛起</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多少年来，商场、学校、实验室或者是政府部门的人都在手工记账，用计算器做统计。</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比尔想，如果用个人电脑干起来会是如何事半功倍。他希望能够帮助解决千百万人都会碰到的这些日常问题，当然，他在这个过程中也要赚钱致富。</a:t>
            </a:r>
            <a:endParaRPr lang="zh-CN" altLang="zh-CN" sz="1050" kern="100" dirty="0">
              <a:effectLst/>
              <a:latin typeface="宋体"/>
              <a:cs typeface="Courier New"/>
            </a:endParaRPr>
          </a:p>
        </p:txBody>
      </p:sp>
    </p:spTree>
    <p:extLst>
      <p:ext uri="{BB962C8B-B14F-4D97-AF65-F5344CB8AC3E}">
        <p14:creationId xmlns:p14="http://schemas.microsoft.com/office/powerpoint/2010/main" val="2569625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98598"/>
            <a:ext cx="11302822" cy="6474849"/>
          </a:xfrm>
          <a:prstGeom prst="rect">
            <a:avLst/>
          </a:prstGeom>
        </p:spPr>
        <p:txBody>
          <a:bodyPr>
            <a:spAutoFit/>
          </a:bodyPr>
          <a:lstStyle/>
          <a:p>
            <a:pPr algn="just">
              <a:lnSpc>
                <a:spcPct val="150000"/>
              </a:lnSpc>
            </a:pPr>
            <a:r>
              <a:rPr lang="en-US" altLang="zh-CN" sz="2800" b="1" kern="100" dirty="0">
                <a:solidFill>
                  <a:srgbClr val="00B050"/>
                </a:solidFill>
                <a:latin typeface="微软雅黑"/>
                <a:ea typeface="微软雅黑"/>
                <a:cs typeface="Times New Roman"/>
              </a:rPr>
              <a:t>3.</a:t>
            </a:r>
            <a:r>
              <a:rPr lang="zh-CN" altLang="zh-CN" sz="2800" b="1" kern="100" dirty="0">
                <a:solidFill>
                  <a:srgbClr val="00B050"/>
                </a:solidFill>
                <a:latin typeface="微软雅黑"/>
                <a:ea typeface="微软雅黑"/>
                <a:cs typeface="Times New Roman"/>
              </a:rPr>
              <a:t>亡羊而补牢，未为迟也。</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《战国策</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楚策四</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庄辛谓楚襄王》</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羊跑了再修补羊圈，还不算晚。原文是：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臣闻鄙语曰：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见兔而顾犬，未为晚也；亡羊而补牢，未为迟也。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我们知道，事情失败后，及时补救，还不为迟；怕就怕不吸取教训，不采取补救措施。亡：逃跑。牢：牲畜圈。臣：庄辛在楚襄王面前的自称。鄙语：俗话。顾：回头看，回头召唤。</a:t>
            </a:r>
            <a:endParaRPr lang="zh-CN" altLang="zh-CN" sz="2800" kern="100" dirty="0">
              <a:latin typeface="宋体"/>
              <a:cs typeface="Courier New"/>
            </a:endParaRPr>
          </a:p>
          <a:p>
            <a:pPr algn="just">
              <a:lnSpc>
                <a:spcPct val="150000"/>
              </a:lnSpc>
            </a:pPr>
            <a:r>
              <a:rPr lang="en-US" altLang="zh-CN" sz="2800" b="1" kern="100" dirty="0">
                <a:solidFill>
                  <a:srgbClr val="00B050"/>
                </a:solidFill>
                <a:latin typeface="微软雅黑"/>
                <a:ea typeface="微软雅黑"/>
                <a:cs typeface="Times New Roman"/>
              </a:rPr>
              <a:t>4.</a:t>
            </a:r>
            <a:r>
              <a:rPr lang="zh-CN" altLang="zh-CN" sz="2800" b="1" kern="100" dirty="0">
                <a:solidFill>
                  <a:srgbClr val="00B050"/>
                </a:solidFill>
                <a:latin typeface="微软雅黑"/>
                <a:ea typeface="微软雅黑"/>
                <a:cs typeface="Times New Roman"/>
              </a:rPr>
              <a:t>为者常成，行者常至。</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《晏子春秋内篇</a:t>
            </a:r>
            <a:r>
              <a:rPr lang="en-US" altLang="zh-CN" sz="2800" b="1" kern="100" dirty="0">
                <a:solidFill>
                  <a:srgbClr val="00B050"/>
                </a:solidFill>
                <a:latin typeface="微软雅黑"/>
                <a:ea typeface="微软雅黑"/>
                <a:cs typeface="Times New Roman"/>
              </a:rPr>
              <a:t>·</a:t>
            </a:r>
            <a:r>
              <a:rPr lang="zh-CN" altLang="zh-CN" sz="2800" b="1" kern="100" dirty="0">
                <a:solidFill>
                  <a:srgbClr val="00B050"/>
                </a:solidFill>
                <a:latin typeface="微软雅黑"/>
                <a:ea typeface="微软雅黑"/>
                <a:cs typeface="Times New Roman"/>
              </a:rPr>
              <a:t>杂下》</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坚持做事的人总会成功，不断前行的人总会到达目的地。为、行，就是实际行动。有了实际行动，再难的事情也能办到；没有实际行动，容易的事情也办不成。</a:t>
            </a:r>
            <a:endParaRPr lang="zh-CN" altLang="zh-CN" sz="280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477466"/>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经过一番权衡，他终于决定离开哈佛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当时想的只是离开大学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一段时间</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和保罗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艾伦一起建立自己的软件公司。</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比尔的父母不同意他的决定，劝他打消这个念头。放弃哈佛？即使要自立门户创业，也要打下坚实的知识基础啊，何况，名校是名校学生的通行证！</a:t>
            </a:r>
            <a:endParaRPr lang="zh-CN" altLang="zh-CN" sz="1050" kern="100" dirty="0">
              <a:effectLst/>
              <a:latin typeface="宋体"/>
              <a:cs typeface="Courier New"/>
            </a:endParaRPr>
          </a:p>
        </p:txBody>
      </p:sp>
      <p:sp>
        <p:nvSpPr>
          <p:cNvPr id="3" name="TextBox 2"/>
          <p:cNvSpPr txBox="1"/>
          <p:nvPr/>
        </p:nvSpPr>
        <p:spPr>
          <a:xfrm>
            <a:off x="156687" y="3855524"/>
            <a:ext cx="11843175" cy="1950534"/>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比尔对父母的意见还是相当尊重的，没有说服父母，只好重回哈佛，又多念了一两个学期。</a:t>
            </a:r>
            <a:r>
              <a:rPr lang="en-US" altLang="zh-CN" sz="2800" kern="100" dirty="0">
                <a:solidFill>
                  <a:srgbClr val="404040"/>
                </a:solidFill>
                <a:latin typeface="Times New Roman"/>
                <a:ea typeface="微软雅黑"/>
                <a:cs typeface="Courier New"/>
              </a:rPr>
              <a:t>1977</a:t>
            </a:r>
            <a:r>
              <a:rPr lang="zh-CN" altLang="zh-CN" sz="2800" kern="100" dirty="0">
                <a:solidFill>
                  <a:srgbClr val="404040"/>
                </a:solidFill>
                <a:latin typeface="Times New Roman"/>
                <a:ea typeface="微软雅黑"/>
                <a:cs typeface="Times New Roman"/>
              </a:rPr>
              <a:t>年，年满</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岁、在美国算是成年了的比尔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盖茨，才离开了哈佛，去阿尔伯克基市，这次，他的离开就变成最终的退学了。</a:t>
            </a:r>
            <a:endParaRPr lang="zh-CN" altLang="zh-CN" sz="1050" kern="100" dirty="0">
              <a:effectLst/>
              <a:latin typeface="宋体"/>
              <a:cs typeface="Courier New"/>
            </a:endParaRPr>
          </a:p>
        </p:txBody>
      </p:sp>
    </p:spTree>
    <p:extLst>
      <p:ext uri="{BB962C8B-B14F-4D97-AF65-F5344CB8AC3E}">
        <p14:creationId xmlns:p14="http://schemas.microsoft.com/office/powerpoint/2010/main" val="4040562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50" y="1125538"/>
            <a:ext cx="11843175" cy="2596865"/>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比尔和艾伦正式在新墨西哥州依法注册了合伙人公司，名字叫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微软</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(Micro</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soft Corporation)</a:t>
            </a:r>
            <a:r>
              <a:rPr lang="zh-CN" altLang="zh-CN" sz="2800" kern="100" dirty="0">
                <a:solidFill>
                  <a:srgbClr val="404040"/>
                </a:solidFill>
                <a:latin typeface="Times New Roman"/>
                <a:ea typeface="微软雅黑"/>
                <a:cs typeface="Times New Roman"/>
              </a:rPr>
              <a:t>。这个名称，是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微型</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(micro)</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软件</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(soft)</a:t>
            </a:r>
            <a:r>
              <a:rPr lang="zh-CN" altLang="zh-CN" sz="2800" kern="100" dirty="0">
                <a:solidFill>
                  <a:srgbClr val="404040"/>
                </a:solidFill>
                <a:latin typeface="Times New Roman"/>
                <a:ea typeface="微软雅黑"/>
                <a:cs typeface="Times New Roman"/>
              </a:rPr>
              <a:t>的组合，因为他们当时主要制作微型电脑的软件。这两个伙伴终于在市场上下海冲浪了。</a:t>
            </a:r>
            <a:endParaRPr lang="zh-CN" altLang="zh-CN" sz="1050" kern="100" dirty="0">
              <a:effectLst/>
              <a:latin typeface="宋体"/>
              <a:cs typeface="Courier New"/>
            </a:endParaRPr>
          </a:p>
        </p:txBody>
      </p:sp>
      <p:sp>
        <p:nvSpPr>
          <p:cNvPr id="5" name="TextBox 4"/>
          <p:cNvSpPr txBox="1"/>
          <p:nvPr/>
        </p:nvSpPr>
        <p:spPr>
          <a:xfrm>
            <a:off x="262558" y="3780034"/>
            <a:ext cx="11843175" cy="657872"/>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黑客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蜂起的环境之下，开展什么样的业务能兴旺发达呢？</a:t>
            </a:r>
            <a:endParaRPr lang="zh-CN" altLang="zh-CN" sz="1050" kern="100" dirty="0">
              <a:effectLst/>
              <a:latin typeface="宋体"/>
              <a:cs typeface="Courier New"/>
            </a:endParaRPr>
          </a:p>
        </p:txBody>
      </p:sp>
    </p:spTree>
    <p:extLst>
      <p:ext uri="{BB962C8B-B14F-4D97-AF65-F5344CB8AC3E}">
        <p14:creationId xmlns:p14="http://schemas.microsoft.com/office/powerpoint/2010/main" val="32089303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270201"/>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那时候，电脑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黑客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宁愿把自己呕心沥血创造出来的程序慷慨地与大家分享，得到一种精神上的满足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不过，他们也并不比那些抄袭拷贝别人程序的人高明多少。比尔这时候却确实显示出了一种前瞻性。他</a:t>
            </a:r>
            <a:r>
              <a:rPr lang="en-US" altLang="zh-CN" sz="2800" kern="100" dirty="0">
                <a:solidFill>
                  <a:srgbClr val="404040"/>
                </a:solidFill>
                <a:latin typeface="Times New Roman"/>
                <a:ea typeface="微软雅黑"/>
                <a:cs typeface="Courier New"/>
              </a:rPr>
              <a:t>1975</a:t>
            </a:r>
            <a:r>
              <a:rPr lang="zh-CN" altLang="zh-CN" sz="2800" kern="100" dirty="0">
                <a:solidFill>
                  <a:srgbClr val="404040"/>
                </a:solidFill>
                <a:latin typeface="Times New Roman"/>
                <a:ea typeface="微软雅黑"/>
                <a:cs typeface="Times New Roman"/>
              </a:rPr>
              <a:t>年给一家名叫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电脑笔记</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(Computer Notes)</a:t>
            </a:r>
            <a:r>
              <a:rPr lang="zh-CN" altLang="zh-CN" sz="2800" kern="100" dirty="0">
                <a:solidFill>
                  <a:srgbClr val="404040"/>
                </a:solidFill>
                <a:latin typeface="Times New Roman"/>
                <a:ea typeface="微软雅黑"/>
                <a:cs typeface="Times New Roman"/>
              </a:rPr>
              <a:t>的通讯简报写过一封信，引起轰动。他指出：电脑用户如果只是拷贝而不是掏腰包去购买电脑程序，就等于是偷窃。比尔辩论说：软件程序是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智慧财产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，意味着它应该受版权法的保护，就像书籍一样。</a:t>
            </a:r>
            <a:endParaRPr lang="zh-CN" altLang="zh-CN" sz="1050" kern="100" dirty="0">
              <a:effectLst/>
              <a:latin typeface="宋体"/>
              <a:cs typeface="Courier New"/>
            </a:endParaRPr>
          </a:p>
        </p:txBody>
      </p:sp>
    </p:spTree>
    <p:extLst>
      <p:ext uri="{BB962C8B-B14F-4D97-AF65-F5344CB8AC3E}">
        <p14:creationId xmlns:p14="http://schemas.microsoft.com/office/powerpoint/2010/main" val="8947755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765498"/>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由于比尔等人的大声疾呼，这种看法在正急速成长的电脑界几经讨论，得到了大家的认同和法律的肯定：拷贝电脑程序被定为非法行为。</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很快地，一些公司，像苹果</a:t>
            </a:r>
            <a:r>
              <a:rPr lang="en-US" altLang="zh-CN" sz="2800" kern="100" dirty="0">
                <a:solidFill>
                  <a:srgbClr val="404040"/>
                </a:solidFill>
                <a:latin typeface="Times New Roman"/>
                <a:ea typeface="微软雅黑"/>
                <a:cs typeface="Courier New"/>
              </a:rPr>
              <a:t>(Apple)</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Commodore</a:t>
            </a:r>
            <a:r>
              <a:rPr lang="zh-CN" altLang="zh-CN" sz="2800" kern="100" dirty="0">
                <a:solidFill>
                  <a:srgbClr val="404040"/>
                </a:solidFill>
                <a:latin typeface="Times New Roman"/>
                <a:ea typeface="微软雅黑"/>
                <a:cs typeface="Times New Roman"/>
              </a:rPr>
              <a:t>、</a:t>
            </a:r>
            <a:r>
              <a:rPr lang="en-US" altLang="zh-CN" sz="2800" kern="100" dirty="0" err="1">
                <a:solidFill>
                  <a:srgbClr val="404040"/>
                </a:solidFill>
                <a:latin typeface="Times New Roman"/>
                <a:ea typeface="微软雅黑"/>
                <a:cs typeface="Courier New"/>
              </a:rPr>
              <a:t>Radioshack</a:t>
            </a:r>
            <a:r>
              <a:rPr lang="zh-CN" altLang="zh-CN" sz="2800" kern="100" dirty="0">
                <a:solidFill>
                  <a:srgbClr val="404040"/>
                </a:solidFill>
                <a:latin typeface="Times New Roman"/>
                <a:ea typeface="微软雅黑"/>
                <a:cs typeface="Times New Roman"/>
              </a:rPr>
              <a:t>，都做起了个人电脑的生意。鸡生蛋，蛋生鸡，因为电脑厂家研制出效率更大的芯片，软件产业也就变得更为发达。</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比尔和保罗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艾伦编写</a:t>
            </a:r>
            <a:r>
              <a:rPr lang="en-US" altLang="zh-CN" sz="2800" kern="100" dirty="0">
                <a:solidFill>
                  <a:srgbClr val="404040"/>
                </a:solidFill>
                <a:latin typeface="Times New Roman"/>
                <a:ea typeface="微软雅黑"/>
                <a:cs typeface="Courier New"/>
              </a:rPr>
              <a:t>BASIC</a:t>
            </a:r>
            <a:r>
              <a:rPr lang="zh-CN" altLang="zh-CN" sz="2800" kern="100" dirty="0">
                <a:solidFill>
                  <a:srgbClr val="404040"/>
                </a:solidFill>
                <a:latin typeface="Times New Roman"/>
                <a:ea typeface="微软雅黑"/>
                <a:cs typeface="Times New Roman"/>
              </a:rPr>
              <a:t>程序来适应市场上各式各样的新电脑，因为各种牌子的电脑千差万别，每种都需要特有的</a:t>
            </a:r>
            <a:r>
              <a:rPr lang="en-US" altLang="zh-CN" sz="2800" kern="100" dirty="0">
                <a:solidFill>
                  <a:srgbClr val="404040"/>
                </a:solidFill>
                <a:latin typeface="Times New Roman"/>
                <a:ea typeface="微软雅黑"/>
                <a:cs typeface="Courier New"/>
              </a:rPr>
              <a:t>BASIC</a:t>
            </a:r>
            <a:r>
              <a:rPr lang="zh-CN" altLang="zh-CN" sz="2800" kern="100" dirty="0">
                <a:solidFill>
                  <a:srgbClr val="404040"/>
                </a:solidFill>
                <a:latin typeface="Times New Roman"/>
                <a:ea typeface="微软雅黑"/>
                <a:cs typeface="Times New Roman"/>
              </a:rPr>
              <a:t>程序软件。</a:t>
            </a:r>
            <a:endParaRPr lang="zh-CN" altLang="zh-CN" sz="1050" kern="100" dirty="0">
              <a:effectLst/>
              <a:latin typeface="宋体"/>
              <a:cs typeface="Courier New"/>
            </a:endParaRPr>
          </a:p>
        </p:txBody>
      </p:sp>
    </p:spTree>
    <p:extLst>
      <p:ext uri="{BB962C8B-B14F-4D97-AF65-F5344CB8AC3E}">
        <p14:creationId xmlns:p14="http://schemas.microsoft.com/office/powerpoint/2010/main" val="7611593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微软卖出</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BASIC</a:t>
            </a:r>
            <a:r>
              <a:rPr lang="zh-CN" altLang="zh-CN" sz="2800" kern="100" dirty="0">
                <a:solidFill>
                  <a:srgbClr val="404040"/>
                </a:solidFill>
                <a:latin typeface="Times New Roman"/>
                <a:ea typeface="微软雅黑"/>
                <a:cs typeface="Times New Roman"/>
              </a:rPr>
              <a:t>程序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的价钱非常便宜。比尔遵循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薄利多销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的经营原则：压低价格，在市场上就会有更强的竞争力，最终人们都会购买这个程序，虽然售价如此之低，但买的人多了，他们的公司就可以有利润。最终嘛，他们的目标是要百分之百地覆盖市场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微软的座右铭是：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让电脑走进每一个家庭的每一张写字台！</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比尔从他父母处或许能够得到一些资助作为建立公司的启动资金，但是他并不想这样向父母开口讨钱。他希望微软公司从一开始就能够自立。他每天眼睛一睁，忙到熄灯，经常是连轴转</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小时，也写程序代码，但主要精力不得不投入到管理公司、销售产品上。</a:t>
            </a:r>
            <a:endParaRPr lang="zh-CN" altLang="zh-CN" sz="1050" kern="100" dirty="0">
              <a:effectLst/>
              <a:latin typeface="宋体"/>
              <a:cs typeface="Courier New"/>
            </a:endParaRPr>
          </a:p>
        </p:txBody>
      </p:sp>
    </p:spTree>
    <p:extLst>
      <p:ext uri="{BB962C8B-B14F-4D97-AF65-F5344CB8AC3E}">
        <p14:creationId xmlns:p14="http://schemas.microsoft.com/office/powerpoint/2010/main" val="6449137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2436"/>
            <a:ext cx="11843175" cy="3889526"/>
          </a:xfrm>
          <a:prstGeom prst="rect">
            <a:avLst/>
          </a:prstGeom>
          <a:noFill/>
        </p:spPr>
        <p:txBody>
          <a:bodyPr wrap="square" rtlCol="0">
            <a:spAutoFit/>
          </a:bodyPr>
          <a:lstStyle/>
          <a:p>
            <a:pPr indent="718185" algn="just">
              <a:lnSpc>
                <a:spcPct val="150000"/>
              </a:lnSpc>
              <a:spcAft>
                <a:spcPts val="0"/>
              </a:spcAft>
            </a:pP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出头的比尔，长得身材瘦长，散乱的头发和雀斑使他看上去仍像一个十几岁的少年。他这种孩子气的相貌给人不成熟的印象，有时候会使一些打算购买他产品的人迟疑。不过他一开口，顿时就扭转了局面：当买主听到他介绍自己公司的产品时，他们会立即明白，这可是个行家！</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慢慢地，微软公司卖出的产品越来越多了，比尔就雇了更多的员工，好多都是早先在湖滨中学建立交情的老同学。</a:t>
            </a:r>
            <a:endParaRPr lang="zh-CN" altLang="zh-CN" sz="1050" kern="100" dirty="0">
              <a:effectLst/>
              <a:latin typeface="宋体"/>
              <a:cs typeface="Courier New"/>
            </a:endParaRPr>
          </a:p>
        </p:txBody>
      </p:sp>
    </p:spTree>
    <p:extLst>
      <p:ext uri="{BB962C8B-B14F-4D97-AF65-F5344CB8AC3E}">
        <p14:creationId xmlns:p14="http://schemas.microsoft.com/office/powerpoint/2010/main" val="3293035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837506"/>
            <a:ext cx="11843175" cy="5182188"/>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当这些新员工来到工作地点时，他们感到，这个地方更像个学院而不像个公司。这里没有大公司当时还非常严格的关于西装革履的着装规定，软件程序师可以穿牛仔裤，如果他们愿意的话，可以把流行海报挂在墙上，听摇滚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嘴上没毛的公司老板比尔本人就疯狂地着迷于披头士的约翰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列侬。公司还免费敞开供应可口可乐。有些程序师下午才推开公司的大门，一直工作到晚上，稍后随便找些东西吃，或许去看场电影，然后回来继续工作，一直到深夜，甚至凌晨才回家。当他们再回到公司工作时，已经又是中午了。</a:t>
            </a:r>
            <a:endParaRPr lang="zh-CN" altLang="zh-CN" sz="1050" kern="100" dirty="0">
              <a:effectLst/>
              <a:latin typeface="宋体"/>
              <a:cs typeface="Courier New"/>
            </a:endParaRPr>
          </a:p>
        </p:txBody>
      </p:sp>
    </p:spTree>
    <p:extLst>
      <p:ext uri="{BB962C8B-B14F-4D97-AF65-F5344CB8AC3E}">
        <p14:creationId xmlns:p14="http://schemas.microsoft.com/office/powerpoint/2010/main" val="26688309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61442"/>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尽管这里的工作气氛是轻松的，但是程序师们对待工作却非常严肃，他们像是在执行一个伟大使命：我们这些人，将会改变整个世界！</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即使在微软，也没有一个人工作得比比尔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盖茨还辛苦。他一心一意扑在工作上，废寝忘食，据说</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年只休息了</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天，有时甚至顾不上洗澡，衣着邋遢。秘书在早晨来到办公室时，有时候会看到这个年轻的老板就睡在办公室的地毯上。他工作得很累，需要放松一下时，就去看场电影，或是驾驶自己的二手跑车，在市郊人烟稀少的公路上飙车，为此拿了不少超速的罚款单。有一次，保罗</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艾伦还得把他从拘留所保释出来，因为他忘记了带驾驶执照。</a:t>
            </a:r>
            <a:endParaRPr lang="zh-CN" altLang="zh-CN" sz="1050" kern="100" dirty="0">
              <a:effectLst/>
              <a:latin typeface="宋体"/>
              <a:cs typeface="Courier New"/>
            </a:endParaRPr>
          </a:p>
        </p:txBody>
      </p:sp>
    </p:spTree>
    <p:extLst>
      <p:ext uri="{BB962C8B-B14F-4D97-AF65-F5344CB8AC3E}">
        <p14:creationId xmlns:p14="http://schemas.microsoft.com/office/powerpoint/2010/main" val="39612570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89434"/>
            <a:ext cx="11843175" cy="5828519"/>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翅膀越来越硬的微软公司，已经不需要再和</a:t>
            </a:r>
            <a:r>
              <a:rPr lang="en-US" altLang="zh-CN" sz="2800" kern="100" dirty="0">
                <a:solidFill>
                  <a:srgbClr val="404040"/>
                </a:solidFill>
                <a:latin typeface="Times New Roman"/>
                <a:ea typeface="微软雅黑"/>
                <a:cs typeface="Courier New"/>
              </a:rPr>
              <a:t>MITS</a:t>
            </a:r>
            <a:r>
              <a:rPr lang="zh-CN" altLang="zh-CN" sz="2800" kern="100" dirty="0">
                <a:solidFill>
                  <a:srgbClr val="404040"/>
                </a:solidFill>
                <a:latin typeface="Times New Roman"/>
                <a:ea typeface="微软雅黑"/>
                <a:cs typeface="Times New Roman"/>
              </a:rPr>
              <a:t>公司紧绑在一起，而且他们也发现，费尽唇舌也很难说服那些软件程序师搬到阿尔伯克基市来工作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它离那些主要的大学和大城市实在太远了。</a:t>
            </a:r>
            <a:r>
              <a:rPr lang="en-US" altLang="zh-CN" sz="2800" kern="100" dirty="0">
                <a:solidFill>
                  <a:srgbClr val="404040"/>
                </a:solidFill>
                <a:latin typeface="Times New Roman"/>
                <a:ea typeface="微软雅黑"/>
                <a:cs typeface="Courier New"/>
              </a:rPr>
              <a:t>1978</a:t>
            </a:r>
            <a:r>
              <a:rPr lang="zh-CN" altLang="zh-CN" sz="2800" kern="100" dirty="0">
                <a:solidFill>
                  <a:srgbClr val="404040"/>
                </a:solidFill>
                <a:latin typeface="Times New Roman"/>
                <a:ea typeface="微软雅黑"/>
                <a:cs typeface="Times New Roman"/>
              </a:rPr>
              <a:t>年，比尔决定下令公司连同</a:t>
            </a:r>
            <a:r>
              <a:rPr lang="en-US" altLang="zh-CN" sz="2800" kern="100" dirty="0">
                <a:solidFill>
                  <a:srgbClr val="404040"/>
                </a:solidFill>
                <a:latin typeface="Times New Roman"/>
                <a:ea typeface="微软雅黑"/>
                <a:cs typeface="Courier New"/>
              </a:rPr>
              <a:t>100</a:t>
            </a:r>
            <a:r>
              <a:rPr lang="zh-CN" altLang="zh-CN" sz="2800" kern="100" dirty="0">
                <a:solidFill>
                  <a:srgbClr val="404040"/>
                </a:solidFill>
                <a:latin typeface="Times New Roman"/>
                <a:ea typeface="微软雅黑"/>
                <a:cs typeface="Times New Roman"/>
              </a:rPr>
              <a:t>多个员工一起搬迁。</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搬到哪儿呢？虽然当时加利福尼亚州的硅谷已经蒸蒸日上，吸引了全球的目光，很多电脑公司都在那儿打出旗号，但比尔与父母一向关系亲密，认为不应该远离老盖茨夫妇，于是他选择了华盛顿州的贝尔福</a:t>
            </a:r>
            <a:r>
              <a:rPr lang="en-US" altLang="zh-CN" sz="2800" kern="100" dirty="0">
                <a:solidFill>
                  <a:srgbClr val="404040"/>
                </a:solidFill>
                <a:latin typeface="Times New Roman"/>
                <a:ea typeface="微软雅黑"/>
                <a:cs typeface="Courier New"/>
              </a:rPr>
              <a:t>(Bellevue)</a:t>
            </a:r>
            <a:r>
              <a:rPr lang="zh-CN" altLang="zh-CN" sz="2800" kern="100" dirty="0">
                <a:solidFill>
                  <a:srgbClr val="404040"/>
                </a:solidFill>
                <a:latin typeface="Times New Roman"/>
                <a:ea typeface="微软雅黑"/>
                <a:cs typeface="Times New Roman"/>
              </a:rPr>
              <a:t>，那儿靠近西雅图；并且将公司名称中的小横线去掉，由</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Micro</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soft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改成</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Microsoft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620733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2436"/>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比尔知道，如果要取得真正意义上的成功，除了像</a:t>
            </a:r>
            <a:r>
              <a:rPr lang="en-US" altLang="zh-CN" sz="2800" kern="100" dirty="0">
                <a:solidFill>
                  <a:srgbClr val="404040"/>
                </a:solidFill>
                <a:latin typeface="Times New Roman"/>
                <a:ea typeface="微软雅黑"/>
                <a:cs typeface="Courier New"/>
              </a:rPr>
              <a:t>BASIC</a:t>
            </a:r>
            <a:r>
              <a:rPr lang="zh-CN" altLang="zh-CN" sz="2800" kern="100" dirty="0">
                <a:solidFill>
                  <a:srgbClr val="404040"/>
                </a:solidFill>
                <a:latin typeface="Times New Roman"/>
                <a:ea typeface="微软雅黑"/>
                <a:cs typeface="Times New Roman"/>
              </a:rPr>
              <a:t>这样的语言软件外，微软还需要更多的产品，如文件处理软件和操作系统软件。比尔还是相信，个人电脑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这个时候他再说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个人电脑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，已经不会再受哈佛同学的嘲笑，倒是他可以回过头来嘲笑他们当时毫无想象力了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会变成商业必备的基础设施；他同时也预见到，很多人会做一个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自己家里也摆上一台电脑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的梦。</a:t>
            </a:r>
            <a:endParaRPr lang="zh-CN" altLang="zh-CN" sz="1050" kern="100" dirty="0">
              <a:effectLst/>
              <a:latin typeface="宋体"/>
              <a:cs typeface="Courier New"/>
            </a:endParaRPr>
          </a:p>
        </p:txBody>
      </p:sp>
    </p:spTree>
    <p:extLst>
      <p:ext uri="{BB962C8B-B14F-4D97-AF65-F5344CB8AC3E}">
        <p14:creationId xmlns:p14="http://schemas.microsoft.com/office/powerpoint/2010/main" val="381393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原文再现</a:t>
            </a:r>
            <a:endParaRPr lang="zh-CN" altLang="zh-CN" sz="1000" kern="100" dirty="0">
              <a:latin typeface="宋体"/>
              <a:cs typeface="Courier New"/>
            </a:endParaRPr>
          </a:p>
        </p:txBody>
      </p:sp>
      <p:sp>
        <p:nvSpPr>
          <p:cNvPr id="8" name="TextBox 7"/>
          <p:cNvSpPr txBox="1"/>
          <p:nvPr/>
        </p:nvSpPr>
        <p:spPr>
          <a:xfrm>
            <a:off x="190550" y="1331762"/>
            <a:ext cx="11609818"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00B050"/>
                </a:solidFill>
                <a:latin typeface="Times New Roman"/>
                <a:ea typeface="微软雅黑"/>
                <a:cs typeface="Times New Roman"/>
              </a:rPr>
              <a:t>蒙哥马利：强者是不断挑战自己</a:t>
            </a:r>
            <a:endParaRPr lang="zh-CN" altLang="zh-CN" sz="1050" kern="100" dirty="0">
              <a:latin typeface="宋体"/>
              <a:cs typeface="Courier New"/>
            </a:endParaRPr>
          </a:p>
        </p:txBody>
      </p:sp>
      <p:sp>
        <p:nvSpPr>
          <p:cNvPr id="6" name="TextBox 5"/>
          <p:cNvSpPr txBox="1"/>
          <p:nvPr/>
        </p:nvSpPr>
        <p:spPr>
          <a:xfrm>
            <a:off x="342950" y="2205658"/>
            <a:ext cx="11609818" cy="3889526"/>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李　政</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蒙哥马利</a:t>
            </a:r>
            <a:r>
              <a:rPr lang="en-US" altLang="zh-CN" sz="2800" kern="100" dirty="0">
                <a:solidFill>
                  <a:srgbClr val="404040"/>
                </a:solidFill>
                <a:latin typeface="Times New Roman"/>
                <a:ea typeface="微软雅黑"/>
                <a:cs typeface="Courier New"/>
              </a:rPr>
              <a:t>1887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日生于伦敦。他的母亲名叫莫德，是维多利亚女王时代一个名叫法勒的修道院院长的女儿。莫德</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岁时嫁给亨利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蒙哥马利，当时亨利已</a:t>
            </a:r>
            <a:r>
              <a:rPr lang="en-US" altLang="zh-CN" sz="2800" kern="100" dirty="0">
                <a:solidFill>
                  <a:srgbClr val="404040"/>
                </a:solidFill>
                <a:latin typeface="Times New Roman"/>
                <a:ea typeface="微软雅黑"/>
                <a:cs typeface="Courier New"/>
              </a:rPr>
              <a:t>34</a:t>
            </a:r>
            <a:r>
              <a:rPr lang="zh-CN" altLang="zh-CN" sz="2800" kern="100" dirty="0">
                <a:solidFill>
                  <a:srgbClr val="404040"/>
                </a:solidFill>
                <a:latin typeface="Times New Roman"/>
                <a:ea typeface="微软雅黑"/>
                <a:cs typeface="Times New Roman"/>
              </a:rPr>
              <a:t>岁，在法勒手下任副牧师，伯纳德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蒙哥马利是他们的第四个孩子。蒙哥马利</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岁时，他们全家迁往偏远荒凉的塔斯马尼亚，后来父亲在那里做了大主教。</a:t>
            </a:r>
            <a:endParaRPr lang="zh-CN" altLang="zh-CN" sz="1050" kern="100" dirty="0">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482742"/>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比尔同时也认识到，微软的商业运作必须更有效率，而自己有所长也有所短，干管理并不是自己特别在行的。他想起了在哈佛结识的好朋友史蒂夫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鲍尔莫来。鲍尔莫具有商业经验和社交技巧，是个很了不起的人才，虽然可惜金无足赤：他并不太懂电脑。比尔去游说鲍尔莫，把这位尊神请来微软共同创业，后来他果然成为比尔最得力的助手和微软最好的推广人。</a:t>
            </a:r>
            <a:endParaRPr lang="zh-CN" altLang="zh-CN" sz="1050" kern="100" dirty="0">
              <a:effectLst/>
              <a:latin typeface="宋体"/>
              <a:cs typeface="Courier New"/>
            </a:endParaRPr>
          </a:p>
        </p:txBody>
      </p:sp>
    </p:spTree>
    <p:extLst>
      <p:ext uri="{BB962C8B-B14F-4D97-AF65-F5344CB8AC3E}">
        <p14:creationId xmlns:p14="http://schemas.microsoft.com/office/powerpoint/2010/main" val="30736841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4177"/>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对微软的企业发展具有划时代意义的年头，是</a:t>
            </a:r>
            <a:r>
              <a:rPr lang="en-US" altLang="zh-CN" sz="2800" kern="100" dirty="0">
                <a:solidFill>
                  <a:srgbClr val="404040"/>
                </a:solidFill>
                <a:latin typeface="Times New Roman"/>
                <a:ea typeface="微软雅黑"/>
                <a:cs typeface="Courier New"/>
              </a:rPr>
              <a:t>1980</a:t>
            </a:r>
            <a:r>
              <a:rPr lang="zh-CN" altLang="zh-CN" sz="2800" kern="100" dirty="0">
                <a:solidFill>
                  <a:srgbClr val="404040"/>
                </a:solidFill>
                <a:latin typeface="Times New Roman"/>
                <a:ea typeface="微软雅黑"/>
                <a:cs typeface="Times New Roman"/>
              </a:rPr>
              <a:t>年。一个消息激动了电脑业者：</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国际商用机器公司</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这个生产大型电脑主机的巨人作出重大决定，涉足个人电脑！他们抛出绣球来选软件开发商，这个绣球打中了微软。</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生意很快谈妥了：微软向</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提供系列软件，其中包括操作系统</a:t>
            </a:r>
            <a:r>
              <a:rPr lang="en-US" altLang="zh-CN" sz="2800" kern="100" dirty="0">
                <a:solidFill>
                  <a:srgbClr val="404040"/>
                </a:solidFill>
                <a:latin typeface="Times New Roman"/>
                <a:ea typeface="微软雅黑"/>
                <a:cs typeface="Courier New"/>
              </a:rPr>
              <a:t>(Operating System</a:t>
            </a:r>
            <a:r>
              <a:rPr lang="zh-CN" altLang="zh-CN" sz="2800" kern="100" dirty="0">
                <a:solidFill>
                  <a:srgbClr val="404040"/>
                </a:solidFill>
                <a:latin typeface="Times New Roman"/>
                <a:ea typeface="微软雅黑"/>
                <a:cs typeface="Times New Roman"/>
              </a:rPr>
              <a:t>，简称</a:t>
            </a:r>
            <a:r>
              <a:rPr lang="en-US" altLang="zh-CN" sz="2800" kern="100" dirty="0">
                <a:solidFill>
                  <a:srgbClr val="404040"/>
                </a:solidFill>
                <a:latin typeface="Times New Roman"/>
                <a:ea typeface="微软雅黑"/>
                <a:cs typeface="Courier New"/>
              </a:rPr>
              <a:t>OS)</a:t>
            </a:r>
            <a:r>
              <a:rPr lang="zh-CN" altLang="zh-CN" sz="2800" kern="100" dirty="0">
                <a:solidFill>
                  <a:srgbClr val="404040"/>
                </a:solidFill>
                <a:latin typeface="Times New Roman"/>
                <a:ea typeface="微软雅黑"/>
                <a:cs typeface="Times New Roman"/>
              </a:rPr>
              <a:t>。操作系统是指挥电脑运动的主程序，负责控制键盘、显示器和信息储存系统。</a:t>
            </a:r>
            <a:endParaRPr lang="zh-CN" altLang="zh-CN" sz="1050" kern="100" dirty="0">
              <a:effectLst/>
              <a:latin typeface="宋体"/>
              <a:cs typeface="Courier New"/>
            </a:endParaRPr>
          </a:p>
        </p:txBody>
      </p:sp>
    </p:spTree>
    <p:extLst>
      <p:ext uri="{BB962C8B-B14F-4D97-AF65-F5344CB8AC3E}">
        <p14:creationId xmlns:p14="http://schemas.microsoft.com/office/powerpoint/2010/main" val="2752920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414217"/>
            <a:ext cx="11843175" cy="4535857"/>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这里还有这么一段故事：</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最先开始找到微软，要求为</a:t>
            </a:r>
            <a:r>
              <a:rPr lang="en-US" altLang="zh-CN" sz="2800" kern="100" dirty="0">
                <a:solidFill>
                  <a:srgbClr val="404040"/>
                </a:solidFill>
                <a:latin typeface="Times New Roman"/>
                <a:ea typeface="微软雅黑"/>
                <a:cs typeface="Courier New"/>
              </a:rPr>
              <a:t>PC</a:t>
            </a:r>
            <a:r>
              <a:rPr lang="zh-CN" altLang="zh-CN" sz="2800" kern="100" dirty="0">
                <a:solidFill>
                  <a:srgbClr val="404040"/>
                </a:solidFill>
                <a:latin typeface="Times New Roman"/>
                <a:ea typeface="微软雅黑"/>
                <a:cs typeface="Times New Roman"/>
              </a:rPr>
              <a:t>电脑设计操作系统，可当时他们并不擅长编写这种软件。于是，比尔介绍</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到以研制</a:t>
            </a:r>
            <a:r>
              <a:rPr lang="en-US" altLang="zh-CN" sz="2800" kern="100" dirty="0">
                <a:solidFill>
                  <a:srgbClr val="404040"/>
                </a:solidFill>
                <a:latin typeface="Times New Roman"/>
                <a:ea typeface="微软雅黑"/>
                <a:cs typeface="Courier New"/>
              </a:rPr>
              <a:t>CP</a:t>
            </a:r>
            <a:r>
              <a:rPr lang="en-US" altLang="zh-CN" sz="2800" kern="100" dirty="0">
                <a:solidFill>
                  <a:srgbClr val="404040"/>
                </a:solidFill>
                <a:latin typeface="IPAPANNEW"/>
                <a:ea typeface="微软雅黑"/>
                <a:cs typeface="Times New Roman"/>
              </a:rPr>
              <a:t>/M</a:t>
            </a:r>
            <a:r>
              <a:rPr lang="zh-CN" altLang="zh-CN" sz="2800" kern="100" dirty="0">
                <a:solidFill>
                  <a:srgbClr val="404040"/>
                </a:solidFill>
                <a:latin typeface="IPAPANNEW"/>
                <a:ea typeface="微软雅黑"/>
                <a:cs typeface="Times New Roman"/>
              </a:rPr>
              <a:t>操作系统闻名的数字研究</a:t>
            </a:r>
            <a:r>
              <a:rPr lang="en-US" altLang="zh-CN" sz="2800" kern="100" dirty="0">
                <a:solidFill>
                  <a:srgbClr val="404040"/>
                </a:solidFill>
                <a:latin typeface="IPAPANNEW"/>
                <a:ea typeface="微软雅黑"/>
                <a:cs typeface="Times New Roman"/>
              </a:rPr>
              <a:t>(DR)</a:t>
            </a:r>
            <a:r>
              <a:rPr lang="zh-CN" altLang="zh-CN" sz="2800" kern="100" dirty="0">
                <a:solidFill>
                  <a:srgbClr val="404040"/>
                </a:solidFill>
                <a:latin typeface="IPAPANNEW"/>
                <a:ea typeface="微软雅黑"/>
                <a:cs typeface="Times New Roman"/>
              </a:rPr>
              <a:t>公司联系，</a:t>
            </a:r>
            <a:r>
              <a:rPr lang="en-US" altLang="zh-CN" sz="2800" kern="100" dirty="0">
                <a:solidFill>
                  <a:srgbClr val="404040"/>
                </a:solidFill>
                <a:latin typeface="IPAPANNEW"/>
                <a:ea typeface="微软雅黑"/>
                <a:cs typeface="Times New Roman"/>
              </a:rPr>
              <a:t>CP/</a:t>
            </a:r>
            <a:r>
              <a:rPr lang="en-US" altLang="zh-CN" sz="2800" kern="100" dirty="0">
                <a:solidFill>
                  <a:srgbClr val="404040"/>
                </a:solidFill>
                <a:latin typeface="Times New Roman"/>
                <a:ea typeface="微软雅黑"/>
                <a:cs typeface="Courier New"/>
              </a:rPr>
              <a:t>M</a:t>
            </a:r>
            <a:r>
              <a:rPr lang="zh-CN" altLang="zh-CN" sz="2800" kern="100" dirty="0">
                <a:solidFill>
                  <a:srgbClr val="404040"/>
                </a:solidFill>
                <a:latin typeface="Times New Roman"/>
                <a:ea typeface="微软雅黑"/>
                <a:cs typeface="Times New Roman"/>
              </a:rPr>
              <a:t>的设计者加里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基尔多曾是美国海军研究生院的教授，那天恰巧不在家，而他的太太又不愿在保密协定上签字。</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的代表只好再请微软另想办法。比尔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盖茨此刻想起了西雅图的软件天才帕特森曾编写过一个</a:t>
            </a:r>
            <a:r>
              <a:rPr lang="en-US" altLang="zh-CN" sz="2800" kern="100" dirty="0">
                <a:solidFill>
                  <a:srgbClr val="404040"/>
                </a:solidFill>
                <a:latin typeface="Times New Roman"/>
                <a:ea typeface="微软雅黑"/>
                <a:cs typeface="Courier New"/>
              </a:rPr>
              <a:t>QDOS</a:t>
            </a:r>
            <a:r>
              <a:rPr lang="zh-CN" altLang="zh-CN" sz="2800" kern="100" dirty="0">
                <a:solidFill>
                  <a:srgbClr val="404040"/>
                </a:solidFill>
                <a:latin typeface="Times New Roman"/>
                <a:ea typeface="微软雅黑"/>
                <a:cs typeface="Times New Roman"/>
              </a:rPr>
              <a:t>软件，可以改造为</a:t>
            </a:r>
            <a:r>
              <a:rPr lang="en-US" altLang="zh-CN" sz="2800" kern="100" dirty="0">
                <a:solidFill>
                  <a:srgbClr val="404040"/>
                </a:solidFill>
                <a:latin typeface="Times New Roman"/>
                <a:ea typeface="微软雅黑"/>
                <a:cs typeface="Courier New"/>
              </a:rPr>
              <a:t>PC</a:t>
            </a:r>
            <a:r>
              <a:rPr lang="zh-CN" altLang="zh-CN" sz="2800" kern="100" dirty="0">
                <a:solidFill>
                  <a:srgbClr val="404040"/>
                </a:solidFill>
                <a:latin typeface="Times New Roman"/>
                <a:ea typeface="微软雅黑"/>
                <a:cs typeface="Times New Roman"/>
              </a:rPr>
              <a:t>电脑的操作系统。于是他接下了</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的活儿。</a:t>
            </a:r>
            <a:endParaRPr lang="zh-CN" altLang="zh-CN" sz="1050" kern="100" dirty="0">
              <a:effectLst/>
              <a:latin typeface="宋体"/>
              <a:cs typeface="Courier New"/>
            </a:endParaRPr>
          </a:p>
        </p:txBody>
      </p:sp>
    </p:spTree>
    <p:extLst>
      <p:ext uri="{BB962C8B-B14F-4D97-AF65-F5344CB8AC3E}">
        <p14:creationId xmlns:p14="http://schemas.microsoft.com/office/powerpoint/2010/main" val="26178413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65" y="982169"/>
            <a:ext cx="11609818" cy="4616648"/>
          </a:xfrm>
          <a:prstGeom prst="rect">
            <a:avLst/>
          </a:prstGeom>
          <a:noFill/>
        </p:spPr>
        <p:txBody>
          <a:bodyPr wrap="square" rtlCol="0">
            <a:spAutoFit/>
          </a:bodyPr>
          <a:lstStyle/>
          <a:p>
            <a:pPr indent="718185"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捷径</a:t>
            </a:r>
            <a:r>
              <a:rPr lang="zh-CN" altLang="zh-CN" sz="2800" kern="100" dirty="0">
                <a:solidFill>
                  <a:srgbClr val="404040"/>
                </a:solidFill>
                <a:latin typeface="Times New Roman"/>
                <a:ea typeface="微软雅黑"/>
                <a:cs typeface="Times New Roman"/>
              </a:rPr>
              <a:t>人人会走，巧妙各有不同。</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要货的期限定死了，微软也没有时间从头干起，便从这家名叫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西雅图电脑产品</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(Seattle Computer Products)</a:t>
            </a:r>
            <a:r>
              <a:rPr lang="zh-CN" altLang="zh-CN" sz="2800" kern="100" dirty="0">
                <a:solidFill>
                  <a:srgbClr val="404040"/>
                </a:solidFill>
                <a:latin typeface="Times New Roman"/>
                <a:ea typeface="微软雅黑"/>
                <a:cs typeface="Times New Roman"/>
              </a:rPr>
              <a:t>的公司买来软件，在此基础上完善提高。在一年的时间中，微软公司的一半员工，约三十多人，不分日夜地突击这一项目。如果是在中国，大概会起个</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OS</a:t>
            </a:r>
            <a:r>
              <a:rPr lang="zh-CN" altLang="zh-CN" sz="2800" kern="100" dirty="0">
                <a:solidFill>
                  <a:srgbClr val="404040"/>
                </a:solidFill>
                <a:latin typeface="Times New Roman"/>
                <a:ea typeface="微软雅黑"/>
                <a:cs typeface="Times New Roman"/>
              </a:rPr>
              <a:t>会战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之类的名目吧。会战终于凯旋：他们改编了这个买来的操作系统，让它能适用在</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的电脑上，起了个后来遐迩闻名的名称，叫</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MS</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DOS</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845517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29426"/>
            <a:ext cx="11843175" cy="3243196"/>
          </a:xfrm>
          <a:prstGeom prst="rect">
            <a:avLst/>
          </a:prstGeom>
          <a:noFill/>
        </p:spPr>
        <p:txBody>
          <a:bodyPr wrap="square" rtlCol="0">
            <a:spAutoFit/>
          </a:bodyPr>
          <a:lstStyle/>
          <a:p>
            <a:pPr lvl="0" indent="718185" algn="just">
              <a:lnSpc>
                <a:spcPct val="150000"/>
              </a:lnSpc>
            </a:pPr>
            <a:r>
              <a:rPr lang="zh-CN" altLang="zh-CN" sz="2800" kern="100" dirty="0">
                <a:solidFill>
                  <a:srgbClr val="404040"/>
                </a:solidFill>
                <a:latin typeface="Times New Roman"/>
                <a:ea typeface="微软雅黑"/>
                <a:cs typeface="Times New Roman"/>
              </a:rPr>
              <a:t>比尔是用出售版权使用许可证的方式，把这个操作系统交给</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在个人电脑上使用。这就意味着，每售出一台装有</a:t>
            </a:r>
            <a:r>
              <a:rPr lang="en-US" altLang="zh-CN" sz="2800" kern="100" dirty="0">
                <a:solidFill>
                  <a:srgbClr val="404040"/>
                </a:solidFill>
                <a:latin typeface="Times New Roman"/>
                <a:ea typeface="微软雅黑"/>
                <a:cs typeface="Courier New"/>
              </a:rPr>
              <a:t>MS</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DOS</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个人电脑，</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就必须付一定比例的金额给微软。</a:t>
            </a:r>
            <a:r>
              <a:rPr lang="en-US" altLang="zh-CN" sz="2800" kern="100" dirty="0">
                <a:solidFill>
                  <a:srgbClr val="404040"/>
                </a:solidFill>
                <a:latin typeface="Times New Roman"/>
                <a:ea typeface="微软雅黑"/>
                <a:cs typeface="Courier New"/>
              </a:rPr>
              <a:t>1981</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个人电脑推上了市场，顿时大红大紫，消费者蜂拥抢购，</a:t>
            </a:r>
            <a:r>
              <a:rPr lang="en-US" altLang="zh-CN" sz="2800" kern="100" dirty="0">
                <a:solidFill>
                  <a:srgbClr val="404040"/>
                </a:solidFill>
                <a:latin typeface="Times New Roman"/>
                <a:ea typeface="微软雅黑"/>
                <a:cs typeface="Courier New"/>
              </a:rPr>
              <a:t>IBM</a:t>
            </a:r>
            <a:r>
              <a:rPr lang="zh-CN" altLang="zh-CN" sz="2800" kern="100" dirty="0">
                <a:solidFill>
                  <a:srgbClr val="404040"/>
                </a:solidFill>
                <a:latin typeface="Times New Roman"/>
                <a:ea typeface="微软雅黑"/>
                <a:cs typeface="Times New Roman"/>
              </a:rPr>
              <a:t>的版权使用费源源不断地流入微软公司。</a:t>
            </a:r>
            <a:endParaRPr lang="zh-CN" altLang="zh-CN" sz="1050" kern="100" dirty="0">
              <a:solidFill>
                <a:prstClr val="black"/>
              </a:solidFill>
              <a:latin typeface="宋体"/>
              <a:cs typeface="Courier New"/>
            </a:endParaRPr>
          </a:p>
        </p:txBody>
      </p:sp>
      <p:sp>
        <p:nvSpPr>
          <p:cNvPr id="3" name="TextBox 2"/>
          <p:cNvSpPr txBox="1"/>
          <p:nvPr/>
        </p:nvSpPr>
        <p:spPr>
          <a:xfrm>
            <a:off x="118542" y="3069754"/>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公司规模不断扩大，</a:t>
            </a:r>
            <a:r>
              <a:rPr lang="en-US" altLang="zh-CN" sz="2800" kern="100" dirty="0">
                <a:solidFill>
                  <a:srgbClr val="404040"/>
                </a:solidFill>
                <a:latin typeface="Times New Roman"/>
                <a:ea typeface="微软雅黑"/>
                <a:cs typeface="Courier New"/>
              </a:rPr>
              <a:t>1986</a:t>
            </a:r>
            <a:r>
              <a:rPr lang="zh-CN" altLang="zh-CN" sz="2800" kern="100" dirty="0">
                <a:solidFill>
                  <a:srgbClr val="404040"/>
                </a:solidFill>
                <a:latin typeface="Times New Roman"/>
                <a:ea typeface="微软雅黑"/>
                <a:cs typeface="Times New Roman"/>
              </a:rPr>
              <a:t>年，条件成熟，微软公司上市。微软股票以</a:t>
            </a: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美元一股的价格开盘上市，下午收市的时候每股竟升到了</a:t>
            </a:r>
            <a:r>
              <a:rPr lang="en-US" altLang="zh-CN" sz="2800" kern="100" dirty="0">
                <a:solidFill>
                  <a:srgbClr val="404040"/>
                </a:solidFill>
                <a:latin typeface="Times New Roman"/>
                <a:ea typeface="微软雅黑"/>
                <a:cs typeface="Courier New"/>
              </a:rPr>
              <a:t>28</a:t>
            </a:r>
            <a:r>
              <a:rPr lang="zh-CN" altLang="zh-CN" sz="2800" kern="100" dirty="0">
                <a:solidFill>
                  <a:srgbClr val="404040"/>
                </a:solidFill>
                <a:latin typeface="Times New Roman"/>
                <a:ea typeface="微软雅黑"/>
                <a:cs typeface="Times New Roman"/>
              </a:rPr>
              <a:t>美元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由于微软的业绩声名远播，投资者看好微软的股票，趋之若鹜，纷纷购买，一天之内使股值飞升</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。微软的员工，现在可以在股市上卖掉股票，换成大把大把的现金，或者是继续持股，希望它能够攀升更高。</a:t>
            </a:r>
            <a:endParaRPr lang="zh-CN" altLang="zh-CN" sz="1050" kern="100" dirty="0">
              <a:effectLst/>
              <a:latin typeface="宋体"/>
              <a:cs typeface="Courier New"/>
            </a:endParaRPr>
          </a:p>
        </p:txBody>
      </p:sp>
    </p:spTree>
    <p:extLst>
      <p:ext uri="{BB962C8B-B14F-4D97-AF65-F5344CB8AC3E}">
        <p14:creationId xmlns:p14="http://schemas.microsoft.com/office/powerpoint/2010/main" val="829945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052436"/>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果然是这样！微软股价犹如脱缰的野马，毫不犹豫地一路奔腾向前。由于股票价格暴涨，有些人，包括比尔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盖茨和史蒂夫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鲍尔莫，都变成了百万、亿万富翁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至少在账面上是这样的。如果他们脱手股票，就从账面的富豪变成真实的富豪。比尔就卖掉了价值一百多万美元的股票，可是他作为公司的创始人，拥有的微软股票仍然远远多于所有人，他拥有公司</a:t>
            </a:r>
            <a:r>
              <a:rPr lang="en-US" altLang="zh-CN" sz="2800" kern="100" dirty="0">
                <a:solidFill>
                  <a:srgbClr val="404040"/>
                </a:solidFill>
                <a:latin typeface="Times New Roman"/>
                <a:ea typeface="微软雅黑"/>
                <a:cs typeface="Courier New"/>
              </a:rPr>
              <a:t>45%</a:t>
            </a:r>
            <a:r>
              <a:rPr lang="zh-CN" altLang="zh-CN" sz="2800" kern="100" dirty="0">
                <a:solidFill>
                  <a:srgbClr val="404040"/>
                </a:solidFill>
                <a:latin typeface="Times New Roman"/>
                <a:ea typeface="微软雅黑"/>
                <a:cs typeface="Times New Roman"/>
              </a:rPr>
              <a:t>的股份。</a:t>
            </a:r>
            <a:endParaRPr lang="zh-CN" altLang="zh-CN" sz="1050" kern="100" dirty="0">
              <a:effectLst/>
              <a:latin typeface="宋体"/>
              <a:cs typeface="Courier New"/>
            </a:endParaRPr>
          </a:p>
        </p:txBody>
      </p:sp>
    </p:spTree>
    <p:extLst>
      <p:ext uri="{BB962C8B-B14F-4D97-AF65-F5344CB8AC3E}">
        <p14:creationId xmlns:p14="http://schemas.microsoft.com/office/powerpoint/2010/main" val="5789978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482742"/>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成为富翁之后，比尔其实依然故我，并没有改变多少。经过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很痛苦的思想斗争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，他才给自己买了一艘快艇。他也放了自己</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天假，到澳大利亚去旅行，返回公司后仍是一如既往地从早忙到晚。他在公务出差时始终很节俭，自己开车而不雇用豪华轿车到机场接送，在飞机场自己拿行李，而且，他始终在快餐店买自己最喜欢的芝士汉堡包。</a:t>
            </a:r>
            <a:endParaRPr lang="zh-CN" altLang="zh-CN" sz="1050" kern="100" dirty="0">
              <a:effectLst/>
              <a:latin typeface="宋体"/>
              <a:cs typeface="Courier New"/>
            </a:endParaRPr>
          </a:p>
        </p:txBody>
      </p:sp>
    </p:spTree>
    <p:extLst>
      <p:ext uri="{BB962C8B-B14F-4D97-AF65-F5344CB8AC3E}">
        <p14:creationId xmlns:p14="http://schemas.microsoft.com/office/powerpoint/2010/main" val="35451233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978686"/>
            <a:ext cx="11843175" cy="324319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微软不断向市场上推出新产品。</a:t>
            </a:r>
            <a:r>
              <a:rPr lang="en-US" altLang="zh-CN" sz="2800" kern="100" dirty="0">
                <a:solidFill>
                  <a:srgbClr val="404040"/>
                </a:solidFill>
                <a:latin typeface="Times New Roman"/>
                <a:ea typeface="微软雅黑"/>
                <a:cs typeface="Courier New"/>
              </a:rPr>
              <a:t>1986</a:t>
            </a:r>
            <a:r>
              <a:rPr lang="zh-CN" altLang="zh-CN" sz="2800" kern="100" dirty="0">
                <a:solidFill>
                  <a:srgbClr val="404040"/>
                </a:solidFill>
                <a:latin typeface="Times New Roman"/>
                <a:ea typeface="微软雅黑"/>
                <a:cs typeface="Times New Roman"/>
              </a:rPr>
              <a:t>年，在总部搬到瑞德蒙的同一天，微软召开了第一次只读光盘</a:t>
            </a:r>
            <a:r>
              <a:rPr lang="en-US" altLang="zh-CN" sz="2800" kern="100" dirty="0">
                <a:solidFill>
                  <a:srgbClr val="404040"/>
                </a:solidFill>
                <a:latin typeface="Times New Roman"/>
                <a:ea typeface="微软雅黑"/>
                <a:cs typeface="Courier New"/>
              </a:rPr>
              <a:t>(CD</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ROMs)</a:t>
            </a:r>
            <a:r>
              <a:rPr lang="zh-CN" altLang="zh-CN" sz="2800" kern="100" dirty="0">
                <a:solidFill>
                  <a:srgbClr val="404040"/>
                </a:solidFill>
                <a:latin typeface="Times New Roman"/>
                <a:ea typeface="微软雅黑"/>
                <a:cs typeface="Times New Roman"/>
              </a:rPr>
              <a:t>的发布会。</a:t>
            </a:r>
            <a:endParaRPr lang="zh-CN" altLang="zh-CN" sz="1050" kern="100" dirty="0">
              <a:latin typeface="宋体"/>
              <a:cs typeface="Courier New"/>
            </a:endParaRPr>
          </a:p>
          <a:p>
            <a:pPr indent="718185" algn="just">
              <a:lnSpc>
                <a:spcPct val="150000"/>
              </a:lnSpc>
              <a:spcAft>
                <a:spcPts val="0"/>
              </a:spcAft>
            </a:pPr>
            <a:r>
              <a:rPr lang="en-US" altLang="zh-CN" sz="2800" kern="100" dirty="0">
                <a:solidFill>
                  <a:srgbClr val="404040"/>
                </a:solidFill>
                <a:latin typeface="Times New Roman"/>
                <a:ea typeface="微软雅黑"/>
                <a:cs typeface="Courier New"/>
              </a:rPr>
              <a:t>1987</a:t>
            </a:r>
            <a:r>
              <a:rPr lang="zh-CN" altLang="zh-CN" sz="2800" kern="100" dirty="0">
                <a:solidFill>
                  <a:srgbClr val="404040"/>
                </a:solidFill>
                <a:latin typeface="Times New Roman"/>
                <a:ea typeface="微软雅黑"/>
                <a:cs typeface="Times New Roman"/>
              </a:rPr>
              <a:t>年，他们还推出了第二代视窗，还有一个叫做</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Excel</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的计算表软件。</a:t>
            </a:r>
            <a:endParaRPr lang="zh-CN" altLang="zh-CN" sz="1050" kern="100" dirty="0">
              <a:latin typeface="宋体"/>
              <a:cs typeface="Courier New"/>
            </a:endParaRPr>
          </a:p>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比尔永远要吃着碗里，看着锅里，永远想着要比别人抢先一步。</a:t>
            </a:r>
            <a:endParaRPr lang="zh-CN" altLang="zh-CN" sz="1050" kern="100" dirty="0">
              <a:effectLst/>
              <a:latin typeface="宋体"/>
              <a:cs typeface="Courier New"/>
            </a:endParaRPr>
          </a:p>
        </p:txBody>
      </p:sp>
    </p:spTree>
    <p:extLst>
      <p:ext uri="{BB962C8B-B14F-4D97-AF65-F5344CB8AC3E}">
        <p14:creationId xmlns:p14="http://schemas.microsoft.com/office/powerpoint/2010/main" val="14375744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1340468"/>
            <a:ext cx="11843175" cy="3889526"/>
          </a:xfrm>
          <a:prstGeom prst="rect">
            <a:avLst/>
          </a:prstGeom>
          <a:noFill/>
        </p:spPr>
        <p:txBody>
          <a:bodyPr wrap="square" rtlCol="0">
            <a:spAutoFit/>
          </a:bodyPr>
          <a:lstStyle/>
          <a:p>
            <a:pPr indent="718185" algn="just">
              <a:lnSpc>
                <a:spcPct val="150000"/>
              </a:lnSpc>
              <a:spcAft>
                <a:spcPts val="0"/>
              </a:spcAft>
            </a:pPr>
            <a:r>
              <a:rPr lang="zh-CN" altLang="zh-CN" sz="2800" kern="100" dirty="0">
                <a:solidFill>
                  <a:srgbClr val="404040"/>
                </a:solidFill>
                <a:latin typeface="Times New Roman"/>
                <a:ea typeface="微软雅黑"/>
                <a:cs typeface="Times New Roman"/>
              </a:rPr>
              <a:t>人说比尔是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工作狂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，一点不假，他几乎没有其他兴趣和爱好。</a:t>
            </a:r>
            <a:r>
              <a:rPr lang="en-US" altLang="zh-CN" sz="2800" kern="100" dirty="0">
                <a:solidFill>
                  <a:srgbClr val="404040"/>
                </a:solidFill>
                <a:latin typeface="Times New Roman"/>
                <a:ea typeface="微软雅黑"/>
                <a:cs typeface="Courier New"/>
              </a:rPr>
              <a:t>1983</a:t>
            </a:r>
            <a:r>
              <a:rPr lang="zh-CN" altLang="zh-CN" sz="2800" kern="100" dirty="0">
                <a:solidFill>
                  <a:srgbClr val="404040"/>
                </a:solidFill>
                <a:latin typeface="Times New Roman"/>
                <a:ea typeface="微软雅黑"/>
                <a:cs typeface="Times New Roman"/>
              </a:rPr>
              <a:t>年，他买了一座房子，邻近父母家。这栋房有室内游泳池，但家具却寥寥无几，书房有张桌子，上面放着台电脑，杂乱地堆着电脑杂志。这台电脑是通过电话线和公司的电脑系统相连接的，所以他可以在家里掌握公司的运作，接收员工给他的汇报和请示，也从家里送出各种邮件，与公司高层和部门主管进行讨论。他是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夜猫子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，时常半夜三更做这件事。</a:t>
            </a:r>
            <a:endParaRPr lang="zh-CN" altLang="zh-CN" sz="1050" kern="100" dirty="0">
              <a:effectLst/>
              <a:latin typeface="宋体"/>
              <a:cs typeface="Courier New"/>
            </a:endParaRPr>
          </a:p>
        </p:txBody>
      </p:sp>
    </p:spTree>
    <p:extLst>
      <p:ext uri="{BB962C8B-B14F-4D97-AF65-F5344CB8AC3E}">
        <p14:creationId xmlns:p14="http://schemas.microsoft.com/office/powerpoint/2010/main" val="273882594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87" y="49104"/>
            <a:ext cx="11843175" cy="6189002"/>
          </a:xfrm>
          <a:prstGeom prst="rect">
            <a:avLst/>
          </a:prstGeom>
          <a:noFill/>
        </p:spPr>
        <p:txBody>
          <a:bodyPr wrap="square" rtlCol="0">
            <a:spAutoFit/>
          </a:bodyPr>
          <a:lstStyle/>
          <a:p>
            <a:pPr indent="718185" algn="just">
              <a:lnSpc>
                <a:spcPct val="140000"/>
              </a:lnSpc>
              <a:spcAft>
                <a:spcPts val="0"/>
              </a:spcAft>
            </a:pPr>
            <a:r>
              <a:rPr lang="zh-CN" altLang="zh-CN" sz="2600" kern="100" dirty="0">
                <a:solidFill>
                  <a:srgbClr val="404040"/>
                </a:solidFill>
                <a:latin typeface="Times New Roman"/>
                <a:ea typeface="微软雅黑"/>
                <a:cs typeface="Times New Roman"/>
              </a:rPr>
              <a:t>不过，尽管工作繁忙，他总是抽出时间去探望他的父母。有时候他也请朋友们到家里来，一起聚会，或者在室内游泳池游泳。很长时间，比尔都没有电视机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他担心看电视会占去他的宝贵光阴。后来有个朋友送给他一台电视机，不过已被改装过了，只能放录像带。</a:t>
            </a:r>
            <a:endParaRPr lang="zh-CN" altLang="zh-CN" sz="2600" kern="100" dirty="0">
              <a:latin typeface="宋体"/>
              <a:cs typeface="Courier New"/>
            </a:endParaRPr>
          </a:p>
          <a:p>
            <a:pPr indent="718185" algn="just">
              <a:lnSpc>
                <a:spcPct val="140000"/>
              </a:lnSpc>
              <a:spcAft>
                <a:spcPts val="0"/>
              </a:spcAft>
            </a:pPr>
            <a:r>
              <a:rPr lang="zh-CN" altLang="zh-CN" sz="2600" kern="100" dirty="0">
                <a:solidFill>
                  <a:srgbClr val="404040"/>
                </a:solidFill>
                <a:latin typeface="Times New Roman"/>
                <a:ea typeface="微软雅黑"/>
                <a:cs typeface="Times New Roman"/>
              </a:rPr>
              <a:t>当公司的男同事结婚时，比尔会给他们开告别单身汉的聚会。像他这样的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钻石王老五</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，当然也成为人们议论的对象。不过，这里最大的麻烦还是时间。他交过几个女朋友，和吉尔</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班尼特</a:t>
            </a:r>
            <a:r>
              <a:rPr lang="en-US" altLang="zh-CN" sz="2600" kern="100" dirty="0">
                <a:solidFill>
                  <a:srgbClr val="404040"/>
                </a:solidFill>
                <a:latin typeface="Times New Roman"/>
                <a:ea typeface="微软雅黑"/>
                <a:cs typeface="Courier New"/>
              </a:rPr>
              <a:t>(Jill Bennett)</a:t>
            </a:r>
            <a:r>
              <a:rPr lang="zh-CN" altLang="zh-CN" sz="2600" kern="100" dirty="0">
                <a:solidFill>
                  <a:srgbClr val="404040"/>
                </a:solidFill>
                <a:latin typeface="Times New Roman"/>
                <a:ea typeface="微软雅黑"/>
                <a:cs typeface="Times New Roman"/>
              </a:rPr>
              <a:t>约会了多年，吉尔是另外一家电脑公司的销售代表。比尔和她交流对电脑的兴趣，一起打网球，并且有一些共同的朋友。可他们没有足够的时间约会。比尔向人吹嘘过他的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七小时回转</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，意思是说，他离开工作一天，实际只不过七小时就又回到办公室了。他觉得约会太费时间和精力。</a:t>
            </a:r>
            <a:endParaRPr lang="zh-CN" altLang="zh-CN" sz="2600" kern="100" dirty="0">
              <a:effectLst/>
              <a:latin typeface="宋体"/>
              <a:cs typeface="Courier New"/>
            </a:endParaRPr>
          </a:p>
        </p:txBody>
      </p:sp>
    </p:spTree>
    <p:extLst>
      <p:ext uri="{BB962C8B-B14F-4D97-AF65-F5344CB8AC3E}">
        <p14:creationId xmlns:p14="http://schemas.microsoft.com/office/powerpoint/2010/main" val="2644061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TotalTime>
  <Words>21511</Words>
  <Application>Microsoft Office PowerPoint</Application>
  <PresentationFormat>自定义</PresentationFormat>
  <Paragraphs>271</Paragraphs>
  <Slides>156</Slides>
  <Notes>0</Notes>
  <HiddenSlides>0</HiddenSlides>
  <MMClips>0</MMClips>
  <ScaleCrop>false</ScaleCrop>
  <HeadingPairs>
    <vt:vector size="4" baseType="variant">
      <vt:variant>
        <vt:lpstr>主题</vt:lpstr>
      </vt:variant>
      <vt:variant>
        <vt:i4>1</vt:i4>
      </vt:variant>
      <vt:variant>
        <vt:lpstr>幻灯片标题</vt:lpstr>
      </vt:variant>
      <vt:variant>
        <vt:i4>156</vt:i4>
      </vt:variant>
    </vt:vector>
  </HeadingPairs>
  <TitlesOfParts>
    <vt:vector size="15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266</cp:revision>
  <dcterms:created xsi:type="dcterms:W3CDTF">2014-10-15T07:25:01Z</dcterms:created>
  <dcterms:modified xsi:type="dcterms:W3CDTF">2015-08-13T03:18:17Z</dcterms:modified>
</cp:coreProperties>
</file>