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475" r:id="rId7"/>
    <p:sldId id="338" r:id="rId8"/>
    <p:sldId id="431" r:id="rId9"/>
    <p:sldId id="432" r:id="rId10"/>
    <p:sldId id="339" r:id="rId11"/>
    <p:sldId id="370" r:id="rId12"/>
    <p:sldId id="467" r:id="rId13"/>
    <p:sldId id="468" r:id="rId14"/>
    <p:sldId id="390" r:id="rId15"/>
    <p:sldId id="434" r:id="rId16"/>
    <p:sldId id="435" r:id="rId17"/>
    <p:sldId id="437" r:id="rId18"/>
    <p:sldId id="392" r:id="rId19"/>
    <p:sldId id="393" r:id="rId20"/>
    <p:sldId id="476" r:id="rId21"/>
    <p:sldId id="438" r:id="rId22"/>
    <p:sldId id="439" r:id="rId23"/>
    <p:sldId id="397" r:id="rId24"/>
    <p:sldId id="398" r:id="rId25"/>
    <p:sldId id="399" r:id="rId26"/>
    <p:sldId id="401" r:id="rId27"/>
    <p:sldId id="444" r:id="rId28"/>
    <p:sldId id="441" r:id="rId29"/>
    <p:sldId id="442" r:id="rId30"/>
    <p:sldId id="443" r:id="rId31"/>
    <p:sldId id="445" r:id="rId32"/>
    <p:sldId id="447" r:id="rId33"/>
    <p:sldId id="469" r:id="rId34"/>
    <p:sldId id="470" r:id="rId35"/>
    <p:sldId id="448" r:id="rId36"/>
    <p:sldId id="450" r:id="rId37"/>
    <p:sldId id="451" r:id="rId38"/>
    <p:sldId id="452" r:id="rId39"/>
    <p:sldId id="477" r:id="rId40"/>
    <p:sldId id="478" r:id="rId41"/>
    <p:sldId id="405" r:id="rId42"/>
    <p:sldId id="406" r:id="rId43"/>
    <p:sldId id="407" r:id="rId44"/>
    <p:sldId id="418" r:id="rId45"/>
    <p:sldId id="420" r:id="rId46"/>
    <p:sldId id="421" r:id="rId47"/>
    <p:sldId id="422" r:id="rId48"/>
    <p:sldId id="479" r:id="rId49"/>
    <p:sldId id="423" r:id="rId50"/>
    <p:sldId id="480" r:id="rId51"/>
    <p:sldId id="424" r:id="rId52"/>
    <p:sldId id="481" r:id="rId53"/>
    <p:sldId id="482" r:id="rId54"/>
    <p:sldId id="483" r:id="rId55"/>
    <p:sldId id="484" r:id="rId56"/>
    <p:sldId id="426" r:id="rId57"/>
    <p:sldId id="412" r:id="rId58"/>
    <p:sldId id="414" r:id="rId59"/>
    <p:sldId id="416" r:id="rId60"/>
    <p:sldId id="485" r:id="rId61"/>
    <p:sldId id="486" r:id="rId62"/>
    <p:sldId id="487" r:id="rId63"/>
    <p:sldId id="488" r:id="rId64"/>
    <p:sldId id="462" r:id="rId65"/>
    <p:sldId id="489" r:id="rId66"/>
    <p:sldId id="490" r:id="rId67"/>
    <p:sldId id="463" r:id="rId68"/>
    <p:sldId id="465" r:id="rId69"/>
    <p:sldId id="473" r:id="rId70"/>
    <p:sldId id="474" r:id="rId71"/>
    <p:sldId id="410" r:id="rId72"/>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245"/>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835369" y="6405466"/>
            <a:ext cx="5259837"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934042" y="6410204"/>
            <a:ext cx="5139964"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第二课　鲁迅：深刻与伟大的另一面是平和</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35.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1.xml"/><Relationship Id="rId5" Type="http://schemas.openxmlformats.org/officeDocument/2006/relationships/slide" Target="slide23.xml"/><Relationship Id="rId4" Type="http://schemas.openxmlformats.org/officeDocument/2006/relationships/slide" Target="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2.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3.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4.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5.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6.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7.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8.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49.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1.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2.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3.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4.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5.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6.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7.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8.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59.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1.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2.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3.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4.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5.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6.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7.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8.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69.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68.xml"/><Relationship Id="rId3" Type="http://schemas.openxmlformats.org/officeDocument/2006/relationships/slide" Target="slide43.xml"/><Relationship Id="rId7" Type="http://schemas.openxmlformats.org/officeDocument/2006/relationships/slide" Target="slide51.xml"/><Relationship Id="rId12"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9.xml"/><Relationship Id="rId5" Type="http://schemas.openxmlformats.org/officeDocument/2006/relationships/slide" Target="slide45.xml"/><Relationship Id="rId10" Type="http://schemas.openxmlformats.org/officeDocument/2006/relationships/slide" Target="slide58.xml"/><Relationship Id="rId4" Type="http://schemas.openxmlformats.org/officeDocument/2006/relationships/slide" Target="slide44.xml"/><Relationship Id="rId9" Type="http://schemas.openxmlformats.org/officeDocument/2006/relationships/slide" Target="slide57.xml"/><Relationship Id="rId14" Type="http://schemas.openxmlformats.org/officeDocument/2006/relationships/slide" Target="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7.xml"/><Relationship Id="rId3" Type="http://schemas.openxmlformats.org/officeDocument/2006/relationships/slide" Target="slide41.xml"/><Relationship Id="rId7" Type="http://schemas.openxmlformats.org/officeDocument/2006/relationships/slide" Target="slide47.xml"/><Relationship Id="rId12" Type="http://schemas.openxmlformats.org/officeDocument/2006/relationships/slide" Target="slide59.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5.xml"/><Relationship Id="rId11" Type="http://schemas.openxmlformats.org/officeDocument/2006/relationships/slide" Target="slide58.xml"/><Relationship Id="rId5" Type="http://schemas.openxmlformats.org/officeDocument/2006/relationships/slide" Target="slide44.xml"/><Relationship Id="rId15" Type="http://schemas.openxmlformats.org/officeDocument/2006/relationships/slide" Target="slide69.xml"/><Relationship Id="rId10" Type="http://schemas.openxmlformats.org/officeDocument/2006/relationships/slide" Target="slide57.xml"/><Relationship Id="rId4" Type="http://schemas.openxmlformats.org/officeDocument/2006/relationships/slide" Target="slide43.xml"/><Relationship Id="rId9" Type="http://schemas.openxmlformats.org/officeDocument/2006/relationships/slide" Target="slide56.xml"/><Relationship Id="rId14" Type="http://schemas.openxmlformats.org/officeDocument/2006/relationships/slide" Target="slide6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第二课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550590" y="3128402"/>
            <a:ext cx="8505396"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鲁迅：深刻与伟大的</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另一面是</a:t>
            </a:r>
            <a:r>
              <a:rPr lang="zh-CN" altLang="en-US" sz="7000" b="1" dirty="0" smtClean="0">
                <a:solidFill>
                  <a:srgbClr val="FF0000"/>
                </a:solidFill>
                <a:latin typeface="微软雅黑" pitchFamily="34" charset="-122"/>
                <a:ea typeface="微软雅黑" pitchFamily="34" charset="-122"/>
              </a:rPr>
              <a:t>平和</a:t>
            </a:r>
            <a:endParaRPr lang="zh-CN" altLang="en-US" sz="70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331762"/>
            <a:ext cx="11609818" cy="657872"/>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00B050"/>
                </a:solidFill>
                <a:latin typeface="Times New Roman"/>
                <a:ea typeface="微软雅黑"/>
                <a:cs typeface="Times New Roman"/>
              </a:rPr>
              <a:t>文坛巨匠</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鲁迅</a:t>
            </a:r>
            <a:endParaRPr lang="zh-CN" altLang="zh-CN" sz="1050" kern="100" dirty="0">
              <a:latin typeface="宋体"/>
              <a:cs typeface="Courier New"/>
            </a:endParaRPr>
          </a:p>
        </p:txBody>
      </p:sp>
      <p:sp>
        <p:nvSpPr>
          <p:cNvPr id="6" name="TextBox 5"/>
          <p:cNvSpPr txBox="1"/>
          <p:nvPr/>
        </p:nvSpPr>
        <p:spPr>
          <a:xfrm>
            <a:off x="342950" y="2133650"/>
            <a:ext cx="11609818" cy="259686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a:t>
            </a:r>
            <a:r>
              <a:rPr lang="zh-CN" altLang="zh-CN" sz="2800" kern="100" dirty="0">
                <a:solidFill>
                  <a:srgbClr val="404040"/>
                </a:solidFill>
                <a:latin typeface="Times New Roman"/>
                <a:ea typeface="微软雅黑"/>
                <a:cs typeface="Times New Roman"/>
              </a:rPr>
              <a:t>是一个富家子弟，却遭遇了家道中衰的突变；本可有一个读书求功名的传统人生，却生在了一个社会骤变的时代；本可凭着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海归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医师的招牌安稳一生，却毅然选择了从文救国的道路；本可抖抖衣袖飘然而去，却给后人留下了无尽的精神财富；本可</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
        <p:nvSpPr>
          <p:cNvPr id="9" name="TextBox 8"/>
          <p:cNvSpPr txBox="1"/>
          <p:nvPr/>
        </p:nvSpPr>
        <p:spPr>
          <a:xfrm>
            <a:off x="462052" y="4781103"/>
            <a:ext cx="11609818"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再</a:t>
            </a:r>
            <a:r>
              <a:rPr lang="zh-CN" altLang="zh-CN" sz="2800" kern="100" dirty="0">
                <a:solidFill>
                  <a:srgbClr val="404040"/>
                </a:solidFill>
                <a:latin typeface="Times New Roman"/>
                <a:ea typeface="微软雅黑"/>
                <a:cs typeface="Times New Roman"/>
              </a:rPr>
              <a:t>多的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本可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也只能造就一个庸才，只一个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就可成就一座高峰！</a:t>
            </a:r>
            <a:endParaRPr lang="zh-CN" altLang="zh-CN" sz="1050" kern="100" dirty="0">
              <a:effectLst/>
              <a:latin typeface="宋体"/>
              <a:cs typeface="Courier New"/>
            </a:endParaRP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477466"/>
            <a:ext cx="11494869" cy="3243196"/>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那个黑暗动荡的年代，您是第一个从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铁屋子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中醒来的人。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梦醒了却无路可走，也许是人生最大的痛苦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，您却没有在无路可走的面前低头。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世间本没有路，走的人多了，也便成了路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，您自愿做那第一个开拓者，您开始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呐喊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，您要用自己的心来唤醒每一个昏睡的人，要用自己的笔，挑起整个民族的脊梁！</a:t>
            </a:r>
            <a:endParaRPr lang="zh-CN" altLang="zh-CN" sz="1050" kern="100" dirty="0">
              <a:effectLst/>
              <a:latin typeface="宋体"/>
              <a:cs typeface="Courier New"/>
            </a:endParaRPr>
          </a:p>
        </p:txBody>
      </p:sp>
      <p:sp>
        <p:nvSpPr>
          <p:cNvPr id="3" name="TextBox 2"/>
          <p:cNvSpPr txBox="1"/>
          <p:nvPr/>
        </p:nvSpPr>
        <p:spPr>
          <a:xfrm>
            <a:off x="334566" y="3783516"/>
            <a:ext cx="11494869" cy="1950534"/>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您</a:t>
            </a:r>
            <a:r>
              <a:rPr lang="zh-CN" altLang="zh-CN" sz="2800" kern="100" dirty="0">
                <a:solidFill>
                  <a:srgbClr val="404040"/>
                </a:solidFill>
                <a:latin typeface="Times New Roman"/>
                <a:ea typeface="微软雅黑"/>
                <a:cs typeface="Times New Roman"/>
              </a:rPr>
              <a:t>，做到了。人们看到了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新文学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中那个奔走呼喊的身影，看到了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语丝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里那盏长燃不灭的灯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您点燃了文学革命之火，照亮了国人民主革命之路！</a:t>
            </a:r>
            <a:endParaRPr lang="zh-CN" altLang="zh-CN" sz="1050" kern="100" dirty="0">
              <a:effectLst/>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765498"/>
            <a:ext cx="11494869" cy="453585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您</a:t>
            </a:r>
            <a:r>
              <a:rPr lang="zh-CN" altLang="zh-CN" sz="2800" kern="100" dirty="0">
                <a:solidFill>
                  <a:srgbClr val="404040"/>
                </a:solidFill>
                <a:latin typeface="Times New Roman"/>
                <a:ea typeface="微软雅黑"/>
                <a:cs typeface="Times New Roman"/>
              </a:rPr>
              <a:t>也曾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彷徨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过。面对那个人吃人的社会，您只能借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狂人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之口啜泣；面对那一个个身处水深火热却还怡然自乐的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阿</a:t>
            </a:r>
            <a:r>
              <a:rPr lang="en-US" altLang="zh-CN" sz="2800" kern="100" dirty="0">
                <a:solidFill>
                  <a:srgbClr val="404040"/>
                </a:solidFill>
                <a:latin typeface="Times New Roman"/>
                <a:ea typeface="微软雅黑"/>
                <a:cs typeface="Courier New"/>
              </a:rPr>
              <a:t>Q</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，您只能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哀其不幸，怒其不争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；面对一个个成了反动者枪下亡魂的仁人志士，您独自一人在深夜里黯然神伤</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虽</a:t>
            </a:r>
            <a:r>
              <a:rPr lang="zh-CN" altLang="zh-CN" sz="2800" kern="100" dirty="0">
                <a:solidFill>
                  <a:srgbClr val="404040"/>
                </a:solidFill>
                <a:latin typeface="Times New Roman"/>
                <a:ea typeface="微软雅黑"/>
                <a:cs typeface="Times New Roman"/>
              </a:rPr>
              <a:t>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彷徨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，但您从未放弃过。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真的猛士，敢于直面惨淡的人生，敢于正视淋漓的鲜血。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您就是真的猛士，骨头最硬的中国人，在沉默中爆发的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地火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，任何困难在您面前都会被熔化。</a:t>
            </a:r>
            <a:endParaRPr lang="zh-CN" altLang="zh-CN" sz="1050" kern="100" dirty="0">
              <a:effectLst/>
              <a:latin typeface="宋体"/>
              <a:cs typeface="Courier New"/>
            </a:endParaRPr>
          </a:p>
        </p:txBody>
      </p:sp>
    </p:spTree>
    <p:extLst>
      <p:ext uri="{BB962C8B-B14F-4D97-AF65-F5344CB8AC3E}">
        <p14:creationId xmlns:p14="http://schemas.microsoft.com/office/powerpoint/2010/main" val="4185328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26590"/>
            <a:ext cx="11494869" cy="259686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您</a:t>
            </a:r>
            <a:r>
              <a:rPr lang="zh-CN" altLang="zh-CN" sz="2800" kern="100" dirty="0">
                <a:solidFill>
                  <a:srgbClr val="404040"/>
                </a:solidFill>
                <a:latin typeface="Times New Roman"/>
                <a:ea typeface="微软雅黑"/>
                <a:cs typeface="Times New Roman"/>
              </a:rPr>
              <a:t>虽然已经逝去，但您所代表的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民族魂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必将延续不衰；您的无畏的精神，必将被人们薪火传承；您的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我以我血荐轩辕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的真情，必将感动每一个后人；您的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横眉冷对千夫指，俯首甘为孺子牛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的爱憎，必将指引一代代人不断前进！</a:t>
            </a:r>
            <a:endParaRPr lang="zh-CN" altLang="zh-CN" sz="1050" kern="100" dirty="0">
              <a:effectLst/>
              <a:latin typeface="宋体"/>
              <a:cs typeface="Courier New"/>
            </a:endParaRPr>
          </a:p>
        </p:txBody>
      </p:sp>
      <p:sp>
        <p:nvSpPr>
          <p:cNvPr id="3" name="TextBox 2"/>
          <p:cNvSpPr txBox="1"/>
          <p:nvPr/>
        </p:nvSpPr>
        <p:spPr>
          <a:xfrm>
            <a:off x="406574" y="2634870"/>
            <a:ext cx="11494869"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注</a:t>
            </a:r>
            <a:r>
              <a:rPr lang="zh-CN" altLang="zh-CN" sz="2800" kern="100" dirty="0">
                <a:solidFill>
                  <a:srgbClr val="404040"/>
                </a:solidFill>
                <a:latin typeface="Times New Roman"/>
                <a:ea typeface="微软雅黑"/>
                <a:cs typeface="Times New Roman"/>
              </a:rPr>
              <a:t>　萧红</a:t>
            </a:r>
            <a:r>
              <a:rPr lang="en-US" altLang="zh-CN" sz="2800" kern="100" dirty="0">
                <a:solidFill>
                  <a:srgbClr val="404040"/>
                </a:solidFill>
                <a:latin typeface="Times New Roman"/>
                <a:ea typeface="微软雅黑"/>
              </a:rPr>
              <a:t>(1911—1942)</a:t>
            </a:r>
            <a:r>
              <a:rPr lang="zh-CN" altLang="zh-CN" sz="2800" kern="100" dirty="0">
                <a:solidFill>
                  <a:srgbClr val="404040"/>
                </a:solidFill>
                <a:latin typeface="Times New Roman"/>
                <a:ea typeface="微软雅黑"/>
                <a:cs typeface="Times New Roman"/>
              </a:rPr>
              <a:t>，中国现代著名女作家。黑龙江省呼兰县</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现哈尔滨市呼兰区</a:t>
            </a:r>
            <a:r>
              <a:rPr lang="en-US" altLang="zh-CN" sz="2800" kern="100" dirty="0">
                <a:solidFill>
                  <a:srgbClr val="404040"/>
                </a:solidFill>
                <a:latin typeface="Times New Roman"/>
                <a:ea typeface="微软雅黑"/>
              </a:rPr>
              <a:t>)</a:t>
            </a:r>
            <a:r>
              <a:rPr lang="zh-CN" altLang="zh-CN" sz="2800" kern="100" dirty="0">
                <a:solidFill>
                  <a:srgbClr val="404040"/>
                </a:solidFill>
                <a:latin typeface="Times New Roman"/>
                <a:ea typeface="微软雅黑"/>
                <a:cs typeface="Times New Roman"/>
              </a:rPr>
              <a:t>人，原名张乃莹，笔名有悄吟、玲玲、田娣等。被誉为</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rPr>
              <a:t>30</a:t>
            </a:r>
            <a:r>
              <a:rPr lang="zh-CN" altLang="zh-CN" sz="2800" kern="100" dirty="0">
                <a:solidFill>
                  <a:srgbClr val="404040"/>
                </a:solidFill>
                <a:latin typeface="Times New Roman"/>
                <a:ea typeface="微软雅黑"/>
                <a:cs typeface="Times New Roman"/>
              </a:rPr>
              <a:t>年代的文学洛神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的萧红，是民国四大才女中命运最为悲苦的女性，也是一位传奇性人物。她有着与女词人李清照一样的生活经历，并一直处于极端苦难与坎坷之中</a:t>
            </a:r>
            <a:r>
              <a:rPr lang="zh-CN" altLang="zh-CN" sz="2800" kern="100" dirty="0" smtClean="0">
                <a:solidFill>
                  <a:srgbClr val="404040"/>
                </a:solidFill>
                <a:latin typeface="Times New Roman"/>
                <a:ea typeface="微软雅黑"/>
                <a:cs typeface="Times New Roman"/>
              </a:rPr>
              <a:t>。</a:t>
            </a:r>
            <a:r>
              <a:rPr lang="zh-CN" altLang="zh-CN" sz="2800" kern="100" dirty="0">
                <a:solidFill>
                  <a:srgbClr val="404040"/>
                </a:solidFill>
                <a:latin typeface="Times New Roman"/>
                <a:ea typeface="微软雅黑"/>
                <a:cs typeface="Times New Roman"/>
              </a:rPr>
              <a:t>然而她却以柔弱多病的</a:t>
            </a:r>
            <a:r>
              <a:rPr lang="zh-CN" altLang="zh-CN" sz="2800" kern="100" dirty="0" smtClean="0">
                <a:solidFill>
                  <a:srgbClr val="404040"/>
                </a:solidFill>
                <a:latin typeface="Times New Roman"/>
                <a:ea typeface="微软雅黑"/>
                <a:cs typeface="Times New Roman"/>
              </a:rPr>
              <a:t>身</a:t>
            </a:r>
            <a:r>
              <a:rPr lang="zh-CN" altLang="zh-CN" sz="2800" kern="100" dirty="0">
                <a:solidFill>
                  <a:srgbClr val="404040"/>
                </a:solidFill>
                <a:latin typeface="Times New Roman"/>
                <a:ea typeface="微软雅黑"/>
                <a:cs typeface="Times New Roman"/>
              </a:rPr>
              <a:t>躯面对整个世俗</a:t>
            </a:r>
            <a:r>
              <a:rPr lang="zh-CN" altLang="zh-CN" sz="2800" kern="100" dirty="0" smtClean="0">
                <a:solidFill>
                  <a:srgbClr val="404040"/>
                </a:solidFill>
                <a:latin typeface="Times New Roman"/>
                <a:ea typeface="微软雅黑"/>
                <a:cs typeface="Times New Roman"/>
              </a:rPr>
              <a:t>，在</a:t>
            </a:r>
            <a:endParaRPr lang="zh-CN" altLang="zh-CN" sz="1050" kern="100" dirty="0">
              <a:effectLst/>
              <a:latin typeface="宋体"/>
              <a:cs typeface="Courier New"/>
            </a:endParaRPr>
          </a:p>
        </p:txBody>
      </p:sp>
    </p:spTree>
    <p:extLst>
      <p:ext uri="{BB962C8B-B14F-4D97-AF65-F5344CB8AC3E}">
        <p14:creationId xmlns:p14="http://schemas.microsoft.com/office/powerpoint/2010/main" val="978787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972816"/>
            <a:ext cx="11609818" cy="267765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民族</a:t>
            </a:r>
            <a:r>
              <a:rPr lang="zh-CN" altLang="zh-CN" sz="2800" kern="100" dirty="0" smtClean="0">
                <a:solidFill>
                  <a:srgbClr val="404040"/>
                </a:solidFill>
                <a:latin typeface="Times New Roman"/>
                <a:ea typeface="微软雅黑"/>
                <a:cs typeface="Times New Roman"/>
              </a:rPr>
              <a:t>的</a:t>
            </a:r>
            <a:r>
              <a:rPr lang="zh-CN" altLang="zh-CN" sz="2800" kern="100" dirty="0">
                <a:solidFill>
                  <a:srgbClr val="404040"/>
                </a:solidFill>
                <a:latin typeface="Times New Roman"/>
                <a:ea typeface="微软雅黑"/>
                <a:cs typeface="Times New Roman"/>
              </a:rPr>
              <a:t>灾难中，经历了反叛、觉醒及抗争的过程和一次次与命运的搏击。她把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人类的愚昧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改造国民的灵魂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作为自己的艺术追求，她是在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对传统意识和文化心态的无情解剖中，向着民主精神与个性意识发出深情的呼唤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。萧红的一生是不向命运低头，在苦难中挣扎、抗争的一生。</a:t>
            </a:r>
            <a:endParaRPr lang="zh-CN" altLang="zh-CN" sz="1050" kern="100" dirty="0">
              <a:effectLst/>
              <a:latin typeface="宋体"/>
              <a:cs typeface="Courier New"/>
            </a:endParaRPr>
          </a:p>
        </p:txBody>
      </p:sp>
      <p:sp>
        <p:nvSpPr>
          <p:cNvPr id="3" name="TextBox 2"/>
          <p:cNvSpPr txBox="1"/>
          <p:nvPr/>
        </p:nvSpPr>
        <p:spPr>
          <a:xfrm>
            <a:off x="262558" y="3639500"/>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1933</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月，萧红与萧军合著的小说散文集《跋涉》，自费在哈尔滨出版。</a:t>
            </a:r>
            <a:r>
              <a:rPr lang="en-US" altLang="zh-CN" sz="2800" kern="100" dirty="0">
                <a:solidFill>
                  <a:srgbClr val="404040"/>
                </a:solidFill>
                <a:latin typeface="Times New Roman"/>
                <a:ea typeface="微软雅黑"/>
                <a:cs typeface="Courier New"/>
              </a:rPr>
              <a:t>1935</a:t>
            </a:r>
            <a:r>
              <a:rPr lang="zh-CN" altLang="zh-CN" sz="2800" kern="100" dirty="0">
                <a:solidFill>
                  <a:srgbClr val="404040"/>
                </a:solidFill>
                <a:latin typeface="Times New Roman"/>
                <a:ea typeface="微软雅黑"/>
                <a:cs typeface="Times New Roman"/>
              </a:rPr>
              <a:t>年在鲁迅的帮助和支持下，发表成名作《生死场》，署名萧红，蜚声文坛</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23206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1269554"/>
            <a:ext cx="11609818" cy="3970318"/>
          </a:xfrm>
          <a:prstGeom prst="rect">
            <a:avLst/>
          </a:prstGeom>
          <a:noFill/>
        </p:spPr>
        <p:txBody>
          <a:bodyPr wrap="square" rtlCol="0">
            <a:spAutoFit/>
          </a:bodyPr>
          <a:lstStyle/>
          <a:p>
            <a:pPr lvl="0" algn="just">
              <a:lnSpc>
                <a:spcPct val="180000"/>
              </a:lnSpc>
            </a:pPr>
            <a:r>
              <a:rPr lang="en-US" altLang="zh-CN" sz="2800" kern="100" dirty="0" smtClean="0">
                <a:solidFill>
                  <a:srgbClr val="404040"/>
                </a:solidFill>
                <a:latin typeface="Times New Roman"/>
                <a:ea typeface="微软雅黑"/>
                <a:cs typeface="Courier New"/>
              </a:rPr>
              <a:t>       1936</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日，为摆脱精神上的苦恼，只身东渡日本。在日本写出了散文《红的果园》《孤独的生活》《牛车上》以及诗歌《沙粒》等作品。</a:t>
            </a:r>
            <a:r>
              <a:rPr lang="en-US" altLang="zh-CN" sz="2800" kern="100" dirty="0">
                <a:solidFill>
                  <a:srgbClr val="404040"/>
                </a:solidFill>
                <a:latin typeface="Times New Roman"/>
                <a:ea typeface="微软雅黑"/>
                <a:cs typeface="Courier New"/>
              </a:rPr>
              <a:t>1940</a:t>
            </a:r>
            <a:r>
              <a:rPr lang="zh-CN" altLang="zh-CN" sz="2800" kern="100" dirty="0">
                <a:solidFill>
                  <a:srgbClr val="404040"/>
                </a:solidFill>
                <a:latin typeface="Times New Roman"/>
                <a:ea typeface="微软雅黑"/>
                <a:cs typeface="Times New Roman"/>
              </a:rPr>
              <a:t>年与端木蕻良同抵香港，萧红在寂寞、苦闷怀旧的心情中，写下了长篇小说《呼兰河传》《马伯乐》、小说《后花园》、散文《小城三月》等作品。</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96717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39238"/>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162137" y="344498"/>
            <a:ext cx="11725916" cy="6093976"/>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Courier New"/>
              </a:rPr>
              <a:t>        1934</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月初，萧军、萧红给远在上海的鲁迅写信，请教写作的事情。鲁迅先生</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9</a:t>
            </a:r>
            <a:r>
              <a:rPr lang="zh-CN" altLang="zh-CN" sz="2600" kern="100" dirty="0">
                <a:solidFill>
                  <a:srgbClr val="404040"/>
                </a:solidFill>
                <a:latin typeface="Times New Roman"/>
                <a:ea typeface="微软雅黑"/>
                <a:cs typeface="Times New Roman"/>
              </a:rPr>
              <a:t>日就回了信，并且表示愿意在繁忙的工作之余为萧红审阅小说《生死场》。因之前的通信来往，</a:t>
            </a:r>
            <a:r>
              <a:rPr lang="en-US" altLang="zh-CN" sz="2600" kern="100" dirty="0">
                <a:solidFill>
                  <a:srgbClr val="404040"/>
                </a:solidFill>
                <a:latin typeface="Times New Roman"/>
                <a:ea typeface="微软雅黑"/>
                <a:cs typeface="Courier New"/>
              </a:rPr>
              <a:t>1934</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11</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30</a:t>
            </a:r>
            <a:r>
              <a:rPr lang="zh-CN" altLang="zh-CN" sz="2600" kern="100" dirty="0">
                <a:solidFill>
                  <a:srgbClr val="404040"/>
                </a:solidFill>
                <a:latin typeface="Times New Roman"/>
                <a:ea typeface="微软雅黑"/>
                <a:cs typeface="Times New Roman"/>
              </a:rPr>
              <a:t>日，在上海，鲁迅先生在一家咖啡店里会见了萧军、萧红，从此，鲁迅先生和萧军、萧红建立了深厚的友谊。</a:t>
            </a:r>
            <a:r>
              <a:rPr lang="en-US" altLang="zh-CN" sz="2600" kern="100" dirty="0">
                <a:solidFill>
                  <a:srgbClr val="404040"/>
                </a:solidFill>
                <a:latin typeface="Times New Roman"/>
                <a:ea typeface="微软雅黑"/>
                <a:cs typeface="Courier New"/>
              </a:rPr>
              <a:t>1936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月到</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月，是萧红和鲁迅先生频繁交往的一段时间。</a:t>
            </a:r>
            <a:r>
              <a:rPr lang="en-US" altLang="zh-CN" sz="2600" kern="100" dirty="0">
                <a:solidFill>
                  <a:srgbClr val="404040"/>
                </a:solidFill>
                <a:latin typeface="Times New Roman"/>
                <a:ea typeface="微软雅黑"/>
                <a:cs typeface="Courier New"/>
              </a:rPr>
              <a:t>1936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月，萧红去日本生活，</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月，得知鲁迅逝世的消息，万分悲痛。在</a:t>
            </a:r>
            <a:r>
              <a:rPr lang="en-US" altLang="zh-CN" sz="2600" kern="100" dirty="0">
                <a:solidFill>
                  <a:srgbClr val="404040"/>
                </a:solidFill>
                <a:latin typeface="Times New Roman"/>
                <a:ea typeface="微软雅黑"/>
                <a:cs typeface="Courier New"/>
              </a:rPr>
              <a:t>1936</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a:t>
            </a:r>
            <a:r>
              <a:rPr lang="en-US" altLang="zh-CN" sz="2600" kern="100" dirty="0">
                <a:solidFill>
                  <a:srgbClr val="404040"/>
                </a:solidFill>
                <a:latin typeface="Times New Roman"/>
                <a:ea typeface="微软雅黑"/>
                <a:cs typeface="Courier New"/>
              </a:rPr>
              <a:t>19</a:t>
            </a:r>
            <a:r>
              <a:rPr lang="zh-CN" altLang="zh-CN" sz="2600" kern="100" dirty="0">
                <a:solidFill>
                  <a:srgbClr val="404040"/>
                </a:solidFill>
                <a:latin typeface="Times New Roman"/>
                <a:ea typeface="微软雅黑"/>
                <a:cs typeface="Times New Roman"/>
              </a:rPr>
              <a:t>日以后，纪念鲁迅先生的文章非常多，仅日本友人纪念鲁迅先生的文字就达</a:t>
            </a:r>
            <a:r>
              <a:rPr lang="en-US" altLang="zh-CN" sz="2600" kern="100" dirty="0">
                <a:solidFill>
                  <a:srgbClr val="404040"/>
                </a:solidFill>
                <a:latin typeface="Times New Roman"/>
                <a:ea typeface="微软雅黑"/>
                <a:cs typeface="Courier New"/>
              </a:rPr>
              <a:t>60</a:t>
            </a:r>
            <a:r>
              <a:rPr lang="zh-CN" altLang="zh-CN" sz="2600" kern="100" dirty="0">
                <a:solidFill>
                  <a:srgbClr val="404040"/>
                </a:solidFill>
                <a:latin typeface="Times New Roman"/>
                <a:ea typeface="微软雅黑"/>
                <a:cs typeface="Times New Roman"/>
              </a:rPr>
              <a:t>万字。而萧红却一个字也写不下去</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她不能接受鲁迅先生去世的现实。直到</a:t>
            </a:r>
            <a:r>
              <a:rPr lang="en-US" altLang="zh-CN" sz="2600" kern="100" dirty="0">
                <a:solidFill>
                  <a:srgbClr val="404040"/>
                </a:solidFill>
                <a:latin typeface="Times New Roman"/>
                <a:ea typeface="微软雅黑"/>
                <a:cs typeface="Courier New"/>
              </a:rPr>
              <a:t>1939</a:t>
            </a:r>
            <a:r>
              <a:rPr lang="zh-CN" altLang="zh-CN" sz="2600" kern="100" dirty="0">
                <a:solidFill>
                  <a:srgbClr val="404040"/>
                </a:solidFill>
                <a:latin typeface="Times New Roman"/>
                <a:ea typeface="微软雅黑"/>
                <a:cs typeface="Times New Roman"/>
              </a:rPr>
              <a:t>年</a:t>
            </a:r>
            <a:r>
              <a:rPr lang="en-US" altLang="zh-CN" sz="2600" kern="100" dirty="0">
                <a:solidFill>
                  <a:srgbClr val="404040"/>
                </a:solidFill>
                <a:latin typeface="Times New Roman"/>
                <a:ea typeface="微软雅黑"/>
                <a:cs typeface="Courier New"/>
              </a:rPr>
              <a:t>10</a:t>
            </a:r>
            <a:r>
              <a:rPr lang="zh-CN" altLang="zh-CN" sz="2600" kern="100" dirty="0">
                <a:solidFill>
                  <a:srgbClr val="404040"/>
                </a:solidFill>
                <a:latin typeface="Times New Roman"/>
                <a:ea typeface="微软雅黑"/>
                <a:cs typeface="Times New Roman"/>
              </a:rPr>
              <a:t>月，在重庆，萧红才以其真实、亲切、细腻的笔触写出二万余字的《回忆鲁迅先生》，可谓别具一格，独领风骚。</a:t>
            </a:r>
            <a:endParaRPr lang="zh-CN" altLang="zh-CN" sz="2600" kern="100" dirty="0">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2052" y="-26590"/>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406574" y="693490"/>
            <a:ext cx="1138105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00B0F0"/>
                </a:solidFill>
                <a:latin typeface="Times New Roman"/>
                <a:ea typeface="微软雅黑"/>
                <a:cs typeface="Times New Roman"/>
              </a:rPr>
              <a:t>咳嗽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00B0F0"/>
                </a:solidFill>
                <a:latin typeface="Times New Roman"/>
                <a:ea typeface="微软雅黑"/>
                <a:cs typeface="Times New Roman"/>
              </a:rPr>
              <a:t>衣裳</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00B0F0"/>
                </a:solidFill>
                <a:latin typeface="Times New Roman"/>
                <a:ea typeface="微软雅黑"/>
                <a:cs typeface="Times New Roman"/>
              </a:rPr>
              <a:t>揩</a:t>
            </a:r>
            <a:r>
              <a:rPr lang="zh-CN" altLang="zh-CN" sz="2800" kern="100" dirty="0">
                <a:solidFill>
                  <a:srgbClr val="404040"/>
                </a:solidFill>
                <a:latin typeface="Times New Roman"/>
                <a:ea typeface="微软雅黑"/>
                <a:cs typeface="Times New Roman"/>
              </a:rPr>
              <a:t>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00B0F0"/>
                </a:solidFill>
                <a:latin typeface="Times New Roman"/>
                <a:ea typeface="微软雅黑"/>
                <a:cs typeface="Times New Roman"/>
              </a:rPr>
              <a:t>浑</a:t>
            </a:r>
            <a:r>
              <a:rPr lang="zh-CN" altLang="zh-CN" sz="2800" kern="100" dirty="0">
                <a:solidFill>
                  <a:srgbClr val="404040"/>
                </a:solidFill>
                <a:latin typeface="Times New Roman"/>
                <a:ea typeface="微软雅黑"/>
                <a:cs typeface="Times New Roman"/>
              </a:rPr>
              <a:t>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水门</a:t>
            </a:r>
            <a:r>
              <a:rPr lang="zh-CN" altLang="zh-CN" sz="2800" kern="100" dirty="0">
                <a:solidFill>
                  <a:srgbClr val="00B0F0"/>
                </a:solidFill>
                <a:latin typeface="Times New Roman"/>
                <a:ea typeface="微软雅黑"/>
                <a:cs typeface="Times New Roman"/>
              </a:rPr>
              <a:t>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舀子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荸荠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间</a:t>
            </a:r>
            <a:r>
              <a:rPr lang="zh-CN" altLang="zh-CN" sz="2800" kern="100" dirty="0">
                <a:solidFill>
                  <a:srgbClr val="404040"/>
                </a:solidFill>
                <a:latin typeface="Times New Roman"/>
                <a:ea typeface="微软雅黑"/>
                <a:cs typeface="Times New Roman"/>
              </a:rPr>
              <a:t>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00B0F0"/>
                </a:solidFill>
                <a:latin typeface="Times New Roman"/>
                <a:ea typeface="微软雅黑"/>
                <a:cs typeface="Times New Roman"/>
              </a:rPr>
              <a:t>弄</a:t>
            </a:r>
            <a:r>
              <a:rPr lang="zh-CN" altLang="zh-CN" sz="2800" kern="100" dirty="0">
                <a:solidFill>
                  <a:srgbClr val="404040"/>
                </a:solidFill>
                <a:latin typeface="Times New Roman"/>
                <a:ea typeface="微软雅黑"/>
                <a:cs typeface="Times New Roman"/>
              </a:rPr>
              <a:t>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00B0F0"/>
                </a:solidFill>
                <a:latin typeface="Times New Roman"/>
                <a:ea typeface="微软雅黑"/>
                <a:cs typeface="Times New Roman"/>
              </a:rPr>
              <a:t>嘈杂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00B0F0"/>
                </a:solidFill>
                <a:latin typeface="Times New Roman"/>
                <a:ea typeface="微软雅黑"/>
                <a:cs typeface="Times New Roman"/>
              </a:rPr>
              <a:t>担搁</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苋菜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00B0F0"/>
                </a:solidFill>
                <a:latin typeface="Times New Roman"/>
                <a:ea typeface="微软雅黑"/>
                <a:cs typeface="Times New Roman"/>
              </a:rPr>
              <a:t>混</a:t>
            </a:r>
            <a:r>
              <a:rPr lang="zh-CN" altLang="zh-CN" sz="2800" kern="100" dirty="0">
                <a:solidFill>
                  <a:srgbClr val="404040"/>
                </a:solidFill>
                <a:latin typeface="Times New Roman"/>
                <a:ea typeface="微软雅黑"/>
                <a:cs typeface="Times New Roman"/>
              </a:rPr>
              <a:t>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00B0F0"/>
                </a:solidFill>
                <a:latin typeface="Times New Roman"/>
                <a:ea typeface="微软雅黑"/>
                <a:cs typeface="Times New Roman"/>
              </a:rPr>
              <a:t>削</a:t>
            </a:r>
            <a:r>
              <a:rPr lang="zh-CN" altLang="zh-CN" sz="2800" kern="100" dirty="0">
                <a:solidFill>
                  <a:srgbClr val="404040"/>
                </a:solidFill>
                <a:latin typeface="Times New Roman"/>
                <a:ea typeface="微软雅黑"/>
                <a:cs typeface="Times New Roman"/>
              </a:rPr>
              <a:t>皮</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15)</a:t>
            </a:r>
            <a:r>
              <a:rPr lang="zh-CN" altLang="zh-CN" sz="2800" kern="100" dirty="0">
                <a:solidFill>
                  <a:srgbClr val="00B0F0"/>
                </a:solidFill>
                <a:latin typeface="Times New Roman"/>
                <a:ea typeface="微软雅黑"/>
                <a:cs typeface="Times New Roman"/>
              </a:rPr>
              <a:t>校</a:t>
            </a:r>
            <a:r>
              <a:rPr lang="zh-CN" altLang="zh-CN" sz="2800" kern="100" dirty="0">
                <a:solidFill>
                  <a:srgbClr val="404040"/>
                </a:solidFill>
                <a:latin typeface="Times New Roman"/>
                <a:ea typeface="微软雅黑"/>
                <a:cs typeface="Times New Roman"/>
              </a:rPr>
              <a:t>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lvl="0" algn="just">
              <a:lnSpc>
                <a:spcPct val="150000"/>
              </a:lnSpc>
            </a:pPr>
            <a:r>
              <a:rPr lang="en-US" altLang="zh-CN" sz="2800" kern="100" dirty="0">
                <a:solidFill>
                  <a:srgbClr val="404040"/>
                </a:solidFill>
                <a:latin typeface="Times New Roman"/>
                <a:ea typeface="微软雅黑"/>
                <a:cs typeface="Courier New"/>
              </a:rPr>
              <a:t>(16)</a:t>
            </a:r>
            <a:r>
              <a:rPr lang="zh-CN" altLang="zh-CN" sz="2800" kern="100" dirty="0">
                <a:solidFill>
                  <a:srgbClr val="00B0F0"/>
                </a:solidFill>
                <a:latin typeface="Times New Roman"/>
                <a:ea typeface="微软雅黑"/>
                <a:cs typeface="Times New Roman"/>
              </a:rPr>
              <a:t>踌躇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00B0F0"/>
                </a:solidFill>
                <a:latin typeface="Times New Roman"/>
                <a:ea typeface="微软雅黑"/>
                <a:cs typeface="Times New Roman"/>
              </a:rPr>
              <a:t>祈祷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00B0F0"/>
                </a:solidFill>
                <a:latin typeface="Times New Roman"/>
                <a:ea typeface="微软雅黑"/>
                <a:cs typeface="Times New Roman"/>
              </a:rPr>
              <a:t>茎</a:t>
            </a:r>
            <a:r>
              <a:rPr lang="zh-CN" altLang="zh-CN" sz="2800" kern="100" dirty="0">
                <a:solidFill>
                  <a:srgbClr val="404040"/>
                </a:solidFill>
                <a:latin typeface="Times New Roman"/>
                <a:ea typeface="微软雅黑"/>
                <a:cs typeface="Times New Roman"/>
              </a:rPr>
              <a:t>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勉</a:t>
            </a:r>
            <a:r>
              <a:rPr lang="zh-CN" altLang="zh-CN" sz="2800" kern="100" dirty="0">
                <a:solidFill>
                  <a:srgbClr val="00B0F0"/>
                </a:solidFill>
                <a:latin typeface="Times New Roman"/>
                <a:ea typeface="微软雅黑"/>
                <a:cs typeface="Times New Roman"/>
              </a:rPr>
              <a:t>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门</a:t>
            </a:r>
            <a:r>
              <a:rPr lang="zh-CN" altLang="zh-CN" sz="2800" kern="100" dirty="0">
                <a:solidFill>
                  <a:srgbClr val="00B0F0"/>
                </a:solidFill>
                <a:latin typeface="Times New Roman"/>
                <a:ea typeface="微软雅黑"/>
                <a:cs typeface="Times New Roman"/>
              </a:rPr>
              <a:t>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21)</a:t>
            </a:r>
            <a:r>
              <a:rPr lang="zh-CN" altLang="zh-CN" sz="2800" kern="100" dirty="0">
                <a:solidFill>
                  <a:srgbClr val="00B0F0"/>
                </a:solidFill>
                <a:latin typeface="Times New Roman"/>
                <a:ea typeface="微软雅黑"/>
                <a:cs typeface="Times New Roman"/>
              </a:rPr>
              <a:t>呻吟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srgbClr val="404040"/>
                </a:solidFill>
                <a:latin typeface="Times New Roman"/>
                <a:ea typeface="微软雅黑"/>
                <a:cs typeface="Courier New"/>
              </a:rPr>
              <a:t>(22)</a:t>
            </a:r>
            <a:r>
              <a:rPr lang="zh-CN" altLang="zh-CN" sz="2800" kern="100" dirty="0">
                <a:solidFill>
                  <a:srgbClr val="00B0F0"/>
                </a:solidFill>
                <a:latin typeface="Times New Roman"/>
                <a:ea typeface="微软雅黑"/>
                <a:cs typeface="Times New Roman"/>
              </a:rPr>
              <a:t>豌</a:t>
            </a:r>
            <a:r>
              <a:rPr lang="zh-CN" altLang="zh-CN" sz="2800" kern="100" dirty="0">
                <a:solidFill>
                  <a:srgbClr val="404040"/>
                </a:solidFill>
                <a:latin typeface="Times New Roman"/>
                <a:ea typeface="微软雅黑"/>
                <a:cs typeface="Times New Roman"/>
              </a:rPr>
              <a:t>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23)</a:t>
            </a:r>
            <a:r>
              <a:rPr lang="zh-CN" altLang="zh-CN" sz="2800" kern="100" dirty="0">
                <a:solidFill>
                  <a:srgbClr val="00B0F0"/>
                </a:solidFill>
                <a:latin typeface="Times New Roman"/>
                <a:ea typeface="微软雅黑"/>
                <a:cs typeface="Times New Roman"/>
              </a:rPr>
              <a:t>瞿</a:t>
            </a:r>
            <a:r>
              <a:rPr lang="zh-CN" altLang="zh-CN" sz="2800" kern="100" dirty="0">
                <a:solidFill>
                  <a:srgbClr val="404040"/>
                </a:solidFill>
                <a:latin typeface="Times New Roman"/>
                <a:ea typeface="微软雅黑"/>
                <a:cs typeface="Times New Roman"/>
              </a:rPr>
              <a:t>秋白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404040"/>
                </a:solidFill>
                <a:latin typeface="Times New Roman"/>
                <a:ea typeface="微软雅黑"/>
                <a:cs typeface="Times New Roman"/>
              </a:rPr>
              <a:t>抹</a:t>
            </a:r>
            <a:r>
              <a:rPr lang="zh-CN" altLang="zh-CN" sz="2800" kern="100" dirty="0">
                <a:solidFill>
                  <a:srgbClr val="00B0F0"/>
                </a:solidFill>
                <a:latin typeface="Times New Roman"/>
                <a:ea typeface="微软雅黑"/>
                <a:cs typeface="Times New Roman"/>
              </a:rPr>
              <a:t>煞</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p:txBody>
      </p:sp>
      <p:sp>
        <p:nvSpPr>
          <p:cNvPr id="5" name="TextBox 4"/>
          <p:cNvSpPr txBox="1"/>
          <p:nvPr/>
        </p:nvSpPr>
        <p:spPr>
          <a:xfrm>
            <a:off x="1655839" y="549474"/>
            <a:ext cx="1271015" cy="90281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ké</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sou</a:t>
            </a:r>
            <a:endParaRPr lang="zh-CN" altLang="zh-CN" sz="1050" kern="100" dirty="0">
              <a:effectLst/>
              <a:latin typeface="宋体"/>
              <a:cs typeface="Courier New"/>
            </a:endParaRPr>
          </a:p>
        </p:txBody>
      </p:sp>
      <p:sp>
        <p:nvSpPr>
          <p:cNvPr id="6" name="TextBox 5"/>
          <p:cNvSpPr txBox="1"/>
          <p:nvPr/>
        </p:nvSpPr>
        <p:spPr>
          <a:xfrm>
            <a:off x="5362210" y="569794"/>
            <a:ext cx="1525084" cy="76635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yī</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shɑnɡ</a:t>
            </a:r>
            <a:endParaRPr lang="zh-CN" altLang="zh-CN" sz="1050" kern="100" dirty="0">
              <a:effectLst/>
              <a:latin typeface="宋体"/>
              <a:cs typeface="Courier New"/>
            </a:endParaRPr>
          </a:p>
        </p:txBody>
      </p:sp>
      <p:sp>
        <p:nvSpPr>
          <p:cNvPr id="7" name="TextBox 6"/>
          <p:cNvSpPr txBox="1"/>
          <p:nvPr/>
        </p:nvSpPr>
        <p:spPr>
          <a:xfrm>
            <a:off x="9150910" y="621482"/>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kāi</a:t>
            </a:r>
            <a:endParaRPr lang="zh-CN" altLang="zh-CN" sz="1050" kern="100" dirty="0">
              <a:effectLst/>
              <a:latin typeface="宋体"/>
              <a:cs typeface="Courier New"/>
            </a:endParaRPr>
          </a:p>
        </p:txBody>
      </p:sp>
      <p:sp>
        <p:nvSpPr>
          <p:cNvPr id="9" name="TextBox 8"/>
          <p:cNvSpPr txBox="1"/>
          <p:nvPr/>
        </p:nvSpPr>
        <p:spPr>
          <a:xfrm>
            <a:off x="1702718" y="125850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hún</a:t>
            </a:r>
            <a:endParaRPr lang="zh-CN" altLang="zh-CN" sz="1050" kern="100" dirty="0">
              <a:effectLst/>
              <a:latin typeface="宋体"/>
              <a:cs typeface="Courier New"/>
            </a:endParaRPr>
          </a:p>
        </p:txBody>
      </p:sp>
      <p:sp>
        <p:nvSpPr>
          <p:cNvPr id="10" name="TextBox 9"/>
          <p:cNvSpPr txBox="1"/>
          <p:nvPr/>
        </p:nvSpPr>
        <p:spPr>
          <a:xfrm>
            <a:off x="5731142" y="120770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tīnɡ</a:t>
            </a:r>
            <a:endParaRPr lang="zh-CN" altLang="zh-CN" sz="1050" kern="100" dirty="0">
              <a:effectLst/>
              <a:latin typeface="宋体"/>
              <a:cs typeface="Courier New"/>
            </a:endParaRPr>
          </a:p>
        </p:txBody>
      </p:sp>
      <p:sp>
        <p:nvSpPr>
          <p:cNvPr id="11" name="TextBox 10"/>
          <p:cNvSpPr txBox="1"/>
          <p:nvPr/>
        </p:nvSpPr>
        <p:spPr>
          <a:xfrm>
            <a:off x="8993394" y="1249234"/>
            <a:ext cx="1155468"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yǎo</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zi</a:t>
            </a:r>
            <a:endParaRPr lang="zh-CN" altLang="zh-CN" sz="1050" kern="100" dirty="0">
              <a:effectLst/>
              <a:latin typeface="宋体"/>
              <a:cs typeface="Courier New"/>
            </a:endParaRPr>
          </a:p>
        </p:txBody>
      </p:sp>
      <p:sp>
        <p:nvSpPr>
          <p:cNvPr id="12" name="TextBox 11"/>
          <p:cNvSpPr txBox="1"/>
          <p:nvPr/>
        </p:nvSpPr>
        <p:spPr>
          <a:xfrm>
            <a:off x="1691670" y="1874322"/>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bí</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qí</a:t>
            </a:r>
            <a:endParaRPr lang="zh-CN" altLang="zh-CN" sz="1050" kern="100" dirty="0">
              <a:effectLst/>
              <a:latin typeface="宋体"/>
              <a:cs typeface="Courier New"/>
            </a:endParaRPr>
          </a:p>
        </p:txBody>
      </p:sp>
      <p:sp>
        <p:nvSpPr>
          <p:cNvPr id="13" name="TextBox 12"/>
          <p:cNvSpPr txBox="1"/>
          <p:nvPr/>
        </p:nvSpPr>
        <p:spPr>
          <a:xfrm>
            <a:off x="9038866" y="1907466"/>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lònɡ</a:t>
            </a:r>
            <a:endParaRPr lang="zh-CN" altLang="zh-CN" sz="1050" kern="100" dirty="0">
              <a:effectLst/>
              <a:latin typeface="宋体"/>
              <a:cs typeface="Courier New"/>
            </a:endParaRPr>
          </a:p>
        </p:txBody>
      </p:sp>
      <p:sp>
        <p:nvSpPr>
          <p:cNvPr id="14" name="TextBox 13"/>
          <p:cNvSpPr txBox="1"/>
          <p:nvPr/>
        </p:nvSpPr>
        <p:spPr>
          <a:xfrm>
            <a:off x="1846734" y="2511722"/>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cáo</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zá</a:t>
            </a:r>
            <a:endParaRPr lang="zh-CN" altLang="zh-CN" sz="1050" kern="100" dirty="0">
              <a:effectLst/>
              <a:latin typeface="宋体"/>
              <a:cs typeface="Courier New"/>
            </a:endParaRPr>
          </a:p>
        </p:txBody>
      </p:sp>
      <p:sp>
        <p:nvSpPr>
          <p:cNvPr id="15" name="TextBox 14"/>
          <p:cNvSpPr txBox="1"/>
          <p:nvPr/>
        </p:nvSpPr>
        <p:spPr>
          <a:xfrm>
            <a:off x="5519142" y="2512610"/>
            <a:ext cx="127101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dān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ɡe</a:t>
            </a:r>
            <a:endParaRPr lang="zh-CN" altLang="zh-CN" sz="1050" kern="100" dirty="0">
              <a:effectLst/>
              <a:latin typeface="宋体"/>
              <a:cs typeface="Courier New"/>
            </a:endParaRPr>
          </a:p>
        </p:txBody>
      </p:sp>
      <p:sp>
        <p:nvSpPr>
          <p:cNvPr id="16" name="TextBox 15"/>
          <p:cNvSpPr txBox="1"/>
          <p:nvPr/>
        </p:nvSpPr>
        <p:spPr>
          <a:xfrm>
            <a:off x="9234459" y="2524682"/>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xiàn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cài</a:t>
            </a:r>
            <a:endParaRPr lang="zh-CN" altLang="zh-CN" sz="1050" kern="100" dirty="0">
              <a:effectLst/>
              <a:latin typeface="宋体"/>
              <a:cs typeface="Courier New"/>
            </a:endParaRPr>
          </a:p>
        </p:txBody>
      </p:sp>
      <p:sp>
        <p:nvSpPr>
          <p:cNvPr id="17" name="TextBox 16"/>
          <p:cNvSpPr txBox="1"/>
          <p:nvPr/>
        </p:nvSpPr>
        <p:spPr>
          <a:xfrm>
            <a:off x="1918742" y="3125876"/>
            <a:ext cx="78920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hùn</a:t>
            </a:r>
            <a:endParaRPr lang="zh-CN" altLang="zh-CN" sz="1050" kern="100" dirty="0">
              <a:effectLst/>
              <a:latin typeface="宋体"/>
              <a:cs typeface="Courier New"/>
            </a:endParaRPr>
          </a:p>
        </p:txBody>
      </p:sp>
      <p:sp>
        <p:nvSpPr>
          <p:cNvPr id="18" name="TextBox 17"/>
          <p:cNvSpPr txBox="1"/>
          <p:nvPr/>
        </p:nvSpPr>
        <p:spPr>
          <a:xfrm>
            <a:off x="5519142" y="3187724"/>
            <a:ext cx="139811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xiāo</a:t>
            </a:r>
            <a:endParaRPr lang="zh-CN" altLang="zh-CN" sz="1050" kern="100" dirty="0">
              <a:effectLst/>
              <a:latin typeface="宋体"/>
              <a:cs typeface="Courier New"/>
            </a:endParaRPr>
          </a:p>
        </p:txBody>
      </p:sp>
      <p:sp>
        <p:nvSpPr>
          <p:cNvPr id="19" name="TextBox 18"/>
          <p:cNvSpPr txBox="1"/>
          <p:nvPr/>
        </p:nvSpPr>
        <p:spPr>
          <a:xfrm>
            <a:off x="9244730" y="3156356"/>
            <a:ext cx="95493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jiào</a:t>
            </a:r>
            <a:endParaRPr lang="zh-CN" altLang="zh-CN" sz="1050" kern="100" dirty="0">
              <a:effectLst/>
              <a:latin typeface="宋体"/>
              <a:cs typeface="Courier New"/>
            </a:endParaRPr>
          </a:p>
        </p:txBody>
      </p:sp>
      <p:sp>
        <p:nvSpPr>
          <p:cNvPr id="20" name="TextBox 19"/>
          <p:cNvSpPr txBox="1"/>
          <p:nvPr/>
        </p:nvSpPr>
        <p:spPr>
          <a:xfrm>
            <a:off x="1820973" y="3789834"/>
            <a:ext cx="1537929" cy="76635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chóu</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chú</a:t>
            </a:r>
            <a:endParaRPr lang="zh-CN" altLang="zh-CN" sz="1050" kern="100" dirty="0">
              <a:effectLst/>
              <a:latin typeface="宋体"/>
              <a:cs typeface="Courier New"/>
            </a:endParaRPr>
          </a:p>
        </p:txBody>
      </p:sp>
      <p:sp>
        <p:nvSpPr>
          <p:cNvPr id="21" name="TextBox 20"/>
          <p:cNvSpPr txBox="1"/>
          <p:nvPr/>
        </p:nvSpPr>
        <p:spPr>
          <a:xfrm>
            <a:off x="5519142" y="3814588"/>
            <a:ext cx="1271015"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qí</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dǎo</a:t>
            </a:r>
            <a:endParaRPr lang="zh-CN" altLang="zh-CN" sz="1050" kern="100" dirty="0">
              <a:effectLst/>
              <a:latin typeface="宋体"/>
              <a:cs typeface="Courier New"/>
            </a:endParaRPr>
          </a:p>
        </p:txBody>
      </p:sp>
      <p:sp>
        <p:nvSpPr>
          <p:cNvPr id="22" name="TextBox 21"/>
          <p:cNvSpPr txBox="1"/>
          <p:nvPr/>
        </p:nvSpPr>
        <p:spPr>
          <a:xfrm>
            <a:off x="9243238" y="377738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jīnɡ</a:t>
            </a:r>
            <a:endParaRPr lang="zh-CN" altLang="zh-CN" sz="1050" kern="100" dirty="0">
              <a:effectLst/>
              <a:latin typeface="宋体"/>
              <a:cs typeface="Courier New"/>
            </a:endParaRPr>
          </a:p>
        </p:txBody>
      </p:sp>
      <p:sp>
        <p:nvSpPr>
          <p:cNvPr id="23" name="TextBox 22"/>
          <p:cNvSpPr txBox="1"/>
          <p:nvPr/>
        </p:nvSpPr>
        <p:spPr>
          <a:xfrm>
            <a:off x="1795046" y="4448066"/>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qiǎnɡ</a:t>
            </a:r>
            <a:endParaRPr lang="zh-CN" altLang="zh-CN" sz="1050" kern="100" dirty="0">
              <a:effectLst/>
              <a:latin typeface="宋体"/>
              <a:cs typeface="Courier New"/>
            </a:endParaRPr>
          </a:p>
        </p:txBody>
      </p:sp>
      <p:sp>
        <p:nvSpPr>
          <p:cNvPr id="24" name="TextBox 23"/>
          <p:cNvSpPr txBox="1"/>
          <p:nvPr/>
        </p:nvSpPr>
        <p:spPr>
          <a:xfrm>
            <a:off x="5489550" y="4456826"/>
            <a:ext cx="1155468"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shuān</a:t>
            </a:r>
            <a:endParaRPr lang="zh-CN" altLang="zh-CN" sz="1050" kern="100" dirty="0">
              <a:effectLst/>
              <a:latin typeface="宋体"/>
              <a:cs typeface="Courier New"/>
            </a:endParaRPr>
          </a:p>
        </p:txBody>
      </p:sp>
      <p:sp>
        <p:nvSpPr>
          <p:cNvPr id="25" name="TextBox 24"/>
          <p:cNvSpPr txBox="1"/>
          <p:nvPr/>
        </p:nvSpPr>
        <p:spPr>
          <a:xfrm>
            <a:off x="9164554" y="4448954"/>
            <a:ext cx="153792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shēn</a:t>
            </a:r>
            <a:r>
              <a:rPr lang="en-US" altLang="zh-CN" sz="2800" kern="100" dirty="0">
                <a:solidFill>
                  <a:srgbClr val="E36C0A"/>
                </a:solidFill>
                <a:latin typeface="Times New Roman"/>
                <a:ea typeface="微软雅黑"/>
              </a:rPr>
              <a:t> </a:t>
            </a:r>
            <a:r>
              <a:rPr lang="en-US" altLang="zh-CN" sz="2800" kern="100" dirty="0" err="1">
                <a:solidFill>
                  <a:srgbClr val="E36C0A"/>
                </a:solidFill>
                <a:latin typeface="Times New Roman"/>
                <a:ea typeface="微软雅黑"/>
              </a:rPr>
              <a:t>yín</a:t>
            </a:r>
            <a:endParaRPr lang="zh-CN" altLang="zh-CN" sz="1050" kern="100" dirty="0">
              <a:effectLst/>
              <a:latin typeface="宋体"/>
              <a:cs typeface="Courier New"/>
            </a:endParaRPr>
          </a:p>
        </p:txBody>
      </p:sp>
      <p:sp>
        <p:nvSpPr>
          <p:cNvPr id="26" name="TextBox 25"/>
          <p:cNvSpPr txBox="1"/>
          <p:nvPr/>
        </p:nvSpPr>
        <p:spPr>
          <a:xfrm>
            <a:off x="1898422" y="5094738"/>
            <a:ext cx="9549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wān</a:t>
            </a:r>
            <a:endParaRPr lang="zh-CN" altLang="zh-CN" sz="1050" kern="100" dirty="0">
              <a:effectLst/>
              <a:latin typeface="宋体"/>
              <a:cs typeface="Courier New"/>
            </a:endParaRPr>
          </a:p>
        </p:txBody>
      </p:sp>
      <p:sp>
        <p:nvSpPr>
          <p:cNvPr id="27" name="TextBox 26"/>
          <p:cNvSpPr txBox="1"/>
          <p:nvPr/>
        </p:nvSpPr>
        <p:spPr>
          <a:xfrm>
            <a:off x="6013038" y="5012570"/>
            <a:ext cx="65223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qú</a:t>
            </a:r>
            <a:endParaRPr lang="zh-CN" altLang="zh-CN" sz="1050" kern="100" dirty="0">
              <a:effectLst/>
              <a:latin typeface="宋体"/>
              <a:cs typeface="Courier New"/>
            </a:endParaRPr>
          </a:p>
        </p:txBody>
      </p:sp>
      <p:sp>
        <p:nvSpPr>
          <p:cNvPr id="28" name="TextBox 27"/>
          <p:cNvSpPr txBox="1"/>
          <p:nvPr/>
        </p:nvSpPr>
        <p:spPr>
          <a:xfrm>
            <a:off x="9263558" y="5063370"/>
            <a:ext cx="78920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shā</a:t>
            </a:r>
            <a:endParaRPr lang="zh-CN" altLang="zh-CN" sz="1050" kern="100" dirty="0">
              <a:effectLst/>
              <a:latin typeface="宋体"/>
              <a:cs typeface="Courier New"/>
            </a:endParaRPr>
          </a:p>
        </p:txBody>
      </p:sp>
      <p:sp>
        <p:nvSpPr>
          <p:cNvPr id="29" name="TextBox 28"/>
          <p:cNvSpPr txBox="1"/>
          <p:nvPr/>
        </p:nvSpPr>
        <p:spPr>
          <a:xfrm>
            <a:off x="5443110" y="1895906"/>
            <a:ext cx="86812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jiàn</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blinds(horizontal)">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blinds(horizontal)">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blinds(horizontal)">
                                      <p:cBhvr>
                                        <p:cTn id="112" dur="500"/>
                                        <p:tgtEl>
                                          <p:spTgt spid="2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blinds(horizontal)">
                                      <p:cBhvr>
                                        <p:cTn id="117" dur="500"/>
                                        <p:tgtEl>
                                          <p:spTgt spid="2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blinds(horizontal)">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5418"/>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262558" y="147453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024166" y="837506"/>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辨</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辩</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辫</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858942" y="1067669"/>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00907" y="148874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895406" y="909514"/>
            <a:ext cx="3057227" cy="203132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漂</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飘</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缥</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697291" y="1081882"/>
            <a:ext cx="165490" cy="16319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242238" y="4140074"/>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982638" y="3853783"/>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饺</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绞</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858942" y="3927570"/>
            <a:ext cx="165490" cy="13145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6959302" y="429001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720910" y="3933850"/>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嗽</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漱</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555686" y="4141807"/>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774726" y="837506"/>
            <a:ext cx="117869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辨别</a:t>
            </a:r>
            <a:endParaRPr lang="zh-CN" altLang="zh-CN" sz="1050" kern="100" dirty="0">
              <a:effectLst/>
              <a:latin typeface="宋体"/>
              <a:cs typeface="Courier New"/>
            </a:endParaRPr>
          </a:p>
        </p:txBody>
      </p:sp>
      <p:sp>
        <p:nvSpPr>
          <p:cNvPr id="29" name="TextBox 28"/>
          <p:cNvSpPr txBox="1"/>
          <p:nvPr/>
        </p:nvSpPr>
        <p:spPr>
          <a:xfrm>
            <a:off x="1791928" y="147577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辩论</a:t>
            </a:r>
            <a:endParaRPr lang="zh-CN" altLang="zh-CN" sz="1050" kern="100" dirty="0">
              <a:effectLst/>
              <a:latin typeface="宋体"/>
              <a:cs typeface="Courier New"/>
            </a:endParaRPr>
          </a:p>
        </p:txBody>
      </p:sp>
      <p:sp>
        <p:nvSpPr>
          <p:cNvPr id="30" name="TextBox 29"/>
          <p:cNvSpPr txBox="1"/>
          <p:nvPr/>
        </p:nvSpPr>
        <p:spPr>
          <a:xfrm>
            <a:off x="1774726" y="2175538"/>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辫子</a:t>
            </a:r>
            <a:endParaRPr lang="zh-CN" altLang="zh-CN" sz="1050" kern="100" dirty="0">
              <a:effectLst/>
              <a:latin typeface="宋体"/>
              <a:cs typeface="Courier New"/>
            </a:endParaRPr>
          </a:p>
        </p:txBody>
      </p:sp>
      <p:sp>
        <p:nvSpPr>
          <p:cNvPr id="31" name="TextBox 30"/>
          <p:cNvSpPr txBox="1"/>
          <p:nvPr/>
        </p:nvSpPr>
        <p:spPr>
          <a:xfrm>
            <a:off x="8680314" y="899714"/>
            <a:ext cx="1296563"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漂亮</a:t>
            </a:r>
            <a:endParaRPr lang="zh-CN" altLang="zh-CN" sz="1050" kern="100" dirty="0">
              <a:effectLst/>
              <a:latin typeface="宋体"/>
              <a:cs typeface="Courier New"/>
            </a:endParaRPr>
          </a:p>
        </p:txBody>
      </p:sp>
      <p:sp>
        <p:nvSpPr>
          <p:cNvPr id="32" name="TextBox 31"/>
          <p:cNvSpPr txBox="1"/>
          <p:nvPr/>
        </p:nvSpPr>
        <p:spPr>
          <a:xfrm>
            <a:off x="8696074" y="154778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飘动</a:t>
            </a:r>
            <a:endParaRPr lang="zh-CN" altLang="zh-CN" sz="1050" kern="100" dirty="0">
              <a:effectLst/>
              <a:latin typeface="宋体"/>
              <a:cs typeface="Courier New"/>
            </a:endParaRPr>
          </a:p>
        </p:txBody>
      </p:sp>
      <p:sp>
        <p:nvSpPr>
          <p:cNvPr id="33" name="TextBox 32"/>
          <p:cNvSpPr txBox="1"/>
          <p:nvPr/>
        </p:nvSpPr>
        <p:spPr>
          <a:xfrm>
            <a:off x="8615486" y="2267866"/>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缥缈</a:t>
            </a:r>
            <a:endParaRPr lang="zh-CN" altLang="zh-CN" sz="1050" kern="100" dirty="0">
              <a:effectLst/>
              <a:latin typeface="宋体"/>
              <a:cs typeface="Courier New"/>
            </a:endParaRPr>
          </a:p>
        </p:txBody>
      </p:sp>
      <p:sp>
        <p:nvSpPr>
          <p:cNvPr id="34" name="TextBox 33"/>
          <p:cNvSpPr txBox="1"/>
          <p:nvPr/>
        </p:nvSpPr>
        <p:spPr>
          <a:xfrm>
            <a:off x="1824834" y="3852042"/>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饺子</a:t>
            </a:r>
            <a:endParaRPr lang="zh-CN" altLang="zh-CN" sz="1050" kern="100" dirty="0">
              <a:effectLst/>
              <a:latin typeface="宋体"/>
              <a:cs typeface="Courier New"/>
            </a:endParaRPr>
          </a:p>
        </p:txBody>
      </p:sp>
      <p:sp>
        <p:nvSpPr>
          <p:cNvPr id="35" name="TextBox 34"/>
          <p:cNvSpPr txBox="1"/>
          <p:nvPr/>
        </p:nvSpPr>
        <p:spPr>
          <a:xfrm>
            <a:off x="1486694" y="4508156"/>
            <a:ext cx="1708639"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绞尽脑汁</a:t>
            </a:r>
            <a:endParaRPr lang="zh-CN" altLang="zh-CN" sz="1050" kern="100" dirty="0">
              <a:effectLst/>
              <a:latin typeface="宋体"/>
              <a:cs typeface="Courier New"/>
            </a:endParaRPr>
          </a:p>
        </p:txBody>
      </p:sp>
      <p:sp>
        <p:nvSpPr>
          <p:cNvPr id="38" name="TextBox 37"/>
          <p:cNvSpPr txBox="1"/>
          <p:nvPr/>
        </p:nvSpPr>
        <p:spPr>
          <a:xfrm>
            <a:off x="8473881" y="393385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咳嗽</a:t>
            </a:r>
            <a:endParaRPr lang="zh-CN" altLang="zh-CN" sz="1050" kern="100" dirty="0">
              <a:effectLst/>
              <a:latin typeface="宋体"/>
              <a:cs typeface="Courier New"/>
            </a:endParaRPr>
          </a:p>
        </p:txBody>
      </p:sp>
      <p:sp>
        <p:nvSpPr>
          <p:cNvPr id="39" name="TextBox 38"/>
          <p:cNvSpPr txBox="1"/>
          <p:nvPr/>
        </p:nvSpPr>
        <p:spPr>
          <a:xfrm>
            <a:off x="8507866" y="457212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漱口</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blinds(horizontal)">
                                      <p:cBhvr>
                                        <p:cTn id="37" dur="500"/>
                                        <p:tgtEl>
                                          <p:spTgt spid="3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linds(horizontal)">
                                      <p:cBhvr>
                                        <p:cTn id="4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479854"/>
            <a:ext cx="11494869"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特别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尤其</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两者都是副词，都含有比较意味，都有强调作用。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特别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就其中之一加以强调，可以放在动词、形容词、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的前面。用处较广，不限用于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就其中之一加以强调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，还可以指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与众不同，不普通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尤其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，用处较窄，一般只限用于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就其中之一加以强调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，并在强调中包含着比较，表示后者比前者更进一步。用于后一个比较项目上，语气比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特别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重。</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CCE8C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a:t>
              </a:r>
              <a:r>
                <a:rPr lang="zh-CN" altLang="en-US" sz="2200" kern="0" dirty="0" smtClean="0">
                  <a:latin typeface="微软雅黑" pitchFamily="34" charset="-122"/>
                  <a:ea typeface="微软雅黑" pitchFamily="34" charset="-122"/>
                </a:rPr>
                <a:t>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1481001"/>
            <a:ext cx="11494869" cy="259686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鲁迅先生家里生客人很少，几乎没有，</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是住在他家里的人更没有。</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胶皮底鞋夏天</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热，冬天又凉又湿，鲁迅先生的身体不算好，大家都提议把这鞋子换掉。</a:t>
            </a:r>
            <a:endParaRPr lang="zh-CN" altLang="zh-CN" sz="1050" kern="100" dirty="0">
              <a:effectLst/>
              <a:latin typeface="宋体"/>
              <a:cs typeface="Courier New"/>
            </a:endParaRPr>
          </a:p>
        </p:txBody>
      </p:sp>
      <p:sp>
        <p:nvSpPr>
          <p:cNvPr id="3" name="TextBox 2"/>
          <p:cNvSpPr txBox="1"/>
          <p:nvPr/>
        </p:nvSpPr>
        <p:spPr>
          <a:xfrm>
            <a:off x="8433447" y="141357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尤其</a:t>
            </a:r>
            <a:endParaRPr lang="zh-CN" altLang="zh-CN" sz="1050" kern="100" dirty="0">
              <a:effectLst/>
              <a:latin typeface="宋体"/>
              <a:cs typeface="Courier New"/>
            </a:endParaRPr>
          </a:p>
        </p:txBody>
      </p:sp>
      <p:sp>
        <p:nvSpPr>
          <p:cNvPr id="5" name="TextBox 4"/>
          <p:cNvSpPr txBox="1"/>
          <p:nvPr/>
        </p:nvSpPr>
        <p:spPr>
          <a:xfrm>
            <a:off x="3286894" y="270971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特别</a:t>
            </a:r>
            <a:endParaRPr lang="zh-CN" altLang="zh-CN" sz="1050" kern="100" dirty="0">
              <a:effectLst/>
              <a:latin typeface="宋体"/>
              <a:cs typeface="Courier New"/>
            </a:endParaRPr>
          </a:p>
        </p:txBody>
      </p:sp>
    </p:spTree>
    <p:extLst>
      <p:ext uri="{BB962C8B-B14F-4D97-AF65-F5344CB8AC3E}">
        <p14:creationId xmlns:p14="http://schemas.microsoft.com/office/powerpoint/2010/main" val="71211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416" y="1052436"/>
            <a:ext cx="1138105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踌躇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迟疑</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两者同为动词。指拿不定主意。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踌躇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指犹豫。着重指行动，是在具体行动上拿不定主意。多用于书面语体。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迟疑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从时间角度说，是指在应该拿定主意的时候拿不定主意。</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了半天，还是决定把事情的真相说出来。</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他</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片刻，才接着说下去。</a:t>
            </a:r>
            <a:endParaRPr lang="zh-CN" altLang="zh-CN" sz="1050" kern="100" dirty="0">
              <a:effectLst/>
              <a:latin typeface="宋体"/>
              <a:cs typeface="Courier New"/>
            </a:endParaRPr>
          </a:p>
        </p:txBody>
      </p:sp>
      <p:sp>
        <p:nvSpPr>
          <p:cNvPr id="3" name="TextBox 2"/>
          <p:cNvSpPr txBox="1"/>
          <p:nvPr/>
        </p:nvSpPr>
        <p:spPr>
          <a:xfrm>
            <a:off x="2638822" y="349200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踌躇</a:t>
            </a:r>
            <a:endParaRPr lang="zh-CN" altLang="zh-CN" sz="1050" kern="100" dirty="0">
              <a:effectLst/>
              <a:latin typeface="宋体"/>
              <a:cs typeface="Courier New"/>
            </a:endParaRPr>
          </a:p>
        </p:txBody>
      </p:sp>
      <p:sp>
        <p:nvSpPr>
          <p:cNvPr id="5" name="TextBox 4"/>
          <p:cNvSpPr txBox="1"/>
          <p:nvPr/>
        </p:nvSpPr>
        <p:spPr>
          <a:xfrm>
            <a:off x="1526446" y="422914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迟疑</a:t>
            </a:r>
            <a:endParaRPr lang="zh-CN" altLang="zh-CN" sz="1050" kern="100" dirty="0">
              <a:effectLst/>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685354"/>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校样：</a:t>
            </a:r>
            <a:r>
              <a:rPr lang="en-US" altLang="zh-CN" sz="2800" kern="100" dirty="0">
                <a:solidFill>
                  <a:srgbClr val="404040"/>
                </a:solidFill>
                <a:latin typeface="Times New Roman"/>
                <a:ea typeface="微软雅黑"/>
                <a:cs typeface="Courier New"/>
              </a:rPr>
              <a:t>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摩登：</a:t>
            </a:r>
            <a:r>
              <a:rPr lang="en-US" altLang="zh-CN" sz="2800" kern="100" dirty="0">
                <a:solidFill>
                  <a:srgbClr val="404040"/>
                </a:solidFill>
                <a:latin typeface="Times New Roman"/>
                <a:ea typeface="微软雅黑"/>
                <a:cs typeface="Courier New"/>
              </a:rPr>
              <a:t>__________________________________________________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搭讪：</a:t>
            </a:r>
            <a:r>
              <a:rPr lang="en-US" altLang="zh-CN" sz="2800" kern="100" dirty="0">
                <a:solidFill>
                  <a:srgbClr val="404040"/>
                </a:solidFill>
                <a:latin typeface="Times New Roman"/>
                <a:ea typeface="微软雅黑"/>
                <a:cs typeface="Courier New"/>
              </a:rPr>
              <a:t>_________________________________________________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先入为主：</a:t>
            </a:r>
            <a:r>
              <a:rPr lang="en-US" altLang="zh-CN" sz="2800" kern="100" dirty="0" smtClean="0">
                <a:solidFill>
                  <a:srgbClr val="404040"/>
                </a:solidFill>
                <a:latin typeface="Times New Roman"/>
                <a:ea typeface="微软雅黑"/>
                <a:cs typeface="Courier New"/>
              </a:rPr>
              <a:t>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____________________________</a:t>
            </a:r>
            <a:r>
              <a:rPr lang="en-US" altLang="zh-CN" sz="2800" kern="100" dirty="0">
                <a:solidFill>
                  <a:srgbClr val="404040"/>
                </a:solidFill>
                <a:latin typeface="Times New Roman"/>
                <a:ea typeface="微软雅黑"/>
                <a:cs typeface="Courier New"/>
              </a:rPr>
              <a:t>____</a:t>
            </a:r>
            <a:r>
              <a:rPr lang="en-US" altLang="zh-CN" sz="2800" kern="100" dirty="0" smtClean="0">
                <a:solidFill>
                  <a:srgbClr val="404040"/>
                </a:solidFill>
                <a:latin typeface="Times New Roman"/>
                <a:ea typeface="微软雅黑"/>
                <a:cs typeface="Courier New"/>
              </a:rPr>
              <a:t>____</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敬而远之：</a:t>
            </a:r>
            <a:r>
              <a:rPr lang="en-US" altLang="zh-CN" sz="2800" kern="100" dirty="0">
                <a:solidFill>
                  <a:srgbClr val="404040"/>
                </a:solidFill>
                <a:latin typeface="Times New Roman"/>
                <a:ea typeface="微软雅黑"/>
                <a:cs typeface="Courier New"/>
              </a:rPr>
              <a:t>___________________________________________</a:t>
            </a:r>
            <a:endParaRPr lang="zh-CN" altLang="zh-CN" sz="1050" kern="100" dirty="0">
              <a:effectLst/>
              <a:latin typeface="宋体"/>
              <a:cs typeface="Courier New"/>
            </a:endParaRPr>
          </a:p>
        </p:txBody>
      </p:sp>
      <p:sp>
        <p:nvSpPr>
          <p:cNvPr id="6" name="TextBox 5"/>
          <p:cNvSpPr txBox="1"/>
          <p:nvPr/>
        </p:nvSpPr>
        <p:spPr>
          <a:xfrm>
            <a:off x="2270798" y="1189410"/>
            <a:ext cx="7208784" cy="809807"/>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书刊报纸等印刷品印刷前供校对用的样张。</a:t>
            </a:r>
            <a:endParaRPr lang="zh-CN" altLang="zh-CN" sz="1050" kern="100" dirty="0">
              <a:effectLst/>
              <a:latin typeface="宋体"/>
              <a:cs typeface="Courier New"/>
            </a:endParaRPr>
          </a:p>
        </p:txBody>
      </p:sp>
      <p:sp>
        <p:nvSpPr>
          <p:cNvPr id="7" name="TextBox 6"/>
          <p:cNvSpPr txBox="1"/>
          <p:nvPr/>
        </p:nvSpPr>
        <p:spPr>
          <a:xfrm>
            <a:off x="2330470" y="1899690"/>
            <a:ext cx="7208784"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指式样时兴的；时髦。</a:t>
            </a:r>
            <a:endParaRPr lang="zh-CN" altLang="zh-CN" sz="1050" kern="100" dirty="0">
              <a:effectLst/>
              <a:latin typeface="宋体"/>
              <a:cs typeface="Courier New"/>
            </a:endParaRPr>
          </a:p>
        </p:txBody>
      </p:sp>
      <p:sp>
        <p:nvSpPr>
          <p:cNvPr id="8" name="TextBox 7"/>
          <p:cNvSpPr txBox="1"/>
          <p:nvPr/>
        </p:nvSpPr>
        <p:spPr>
          <a:xfrm>
            <a:off x="2062758" y="2474524"/>
            <a:ext cx="8550757"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为了想跟人接近或把尴尬的局面敷衍过去而找话说。</a:t>
            </a:r>
            <a:endParaRPr lang="zh-CN" altLang="zh-CN" sz="1050" kern="100" dirty="0">
              <a:effectLst/>
              <a:latin typeface="宋体"/>
              <a:cs typeface="Courier New"/>
            </a:endParaRPr>
          </a:p>
        </p:txBody>
      </p:sp>
      <p:sp>
        <p:nvSpPr>
          <p:cNvPr id="9" name="TextBox 8"/>
          <p:cNvSpPr txBox="1"/>
          <p:nvPr/>
        </p:nvSpPr>
        <p:spPr>
          <a:xfrm>
            <a:off x="406574" y="3166207"/>
            <a:ext cx="10659923" cy="1384995"/>
          </a:xfrm>
          <a:prstGeom prst="rect">
            <a:avLst/>
          </a:prstGeom>
          <a:noFill/>
        </p:spPr>
        <p:txBody>
          <a:bodyPr wrap="square" rtlCol="0">
            <a:spAutoFit/>
          </a:bodyPr>
          <a:lstStyle/>
          <a:p>
            <a:pPr algn="just">
              <a:lnSpc>
                <a:spcPct val="150000"/>
              </a:lnSpc>
              <a:spcAft>
                <a:spcPts val="0"/>
              </a:spcAft>
            </a:pPr>
            <a:r>
              <a:rPr lang="zh-CN" altLang="en-US" sz="2800" kern="100" dirty="0" smtClean="0">
                <a:solidFill>
                  <a:srgbClr val="E36C0A"/>
                </a:solidFill>
                <a:latin typeface="Times New Roman"/>
                <a:ea typeface="微软雅黑"/>
                <a:cs typeface="Times New Roman"/>
              </a:rPr>
              <a:t>                        先</a:t>
            </a:r>
            <a:r>
              <a:rPr lang="zh-CN" altLang="en-US" sz="2800" kern="100" dirty="0">
                <a:solidFill>
                  <a:srgbClr val="E36C0A"/>
                </a:solidFill>
                <a:latin typeface="Times New Roman"/>
                <a:ea typeface="微软雅黑"/>
                <a:cs typeface="Times New Roman"/>
              </a:rPr>
              <a:t>接受了一种说法或思想，以为是正确的，有了成见，后来就不容易再接受不同的说法或思想。</a:t>
            </a:r>
            <a:endParaRPr lang="zh-CN" altLang="zh-CN" sz="1050" kern="100" dirty="0">
              <a:effectLst/>
              <a:latin typeface="宋体"/>
              <a:cs typeface="Courier New"/>
            </a:endParaRPr>
          </a:p>
        </p:txBody>
      </p:sp>
      <p:sp>
        <p:nvSpPr>
          <p:cNvPr id="10" name="TextBox 9"/>
          <p:cNvSpPr txBox="1"/>
          <p:nvPr/>
        </p:nvSpPr>
        <p:spPr>
          <a:xfrm>
            <a:off x="2785220" y="4491978"/>
            <a:ext cx="547022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表示尊敬，但不愿接近。</a:t>
            </a:r>
            <a:endParaRPr lang="zh-CN" altLang="zh-CN" sz="1050" kern="100" dirty="0">
              <a:effectLst/>
              <a:latin typeface="宋体"/>
              <a:cs typeface="Courier New"/>
            </a:endParaRPr>
          </a:p>
        </p:txBody>
      </p:sp>
      <p:grpSp>
        <p:nvGrpSpPr>
          <p:cNvPr id="11" name="组合 10"/>
          <p:cNvGrpSpPr/>
          <p:nvPr/>
        </p:nvGrpSpPr>
        <p:grpSpPr>
          <a:xfrm rot="5400000">
            <a:off x="11465834" y="5699666"/>
            <a:ext cx="549128" cy="549414"/>
            <a:chOff x="11226607" y="6533712"/>
            <a:chExt cx="360000" cy="360000"/>
          </a:xfrm>
        </p:grpSpPr>
        <p:sp>
          <p:nvSpPr>
            <p:cNvPr id="12" name="椭圆 11">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燕尾形 12">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2045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79008"/>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190550" y="1399088"/>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249427" y="2133650"/>
            <a:ext cx="1109275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以女性的细腻直觉融入鲁迅的日常生活，为我们刻画了一个与众不同的鲁迅形象。一位在国人眼中的文学战士卸下了他的严肃与锐气，却以一个慈爱的父亲、一个体贴的丈夫、一个慈祥的师长身份出现在我们的视野中，用他丰富的情感世界感染我们，用他宽广仁厚的心胸感动我们，用他严于律己的品质熏陶我们。</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866" y="333450"/>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sp>
        <p:nvSpPr>
          <p:cNvPr id="5" name="TextBox 4"/>
          <p:cNvSpPr txBox="1"/>
          <p:nvPr/>
        </p:nvSpPr>
        <p:spPr>
          <a:xfrm>
            <a:off x="118542" y="2277666"/>
            <a:ext cx="1909257" cy="195053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深刻与伟大的另一面是平和</a:t>
            </a:r>
            <a:endParaRPr lang="zh-CN" altLang="zh-CN" sz="1000" kern="100" dirty="0">
              <a:solidFill>
                <a:srgbClr val="00B0F0"/>
              </a:solidFill>
              <a:effectLst/>
              <a:latin typeface="宋体"/>
              <a:cs typeface="Courier New"/>
            </a:endParaRPr>
          </a:p>
        </p:txBody>
      </p:sp>
      <p:sp>
        <p:nvSpPr>
          <p:cNvPr id="2" name="左大括号 1"/>
          <p:cNvSpPr/>
          <p:nvPr/>
        </p:nvSpPr>
        <p:spPr>
          <a:xfrm>
            <a:off x="2134766" y="1413570"/>
            <a:ext cx="216024" cy="368868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2494806" y="1187668"/>
            <a:ext cx="8334153"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神态　　　　笑　乐观开朗　</a:t>
            </a:r>
            <a:r>
              <a:rPr lang="zh-CN" altLang="zh-CN" sz="2800" kern="100" dirty="0" smtClean="0">
                <a:solidFill>
                  <a:srgbClr val="404040"/>
                </a:solidFill>
                <a:latin typeface="Times New Roman"/>
                <a:ea typeface="微软雅黑"/>
                <a:cs typeface="Times New Roman"/>
              </a:rPr>
              <a:t>平易近人</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穿着</a:t>
            </a:r>
            <a:r>
              <a:rPr lang="zh-CN" altLang="zh-CN" sz="2800" kern="100" dirty="0">
                <a:solidFill>
                  <a:srgbClr val="404040"/>
                </a:solidFill>
                <a:latin typeface="Times New Roman"/>
                <a:ea typeface="微软雅黑"/>
                <a:cs typeface="Times New Roman"/>
              </a:rPr>
              <a:t>审美　　自然朴素　人情</a:t>
            </a:r>
            <a:r>
              <a:rPr lang="zh-CN" altLang="zh-CN" sz="2800" kern="100" dirty="0" smtClean="0">
                <a:solidFill>
                  <a:srgbClr val="404040"/>
                </a:solidFill>
                <a:latin typeface="Times New Roman"/>
                <a:ea typeface="微软雅黑"/>
                <a:cs typeface="Times New Roman"/>
              </a:rPr>
              <a:t>练达</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饮食起居</a:t>
            </a:r>
            <a:r>
              <a:rPr lang="zh-CN" altLang="zh-CN" sz="2800" kern="100" dirty="0">
                <a:solidFill>
                  <a:srgbClr val="404040"/>
                </a:solidFill>
                <a:latin typeface="Times New Roman"/>
                <a:ea typeface="微软雅黑"/>
                <a:cs typeface="Times New Roman"/>
              </a:rPr>
              <a:t>　　简单随和　体恤</a:t>
            </a:r>
            <a:r>
              <a:rPr lang="zh-CN" altLang="zh-CN" sz="2800" kern="100" dirty="0" smtClean="0">
                <a:solidFill>
                  <a:srgbClr val="404040"/>
                </a:solidFill>
                <a:latin typeface="Times New Roman"/>
                <a:ea typeface="微软雅黑"/>
                <a:cs typeface="Times New Roman"/>
              </a:rPr>
              <a:t>他人</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琐事</a:t>
            </a:r>
            <a:r>
              <a:rPr lang="zh-CN" altLang="zh-CN" sz="2800" kern="100" dirty="0">
                <a:solidFill>
                  <a:srgbClr val="404040"/>
                </a:solidFill>
                <a:latin typeface="Times New Roman"/>
                <a:ea typeface="微软雅黑"/>
                <a:cs typeface="Times New Roman"/>
              </a:rPr>
              <a:t>　　　　待人接物　爱护青年　支持</a:t>
            </a:r>
            <a:r>
              <a:rPr lang="zh-CN" altLang="zh-CN" sz="2800" kern="100" dirty="0" smtClean="0">
                <a:solidFill>
                  <a:srgbClr val="404040"/>
                </a:solidFill>
                <a:latin typeface="Times New Roman"/>
                <a:ea typeface="微软雅黑"/>
                <a:cs typeface="Times New Roman"/>
              </a:rPr>
              <a:t>革命</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休闲</a:t>
            </a:r>
            <a:r>
              <a:rPr lang="zh-CN" altLang="zh-CN" sz="2800" kern="100" dirty="0">
                <a:solidFill>
                  <a:srgbClr val="404040"/>
                </a:solidFill>
                <a:latin typeface="Times New Roman"/>
                <a:ea typeface="微软雅黑"/>
                <a:cs typeface="Times New Roman"/>
              </a:rPr>
              <a:t>娱乐　　幽默风趣　</a:t>
            </a:r>
            <a:r>
              <a:rPr lang="zh-CN" altLang="zh-CN" sz="2800" kern="100" dirty="0" smtClean="0">
                <a:solidFill>
                  <a:srgbClr val="404040"/>
                </a:solidFill>
                <a:latin typeface="Times New Roman"/>
                <a:ea typeface="微软雅黑"/>
                <a:cs typeface="Times New Roman"/>
              </a:rPr>
              <a:t>童心未泯</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读书</a:t>
            </a:r>
            <a:r>
              <a:rPr lang="zh-CN" altLang="zh-CN" sz="2800" kern="100" dirty="0">
                <a:solidFill>
                  <a:srgbClr val="404040"/>
                </a:solidFill>
                <a:latin typeface="Times New Roman"/>
                <a:ea typeface="微软雅黑"/>
                <a:cs typeface="Times New Roman"/>
              </a:rPr>
              <a:t>写作　　博学广识　克己待人</a:t>
            </a:r>
            <a:endParaRPr lang="zh-CN" altLang="zh-CN" sz="1050" kern="100" dirty="0">
              <a:effectLst/>
              <a:latin typeface="宋体"/>
              <a:cs typeface="Courier New"/>
            </a:endParaRPr>
          </a:p>
        </p:txBody>
      </p:sp>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8598"/>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84679" y="477466"/>
            <a:ext cx="11843175" cy="1418631"/>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鲁迅的诗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俯首甘为孺子牛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，表现了对他人尤其是青年后辈的关心与奉献精神。结合课文，谈谈鲁迅对待青年朋友的关心和教导表现在哪些地方。</a:t>
            </a:r>
            <a:endParaRPr lang="zh-CN" altLang="zh-CN" sz="1050" kern="100" dirty="0">
              <a:effectLst/>
              <a:latin typeface="宋体"/>
              <a:cs typeface="Courier New"/>
            </a:endParaRPr>
          </a:p>
        </p:txBody>
      </p:sp>
      <p:sp>
        <p:nvSpPr>
          <p:cNvPr id="5" name="TextBox 4"/>
          <p:cNvSpPr txBox="1"/>
          <p:nvPr/>
        </p:nvSpPr>
        <p:spPr>
          <a:xfrm>
            <a:off x="190550" y="1753290"/>
            <a:ext cx="11609818" cy="4535857"/>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和对待敌人不同，对待青年，鲁迅的态度是和蔼的，如课文中所写的偶尔和萧红等青年朋友开玩笑，嘱咐许广平为青年付车费；对青年非常热心，在茶馆中和青年一谈就是一两个钟头，经常与青年书信交流、看稿子，即使对青年人写的信太草非常厌恶，但还是一丝不苟地仔细阅读；严厉中仍然带着慈爱。鲁迅在病中，感觉到时日不多，会教导前来请教的青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你们自己学着做，若没有我呢！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这一切足以表现鲁迅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俯首甘为孺子牛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的赤诚本色。</a:t>
            </a:r>
            <a:endParaRPr lang="zh-CN" altLang="zh-CN" sz="1050" kern="100" dirty="0">
              <a:effectLst/>
              <a:latin typeface="宋体"/>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8598"/>
            <a:ext cx="11725916"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既然本文题为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回忆鲁迅先生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，为何又要大篇幅地写许广平？</a:t>
            </a:r>
            <a:endParaRPr lang="zh-CN" altLang="zh-CN" sz="1050" kern="100" dirty="0">
              <a:effectLst/>
              <a:latin typeface="宋体"/>
              <a:cs typeface="Courier New"/>
            </a:endParaRPr>
          </a:p>
        </p:txBody>
      </p:sp>
      <p:sp>
        <p:nvSpPr>
          <p:cNvPr id="3" name="TextBox 2"/>
          <p:cNvSpPr txBox="1"/>
          <p:nvPr/>
        </p:nvSpPr>
        <p:spPr>
          <a:xfrm>
            <a:off x="201938" y="553603"/>
            <a:ext cx="11725916" cy="5828519"/>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许广平的形象融合了中国传统妇女与新时代女性的勤劳、节俭、善良、聪慧、宽容等品质。在整篇文章里，很多地方都淋漓尽致地展现了夫妻间的相濡以沫。特别是在鲁迅病重后，许广平无微不至的照顾：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心里存着无限的期望，无限的要求，用了比祈祷更虔诚的目光，许先生看着她自己手里选得精精致致的菜盘子，而后脚板触着楼梯上了楼。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诸多细节感人至深。因此，与其说鲁迅与许广平是一对恩爱夫妻，更愿称他们为一对志同道合、彼此激励的战友！精神的相互慰藉与理解包容中更能展现鲁迅平和执着的一面。他们二人犹如在烈火中沐浴的凤凰，用坚毅和隐忍完成最后的人生涅槃！这恐怕也是萧红的回忆录的独到之处。</a:t>
            </a:r>
            <a:endParaRPr lang="zh-CN" altLang="zh-CN" sz="1050" kern="100" dirty="0">
              <a:effectLst/>
              <a:latin typeface="宋体"/>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837506"/>
            <a:ext cx="11725916" cy="65684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三、师生探究</a:t>
            </a:r>
            <a:endParaRPr lang="zh-CN" altLang="zh-CN" sz="1050" b="1" kern="100" dirty="0">
              <a:solidFill>
                <a:srgbClr val="00B050"/>
              </a:solidFill>
              <a:effectLst/>
              <a:latin typeface="宋体"/>
              <a:cs typeface="Courier New"/>
            </a:endParaRPr>
          </a:p>
        </p:txBody>
      </p:sp>
      <p:sp>
        <p:nvSpPr>
          <p:cNvPr id="3" name="TextBox 2"/>
          <p:cNvSpPr txBox="1"/>
          <p:nvPr/>
        </p:nvSpPr>
        <p:spPr>
          <a:xfrm>
            <a:off x="129930" y="1691802"/>
            <a:ext cx="11725916"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阅读课文，说说鲁迅先生是一个什么样的形象，作者是如何刻画的。</a:t>
            </a:r>
            <a:endParaRPr lang="zh-CN" altLang="zh-CN" sz="1050" kern="100" dirty="0">
              <a:effectLst/>
              <a:latin typeface="宋体"/>
              <a:cs typeface="Courier New"/>
            </a:endParaRPr>
          </a:p>
        </p:txBody>
      </p:sp>
      <p:sp>
        <p:nvSpPr>
          <p:cNvPr id="5" name="TextBox 4"/>
          <p:cNvSpPr txBox="1"/>
          <p:nvPr/>
        </p:nvSpPr>
        <p:spPr>
          <a:xfrm>
            <a:off x="118542" y="2633129"/>
            <a:ext cx="11725916"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在萧红的笔下，鲁迅不仅是一个伟大的思想家，还是一个和蔼宽厚的老人。他不仅是中国文化界的思想领袖，还是一个美满家庭的家长，一个尊重妻子的好丈夫，一个了解儿子的好父亲，一个辛勤培植晚辈作家的情义深重的慈祥宽厚的长者。</a:t>
            </a:r>
            <a:endParaRPr lang="zh-CN" altLang="zh-CN" sz="105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189434"/>
            <a:ext cx="11725916" cy="582851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作者运用了自己善于机敏地捕捉细节的特长，充分地施展出了女性作者细腻、清新的笔触，为读者刻画出了一个特别富有人情味的鲁迅先生的形象。</a:t>
            </a:r>
            <a:endParaRPr lang="zh-CN" altLang="zh-CN" sz="2800" kern="100" dirty="0">
              <a:latin typeface="宋体"/>
              <a:cs typeface="Courier New"/>
            </a:endParaRPr>
          </a:p>
          <a:p>
            <a:pPr>
              <a:lnSpc>
                <a:spcPct val="150000"/>
              </a:lnSpc>
            </a:pPr>
            <a:r>
              <a:rPr lang="zh-CN" altLang="zh-CN" sz="2800" kern="100" dirty="0">
                <a:solidFill>
                  <a:srgbClr val="404040"/>
                </a:solidFill>
                <a:latin typeface="Times New Roman"/>
                <a:ea typeface="微软雅黑"/>
                <a:cs typeface="Times New Roman"/>
              </a:rPr>
              <a:t>文章开头就是神来之笔：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鲁迅先生的笑声是明朗的，是从心里的欢喜。若有人说了什么可笑的话，鲁迅先生笑得连烟卷都拿不住了，常常是笑得咳嗽起来。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寥寥几句，一个乐观爽朗、平易近人的鲁迅形象便跃然纸上，跟一些人心目</a:t>
            </a:r>
            <a:r>
              <a:rPr lang="zh-CN" altLang="zh-CN" sz="2800" kern="100" dirty="0" smtClean="0">
                <a:solidFill>
                  <a:srgbClr val="404040"/>
                </a:solidFill>
                <a:latin typeface="Times New Roman"/>
                <a:ea typeface="微软雅黑"/>
                <a:cs typeface="Times New Roman"/>
              </a:rPr>
              <a:t>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多疑善怒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冷酷无情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的鲁迅形成了鲜明对照。这是萧红用自己的心灵感受到的非常人性化的鲁迅，是一个使常人敢于走近并能够伸手去触摸的可亲的鲁迅。文中有多处提到了鲁迅的笑声：有一次萧</a:t>
            </a:r>
            <a:endParaRPr lang="zh-CN" altLang="zh-CN" sz="2800" kern="100" dirty="0">
              <a:effectLst/>
              <a:latin typeface="宋体"/>
              <a:cs typeface="Courier New"/>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33" y="405458"/>
            <a:ext cx="11494869" cy="5828519"/>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红去鲁迅家包饺子吃，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饺子煮好，一上楼梯，就听到楼上鲁迅先生的明朗的笑声冲下楼梯来，原来有几个朋友在楼上也正谈得热闹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。可见鲁迅绝不是一个不可亲近的人，友谊带给彼此的愉悦由此可见一斑。在校对《海上述林》的间隙，鲁迅见萧红进来，对着几乎天天见面的她，居然说出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好久不见，好久不见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这样随便、孩子化的语言，透着风趣，透着玩笑；萧红时时受着鲁迅爽朗笑声的感染，居然也学会了以自己的好心情来回报鲁迅先生，那一次天晴了，太阳出来了，在听到她的感叹后，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许先生和鲁迅先生都笑着，一种对于冲破忧郁心境的展然的会心的笑。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这又是一种何其温馨和谐的其乐融融的氛围啊！</a:t>
            </a:r>
            <a:endParaRPr lang="zh-CN" altLang="zh-CN" sz="1050" kern="100" dirty="0">
              <a:effectLst/>
              <a:latin typeface="宋体"/>
              <a:cs typeface="Courier New"/>
            </a:endParaRPr>
          </a:p>
        </p:txBody>
      </p:sp>
    </p:spTree>
    <p:extLst>
      <p:ext uri="{BB962C8B-B14F-4D97-AF65-F5344CB8AC3E}">
        <p14:creationId xmlns:p14="http://schemas.microsoft.com/office/powerpoint/2010/main" val="13990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1342870"/>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论真性情</a:t>
            </a:r>
            <a:endParaRPr lang="zh-CN" altLang="zh-CN" sz="2800" kern="100" dirty="0">
              <a:effectLst/>
              <a:latin typeface="宋体"/>
              <a:cs typeface="Courier New"/>
            </a:endParaRPr>
          </a:p>
        </p:txBody>
      </p:sp>
      <p:sp>
        <p:nvSpPr>
          <p:cNvPr id="6" name="矩形 5"/>
          <p:cNvSpPr/>
          <p:nvPr/>
        </p:nvSpPr>
        <p:spPr>
          <a:xfrm>
            <a:off x="101579" y="2133650"/>
            <a:ext cx="11942033" cy="1304203"/>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一个人</a:t>
            </a:r>
            <a:r>
              <a:rPr lang="zh-CN" altLang="zh-CN" sz="2800" kern="100" dirty="0">
                <a:solidFill>
                  <a:srgbClr val="404040"/>
                </a:solidFill>
                <a:latin typeface="Times New Roman"/>
                <a:ea typeface="微软雅黑"/>
                <a:cs typeface="Times New Roman"/>
              </a:rPr>
              <a:t>在衡量任何事物时，看重的是它们在自己生活中的意义，而不是它们能给自己带来多少实际利益，这样的一种生活态度就是真性情。</a:t>
            </a:r>
            <a:endParaRPr lang="zh-CN" altLang="zh-CN" sz="1050" kern="100" dirty="0">
              <a:effectLst/>
              <a:latin typeface="宋体"/>
              <a:cs typeface="Courier New"/>
            </a:endParaRPr>
          </a:p>
        </p:txBody>
      </p:sp>
      <p:sp>
        <p:nvSpPr>
          <p:cNvPr id="7" name="矩形 6"/>
          <p:cNvSpPr/>
          <p:nvPr/>
        </p:nvSpPr>
        <p:spPr>
          <a:xfrm>
            <a:off x="118542" y="3497225"/>
            <a:ext cx="11942033" cy="2596865"/>
          </a:xfrm>
          <a:prstGeom prst="rect">
            <a:avLst/>
          </a:prstGeom>
        </p:spPr>
        <p:txBody>
          <a:bodyPr wrap="square">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一个人</a:t>
            </a:r>
            <a:r>
              <a:rPr lang="zh-CN" altLang="zh-CN" sz="2800" kern="100" dirty="0">
                <a:solidFill>
                  <a:srgbClr val="404040"/>
                </a:solidFill>
                <a:latin typeface="Times New Roman"/>
                <a:ea typeface="微软雅黑"/>
                <a:cs typeface="Times New Roman"/>
              </a:rPr>
              <a:t>活在世上，必须有自己真正爱好的事情，才会活得有意思。这爱好完全是出于他的真性情的，而不是为了某种外在的利益，例如金钱、名声之类。他喜欢做这件事情，只是因为他觉得事情本身非常美好，他被事情的美好所吸引。这就好像一个园丁，他仅仅因为喜欢而开辟了一块自己的园地</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470" y="1052436"/>
            <a:ext cx="11494869" cy="3889526"/>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作者用自己的笔，把读者轻轻地领进了鲁迅家敞开的大门，让读者看到了鲁迅家庭的和谐、生活的朴素。细腻地描绘了鲁迅、许广平、海婴一家生活起居的习惯，鲁迅先生饮食的爱好、衣着的怪癖、工作的劳累、临终前的病容，以及许广平先生的操劳、海婴的顽皮，甚至描绘了两位年老保姆与日本医生的面影，她还细致地描绘了客厅、卧室的陈设，一草一木的姿态，以及她与鲁迅全家之间的感情。</a:t>
            </a:r>
            <a:endParaRPr lang="zh-CN" altLang="zh-CN" sz="1050" kern="100" dirty="0">
              <a:effectLst/>
              <a:latin typeface="宋体"/>
              <a:cs typeface="Courier New"/>
            </a:endParaRPr>
          </a:p>
        </p:txBody>
      </p:sp>
    </p:spTree>
    <p:extLst>
      <p:ext uri="{BB962C8B-B14F-4D97-AF65-F5344CB8AC3E}">
        <p14:creationId xmlns:p14="http://schemas.microsoft.com/office/powerpoint/2010/main" val="3445774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09514"/>
            <a:ext cx="11725916" cy="461664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考点链接</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把握传主事迹与形象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类题目的解题方略</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一题型往往从两个角度设题：概括传主事迹和分析传主形象。有时又把这两个角度融合在一道题当中，所以对这一种题型，需要注意：</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了解高考常见提问方式</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的主要事迹有哪些？请概括。</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的性格特点怎样？用哪些事件来表现的</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文章从哪些方面来表现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2169"/>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明确解题思路</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先梳理出文中主要事件，从事件中来概括传主主要事迹，从人物在事件中的表现来把握其形象。如果是评传，要区分传记中的叙与评，把握事件与观点的关系。</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从细节描写中把握传主事迹形象。细节特别是典型细节往往最能传神，最能打动人，给人以深刻印象。阅读传记时要学会把握作品中具有典型意义的事件细节，并对这些细节进行仔细思考。</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598"/>
            <a:ext cx="11494869"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例如</a:t>
            </a:r>
            <a:r>
              <a:rPr lang="zh-CN" altLang="zh-CN" sz="2800" kern="100" dirty="0">
                <a:solidFill>
                  <a:srgbClr val="404040"/>
                </a:solidFill>
                <a:latin typeface="Times New Roman"/>
                <a:ea typeface="微软雅黑"/>
                <a:cs typeface="Times New Roman"/>
              </a:rPr>
              <a:t>，这一细节表现了什么，它与整个事件之间是什么关系，它在事件或传主的生活中起了什么作用，它表现了人物怎样的精神特质等。</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还要从传主与时代、传主与他人的关系去把握传主事迹和形象。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传主与时代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传主与他人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理解传记的经纬。首先要关注时代、社会、家庭背景下的传主。要理解传主其人其事，就要了解他所处的时代背景、社会背景、家庭生活背景等众多因素。其次，要理解关系网中的传主。传主的人际交往是影响他也是组成他人生经历的重要方面，通过传主与他人的关系去把握传主是阅读传记的一条通道。</a:t>
            </a:r>
            <a:endParaRPr lang="zh-CN" altLang="zh-CN" sz="1050" kern="100" dirty="0">
              <a:effectLst/>
              <a:latin typeface="宋体"/>
              <a:cs typeface="Courier New"/>
            </a:endParaRPr>
          </a:p>
        </p:txBody>
      </p:sp>
      <p:sp>
        <p:nvSpPr>
          <p:cNvPr id="3" name="TextBox 2"/>
          <p:cNvSpPr txBox="1"/>
          <p:nvPr/>
        </p:nvSpPr>
        <p:spPr>
          <a:xfrm>
            <a:off x="396414" y="4964383"/>
            <a:ext cx="11494869"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类题目通常是简答题，要注意筛选出文章的主要信息，归纳出观点，并举出文中的具体例子加以分析论证。</a:t>
            </a:r>
            <a:endParaRPr lang="zh-CN" altLang="zh-CN" sz="1050" kern="100" dirty="0">
              <a:effectLst/>
              <a:latin typeface="宋体"/>
              <a:cs typeface="Courier New"/>
            </a:endParaRPr>
          </a:p>
        </p:txBody>
      </p:sp>
    </p:spTree>
    <p:extLst>
      <p:ext uri="{BB962C8B-B14F-4D97-AF65-F5344CB8AC3E}">
        <p14:creationId xmlns:p14="http://schemas.microsoft.com/office/powerpoint/2010/main" val="4140386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598"/>
            <a:ext cx="11494869"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这篇回忆录中写的都是鲁迅日常生活中的繁杂琐事，虽表面杂乱，却给人浑然一体之感。请阅读全文，分析其中的原因。</a:t>
            </a:r>
            <a:endParaRPr lang="zh-CN" altLang="zh-CN" sz="1050" kern="100" dirty="0">
              <a:effectLst/>
              <a:latin typeface="宋体"/>
              <a:cs typeface="Courier New"/>
            </a:endParaRPr>
          </a:p>
        </p:txBody>
      </p:sp>
      <p:sp>
        <p:nvSpPr>
          <p:cNvPr id="3" name="TextBox 2"/>
          <p:cNvSpPr txBox="1"/>
          <p:nvPr/>
        </p:nvSpPr>
        <p:spPr>
          <a:xfrm>
            <a:off x="334566" y="1127926"/>
            <a:ext cx="11494869" cy="5182188"/>
          </a:xfrm>
          <a:prstGeom prst="rect">
            <a:avLst/>
          </a:prstGeom>
          <a:noFill/>
        </p:spPr>
        <p:txBody>
          <a:bodyPr wrap="square" rtlCol="0">
            <a:spAutoFit/>
          </a:bodyPr>
          <a:lstStyle/>
          <a:p>
            <a:pPr>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原因有二：首先，作者在处理鲁迅日常生活中的繁杂琐事这些材料时，看似随心所欲，漫无边际，实则是作者有心去写一个平常的有丰富人情味的人间鲁迅，所以选材特别注意生活细节，处处留心是作者成功的一点。其次，是作者同鲁迅独特的师友关系，作者始终带着一种崇敬而又亲切的眼光来看待鲁迅的日常生活，文笔散漫却又处处显露这种深情。所以作者往往能做到小中见大，正如同原文中许广平所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周先生的做人，真是我们学不了的。哪怕一点点小事。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于平凡中见深刻，恰如鲁迅名句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于无声处听惊雷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所蕴涵的深刻含意。</a:t>
            </a:r>
            <a:endParaRPr lang="zh-CN" altLang="zh-CN" sz="1050" kern="100" dirty="0">
              <a:effectLst/>
              <a:latin typeface="宋体"/>
              <a:cs typeface="Courier New"/>
            </a:endParaRPr>
          </a:p>
        </p:txBody>
      </p:sp>
      <p:grpSp>
        <p:nvGrpSpPr>
          <p:cNvPr id="5" name="组合 4"/>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73456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46986"/>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190550" y="1053530"/>
            <a:ext cx="11543169"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丰富的细节描写</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记叙了鲁迅生活中的很多细节，基本上概括了鲁迅生活的方方面面，场所如饭桌、卧室、客厅、门口、路上、公园、茶馆、影院等，相关的人物如妻子、儿子、亲人、仆人、朋友、青年学生、医生等，相关生活如衣着、烟酒、交友待客、闲居谈笑、深夜工作、夫妻情深、父子天伦等。作者非常善于抓住细节表现人物的性格和精神世界，充分地展现了女性作者细腻、清新的笔触，为读者刻画出了一个特别富有人情味的鲁迅先生的形象。</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1052436"/>
            <a:ext cx="11268374"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zh-CN" altLang="zh-CN" sz="2800" kern="100" dirty="0">
                <a:solidFill>
                  <a:srgbClr val="404040"/>
                </a:solidFill>
                <a:latin typeface="Times New Roman"/>
                <a:ea typeface="微软雅黑"/>
                <a:cs typeface="Times New Roman"/>
              </a:rPr>
              <a:t>行文中情感贯穿，文字跳跃</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作品</a:t>
            </a:r>
            <a:r>
              <a:rPr lang="zh-CN" altLang="zh-CN" sz="2800" kern="100" dirty="0">
                <a:solidFill>
                  <a:srgbClr val="404040"/>
                </a:solidFill>
                <a:latin typeface="Times New Roman"/>
                <a:ea typeface="微软雅黑"/>
                <a:cs typeface="Times New Roman"/>
              </a:rPr>
              <a:t>中的材料互不关联，有些片段即使倒置似乎也无碍于文章的连贯，因为萧红对鲁迅深深的崇敬和怀念之情渗透其中，这是一篇非常感性的文章。作品中所涉及的鲁迅的生活琐事，随心写出，无严格的逻辑顺序。而且，凡属作者感到有诗意潜质和倾诉冲动的内容她就断断续续写出，使文字跃动，这就在限定的篇幅中增加了意蕴厚度。</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90842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使用第一人称，亲切自然</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本文</a:t>
            </a:r>
            <a:r>
              <a:rPr lang="zh-CN" altLang="zh-CN" sz="2800" kern="100" dirty="0">
                <a:solidFill>
                  <a:srgbClr val="404040"/>
                </a:solidFill>
                <a:latin typeface="Times New Roman"/>
                <a:ea typeface="微软雅黑"/>
                <a:cs typeface="Times New Roman"/>
              </a:rPr>
              <a:t>重点运用了第一人称限制叙述角度。这种叙述角度给本文带来了真实性和亲切感。在文中，叙述者不再君临一切，而是与读者处在一种平等的对话地位，在真诚亲切的娓娓而谈中使读者产生一种艺术的共鸣和认同，从而使作品的艺术感染力在无形之中得到了增强。</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77466"/>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1053530"/>
            <a:ext cx="11725916"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精彩</a:t>
            </a:r>
            <a:r>
              <a:rPr lang="zh-CN" altLang="zh-CN" sz="2800" kern="100" dirty="0">
                <a:solidFill>
                  <a:srgbClr val="404040"/>
                </a:solidFill>
                <a:latin typeface="Times New Roman"/>
                <a:ea typeface="微软雅黑"/>
                <a:cs typeface="Times New Roman"/>
              </a:rPr>
              <a:t>的细节描写能使人物形象更加鲜明生动，请你选择生活中的某一细节写一段文字。</a:t>
            </a:r>
            <a:r>
              <a:rPr lang="en-US" altLang="zh-CN" sz="2800" kern="100" dirty="0">
                <a:solidFill>
                  <a:srgbClr val="404040"/>
                </a:solidFill>
                <a:latin typeface="Times New Roman"/>
                <a:ea typeface="微软雅黑"/>
                <a:cs typeface="Courier New"/>
              </a:rPr>
              <a:t>300</a:t>
            </a:r>
            <a:r>
              <a:rPr lang="zh-CN" altLang="zh-CN" sz="2800" kern="100" dirty="0">
                <a:solidFill>
                  <a:srgbClr val="404040"/>
                </a:solidFill>
                <a:latin typeface="Times New Roman"/>
                <a:ea typeface="微软雅黑"/>
                <a:cs typeface="Times New Roman"/>
              </a:rPr>
              <a:t>字左右。</a:t>
            </a:r>
            <a:endParaRPr lang="zh-CN" altLang="zh-CN" sz="1050" kern="100" dirty="0">
              <a:effectLst/>
              <a:latin typeface="宋体"/>
              <a:cs typeface="Courier New"/>
            </a:endParaRPr>
          </a:p>
        </p:txBody>
      </p:sp>
      <p:sp>
        <p:nvSpPr>
          <p:cNvPr id="5" name="TextBox 4"/>
          <p:cNvSpPr txBox="1"/>
          <p:nvPr/>
        </p:nvSpPr>
        <p:spPr>
          <a:xfrm>
            <a:off x="272718" y="2418846"/>
            <a:ext cx="11725916"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示例</a:t>
            </a:r>
            <a:r>
              <a:rPr lang="zh-CN" altLang="zh-CN" sz="2800" kern="100" dirty="0">
                <a:solidFill>
                  <a:srgbClr val="404040"/>
                </a:solidFill>
                <a:latin typeface="Times New Roman"/>
                <a:ea typeface="微软雅黑"/>
                <a:cs typeface="Times New Roman"/>
              </a:rPr>
              <a:t>　又到了</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日，交学费的日子。妹妹把早已做好的暑假作业很整齐地放在桌子上，然而没有钱交学费，看着别的孩子雀跃着去学校，我和妹妹忍不住站在窗边哭泣。父亲一言不发，他的脸色灰暗得像一片腌菜叶子。我们哽咽着催父亲去借钱。父亲去了很长时间，回来依旧两手空空，月底借钱总是难的，何况是我们这样穷的人家。</a:t>
            </a:r>
            <a:endParaRPr lang="zh-CN" altLang="zh-CN" sz="1050" kern="100" dirty="0">
              <a:effectLst/>
              <a:latin typeface="宋体"/>
              <a:cs typeface="Courier New"/>
            </a:endParaRPr>
          </a:p>
        </p:txBody>
      </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558" y="337579"/>
            <a:ext cx="11725916"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我们</a:t>
            </a:r>
            <a:r>
              <a:rPr lang="zh-CN" altLang="zh-CN" sz="2800" kern="100" dirty="0">
                <a:solidFill>
                  <a:srgbClr val="404040"/>
                </a:solidFill>
                <a:latin typeface="Times New Roman"/>
                <a:ea typeface="微软雅黑"/>
                <a:cs typeface="Times New Roman"/>
              </a:rPr>
              <a:t>觉得一万个委屈，便不停地哭。太阳落下去了，昏黄的灯光照出我和妹妹失望的面容。父亲做好了饭，给我们放好碗筷，喊我们，我和妹妹一声不吭。父亲无可奈何地坐下来一个人吃，他甚至喝了一点酒，那是烧菜用的极廉价的黄酒，才喝了几口，父亲就醉了，伏在饭桌上呜呜地哭。我们起先不知所措，后来哭着劝父亲别喝了。父亲哭着把那半碗黄酒一饮而尽，泪水扑簌簌掉在碗里。父亲开始说话，一句接一句，不停地说，说了一个来小时。他把手伸进裤兜，掏出瘪瘪的破钱包，摸出几张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的一声很响地打在桌上，大声说：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钱，拿去报名！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我和妹妹想笑却笑不出来，泪水止不住地流了出来。</a:t>
            </a:r>
            <a:endParaRPr lang="zh-CN" altLang="zh-CN" sz="1050" kern="100" dirty="0">
              <a:effectLst/>
              <a:latin typeface="宋体"/>
              <a:cs typeface="Courier New"/>
            </a:endParaRPr>
          </a:p>
        </p:txBody>
      </p:sp>
    </p:spTree>
    <p:extLst>
      <p:ext uri="{BB962C8B-B14F-4D97-AF65-F5344CB8AC3E}">
        <p14:creationId xmlns:p14="http://schemas.microsoft.com/office/powerpoint/2010/main" val="3469799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2558" y="1197546"/>
            <a:ext cx="11565207" cy="4616648"/>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在其中培育了许多美丽的花木，为它们倾注了自己的心血。当他在自己的园地上耕作时，他心里非常踏实。无论他走到哪里，他也都会牵挂着那些花木，如同母亲牵挂着自己的孩子。这样一个人，他一定会活得很充实的。相反，一个人如果没有自己的园地，不管他当多大的官，做多大的买卖，他本质上始终是空虚的。这样的人一旦丢了官，破了产，他的空虚就暴露无遗了，会惶惶然不可终日，发现自己在世界上无事可做，也没有人需要他，成了一个多余的人。</a:t>
            </a:r>
            <a:endParaRPr lang="zh-CN" altLang="zh-CN" sz="1050" kern="100" dirty="0">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082" y="2341615"/>
            <a:ext cx="11494869"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父亲</a:t>
            </a:r>
            <a:r>
              <a:rPr lang="zh-CN" altLang="zh-CN" sz="2800" kern="100" dirty="0">
                <a:solidFill>
                  <a:srgbClr val="404040"/>
                </a:solidFill>
                <a:latin typeface="Times New Roman"/>
                <a:ea typeface="微软雅黑"/>
                <a:cs typeface="Times New Roman"/>
              </a:rPr>
              <a:t>是怎么解决学费的我们当时并不知道，后来才知那天父亲去镇上卖了血。血水远比酒浓，那次醉酒可能是父亲一生最后一次醉酒</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13074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894" y="1026163"/>
            <a:ext cx="11609818" cy="819455"/>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2050023"/>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00B0F0"/>
                </a:solidFill>
                <a:latin typeface="Times New Roman"/>
                <a:ea typeface="微软雅黑"/>
                <a:cs typeface="Times New Roman"/>
              </a:rPr>
              <a:t>弄</a:t>
            </a:r>
            <a:r>
              <a:rPr lang="zh-CN" altLang="zh-CN" sz="2800" kern="100" dirty="0">
                <a:solidFill>
                  <a:srgbClr val="404040"/>
                </a:solidFill>
                <a:latin typeface="Times New Roman"/>
                <a:ea typeface="微软雅黑"/>
                <a:cs typeface="Times New Roman"/>
              </a:rPr>
              <a:t>堂</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nònɡ</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门</a:t>
            </a:r>
            <a:r>
              <a:rPr lang="zh-CN" altLang="zh-CN" sz="2800" kern="100" dirty="0" smtClean="0">
                <a:solidFill>
                  <a:srgbClr val="00B0F0"/>
                </a:solidFill>
                <a:latin typeface="Times New Roman"/>
                <a:ea typeface="微软雅黑"/>
                <a:cs typeface="Times New Roman"/>
              </a:rPr>
              <a:t>闩</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shuān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瞿</a:t>
            </a:r>
            <a:r>
              <a:rPr lang="zh-CN" altLang="zh-CN" sz="2800" kern="100" dirty="0" smtClean="0">
                <a:solidFill>
                  <a:srgbClr val="404040"/>
                </a:solidFill>
                <a:latin typeface="Times New Roman"/>
                <a:ea typeface="微软雅黑"/>
                <a:cs typeface="Times New Roman"/>
              </a:rPr>
              <a:t>秋白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qú</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踌躇</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chóu</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chú</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削</a:t>
            </a:r>
            <a:r>
              <a:rPr lang="zh-CN" altLang="zh-CN" sz="2800" kern="100" dirty="0">
                <a:solidFill>
                  <a:srgbClr val="404040"/>
                </a:solidFill>
                <a:latin typeface="Times New Roman"/>
                <a:ea typeface="微软雅黑"/>
                <a:cs typeface="Times New Roman"/>
              </a:rPr>
              <a:t>皮</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xiāo</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勉</a:t>
            </a:r>
            <a:r>
              <a:rPr lang="zh-CN" altLang="zh-CN" sz="2800" kern="100" dirty="0" smtClean="0">
                <a:solidFill>
                  <a:srgbClr val="00B0F0"/>
                </a:solidFill>
                <a:latin typeface="Times New Roman"/>
                <a:ea typeface="微软雅黑"/>
                <a:cs typeface="Times New Roman"/>
              </a:rPr>
              <a:t>强</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qiánɡ</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咳嗽</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ké</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sou</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水门</a:t>
            </a:r>
            <a:r>
              <a:rPr lang="zh-CN" altLang="zh-CN" sz="2800" kern="100" dirty="0" smtClean="0">
                <a:solidFill>
                  <a:srgbClr val="00B0F0"/>
                </a:solidFill>
                <a:latin typeface="Times New Roman"/>
                <a:ea typeface="微软雅黑"/>
                <a:cs typeface="Times New Roman"/>
              </a:rPr>
              <a:t>汀</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tīnɡ</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00B0F0"/>
                </a:solidFill>
                <a:latin typeface="Times New Roman"/>
                <a:ea typeface="微软雅黑"/>
                <a:cs typeface="Times New Roman"/>
              </a:rPr>
              <a:t>豌</a:t>
            </a:r>
            <a:r>
              <a:rPr lang="zh-CN" altLang="zh-CN" sz="2800" kern="100" dirty="0">
                <a:solidFill>
                  <a:srgbClr val="404040"/>
                </a:solidFill>
                <a:latin typeface="Times New Roman"/>
                <a:ea typeface="微软雅黑"/>
                <a:cs typeface="Times New Roman"/>
              </a:rPr>
              <a:t>豆</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wān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混</a:t>
            </a:r>
            <a:r>
              <a:rPr lang="zh-CN" altLang="zh-CN" sz="2800" kern="100" dirty="0" smtClean="0">
                <a:solidFill>
                  <a:srgbClr val="404040"/>
                </a:solidFill>
                <a:latin typeface="Times New Roman"/>
                <a:ea typeface="微软雅黑"/>
                <a:cs typeface="Times New Roman"/>
              </a:rPr>
              <a:t>浊</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hùn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间</a:t>
            </a:r>
            <a:r>
              <a:rPr lang="zh-CN" altLang="zh-CN" sz="2800" kern="100" dirty="0" smtClean="0">
                <a:solidFill>
                  <a:srgbClr val="404040"/>
                </a:solidFill>
                <a:latin typeface="Times New Roman"/>
                <a:ea typeface="微软雅黑"/>
                <a:cs typeface="Times New Roman"/>
              </a:rPr>
              <a:t>断</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jiàn</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苋菜</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xiàn</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cài</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00B0F0"/>
                </a:solidFill>
                <a:latin typeface="Times New Roman"/>
                <a:ea typeface="微软雅黑"/>
                <a:cs typeface="Times New Roman"/>
              </a:rPr>
              <a:t>茎</a:t>
            </a:r>
            <a:r>
              <a:rPr lang="zh-CN" altLang="zh-CN" sz="2800" kern="100" dirty="0">
                <a:solidFill>
                  <a:srgbClr val="404040"/>
                </a:solidFill>
                <a:latin typeface="Times New Roman"/>
                <a:ea typeface="微软雅黑"/>
                <a:cs typeface="Times New Roman"/>
              </a:rPr>
              <a:t>叶</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jīnɡ</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揩</a:t>
            </a:r>
            <a:r>
              <a:rPr lang="zh-CN" altLang="zh-CN" sz="2800" kern="100" dirty="0" smtClean="0">
                <a:solidFill>
                  <a:srgbClr val="404040"/>
                </a:solidFill>
                <a:latin typeface="Times New Roman"/>
                <a:ea typeface="微软雅黑"/>
                <a:cs typeface="Times New Roman"/>
              </a:rPr>
              <a:t>拭</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kāi</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校</a:t>
            </a:r>
            <a:r>
              <a:rPr lang="zh-CN" altLang="zh-CN" sz="2800" kern="100" dirty="0" smtClean="0">
                <a:solidFill>
                  <a:srgbClr val="404040"/>
                </a:solidFill>
                <a:latin typeface="Times New Roman"/>
                <a:ea typeface="微软雅黑"/>
                <a:cs typeface="Times New Roman"/>
              </a:rPr>
              <a:t>样</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xiào</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嘈杂</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cáo</a:t>
            </a:r>
            <a:r>
              <a:rPr lang="en-US" altLang="zh-CN" sz="2800" kern="100" dirty="0">
                <a:solidFill>
                  <a:srgbClr val="404040"/>
                </a:solidFill>
                <a:latin typeface="Times New Roman"/>
                <a:ea typeface="微软雅黑"/>
                <a:cs typeface="Courier New"/>
              </a:rPr>
              <a:t> </a:t>
            </a:r>
            <a:r>
              <a:rPr lang="en-US" altLang="zh-CN" sz="2800" kern="100" dirty="0" err="1">
                <a:solidFill>
                  <a:srgbClr val="404040"/>
                </a:solidFill>
                <a:latin typeface="Times New Roman"/>
                <a:ea typeface="微软雅黑"/>
                <a:cs typeface="Courier New"/>
              </a:rPr>
              <a:t>zá</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048862"/>
            <a:ext cx="11609818" cy="2893100"/>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lòn</a:t>
            </a:r>
            <a:r>
              <a:rPr lang="zh-CN" altLang="zh-CN" sz="2800" kern="100" dirty="0">
                <a:solidFill>
                  <a:srgbClr val="404040"/>
                </a:solidFill>
                <a:latin typeface="宋体"/>
                <a:ea typeface="微软雅黑"/>
                <a:cs typeface="宋体"/>
              </a:rPr>
              <a:t>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qiǎn</a:t>
            </a:r>
            <a:r>
              <a:rPr lang="zh-CN" altLang="zh-CN" sz="2800" kern="100" dirty="0">
                <a:solidFill>
                  <a:srgbClr val="404040"/>
                </a:solidFill>
                <a:latin typeface="宋体"/>
                <a:ea typeface="微软雅黑"/>
                <a:cs typeface="宋体"/>
              </a:rPr>
              <a:t>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jiào</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C</a:t>
            </a:r>
            <a:endParaRPr lang="zh-CN" altLang="zh-CN" sz="10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85578"/>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做人　　搭讪　　鏖战　　刊物</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酒蛊　　笃实　　阖家　　藤椅</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油腻　　影碟　　调羹　　抹杀</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smtClean="0">
                <a:solidFill>
                  <a:srgbClr val="404040"/>
                </a:solidFill>
                <a:latin typeface="Times New Roman"/>
                <a:ea typeface="微软雅黑"/>
                <a:cs typeface="Times New Roman"/>
              </a:rPr>
              <a:t>爱戴　　花雕　　翔实　　孺子</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478814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盅。</a:t>
            </a:r>
            <a:endParaRPr lang="zh-CN" altLang="zh-CN" sz="1050" kern="100" dirty="0">
              <a:effectLst/>
              <a:latin typeface="宋体"/>
              <a:cs typeface="Courier New"/>
            </a:endParaRPr>
          </a:p>
        </p:txBody>
      </p:sp>
      <p:sp>
        <p:nvSpPr>
          <p:cNvPr id="29" name="TextBox 28"/>
          <p:cNvSpPr txBox="1"/>
          <p:nvPr/>
        </p:nvSpPr>
        <p:spPr>
          <a:xfrm>
            <a:off x="6648881" y="1485578"/>
            <a:ext cx="454437" cy="656846"/>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微软雅黑"/>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下列句子中，加颜色的成语使用不正确的一项是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听他说张华的不是，李明口虽不言，心下却大</a:t>
            </a:r>
            <a:r>
              <a:rPr lang="zh-CN" altLang="zh-CN" sz="2800" kern="100" dirty="0">
                <a:solidFill>
                  <a:srgbClr val="00B0F0"/>
                </a:solidFill>
                <a:latin typeface="Times New Roman"/>
                <a:ea typeface="微软雅黑"/>
                <a:cs typeface="Times New Roman"/>
              </a:rPr>
              <a:t>不以为然</a:t>
            </a:r>
            <a:r>
              <a:rPr lang="zh-CN" altLang="zh-CN" sz="2800" kern="100" dirty="0">
                <a:solidFill>
                  <a:srgbClr val="404040"/>
                </a:solidFill>
                <a:latin typeface="Times New Roman"/>
                <a:ea typeface="微软雅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若遇此等人，应</a:t>
            </a:r>
            <a:r>
              <a:rPr lang="zh-CN" altLang="zh-CN" sz="2800" kern="100" dirty="0">
                <a:solidFill>
                  <a:srgbClr val="00B0F0"/>
                </a:solidFill>
                <a:latin typeface="Times New Roman"/>
                <a:ea typeface="微软雅黑"/>
                <a:cs typeface="Times New Roman"/>
              </a:rPr>
              <a:t>敬而远之</a:t>
            </a:r>
            <a:r>
              <a:rPr lang="zh-CN" altLang="zh-CN" sz="2800" kern="100" dirty="0">
                <a:solidFill>
                  <a:srgbClr val="404040"/>
                </a:solidFill>
                <a:latin typeface="Times New Roman"/>
                <a:ea typeface="微软雅黑"/>
                <a:cs typeface="Times New Roman"/>
              </a:rPr>
              <a:t>，以免惹来杀身之祸。</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鲁迅先生面对黑暗势力绝不退步，他以</a:t>
            </a:r>
            <a:r>
              <a:rPr lang="zh-CN" altLang="zh-CN" sz="2800" kern="100" dirty="0">
                <a:solidFill>
                  <a:srgbClr val="00B0F0"/>
                </a:solidFill>
                <a:latin typeface="Times New Roman"/>
                <a:ea typeface="微软雅黑"/>
                <a:cs typeface="Times New Roman"/>
              </a:rPr>
              <a:t>无所不为</a:t>
            </a:r>
            <a:r>
              <a:rPr lang="zh-CN" altLang="zh-CN" sz="2800" kern="100" dirty="0">
                <a:solidFill>
                  <a:srgbClr val="404040"/>
                </a:solidFill>
                <a:latin typeface="Times New Roman"/>
                <a:ea typeface="微软雅黑"/>
                <a:cs typeface="Times New Roman"/>
              </a:rPr>
              <a:t>的精神坚持战斗到生命的最后一刻</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鲁迅先生总是向反动统治者及其走狗文人展开毫不妥协的进攻，对进步青年却总是给予</a:t>
            </a:r>
            <a:r>
              <a:rPr lang="zh-CN" altLang="zh-CN" sz="2800" kern="100" dirty="0">
                <a:solidFill>
                  <a:srgbClr val="00B0F0"/>
                </a:solidFill>
                <a:latin typeface="Times New Roman"/>
                <a:ea typeface="微软雅黑"/>
                <a:cs typeface="Times New Roman"/>
              </a:rPr>
              <a:t>春风化雨</a:t>
            </a:r>
            <a:r>
              <a:rPr lang="zh-CN" altLang="zh-CN" sz="2800" kern="100" dirty="0">
                <a:solidFill>
                  <a:srgbClr val="404040"/>
                </a:solidFill>
                <a:latin typeface="Times New Roman"/>
                <a:ea typeface="微软雅黑"/>
                <a:cs typeface="Times New Roman"/>
              </a:rPr>
              <a:t>般的教诲</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5508226"/>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无所不为：没有什么不干的，指什么坏事都干。贬义词。</a:t>
            </a:r>
            <a:endParaRPr lang="zh-CN" altLang="zh-CN" sz="1050" kern="100" dirty="0">
              <a:effectLst/>
              <a:latin typeface="宋体"/>
              <a:cs typeface="Courier New"/>
            </a:endParaRPr>
          </a:p>
        </p:txBody>
      </p:sp>
      <p:sp>
        <p:nvSpPr>
          <p:cNvPr id="28" name="TextBox 27"/>
          <p:cNvSpPr txBox="1"/>
          <p:nvPr/>
        </p:nvSpPr>
        <p:spPr>
          <a:xfrm>
            <a:off x="8399462" y="972748"/>
            <a:ext cx="454437" cy="656846"/>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微软雅黑"/>
              </a:rPr>
              <a:t>C</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53530"/>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下列句子中，有语病的一项是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许先生和我都不去看他，对他竭力避免加以赞美，若一赞美起来，怕他更做得起劲。</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有一天下午鲁迅先生正在校对着瞿秋白的《海上述林》，我一走进卧室去，从那圆转椅上鲁迅先生转过来了，向着我，还微微站起了一点儿</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鲁迅先生一推开门从家里出来时，两只手露在外边，很宽的袖口冲着风就向前走，腋下挟着个黑绸子印花的包袱，里边包着书或者是信，到老靶子路书店去了</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78596"/>
            <a:ext cx="11609818" cy="3539430"/>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许先生想请一个北方厨子，鲁迅先生以为开销太大，请不得的，男佣人，至少要十五元钱左右的工钱。</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至少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左右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相矛盾，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至少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后面跟确数，而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左右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表约数。</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D</a:t>
            </a:r>
            <a:endParaRPr lang="zh-CN" altLang="zh-CN" sz="10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53530"/>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阅读下面的三句话，按要求回答问题。</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鲁迅先生说：无论什么事，如果连续搜集材料，积之十年，总可以成为一个学者。</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歌德在谈到积累材料时说：我在这一点上就像一个人在年轻时积累了许多有价值的银币和铜币，年岁愈大，这些钱币的价值也愈高。到了最后，他年轻时的财产在他面前块块都变成了纯金。</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13358" y="4861895"/>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一位历史学教授曾给学生讲：如果你能收集两万张卡片，就可以在历史界成为权威。</a:t>
            </a:r>
            <a:endParaRPr lang="zh-CN" altLang="zh-CN" sz="1050" kern="100" dirty="0">
              <a:effectLst/>
              <a:latin typeface="宋体"/>
              <a:cs typeface="Courier New"/>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061642"/>
            <a:ext cx="11609818" cy="138499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上面三句话，既有共同点，又各有差异。请分别回答：</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三句话谈论的共同点是：</a:t>
            </a:r>
            <a:r>
              <a:rPr lang="en-US" altLang="zh-CN" sz="2800" kern="100" dirty="0" smtClean="0">
                <a:solidFill>
                  <a:srgbClr val="404040"/>
                </a:solidFill>
                <a:latin typeface="Times New Roman"/>
                <a:ea typeface="微软雅黑"/>
                <a:cs typeface="Courier New"/>
              </a:rPr>
              <a:t>____________________</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3423476"/>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本题考查学生归纳概括信息的能力。要求归纳三句话谈论的共同点，句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搜集材料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，句</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积累材料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，句</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收集卡片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，也是收集材料，概括为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要注意积累材料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8" name="TextBox 27"/>
          <p:cNvSpPr txBox="1"/>
          <p:nvPr/>
        </p:nvSpPr>
        <p:spPr>
          <a:xfrm>
            <a:off x="4910187" y="2637706"/>
            <a:ext cx="3057227" cy="657872"/>
          </a:xfrm>
          <a:prstGeom prst="rect">
            <a:avLst/>
          </a:prstGeom>
          <a:noFill/>
        </p:spPr>
        <p:txBody>
          <a:bodyPr wrap="square" rtlCol="0">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微软雅黑"/>
                <a:cs typeface="Times New Roman"/>
              </a:rPr>
              <a:t>要注重积累材料。</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2402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493690"/>
            <a:ext cx="11609818" cy="73866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鲁迅侧重的是：</a:t>
            </a:r>
            <a:r>
              <a:rPr lang="en-US" altLang="zh-CN" sz="2800" kern="100" dirty="0" smtClean="0">
                <a:solidFill>
                  <a:srgbClr val="404040"/>
                </a:solidFill>
                <a:latin typeface="Times New Roman"/>
                <a:ea typeface="微软雅黑"/>
                <a:cs typeface="Courier New"/>
              </a:rPr>
              <a:t>___________________</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3277719"/>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注意抓取关键词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连续搜集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积之十年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总可以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，鲁迅侧重的是要长期坚持积累。</a:t>
            </a:r>
            <a:endParaRPr lang="zh-CN" altLang="zh-CN" sz="1050" kern="100" dirty="0">
              <a:effectLst/>
              <a:latin typeface="宋体"/>
              <a:cs typeface="Courier New"/>
            </a:endParaRPr>
          </a:p>
        </p:txBody>
      </p:sp>
      <p:sp>
        <p:nvSpPr>
          <p:cNvPr id="28" name="TextBox 27"/>
          <p:cNvSpPr txBox="1"/>
          <p:nvPr/>
        </p:nvSpPr>
        <p:spPr>
          <a:xfrm>
            <a:off x="3358902" y="2411882"/>
            <a:ext cx="3057227" cy="657872"/>
          </a:xfrm>
          <a:prstGeom prst="rect">
            <a:avLst/>
          </a:prstGeom>
          <a:noFill/>
        </p:spPr>
        <p:txBody>
          <a:bodyPr wrap="square" rtlCol="0">
            <a:spAutoFit/>
          </a:bodyPr>
          <a:lstStyle/>
          <a:p>
            <a:pPr algn="just">
              <a:lnSpc>
                <a:spcPct val="150000"/>
              </a:lnSpc>
              <a:spcAft>
                <a:spcPts val="0"/>
              </a:spcAft>
            </a:pPr>
            <a:r>
              <a:rPr lang="zh-CN" altLang="en-US" sz="2800" kern="100" dirty="0">
                <a:solidFill>
                  <a:schemeClr val="accent6">
                    <a:lumMod val="75000"/>
                  </a:schemeClr>
                </a:solidFill>
                <a:latin typeface="Times New Roman"/>
                <a:ea typeface="微软雅黑"/>
                <a:cs typeface="Times New Roman"/>
              </a:rPr>
              <a:t>积累要长期坚持。</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1198193"/>
            <a:ext cx="11680859" cy="453585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人</a:t>
            </a:r>
            <a:r>
              <a:rPr lang="zh-CN" altLang="zh-CN" sz="2800" kern="100" dirty="0">
                <a:solidFill>
                  <a:srgbClr val="404040"/>
                </a:solidFill>
                <a:latin typeface="Times New Roman"/>
                <a:ea typeface="微软雅黑"/>
                <a:cs typeface="Times New Roman"/>
              </a:rPr>
              <a:t>做事情，或是出于利益，或是出于性情。出于利益做的事情，当然就不必太在乎是否愉快。我常常看见名利场上的健将一面叫苦不迭，一面依然奋斗不止，对此我完全能够理解。我并不认为他们的叫苦是假，因为我知道利益是一种强制力量，而就他们所做的事情的性质来说，利益的确比愉快更加重要。相反，凡是出于性情做的事情，亦即仅仅为了满足心灵而做的事情，愉快就都是基本的标准。如果不感到愉快，我们就必须怀疑是否有利益的强制在其中起着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359474"/>
            <a:ext cx="11609818" cy="73866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歌德侧重的是：</a:t>
            </a:r>
            <a:r>
              <a:rPr lang="en-US" altLang="zh-CN" sz="2800" kern="100" dirty="0" smtClean="0">
                <a:solidFill>
                  <a:srgbClr val="404040"/>
                </a:solidFill>
                <a:latin typeface="Times New Roman"/>
                <a:ea typeface="微软雅黑"/>
                <a:cs typeface="Courier New"/>
              </a:rPr>
              <a:t>____________________</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334566" y="3145244"/>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注意抓取关键词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有价值的银币和铜币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价值也愈高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纯金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，歌德侧重的是积累的材料要有价值。解答此类题目，要注意抓取关键词语，揣摩句子要表达的中心，然后综合作答。</a:t>
            </a:r>
            <a:endParaRPr lang="zh-CN" altLang="zh-CN" sz="1050" kern="100" dirty="0">
              <a:effectLst/>
              <a:latin typeface="宋体"/>
              <a:cs typeface="Courier New"/>
            </a:endParaRPr>
          </a:p>
        </p:txBody>
      </p:sp>
      <p:sp>
        <p:nvSpPr>
          <p:cNvPr id="28" name="TextBox 27"/>
          <p:cNvSpPr txBox="1"/>
          <p:nvPr/>
        </p:nvSpPr>
        <p:spPr>
          <a:xfrm>
            <a:off x="3394188" y="2277666"/>
            <a:ext cx="4069170" cy="657872"/>
          </a:xfrm>
          <a:prstGeom prst="rect">
            <a:avLst/>
          </a:prstGeom>
          <a:noFill/>
        </p:spPr>
        <p:txBody>
          <a:bodyPr wrap="square" rtlCol="0">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微软雅黑"/>
                <a:cs typeface="Times New Roman"/>
              </a:rPr>
              <a:t>要积累有价值的材料。</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118207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1098171"/>
            <a:ext cx="8722628" cy="954107"/>
          </a:xfrm>
          <a:prstGeom prst="rect">
            <a:avLst/>
          </a:prstGeom>
          <a:noFill/>
        </p:spPr>
        <p:txBody>
          <a:bodyPr wrap="square" rtlCol="0">
            <a:spAutoFit/>
          </a:bodyPr>
          <a:lstStyle/>
          <a:p>
            <a:pPr algn="ctr">
              <a:lnSpc>
                <a:spcPct val="200000"/>
              </a:lnSpc>
              <a:spcAft>
                <a:spcPts val="0"/>
              </a:spcAft>
            </a:pPr>
            <a:r>
              <a:rPr lang="zh-CN" altLang="en-US" sz="2800" b="1" kern="10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1701602"/>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1936</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月里鲁迅先生病了，靠在二楼的躺椅上，心脏跳动得比平日厉害，脸色略微灰了一点。</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许先生</a:t>
            </a:r>
            <a:r>
              <a:rPr lang="zh-CN" altLang="zh-CN" sz="2800" kern="100" dirty="0">
                <a:solidFill>
                  <a:srgbClr val="404040"/>
                </a:solidFill>
                <a:latin typeface="Times New Roman"/>
                <a:ea typeface="微软雅黑"/>
                <a:cs typeface="Times New Roman"/>
              </a:rPr>
              <a:t>正相反，脸色是红的，眼睛显得大了，讲话的声音是平静的，态度并没有比平日慌张。在楼下，一走进客厅来许先生就告诉说：</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周先生病了，气喘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喘得厉害，在楼上靠在躺椅上。</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909514"/>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鲁迅</a:t>
            </a:r>
            <a:r>
              <a:rPr lang="zh-CN" altLang="zh-CN" sz="2800" kern="100" dirty="0">
                <a:solidFill>
                  <a:srgbClr val="404040"/>
                </a:solidFill>
                <a:latin typeface="Times New Roman"/>
                <a:ea typeface="微软雅黑"/>
                <a:cs typeface="Times New Roman"/>
              </a:rPr>
              <a:t>先生呼喘的声音，不用走到他的旁边，一进了卧室就听得到。鼻子和胡须在扇着，胸部一起一落。眼睛闭着，差不多永久不离开手的纸烟，也放弃了。藤躺椅后边靠着枕头，鲁迅先生的头有些向后，两只手空闲地垂着。眉头仍和平日一样没有聚皱，脸上是平静的，舒展的，似乎并没有任何痛苦加在身上。</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来了吗？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鲁迅先生睁一睁眼睛，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不小心，着了凉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呼吸困难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到藏书的房子去翻一翻书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那房子因为没有人住，特别凉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回来就</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3544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053530"/>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许先生</a:t>
            </a:r>
            <a:r>
              <a:rPr lang="zh-CN" altLang="zh-CN" sz="2800" kern="100" dirty="0">
                <a:solidFill>
                  <a:srgbClr val="404040"/>
                </a:solidFill>
                <a:latin typeface="Times New Roman"/>
                <a:ea typeface="微软雅黑"/>
                <a:cs typeface="Times New Roman"/>
              </a:rPr>
              <a:t>看周先生说话吃力，赶快接着说周先生是怎样气喘的。</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医生</a:t>
            </a:r>
            <a:r>
              <a:rPr lang="zh-CN" altLang="zh-CN" sz="2800" kern="100" dirty="0">
                <a:solidFill>
                  <a:srgbClr val="404040"/>
                </a:solidFill>
                <a:latin typeface="Times New Roman"/>
                <a:ea typeface="微软雅黑"/>
                <a:cs typeface="Times New Roman"/>
              </a:rPr>
              <a:t>看过了，吃了药，但喘并未停，下午医生又来过，刚刚走</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Times New Roman"/>
              </a:rPr>
              <a:t> </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u="sng" kern="100" dirty="0" smtClean="0">
                <a:solidFill>
                  <a:srgbClr val="404040"/>
                </a:solidFill>
                <a:latin typeface="Times New Roman"/>
                <a:ea typeface="微软雅黑"/>
                <a:cs typeface="Times New Roman"/>
              </a:rPr>
              <a:t>卧室</a:t>
            </a:r>
            <a:r>
              <a:rPr lang="zh-CN" altLang="zh-CN" sz="2800" u="sng" kern="100" dirty="0">
                <a:solidFill>
                  <a:srgbClr val="404040"/>
                </a:solidFill>
                <a:latin typeface="Times New Roman"/>
                <a:ea typeface="微软雅黑"/>
                <a:cs typeface="Times New Roman"/>
              </a:rPr>
              <a:t>在黄昏里边一点一点地暗下去，外边起了一点儿小风，隔院的树被风摇着发响。</a:t>
            </a:r>
            <a:r>
              <a:rPr lang="zh-CN" altLang="zh-CN" sz="2800" kern="100" dirty="0">
                <a:solidFill>
                  <a:srgbClr val="404040"/>
                </a:solidFill>
                <a:latin typeface="Times New Roman"/>
                <a:ea typeface="微软雅黑"/>
                <a:cs typeface="Times New Roman"/>
              </a:rPr>
              <a:t>别人家的窗子有的被风打着发出自动关开的响声，家家的流水道都是哗啦哗啦地响着水声，一定是晚餐之后洗着杯盘的剩水。晚餐后该散步的散步去了，该会朋友的会友去了，弄堂里来去地稀疏不断地走着人，而娘姨们还没有解掉围裙呢，就依着后门彼此搭讪起来。小孩子们三五一伙前门后门地跑着，弄堂外汽车穿来穿去</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687606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213365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鲁迅</a:t>
            </a:r>
            <a:r>
              <a:rPr lang="zh-CN" altLang="zh-CN" sz="2800" kern="100" dirty="0">
                <a:solidFill>
                  <a:srgbClr val="404040"/>
                </a:solidFill>
                <a:latin typeface="Times New Roman"/>
                <a:ea typeface="微软雅黑"/>
                <a:cs typeface="Times New Roman"/>
              </a:rPr>
              <a:t>先生坐在躺椅上，沉静地，不动地阖着眼睛，略微灰了的脸色被炉里的火光染红了一点儿。纸烟听子蹲在书桌上，盖着盖子，茶杯也蹲在桌子上。</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许先生</a:t>
            </a:r>
            <a:r>
              <a:rPr lang="zh-CN" altLang="zh-CN" sz="2800" kern="100" dirty="0">
                <a:solidFill>
                  <a:srgbClr val="404040"/>
                </a:solidFill>
                <a:latin typeface="Times New Roman"/>
                <a:ea typeface="微软雅黑"/>
                <a:cs typeface="Times New Roman"/>
              </a:rPr>
              <a:t>轻轻地在楼梯上走着，许先生一到楼下去，二楼就只剩了鲁迅先生一个人坐在椅子上，呼喘把鲁迅先生的胸部有规律性地抬得高高的。</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4412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917626"/>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鲁迅先生病了，许广平的声音是平静的，态度也不慌张，这表现了她怎样的性格？</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18036" y="3207452"/>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本题通过表情来反应许广平的思想性格，应该把这几句话放在语境中分析判断</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表现了许广平沉着镇定的性格</a:t>
            </a:r>
            <a:r>
              <a:rPr lang="zh-CN" altLang="zh-CN" sz="2800" kern="100" dirty="0" smtClean="0">
                <a:solidFill>
                  <a:srgbClr val="404040"/>
                </a:solidFill>
                <a:latin typeface="Times New Roman"/>
                <a:ea typeface="微软雅黑"/>
                <a:cs typeface="Times New Roman"/>
              </a:rPr>
              <a:t>。</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216928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blinds(horizontal)">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blinds(horizontal)">
                                      <p:cBhvr>
                                        <p:cTn id="1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97546"/>
            <a:ext cx="11609818" cy="4632807"/>
          </a:xfrm>
          <a:prstGeom prst="rect">
            <a:avLst/>
          </a:prstGeom>
          <a:noFill/>
        </p:spPr>
        <p:txBody>
          <a:bodyPr wrap="square" rtlCol="0">
            <a:spAutoFit/>
          </a:bodyPr>
          <a:lstStyle/>
          <a:p>
            <a:pPr algn="just">
              <a:lnSpc>
                <a:spcPct val="18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和许广平的反应一样，作者也平静地描写鲁迅生病的样子，这样写有什么作用？</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因为鲁迅先生生病已经很长时间了，所以感觉也很平常，把握其作用时，要注意对以后病情加重的影响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8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都以为这次鲁迅先生和平时生病一样平常，为后文写鲁迅先生病重埋下伏笔</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822894"/>
            <a:ext cx="11609818" cy="2543004"/>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画线句的景物描写有什么作用？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一切景语皆情语，要注意把握景物描写在文中的作用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20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衬托人物的心情</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03770"/>
            <a:ext cx="11609818" cy="3404778"/>
          </a:xfrm>
          <a:prstGeom prst="rect">
            <a:avLst/>
          </a:prstGeom>
          <a:noFill/>
        </p:spPr>
        <p:txBody>
          <a:bodyPr wrap="square" rtlCol="0">
            <a:spAutoFit/>
          </a:bodyPr>
          <a:lstStyle/>
          <a:p>
            <a:pPr algn="just">
              <a:lnSpc>
                <a:spcPct val="200000"/>
              </a:lnSpc>
              <a:spcAft>
                <a:spcPts val="0"/>
              </a:spcAft>
            </a:pPr>
            <a:r>
              <a:rPr lang="en-US" altLang="zh-CN" sz="2800" kern="100" dirty="0">
                <a:solidFill>
                  <a:srgbClr val="404040"/>
                </a:solidFill>
                <a:latin typeface="Times New Roman"/>
                <a:ea typeface="微软雅黑"/>
                <a:cs typeface="Courier New"/>
              </a:rPr>
              <a:t>9.</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纸烟听子蹲在书桌上，盖着盖子，茶杯也蹲在桌子上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这句话运用了什么修辞手法？</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应该扣着两个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字回答此题</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20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运用了拟人的修辞手法，将没有生命的事物写得活灵活现</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25538"/>
            <a:ext cx="12081223" cy="954107"/>
          </a:xfrm>
          <a:prstGeom prst="rect">
            <a:avLst/>
          </a:prstGeom>
          <a:noFill/>
        </p:spPr>
        <p:txBody>
          <a:bodyPr wrap="square" rtlCol="0">
            <a:spAutoFit/>
          </a:bodyPr>
          <a:lstStyle/>
          <a:p>
            <a:pPr algn="just">
              <a:lnSpc>
                <a:spcPct val="200000"/>
              </a:lnSpc>
              <a:spcAft>
                <a:spcPts val="0"/>
              </a:spcAft>
            </a:pPr>
            <a:r>
              <a:rPr lang="zh-CN" altLang="en-US" sz="2800" b="1" kern="100" dirty="0">
                <a:solidFill>
                  <a:srgbClr val="00B050"/>
                </a:solidFill>
                <a:latin typeface="Times New Roman"/>
                <a:ea typeface="微软雅黑"/>
                <a:cs typeface="Courier New"/>
              </a:rPr>
              <a:t>二、课外拓展</a:t>
            </a:r>
            <a:endParaRPr lang="zh-CN" altLang="zh-CN" sz="1000" b="1" kern="100" dirty="0">
              <a:solidFill>
                <a:srgbClr val="00B050"/>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190550" y="2061642"/>
            <a:ext cx="11725916"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b="1" kern="100" dirty="0">
                <a:solidFill>
                  <a:srgbClr val="00B050"/>
                </a:solidFill>
                <a:latin typeface="Times New Roman"/>
                <a:ea typeface="微软雅黑"/>
                <a:cs typeface="Times New Roman"/>
              </a:rPr>
              <a:t>囚首垢面的鲁迅</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纳兰泽芸</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有人</a:t>
            </a:r>
            <a:r>
              <a:rPr lang="zh-CN" altLang="zh-CN" sz="2800" kern="100" dirty="0">
                <a:solidFill>
                  <a:srgbClr val="404040"/>
                </a:solidFill>
                <a:latin typeface="Times New Roman"/>
                <a:ea typeface="微软雅黑"/>
                <a:cs typeface="Times New Roman"/>
              </a:rPr>
              <a:t>说鲁迅是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一身补丁，一团漆黑，一头直竖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。补丁指的是他身上的衣裳打着补丁，漆黑是指他皮肤黑黑，直竖当然是指他的头发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鲁迅的一头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冲冠怒发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，无人不晓。</a:t>
            </a:r>
            <a:endParaRPr lang="zh-CN" altLang="zh-CN" sz="1050" kern="100" dirty="0">
              <a:effectLst/>
              <a:latin typeface="宋体"/>
              <a:cs typeface="Courier New"/>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9003" y="477466"/>
            <a:ext cx="11680859"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能</a:t>
            </a:r>
            <a:r>
              <a:rPr lang="zh-CN" altLang="zh-CN" sz="2800" kern="100" dirty="0">
                <a:solidFill>
                  <a:srgbClr val="404040"/>
                </a:solidFill>
                <a:latin typeface="Times New Roman"/>
                <a:ea typeface="微软雅黑"/>
                <a:cs typeface="Times New Roman"/>
              </a:rPr>
              <a:t>给人以陶醉和满足，就足以称为美好。此生此世，当不当思想家或散文家，写不写得出漂亮文章，真是不重要。我唯愿保持住一份生命的本色，一份能够安静聆听别的生命也使别的生命愿意安静聆听的纯真，此中的快乐远非浮华功名可比。人不仅仅属于时代。无论时代怎样，没有人必须为了利益而放弃自己的趣味。人生之大趣，第一源自生命，第二源自灵魂。一个人只要热爱生命，善于品味生命固有的乐趣，同时又关注灵魂，善于同人类历史上伟大的灵魂交往，即使在一个无趣的时代，他仍然可以生活得有趣。</a:t>
            </a:r>
            <a:endParaRPr lang="zh-CN" altLang="zh-CN" sz="1050" kern="100" dirty="0">
              <a:effectLst/>
              <a:latin typeface="宋体"/>
              <a:cs typeface="Courier New"/>
            </a:endParaRPr>
          </a:p>
        </p:txBody>
      </p:sp>
      <p:sp>
        <p:nvSpPr>
          <p:cNvPr id="3" name="TextBox 2"/>
          <p:cNvSpPr txBox="1"/>
          <p:nvPr/>
        </p:nvSpPr>
        <p:spPr>
          <a:xfrm>
            <a:off x="304974" y="5485971"/>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6477446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088427"/>
            <a:ext cx="12081223" cy="5149679"/>
          </a:xfrm>
          <a:prstGeom prst="rect">
            <a:avLst/>
          </a:prstGeom>
          <a:noFill/>
        </p:spPr>
        <p:txBody>
          <a:bodyPr wrap="square" rtlCol="0">
            <a:spAutoFit/>
          </a:bodyPr>
          <a:lstStyle/>
          <a:p>
            <a:pPr algn="just">
              <a:lnSpc>
                <a:spcPct val="132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你</a:t>
            </a:r>
            <a:r>
              <a:rPr lang="zh-CN" altLang="zh-CN" sz="2800" kern="100" dirty="0">
                <a:solidFill>
                  <a:srgbClr val="404040"/>
                </a:solidFill>
                <a:latin typeface="Times New Roman"/>
                <a:ea typeface="微软雅黑"/>
                <a:cs typeface="Times New Roman"/>
              </a:rPr>
              <a:t>见过爱因斯坦头发顺顺的照片吗？似乎没有。那是因为他头发总是乱蓬蓬。他舍不得花时间梳一下头发。他对世界作出的巨大贡献让他获得崇高的荣誉，但他看得很淡，生活依然极其朴素。应邀访问比利时，国王派专车以最高礼节迎接，然而接到的是一个头发乱蓬蓬，拎着一个旧皮箱的老头。一个对全人类作出巨大贡献的科学家，却要求逝后将骨灰撒在不为人知的地方，不发讣告，不建坟基，不立纪念碑，免除所有宗教仪式，免除鲜花和音乐。他的心，是一滴清水，无论外界如何烟霭迷蒙，清者自清。如他所说，不管时代的潮流和社会的风尚怎样，人总可以凭着自己高贵的品质，超脱时代和社会，走自己正确的道路。</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09758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58" y="1104330"/>
            <a:ext cx="11843175" cy="5238742"/>
          </a:xfrm>
          <a:prstGeom prst="rect">
            <a:avLst/>
          </a:prstGeom>
          <a:noFill/>
        </p:spPr>
        <p:txBody>
          <a:bodyPr wrap="square" rtlCol="0">
            <a:spAutoFit/>
          </a:bodyPr>
          <a:lstStyle/>
          <a:p>
            <a:pPr algn="just">
              <a:lnSpc>
                <a:spcPct val="13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就</a:t>
            </a:r>
            <a:r>
              <a:rPr lang="zh-CN" altLang="zh-CN" sz="2600" kern="100" dirty="0">
                <a:solidFill>
                  <a:srgbClr val="404040"/>
                </a:solidFill>
                <a:latin typeface="Times New Roman"/>
                <a:ea typeface="微软雅黑"/>
                <a:cs typeface="Times New Roman"/>
              </a:rPr>
              <a:t>像鲁迅，对于物质的索求，他是那样的微薄</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穿久了的蓝布夹袄破了，要给他换新的，他不肯，补补又穿在身上。虽然夜间熬夜写作，饭菜也只是一两样普通菜蔬。不大吃鱼，因为他认为鱼的细骨太多，吃起来太费时，时间浪费在这上面太可惜了。可是，对于精神方面，他却是</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苛索无度</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，几至</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席不暇暖</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常常到凌晨二三时才可休息，而且常常是衣裳不脱就这样和衣倒下睡两三个小时，然后醒来抽根烟喝杯茶，继续写作。鲁迅的许多小说就是这样完成的，他认为写小说是不能断的，一断，人物的气就会接不上来。他头发长了可以不剪，衣服破了可以不换，但他把书看得比什么都重要，书有点脏了，他会拂起自己的袖子就揩。朋友来了，别的什么都可以借，就是书不肯借，实在逼得狠了，就干脆将那本书送给朋友。</a:t>
            </a:r>
            <a:endParaRPr lang="zh-CN" altLang="zh-CN" sz="260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986117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341562"/>
            <a:ext cx="12081223" cy="4818627"/>
          </a:xfrm>
          <a:prstGeom prst="rect">
            <a:avLst/>
          </a:prstGeom>
          <a:noFill/>
        </p:spPr>
        <p:txBody>
          <a:bodyPr wrap="square" rtlCol="0">
            <a:spAutoFit/>
          </a:bodyPr>
          <a:lstStyle/>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唯一</a:t>
            </a:r>
            <a:r>
              <a:rPr lang="zh-CN" altLang="zh-CN" sz="2600" kern="100" dirty="0">
                <a:solidFill>
                  <a:srgbClr val="404040"/>
                </a:solidFill>
                <a:latin typeface="Times New Roman"/>
                <a:ea typeface="微软雅黑"/>
                <a:cs typeface="Times New Roman"/>
              </a:rPr>
              <a:t>的</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不正当</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爱好是吸烟，但吸的多是用烟叶卷起的廉价烟，偶尔得到一些好烟，也要与朋友一起分享。即便如此，他也嫌烟头留得过长，有点可惜。后来用上了烟嘴，烟头短到不能再吸了才丢弃。</a:t>
            </a:r>
            <a:endParaRPr lang="zh-CN" altLang="zh-CN" sz="2600" kern="100" dirty="0">
              <a:latin typeface="宋体"/>
              <a:cs typeface="Courier New"/>
            </a:endParaRPr>
          </a:p>
          <a:p>
            <a:pPr algn="just">
              <a:lnSpc>
                <a:spcPct val="150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鲁迅</a:t>
            </a:r>
            <a:r>
              <a:rPr lang="zh-CN" altLang="zh-CN" sz="2600" kern="100" dirty="0">
                <a:solidFill>
                  <a:srgbClr val="404040"/>
                </a:solidFill>
                <a:latin typeface="Times New Roman"/>
                <a:ea typeface="微软雅黑"/>
                <a:cs typeface="Times New Roman"/>
              </a:rPr>
              <a:t>幼年丧父，靠母亲和姐姐给人洗衣度日月，所以物质上清苦点，于他已不算什么折磨，而要让这样一位</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我以我血荐轩辕</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的人去忍受精神的贫乏与困苦，那是万万不可的。他说，人生最苦痛的莫过于梦醒了无路可走。所以，他沿着他的梦想一路执着地走了下去</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他哪里是天才，他是把别人喝咖啡的工夫都用上了，就像一幢巨大建筑，总是由零碎的一石一木累叠而起</a:t>
            </a:r>
            <a:r>
              <a:rPr lang="zh-CN" altLang="zh-CN" sz="2600" kern="100" dirty="0" smtClean="0">
                <a:solidFill>
                  <a:srgbClr val="404040"/>
                </a:solidFill>
                <a:latin typeface="Times New Roman"/>
                <a:ea typeface="微软雅黑"/>
                <a:cs typeface="Times New Roman"/>
              </a:rPr>
              <a:t>。</a:t>
            </a:r>
            <a:endParaRPr lang="zh-CN" altLang="zh-CN" sz="26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229678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34" y="1197546"/>
            <a:ext cx="11961607"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德国</a:t>
            </a:r>
            <a:r>
              <a:rPr lang="zh-CN" altLang="zh-CN" sz="2800" kern="100" dirty="0">
                <a:solidFill>
                  <a:srgbClr val="404040"/>
                </a:solidFill>
                <a:latin typeface="Times New Roman"/>
                <a:ea typeface="微软雅黑"/>
                <a:cs typeface="Times New Roman"/>
              </a:rPr>
              <a:t>哲学家西美尔说，货币只是一条通往最终价值的桥梁，而人，永远无法在桥上栖居。人最终能够安然栖居的，是自己的心灵。</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囚首垢面谈诗书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，这是鲁迅的写照。可是，有诗可作，有书可读，就算囚首，就算垢面，又如何？</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虽然</a:t>
            </a:r>
            <a:r>
              <a:rPr lang="zh-CN" altLang="zh-CN" sz="2800" kern="100" dirty="0">
                <a:solidFill>
                  <a:srgbClr val="404040"/>
                </a:solidFill>
                <a:latin typeface="Times New Roman"/>
                <a:ea typeface="微软雅黑"/>
                <a:cs typeface="Times New Roman"/>
              </a:rPr>
              <a:t>囚首，虽然垢面，但他们的心，仍是清水一滴。像爱因斯坦、鲁迅，像那些令人高山仰止的人们。</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愈显物质化的世界里，那滴清水中的一种精神，一种信念，令这滴水始终清凛，始终纯美，始终涤着后来者的心。</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240956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772516"/>
            <a:ext cx="11725916"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下列对文章有关内容的分析和概括，最恰当的两项是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第一段中提到鲁迅的一头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冲冠怒发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，为的是表现他横眉冷对的精神。</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第二段写爱因斯坦，目的是表现他生活的朴素，从而衬托出他珍惜时间、献身科学的伟大品质。</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鲁迅先生不大吃鱼，因为他一般只吃普通的饭菜。这又一次表现了他的生活俭朴。</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0250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1701602"/>
            <a:ext cx="11725916"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在众多纪念鲁迅的文章中，本文可谓角度独特，用他对物质的微薄索求来衬托其精神追求的执着与崇高。</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文章结尾，由赞扬鲁迅先生上升到赞扬所有像他一样拥有执着信念和精神追求的人们，从而完成了主题的深化和情感的升华。</a:t>
            </a:r>
            <a:endParaRPr lang="zh-CN" altLang="zh-CN" sz="1050" kern="100" dirty="0">
              <a:effectLst/>
              <a:latin typeface="宋体"/>
              <a:cs typeface="Courier New"/>
            </a:endParaRPr>
          </a:p>
        </p:txBody>
      </p:sp>
    </p:spTree>
    <p:extLst>
      <p:ext uri="{BB962C8B-B14F-4D97-AF65-F5344CB8AC3E}">
        <p14:creationId xmlns:p14="http://schemas.microsoft.com/office/powerpoint/2010/main" val="32136935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p:cNvSpPr txBox="1"/>
          <p:nvPr/>
        </p:nvSpPr>
        <p:spPr>
          <a:xfrm>
            <a:off x="190550" y="1482742"/>
            <a:ext cx="11843175"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为的是表现他横眉冷对的精神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错，这里主要表现鲁迅先生痴迷于写作，无暇顾及生活中的细节问题</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项写爱因斯坦的目的，最主要的是引出对鲁迅这方面特点的介绍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因为他一般只吃普通的饭菜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不恰当，而是因为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鱼的细骨太多，吃起来太费时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，表现了他的生活俭朴，更表现了他珍惜时间。</a:t>
            </a:r>
            <a:endParaRPr lang="zh-CN" altLang="zh-CN" sz="1050" kern="100" dirty="0">
              <a:effectLst/>
              <a:latin typeface="宋体"/>
              <a:cs typeface="Courier New"/>
            </a:endParaRPr>
          </a:p>
        </p:txBody>
      </p:sp>
      <p:sp>
        <p:nvSpPr>
          <p:cNvPr id="30" name="TextBox 29"/>
          <p:cNvSpPr txBox="1"/>
          <p:nvPr/>
        </p:nvSpPr>
        <p:spPr>
          <a:xfrm>
            <a:off x="228695" y="4716138"/>
            <a:ext cx="11843175"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DE</a:t>
            </a:r>
            <a:endParaRPr lang="zh-CN" altLang="zh-CN" sz="1050" kern="100" dirty="0">
              <a:effectLst/>
              <a:latin typeface="宋体"/>
              <a:cs typeface="Courier New"/>
            </a:endParaRPr>
          </a:p>
        </p:txBody>
      </p:sp>
    </p:spTree>
    <p:extLst>
      <p:ext uri="{BB962C8B-B14F-4D97-AF65-F5344CB8AC3E}">
        <p14:creationId xmlns:p14="http://schemas.microsoft.com/office/powerpoint/2010/main" val="251924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animEffect transition="in" filter="blinds(horizontal)">
                                      <p:cBhvr>
                                        <p:cTn id="7" dur="500"/>
                                        <p:tgtEl>
                                          <p:spTgt spid="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blinds(horizontal)">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845618"/>
            <a:ext cx="11494869"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鲁迅先生对物质的索求是微薄的，主要表现在哪些方面？请加以概括。</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本题考查学生对文章主要内容的理解，可以从相关的段落将鲁迅对物质追求的内容整合出来</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穿打着补丁的衣服；</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吃普通的饭菜；</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吸烟也尽可能节省</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408993"/>
            <a:ext cx="12081223"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就全文来看，作者着力写鲁迅的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囚首垢面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，作用是什么？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262558" y="2121014"/>
            <a:ext cx="11494869"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本题考查文中重要词语的含义。应该从鲁迅的物质追求和精神追求两个方面回答。</a:t>
            </a:r>
            <a:endParaRPr lang="zh-CN" altLang="zh-CN" sz="1050" kern="100" dirty="0">
              <a:effectLst/>
              <a:latin typeface="宋体"/>
              <a:cs typeface="Courier New"/>
            </a:endParaRPr>
          </a:p>
        </p:txBody>
      </p:sp>
      <p:sp>
        <p:nvSpPr>
          <p:cNvPr id="29" name="TextBox 28"/>
          <p:cNvSpPr txBox="1"/>
          <p:nvPr/>
        </p:nvSpPr>
        <p:spPr>
          <a:xfrm>
            <a:off x="262558" y="3425217"/>
            <a:ext cx="11725916"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着力写鲁迅的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囚首垢面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，有力地表现了他对物质的索求是那么微薄，刻画了鲁迅朴素节俭的形象特点。</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从另一方面说，鲁迅更注重精神的追求，他把主要时间和精力都运用到写作中去了。因此，鲁迅的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囚首垢面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更能衬托出他精神的伟大</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95" y="1623276"/>
            <a:ext cx="11843175"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德国哲学家西美尔说，货币只是一条通往最终价值的桥梁，而人，永远无法在桥上栖居。人最终能够安然栖居的，是自己的心灵。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这句话给你怎样的启示？请结合文本谈谈你的理解。</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17" name="TextBox 16"/>
          <p:cNvSpPr txBox="1"/>
          <p:nvPr/>
        </p:nvSpPr>
        <p:spPr>
          <a:xfrm>
            <a:off x="262558" y="3637759"/>
            <a:ext cx="11843175"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这是一道开放题，可以结合文本内容作出合理的解释，不求面面俱到，但不能脱离文本。</a:t>
            </a:r>
            <a:endParaRPr lang="zh-CN" altLang="zh-CN" sz="1050" kern="100" dirty="0">
              <a:effectLst/>
              <a:latin typeface="宋体"/>
              <a:cs typeface="Courier New"/>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06574" y="1410734"/>
            <a:ext cx="11415850" cy="324319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1.</a:t>
            </a:r>
            <a:r>
              <a:rPr lang="zh-CN" altLang="zh-CN" sz="2800" b="1" kern="100" dirty="0">
                <a:solidFill>
                  <a:srgbClr val="00B050"/>
                </a:solidFill>
                <a:latin typeface="Times New Roman"/>
                <a:ea typeface="微软雅黑"/>
                <a:cs typeface="Times New Roman"/>
              </a:rPr>
              <a:t>君子之交淡如水，小人之交甘若醴。</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《庄子</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山木》</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君子交朋友平淡如水，小人交朋友像甜酒那样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浓烈甜蜜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。君子之交，彼此没有图名求利、互相利用，所以显得平淡自然，因而能够长久；小人之交，彼此都怀有获利之心、利用之意，所以免不了虚情假意，矫揉造作，甜言蜜语，因而难以持久。醴</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：甜酒。</a:t>
            </a:r>
            <a:endParaRPr lang="zh-CN" altLang="zh-CN" sz="1050" kern="100" dirty="0">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86798"/>
            <a:ext cx="11725916"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物质财富是人们生活的必需品，人要实现自己的价值，离不开物质的帮助；可是，物质追求却不能真正给人带来惬意和满足。如爱因斯坦、鲁迅等人，他们明白这一点，对于物质的索求是微薄的，而把主要精力放在精神的追求上。</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心灵的追求是人追求的更高境界，只有拥有了精神和信念，才能最终实现自己的价值。</a:t>
            </a:r>
            <a:endParaRPr lang="zh-CN" altLang="zh-CN" sz="1050" kern="100" dirty="0">
              <a:effectLst/>
              <a:latin typeface="宋体"/>
              <a:cs typeface="Courier New"/>
            </a:endParaRPr>
          </a:p>
        </p:txBody>
      </p:sp>
      <p:grpSp>
        <p:nvGrpSpPr>
          <p:cNvPr id="36" name="组合 35"/>
          <p:cNvGrpSpPr/>
          <p:nvPr/>
        </p:nvGrpSpPr>
        <p:grpSpPr>
          <a:xfrm rot="5400000">
            <a:off x="11465834" y="5699666"/>
            <a:ext cx="549128" cy="549414"/>
            <a:chOff x="11226607" y="6533712"/>
            <a:chExt cx="360000" cy="360000"/>
          </a:xfrm>
        </p:grpSpPr>
        <p:sp>
          <p:nvSpPr>
            <p:cNvPr id="37" name="椭圆 3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燕尾形 3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6" name="TextBox 5">
            <a:hlinkClick r:id="rId3"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4"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5"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6"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7"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8"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9"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5" name="TextBox 14">
            <a:hlinkClick r:id="rId12"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Tree>
    <p:extLst>
      <p:ext uri="{BB962C8B-B14F-4D97-AF65-F5344CB8AC3E}">
        <p14:creationId xmlns:p14="http://schemas.microsoft.com/office/powerpoint/2010/main" val="41049407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45418"/>
            <a:ext cx="11530009" cy="2596865"/>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2.</a:t>
            </a:r>
            <a:r>
              <a:rPr lang="zh-CN" altLang="zh-CN" sz="2800" b="1" kern="100" dirty="0">
                <a:solidFill>
                  <a:srgbClr val="00B050"/>
                </a:solidFill>
                <a:latin typeface="Times New Roman"/>
                <a:ea typeface="微软雅黑"/>
                <a:cs typeface="Times New Roman"/>
              </a:rPr>
              <a:t>礼尚往来。往而不来，非礼也；来而不往，亦非礼也。</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《礼记</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曲礼上》</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礼节重在相互往来。有往无来，不符合礼节；有来无往，也不符合礼节。在人际交往中，人们之间应平等相待，互助互济。尚：重在。</a:t>
            </a:r>
            <a:endParaRPr lang="zh-CN" altLang="zh-CN" sz="1050" kern="100" dirty="0">
              <a:effectLst/>
              <a:latin typeface="宋体"/>
              <a:cs typeface="Courier New"/>
            </a:endParaRPr>
          </a:p>
        </p:txBody>
      </p:sp>
      <p:sp>
        <p:nvSpPr>
          <p:cNvPr id="3" name="矩形 2"/>
          <p:cNvSpPr/>
          <p:nvPr/>
        </p:nvSpPr>
        <p:spPr>
          <a:xfrm>
            <a:off x="405686" y="2481548"/>
            <a:ext cx="11530009" cy="3889526"/>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3.</a:t>
            </a:r>
            <a:r>
              <a:rPr lang="zh-CN" altLang="zh-CN" sz="2800" b="1" kern="100" dirty="0">
                <a:solidFill>
                  <a:srgbClr val="00B050"/>
                </a:solidFill>
                <a:latin typeface="Times New Roman"/>
                <a:ea typeface="微软雅黑"/>
                <a:cs typeface="Times New Roman"/>
              </a:rPr>
              <a:t>流水不腐，户枢不蠹。</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《吕氏春秋</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尽数》</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流动的水不会腐臭，常常转动的门轴不会被虫蛀蚀。比喻经常运动的事物不易受到侵蚀，可以保持很久不变坏。这句话形象地说明了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的重大意义：生命在于运动，脑筋在于开动，人才也需要流动，宇宙间万事万物都在运动，没有运动就没有世界。腐：腐臭。户枢</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shū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：门的转轴。蠹</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dù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：蛀蚀。</a:t>
            </a:r>
            <a:endParaRPr lang="zh-CN" altLang="zh-CN" sz="1050" kern="100" dirty="0">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125538"/>
            <a:ext cx="11302822" cy="4535857"/>
          </a:xfrm>
          <a:prstGeom prst="rect">
            <a:avLst/>
          </a:prstGeom>
        </p:spPr>
        <p:txBody>
          <a:bodyPr>
            <a:spAutoFit/>
          </a:bodyPr>
          <a:lstStyle/>
          <a:p>
            <a:pPr algn="just">
              <a:lnSpc>
                <a:spcPct val="150000"/>
              </a:lnSpc>
              <a:spcAft>
                <a:spcPts val="0"/>
              </a:spcAft>
            </a:pPr>
            <a:r>
              <a:rPr lang="en-US" altLang="zh-CN" sz="2800" b="1" kern="100" dirty="0">
                <a:solidFill>
                  <a:srgbClr val="00B050"/>
                </a:solidFill>
                <a:latin typeface="Times New Roman"/>
                <a:ea typeface="微软雅黑"/>
                <a:cs typeface="Courier New"/>
              </a:rPr>
              <a:t>4.</a:t>
            </a:r>
            <a:r>
              <a:rPr lang="zh-CN" altLang="zh-CN" sz="2800" b="1" kern="100" dirty="0">
                <a:solidFill>
                  <a:srgbClr val="00B050"/>
                </a:solidFill>
                <a:latin typeface="Times New Roman"/>
                <a:ea typeface="微软雅黑"/>
                <a:cs typeface="Times New Roman"/>
              </a:rPr>
              <a:t>满招损，谦受益。</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《尚书</a:t>
            </a:r>
            <a:r>
              <a:rPr lang="en-US" altLang="zh-CN" sz="2800" b="1" kern="100" dirty="0">
                <a:solidFill>
                  <a:srgbClr val="00B050"/>
                </a:solidFill>
                <a:latin typeface="Times New Roman"/>
                <a:ea typeface="微软雅黑"/>
                <a:cs typeface="Courier New"/>
              </a:rPr>
              <a:t>·</a:t>
            </a:r>
            <a:r>
              <a:rPr lang="zh-CN" altLang="zh-CN" sz="2800" b="1" kern="100" dirty="0">
                <a:solidFill>
                  <a:srgbClr val="00B050"/>
                </a:solidFill>
                <a:latin typeface="Times New Roman"/>
                <a:ea typeface="微软雅黑"/>
                <a:cs typeface="Times New Roman"/>
              </a:rPr>
              <a:t>大禹谟》</a:t>
            </a:r>
            <a:endParaRPr lang="zh-CN" altLang="zh-CN" sz="1050" kern="100" dirty="0">
              <a:latin typeface="宋体"/>
              <a:cs typeface="Courier New"/>
            </a:endParaRP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rgbClr val="404040"/>
                </a:solidFill>
                <a:latin typeface="Times New Roman"/>
                <a:ea typeface="微软雅黑"/>
                <a:cs typeface="Times New Roman"/>
              </a:rPr>
              <a:t>骄傲自满必然招致损失，谦虚谨慎就会获得好处。历史上的许多事实证明了这句名言的正确。唐太宗能虚心听取臣下的意见，国家治理得很好，出现了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贞观之治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的太平盛世；但到了晚年，骄傲自满起来，在攻打高丽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朝鲜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时惨遭失败。唐玄宗刚登基做皇帝的日子里也算英明，在政治、经济方面取得成绩后就骄傲起来，导致了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安史之乱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，唐朝从此衰落。</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1568</TotalTime>
  <Words>6354</Words>
  <Application>Microsoft Office PowerPoint</Application>
  <PresentationFormat>自定义</PresentationFormat>
  <Paragraphs>677</Paragraphs>
  <Slides>71</Slides>
  <Notes>0</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265</cp:revision>
  <dcterms:created xsi:type="dcterms:W3CDTF">2014-10-15T07:25:01Z</dcterms:created>
  <dcterms:modified xsi:type="dcterms:W3CDTF">2015-08-13T01:21:31Z</dcterms:modified>
</cp:coreProperties>
</file>