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73" r:id="rId3"/>
    <p:sldId id="256" r:id="rId4"/>
    <p:sldId id="259" r:id="rId5"/>
    <p:sldId id="274" r:id="rId6"/>
    <p:sldId id="275" r:id="rId7"/>
    <p:sldId id="276" r:id="rId8"/>
    <p:sldId id="277" r:id="rId9"/>
    <p:sldId id="278" r:id="rId10"/>
    <p:sldId id="27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C0C5-99E1-4416-9178-6AC35E491D56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CD1DD33-EF1C-4F02-87AB-AE0ED5898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35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C0C5-99E1-4416-9178-6AC35E491D56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D1DD33-EF1C-4F02-87AB-AE0ED5898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59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C0C5-99E1-4416-9178-6AC35E491D56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D1DD33-EF1C-4F02-87AB-AE0ED5898C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137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C0C5-99E1-4416-9178-6AC35E491D56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D1DD33-EF1C-4F02-87AB-AE0ED5898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37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C0C5-99E1-4416-9178-6AC35E491D56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D1DD33-EF1C-4F02-87AB-AE0ED5898C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44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C0C5-99E1-4416-9178-6AC35E491D56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D1DD33-EF1C-4F02-87AB-AE0ED5898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78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C0C5-99E1-4416-9178-6AC35E491D56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DD33-EF1C-4F02-87AB-AE0ED5898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58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C0C5-99E1-4416-9178-6AC35E491D56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DD33-EF1C-4F02-87AB-AE0ED5898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10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过度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2348880"/>
            <a:ext cx="2123728" cy="1512168"/>
          </a:xfrm>
          <a:prstGeom prst="rect">
            <a:avLst/>
          </a:prstGeom>
          <a:solidFill>
            <a:srgbClr val="D8B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144510" y="2348880"/>
            <a:ext cx="7020272" cy="1512168"/>
          </a:xfrm>
          <a:prstGeom prst="rect">
            <a:avLst/>
          </a:prstGeom>
          <a:solidFill>
            <a:srgbClr val="A7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483768" y="2492896"/>
            <a:ext cx="6552728" cy="1224136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69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AFA48-6D51-4190-A587-C3B471DD3A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31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C0C5-99E1-4416-9178-6AC35E491D56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DD33-EF1C-4F02-87AB-AE0ED5898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7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C0C5-99E1-4416-9178-6AC35E491D56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D1DD33-EF1C-4F02-87AB-AE0ED5898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30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C0C5-99E1-4416-9178-6AC35E491D56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D1DD33-EF1C-4F02-87AB-AE0ED5898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6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C0C5-99E1-4416-9178-6AC35E491D56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D1DD33-EF1C-4F02-87AB-AE0ED5898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0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C0C5-99E1-4416-9178-6AC35E491D56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DD33-EF1C-4F02-87AB-AE0ED5898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2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C0C5-99E1-4416-9178-6AC35E491D56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DD33-EF1C-4F02-87AB-AE0ED5898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8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C0C5-99E1-4416-9178-6AC35E491D56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DD33-EF1C-4F02-87AB-AE0ED5898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0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C0C5-99E1-4416-9178-6AC35E491D56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D1DD33-EF1C-4F02-87AB-AE0ED5898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9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C0C5-99E1-4416-9178-6AC35E491D56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D1DD33-EF1C-4F02-87AB-AE0ED5898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0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372008" y="2803757"/>
            <a:ext cx="648072" cy="648072"/>
          </a:xfrm>
          <a:prstGeom prst="ellipse">
            <a:avLst/>
          </a:prstGeom>
          <a:solidFill>
            <a:srgbClr val="D8B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   </a:t>
            </a:r>
            <a:r>
              <a:rPr lang="zh-CN" altLang="en-US" b="1" dirty="0" smtClean="0">
                <a:solidFill>
                  <a:srgbClr val="FF0000"/>
                </a:solidFill>
              </a:rPr>
              <a:t>化学反应与能量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40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285750" y="204471"/>
            <a:ext cx="8643938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已建立化学平衡的某可逆反应，当条件改变使化学平衡向正反应方向移动时，下列叙述正确的是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     )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①生成物的质量分数一定增加，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②任一生成物总量一定增加，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③反应物的转化率一定增大，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④反应物的浓度一定降低，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⑤正反应速率一定大于逆反应速率，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⑥一定使用催化剂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．①②③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．③④⑤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．②⑤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．④⑥</a:t>
            </a:r>
          </a:p>
        </p:txBody>
      </p:sp>
      <p:sp>
        <p:nvSpPr>
          <p:cNvPr id="4" name="矩形 3"/>
          <p:cNvSpPr/>
          <p:nvPr/>
        </p:nvSpPr>
        <p:spPr>
          <a:xfrm>
            <a:off x="7544403" y="990777"/>
            <a:ext cx="92869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977072" y="2060848"/>
            <a:ext cx="576064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第三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节 化学平衡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20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课时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勒夏特列原理）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099608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4928" y="946204"/>
            <a:ext cx="6572296" cy="14542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一、化学平衡移动原理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-----------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勒夏特列原理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85838" y="2928934"/>
            <a:ext cx="73580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zh-CN" altLang="en-US" sz="3200" b="1" dirty="0">
                <a:latin typeface="宋体" pitchFamily="2" charset="-122"/>
                <a:ea typeface="宋体" panose="02010600030101010101" pitchFamily="2" charset="-122"/>
              </a:rPr>
              <a:t>改变化学平衡的一个条件，平衡就会向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减弱</a:t>
            </a:r>
            <a:r>
              <a:rPr lang="zh-CN" altLang="en-US" sz="3200" b="1" dirty="0">
                <a:latin typeface="宋体" pitchFamily="2" charset="-122"/>
                <a:ea typeface="宋体" panose="02010600030101010101" pitchFamily="2" charset="-122"/>
              </a:rPr>
              <a:t>这种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改变</a:t>
            </a:r>
            <a:r>
              <a:rPr lang="zh-CN" altLang="en-US" sz="3200" b="1" dirty="0">
                <a:latin typeface="宋体" pitchFamily="2" charset="-122"/>
                <a:ea typeface="宋体" panose="02010600030101010101" pitchFamily="2" charset="-122"/>
              </a:rPr>
              <a:t>的方向移动</a:t>
            </a:r>
          </a:p>
        </p:txBody>
      </p:sp>
      <p:sp>
        <p:nvSpPr>
          <p:cNvPr id="6" name="矩形 5"/>
          <p:cNvSpPr/>
          <p:nvPr/>
        </p:nvSpPr>
        <p:spPr>
          <a:xfrm>
            <a:off x="2285983" y="4945224"/>
            <a:ext cx="40681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5400" b="1" spc="18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101600">
                    <a:srgbClr val="E4EFF4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减弱改变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20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90704" y="926647"/>
            <a:ext cx="8215370" cy="572464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增大某反应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物的浓度，平衡为了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阻碍该反应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物浓度的增大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，朝</a:t>
            </a:r>
            <a:r>
              <a:rPr lang="zh-CN" altLang="en-US" sz="2800" b="1" u="sng" dirty="0" smtClean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b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正</a:t>
            </a:r>
            <a:r>
              <a:rPr lang="zh-CN" altLang="en-US" sz="2800" b="1" u="sng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反应方向移动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；但最终该反应物的浓度还是增大了。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、升高温度，平衡为了阻碍温度的升高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，朝</a:t>
            </a:r>
            <a:r>
              <a:rPr lang="zh-CN" altLang="en-US" sz="2800" b="1" u="sng" dirty="0" smtClean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b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吸热</a:t>
            </a:r>
            <a:r>
              <a:rPr lang="zh-CN" altLang="en-US" sz="2800" b="1" u="sng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反应方向移动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；但最终体系的温度还是升高了。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、增大压强（压缩气体体积），单位体积内气体分子数增加，平衡为了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阻碍压强的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增加，平衡就朝</a:t>
            </a:r>
            <a:r>
              <a:rPr lang="zh-CN" altLang="en-US" sz="2800" b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气体体积减小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的方向移动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；增大压强造成所有物质的浓度增大，不管平衡怎么移动，最终所有物质的浓度还是增大了。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、加催化剂，同等程度地改变正、逆反应速率，平衡不移动。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10344" y="298580"/>
            <a:ext cx="339573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只能阻碍，不能阻止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59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4"/>
          <p:cNvSpPr txBox="1">
            <a:spLocks noChangeArrowheads="1"/>
          </p:cNvSpPr>
          <p:nvPr/>
        </p:nvSpPr>
        <p:spPr bwMode="auto">
          <a:xfrm>
            <a:off x="285750" y="31750"/>
            <a:ext cx="864393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(2009·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四川高考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在一体积可变的密闭容器中，加入一定量的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，发生反应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(g)    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kJ/mol.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反应达到平衡时，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的物质的量浓度与温度、气体体积的关系如下表所示：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75" y="869950"/>
            <a:ext cx="604838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88880"/>
              </p:ext>
            </p:extLst>
          </p:nvPr>
        </p:nvGraphicFramePr>
        <p:xfrm>
          <a:off x="785813" y="1831975"/>
          <a:ext cx="7643812" cy="2383161"/>
        </p:xfrm>
        <a:graphic>
          <a:graphicData uri="http://schemas.openxmlformats.org/drawingml/2006/table">
            <a:tbl>
              <a:tblPr/>
              <a:tblGrid>
                <a:gridCol w="4298950"/>
                <a:gridCol w="1130300"/>
                <a:gridCol w="928687"/>
                <a:gridCol w="1285875"/>
              </a:tblGrid>
              <a:tr h="1071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PAPANNEW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PAPANNEW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PAPANNEW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100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1.00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0.75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0.53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200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1.20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0.90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0.63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300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1.30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1.00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0.70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67" name="矩形 6"/>
          <p:cNvSpPr>
            <a:spLocks noChangeArrowheads="1"/>
          </p:cNvSpPr>
          <p:nvPr/>
        </p:nvSpPr>
        <p:spPr bwMode="auto">
          <a:xfrm>
            <a:off x="821137" y="2403475"/>
            <a:ext cx="11977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温度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/℃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28750" y="1760538"/>
            <a:ext cx="1428750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(Y)/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mol/L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69" name="矩形 8"/>
          <p:cNvSpPr>
            <a:spLocks noChangeArrowheads="1"/>
          </p:cNvSpPr>
          <p:nvPr/>
        </p:nvSpPr>
        <p:spPr bwMode="auto">
          <a:xfrm>
            <a:off x="3357563" y="1903413"/>
            <a:ext cx="1733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气体体积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/L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714625" y="1831975"/>
            <a:ext cx="2357438" cy="1071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85813" y="2403475"/>
            <a:ext cx="4286250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972" name="TextBox 11"/>
          <p:cNvSpPr txBox="1">
            <a:spLocks noChangeArrowheads="1"/>
          </p:cNvSpPr>
          <p:nvPr/>
        </p:nvSpPr>
        <p:spPr bwMode="auto">
          <a:xfrm>
            <a:off x="785813" y="4335463"/>
            <a:ext cx="721518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下列说法正确的是                                    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．温度不变，压强增大，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的质量分数减少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．体积不变，温度升高，平衡向逆反应方向移动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094480" y="4500563"/>
            <a:ext cx="3476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 txBox="1">
            <a:spLocks noChangeArrowheads="1"/>
          </p:cNvSpPr>
          <p:nvPr/>
        </p:nvSpPr>
        <p:spPr bwMode="auto">
          <a:xfrm>
            <a:off x="571500" y="168275"/>
            <a:ext cx="7929563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对于反应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2SO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(g)  2SO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，能增大正反应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速率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的措施是                                                         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．通入大量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．增大容器容积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．移去部分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D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．降低体系温度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8" y="596900"/>
            <a:ext cx="6096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2938" y="3383386"/>
            <a:ext cx="8001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影响化学反应速率的因素主要有催化剂、温度、浓度和压强，在反应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2SO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(g)   2SO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中，增大反应物的浓度，正反应速率加快；增大容器容积、移去部分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、降低体系温度都可以导致正反应速率减小．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38" y="4146550"/>
            <a:ext cx="6096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7567127" y="1110339"/>
            <a:ext cx="466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9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2"/>
          <p:cNvSpPr txBox="1">
            <a:spLocks noChangeArrowheads="1"/>
          </p:cNvSpPr>
          <p:nvPr/>
        </p:nvSpPr>
        <p:spPr bwMode="auto">
          <a:xfrm>
            <a:off x="782605" y="861041"/>
            <a:ext cx="75723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对于平衡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(g)  CO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＝－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19.75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kJ/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mol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为增大二氧化碳气体在水中的溶解度，应采用的方法是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．升温增压　　　　　　　　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．降温减压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．升温减压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．降温增压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5793" y="1146791"/>
            <a:ext cx="60483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8293" y="3789978"/>
            <a:ext cx="8001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由反应：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(g) CO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＝－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19.75 kJ/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可知，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溶解是气体体积减小且放热的过程，根据化学平衡移动原理，为增大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气体在水中的溶解度，应采取的措施是降温、增压．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78205" y="4075728"/>
            <a:ext cx="604838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659224" y="2006079"/>
            <a:ext cx="43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3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500063" y="571500"/>
            <a:ext cx="8001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0.4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mol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气体和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0.2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mol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气体充入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的密闭容器 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，在一定条件下使其发生反应生成气体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，其物质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的量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的变化如图：据图中曲线变化情况分析，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时刻改变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的反应条件可能是（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．加入了催化剂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．降低了反应温度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．向容器中充入了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D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．缩小了容器体积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2428875"/>
            <a:ext cx="3281363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3860930" y="2341984"/>
            <a:ext cx="107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8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7158" y="233369"/>
            <a:ext cx="8477250" cy="4195763"/>
          </a:xfrm>
        </p:spPr>
        <p:txBody>
          <a:bodyPr>
            <a:normAutofit lnSpcReduction="10000"/>
          </a:bodyPr>
          <a:lstStyle/>
          <a:p>
            <a:pPr marL="452438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5.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可逆反应：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X(s)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2Y(g)  2Z(g)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，下列叙述不正确的是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452438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．达到平衡时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(Y)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(Z)</a:t>
            </a:r>
          </a:p>
          <a:p>
            <a:pPr marL="452438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．平衡后，若再充入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的转化率增大</a:t>
            </a:r>
          </a:p>
          <a:p>
            <a:pPr marL="452438" indent="-452438" algn="just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．平衡后，若增大压强，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的体积分数增大</a:t>
            </a:r>
          </a:p>
          <a:p>
            <a:pPr marL="452438" indent="-452438" algn="just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．平衡后，若保持温度和容器内压强不变，充入氦气，平衡不移动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 r="1949"/>
          <a:stretch>
            <a:fillRect/>
          </a:stretch>
        </p:blipFill>
        <p:spPr bwMode="auto">
          <a:xfrm>
            <a:off x="5478818" y="472860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58775" y="4355390"/>
            <a:ext cx="8229600" cy="188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4500"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：选项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(Y)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(Z)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，说明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的反应量等于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的反应量，反应处于平衡状态。选项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，再次充入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的浓度增大，有利于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的转化，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的转化率增大。选项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，增加压强平衡不移动，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的体积分数不变。选项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，恒温恒压下，充入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，平衡不移动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5330" y="802430"/>
            <a:ext cx="42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6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617</Words>
  <Application>Microsoft Office PowerPoint</Application>
  <PresentationFormat>全屏显示(4:3)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IPAPANNEW</vt:lpstr>
      <vt:lpstr>仿宋_GB2312</vt:lpstr>
      <vt:lpstr>黑体</vt:lpstr>
      <vt:lpstr>楷体</vt:lpstr>
      <vt:lpstr>宋体</vt:lpstr>
      <vt:lpstr>幼圆</vt:lpstr>
      <vt:lpstr>Arial</vt:lpstr>
      <vt:lpstr>Century Gothic</vt:lpstr>
      <vt:lpstr>Courier New</vt:lpstr>
      <vt:lpstr>Times New Roman</vt:lpstr>
      <vt:lpstr>Wingdings 3</vt:lpstr>
      <vt:lpstr>丝状</vt:lpstr>
      <vt:lpstr>2   化学反应与能量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  化学反应与能量</dc:title>
  <dc:creator>USER</dc:creator>
  <cp:lastModifiedBy>USER</cp:lastModifiedBy>
  <cp:revision>10</cp:revision>
  <dcterms:created xsi:type="dcterms:W3CDTF">2016-10-14T00:09:27Z</dcterms:created>
  <dcterms:modified xsi:type="dcterms:W3CDTF">2016-10-14T00:30:41Z</dcterms:modified>
</cp:coreProperties>
</file>