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2"/>
  </p:notesMasterIdLst>
  <p:sldIdLst>
    <p:sldId id="422" r:id="rId2"/>
    <p:sldId id="266" r:id="rId3"/>
    <p:sldId id="327" r:id="rId4"/>
    <p:sldId id="328" r:id="rId5"/>
    <p:sldId id="423" r:id="rId6"/>
    <p:sldId id="424" r:id="rId7"/>
    <p:sldId id="425" r:id="rId8"/>
    <p:sldId id="426" r:id="rId9"/>
    <p:sldId id="329" r:id="rId10"/>
    <p:sldId id="390" r:id="rId11"/>
    <p:sldId id="393" r:id="rId12"/>
    <p:sldId id="330" r:id="rId13"/>
    <p:sldId id="427" r:id="rId14"/>
    <p:sldId id="428" r:id="rId15"/>
    <p:sldId id="429" r:id="rId16"/>
    <p:sldId id="430" r:id="rId17"/>
    <p:sldId id="431" r:id="rId18"/>
    <p:sldId id="432" r:id="rId19"/>
    <p:sldId id="433" r:id="rId20"/>
    <p:sldId id="436"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1A55"/>
    <a:srgbClr val="D8B6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34" y="102"/>
      </p:cViewPr>
      <p:guideLst>
        <p:guide orient="horz" pos="2160"/>
        <p:guide pos="2880"/>
      </p:guideLst>
    </p:cSldViewPr>
  </p:slideViewPr>
  <p:notesTextViewPr>
    <p:cViewPr>
      <p:scale>
        <a:sx n="1" d="1"/>
        <a:sy n="1" d="1"/>
      </p:scale>
      <p:origin x="0" y="0"/>
    </p:cViewPr>
  </p:notesTextViewPr>
  <p:sorterViewPr>
    <p:cViewPr>
      <p:scale>
        <a:sx n="66" d="100"/>
        <a:sy n="66" d="100"/>
      </p:scale>
      <p:origin x="0" y="28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3331BF-35F7-43AA-AA6A-6962A2218E91}" type="datetimeFigureOut">
              <a:rPr lang="zh-CN" altLang="en-US" smtClean="0"/>
              <a:pPr/>
              <a:t>2016-09-22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046175-9D8B-468D-81B0-10E315DEF7A2}" type="slidenum">
              <a:rPr lang="zh-CN" altLang="en-US" smtClean="0"/>
              <a:pPr/>
              <a:t>‹#›</a:t>
            </a:fld>
            <a:endParaRPr lang="zh-CN" altLang="en-US"/>
          </a:p>
        </p:txBody>
      </p:sp>
    </p:spTree>
    <p:extLst>
      <p:ext uri="{BB962C8B-B14F-4D97-AF65-F5344CB8AC3E}">
        <p14:creationId xmlns:p14="http://schemas.microsoft.com/office/powerpoint/2010/main" val="3282312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83A977F-2504-E741-85B4-8F01994E1F25}" type="datetimeFigureOut">
              <a:rPr lang="en-US" dirty="0"/>
              <a:t>9/22/2016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dirty="0"/>
              <a:pPr/>
              <a:t>‹#›</a:t>
            </a:fld>
            <a:endParaRPr lang="en-US" dirty="0"/>
          </a:p>
        </p:txBody>
      </p:sp>
      <p:sp>
        <p:nvSpPr>
          <p:cNvPr id="8" name="椭圆 7"/>
          <p:cNvSpPr/>
          <p:nvPr userDrawn="1"/>
        </p:nvSpPr>
        <p:spPr>
          <a:xfrm>
            <a:off x="6516216" y="4365104"/>
            <a:ext cx="1584176" cy="1584176"/>
          </a:xfrm>
          <a:prstGeom prst="ellipse">
            <a:avLst/>
          </a:prstGeom>
          <a:solidFill>
            <a:srgbClr val="D8B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5747" y="1785195"/>
            <a:ext cx="5192507" cy="2649494"/>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2774" y="4448232"/>
            <a:ext cx="1911892" cy="1800200"/>
          </a:xfrm>
          <a:prstGeom prst="rect">
            <a:avLst/>
          </a:prstGeom>
        </p:spPr>
      </p:pic>
    </p:spTree>
    <p:extLst>
      <p:ext uri="{BB962C8B-B14F-4D97-AF65-F5344CB8AC3E}">
        <p14:creationId xmlns:p14="http://schemas.microsoft.com/office/powerpoint/2010/main" val="275285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44F351F-53B1-3B4C-8CD4-15B0457E8E3F}" type="datetimeFigureOut">
              <a:rPr lang="en-US" dirty="0"/>
              <a:t>9/22/2016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761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AB1E8F6-4F69-E448-82E4-3FF8C30628E4}" type="datetimeFigureOut">
              <a:rPr lang="en-US" dirty="0"/>
              <a:t>9/22/2016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dirty="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91937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F790BAD4-EC93-8B4C-97AE-9AB5F3271B19}" type="datetimeFigureOut">
              <a:rPr lang="en-US" dirty="0"/>
              <a:t>9/22/2016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309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E6C9050E-E079-6441-81E7-806D30677343}" type="datetimeFigureOut">
              <a:rPr lang="en-US" dirty="0"/>
              <a:t>9/22/2016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dirty="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28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9B230AF-FFB7-DE42-B481-AAC2589869DA}" type="datetimeFigureOut">
              <a:rPr lang="en-US" dirty="0"/>
              <a:t>9/22/2016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235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E9A7C16-FAF2-2C41-B697-563997C522AD}" type="datetimeFigureOut">
              <a:rPr lang="en-US" dirty="0"/>
              <a:t>9/22/2016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82156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A19D9EA-0687-604F-B97A-763B6765DF9F}" type="datetimeFigureOut">
              <a:rPr lang="en-US" dirty="0"/>
              <a:t>9/22/2016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0836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过度页">
    <p:spTree>
      <p:nvGrpSpPr>
        <p:cNvPr id="1" name=""/>
        <p:cNvGrpSpPr/>
        <p:nvPr/>
      </p:nvGrpSpPr>
      <p:grpSpPr>
        <a:xfrm>
          <a:off x="0" y="0"/>
          <a:ext cx="0" cy="0"/>
          <a:chOff x="0" y="0"/>
          <a:chExt cx="0" cy="0"/>
        </a:xfrm>
      </p:grpSpPr>
      <p:sp>
        <p:nvSpPr>
          <p:cNvPr id="10" name="矩形 9"/>
          <p:cNvSpPr/>
          <p:nvPr userDrawn="1"/>
        </p:nvSpPr>
        <p:spPr>
          <a:xfrm>
            <a:off x="0" y="2348880"/>
            <a:ext cx="2123728" cy="1512168"/>
          </a:xfrm>
          <a:prstGeom prst="rect">
            <a:avLst/>
          </a:prstGeom>
          <a:solidFill>
            <a:srgbClr val="D8B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2144510" y="2348880"/>
            <a:ext cx="7020272" cy="1512168"/>
          </a:xfrm>
          <a:prstGeom prst="rect">
            <a:avLst/>
          </a:prstGeom>
          <a:solidFill>
            <a:srgbClr val="A71A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标题 1"/>
          <p:cNvSpPr>
            <a:spLocks noGrp="1"/>
          </p:cNvSpPr>
          <p:nvPr>
            <p:ph type="title"/>
          </p:nvPr>
        </p:nvSpPr>
        <p:spPr>
          <a:xfrm>
            <a:off x="2483768" y="2492896"/>
            <a:ext cx="6552728" cy="1224136"/>
          </a:xfrm>
          <a:prstGeom prst="rect">
            <a:avLst/>
          </a:prstGeom>
        </p:spPr>
        <p:txBody>
          <a:bodyPr anchor="ctr"/>
          <a:lstStyle>
            <a:lvl1pPr algn="l">
              <a:defRPr sz="3200">
                <a:solidFill>
                  <a:schemeClr val="bg1"/>
                </a:solidFill>
                <a:latin typeface="黑体" panose="02010600030101010101" pitchFamily="2" charset="-122"/>
                <a:ea typeface="黑体" panose="02010600030101010101" pitchFamily="2"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273383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9E4AFA48-6D51-4190-A587-C3B471DD3AAE}" type="slidenum">
              <a:rPr lang="en-US" altLang="zh-CN"/>
              <a:pPr>
                <a:defRPr/>
              </a:pPr>
              <a:t>‹#›</a:t>
            </a:fld>
            <a:endParaRPr lang="en-US" altLang="zh-CN"/>
          </a:p>
        </p:txBody>
      </p:sp>
    </p:spTree>
    <p:extLst>
      <p:ext uri="{BB962C8B-B14F-4D97-AF65-F5344CB8AC3E}">
        <p14:creationId xmlns:p14="http://schemas.microsoft.com/office/powerpoint/2010/main" val="3112996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4063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B9A02F-357D-AF42-B110-A7740AFDCA1B}" type="datetimeFigureOut">
              <a:rPr lang="en-US" dirty="0"/>
              <a:t>9/22/2016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63473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888816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607858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91758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标题和竖排文字">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887642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垂直排列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9697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ABB9B27-4D02-2940-AED5-BC8F2B3B1507}" type="datetimeFigureOut">
              <a:rPr lang="en-US" dirty="0"/>
              <a:t>9/22/2016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7457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4CF7878-2C98-7449-BB8F-764A5EA8E558}" type="datetimeFigureOut">
              <a:rPr lang="en-US" dirty="0"/>
              <a:t>9/22/2016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967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D2F403-9584-1749-B6AB-5E1C5F94527C}" type="datetimeFigureOut">
              <a:rPr lang="en-US" dirty="0"/>
              <a:t>9/22/2016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3051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58C0351-EB03-5444-BA93-B7E778374E24}" type="datetimeFigureOut">
              <a:rPr lang="en-US" dirty="0"/>
              <a:t>9/22/2016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3868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dirty="0"/>
              <a:t>9/22/2016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142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1EB8CB6-48D8-4E47-B0D3-B56230F429D0}" type="datetimeFigureOut">
              <a:rPr lang="en-US" dirty="0"/>
              <a:t>9/22/2016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957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EF716D3-DCE8-CC45-8106-AE5DFCD073F9}" type="datetimeFigureOut">
              <a:rPr lang="en-US" dirty="0"/>
              <a:t>9/22/2016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6349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D9FFFB4-400D-1240-AB24-6F86C96D4DFB}" type="datetimeFigureOut">
              <a:rPr lang="en-US" dirty="0"/>
              <a:t>9/22/2016</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296457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53" r:id="rId20"/>
    <p:sldLayoutId id="2147483656" r:id="rId21"/>
    <p:sldLayoutId id="2147483657" r:id="rId22"/>
    <p:sldLayoutId id="2147483658" r:id="rId23"/>
    <p:sldLayoutId id="2147483659" r:id="rId24"/>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21.png"/><Relationship Id="rId7" Type="http://schemas.openxmlformats.org/officeDocument/2006/relationships/slide" Target="slide19.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椭圆 4"/>
          <p:cNvSpPr/>
          <p:nvPr/>
        </p:nvSpPr>
        <p:spPr>
          <a:xfrm>
            <a:off x="1422310" y="2831750"/>
            <a:ext cx="648072" cy="648072"/>
          </a:xfrm>
          <a:prstGeom prst="ellipse">
            <a:avLst/>
          </a:prstGeom>
          <a:solidFill>
            <a:srgbClr val="D8B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a:xfrm>
            <a:off x="1547664" y="2515725"/>
            <a:ext cx="6552728" cy="1224136"/>
          </a:xfrm>
        </p:spPr>
        <p:txBody>
          <a:bodyPr/>
          <a:lstStyle/>
          <a:p>
            <a:r>
              <a:rPr lang="en-US" altLang="zh-CN" b="1" dirty="0" smtClean="0">
                <a:solidFill>
                  <a:schemeClr val="tx1"/>
                </a:solidFill>
              </a:rPr>
              <a:t>2   </a:t>
            </a:r>
            <a:r>
              <a:rPr lang="zh-CN" altLang="en-US" b="1" dirty="0" smtClean="0">
                <a:solidFill>
                  <a:schemeClr val="tx1"/>
                </a:solidFill>
              </a:rPr>
              <a:t>化学反应速率与化学平衡</a:t>
            </a:r>
            <a:endParaRPr lang="zh-CN" altLang="en-US" b="1" dirty="0">
              <a:solidFill>
                <a:schemeClr val="tx1"/>
              </a:solidFill>
            </a:endParaRPr>
          </a:p>
        </p:txBody>
      </p:sp>
    </p:spTree>
    <p:extLst>
      <p:ext uri="{BB962C8B-B14F-4D97-AF65-F5344CB8AC3E}">
        <p14:creationId xmlns:p14="http://schemas.microsoft.com/office/powerpoint/2010/main" val="1797876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413744" y="620688"/>
            <a:ext cx="4824412" cy="431800"/>
          </a:xfrm>
          <a:prstGeom prst="rect">
            <a:avLst/>
          </a:prstGeom>
        </p:spPr>
        <p:txBody>
          <a:bodyPr>
            <a:normAutofit fontScale="90000"/>
          </a:bodyPr>
          <a:lstStyle/>
          <a:p>
            <a:r>
              <a:rPr lang="zh-CN" altLang="en-US" dirty="0" smtClean="0"/>
              <a:t>解题过程</a:t>
            </a:r>
            <a:endParaRPr lang="zh-CN" altLang="en-US" dirty="0"/>
          </a:p>
        </p:txBody>
      </p:sp>
      <p:sp>
        <p:nvSpPr>
          <p:cNvPr id="18" name="TextBox 17"/>
          <p:cNvSpPr txBox="1"/>
          <p:nvPr/>
        </p:nvSpPr>
        <p:spPr>
          <a:xfrm>
            <a:off x="467544" y="1412776"/>
            <a:ext cx="8208912" cy="4154984"/>
          </a:xfrm>
          <a:prstGeom prst="rect">
            <a:avLst/>
          </a:prstGeom>
          <a:noFill/>
        </p:spPr>
        <p:txBody>
          <a:bodyPr wrap="square" rtlCol="0">
            <a:spAutoFit/>
          </a:bodyPr>
          <a:lstStyle/>
          <a:p>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解析　法一：</a:t>
            </a:r>
            <a:endPar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endParaRPr>
          </a:p>
          <a:p>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在化学反应速率单位相同的前提下，化学反应速率之比等于化学反应方程式中的化学计量数之比v(A)∶v(B)∶v(C)∶v(D)＝3∶1∶2∶2，则用A表示的化学反应速率分别为：</a:t>
            </a:r>
            <a:endPar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endParaRPr>
          </a:p>
          <a:p>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①</a:t>
            </a:r>
            <a:r>
              <a:rPr lang="it-IT" sz="2400" b="1" dirty="0" smtClean="0">
                <a:latin typeface="Times New Roman" panose="02020603050405020304" pitchFamily="18" charset="0"/>
                <a:ea typeface="宋体" panose="02010600030101010101" pitchFamily="2" charset="-122"/>
                <a:cs typeface="Times New Roman" panose="02020603050405020304" pitchFamily="18" charset="0"/>
              </a:rPr>
              <a:t>v(A)</a:t>
            </a:r>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it-IT" sz="2400" b="1" dirty="0" smtClean="0">
                <a:latin typeface="Times New Roman" panose="02020603050405020304" pitchFamily="18" charset="0"/>
                <a:ea typeface="宋体" panose="02010600030101010101" pitchFamily="2" charset="-122"/>
                <a:cs typeface="Times New Roman" panose="02020603050405020304" pitchFamily="18" charset="0"/>
              </a:rPr>
              <a:t>0.6 mol/(L</a:t>
            </a:r>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it-IT" sz="2400" b="1" dirty="0" smtClean="0">
                <a:latin typeface="Times New Roman" panose="02020603050405020304" pitchFamily="18" charset="0"/>
                <a:ea typeface="宋体" panose="02010600030101010101" pitchFamily="2" charset="-122"/>
                <a:cs typeface="Times New Roman" panose="02020603050405020304" pitchFamily="18" charset="0"/>
              </a:rPr>
              <a:t>min)</a:t>
            </a:r>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endParaRPr>
          </a:p>
          <a:p>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②</a:t>
            </a:r>
            <a:r>
              <a:rPr lang="it-IT" sz="2400" b="1" dirty="0" smtClean="0">
                <a:latin typeface="Times New Roman" panose="02020603050405020304" pitchFamily="18" charset="0"/>
                <a:ea typeface="宋体" panose="02010600030101010101" pitchFamily="2" charset="-122"/>
                <a:cs typeface="Times New Roman" panose="02020603050405020304" pitchFamily="18" charset="0"/>
              </a:rPr>
              <a:t>v(A)</a:t>
            </a:r>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it-IT" sz="2400" b="1" dirty="0" smtClean="0">
                <a:latin typeface="Times New Roman" panose="02020603050405020304" pitchFamily="18" charset="0"/>
                <a:ea typeface="宋体" panose="02010600030101010101" pitchFamily="2" charset="-122"/>
                <a:cs typeface="Times New Roman" panose="02020603050405020304" pitchFamily="18" charset="0"/>
              </a:rPr>
              <a:t>3 v(B)</a:t>
            </a:r>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it-IT" sz="2400" b="1" dirty="0" smtClean="0">
                <a:latin typeface="Times New Roman" panose="02020603050405020304" pitchFamily="18" charset="0"/>
                <a:ea typeface="宋体" panose="02010600030101010101" pitchFamily="2" charset="-122"/>
                <a:cs typeface="Times New Roman" panose="02020603050405020304" pitchFamily="18" charset="0"/>
              </a:rPr>
              <a:t>1.35 mol/(L</a:t>
            </a:r>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it-IT" sz="2400" b="1" dirty="0" smtClean="0">
                <a:latin typeface="Times New Roman" panose="02020603050405020304" pitchFamily="18" charset="0"/>
                <a:ea typeface="宋体" panose="02010600030101010101" pitchFamily="2" charset="-122"/>
                <a:cs typeface="Times New Roman" panose="02020603050405020304" pitchFamily="18" charset="0"/>
              </a:rPr>
              <a:t>min)</a:t>
            </a:r>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endParaRPr>
          </a:p>
          <a:p>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③</a:t>
            </a:r>
            <a:r>
              <a:rPr lang="it-IT" sz="2400" b="1" dirty="0" smtClean="0">
                <a:latin typeface="Times New Roman" panose="02020603050405020304" pitchFamily="18" charset="0"/>
                <a:ea typeface="宋体" panose="02010600030101010101" pitchFamily="2" charset="-122"/>
                <a:cs typeface="Times New Roman" panose="02020603050405020304" pitchFamily="18" charset="0"/>
              </a:rPr>
              <a:t>v(A)</a:t>
            </a:r>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sz="2400" b="1" dirty="0" smtClean="0">
                <a:latin typeface="Times New Roman" panose="02020603050405020304" pitchFamily="18" charset="0"/>
                <a:ea typeface="宋体" panose="02010600030101010101" pitchFamily="2" charset="-122"/>
                <a:cs typeface="Times New Roman" panose="02020603050405020304" pitchFamily="18" charset="0"/>
              </a:rPr>
              <a:t>1.5</a:t>
            </a:r>
            <a:r>
              <a:rPr lang="it-IT" sz="2400" b="1" dirty="0" smtClean="0">
                <a:latin typeface="Times New Roman" panose="02020603050405020304" pitchFamily="18" charset="0"/>
                <a:ea typeface="宋体" panose="02010600030101010101" pitchFamily="2" charset="-122"/>
                <a:cs typeface="Times New Roman" panose="02020603050405020304" pitchFamily="18" charset="0"/>
              </a:rPr>
              <a:t>v(C)</a:t>
            </a:r>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it-IT" sz="2400" b="1" dirty="0" smtClean="0">
                <a:latin typeface="Times New Roman" panose="02020603050405020304" pitchFamily="18" charset="0"/>
                <a:ea typeface="宋体" panose="02010600030101010101" pitchFamily="2" charset="-122"/>
                <a:cs typeface="Times New Roman" panose="02020603050405020304" pitchFamily="18" charset="0"/>
              </a:rPr>
              <a:t>0.022 5 mol/(L</a:t>
            </a:r>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it-IT" sz="2400" b="1" dirty="0" smtClean="0">
                <a:latin typeface="Times New Roman" panose="02020603050405020304" pitchFamily="18" charset="0"/>
                <a:ea typeface="宋体" panose="02010600030101010101" pitchFamily="2" charset="-122"/>
                <a:cs typeface="Times New Roman" panose="02020603050405020304" pitchFamily="18" charset="0"/>
              </a:rPr>
              <a:t>min)</a:t>
            </a:r>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endParaRPr>
          </a:p>
          <a:p>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④</a:t>
            </a:r>
            <a:r>
              <a:rPr lang="it-IT" sz="2400" b="1" dirty="0" smtClean="0">
                <a:latin typeface="Times New Roman" panose="02020603050405020304" pitchFamily="18" charset="0"/>
                <a:ea typeface="宋体" panose="02010600030101010101" pitchFamily="2" charset="-122"/>
                <a:cs typeface="Times New Roman" panose="02020603050405020304" pitchFamily="18" charset="0"/>
              </a:rPr>
              <a:t>v(A)</a:t>
            </a:r>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sz="2400" b="1" dirty="0" smtClean="0">
                <a:latin typeface="Times New Roman" panose="02020603050405020304" pitchFamily="18" charset="0"/>
                <a:ea typeface="宋体" panose="02010600030101010101" pitchFamily="2" charset="-122"/>
                <a:cs typeface="Times New Roman" panose="02020603050405020304" pitchFamily="18" charset="0"/>
              </a:rPr>
              <a:t>1.5</a:t>
            </a:r>
            <a:r>
              <a:rPr lang="it-IT" sz="2400" b="1" dirty="0" smtClean="0">
                <a:latin typeface="Times New Roman" panose="02020603050405020304" pitchFamily="18" charset="0"/>
                <a:ea typeface="宋体" panose="02010600030101010101" pitchFamily="2" charset="-122"/>
                <a:cs typeface="Times New Roman" panose="02020603050405020304" pitchFamily="18" charset="0"/>
              </a:rPr>
              <a:t>v(D)</a:t>
            </a:r>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it-IT" sz="2400" b="1" dirty="0" smtClean="0">
                <a:latin typeface="Times New Roman" panose="02020603050405020304" pitchFamily="18" charset="0"/>
                <a:ea typeface="宋体" panose="02010600030101010101" pitchFamily="2" charset="-122"/>
                <a:cs typeface="Times New Roman" panose="02020603050405020304" pitchFamily="18" charset="0"/>
              </a:rPr>
              <a:t>0.675 mol/(L</a:t>
            </a:r>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it-IT" sz="2400" b="1" dirty="0" smtClean="0">
                <a:latin typeface="Times New Roman" panose="02020603050405020304" pitchFamily="18" charset="0"/>
                <a:ea typeface="宋体" panose="02010600030101010101" pitchFamily="2" charset="-122"/>
                <a:cs typeface="Times New Roman" panose="02020603050405020304" pitchFamily="18" charset="0"/>
              </a:rPr>
              <a:t>min)</a:t>
            </a:r>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endParaRPr>
          </a:p>
          <a:p>
            <a:r>
              <a:rPr lang="x-none" sz="2400" b="1" dirty="0" smtClean="0">
                <a:latin typeface="Times New Roman" panose="02020603050405020304" pitchFamily="18" charset="0"/>
                <a:ea typeface="宋体" panose="02010600030101010101" pitchFamily="2" charset="-122"/>
                <a:cs typeface="Times New Roman" panose="02020603050405020304" pitchFamily="18" charset="0"/>
              </a:rPr>
              <a:t>则该反应在不同的条件下进行最快的是②。</a:t>
            </a:r>
            <a:endPar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51520" y="404664"/>
            <a:ext cx="8496944" cy="6555641"/>
          </a:xfrm>
          <a:prstGeom prst="rect">
            <a:avLst/>
          </a:prstGeom>
          <a:noFill/>
        </p:spPr>
        <p:txBody>
          <a:bodyPr wrap="square" rtlCol="0">
            <a:spAutoFit/>
          </a:bodyPr>
          <a:lstStyle/>
          <a:p>
            <a:r>
              <a:rPr lang="x-none" sz="2800" b="1" dirty="0" smtClean="0">
                <a:latin typeface="Times New Roman" panose="02020603050405020304" pitchFamily="18" charset="0"/>
                <a:ea typeface="宋体" panose="02010600030101010101" pitchFamily="2" charset="-122"/>
                <a:cs typeface="Times New Roman" panose="02020603050405020304" pitchFamily="18" charset="0"/>
              </a:rPr>
              <a:t>法二：</a:t>
            </a:r>
            <a:endPar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endParaRPr>
          </a:p>
          <a:p>
            <a:r>
              <a:rPr lang="x-none" sz="2800" b="1" dirty="0" smtClean="0">
                <a:latin typeface="Times New Roman" panose="02020603050405020304" pitchFamily="18" charset="0"/>
                <a:ea typeface="宋体" panose="02010600030101010101" pitchFamily="2" charset="-122"/>
                <a:cs typeface="Times New Roman" panose="02020603050405020304" pitchFamily="18" charset="0"/>
              </a:rPr>
              <a:t>在化学反应速率单位相同的前提下，化学反应速率的数值除以相应的化学计量数，数值越大，表示反应速率越快</a:t>
            </a:r>
            <a:endPar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endParaRPr>
          </a:p>
          <a:p>
            <a:pPr lvl="0"/>
            <a:r>
              <a:rPr lang="en-US"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x-none" sz="2800" b="1" u="sng" dirty="0" smtClean="0">
                <a:latin typeface="Times New Roman" panose="02020603050405020304" pitchFamily="18" charset="0"/>
                <a:ea typeface="宋体" panose="02010600030101010101" pitchFamily="2" charset="-122"/>
                <a:cs typeface="Times New Roman" panose="02020603050405020304" pitchFamily="18" charset="0"/>
              </a:rPr>
              <a:t>［</a:t>
            </a:r>
            <a:r>
              <a:rPr lang="it-IT" sz="2800" b="1" u="sng" dirty="0" smtClean="0">
                <a:latin typeface="Times New Roman" panose="02020603050405020304" pitchFamily="18" charset="0"/>
                <a:ea typeface="宋体" panose="02010600030101010101" pitchFamily="2" charset="-122"/>
                <a:cs typeface="Times New Roman" panose="02020603050405020304" pitchFamily="18" charset="0"/>
              </a:rPr>
              <a:t>0.6 mol/(L</a:t>
            </a:r>
            <a:r>
              <a:rPr lang="x-none" sz="2800" b="1" u="sng" dirty="0" smtClean="0">
                <a:latin typeface="Times New Roman" panose="02020603050405020304" pitchFamily="18" charset="0"/>
                <a:ea typeface="宋体" panose="02010600030101010101" pitchFamily="2" charset="-122"/>
                <a:cs typeface="Times New Roman" panose="02020603050405020304" pitchFamily="18" charset="0"/>
              </a:rPr>
              <a:t>·</a:t>
            </a:r>
            <a:r>
              <a:rPr lang="it-IT" sz="2800" b="1" u="sng" dirty="0" smtClean="0">
                <a:latin typeface="Times New Roman" panose="02020603050405020304" pitchFamily="18" charset="0"/>
                <a:ea typeface="宋体" panose="02010600030101010101" pitchFamily="2" charset="-122"/>
                <a:cs typeface="Times New Roman" panose="02020603050405020304" pitchFamily="18" charset="0"/>
              </a:rPr>
              <a:t>min)</a:t>
            </a:r>
            <a:r>
              <a:rPr lang="x-none" sz="2800" b="1" u="sng" dirty="0" smtClean="0">
                <a:latin typeface="Times New Roman" panose="02020603050405020304" pitchFamily="18" charset="0"/>
                <a:ea typeface="宋体" panose="02010600030101010101" pitchFamily="2" charset="-122"/>
                <a:cs typeface="Times New Roman" panose="02020603050405020304" pitchFamily="18" charset="0"/>
              </a:rPr>
              <a:t>］</a:t>
            </a:r>
            <a:r>
              <a:rPr lang="it-IT" sz="2800" b="1" dirty="0" smtClean="0">
                <a:latin typeface="Times New Roman" panose="02020603050405020304" pitchFamily="18" charset="0"/>
                <a:ea typeface="宋体" panose="02010600030101010101" pitchFamily="2" charset="-122"/>
                <a:cs typeface="Times New Roman" panose="02020603050405020304" pitchFamily="18" charset="0"/>
              </a:rPr>
              <a:t>=0.2 mol/(L</a:t>
            </a:r>
            <a:r>
              <a:rPr lang="x-none"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it-IT" sz="2800" b="1" dirty="0" smtClean="0">
                <a:latin typeface="Times New Roman" panose="02020603050405020304" pitchFamily="18" charset="0"/>
                <a:ea typeface="宋体" panose="02010600030101010101" pitchFamily="2" charset="-122"/>
                <a:cs typeface="Times New Roman" panose="02020603050405020304" pitchFamily="18" charset="0"/>
              </a:rPr>
              <a:t>min)</a:t>
            </a:r>
            <a:r>
              <a:rPr lang="x-none" sz="28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endParaRPr>
          </a:p>
          <a:p>
            <a:pPr lvl="0"/>
            <a:endPar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a:p>
            <a:pPr lvl="0"/>
            <a:r>
              <a:rPr lang="en-US"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x-none" sz="2800" b="1" u="sng"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u="sng" dirty="0" smtClean="0">
                <a:latin typeface="Times New Roman" panose="02020603050405020304" pitchFamily="18" charset="0"/>
                <a:ea typeface="宋体" panose="02010600030101010101" pitchFamily="2" charset="-122"/>
                <a:cs typeface="Times New Roman" panose="02020603050405020304" pitchFamily="18" charset="0"/>
              </a:rPr>
              <a:t>0.45 mol/(L</a:t>
            </a:r>
            <a:r>
              <a:rPr lang="x-none" sz="2800" b="1" u="sng"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u="sng" dirty="0" smtClean="0">
                <a:latin typeface="Times New Roman" panose="02020603050405020304" pitchFamily="18" charset="0"/>
                <a:ea typeface="宋体" panose="02010600030101010101" pitchFamily="2" charset="-122"/>
                <a:cs typeface="Times New Roman" panose="02020603050405020304" pitchFamily="18" charset="0"/>
              </a:rPr>
              <a:t>min) </a:t>
            </a:r>
            <a:r>
              <a:rPr lang="x-none" sz="2800" b="1" u="sng" dirty="0" smtClean="0">
                <a:latin typeface="Times New Roman" panose="02020603050405020304" pitchFamily="18" charset="0"/>
                <a:ea typeface="宋体" panose="02010600030101010101" pitchFamily="2" charset="-122"/>
                <a:cs typeface="Times New Roman" panose="02020603050405020304" pitchFamily="18" charset="0"/>
              </a:rPr>
              <a:t>］</a:t>
            </a:r>
            <a:r>
              <a:rPr lang="it-IT"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0.45 mol/(L</a:t>
            </a:r>
            <a:r>
              <a:rPr lang="x-none"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min)</a:t>
            </a:r>
            <a:r>
              <a:rPr lang="x-none" sz="28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sz="2800" b="1" dirty="0" smtClean="0">
              <a:latin typeface="Times New Roman" panose="02020603050405020304" pitchFamily="18" charset="0"/>
              <a:ea typeface="宋体" panose="02010600030101010101" pitchFamily="2" charset="-122"/>
              <a:cs typeface="Times New Roman" panose="02020603050405020304" pitchFamily="18" charset="0"/>
            </a:endParaRPr>
          </a:p>
          <a:p>
            <a:pPr lvl="0"/>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lvl="0"/>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x-none" sz="2800" b="1" u="sng"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u="sng" dirty="0" smtClean="0">
                <a:latin typeface="Times New Roman" panose="02020603050405020304" pitchFamily="18" charset="0"/>
                <a:ea typeface="宋体" panose="02010600030101010101" pitchFamily="2" charset="-122"/>
                <a:cs typeface="Times New Roman" panose="02020603050405020304" pitchFamily="18" charset="0"/>
              </a:rPr>
              <a:t>0.015 mol/(L</a:t>
            </a:r>
            <a:r>
              <a:rPr lang="x-none" sz="2800" b="1" u="sng"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u="sng" dirty="0" smtClean="0">
                <a:latin typeface="Times New Roman" panose="02020603050405020304" pitchFamily="18" charset="0"/>
                <a:ea typeface="宋体" panose="02010600030101010101" pitchFamily="2" charset="-122"/>
                <a:cs typeface="Times New Roman" panose="02020603050405020304" pitchFamily="18" charset="0"/>
              </a:rPr>
              <a:t>min) </a:t>
            </a:r>
            <a:r>
              <a:rPr lang="x-none" sz="2800" b="1" u="sng" dirty="0" smtClean="0">
                <a:latin typeface="Times New Roman" panose="02020603050405020304" pitchFamily="18" charset="0"/>
                <a:ea typeface="宋体" panose="02010600030101010101" pitchFamily="2" charset="-122"/>
                <a:cs typeface="Times New Roman" panose="02020603050405020304" pitchFamily="18" charset="0"/>
              </a:rPr>
              <a:t>］</a:t>
            </a:r>
            <a:r>
              <a:rPr lang="it-IT" sz="2800" b="1" dirty="0" smtClean="0">
                <a:latin typeface="Times New Roman" panose="02020603050405020304" pitchFamily="18" charset="0"/>
                <a:ea typeface="宋体" panose="02010600030101010101" pitchFamily="2" charset="-122"/>
                <a:cs typeface="Times New Roman" panose="02020603050405020304" pitchFamily="18" charset="0"/>
              </a:rPr>
              <a:t>=0.0075</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mol/(L</a:t>
            </a:r>
            <a:r>
              <a:rPr lang="x-none"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min)</a:t>
            </a:r>
            <a:r>
              <a:rPr lang="x-none" sz="28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endParaRPr>
          </a:p>
          <a:p>
            <a:pPr lvl="0"/>
            <a:endPar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a:p>
            <a:pPr lvl="0"/>
            <a:r>
              <a:rPr lang="en-US"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x-none" sz="2800" b="1" u="sng"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u="sng" dirty="0" smtClean="0">
                <a:latin typeface="Times New Roman" panose="02020603050405020304" pitchFamily="18" charset="0"/>
                <a:ea typeface="宋体" panose="02010600030101010101" pitchFamily="2" charset="-122"/>
                <a:cs typeface="Times New Roman" panose="02020603050405020304" pitchFamily="18" charset="0"/>
              </a:rPr>
              <a:t>0.45 mol/(L</a:t>
            </a:r>
            <a:r>
              <a:rPr lang="x-none" sz="2800" b="1" u="sng"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u="sng" dirty="0" smtClean="0">
                <a:latin typeface="Times New Roman" panose="02020603050405020304" pitchFamily="18" charset="0"/>
                <a:ea typeface="宋体" panose="02010600030101010101" pitchFamily="2" charset="-122"/>
                <a:cs typeface="Times New Roman" panose="02020603050405020304" pitchFamily="18" charset="0"/>
              </a:rPr>
              <a:t>min) </a:t>
            </a:r>
            <a:r>
              <a:rPr lang="x-none" sz="2800" b="1" u="sng" dirty="0" smtClean="0">
                <a:latin typeface="Times New Roman" panose="02020603050405020304" pitchFamily="18" charset="0"/>
                <a:ea typeface="宋体" panose="02010600030101010101" pitchFamily="2" charset="-122"/>
                <a:cs typeface="Times New Roman" panose="02020603050405020304" pitchFamily="18" charset="0"/>
              </a:rPr>
              <a:t>］</a:t>
            </a:r>
            <a:r>
              <a:rPr lang="it-IT" sz="2800" b="1" dirty="0" smtClean="0">
                <a:latin typeface="Times New Roman" panose="02020603050405020304" pitchFamily="18" charset="0"/>
                <a:ea typeface="宋体" panose="02010600030101010101" pitchFamily="2" charset="-122"/>
                <a:cs typeface="Times New Roman" panose="02020603050405020304" pitchFamily="18" charset="0"/>
              </a:rPr>
              <a:t>=0.225</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mol/(L</a:t>
            </a:r>
            <a:r>
              <a:rPr lang="x-none"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min)</a:t>
            </a:r>
            <a:r>
              <a:rPr lang="x-none" sz="28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 </a:t>
            </a:r>
          </a:p>
          <a:p>
            <a:endParaRPr lang="en-US" sz="2800" b="1" dirty="0" smtClean="0">
              <a:latin typeface="Times New Roman" panose="02020603050405020304" pitchFamily="18" charset="0"/>
              <a:ea typeface="宋体" panose="02010600030101010101" pitchFamily="2" charset="-122"/>
              <a:cs typeface="Times New Roman" panose="02020603050405020304" pitchFamily="18" charset="0"/>
            </a:endParaRPr>
          </a:p>
          <a:p>
            <a:r>
              <a:rPr lang="x-none" sz="2800" b="1" dirty="0" smtClean="0">
                <a:latin typeface="Times New Roman" panose="02020603050405020304" pitchFamily="18" charset="0"/>
                <a:ea typeface="宋体" panose="02010600030101010101" pitchFamily="2" charset="-122"/>
                <a:cs typeface="Times New Roman" panose="02020603050405020304" pitchFamily="18" charset="0"/>
              </a:rPr>
              <a:t>答案　</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D     </a:t>
            </a:r>
            <a:r>
              <a:rPr lang="x-none" sz="2800" b="1" dirty="0" smtClean="0">
                <a:latin typeface="Times New Roman" panose="02020603050405020304" pitchFamily="18" charset="0"/>
                <a:ea typeface="宋体" panose="02010600030101010101" pitchFamily="2" charset="-122"/>
                <a:cs typeface="Times New Roman" panose="02020603050405020304" pitchFamily="18" charset="0"/>
              </a:rPr>
              <a:t>且②＞④＞①＞③</a:t>
            </a:r>
            <a:endPar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590" y="2470004"/>
            <a:ext cx="603250"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64" y="2204864"/>
            <a:ext cx="13843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590" y="3331896"/>
            <a:ext cx="603250"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064" y="3068960"/>
            <a:ext cx="13716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764" y="3861048"/>
            <a:ext cx="13589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8590" y="4172743"/>
            <a:ext cx="603250"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8590" y="5085184"/>
            <a:ext cx="603250"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251" y="4762468"/>
            <a:ext cx="1395413"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Rot="1" noChangeArrowheads="1"/>
          </p:cNvSpPr>
          <p:nvPr>
            <p:ph type="title" idx="4294967295"/>
          </p:nvPr>
        </p:nvSpPr>
        <p:spPr>
          <a:xfrm>
            <a:off x="611560" y="863858"/>
            <a:ext cx="4752975" cy="582612"/>
          </a:xfrm>
          <a:prstGeom prst="rect">
            <a:avLst/>
          </a:prstGeom>
        </p:spPr>
        <p:txBody>
          <a:bodyPr/>
          <a:lstStyle/>
          <a:p>
            <a:pPr algn="l"/>
            <a:r>
              <a:rPr lang="zh-CN" altLang="en-US" sz="2800" b="1" dirty="0">
                <a:solidFill>
                  <a:schemeClr val="tx1"/>
                </a:solidFill>
              </a:rPr>
              <a:t>练习</a:t>
            </a:r>
            <a:r>
              <a:rPr lang="zh-CN" altLang="en-US" sz="2800" b="1" dirty="0" smtClean="0">
                <a:solidFill>
                  <a:schemeClr val="tx1"/>
                </a:solidFill>
              </a:rPr>
              <a:t>：</a:t>
            </a:r>
            <a:endParaRPr lang="zh-CN" altLang="en-US" sz="2800" b="1" dirty="0">
              <a:solidFill>
                <a:schemeClr val="tx1"/>
              </a:solidFill>
            </a:endParaRPr>
          </a:p>
        </p:txBody>
      </p:sp>
      <p:sp>
        <p:nvSpPr>
          <p:cNvPr id="33795" name="Rectangle 3"/>
          <p:cNvSpPr>
            <a:spLocks noGrp="1" noRot="1" noChangeArrowheads="1"/>
          </p:cNvSpPr>
          <p:nvPr>
            <p:ph type="body" idx="4294967295"/>
          </p:nvPr>
        </p:nvSpPr>
        <p:spPr>
          <a:xfrm>
            <a:off x="327208" y="1627260"/>
            <a:ext cx="8136904" cy="4895850"/>
          </a:xfrm>
          <a:prstGeom prst="rect">
            <a:avLst/>
          </a:prstGeom>
        </p:spPr>
        <p:txBody>
          <a:bodyPr/>
          <a:lstStyle/>
          <a:p>
            <a:pPr>
              <a:lnSpc>
                <a:spcPct val="120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在一定条件下：</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O</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rPr>
              <a:t>4</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2NO</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秒内</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O</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的浓度由</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0.1mol/L</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降到</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0.06mol/L</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，则</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O</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rPr>
              <a:t>4</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单位：</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mol/(L·s)]</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为</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
            </a:r>
            <a:b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b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0.1		</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0.002</a:t>
            </a:r>
            <a:b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b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0.06		D</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0.04</a:t>
            </a:r>
          </a:p>
          <a:p>
            <a:pPr>
              <a:lnSpc>
                <a:spcPct val="120000"/>
              </a:lnSpc>
            </a:pP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与</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(NO</a:t>
            </a:r>
            <a:r>
              <a:rPr lang="en-US" altLang="zh-CN" sz="2400" b="1" baseline="-250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)=0.003 mol/(L·s)</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比较，哪一个表示的反应速率更快？</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 name="Group 4"/>
          <p:cNvGrpSpPr>
            <a:grpSpLocks/>
          </p:cNvGrpSpPr>
          <p:nvPr/>
        </p:nvGrpSpPr>
        <p:grpSpPr bwMode="auto">
          <a:xfrm>
            <a:off x="3707904" y="1844824"/>
            <a:ext cx="511417" cy="162223"/>
            <a:chOff x="3787" y="3612"/>
            <a:chExt cx="681" cy="181"/>
          </a:xfrm>
        </p:grpSpPr>
        <p:grpSp>
          <p:nvGrpSpPr>
            <p:cNvPr id="3" name="Group 5"/>
            <p:cNvGrpSpPr>
              <a:grpSpLocks/>
            </p:cNvGrpSpPr>
            <p:nvPr/>
          </p:nvGrpSpPr>
          <p:grpSpPr bwMode="auto">
            <a:xfrm>
              <a:off x="3787" y="3612"/>
              <a:ext cx="681" cy="45"/>
              <a:chOff x="3787" y="3612"/>
              <a:chExt cx="681" cy="45"/>
            </a:xfrm>
          </p:grpSpPr>
          <p:sp>
            <p:nvSpPr>
              <p:cNvPr id="33798" name="Line 6"/>
              <p:cNvSpPr>
                <a:spLocks noChangeShapeType="1"/>
              </p:cNvSpPr>
              <p:nvPr/>
            </p:nvSpPr>
            <p:spPr bwMode="auto">
              <a:xfrm>
                <a:off x="3787" y="3657"/>
                <a:ext cx="681" cy="0"/>
              </a:xfrm>
              <a:prstGeom prst="line">
                <a:avLst/>
              </a:prstGeom>
              <a:noFill/>
              <a:ln w="38100">
                <a:solidFill>
                  <a:schemeClr val="tx1"/>
                </a:solidFill>
                <a:round/>
                <a:headEnd/>
                <a:tailEnd/>
              </a:ln>
              <a:effectLst/>
            </p:spPr>
            <p:txBody>
              <a:bodyPr/>
              <a:lstStyle/>
              <a:p>
                <a:endParaRPr lang="zh-CN" altLang="en-US"/>
              </a:p>
            </p:txBody>
          </p:sp>
          <p:sp>
            <p:nvSpPr>
              <p:cNvPr id="33799" name="Line 7"/>
              <p:cNvSpPr>
                <a:spLocks noChangeShapeType="1"/>
              </p:cNvSpPr>
              <p:nvPr/>
            </p:nvSpPr>
            <p:spPr bwMode="auto">
              <a:xfrm>
                <a:off x="4377" y="3612"/>
                <a:ext cx="91" cy="45"/>
              </a:xfrm>
              <a:prstGeom prst="line">
                <a:avLst/>
              </a:prstGeom>
              <a:noFill/>
              <a:ln w="38100">
                <a:solidFill>
                  <a:schemeClr val="tx1"/>
                </a:solidFill>
                <a:round/>
                <a:headEnd/>
                <a:tailEnd/>
              </a:ln>
              <a:effectLst/>
            </p:spPr>
            <p:txBody>
              <a:bodyPr/>
              <a:lstStyle/>
              <a:p>
                <a:endParaRPr lang="zh-CN" altLang="en-US"/>
              </a:p>
            </p:txBody>
          </p:sp>
        </p:grpSp>
        <p:grpSp>
          <p:nvGrpSpPr>
            <p:cNvPr id="4" name="Group 8"/>
            <p:cNvGrpSpPr>
              <a:grpSpLocks/>
            </p:cNvGrpSpPr>
            <p:nvPr/>
          </p:nvGrpSpPr>
          <p:grpSpPr bwMode="auto">
            <a:xfrm flipH="1" flipV="1">
              <a:off x="3787" y="3748"/>
              <a:ext cx="681" cy="45"/>
              <a:chOff x="3787" y="3612"/>
              <a:chExt cx="681" cy="45"/>
            </a:xfrm>
          </p:grpSpPr>
          <p:sp>
            <p:nvSpPr>
              <p:cNvPr id="33801" name="Line 9"/>
              <p:cNvSpPr>
                <a:spLocks noChangeShapeType="1"/>
              </p:cNvSpPr>
              <p:nvPr/>
            </p:nvSpPr>
            <p:spPr bwMode="auto">
              <a:xfrm>
                <a:off x="3787" y="3657"/>
                <a:ext cx="681" cy="0"/>
              </a:xfrm>
              <a:prstGeom prst="line">
                <a:avLst/>
              </a:prstGeom>
              <a:noFill/>
              <a:ln w="38100">
                <a:solidFill>
                  <a:schemeClr val="tx1"/>
                </a:solidFill>
                <a:round/>
                <a:headEnd/>
                <a:tailEnd/>
              </a:ln>
              <a:effectLst/>
            </p:spPr>
            <p:txBody>
              <a:bodyPr/>
              <a:lstStyle/>
              <a:p>
                <a:endParaRPr lang="zh-CN" altLang="en-US"/>
              </a:p>
            </p:txBody>
          </p:sp>
          <p:sp>
            <p:nvSpPr>
              <p:cNvPr id="33802" name="Line 10"/>
              <p:cNvSpPr>
                <a:spLocks noChangeShapeType="1"/>
              </p:cNvSpPr>
              <p:nvPr/>
            </p:nvSpPr>
            <p:spPr bwMode="auto">
              <a:xfrm>
                <a:off x="4377" y="3612"/>
                <a:ext cx="91" cy="45"/>
              </a:xfrm>
              <a:prstGeom prst="line">
                <a:avLst/>
              </a:prstGeom>
              <a:noFill/>
              <a:ln w="38100">
                <a:solidFill>
                  <a:schemeClr val="tx1"/>
                </a:solidFill>
                <a:round/>
                <a:headEnd/>
                <a:tailEnd/>
              </a:ln>
              <a:effectLst/>
            </p:spPr>
            <p:txBody>
              <a:bodyPr/>
              <a:lstStyle/>
              <a:p>
                <a:endParaRPr lang="zh-CN" altLang="en-US"/>
              </a:p>
            </p:txBody>
          </p:sp>
        </p:grpSp>
      </p:grpSp>
      <p:sp>
        <p:nvSpPr>
          <p:cNvPr id="12" name="TextBox 10"/>
          <p:cNvSpPr txBox="1"/>
          <p:nvPr/>
        </p:nvSpPr>
        <p:spPr>
          <a:xfrm>
            <a:off x="857415" y="2540503"/>
            <a:ext cx="857256" cy="523220"/>
          </a:xfrm>
          <a:prstGeom prst="rect">
            <a:avLst/>
          </a:prstGeom>
          <a:noFill/>
        </p:spPr>
        <p:txBody>
          <a:bodyPr wrap="square" rtlCol="0">
            <a:spAutoFit/>
          </a:bodyPr>
          <a:lstStyle/>
          <a:p>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a:t>
            </a:r>
            <a:endPar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10" name="Picture 2" descr="225028_092239089_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905000"/>
            <a:ext cx="158432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7411" name="Rectangle 3"/>
          <p:cNvSpPr>
            <a:spLocks noChangeArrowheads="1"/>
          </p:cNvSpPr>
          <p:nvPr/>
        </p:nvSpPr>
        <p:spPr bwMode="auto">
          <a:xfrm>
            <a:off x="1006475" y="2971800"/>
            <a:ext cx="8137525"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35000"/>
              </a:spcBef>
              <a:spcAft>
                <a:spcPct val="25000"/>
              </a:spcAft>
            </a:pPr>
            <a:r>
              <a:rPr lang="zh-CN" altLang="en-US" sz="3600" b="1" dirty="0">
                <a:latin typeface="宋体" panose="02010600030101010101" pitchFamily="2" charset="-122"/>
                <a:ea typeface="宋体" panose="02010600030101010101" pitchFamily="2" charset="-122"/>
              </a:rPr>
              <a:t>      </a:t>
            </a:r>
            <a:r>
              <a:rPr lang="zh-CN" altLang="en-US" sz="4000" b="1" dirty="0">
                <a:latin typeface="宋体" panose="02010600030101010101" pitchFamily="2" charset="-122"/>
                <a:ea typeface="宋体" panose="02010600030101010101" pitchFamily="2" charset="-122"/>
              </a:rPr>
              <a:t>不同浓度的稀硫酸与锌反应的实验，你准备如何比较反应速率的快慢？</a:t>
            </a:r>
          </a:p>
        </p:txBody>
      </p:sp>
      <p:sp>
        <p:nvSpPr>
          <p:cNvPr id="17413" name="Rectangle 5"/>
          <p:cNvSpPr>
            <a:spLocks noChangeArrowheads="1"/>
          </p:cNvSpPr>
          <p:nvPr/>
        </p:nvSpPr>
        <p:spPr bwMode="auto">
          <a:xfrm>
            <a:off x="2195736" y="1700808"/>
            <a:ext cx="6127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3A1098"/>
                </a:solidFill>
                <a:ea typeface="隶书" panose="02010509060101010101" pitchFamily="49" charset="-122"/>
              </a:rPr>
              <a:t>二、化学反应速率的实验测定</a:t>
            </a:r>
          </a:p>
        </p:txBody>
      </p:sp>
    </p:spTree>
    <p:extLst>
      <p:ext uri="{BB962C8B-B14F-4D97-AF65-F5344CB8AC3E}">
        <p14:creationId xmlns:p14="http://schemas.microsoft.com/office/powerpoint/2010/main" val="3495524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28600" y="2590800"/>
            <a:ext cx="91440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35000"/>
              </a:spcBef>
            </a:pPr>
            <a:r>
              <a:rPr lang="zh-CN" altLang="en-US" sz="3200" b="1" dirty="0">
                <a:latin typeface="宋体" panose="02010600030101010101" pitchFamily="2" charset="-122"/>
                <a:ea typeface="宋体" panose="02010600030101010101" pitchFamily="2" charset="-122"/>
              </a:rPr>
              <a:t>①观察产生气泡的快、慢；</a:t>
            </a:r>
          </a:p>
          <a:p>
            <a:pPr>
              <a:lnSpc>
                <a:spcPct val="110000"/>
              </a:lnSpc>
              <a:spcBef>
                <a:spcPct val="35000"/>
              </a:spcBef>
            </a:pPr>
            <a:r>
              <a:rPr lang="zh-CN" altLang="en-US" sz="3200" b="1" dirty="0">
                <a:latin typeface="宋体" panose="02010600030101010101" pitchFamily="2" charset="-122"/>
                <a:ea typeface="宋体" panose="02010600030101010101" pitchFamily="2" charset="-122"/>
              </a:rPr>
              <a:t>②观察试管中剩余锌粒的质量的多、少；</a:t>
            </a:r>
          </a:p>
          <a:p>
            <a:pPr>
              <a:lnSpc>
                <a:spcPct val="110000"/>
              </a:lnSpc>
              <a:spcBef>
                <a:spcPct val="35000"/>
              </a:spcBef>
            </a:pPr>
            <a:r>
              <a:rPr lang="zh-CN" altLang="en-US" sz="3200" b="1" dirty="0">
                <a:latin typeface="宋体" panose="02010600030101010101" pitchFamily="2" charset="-122"/>
                <a:ea typeface="宋体" panose="02010600030101010101" pitchFamily="2" charset="-122"/>
              </a:rPr>
              <a:t>③用手触摸试管，感受试管外壁温度的高、低</a:t>
            </a:r>
          </a:p>
        </p:txBody>
      </p:sp>
      <p:sp>
        <p:nvSpPr>
          <p:cNvPr id="18435" name="Rectangle 3"/>
          <p:cNvSpPr>
            <a:spLocks noChangeArrowheads="1"/>
          </p:cNvSpPr>
          <p:nvPr/>
        </p:nvSpPr>
        <p:spPr bwMode="auto">
          <a:xfrm>
            <a:off x="6629400" y="1676400"/>
            <a:ext cx="20377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ea typeface="隶书" panose="02010509060101010101" pitchFamily="49" charset="-122"/>
              </a:rPr>
              <a:t>定性描述</a:t>
            </a:r>
          </a:p>
        </p:txBody>
      </p:sp>
      <p:sp>
        <p:nvSpPr>
          <p:cNvPr id="18436" name="Line 4"/>
          <p:cNvSpPr>
            <a:spLocks noChangeShapeType="1"/>
          </p:cNvSpPr>
          <p:nvPr/>
        </p:nvSpPr>
        <p:spPr bwMode="auto">
          <a:xfrm>
            <a:off x="5715000" y="2057400"/>
            <a:ext cx="86518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 name="Rectangle 5"/>
          <p:cNvSpPr>
            <a:spLocks noChangeArrowheads="1"/>
          </p:cNvSpPr>
          <p:nvPr/>
        </p:nvSpPr>
        <p:spPr bwMode="auto">
          <a:xfrm>
            <a:off x="457200" y="1676400"/>
            <a:ext cx="55451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a:effectLst>
                  <a:outerShdw blurRad="38100" dist="38100" dir="2700000" algn="tl">
                    <a:srgbClr val="C0C0C0"/>
                  </a:outerShdw>
                </a:effectLst>
                <a:latin typeface="隶书" panose="02010509060101010101" pitchFamily="49" charset="-122"/>
                <a:ea typeface="隶书" panose="02010509060101010101" pitchFamily="49" charset="-122"/>
              </a:rPr>
              <a:t>实验现象</a:t>
            </a:r>
            <a:r>
              <a:rPr lang="zh-CN" altLang="en-US" sz="3600" b="1">
                <a:solidFill>
                  <a:srgbClr val="0000FF"/>
                </a:solidFill>
                <a:effectLst>
                  <a:outerShdw blurRad="38100" dist="38100" dir="2700000" algn="tl">
                    <a:srgbClr val="C0C0C0"/>
                  </a:outerShdw>
                </a:effectLst>
                <a:latin typeface="隶书" panose="02010509060101010101" pitchFamily="49" charset="-122"/>
                <a:ea typeface="隶书" panose="02010509060101010101" pitchFamily="49" charset="-122"/>
              </a:rPr>
              <a:t> </a:t>
            </a:r>
            <a:r>
              <a:rPr lang="zh-CN" altLang="en-US" sz="3600" b="1">
                <a:effectLst>
                  <a:outerShdw blurRad="38100" dist="38100" dir="2700000" algn="tl">
                    <a:srgbClr val="C0C0C0"/>
                  </a:outerShdw>
                </a:effectLst>
                <a:latin typeface="隶书" panose="02010509060101010101" pitchFamily="49" charset="-122"/>
                <a:ea typeface="隶书" panose="02010509060101010101" pitchFamily="49" charset="-122"/>
              </a:rPr>
              <a:t>判断反应的快慢</a:t>
            </a:r>
          </a:p>
        </p:txBody>
      </p:sp>
    </p:spTree>
    <p:extLst>
      <p:ext uri="{BB962C8B-B14F-4D97-AF65-F5344CB8AC3E}">
        <p14:creationId xmlns:p14="http://schemas.microsoft.com/office/powerpoint/2010/main" val="1588136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wipe(left)">
                                      <p:cBhvr>
                                        <p:cTn id="7" dur="500"/>
                                        <p:tgtEl>
                                          <p:spTgt spid="184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wipe(left)">
                                      <p:cBhvr>
                                        <p:cTn id="12" dur="500"/>
                                        <p:tgtEl>
                                          <p:spTgt spid="184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Effect transition="in" filter="wipe(left)">
                                      <p:cBhvr>
                                        <p:cTn id="17" dur="500"/>
                                        <p:tgtEl>
                                          <p:spTgt spid="184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6"/>
                                        </p:tgtEl>
                                        <p:attrNameLst>
                                          <p:attrName>style.visibility</p:attrName>
                                        </p:attrNameLst>
                                      </p:cBhvr>
                                      <p:to>
                                        <p:strVal val="visible"/>
                                      </p:to>
                                    </p:set>
                                    <p:animEffect transition="in" filter="wipe(left)">
                                      <p:cBhvr>
                                        <p:cTn id="22" dur="500"/>
                                        <p:tgtEl>
                                          <p:spTgt spid="18436"/>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18435">
                                            <p:txEl>
                                              <p:pRg st="0" end="0"/>
                                            </p:txEl>
                                          </p:spTgt>
                                        </p:tgtEl>
                                        <p:attrNameLst>
                                          <p:attrName>style.visibility</p:attrName>
                                        </p:attrNameLst>
                                      </p:cBhvr>
                                      <p:to>
                                        <p:strVal val="visible"/>
                                      </p:to>
                                    </p:set>
                                    <p:animEffect transition="in" filter="wipe(left)">
                                      <p:cBhvr>
                                        <p:cTn id="26"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95288" y="1203325"/>
            <a:ext cx="5329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a:effectLst>
                  <a:outerShdw blurRad="38100" dist="38100" dir="2700000" algn="tl">
                    <a:srgbClr val="C0C0C0"/>
                  </a:outerShdw>
                </a:effectLst>
                <a:ea typeface="隶书" panose="02010509060101010101" pitchFamily="49" charset="-122"/>
              </a:rPr>
              <a:t>实验测量判断反应的快慢</a:t>
            </a:r>
          </a:p>
        </p:txBody>
      </p:sp>
      <p:sp>
        <p:nvSpPr>
          <p:cNvPr id="19459" name="Line 3"/>
          <p:cNvSpPr>
            <a:spLocks noChangeShapeType="1"/>
          </p:cNvSpPr>
          <p:nvPr/>
        </p:nvSpPr>
        <p:spPr bwMode="auto">
          <a:xfrm>
            <a:off x="5654675" y="1557338"/>
            <a:ext cx="86518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0" name="Rectangle 4"/>
          <p:cNvSpPr>
            <a:spLocks noChangeArrowheads="1"/>
          </p:cNvSpPr>
          <p:nvPr/>
        </p:nvSpPr>
        <p:spPr bwMode="auto">
          <a:xfrm>
            <a:off x="6519863" y="1203325"/>
            <a:ext cx="2019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ea typeface="隶书" panose="02010509060101010101" pitchFamily="49" charset="-122"/>
              </a:rPr>
              <a:t>定量描述</a:t>
            </a:r>
          </a:p>
        </p:txBody>
      </p:sp>
      <p:sp>
        <p:nvSpPr>
          <p:cNvPr id="19462" name="Rectangle 6"/>
          <p:cNvSpPr>
            <a:spLocks noChangeArrowheads="1"/>
          </p:cNvSpPr>
          <p:nvPr/>
        </p:nvSpPr>
        <p:spPr bwMode="auto">
          <a:xfrm>
            <a:off x="395288" y="1203325"/>
            <a:ext cx="5329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a:effectLst>
                  <a:outerShdw blurRad="38100" dist="38100" dir="2700000" algn="tl">
                    <a:srgbClr val="C0C0C0"/>
                  </a:outerShdw>
                </a:effectLst>
                <a:ea typeface="隶书" panose="02010509060101010101" pitchFamily="49" charset="-122"/>
              </a:rPr>
              <a:t>实验测量判断反应的快慢</a:t>
            </a:r>
          </a:p>
        </p:txBody>
      </p:sp>
      <p:sp>
        <p:nvSpPr>
          <p:cNvPr id="19463" name="Line 7"/>
          <p:cNvSpPr>
            <a:spLocks noChangeShapeType="1"/>
          </p:cNvSpPr>
          <p:nvPr/>
        </p:nvSpPr>
        <p:spPr bwMode="auto">
          <a:xfrm>
            <a:off x="5654675" y="1557338"/>
            <a:ext cx="86518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4" name="Rectangle 8"/>
          <p:cNvSpPr>
            <a:spLocks noChangeArrowheads="1"/>
          </p:cNvSpPr>
          <p:nvPr/>
        </p:nvSpPr>
        <p:spPr bwMode="auto">
          <a:xfrm>
            <a:off x="6519863" y="1196975"/>
            <a:ext cx="201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ea typeface="隶书" panose="02010509060101010101" pitchFamily="49" charset="-122"/>
              </a:rPr>
              <a:t>定量描述</a:t>
            </a:r>
          </a:p>
        </p:txBody>
      </p:sp>
      <p:sp>
        <p:nvSpPr>
          <p:cNvPr id="19465" name="Rectangle 9"/>
          <p:cNvSpPr>
            <a:spLocks noChangeArrowheads="1"/>
          </p:cNvSpPr>
          <p:nvPr/>
        </p:nvSpPr>
        <p:spPr bwMode="auto">
          <a:xfrm>
            <a:off x="684213" y="1989138"/>
            <a:ext cx="842486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spcAft>
                <a:spcPct val="20000"/>
              </a:spcAft>
            </a:pPr>
            <a:r>
              <a:rPr lang="zh-CN" altLang="en-US" sz="3200" b="1" dirty="0">
                <a:latin typeface="宋体" panose="02010600030101010101" pitchFamily="2" charset="-122"/>
                <a:ea typeface="宋体" panose="02010600030101010101" pitchFamily="2" charset="-122"/>
              </a:rPr>
              <a:t>①测定气体的体积或体系的压强</a:t>
            </a:r>
          </a:p>
          <a:p>
            <a:pPr>
              <a:lnSpc>
                <a:spcPct val="120000"/>
              </a:lnSpc>
              <a:spcBef>
                <a:spcPct val="20000"/>
              </a:spcBef>
              <a:spcAft>
                <a:spcPct val="20000"/>
              </a:spcAft>
            </a:pPr>
            <a:r>
              <a:rPr lang="zh-CN" altLang="en-US" sz="3200" b="1" dirty="0">
                <a:latin typeface="宋体" panose="02010600030101010101" pitchFamily="2" charset="-122"/>
                <a:ea typeface="宋体" panose="02010600030101010101" pitchFamily="2" charset="-122"/>
              </a:rPr>
              <a:t>②测定物质的物质的量的变化</a:t>
            </a:r>
          </a:p>
          <a:p>
            <a:pPr>
              <a:lnSpc>
                <a:spcPct val="120000"/>
              </a:lnSpc>
              <a:spcBef>
                <a:spcPct val="20000"/>
              </a:spcBef>
              <a:spcAft>
                <a:spcPct val="20000"/>
              </a:spcAft>
            </a:pPr>
            <a:r>
              <a:rPr lang="zh-CN" altLang="en-US" sz="3200" b="1" dirty="0">
                <a:latin typeface="宋体" panose="02010600030101010101" pitchFamily="2" charset="-122"/>
                <a:ea typeface="宋体" panose="02010600030101010101" pitchFamily="2" charset="-122"/>
              </a:rPr>
              <a:t>③测定物质或离子的浓度变化</a:t>
            </a:r>
          </a:p>
          <a:p>
            <a:pPr>
              <a:lnSpc>
                <a:spcPct val="120000"/>
              </a:lnSpc>
              <a:spcBef>
                <a:spcPct val="20000"/>
              </a:spcBef>
              <a:spcAft>
                <a:spcPct val="20000"/>
              </a:spcAft>
            </a:pPr>
            <a:r>
              <a:rPr lang="zh-CN" altLang="en-US" sz="3200" b="1" dirty="0">
                <a:latin typeface="宋体" panose="02010600030101010101" pitchFamily="2" charset="-122"/>
                <a:ea typeface="宋体" panose="02010600030101010101" pitchFamily="2" charset="-122"/>
              </a:rPr>
              <a:t>④测定体系的温度或测定反应的热量变化</a:t>
            </a:r>
          </a:p>
        </p:txBody>
      </p:sp>
      <p:sp>
        <p:nvSpPr>
          <p:cNvPr id="19466" name="Rectangle 10"/>
          <p:cNvSpPr>
            <a:spLocks noChangeArrowheads="1"/>
          </p:cNvSpPr>
          <p:nvPr/>
        </p:nvSpPr>
        <p:spPr bwMode="auto">
          <a:xfrm>
            <a:off x="392113" y="1203325"/>
            <a:ext cx="5329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a:effectLst>
                  <a:outerShdw blurRad="38100" dist="38100" dir="2700000" algn="tl">
                    <a:srgbClr val="C0C0C0"/>
                  </a:outerShdw>
                </a:effectLst>
                <a:ea typeface="隶书" panose="02010509060101010101" pitchFamily="49" charset="-122"/>
              </a:rPr>
              <a:t>实验测量判断反应的快慢</a:t>
            </a:r>
          </a:p>
        </p:txBody>
      </p:sp>
      <p:sp>
        <p:nvSpPr>
          <p:cNvPr id="19467" name="Rectangle 11"/>
          <p:cNvSpPr>
            <a:spLocks noChangeArrowheads="1"/>
          </p:cNvSpPr>
          <p:nvPr/>
        </p:nvSpPr>
        <p:spPr bwMode="auto">
          <a:xfrm>
            <a:off x="6516688" y="1196975"/>
            <a:ext cx="20377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FF0000"/>
                </a:solidFill>
                <a:ea typeface="隶书" panose="02010509060101010101" pitchFamily="49" charset="-122"/>
              </a:rPr>
              <a:t>定量描述</a:t>
            </a:r>
          </a:p>
        </p:txBody>
      </p:sp>
    </p:spTree>
    <p:extLst>
      <p:ext uri="{BB962C8B-B14F-4D97-AF65-F5344CB8AC3E}">
        <p14:creationId xmlns:p14="http://schemas.microsoft.com/office/powerpoint/2010/main" val="2749931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65">
                                            <p:txEl>
                                              <p:pRg st="0" end="0"/>
                                            </p:txEl>
                                          </p:spTgt>
                                        </p:tgtEl>
                                        <p:attrNameLst>
                                          <p:attrName>style.visibility</p:attrName>
                                        </p:attrNameLst>
                                      </p:cBhvr>
                                      <p:to>
                                        <p:strVal val="visible"/>
                                      </p:to>
                                    </p:set>
                                    <p:animEffect transition="in" filter="wipe(left)">
                                      <p:cBhvr>
                                        <p:cTn id="7" dur="500"/>
                                        <p:tgtEl>
                                          <p:spTgt spid="194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465">
                                            <p:txEl>
                                              <p:pRg st="1" end="1"/>
                                            </p:txEl>
                                          </p:spTgt>
                                        </p:tgtEl>
                                        <p:attrNameLst>
                                          <p:attrName>style.visibility</p:attrName>
                                        </p:attrNameLst>
                                      </p:cBhvr>
                                      <p:to>
                                        <p:strVal val="visible"/>
                                      </p:to>
                                    </p:set>
                                    <p:animEffect transition="in" filter="wipe(left)">
                                      <p:cBhvr>
                                        <p:cTn id="12" dur="500"/>
                                        <p:tgtEl>
                                          <p:spTgt spid="194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465">
                                            <p:txEl>
                                              <p:pRg st="2" end="2"/>
                                            </p:txEl>
                                          </p:spTgt>
                                        </p:tgtEl>
                                        <p:attrNameLst>
                                          <p:attrName>style.visibility</p:attrName>
                                        </p:attrNameLst>
                                      </p:cBhvr>
                                      <p:to>
                                        <p:strVal val="visible"/>
                                      </p:to>
                                    </p:set>
                                    <p:animEffect transition="in" filter="wipe(left)">
                                      <p:cBhvr>
                                        <p:cTn id="17" dur="500"/>
                                        <p:tgtEl>
                                          <p:spTgt spid="1946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465">
                                            <p:txEl>
                                              <p:pRg st="3" end="3"/>
                                            </p:txEl>
                                          </p:spTgt>
                                        </p:tgtEl>
                                        <p:attrNameLst>
                                          <p:attrName>style.visibility</p:attrName>
                                        </p:attrNameLst>
                                      </p:cBhvr>
                                      <p:to>
                                        <p:strVal val="visible"/>
                                      </p:to>
                                    </p:set>
                                    <p:animEffect transition="in" filter="wipe(left)">
                                      <p:cBhvr>
                                        <p:cTn id="22" dur="500"/>
                                        <p:tgtEl>
                                          <p:spTgt spid="1946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63"/>
                                        </p:tgtEl>
                                        <p:attrNameLst>
                                          <p:attrName>style.visibility</p:attrName>
                                        </p:attrNameLst>
                                      </p:cBhvr>
                                      <p:to>
                                        <p:strVal val="visible"/>
                                      </p:to>
                                    </p:set>
                                    <p:animEffect transition="in" filter="wipe(left)">
                                      <p:cBhvr>
                                        <p:cTn id="27" dur="500"/>
                                        <p:tgtEl>
                                          <p:spTgt spid="19463"/>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9464"/>
                                        </p:tgtEl>
                                        <p:attrNameLst>
                                          <p:attrName>style.visibility</p:attrName>
                                        </p:attrNameLst>
                                      </p:cBhvr>
                                      <p:to>
                                        <p:strVal val="visible"/>
                                      </p:to>
                                    </p:set>
                                    <p:animEffect transition="in" filter="wipe(left)">
                                      <p:cBhvr>
                                        <p:cTn id="31" dur="500"/>
                                        <p:tgtEl>
                                          <p:spTgt spid="19464"/>
                                        </p:tgtEl>
                                      </p:cBhvr>
                                    </p:animEffect>
                                  </p:childTnLst>
                                </p:cTn>
                              </p:par>
                            </p:childTnLst>
                          </p:cTn>
                        </p:par>
                        <p:par>
                          <p:cTn id="32" fill="hold" nodeType="afterGroup">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9467"/>
                                        </p:tgtEl>
                                        <p:attrNameLst>
                                          <p:attrName>style.visibility</p:attrName>
                                        </p:attrNameLst>
                                      </p:cBhvr>
                                      <p:to>
                                        <p:strVal val="visible"/>
                                      </p:to>
                                    </p:set>
                                    <p:animEffect transition="in" filter="wipe(left)">
                                      <p:cBhvr>
                                        <p:cTn id="35" dur="500"/>
                                        <p:tgtEl>
                                          <p:spTgt spid="19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p:bldP spid="19464" grpId="0" autoUpdateAnimBg="0"/>
      <p:bldP spid="1946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899592" y="2060848"/>
            <a:ext cx="6591985" cy="3777622"/>
          </a:xfrm>
        </p:spPr>
        <p:txBody>
          <a:bodyPr>
            <a:normAutofit/>
          </a:bodyPr>
          <a:lstStyle/>
          <a:p>
            <a:pPr>
              <a:lnSpc>
                <a:spcPct val="90000"/>
              </a:lnSpc>
            </a:pPr>
            <a:r>
              <a:rPr lang="zh-CN" altLang="zh-CN" sz="2800" b="1" dirty="0">
                <a:solidFill>
                  <a:srgbClr val="3333CC"/>
                </a:solidFill>
                <a:latin typeface="宋体" panose="02010600030101010101" pitchFamily="2" charset="-122"/>
                <a:ea typeface="宋体" panose="02010600030101010101" pitchFamily="2" charset="-122"/>
              </a:rPr>
              <a:t>测定方法有∶</a:t>
            </a:r>
          </a:p>
          <a:p>
            <a:pPr>
              <a:lnSpc>
                <a:spcPct val="90000"/>
              </a:lnSpc>
            </a:pPr>
            <a:r>
              <a:rPr lang="zh-CN" altLang="zh-CN" sz="2800" b="1" dirty="0">
                <a:solidFill>
                  <a:srgbClr val="3333CC"/>
                </a:solidFill>
                <a:latin typeface="宋体" panose="02010600030101010101" pitchFamily="2" charset="-122"/>
                <a:ea typeface="宋体" panose="02010600030101010101" pitchFamily="2" charset="-122"/>
              </a:rPr>
              <a:t>１、直接观察某些性质（如释放出气体的体积和体系压强）；</a:t>
            </a:r>
          </a:p>
          <a:p>
            <a:pPr>
              <a:lnSpc>
                <a:spcPct val="90000"/>
              </a:lnSpc>
            </a:pPr>
            <a:r>
              <a:rPr lang="zh-CN" altLang="zh-CN" sz="2800" b="1" dirty="0">
                <a:solidFill>
                  <a:srgbClr val="3333CC"/>
                </a:solidFill>
                <a:latin typeface="宋体" panose="02010600030101010101" pitchFamily="2" charset="-122"/>
                <a:ea typeface="宋体" panose="02010600030101010101" pitchFamily="2" charset="-122"/>
              </a:rPr>
              <a:t>２、科学仪器测定（如颜色的深浅、光的吸收和发射、导电能力等）；</a:t>
            </a:r>
          </a:p>
          <a:p>
            <a:pPr>
              <a:lnSpc>
                <a:spcPct val="90000"/>
              </a:lnSpc>
            </a:pPr>
            <a:r>
              <a:rPr lang="zh-CN" altLang="zh-CN" sz="2800" b="1" dirty="0">
                <a:solidFill>
                  <a:srgbClr val="3333CC"/>
                </a:solidFill>
                <a:latin typeface="宋体" panose="02010600030101010101" pitchFamily="2" charset="-122"/>
                <a:ea typeface="宋体" panose="02010600030101010101" pitchFamily="2" charset="-122"/>
              </a:rPr>
              <a:t>３、溶液中，常利用颜色深浅和显色物质浓度间的正比关系来跟踪反应的过程和测量反应速率。</a:t>
            </a:r>
          </a:p>
        </p:txBody>
      </p:sp>
      <p:sp>
        <p:nvSpPr>
          <p:cNvPr id="20483" name="Rectangle 3"/>
          <p:cNvSpPr>
            <a:spLocks noChangeArrowheads="1"/>
          </p:cNvSpPr>
          <p:nvPr/>
        </p:nvSpPr>
        <p:spPr bwMode="auto">
          <a:xfrm>
            <a:off x="533400" y="609600"/>
            <a:ext cx="81089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a:solidFill>
                  <a:srgbClr val="3A1098"/>
                </a:solidFill>
                <a:ea typeface="隶书" panose="02010509060101010101" pitchFamily="49" charset="-122"/>
              </a:rPr>
              <a:t>二、化学反应速率的实验测定</a:t>
            </a:r>
          </a:p>
        </p:txBody>
      </p:sp>
    </p:spTree>
    <p:extLst>
      <p:ext uri="{BB962C8B-B14F-4D97-AF65-F5344CB8AC3E}">
        <p14:creationId xmlns:p14="http://schemas.microsoft.com/office/powerpoint/2010/main" val="351137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49288" y="1628800"/>
            <a:ext cx="4321175" cy="359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如图装置，在锥形瓶内各盛有</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2g</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锌粒（颗粒大小基本相同），然后通过分液漏斗分别加入</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40mL 1mol/L</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40mL 4mL/L</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的硫酸，比较二者收集</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10mLH</a:t>
            </a:r>
            <a:r>
              <a:rPr lang="en-US" altLang="zh-CN" sz="2800" b="1"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所用的时间。</a:t>
            </a:r>
          </a:p>
        </p:txBody>
      </p:sp>
      <p:sp>
        <p:nvSpPr>
          <p:cNvPr id="21507" name="Rectangle 3"/>
          <p:cNvSpPr>
            <a:spLocks noChangeArrowheads="1"/>
          </p:cNvSpPr>
          <p:nvPr/>
        </p:nvSpPr>
        <p:spPr bwMode="auto">
          <a:xfrm>
            <a:off x="0"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08" name="Rectangle 4"/>
          <p:cNvSpPr>
            <a:spLocks noChangeArrowheads="1"/>
          </p:cNvSpPr>
          <p:nvPr/>
        </p:nvSpPr>
        <p:spPr bwMode="auto">
          <a:xfrm>
            <a:off x="1115616" y="700088"/>
            <a:ext cx="61483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rgbClr val="3A1098"/>
                </a:solidFill>
                <a:ea typeface="隶书" panose="02010509060101010101" pitchFamily="49" charset="-122"/>
              </a:rPr>
              <a:t>二、化学反应速率的实验测定</a:t>
            </a:r>
          </a:p>
        </p:txBody>
      </p:sp>
      <p:pic>
        <p:nvPicPr>
          <p:cNvPr id="215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2060848"/>
            <a:ext cx="3671887" cy="3096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Tree>
    <p:extLst>
      <p:ext uri="{BB962C8B-B14F-4D97-AF65-F5344CB8AC3E}">
        <p14:creationId xmlns:p14="http://schemas.microsoft.com/office/powerpoint/2010/main" val="698057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linds(horizontal)">
                                      <p:cBhvr>
                                        <p:cTn id="7"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0" name="Picture 2" descr="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569967"/>
            <a:ext cx="3671888"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22531" name="Text Box 3"/>
          <p:cNvSpPr txBox="1">
            <a:spLocks noChangeArrowheads="1"/>
          </p:cNvSpPr>
          <p:nvPr/>
        </p:nvSpPr>
        <p:spPr bwMode="auto">
          <a:xfrm>
            <a:off x="3658617" y="2363692"/>
            <a:ext cx="5435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solidFill>
                  <a:srgbClr val="3333CC"/>
                </a:solidFill>
                <a:latin typeface="宋体" panose="02010600030101010101" pitchFamily="2" charset="-122"/>
                <a:ea typeface="宋体" panose="02010600030101010101" pitchFamily="2" charset="-122"/>
              </a:rPr>
              <a:t>1</a:t>
            </a:r>
            <a:r>
              <a:rPr lang="zh-CN" altLang="en-US" sz="3200" b="1" dirty="0">
                <a:solidFill>
                  <a:srgbClr val="3333CC"/>
                </a:solidFill>
                <a:latin typeface="宋体" panose="02010600030101010101" pitchFamily="2" charset="-122"/>
                <a:ea typeface="宋体" panose="02010600030101010101" pitchFamily="2" charset="-122"/>
              </a:rPr>
              <a:t>、如何检查该装置的气密性</a:t>
            </a:r>
            <a:r>
              <a:rPr lang="en-US" altLang="zh-CN" sz="3200" b="1" dirty="0">
                <a:solidFill>
                  <a:srgbClr val="3333CC"/>
                </a:solidFill>
                <a:latin typeface="宋体" panose="02010600030101010101" pitchFamily="2" charset="-122"/>
                <a:ea typeface="宋体" panose="02010600030101010101" pitchFamily="2" charset="-122"/>
              </a:rPr>
              <a:t>?</a:t>
            </a:r>
          </a:p>
        </p:txBody>
      </p:sp>
      <p:sp>
        <p:nvSpPr>
          <p:cNvPr id="22532" name="Text Box 4"/>
          <p:cNvSpPr txBox="1">
            <a:spLocks noChangeArrowheads="1"/>
          </p:cNvSpPr>
          <p:nvPr/>
        </p:nvSpPr>
        <p:spPr bwMode="auto">
          <a:xfrm>
            <a:off x="5364088" y="1580956"/>
            <a:ext cx="2159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solidFill>
                  <a:srgbClr val="FF0066"/>
                </a:solidFill>
                <a:latin typeface="Times New Roman" panose="02020603050405020304" pitchFamily="18" charset="0"/>
                <a:ea typeface="华文新魏" panose="02010800040101010101" pitchFamily="2" charset="-122"/>
              </a:rPr>
              <a:t>思考交流</a:t>
            </a:r>
            <a:endParaRPr lang="en-US" altLang="zh-CN" sz="3200" b="1" dirty="0">
              <a:solidFill>
                <a:srgbClr val="FF0066"/>
              </a:solidFill>
              <a:latin typeface="Times New Roman" panose="02020603050405020304" pitchFamily="18" charset="0"/>
              <a:ea typeface="华文新魏" panose="02010800040101010101" pitchFamily="2" charset="-122"/>
            </a:endParaRPr>
          </a:p>
        </p:txBody>
      </p:sp>
      <p:sp>
        <p:nvSpPr>
          <p:cNvPr id="22533" name="Text Box 5"/>
          <p:cNvSpPr txBox="1">
            <a:spLocks noChangeArrowheads="1"/>
          </p:cNvSpPr>
          <p:nvPr/>
        </p:nvSpPr>
        <p:spPr bwMode="auto">
          <a:xfrm>
            <a:off x="3617912" y="2976564"/>
            <a:ext cx="5292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solidFill>
                  <a:srgbClr val="3333CC"/>
                </a:solidFill>
                <a:latin typeface="宋体" panose="02010600030101010101" pitchFamily="2" charset="-122"/>
                <a:ea typeface="宋体" panose="02010600030101010101" pitchFamily="2" charset="-122"/>
              </a:rPr>
              <a:t>2</a:t>
            </a:r>
            <a:r>
              <a:rPr lang="zh-CN" altLang="en-US" sz="3200" b="1" dirty="0">
                <a:solidFill>
                  <a:srgbClr val="3333CC"/>
                </a:solidFill>
                <a:latin typeface="宋体" panose="02010600030101010101" pitchFamily="2" charset="-122"/>
                <a:ea typeface="宋体" panose="02010600030101010101" pitchFamily="2" charset="-122"/>
              </a:rPr>
              <a:t>、如果没有注射器，用什么</a:t>
            </a:r>
          </a:p>
        </p:txBody>
      </p:sp>
      <p:sp>
        <p:nvSpPr>
          <p:cNvPr id="22534" name="Text Box 6"/>
          <p:cNvSpPr txBox="1">
            <a:spLocks noChangeArrowheads="1"/>
          </p:cNvSpPr>
          <p:nvPr/>
        </p:nvSpPr>
        <p:spPr bwMode="auto">
          <a:xfrm>
            <a:off x="4219253" y="3508179"/>
            <a:ext cx="19796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solidFill>
                  <a:srgbClr val="3333CC"/>
                </a:solidFill>
                <a:latin typeface="宋体" panose="02010600030101010101" pitchFamily="2" charset="-122"/>
                <a:ea typeface="宋体" panose="02010600030101010101" pitchFamily="2" charset="-122"/>
              </a:rPr>
              <a:t>来代替？</a:t>
            </a:r>
          </a:p>
        </p:txBody>
      </p:sp>
    </p:spTree>
    <p:extLst>
      <p:ext uri="{BB962C8B-B14F-4D97-AF65-F5344CB8AC3E}">
        <p14:creationId xmlns:p14="http://schemas.microsoft.com/office/powerpoint/2010/main" val="3352070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 calcmode="lin" valueType="num">
                                      <p:cBhvr additive="base">
                                        <p:cTn id="7" dur="500" fill="hold"/>
                                        <p:tgtEl>
                                          <p:spTgt spid="22531"/>
                                        </p:tgtEl>
                                        <p:attrNameLst>
                                          <p:attrName>ppt_x</p:attrName>
                                        </p:attrNameLst>
                                      </p:cBhvr>
                                      <p:tavLst>
                                        <p:tav tm="0">
                                          <p:val>
                                            <p:strVal val="#ppt_x"/>
                                          </p:val>
                                        </p:tav>
                                        <p:tav tm="100000">
                                          <p:val>
                                            <p:strVal val="#ppt_x"/>
                                          </p:val>
                                        </p:tav>
                                      </p:tavLst>
                                    </p:anim>
                                    <p:anim calcmode="lin" valueType="num">
                                      <p:cBhvr additive="base">
                                        <p:cTn id="8"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3"/>
                                        </p:tgtEl>
                                        <p:attrNameLst>
                                          <p:attrName>style.visibility</p:attrName>
                                        </p:attrNameLst>
                                      </p:cBhvr>
                                      <p:to>
                                        <p:strVal val="visible"/>
                                      </p:to>
                                    </p:set>
                                    <p:anim calcmode="lin" valueType="num">
                                      <p:cBhvr additive="base">
                                        <p:cTn id="13" dur="500" fill="hold"/>
                                        <p:tgtEl>
                                          <p:spTgt spid="22533"/>
                                        </p:tgtEl>
                                        <p:attrNameLst>
                                          <p:attrName>ppt_x</p:attrName>
                                        </p:attrNameLst>
                                      </p:cBhvr>
                                      <p:tavLst>
                                        <p:tav tm="0">
                                          <p:val>
                                            <p:strVal val="#ppt_x"/>
                                          </p:val>
                                        </p:tav>
                                        <p:tav tm="100000">
                                          <p:val>
                                            <p:strVal val="#ppt_x"/>
                                          </p:val>
                                        </p:tav>
                                      </p:tavLst>
                                    </p:anim>
                                    <p:anim calcmode="lin" valueType="num">
                                      <p:cBhvr additive="base">
                                        <p:cTn id="14" dur="500" fill="hold"/>
                                        <p:tgtEl>
                                          <p:spTgt spid="2253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534"/>
                                        </p:tgtEl>
                                        <p:attrNameLst>
                                          <p:attrName>style.visibility</p:attrName>
                                        </p:attrNameLst>
                                      </p:cBhvr>
                                      <p:to>
                                        <p:strVal val="visible"/>
                                      </p:to>
                                    </p:set>
                                    <p:anim calcmode="lin" valueType="num">
                                      <p:cBhvr additive="base">
                                        <p:cTn id="17" dur="500" fill="hold"/>
                                        <p:tgtEl>
                                          <p:spTgt spid="22534"/>
                                        </p:tgtEl>
                                        <p:attrNameLst>
                                          <p:attrName>ppt_x</p:attrName>
                                        </p:attrNameLst>
                                      </p:cBhvr>
                                      <p:tavLst>
                                        <p:tav tm="0">
                                          <p:val>
                                            <p:strVal val="#ppt_x"/>
                                          </p:val>
                                        </p:tav>
                                        <p:tav tm="100000">
                                          <p:val>
                                            <p:strVal val="#ppt_x"/>
                                          </p:val>
                                        </p:tav>
                                      </p:tavLst>
                                    </p:anim>
                                    <p:anim calcmode="lin" valueType="num">
                                      <p:cBhvr additive="base">
                                        <p:cTn id="18" dur="500" fill="hold"/>
                                        <p:tgtEl>
                                          <p:spTgt spid="225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utoUpdateAnimBg="0"/>
      <p:bldP spid="22533" grpId="0" autoUpdateAnimBg="0"/>
      <p:bldP spid="2253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2514600" y="228600"/>
            <a:ext cx="58674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lnSpc>
                <a:spcPct val="120000"/>
              </a:lnSpc>
              <a:spcBef>
                <a:spcPct val="50000"/>
              </a:spcBef>
            </a:pPr>
            <a:r>
              <a:rPr lang="zh-CN" altLang="en-US" sz="3200" b="1">
                <a:solidFill>
                  <a:srgbClr val="FF0000"/>
                </a:solidFill>
                <a:latin typeface="华文新魏" panose="02010800040101010101" pitchFamily="2" charset="-122"/>
                <a:ea typeface="华文新魏" panose="02010800040101010101" pitchFamily="2" charset="-122"/>
              </a:rPr>
              <a:t>测量氢气体积方法有哪些</a:t>
            </a:r>
            <a:r>
              <a:rPr lang="en-US" altLang="zh-CN" sz="3200" b="1">
                <a:solidFill>
                  <a:srgbClr val="FF0000"/>
                </a:solidFill>
                <a:latin typeface="华文新魏" panose="02010800040101010101" pitchFamily="2" charset="-122"/>
                <a:ea typeface="华文新魏" panose="02010800040101010101" pitchFamily="2" charset="-122"/>
              </a:rPr>
              <a:t>?</a:t>
            </a:r>
          </a:p>
        </p:txBody>
      </p:sp>
      <p:pic>
        <p:nvPicPr>
          <p:cNvPr id="23555" name="Picture 3" descr="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90600"/>
            <a:ext cx="2249488"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4" descr="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914400"/>
            <a:ext cx="24193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descr="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1143000"/>
            <a:ext cx="173672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descr="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546475"/>
            <a:ext cx="1403350"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9" name="Object 2">
            <a:hlinkClick r:id="rId7" action="ppaction://hlinksldjump"/>
          </p:cNvPr>
          <p:cNvGraphicFramePr>
            <a:graphicFrameLocks noChangeAspect="1"/>
          </p:cNvGraphicFramePr>
          <p:nvPr/>
        </p:nvGraphicFramePr>
        <p:xfrm>
          <a:off x="3779838" y="3860800"/>
          <a:ext cx="2743200" cy="2620963"/>
        </p:xfrm>
        <a:graphic>
          <a:graphicData uri="http://schemas.openxmlformats.org/presentationml/2006/ole">
            <mc:AlternateContent xmlns:mc="http://schemas.openxmlformats.org/markup-compatibility/2006">
              <mc:Choice xmlns:v="urn:schemas-microsoft-com:vml" Requires="v">
                <p:oleObj spid="_x0000_s3084" r:id="rId8" imgW="3428571" imgH="3266667" progId="Paint.Picture">
                  <p:embed/>
                </p:oleObj>
              </mc:Choice>
              <mc:Fallback>
                <p:oleObj r:id="rId8" imgW="3428571" imgH="3266667"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9838" y="3860800"/>
                        <a:ext cx="2743200" cy="2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73090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11560" y="2056780"/>
            <a:ext cx="7416824" cy="1123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200000"/>
              </a:lnSpc>
              <a:defRPr/>
            </a:pPr>
            <a:r>
              <a:rPr lang="zh-CN" altLang="en-US" sz="4000" b="1" dirty="0" smtClean="0">
                <a:solidFill>
                  <a:srgbClr val="000000"/>
                </a:solidFill>
                <a:effectLst>
                  <a:outerShdw blurRad="38100" dist="38100" dir="2700000" algn="tl">
                    <a:srgbClr val="C0C0C0"/>
                  </a:outerShdw>
                </a:effectLst>
              </a:rPr>
              <a:t>第一节  化学反应的速率</a:t>
            </a:r>
          </a:p>
        </p:txBody>
      </p:sp>
    </p:spTree>
    <p:extLst>
      <p:ext uri="{BB962C8B-B14F-4D97-AF65-F5344CB8AC3E}">
        <p14:creationId xmlns:p14="http://schemas.microsoft.com/office/powerpoint/2010/main" val="2718665195"/>
      </p:ext>
    </p:extLst>
  </p:cSld>
  <p:clrMapOvr>
    <a:masterClrMapping/>
  </p:clrMapOvr>
  <p:transition spd="med">
    <p:newsfla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1835150" y="1052513"/>
            <a:ext cx="66976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ea typeface="隶书" panose="02010509060101010101" pitchFamily="49" charset="-122"/>
              </a:rPr>
              <a:t>测量化学反应速率的常见方法</a:t>
            </a:r>
          </a:p>
        </p:txBody>
      </p:sp>
      <p:sp>
        <p:nvSpPr>
          <p:cNvPr id="26628" name="Rectangle 4"/>
          <p:cNvSpPr>
            <a:spLocks noChangeArrowheads="1"/>
          </p:cNvSpPr>
          <p:nvPr/>
        </p:nvSpPr>
        <p:spPr bwMode="auto">
          <a:xfrm>
            <a:off x="3048000" y="2133600"/>
            <a:ext cx="2376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dirty="0">
                <a:solidFill>
                  <a:srgbClr val="0066CC"/>
                </a:solidFill>
                <a:latin typeface="华文新魏" panose="02010800040101010101" pitchFamily="2" charset="-122"/>
                <a:ea typeface="华文新魏" panose="02010800040101010101" pitchFamily="2" charset="-122"/>
              </a:rPr>
              <a:t>1</a:t>
            </a:r>
            <a:r>
              <a:rPr lang="zh-CN" altLang="en-US" sz="3200" b="1" dirty="0">
                <a:solidFill>
                  <a:srgbClr val="0066CC"/>
                </a:solidFill>
                <a:latin typeface="华文新魏" panose="02010800040101010101" pitchFamily="2" charset="-122"/>
                <a:ea typeface="华文新魏" panose="02010800040101010101" pitchFamily="2" charset="-122"/>
              </a:rPr>
              <a:t>、量气法</a:t>
            </a:r>
          </a:p>
        </p:txBody>
      </p:sp>
      <p:sp>
        <p:nvSpPr>
          <p:cNvPr id="26629" name="Rectangle 5"/>
          <p:cNvSpPr>
            <a:spLocks noChangeArrowheads="1"/>
          </p:cNvSpPr>
          <p:nvPr/>
        </p:nvSpPr>
        <p:spPr bwMode="auto">
          <a:xfrm>
            <a:off x="3059113" y="2924175"/>
            <a:ext cx="201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66CC"/>
                </a:solidFill>
                <a:latin typeface="华文新魏" panose="02010800040101010101" pitchFamily="2" charset="-122"/>
                <a:ea typeface="华文新魏" panose="02010800040101010101" pitchFamily="2" charset="-122"/>
              </a:rPr>
              <a:t>2</a:t>
            </a:r>
            <a:r>
              <a:rPr lang="zh-CN" altLang="en-US" sz="3200" b="1">
                <a:solidFill>
                  <a:srgbClr val="0066CC"/>
                </a:solidFill>
                <a:latin typeface="华文新魏" panose="02010800040101010101" pitchFamily="2" charset="-122"/>
                <a:ea typeface="华文新魏" panose="02010800040101010101" pitchFamily="2" charset="-122"/>
              </a:rPr>
              <a:t>、比色法</a:t>
            </a:r>
          </a:p>
        </p:txBody>
      </p:sp>
      <p:sp>
        <p:nvSpPr>
          <p:cNvPr id="26630" name="Rectangle 6"/>
          <p:cNvSpPr>
            <a:spLocks noChangeArrowheads="1"/>
          </p:cNvSpPr>
          <p:nvPr/>
        </p:nvSpPr>
        <p:spPr bwMode="auto">
          <a:xfrm>
            <a:off x="3067050" y="3713163"/>
            <a:ext cx="2012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66CC"/>
                </a:solidFill>
                <a:latin typeface="华文新魏" panose="02010800040101010101" pitchFamily="2" charset="-122"/>
                <a:ea typeface="华文新魏" panose="02010800040101010101" pitchFamily="2" charset="-122"/>
              </a:rPr>
              <a:t>3</a:t>
            </a:r>
            <a:r>
              <a:rPr lang="zh-CN" altLang="en-US" sz="3200" b="1">
                <a:solidFill>
                  <a:srgbClr val="0066CC"/>
                </a:solidFill>
                <a:latin typeface="华文新魏" panose="02010800040101010101" pitchFamily="2" charset="-122"/>
                <a:ea typeface="华文新魏" panose="02010800040101010101" pitchFamily="2" charset="-122"/>
              </a:rPr>
              <a:t>、电导法</a:t>
            </a:r>
          </a:p>
        </p:txBody>
      </p:sp>
      <p:sp>
        <p:nvSpPr>
          <p:cNvPr id="26631" name="Rectangle 7"/>
          <p:cNvSpPr>
            <a:spLocks noChangeArrowheads="1"/>
          </p:cNvSpPr>
          <p:nvPr/>
        </p:nvSpPr>
        <p:spPr bwMode="auto">
          <a:xfrm>
            <a:off x="3082925" y="4505325"/>
            <a:ext cx="2825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66CC"/>
                </a:solidFill>
                <a:latin typeface="华文新魏" panose="02010800040101010101" pitchFamily="2" charset="-122"/>
                <a:ea typeface="华文新魏" panose="02010800040101010101" pitchFamily="2" charset="-122"/>
              </a:rPr>
              <a:t>4</a:t>
            </a:r>
            <a:r>
              <a:rPr lang="zh-CN" altLang="en-US" sz="3200" b="1">
                <a:solidFill>
                  <a:srgbClr val="0066CC"/>
                </a:solidFill>
                <a:latin typeface="华文新魏" panose="02010800040101010101" pitchFamily="2" charset="-122"/>
                <a:ea typeface="华文新魏" panose="02010800040101010101" pitchFamily="2" charset="-122"/>
              </a:rPr>
              <a:t>、激光技术法</a:t>
            </a:r>
          </a:p>
        </p:txBody>
      </p:sp>
    </p:spTree>
    <p:extLst>
      <p:ext uri="{BB962C8B-B14F-4D97-AF65-F5344CB8AC3E}">
        <p14:creationId xmlns:p14="http://schemas.microsoft.com/office/powerpoint/2010/main" val="1035263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Rot="1" noChangeArrowheads="1"/>
          </p:cNvSpPr>
          <p:nvPr>
            <p:ph type="title" idx="4294967295"/>
          </p:nvPr>
        </p:nvSpPr>
        <p:spPr>
          <a:xfrm>
            <a:off x="2051720" y="980728"/>
            <a:ext cx="6048672" cy="965200"/>
          </a:xfrm>
          <a:prstGeom prst="rect">
            <a:avLst/>
          </a:prstGeom>
        </p:spPr>
        <p:txBody>
          <a:bodyPr/>
          <a:lstStyle/>
          <a:p>
            <a:r>
              <a:rPr lang="zh-CN" altLang="en-US" b="1" dirty="0">
                <a:effectLst>
                  <a:outerShdw blurRad="38100" dist="38100" dir="2700000" algn="tl">
                    <a:srgbClr val="C0C0C0"/>
                  </a:outerShdw>
                </a:effectLst>
              </a:rPr>
              <a:t>快慢差别很大的化学变化</a:t>
            </a:r>
          </a:p>
        </p:txBody>
      </p:sp>
      <p:pic>
        <p:nvPicPr>
          <p:cNvPr id="7172" name="Picture 4" descr="图2－17"/>
          <p:cNvPicPr>
            <a:picLocks noGrp="1" noChangeAspect="1" noChangeArrowheads="1"/>
          </p:cNvPicPr>
          <p:nvPr>
            <p:ph idx="4294967295"/>
          </p:nvPr>
        </p:nvPicPr>
        <p:blipFill>
          <a:blip r:embed="rId2" cstate="print"/>
          <a:srcRect/>
          <a:stretch>
            <a:fillRect/>
          </a:stretch>
        </p:blipFill>
        <p:spPr>
          <a:xfrm>
            <a:off x="424631" y="2204864"/>
            <a:ext cx="8251825" cy="3816350"/>
          </a:xfrm>
          <a:prstGeom prst="rect">
            <a:avLst/>
          </a:prstGeom>
          <a:noFill/>
          <a:ln/>
        </p:spPr>
      </p:pic>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Rectangle 3"/>
          <p:cNvSpPr>
            <a:spLocks noGrp="1" noRot="1" noChangeArrowheads="1"/>
          </p:cNvSpPr>
          <p:nvPr>
            <p:ph idx="4294967295"/>
          </p:nvPr>
        </p:nvSpPr>
        <p:spPr>
          <a:xfrm>
            <a:off x="1043608" y="2132856"/>
            <a:ext cx="7272337" cy="3743325"/>
          </a:xfrm>
          <a:prstGeom prst="rect">
            <a:avLst/>
          </a:prstGeom>
        </p:spPr>
        <p:txBody>
          <a:bodyPr>
            <a:noAutofit/>
          </a:bodyPr>
          <a:lstStyle/>
          <a:p>
            <a:pPr>
              <a:lnSpc>
                <a:spcPct val="120000"/>
              </a:lnSpc>
            </a:pPr>
            <a:r>
              <a:rPr lang="zh-CN" altLang="en-US" sz="2400" b="1" dirty="0">
                <a:solidFill>
                  <a:schemeClr val="hlink"/>
                </a:solidFill>
                <a:latin typeface="Times New Roman" panose="02020603050405020304" pitchFamily="18" charset="0"/>
                <a:ea typeface="宋体" panose="02010600030101010101" pitchFamily="2" charset="-122"/>
                <a:cs typeface="Times New Roman" panose="02020603050405020304" pitchFamily="18" charset="0"/>
              </a:rPr>
              <a:t>概念：</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化学反应速率用来衡量化学反应进行的快慢程度。</a:t>
            </a:r>
          </a:p>
          <a:p>
            <a:pPr>
              <a:lnSpc>
                <a:spcPct val="120000"/>
              </a:lnSpc>
            </a:pPr>
            <a:r>
              <a:rPr lang="zh-CN" altLang="en-US" sz="2400" b="1" dirty="0">
                <a:solidFill>
                  <a:schemeClr val="hlink"/>
                </a:solidFill>
                <a:latin typeface="Times New Roman" panose="02020603050405020304" pitchFamily="18" charset="0"/>
                <a:ea typeface="宋体" panose="02010600030101010101" pitchFamily="2" charset="-122"/>
                <a:cs typeface="Times New Roman" panose="02020603050405020304" pitchFamily="18" charset="0"/>
              </a:rPr>
              <a:t>表示方法：</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化学反应速率通常用单位时间内反应物浓度的减少或生成物浓度的增加来表示。（通常用符号</a:t>
            </a:r>
            <a:r>
              <a:rPr lang="en-US" altLang="zh-CN" sz="2400" b="1" i="1" dirty="0">
                <a:solidFill>
                  <a:srgbClr val="FF5050"/>
                </a:solidFill>
                <a:latin typeface="Times New Roman" panose="02020603050405020304" pitchFamily="18" charset="0"/>
                <a:ea typeface="宋体" panose="02010600030101010101" pitchFamily="2" charset="-122"/>
                <a:cs typeface="Times New Roman" panose="02020603050405020304" pitchFamily="18" charset="0"/>
              </a:rPr>
              <a:t>v</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表示）</a:t>
            </a:r>
          </a:p>
          <a:p>
            <a:pPr>
              <a:lnSpc>
                <a:spcPct val="120000"/>
              </a:lnSpc>
            </a:pPr>
            <a:r>
              <a:rPr lang="zh-CN" altLang="en-US" sz="2400" b="1" dirty="0">
                <a:solidFill>
                  <a:schemeClr val="hlink"/>
                </a:solidFill>
                <a:latin typeface="Times New Roman" panose="02020603050405020304" pitchFamily="18" charset="0"/>
                <a:ea typeface="宋体" panose="02010600030101010101" pitchFamily="2" charset="-122"/>
                <a:cs typeface="Times New Roman" panose="02020603050405020304" pitchFamily="18" charset="0"/>
              </a:rPr>
              <a:t>计算公式：</a:t>
            </a:r>
            <a:r>
              <a:rPr lang="zh-CN" altLang="en-US" sz="2400" b="1" i="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 ———  =     ———</a:t>
            </a:r>
            <a:endPar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lang="zh-CN" altLang="en-US" sz="2400" b="1" dirty="0" smtClean="0">
                <a:solidFill>
                  <a:schemeClr val="hlink"/>
                </a:solidFill>
                <a:latin typeface="Times New Roman" panose="02020603050405020304" pitchFamily="18" charset="0"/>
                <a:ea typeface="宋体" panose="02010600030101010101" pitchFamily="2" charset="-122"/>
                <a:cs typeface="Times New Roman" panose="02020603050405020304" pitchFamily="18" charset="0"/>
              </a:rPr>
              <a:t>单位</a:t>
            </a:r>
            <a:r>
              <a:rPr lang="zh-CN" altLang="en-US" sz="2400" b="1" dirty="0">
                <a:solidFill>
                  <a:schemeClr val="hlin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mol/(</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L·min</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mol/(L·s)</a:t>
            </a:r>
          </a:p>
        </p:txBody>
      </p:sp>
      <p:sp>
        <p:nvSpPr>
          <p:cNvPr id="9218" name="Rectangle 2"/>
          <p:cNvSpPr>
            <a:spLocks noGrp="1" noRot="1" noChangeArrowheads="1"/>
          </p:cNvSpPr>
          <p:nvPr>
            <p:ph type="title" idx="4294967295"/>
          </p:nvPr>
        </p:nvSpPr>
        <p:spPr>
          <a:xfrm>
            <a:off x="2843808" y="1052736"/>
            <a:ext cx="4824412" cy="431800"/>
          </a:xfrm>
          <a:prstGeom prst="rect">
            <a:avLst/>
          </a:prstGeom>
        </p:spPr>
        <p:txBody>
          <a:bodyPr>
            <a:normAutofit fontScale="90000"/>
          </a:bodyPr>
          <a:lstStyle/>
          <a:p>
            <a:r>
              <a:rPr lang="zh-CN" altLang="en-US"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化学反应速率</a:t>
            </a:r>
          </a:p>
        </p:txBody>
      </p:sp>
      <p:sp>
        <p:nvSpPr>
          <p:cNvPr id="12" name="Text Box 5"/>
          <p:cNvSpPr txBox="1">
            <a:spLocks noChangeArrowheads="1"/>
          </p:cNvSpPr>
          <p:nvPr/>
        </p:nvSpPr>
        <p:spPr bwMode="auto">
          <a:xfrm>
            <a:off x="3626565" y="4409119"/>
            <a:ext cx="69867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Times New Roman" panose="02020603050405020304" pitchFamily="18" charset="0"/>
                <a:ea typeface="黑体" panose="02010609060101010101" pitchFamily="49" charset="-122"/>
              </a:rPr>
              <a:t>△</a:t>
            </a:r>
            <a:r>
              <a:rPr lang="en-US" altLang="zh-CN" sz="2800" b="1" i="1" dirty="0">
                <a:solidFill>
                  <a:srgbClr val="FF0000"/>
                </a:solidFill>
                <a:latin typeface="Times New Roman" panose="02020603050405020304" pitchFamily="18" charset="0"/>
                <a:ea typeface="黑体" panose="02010609060101010101" pitchFamily="49" charset="-122"/>
              </a:rPr>
              <a:t>c</a:t>
            </a:r>
          </a:p>
        </p:txBody>
      </p:sp>
      <p:sp>
        <p:nvSpPr>
          <p:cNvPr id="13" name="Text Box 7"/>
          <p:cNvSpPr txBox="1">
            <a:spLocks noChangeArrowheads="1"/>
          </p:cNvSpPr>
          <p:nvPr/>
        </p:nvSpPr>
        <p:spPr bwMode="auto">
          <a:xfrm>
            <a:off x="3609099" y="4842507"/>
            <a:ext cx="72884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0000"/>
                </a:solidFill>
                <a:latin typeface="Times New Roman" panose="02020603050405020304" pitchFamily="18" charset="0"/>
                <a:ea typeface="黑体" panose="02010609060101010101" pitchFamily="49" charset="-122"/>
              </a:rPr>
              <a:t>△</a:t>
            </a:r>
            <a:r>
              <a:rPr lang="zh-CN" altLang="en-US" sz="2800">
                <a:solidFill>
                  <a:srgbClr val="FF0000"/>
                </a:solidFill>
                <a:latin typeface="Times New Roman" panose="02020603050405020304" pitchFamily="18" charset="0"/>
                <a:ea typeface="黑体" panose="02010609060101010101" pitchFamily="49" charset="-122"/>
              </a:rPr>
              <a:t> </a:t>
            </a:r>
            <a:r>
              <a:rPr lang="en-US" altLang="zh-CN" sz="2800" b="1" i="1">
                <a:solidFill>
                  <a:srgbClr val="FF0000"/>
                </a:solidFill>
                <a:latin typeface="Times New Roman" panose="02020603050405020304" pitchFamily="18" charset="0"/>
                <a:ea typeface="黑体" panose="02010609060101010101" pitchFamily="49" charset="-122"/>
              </a:rPr>
              <a:t>t</a:t>
            </a:r>
          </a:p>
        </p:txBody>
      </p:sp>
      <p:sp>
        <p:nvSpPr>
          <p:cNvPr id="14" name="Text Box 8"/>
          <p:cNvSpPr txBox="1">
            <a:spLocks noChangeArrowheads="1"/>
          </p:cNvSpPr>
          <p:nvPr/>
        </p:nvSpPr>
        <p:spPr bwMode="auto">
          <a:xfrm>
            <a:off x="5073025" y="4409119"/>
            <a:ext cx="1224266"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FF0000"/>
                </a:solidFill>
                <a:latin typeface="Times New Roman" panose="02020603050405020304" pitchFamily="18" charset="0"/>
                <a:ea typeface="黑体" panose="02010609060101010101" pitchFamily="49" charset="-122"/>
              </a:rPr>
              <a:t>△</a:t>
            </a:r>
            <a:r>
              <a:rPr lang="en-US" altLang="zh-CN" sz="2800" b="1" i="1" dirty="0">
                <a:solidFill>
                  <a:srgbClr val="FF0000"/>
                </a:solidFill>
                <a:latin typeface="Times New Roman" panose="02020603050405020304" pitchFamily="18" charset="0"/>
                <a:ea typeface="黑体" panose="02010609060101010101" pitchFamily="49" charset="-122"/>
              </a:rPr>
              <a:t>n</a:t>
            </a:r>
            <a:r>
              <a:rPr lang="en-US" altLang="zh-CN" sz="2800" b="1" dirty="0">
                <a:solidFill>
                  <a:srgbClr val="FF0000"/>
                </a:solidFill>
                <a:latin typeface="Times New Roman" panose="02020603050405020304" pitchFamily="18" charset="0"/>
                <a:ea typeface="黑体" panose="02010609060101010101" pitchFamily="49" charset="-122"/>
              </a:rPr>
              <a:t>/V</a:t>
            </a:r>
          </a:p>
        </p:txBody>
      </p:sp>
      <p:sp>
        <p:nvSpPr>
          <p:cNvPr id="15" name="Text Box 9"/>
          <p:cNvSpPr txBox="1">
            <a:spLocks noChangeArrowheads="1"/>
          </p:cNvSpPr>
          <p:nvPr/>
        </p:nvSpPr>
        <p:spPr bwMode="auto">
          <a:xfrm>
            <a:off x="5197675" y="4842506"/>
            <a:ext cx="72884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Times New Roman" panose="02020603050405020304" pitchFamily="18" charset="0"/>
                <a:ea typeface="黑体" panose="02010609060101010101" pitchFamily="49" charset="-122"/>
              </a:rPr>
              <a:t>△</a:t>
            </a:r>
            <a:r>
              <a:rPr lang="zh-CN" altLang="en-US" sz="2800" dirty="0">
                <a:solidFill>
                  <a:srgbClr val="FF0000"/>
                </a:solidFill>
                <a:latin typeface="Times New Roman" panose="02020603050405020304" pitchFamily="18" charset="0"/>
                <a:ea typeface="黑体" panose="02010609060101010101" pitchFamily="49" charset="-122"/>
              </a:rPr>
              <a:t> </a:t>
            </a:r>
            <a:r>
              <a:rPr lang="en-US" altLang="zh-CN" sz="2800" b="1" i="1" dirty="0">
                <a:solidFill>
                  <a:srgbClr val="FF0000"/>
                </a:solidFill>
                <a:latin typeface="Times New Roman" panose="02020603050405020304" pitchFamily="18" charset="0"/>
                <a:ea typeface="黑体" panose="02010609060101010101" pitchFamily="49" charset="-122"/>
              </a:rPr>
              <a:t>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strips(downRight)">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strips(downRight)">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strips(downRight)">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strips(downRight)">
                                      <p:cBhvr>
                                        <p:cTn id="22" dur="500"/>
                                        <p:tgtEl>
                                          <p:spTgt spid="9219">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12" grpId="0"/>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0947" y="178614"/>
            <a:ext cx="87852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imes New Roman" panose="02020603050405020304" pitchFamily="18" charset="0"/>
                <a:ea typeface="仿宋_GB2312" pitchFamily="1" charset="-122"/>
                <a:cs typeface="Times New Roman" panose="02020603050405020304" pitchFamily="18" charset="0"/>
              </a:rPr>
              <a:t>【例题</a:t>
            </a:r>
            <a:r>
              <a:rPr lang="en-US" altLang="zh-CN" sz="2400" b="1" dirty="0">
                <a:latin typeface="Times New Roman" panose="02020603050405020304" pitchFamily="18" charset="0"/>
                <a:ea typeface="仿宋_GB2312" pitchFamily="1" charset="-122"/>
                <a:cs typeface="Times New Roman" panose="02020603050405020304" pitchFamily="18" charset="0"/>
              </a:rPr>
              <a:t>1】</a:t>
            </a:r>
            <a:r>
              <a:rPr lang="zh-CN" altLang="en-US" sz="2400" b="1" dirty="0">
                <a:latin typeface="Times New Roman" panose="02020603050405020304" pitchFamily="18" charset="0"/>
                <a:ea typeface="仿宋_GB2312" pitchFamily="1" charset="-122"/>
                <a:cs typeface="Times New Roman" panose="02020603050405020304" pitchFamily="18" charset="0"/>
              </a:rPr>
              <a:t>在2</a:t>
            </a:r>
            <a:r>
              <a:rPr lang="en-US" altLang="zh-CN" sz="2400" b="1" dirty="0">
                <a:latin typeface="Times New Roman" panose="02020603050405020304" pitchFamily="18" charset="0"/>
                <a:ea typeface="仿宋_GB2312" pitchFamily="1" charset="-122"/>
                <a:cs typeface="Times New Roman" panose="02020603050405020304" pitchFamily="18" charset="0"/>
              </a:rPr>
              <a:t>L</a:t>
            </a:r>
            <a:r>
              <a:rPr lang="zh-CN" altLang="en-US" sz="2400" b="1" dirty="0">
                <a:latin typeface="Times New Roman" panose="02020603050405020304" pitchFamily="18" charset="0"/>
                <a:ea typeface="仿宋_GB2312" pitchFamily="1" charset="-122"/>
                <a:cs typeface="Times New Roman" panose="02020603050405020304" pitchFamily="18" charset="0"/>
              </a:rPr>
              <a:t>的密闭容器中，加入1</a:t>
            </a:r>
            <a:r>
              <a:rPr lang="en-US" altLang="zh-CN" sz="2400" b="1" dirty="0">
                <a:latin typeface="Times New Roman" panose="02020603050405020304" pitchFamily="18" charset="0"/>
                <a:ea typeface="仿宋_GB2312" pitchFamily="1" charset="-122"/>
                <a:cs typeface="Times New Roman" panose="02020603050405020304" pitchFamily="18" charset="0"/>
              </a:rPr>
              <a:t>molN</a:t>
            </a:r>
            <a:r>
              <a:rPr lang="en-US" altLang="zh-CN" sz="2400" b="1" baseline="-30000" dirty="0">
                <a:latin typeface="Times New Roman" panose="02020603050405020304" pitchFamily="18" charset="0"/>
                <a:ea typeface="仿宋_GB2312" pitchFamily="1" charset="-122"/>
                <a:cs typeface="Times New Roman" panose="02020603050405020304" pitchFamily="18" charset="0"/>
              </a:rPr>
              <a:t>2</a:t>
            </a:r>
            <a:r>
              <a:rPr lang="zh-CN" altLang="en-US" sz="2400" b="1" dirty="0">
                <a:latin typeface="Times New Roman" panose="02020603050405020304" pitchFamily="18" charset="0"/>
                <a:ea typeface="仿宋_GB2312" pitchFamily="1" charset="-122"/>
                <a:cs typeface="Times New Roman" panose="02020603050405020304" pitchFamily="18" charset="0"/>
              </a:rPr>
              <a:t>和3</a:t>
            </a:r>
            <a:r>
              <a:rPr lang="en-US" altLang="zh-CN" sz="2400" b="1" dirty="0">
                <a:latin typeface="Times New Roman" panose="02020603050405020304" pitchFamily="18" charset="0"/>
                <a:ea typeface="仿宋_GB2312" pitchFamily="1" charset="-122"/>
                <a:cs typeface="Times New Roman" panose="02020603050405020304" pitchFamily="18" charset="0"/>
              </a:rPr>
              <a:t>molH</a:t>
            </a:r>
            <a:r>
              <a:rPr lang="en-US" altLang="zh-CN" sz="2400" b="1" baseline="-30000" dirty="0">
                <a:latin typeface="Times New Roman" panose="02020603050405020304" pitchFamily="18" charset="0"/>
                <a:ea typeface="仿宋_GB2312" pitchFamily="1" charset="-122"/>
                <a:cs typeface="Times New Roman" panose="02020603050405020304" pitchFamily="18" charset="0"/>
              </a:rPr>
              <a:t>2</a:t>
            </a:r>
            <a:r>
              <a:rPr lang="en-US" altLang="zh-CN" sz="2400" b="1" dirty="0">
                <a:latin typeface="Times New Roman" panose="02020603050405020304" pitchFamily="18" charset="0"/>
                <a:ea typeface="仿宋_GB2312" pitchFamily="1" charset="-122"/>
                <a:cs typeface="Times New Roman" panose="02020603050405020304" pitchFamily="18" charset="0"/>
              </a:rPr>
              <a:t>，</a:t>
            </a:r>
            <a:r>
              <a:rPr lang="zh-CN" altLang="en-US" sz="2400" b="1" dirty="0">
                <a:latin typeface="Times New Roman" panose="02020603050405020304" pitchFamily="18" charset="0"/>
                <a:ea typeface="仿宋_GB2312" pitchFamily="1" charset="-122"/>
                <a:cs typeface="Times New Roman" panose="02020603050405020304" pitchFamily="18" charset="0"/>
              </a:rPr>
              <a:t>发生 </a:t>
            </a:r>
            <a:r>
              <a:rPr lang="en-US" altLang="zh-CN" sz="2400" b="1" dirty="0">
                <a:latin typeface="Times New Roman" panose="02020603050405020304" pitchFamily="18" charset="0"/>
                <a:ea typeface="仿宋_GB2312" pitchFamily="1" charset="-122"/>
                <a:cs typeface="Times New Roman" panose="02020603050405020304" pitchFamily="18" charset="0"/>
              </a:rPr>
              <a:t>N</a:t>
            </a:r>
            <a:r>
              <a:rPr lang="en-US" altLang="zh-CN" sz="2400" b="1" baseline="-30000" dirty="0">
                <a:latin typeface="Times New Roman" panose="02020603050405020304" pitchFamily="18" charset="0"/>
                <a:ea typeface="仿宋_GB2312" pitchFamily="1" charset="-122"/>
                <a:cs typeface="Times New Roman" panose="02020603050405020304" pitchFamily="18" charset="0"/>
              </a:rPr>
              <a:t>2</a:t>
            </a:r>
            <a:r>
              <a:rPr lang="en-US" altLang="zh-CN" sz="2400" b="1" dirty="0">
                <a:latin typeface="Times New Roman" panose="02020603050405020304" pitchFamily="18" charset="0"/>
                <a:ea typeface="仿宋_GB2312" pitchFamily="1" charset="-122"/>
                <a:cs typeface="Times New Roman" panose="02020603050405020304" pitchFamily="18" charset="0"/>
              </a:rPr>
              <a:t>+3H</a:t>
            </a:r>
            <a:r>
              <a:rPr lang="en-US" altLang="zh-CN" sz="2400" b="1" baseline="-30000" dirty="0">
                <a:latin typeface="Times New Roman" panose="02020603050405020304" pitchFamily="18" charset="0"/>
                <a:ea typeface="仿宋_GB2312" pitchFamily="1" charset="-122"/>
                <a:cs typeface="Times New Roman" panose="02020603050405020304" pitchFamily="18" charset="0"/>
              </a:rPr>
              <a:t>2 </a:t>
            </a:r>
            <a:r>
              <a:rPr lang="en-US" altLang="zh-CN" sz="2400" b="1" dirty="0">
                <a:latin typeface="Times New Roman" panose="02020603050405020304" pitchFamily="18" charset="0"/>
                <a:ea typeface="仿宋_GB2312" pitchFamily="1" charset="-122"/>
                <a:cs typeface="Times New Roman" panose="02020603050405020304" pitchFamily="18" charset="0"/>
              </a:rPr>
              <a:t>= 2NH</a:t>
            </a:r>
            <a:r>
              <a:rPr lang="en-US" altLang="zh-CN" sz="2400" b="1" baseline="-30000" dirty="0">
                <a:latin typeface="Times New Roman" panose="02020603050405020304" pitchFamily="18" charset="0"/>
                <a:ea typeface="仿宋_GB2312" pitchFamily="1" charset="-122"/>
                <a:cs typeface="Times New Roman" panose="02020603050405020304" pitchFamily="18" charset="0"/>
              </a:rPr>
              <a:t>3</a:t>
            </a:r>
            <a:r>
              <a:rPr lang="en-US" altLang="zh-CN" sz="2400" b="1" dirty="0">
                <a:latin typeface="Times New Roman" panose="02020603050405020304" pitchFamily="18" charset="0"/>
                <a:ea typeface="仿宋_GB2312" pitchFamily="1" charset="-122"/>
                <a:cs typeface="Times New Roman" panose="02020603050405020304" pitchFamily="18" charset="0"/>
              </a:rPr>
              <a:t> ，</a:t>
            </a:r>
            <a:r>
              <a:rPr lang="zh-CN" altLang="en-US" sz="2400" b="1" dirty="0">
                <a:latin typeface="Times New Roman" panose="02020603050405020304" pitchFamily="18" charset="0"/>
                <a:ea typeface="仿宋_GB2312" pitchFamily="1" charset="-122"/>
                <a:cs typeface="Times New Roman" panose="02020603050405020304" pitchFamily="18" charset="0"/>
              </a:rPr>
              <a:t>在2</a:t>
            </a:r>
            <a:r>
              <a:rPr lang="en-US" altLang="zh-CN" sz="2400" b="1" dirty="0">
                <a:latin typeface="Times New Roman" panose="02020603050405020304" pitchFamily="18" charset="0"/>
                <a:ea typeface="仿宋_GB2312" pitchFamily="1" charset="-122"/>
                <a:cs typeface="Times New Roman" panose="02020603050405020304" pitchFamily="18" charset="0"/>
              </a:rPr>
              <a:t>s</a:t>
            </a:r>
            <a:r>
              <a:rPr lang="zh-CN" altLang="en-US" sz="2400" b="1" dirty="0">
                <a:latin typeface="Times New Roman" panose="02020603050405020304" pitchFamily="18" charset="0"/>
                <a:ea typeface="仿宋_GB2312" pitchFamily="1" charset="-122"/>
                <a:cs typeface="Times New Roman" panose="02020603050405020304" pitchFamily="18" charset="0"/>
              </a:rPr>
              <a:t>末时，测得容器中含有0.4</a:t>
            </a:r>
            <a:r>
              <a:rPr lang="en-US" altLang="zh-CN" sz="2400" b="1" dirty="0" err="1">
                <a:latin typeface="Times New Roman" panose="02020603050405020304" pitchFamily="18" charset="0"/>
                <a:ea typeface="仿宋_GB2312" pitchFamily="1" charset="-122"/>
                <a:cs typeface="Times New Roman" panose="02020603050405020304" pitchFamily="18" charset="0"/>
              </a:rPr>
              <a:t>mol</a:t>
            </a:r>
            <a:r>
              <a:rPr lang="zh-CN" altLang="en-US" sz="2400" b="1" dirty="0">
                <a:latin typeface="Times New Roman" panose="02020603050405020304" pitchFamily="18" charset="0"/>
                <a:ea typeface="仿宋_GB2312" pitchFamily="1" charset="-122"/>
                <a:cs typeface="Times New Roman" panose="02020603050405020304" pitchFamily="18" charset="0"/>
              </a:rPr>
              <a:t>的</a:t>
            </a:r>
            <a:r>
              <a:rPr lang="en-US" altLang="zh-CN" sz="2400" b="1" dirty="0">
                <a:latin typeface="Times New Roman" panose="02020603050405020304" pitchFamily="18" charset="0"/>
                <a:ea typeface="仿宋_GB2312" pitchFamily="1" charset="-122"/>
                <a:cs typeface="Times New Roman" panose="02020603050405020304" pitchFamily="18" charset="0"/>
              </a:rPr>
              <a:t>NH</a:t>
            </a:r>
            <a:r>
              <a:rPr lang="en-US" altLang="zh-CN" sz="2400" b="1" baseline="-30000" dirty="0">
                <a:latin typeface="Times New Roman" panose="02020603050405020304" pitchFamily="18" charset="0"/>
                <a:ea typeface="仿宋_GB2312" pitchFamily="1" charset="-122"/>
                <a:cs typeface="Times New Roman" panose="02020603050405020304" pitchFamily="18" charset="0"/>
              </a:rPr>
              <a:t>3</a:t>
            </a:r>
            <a:r>
              <a:rPr lang="en-US" altLang="zh-CN" sz="2400" b="1" dirty="0">
                <a:latin typeface="Times New Roman" panose="02020603050405020304" pitchFamily="18" charset="0"/>
                <a:ea typeface="仿宋_GB2312" pitchFamily="1" charset="-122"/>
                <a:cs typeface="Times New Roman" panose="02020603050405020304" pitchFamily="18" charset="0"/>
              </a:rPr>
              <a:t>，</a:t>
            </a:r>
            <a:r>
              <a:rPr lang="zh-CN" altLang="en-US" sz="2400" b="1" dirty="0">
                <a:latin typeface="Times New Roman" panose="02020603050405020304" pitchFamily="18" charset="0"/>
                <a:ea typeface="仿宋_GB2312" pitchFamily="1" charset="-122"/>
                <a:cs typeface="Times New Roman" panose="02020603050405020304" pitchFamily="18" charset="0"/>
              </a:rPr>
              <a:t>求该反应的化学反应速率。</a:t>
            </a:r>
          </a:p>
        </p:txBody>
      </p:sp>
      <p:sp>
        <p:nvSpPr>
          <p:cNvPr id="3" name="Text Box 3"/>
          <p:cNvSpPr txBox="1">
            <a:spLocks noChangeArrowheads="1"/>
          </p:cNvSpPr>
          <p:nvPr/>
        </p:nvSpPr>
        <p:spPr bwMode="auto">
          <a:xfrm>
            <a:off x="934517" y="2060575"/>
            <a:ext cx="2484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latin typeface="Times New Roman" panose="02020603050405020304" pitchFamily="18" charset="0"/>
                <a:ea typeface="仿宋_GB2312" pitchFamily="1" charset="-122"/>
                <a:cs typeface="Times New Roman" panose="02020603050405020304" pitchFamily="18" charset="0"/>
              </a:rPr>
              <a:t>起始浓度</a:t>
            </a:r>
            <a:r>
              <a:rPr lang="en-US" altLang="zh-CN" sz="2400" b="1" dirty="0">
                <a:solidFill>
                  <a:srgbClr val="FF0000"/>
                </a:solidFill>
                <a:latin typeface="Times New Roman" panose="02020603050405020304" pitchFamily="18" charset="0"/>
                <a:ea typeface="仿宋_GB2312" pitchFamily="1" charset="-122"/>
                <a:cs typeface="Times New Roman" panose="02020603050405020304" pitchFamily="18" charset="0"/>
              </a:rPr>
              <a:t>(</a:t>
            </a:r>
            <a:r>
              <a:rPr lang="en-US" altLang="zh-CN" sz="2400" b="1" dirty="0" err="1">
                <a:solidFill>
                  <a:srgbClr val="FF0000"/>
                </a:solidFill>
                <a:latin typeface="Times New Roman" panose="02020603050405020304" pitchFamily="18" charset="0"/>
                <a:ea typeface="仿宋_GB2312" pitchFamily="1" charset="-122"/>
                <a:cs typeface="Times New Roman" panose="02020603050405020304" pitchFamily="18" charset="0"/>
              </a:rPr>
              <a:t>mol</a:t>
            </a:r>
            <a:r>
              <a:rPr lang="en-US" altLang="zh-CN" sz="2400" b="1" dirty="0">
                <a:solidFill>
                  <a:srgbClr val="FF0000"/>
                </a:solidFill>
                <a:latin typeface="Times New Roman" panose="02020603050405020304" pitchFamily="18" charset="0"/>
                <a:ea typeface="仿宋_GB2312" pitchFamily="1" charset="-122"/>
                <a:cs typeface="Times New Roman" panose="02020603050405020304" pitchFamily="18" charset="0"/>
              </a:rPr>
              <a:t>/L)</a:t>
            </a:r>
            <a:endParaRPr lang="en-US" altLang="zh-CN" sz="2400" b="1" dirty="0">
              <a:latin typeface="Times New Roman" panose="02020603050405020304" pitchFamily="18" charset="0"/>
              <a:ea typeface="仿宋_GB2312" pitchFamily="1" charset="-122"/>
              <a:cs typeface="Times New Roman" panose="02020603050405020304" pitchFamily="18" charset="0"/>
            </a:endParaRPr>
          </a:p>
        </p:txBody>
      </p:sp>
      <p:sp>
        <p:nvSpPr>
          <p:cNvPr id="4" name="Text Box 4"/>
          <p:cNvSpPr txBox="1">
            <a:spLocks noChangeArrowheads="1"/>
          </p:cNvSpPr>
          <p:nvPr/>
        </p:nvSpPr>
        <p:spPr bwMode="auto">
          <a:xfrm>
            <a:off x="934517" y="3213100"/>
            <a:ext cx="2627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latin typeface="Times New Roman" panose="02020603050405020304" pitchFamily="18" charset="0"/>
                <a:ea typeface="仿宋_GB2312" pitchFamily="1" charset="-122"/>
                <a:cs typeface="Times New Roman" panose="02020603050405020304" pitchFamily="18" charset="0"/>
              </a:rPr>
              <a:t>2</a:t>
            </a:r>
            <a:r>
              <a:rPr lang="en-US" altLang="zh-CN" sz="2400" b="1">
                <a:solidFill>
                  <a:srgbClr val="FF0000"/>
                </a:solidFill>
                <a:latin typeface="Times New Roman" panose="02020603050405020304" pitchFamily="18" charset="0"/>
                <a:ea typeface="仿宋_GB2312" pitchFamily="1" charset="-122"/>
                <a:cs typeface="Times New Roman" panose="02020603050405020304" pitchFamily="18" charset="0"/>
              </a:rPr>
              <a:t>s</a:t>
            </a:r>
            <a:r>
              <a:rPr lang="zh-CN" altLang="en-US" sz="2400" b="1">
                <a:solidFill>
                  <a:srgbClr val="FF0000"/>
                </a:solidFill>
                <a:latin typeface="Times New Roman" panose="02020603050405020304" pitchFamily="18" charset="0"/>
                <a:ea typeface="仿宋_GB2312" pitchFamily="1" charset="-122"/>
                <a:cs typeface="Times New Roman" panose="02020603050405020304" pitchFamily="18" charset="0"/>
              </a:rPr>
              <a:t>末浓度</a:t>
            </a:r>
            <a:r>
              <a:rPr lang="en-US" altLang="zh-CN" sz="2400" b="1">
                <a:solidFill>
                  <a:srgbClr val="FF0000"/>
                </a:solidFill>
                <a:latin typeface="Times New Roman" panose="02020603050405020304" pitchFamily="18" charset="0"/>
                <a:ea typeface="仿宋_GB2312" pitchFamily="1" charset="-122"/>
                <a:cs typeface="Times New Roman" panose="02020603050405020304" pitchFamily="18" charset="0"/>
              </a:rPr>
              <a:t>(mol/L)</a:t>
            </a:r>
            <a:r>
              <a:rPr lang="en-US" altLang="zh-CN" sz="2400" b="1">
                <a:latin typeface="Times New Roman" panose="02020603050405020304" pitchFamily="18" charset="0"/>
                <a:ea typeface="仿宋_GB2312" pitchFamily="1" charset="-122"/>
                <a:cs typeface="Times New Roman" panose="02020603050405020304" pitchFamily="18" charset="0"/>
              </a:rPr>
              <a:t>       </a:t>
            </a:r>
          </a:p>
        </p:txBody>
      </p:sp>
      <p:sp>
        <p:nvSpPr>
          <p:cNvPr id="5" name="AutoShape 5"/>
          <p:cNvSpPr>
            <a:spLocks noChangeArrowheads="1"/>
          </p:cNvSpPr>
          <p:nvPr/>
        </p:nvSpPr>
        <p:spPr bwMode="auto">
          <a:xfrm>
            <a:off x="6462071" y="4331295"/>
            <a:ext cx="2514600" cy="1219200"/>
          </a:xfrm>
          <a:prstGeom prst="irregularSeal1">
            <a:avLst/>
          </a:prstGeom>
          <a:solidFill>
            <a:schemeClr val="bg2"/>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b="1" dirty="0">
                <a:solidFill>
                  <a:srgbClr val="FF0000"/>
                </a:solidFill>
                <a:latin typeface="仿宋_GB2312" pitchFamily="1" charset="-122"/>
                <a:ea typeface="仿宋_GB2312" pitchFamily="1" charset="-122"/>
              </a:rPr>
              <a:t>交流讨论</a:t>
            </a:r>
          </a:p>
        </p:txBody>
      </p:sp>
      <p:graphicFrame>
        <p:nvGraphicFramePr>
          <p:cNvPr id="6" name="Object 6"/>
          <p:cNvGraphicFramePr>
            <a:graphicFrameLocks noChangeAspect="1"/>
          </p:cNvGraphicFramePr>
          <p:nvPr>
            <p:extLst>
              <p:ext uri="{D42A27DB-BD31-4B8C-83A1-F6EECF244321}">
                <p14:modId xmlns:p14="http://schemas.microsoft.com/office/powerpoint/2010/main" val="2243245392"/>
              </p:ext>
            </p:extLst>
          </p:nvPr>
        </p:nvGraphicFramePr>
        <p:xfrm>
          <a:off x="3745187" y="1473433"/>
          <a:ext cx="4112741" cy="607232"/>
        </p:xfrm>
        <a:graphic>
          <a:graphicData uri="http://schemas.openxmlformats.org/presentationml/2006/ole">
            <mc:AlternateContent xmlns:mc="http://schemas.openxmlformats.org/markup-compatibility/2006">
              <mc:Choice xmlns:v="urn:schemas-microsoft-com:vml" Requires="v">
                <p:oleObj spid="_x0000_s1122" name="Equation" r:id="rId3" imgW="1128658" imgH="177809" progId="Equation.DSMT4">
                  <p:embed/>
                </p:oleObj>
              </mc:Choice>
              <mc:Fallback>
                <p:oleObj name="Equation" r:id="rId3" imgW="1128658" imgH="17780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5187" y="1473433"/>
                        <a:ext cx="4112741" cy="607232"/>
                      </a:xfrm>
                      <a:prstGeom prst="rect">
                        <a:avLst/>
                      </a:prstGeom>
                      <a:noFill/>
                      <a:ln>
                        <a:noFill/>
                      </a:ln>
                      <a:effectLs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396431412"/>
              </p:ext>
            </p:extLst>
          </p:nvPr>
        </p:nvGraphicFramePr>
        <p:xfrm>
          <a:off x="300947" y="3780450"/>
          <a:ext cx="4338638" cy="661987"/>
        </p:xfrm>
        <a:graphic>
          <a:graphicData uri="http://schemas.openxmlformats.org/presentationml/2006/ole">
            <mc:AlternateContent xmlns:mc="http://schemas.openxmlformats.org/markup-compatibility/2006">
              <mc:Choice xmlns:v="urn:schemas-microsoft-com:vml" Requires="v">
                <p:oleObj spid="_x0000_s1123" name="Equation" r:id="rId5" imgW="2577960" imgH="393480" progId="Equation.DSMT4">
                  <p:embed/>
                </p:oleObj>
              </mc:Choice>
              <mc:Fallback>
                <p:oleObj name="Equation" r:id="rId5" imgW="2577960" imgH="393480" progId="Equation.DSMT4">
                  <p:embed/>
                  <p:pic>
                    <p:nvPicPr>
                      <p:cNvPr id="0" name=""/>
                      <p:cNvPicPr>
                        <a:picLocks noChangeAspect="1" noChangeArrowheads="1"/>
                      </p:cNvPicPr>
                      <p:nvPr/>
                    </p:nvPicPr>
                    <p:blipFill>
                      <a:blip r:embed="rId6"/>
                      <a:srcRect/>
                      <a:stretch>
                        <a:fillRect/>
                      </a:stretch>
                    </p:blipFill>
                    <p:spPr bwMode="auto">
                      <a:xfrm>
                        <a:off x="300947" y="3780450"/>
                        <a:ext cx="4338638"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3027090518"/>
              </p:ext>
            </p:extLst>
          </p:nvPr>
        </p:nvGraphicFramePr>
        <p:xfrm>
          <a:off x="4832618" y="3801238"/>
          <a:ext cx="4262437" cy="625475"/>
        </p:xfrm>
        <a:graphic>
          <a:graphicData uri="http://schemas.openxmlformats.org/presentationml/2006/ole">
            <mc:AlternateContent xmlns:mc="http://schemas.openxmlformats.org/markup-compatibility/2006">
              <mc:Choice xmlns:v="urn:schemas-microsoft-com:vml" Requires="v">
                <p:oleObj spid="_x0000_s1124" name="Equation" r:id="rId7" imgW="2679480" imgH="393480" progId="Equation.DSMT4">
                  <p:embed/>
                </p:oleObj>
              </mc:Choice>
              <mc:Fallback>
                <p:oleObj name="Equation" r:id="rId7" imgW="2679480" imgH="393480" progId="Equation.DSMT4">
                  <p:embed/>
                  <p:pic>
                    <p:nvPicPr>
                      <p:cNvPr id="0" name=""/>
                      <p:cNvPicPr>
                        <a:picLocks noChangeAspect="1" noChangeArrowheads="1"/>
                      </p:cNvPicPr>
                      <p:nvPr/>
                    </p:nvPicPr>
                    <p:blipFill>
                      <a:blip r:embed="rId8"/>
                      <a:srcRect/>
                      <a:stretch>
                        <a:fillRect/>
                      </a:stretch>
                    </p:blipFill>
                    <p:spPr bwMode="auto">
                      <a:xfrm>
                        <a:off x="4832618" y="3801238"/>
                        <a:ext cx="4262437"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9"/>
          <p:cNvSpPr txBox="1">
            <a:spLocks noChangeArrowheads="1"/>
          </p:cNvSpPr>
          <p:nvPr/>
        </p:nvSpPr>
        <p:spPr bwMode="auto">
          <a:xfrm>
            <a:off x="899592" y="2636838"/>
            <a:ext cx="2625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latin typeface="Times New Roman" panose="02020603050405020304" pitchFamily="18" charset="0"/>
                <a:ea typeface="仿宋_GB2312" pitchFamily="1" charset="-122"/>
                <a:cs typeface="Times New Roman" panose="02020603050405020304" pitchFamily="18" charset="0"/>
              </a:rPr>
              <a:t>变化浓度</a:t>
            </a:r>
            <a:r>
              <a:rPr lang="en-US" altLang="zh-CN" sz="2400" b="1">
                <a:solidFill>
                  <a:srgbClr val="FF0000"/>
                </a:solidFill>
                <a:latin typeface="Times New Roman" panose="02020603050405020304" pitchFamily="18" charset="0"/>
                <a:ea typeface="仿宋_GB2312" pitchFamily="1" charset="-122"/>
                <a:cs typeface="Times New Roman" panose="02020603050405020304" pitchFamily="18" charset="0"/>
              </a:rPr>
              <a:t>(mol/L)</a:t>
            </a:r>
            <a:r>
              <a:rPr lang="en-US" altLang="zh-CN" sz="2400" b="1">
                <a:latin typeface="Times New Roman" panose="02020603050405020304" pitchFamily="18" charset="0"/>
                <a:ea typeface="仿宋_GB2312" pitchFamily="1" charset="-122"/>
                <a:cs typeface="Times New Roman" panose="02020603050405020304" pitchFamily="18" charset="0"/>
              </a:rPr>
              <a:t>       </a:t>
            </a:r>
          </a:p>
        </p:txBody>
      </p:sp>
      <p:sp>
        <p:nvSpPr>
          <p:cNvPr id="10" name="Text Box 10"/>
          <p:cNvSpPr txBox="1">
            <a:spLocks noChangeArrowheads="1"/>
          </p:cNvSpPr>
          <p:nvPr/>
        </p:nvSpPr>
        <p:spPr bwMode="auto">
          <a:xfrm>
            <a:off x="1401391" y="1359173"/>
            <a:ext cx="2520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dirty="0">
                <a:solidFill>
                  <a:schemeClr val="hlink"/>
                </a:solidFill>
                <a:latin typeface="华文新魏" panose="02010800040101010101" pitchFamily="2" charset="-122"/>
                <a:ea typeface="华文新魏" panose="02010800040101010101" pitchFamily="2" charset="-122"/>
              </a:rPr>
              <a:t>三步法</a:t>
            </a:r>
            <a:endParaRPr lang="en-US" altLang="zh-CN" sz="4000" b="1" dirty="0">
              <a:solidFill>
                <a:schemeClr val="hlink"/>
              </a:solidFill>
              <a:latin typeface="华文新魏" panose="02010800040101010101" pitchFamily="2" charset="-122"/>
              <a:ea typeface="华文新魏" panose="02010800040101010101" pitchFamily="2" charset="-122"/>
            </a:endParaRPr>
          </a:p>
        </p:txBody>
      </p:sp>
      <p:sp>
        <p:nvSpPr>
          <p:cNvPr id="11" name="Text Box 11"/>
          <p:cNvSpPr txBox="1">
            <a:spLocks noChangeArrowheads="1"/>
          </p:cNvSpPr>
          <p:nvPr/>
        </p:nvSpPr>
        <p:spPr bwMode="auto">
          <a:xfrm>
            <a:off x="3922341" y="2055307"/>
            <a:ext cx="10080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Times New Roman" panose="02020603050405020304" pitchFamily="18" charset="0"/>
                <a:cs typeface="Times New Roman" panose="02020603050405020304" pitchFamily="18" charset="0"/>
              </a:rPr>
              <a:t>0.5</a:t>
            </a:r>
          </a:p>
        </p:txBody>
      </p:sp>
      <p:sp>
        <p:nvSpPr>
          <p:cNvPr id="12" name="Text Box 12"/>
          <p:cNvSpPr txBox="1">
            <a:spLocks noChangeArrowheads="1"/>
          </p:cNvSpPr>
          <p:nvPr/>
        </p:nvSpPr>
        <p:spPr bwMode="auto">
          <a:xfrm>
            <a:off x="5271170" y="2055307"/>
            <a:ext cx="10080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Times New Roman" panose="02020603050405020304" pitchFamily="18" charset="0"/>
                <a:cs typeface="Times New Roman" panose="02020603050405020304" pitchFamily="18" charset="0"/>
              </a:rPr>
              <a:t>1.5</a:t>
            </a:r>
          </a:p>
        </p:txBody>
      </p:sp>
      <p:sp>
        <p:nvSpPr>
          <p:cNvPr id="13" name="Text Box 13"/>
          <p:cNvSpPr txBox="1">
            <a:spLocks noChangeArrowheads="1"/>
          </p:cNvSpPr>
          <p:nvPr/>
        </p:nvSpPr>
        <p:spPr bwMode="auto">
          <a:xfrm>
            <a:off x="6839743" y="2055307"/>
            <a:ext cx="504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Times New Roman" panose="02020603050405020304" pitchFamily="18" charset="0"/>
                <a:cs typeface="Times New Roman" panose="02020603050405020304" pitchFamily="18" charset="0"/>
              </a:rPr>
              <a:t>0</a:t>
            </a:r>
          </a:p>
        </p:txBody>
      </p:sp>
      <p:sp>
        <p:nvSpPr>
          <p:cNvPr id="14" name="Text Box 14"/>
          <p:cNvSpPr txBox="1">
            <a:spLocks noChangeArrowheads="1"/>
          </p:cNvSpPr>
          <p:nvPr/>
        </p:nvSpPr>
        <p:spPr bwMode="auto">
          <a:xfrm>
            <a:off x="6767289" y="3208410"/>
            <a:ext cx="863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Times New Roman" panose="02020603050405020304" pitchFamily="18" charset="0"/>
                <a:cs typeface="Times New Roman" panose="02020603050405020304" pitchFamily="18" charset="0"/>
              </a:rPr>
              <a:t>0.2</a:t>
            </a:r>
          </a:p>
        </p:txBody>
      </p:sp>
      <p:sp>
        <p:nvSpPr>
          <p:cNvPr id="15" name="Text Box 15"/>
          <p:cNvSpPr txBox="1">
            <a:spLocks noChangeArrowheads="1"/>
          </p:cNvSpPr>
          <p:nvPr/>
        </p:nvSpPr>
        <p:spPr bwMode="auto">
          <a:xfrm>
            <a:off x="6767289" y="2634199"/>
            <a:ext cx="863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Times New Roman" panose="02020603050405020304" pitchFamily="18" charset="0"/>
                <a:cs typeface="Times New Roman" panose="02020603050405020304" pitchFamily="18" charset="0"/>
              </a:rPr>
              <a:t>0.2</a:t>
            </a:r>
          </a:p>
        </p:txBody>
      </p:sp>
      <p:sp>
        <p:nvSpPr>
          <p:cNvPr id="16" name="Text Box 16"/>
          <p:cNvSpPr txBox="1">
            <a:spLocks noChangeArrowheads="1"/>
          </p:cNvSpPr>
          <p:nvPr/>
        </p:nvSpPr>
        <p:spPr bwMode="auto">
          <a:xfrm>
            <a:off x="5271170" y="2634199"/>
            <a:ext cx="863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Times New Roman" panose="02020603050405020304" pitchFamily="18" charset="0"/>
                <a:cs typeface="Times New Roman" panose="02020603050405020304" pitchFamily="18" charset="0"/>
              </a:rPr>
              <a:t>0.3</a:t>
            </a:r>
          </a:p>
        </p:txBody>
      </p:sp>
      <p:sp>
        <p:nvSpPr>
          <p:cNvPr id="17" name="Text Box 17"/>
          <p:cNvSpPr txBox="1">
            <a:spLocks noChangeArrowheads="1"/>
          </p:cNvSpPr>
          <p:nvPr/>
        </p:nvSpPr>
        <p:spPr bwMode="auto">
          <a:xfrm>
            <a:off x="3926882" y="2635088"/>
            <a:ext cx="863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Times New Roman" panose="02020603050405020304" pitchFamily="18" charset="0"/>
                <a:cs typeface="Times New Roman" panose="02020603050405020304" pitchFamily="18" charset="0"/>
              </a:rPr>
              <a:t>0.1</a:t>
            </a:r>
          </a:p>
        </p:txBody>
      </p:sp>
      <p:sp>
        <p:nvSpPr>
          <p:cNvPr id="18" name="Text Box 18"/>
          <p:cNvSpPr txBox="1">
            <a:spLocks noChangeArrowheads="1"/>
          </p:cNvSpPr>
          <p:nvPr/>
        </p:nvSpPr>
        <p:spPr bwMode="auto">
          <a:xfrm>
            <a:off x="3922341" y="3208410"/>
            <a:ext cx="863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Times New Roman" panose="02020603050405020304" pitchFamily="18" charset="0"/>
                <a:cs typeface="Times New Roman" panose="02020603050405020304" pitchFamily="18" charset="0"/>
              </a:rPr>
              <a:t>0.4</a:t>
            </a:r>
          </a:p>
        </p:txBody>
      </p:sp>
      <p:sp>
        <p:nvSpPr>
          <p:cNvPr id="19" name="Text Box 19"/>
          <p:cNvSpPr txBox="1">
            <a:spLocks noChangeArrowheads="1"/>
          </p:cNvSpPr>
          <p:nvPr/>
        </p:nvSpPr>
        <p:spPr bwMode="auto">
          <a:xfrm>
            <a:off x="5280298" y="3208410"/>
            <a:ext cx="863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Times New Roman" panose="02020603050405020304" pitchFamily="18" charset="0"/>
                <a:cs typeface="Times New Roman" panose="02020603050405020304" pitchFamily="18" charset="0"/>
              </a:rPr>
              <a:t>1.2</a:t>
            </a:r>
          </a:p>
        </p:txBody>
      </p:sp>
      <p:graphicFrame>
        <p:nvGraphicFramePr>
          <p:cNvPr id="20" name="Object 20"/>
          <p:cNvGraphicFramePr>
            <a:graphicFrameLocks noChangeAspect="1"/>
          </p:cNvGraphicFramePr>
          <p:nvPr>
            <p:extLst>
              <p:ext uri="{D42A27DB-BD31-4B8C-83A1-F6EECF244321}">
                <p14:modId xmlns:p14="http://schemas.microsoft.com/office/powerpoint/2010/main" val="1653191480"/>
              </p:ext>
            </p:extLst>
          </p:nvPr>
        </p:nvGraphicFramePr>
        <p:xfrm>
          <a:off x="300947" y="4633515"/>
          <a:ext cx="4184650" cy="600075"/>
        </p:xfrm>
        <a:graphic>
          <a:graphicData uri="http://schemas.openxmlformats.org/presentationml/2006/ole">
            <mc:AlternateContent xmlns:mc="http://schemas.openxmlformats.org/markup-compatibility/2006">
              <mc:Choice xmlns:v="urn:schemas-microsoft-com:vml" Requires="v">
                <p:oleObj spid="_x0000_s1125" name="Equation" r:id="rId9" imgW="2743200" imgH="393480" progId="Equation.DSMT4">
                  <p:embed/>
                </p:oleObj>
              </mc:Choice>
              <mc:Fallback>
                <p:oleObj name="Equation" r:id="rId9" imgW="2743200" imgH="393480" progId="Equation.DSMT4">
                  <p:embed/>
                  <p:pic>
                    <p:nvPicPr>
                      <p:cNvPr id="0" name=""/>
                      <p:cNvPicPr>
                        <a:picLocks noChangeAspect="1" noChangeArrowheads="1"/>
                      </p:cNvPicPr>
                      <p:nvPr/>
                    </p:nvPicPr>
                    <p:blipFill>
                      <a:blip r:embed="rId10"/>
                      <a:srcRect/>
                      <a:stretch>
                        <a:fillRect/>
                      </a:stretch>
                    </p:blipFill>
                    <p:spPr bwMode="auto">
                      <a:xfrm>
                        <a:off x="300947" y="4633515"/>
                        <a:ext cx="41846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 Box 22"/>
          <p:cNvSpPr txBox="1">
            <a:spLocks noChangeArrowheads="1"/>
          </p:cNvSpPr>
          <p:nvPr/>
        </p:nvSpPr>
        <p:spPr bwMode="auto">
          <a:xfrm>
            <a:off x="304800" y="5410200"/>
            <a:ext cx="85684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问题一、</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V</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V</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H</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）与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V</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NH</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）的数值是否相同？ </a:t>
            </a:r>
          </a:p>
        </p:txBody>
      </p:sp>
      <p:sp>
        <p:nvSpPr>
          <p:cNvPr id="22" name="Text Box 23"/>
          <p:cNvSpPr txBox="1">
            <a:spLocks noChangeArrowheads="1"/>
          </p:cNvSpPr>
          <p:nvPr/>
        </p:nvSpPr>
        <p:spPr bwMode="auto">
          <a:xfrm>
            <a:off x="300947" y="5815410"/>
            <a:ext cx="8384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问题二、是否表示此反应的同一种速率？数值上有何规律？ </a:t>
            </a:r>
          </a:p>
        </p:txBody>
      </p:sp>
      <p:sp>
        <p:nvSpPr>
          <p:cNvPr id="23" name="Text Box 24"/>
          <p:cNvSpPr txBox="1">
            <a:spLocks noChangeArrowheads="1"/>
          </p:cNvSpPr>
          <p:nvPr/>
        </p:nvSpPr>
        <p:spPr bwMode="auto">
          <a:xfrm>
            <a:off x="300947" y="6222453"/>
            <a:ext cx="7455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问题三、由上述计算题的结果，你会得出什么结论？ </a:t>
            </a:r>
          </a:p>
        </p:txBody>
      </p:sp>
    </p:spTree>
    <p:extLst>
      <p:ext uri="{BB962C8B-B14F-4D97-AF65-F5344CB8AC3E}">
        <p14:creationId xmlns:p14="http://schemas.microsoft.com/office/powerpoint/2010/main" val="81508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linds(horizontal)">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linds(horizontal)">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linds(horizontal)">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blinds(horizontal)">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blinds(horizontal)">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blinds(horizontal)">
                                      <p:cBhvr>
                                        <p:cTn id="82" dur="500"/>
                                        <p:tgtEl>
                                          <p:spTgt spid="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blinds(horizontal)">
                                      <p:cBhvr>
                                        <p:cTn id="87" dur="5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
                                        </p:tgtEl>
                                        <p:attrNameLst>
                                          <p:attrName>style.visibility</p:attrName>
                                        </p:attrNameLst>
                                      </p:cBhvr>
                                      <p:to>
                                        <p:strVal val="visible"/>
                                      </p:to>
                                    </p:set>
                                    <p:animEffect transition="in" filter="blinds(horizontal)">
                                      <p:cBhvr>
                                        <p:cTn id="92" dur="500"/>
                                        <p:tgtEl>
                                          <p:spTgt spid="5"/>
                                        </p:tgtEl>
                                      </p:cBhvr>
                                    </p:animEffect>
                                  </p:childTnLst>
                                </p:cTn>
                              </p:par>
                            </p:childTnLst>
                          </p:cTn>
                        </p:par>
                        <p:par>
                          <p:cTn id="93" fill="hold">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left)">
                                      <p:cBhvr>
                                        <p:cTn id="96" dur="500"/>
                                        <p:tgtEl>
                                          <p:spTgt spid="21"/>
                                        </p:tgtEl>
                                      </p:cBhvr>
                                    </p:animEffect>
                                  </p:childTnLst>
                                </p:cTn>
                              </p:par>
                            </p:childTnLst>
                          </p:cTn>
                        </p:par>
                        <p:par>
                          <p:cTn id="97" fill="hold">
                            <p:stCondLst>
                              <p:cond delay="1000"/>
                            </p:stCondLst>
                            <p:childTnLst>
                              <p:par>
                                <p:cTn id="98" presetID="22" presetClass="entr" presetSubtype="8" fill="hold" grpId="0" nodeType="after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wipe(left)">
                                      <p:cBhvr>
                                        <p:cTn id="100" dur="500"/>
                                        <p:tgtEl>
                                          <p:spTgt spid="22"/>
                                        </p:tgtEl>
                                      </p:cBhvr>
                                    </p:animEffect>
                                  </p:childTnLst>
                                </p:cTn>
                              </p:par>
                            </p:childTnLst>
                          </p:cTn>
                        </p:par>
                        <p:par>
                          <p:cTn id="101" fill="hold">
                            <p:stCondLst>
                              <p:cond delay="1500"/>
                            </p:stCondLst>
                            <p:childTnLst>
                              <p:par>
                                <p:cTn id="102" presetID="22" presetClass="entr" presetSubtype="8" fill="hold" grpId="0" nodeType="after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wipe(left)">
                                      <p:cBhvr>
                                        <p:cTn id="10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nimBg="1"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utoUpdateAnimBg="0"/>
      <p:bldP spid="18" grpId="0" autoUpdateAnimBg="0"/>
      <p:bldP spid="19" grpId="0" autoUpdateAnimBg="0"/>
      <p:bldP spid="21" grpId="0" autoUpdateAnimBg="0"/>
      <p:bldP spid="22" grpId="0" autoUpdateAnimBg="0"/>
      <p:bldP spid="2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23528" y="1124744"/>
            <a:ext cx="8713787" cy="2451100"/>
          </a:xfrm>
          <a:prstGeom prst="rect">
            <a:avLst/>
          </a:prstGeom>
          <a:noFill/>
          <a:ln w="9525" cmpd="sng">
            <a:solidFill>
              <a:srgbClr val="FF0000"/>
            </a:solidFill>
            <a:miter lim="800000"/>
            <a:headEnd/>
            <a:tailEnd/>
          </a:ln>
          <a:effectLst/>
          <a:extLst/>
        </p:spPr>
        <p:txBody>
          <a:bodyPr>
            <a:spAutoFit/>
          </a:bodyPr>
          <a:lstStyle/>
          <a:p>
            <a:pPr>
              <a:spcBef>
                <a:spcPct val="50000"/>
              </a:spcBef>
            </a:pPr>
            <a:r>
              <a:rPr lang="zh-CN" altLang="en-US" sz="2400" b="1" dirty="0">
                <a:latin typeface="宋体" panose="02010600030101010101" pitchFamily="2" charset="-122"/>
                <a:ea typeface="宋体" panose="02010600030101010101" pitchFamily="2" charset="-122"/>
              </a:rPr>
              <a:t>    </a:t>
            </a:r>
            <a:r>
              <a:rPr lang="zh-CN" altLang="en-US" sz="2800" b="1" dirty="0" smtClean="0">
                <a:latin typeface="宋体" panose="02010600030101010101" pitchFamily="2" charset="-122"/>
                <a:ea typeface="宋体" panose="02010600030101010101" pitchFamily="2" charset="-122"/>
              </a:rPr>
              <a:t>同</a:t>
            </a:r>
            <a:r>
              <a:rPr lang="zh-CN" altLang="en-US" sz="2800" b="1" dirty="0">
                <a:latin typeface="宋体" panose="02010600030101010101" pitchFamily="2" charset="-122"/>
                <a:ea typeface="宋体" panose="02010600030101010101" pitchFamily="2" charset="-122"/>
              </a:rPr>
              <a:t>一反应的反应速率用不同的物质表示，其数值可以可能不同，但所表示的意义是相同的。所以应注明是由哪种物质表示的。</a:t>
            </a:r>
          </a:p>
          <a:p>
            <a:pPr>
              <a:spcBef>
                <a:spcPct val="50000"/>
              </a:spcBef>
            </a:pPr>
            <a:r>
              <a:rPr lang="zh-CN" altLang="en-US" sz="2800" b="1" dirty="0">
                <a:latin typeface="宋体" panose="02010600030101010101" pitchFamily="2" charset="-122"/>
                <a:ea typeface="宋体" panose="02010600030101010101" pitchFamily="2" charset="-122"/>
              </a:rPr>
              <a:t>   </a:t>
            </a:r>
            <a:r>
              <a:rPr lang="zh-CN" altLang="en-US" sz="2800" b="1" dirty="0" smtClean="0">
                <a:solidFill>
                  <a:srgbClr val="FF0000"/>
                </a:solidFill>
                <a:latin typeface="宋体" panose="02010600030101010101" pitchFamily="2" charset="-122"/>
                <a:ea typeface="宋体" panose="02010600030101010101" pitchFamily="2" charset="-122"/>
              </a:rPr>
              <a:t>同</a:t>
            </a:r>
            <a:r>
              <a:rPr lang="zh-CN" altLang="en-US" sz="2800" b="1" dirty="0">
                <a:solidFill>
                  <a:srgbClr val="FF0000"/>
                </a:solidFill>
                <a:latin typeface="宋体" panose="02010600030101010101" pitchFamily="2" charset="-122"/>
                <a:ea typeface="宋体" panose="02010600030101010101" pitchFamily="2" charset="-122"/>
              </a:rPr>
              <a:t>一反应中，各物质的速率之比等于他们在化学方程式中的化学计量数之比。</a:t>
            </a:r>
          </a:p>
        </p:txBody>
      </p:sp>
      <p:sp>
        <p:nvSpPr>
          <p:cNvPr id="3" name="Text Box 3"/>
          <p:cNvSpPr txBox="1">
            <a:spLocks noChangeArrowheads="1"/>
          </p:cNvSpPr>
          <p:nvPr/>
        </p:nvSpPr>
        <p:spPr bwMode="auto">
          <a:xfrm>
            <a:off x="611560" y="378904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如在</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b="1" baseline="-30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+ 3H</a:t>
            </a:r>
            <a:r>
              <a:rPr lang="en-US" altLang="zh-CN" sz="2400" b="1" baseline="-30000" dirty="0">
                <a:latin typeface="Times New Roman" panose="02020603050405020304" pitchFamily="18" charset="0"/>
                <a:ea typeface="宋体" panose="02010600030101010101" pitchFamily="2" charset="-122"/>
                <a:cs typeface="Times New Roman" panose="02020603050405020304" pitchFamily="18" charset="0"/>
              </a:rPr>
              <a:t>2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2NH</a:t>
            </a:r>
            <a:r>
              <a:rPr lang="en-US" altLang="zh-CN" sz="2400" b="1" baseline="-300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中，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v(N</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):v(H</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):v(NH</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)=1:3:2</a:t>
            </a:r>
          </a:p>
        </p:txBody>
      </p:sp>
      <p:graphicFrame>
        <p:nvGraphicFramePr>
          <p:cNvPr id="4" name="Object 5"/>
          <p:cNvGraphicFramePr>
            <a:graphicFrameLocks noChangeAspect="1"/>
          </p:cNvGraphicFramePr>
          <p:nvPr>
            <p:extLst>
              <p:ext uri="{D42A27DB-BD31-4B8C-83A1-F6EECF244321}">
                <p14:modId xmlns:p14="http://schemas.microsoft.com/office/powerpoint/2010/main" val="3738488948"/>
              </p:ext>
            </p:extLst>
          </p:nvPr>
        </p:nvGraphicFramePr>
        <p:xfrm>
          <a:off x="1553368" y="4725144"/>
          <a:ext cx="5580063" cy="506413"/>
        </p:xfrm>
        <a:graphic>
          <a:graphicData uri="http://schemas.openxmlformats.org/presentationml/2006/ole">
            <mc:AlternateContent xmlns:mc="http://schemas.openxmlformats.org/markup-compatibility/2006">
              <mc:Choice xmlns:v="urn:schemas-microsoft-com:vml" Requires="v">
                <p:oleObj spid="_x0000_s2086" name="Equation" r:id="rId3" imgW="2233578" imgH="203341" progId="Equation.DSMT4">
                  <p:embed/>
                </p:oleObj>
              </mc:Choice>
              <mc:Fallback>
                <p:oleObj name="Equation" r:id="rId3" imgW="2233578" imgH="20334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3368" y="4725144"/>
                        <a:ext cx="5580063"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53621389"/>
              </p:ext>
            </p:extLst>
          </p:nvPr>
        </p:nvGraphicFramePr>
        <p:xfrm>
          <a:off x="2562224" y="5315571"/>
          <a:ext cx="3562350" cy="904875"/>
        </p:xfrm>
        <a:graphic>
          <a:graphicData uri="http://schemas.openxmlformats.org/presentationml/2006/ole">
            <mc:AlternateContent xmlns:mc="http://schemas.openxmlformats.org/markup-compatibility/2006">
              <mc:Choice xmlns:v="urn:schemas-microsoft-com:vml" Requires="v">
                <p:oleObj spid="_x0000_s2087" name="Equation" r:id="rId5" imgW="1549045" imgH="393846" progId="Equation.DSMT4">
                  <p:embed/>
                </p:oleObj>
              </mc:Choice>
              <mc:Fallback>
                <p:oleObj name="Equation" r:id="rId5" imgW="1549045" imgH="3938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2224" y="5315571"/>
                        <a:ext cx="356235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2844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331640" y="1001713"/>
            <a:ext cx="637698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4400" b="1" dirty="0" smtClean="0">
                <a:solidFill>
                  <a:srgbClr val="FF0000"/>
                </a:solidFill>
              </a:rPr>
              <a:t>特别注意</a:t>
            </a:r>
            <a:endParaRPr lang="zh-CN" altLang="en-US" sz="4400" b="1" dirty="0">
              <a:solidFill>
                <a:srgbClr val="FF0000"/>
              </a:solidFill>
            </a:endParaRPr>
          </a:p>
        </p:txBody>
      </p:sp>
      <p:sp>
        <p:nvSpPr>
          <p:cNvPr id="3" name="Text Box 3"/>
          <p:cNvSpPr txBox="1">
            <a:spLocks noChangeArrowheads="1"/>
          </p:cNvSpPr>
          <p:nvPr/>
        </p:nvSpPr>
        <p:spPr bwMode="auto">
          <a:xfrm>
            <a:off x="517564" y="2183002"/>
            <a:ext cx="86629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上述化学反应速率是</a:t>
            </a:r>
            <a:r>
              <a:rPr lang="zh-CN" altLang="en-US" sz="2800" b="1" dirty="0">
                <a:solidFill>
                  <a:srgbClr val="FF6600"/>
                </a:solidFill>
                <a:latin typeface="宋体" panose="02010600030101010101" pitchFamily="2" charset="-122"/>
                <a:ea typeface="宋体" panose="02010600030101010101" pitchFamily="2" charset="-122"/>
              </a:rPr>
              <a:t>平均速率</a:t>
            </a:r>
            <a:r>
              <a:rPr lang="zh-CN" altLang="en-US" sz="2800" b="1" dirty="0">
                <a:latin typeface="宋体" panose="02010600030101010101" pitchFamily="2" charset="-122"/>
                <a:ea typeface="宋体" panose="02010600030101010101" pitchFamily="2" charset="-122"/>
              </a:rPr>
              <a:t>，而不是瞬时速率。 </a:t>
            </a:r>
          </a:p>
        </p:txBody>
      </p:sp>
      <p:sp>
        <p:nvSpPr>
          <p:cNvPr id="4" name="Text Box 4"/>
          <p:cNvSpPr txBox="1">
            <a:spLocks noChangeArrowheads="1"/>
          </p:cNvSpPr>
          <p:nvPr/>
        </p:nvSpPr>
        <p:spPr bwMode="auto">
          <a:xfrm>
            <a:off x="517564" y="3036535"/>
            <a:ext cx="85566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无论浓度的变化是增加还是减少，</a:t>
            </a:r>
            <a:r>
              <a:rPr lang="zh-CN" altLang="en-US" sz="2800" b="1" dirty="0">
                <a:solidFill>
                  <a:srgbClr val="FF6600"/>
                </a:solidFill>
                <a:latin typeface="宋体" panose="02010600030101010101" pitchFamily="2" charset="-122"/>
                <a:ea typeface="宋体" panose="02010600030101010101" pitchFamily="2" charset="-122"/>
              </a:rPr>
              <a:t>一般都取正值</a:t>
            </a:r>
            <a:r>
              <a:rPr lang="zh-CN" altLang="en-US" sz="2800" b="1" dirty="0">
                <a:latin typeface="宋体" panose="02010600030101010101" pitchFamily="2" charset="-122"/>
                <a:ea typeface="宋体" panose="02010600030101010101" pitchFamily="2" charset="-122"/>
              </a:rPr>
              <a:t>，</a:t>
            </a:r>
          </a:p>
          <a:p>
            <a:r>
              <a:rPr lang="zh-CN" altLang="en-US" sz="2800" b="1" dirty="0">
                <a:latin typeface="宋体" panose="02010600030101010101" pitchFamily="2" charset="-122"/>
                <a:ea typeface="宋体" panose="02010600030101010101" pitchFamily="2" charset="-122"/>
              </a:rPr>
              <a:t>   所以化学反应速率一般为正值。 </a:t>
            </a:r>
          </a:p>
        </p:txBody>
      </p:sp>
      <p:sp>
        <p:nvSpPr>
          <p:cNvPr id="5" name="Text Box 5"/>
          <p:cNvSpPr txBox="1">
            <a:spLocks noChangeArrowheads="1"/>
          </p:cNvSpPr>
          <p:nvPr/>
        </p:nvSpPr>
        <p:spPr bwMode="auto">
          <a:xfrm>
            <a:off x="517564" y="4149080"/>
            <a:ext cx="84248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由于在反应中固体和纯液体的浓度是恒定不变的，</a:t>
            </a:r>
          </a:p>
          <a:p>
            <a:r>
              <a:rPr lang="zh-CN" altLang="en-US" sz="2800" b="1" dirty="0">
                <a:latin typeface="宋体" panose="02010600030101010101" pitchFamily="2" charset="-122"/>
                <a:ea typeface="宋体" panose="02010600030101010101" pitchFamily="2" charset="-122"/>
              </a:rPr>
              <a:t>   因此对于有纯液体或固体参加的反应</a:t>
            </a:r>
            <a:r>
              <a:rPr lang="zh-CN" altLang="en-US" sz="2800" b="1" dirty="0">
                <a:solidFill>
                  <a:srgbClr val="FF6600"/>
                </a:solidFill>
                <a:latin typeface="宋体" panose="02010600030101010101" pitchFamily="2" charset="-122"/>
                <a:ea typeface="宋体" panose="02010600030101010101" pitchFamily="2" charset="-122"/>
              </a:rPr>
              <a:t>一般不用</a:t>
            </a:r>
          </a:p>
          <a:p>
            <a:r>
              <a:rPr lang="zh-CN" altLang="en-US" sz="2800" b="1" dirty="0">
                <a:solidFill>
                  <a:srgbClr val="FF6600"/>
                </a:solidFill>
                <a:latin typeface="宋体" panose="02010600030101010101" pitchFamily="2" charset="-122"/>
                <a:ea typeface="宋体" panose="02010600030101010101" pitchFamily="2" charset="-122"/>
              </a:rPr>
              <a:t>   纯液体或固体来表示化学反应速率。 </a:t>
            </a:r>
          </a:p>
        </p:txBody>
      </p:sp>
    </p:spTree>
    <p:extLst>
      <p:ext uri="{BB962C8B-B14F-4D97-AF65-F5344CB8AC3E}">
        <p14:creationId xmlns:p14="http://schemas.microsoft.com/office/powerpoint/2010/main" val="399350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10211" y="1916832"/>
            <a:ext cx="813752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latin typeface="宋体" panose="02010600030101010101" pitchFamily="2" charset="-122"/>
                <a:ea typeface="宋体" panose="02010600030101010101" pitchFamily="2" charset="-122"/>
              </a:rPr>
              <a:t>4</a:t>
            </a:r>
            <a:r>
              <a:rPr lang="zh-CN" altLang="en-US" sz="2800" b="1"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一个化学反应涉及反应物生成物多种物质时，</a:t>
            </a:r>
            <a:r>
              <a:rPr lang="zh-CN" altLang="en-US" sz="2800" b="1" dirty="0">
                <a:latin typeface="宋体" panose="02010600030101010101" pitchFamily="2" charset="-122"/>
                <a:ea typeface="宋体" panose="02010600030101010101" pitchFamily="2" charset="-122"/>
              </a:rPr>
              <a:t>表示化学反应速率时，必须指明是用</a:t>
            </a:r>
            <a:r>
              <a:rPr lang="zh-CN" altLang="en-US" sz="2800" b="1" dirty="0">
                <a:solidFill>
                  <a:srgbClr val="FF6600"/>
                </a:solidFill>
                <a:latin typeface="宋体" panose="02010600030101010101" pitchFamily="2" charset="-122"/>
                <a:ea typeface="宋体" panose="02010600030101010101" pitchFamily="2" charset="-122"/>
              </a:rPr>
              <a:t>反应体系中的哪种物质做标准</a:t>
            </a:r>
            <a:r>
              <a:rPr lang="zh-CN" altLang="en-US" sz="2800" b="1" dirty="0">
                <a:latin typeface="宋体" panose="02010600030101010101" pitchFamily="2" charset="-122"/>
                <a:ea typeface="宋体" panose="02010600030101010101" pitchFamily="2" charset="-122"/>
              </a:rPr>
              <a:t>。 </a:t>
            </a:r>
          </a:p>
        </p:txBody>
      </p:sp>
      <p:sp>
        <p:nvSpPr>
          <p:cNvPr id="3" name="Text Box 3"/>
          <p:cNvSpPr txBox="1">
            <a:spLocks noChangeArrowheads="1"/>
          </p:cNvSpPr>
          <p:nvPr/>
        </p:nvSpPr>
        <p:spPr bwMode="auto">
          <a:xfrm>
            <a:off x="710211" y="3861048"/>
            <a:ext cx="79946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latin typeface="宋体" panose="02010600030101010101" pitchFamily="2" charset="-122"/>
                <a:ea typeface="宋体" panose="02010600030101010101" pitchFamily="2" charset="-122"/>
              </a:rPr>
              <a:t>5</a:t>
            </a:r>
            <a:r>
              <a:rPr lang="zh-CN" altLang="en-US" sz="2800" b="1" dirty="0">
                <a:latin typeface="宋体" panose="02010600030101010101" pitchFamily="2" charset="-122"/>
                <a:ea typeface="宋体" panose="02010600030101010101" pitchFamily="2" charset="-122"/>
              </a:rPr>
              <a:t>、在同一个反应中，各物质的反应速率之比等于方程式中的</a:t>
            </a:r>
            <a:r>
              <a:rPr lang="zh-CN" altLang="en-US" sz="2800" b="1" dirty="0">
                <a:solidFill>
                  <a:srgbClr val="FF6600"/>
                </a:solidFill>
                <a:latin typeface="宋体" panose="02010600030101010101" pitchFamily="2" charset="-122"/>
                <a:ea typeface="宋体" panose="02010600030101010101" pitchFamily="2" charset="-122"/>
              </a:rPr>
              <a:t>系数比</a:t>
            </a:r>
            <a:r>
              <a:rPr lang="zh-CN" altLang="en-US" sz="2800" b="1" dirty="0">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86494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Rot="1" noChangeArrowheads="1"/>
          </p:cNvSpPr>
          <p:nvPr>
            <p:ph type="title" idx="4294967295"/>
          </p:nvPr>
        </p:nvSpPr>
        <p:spPr>
          <a:xfrm>
            <a:off x="467544" y="1052736"/>
            <a:ext cx="8064896" cy="5111750"/>
          </a:xfrm>
          <a:prstGeom prst="rect">
            <a:avLst/>
          </a:prstGeom>
        </p:spPr>
        <p:txBody>
          <a:bodyPr/>
          <a:lstStyle/>
          <a:p>
            <a:pPr algn="l"/>
            <a:r>
              <a:rPr lang="en-US" altLang="zh-CN"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例题</a:t>
            </a:r>
            <a:r>
              <a:rPr lang="en-US" altLang="zh-CN"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x-none"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反应：3A(g)</a:t>
            </a:r>
            <a:r>
              <a:rPr 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x-none"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B(g)===2C(g)＋2D(g)</a:t>
            </a: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，在不同条件下，用不同物质表示其反应速率，分别为：</a:t>
            </a:r>
            <a:r>
              <a:rPr lang="zh-CN" altLang="en-US"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
            </a:r>
            <a:br>
              <a:rPr lang="zh-CN" altLang="en-US"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b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①</a:t>
            </a:r>
            <a:r>
              <a:rPr lang="it-IT"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v(A)</a:t>
            </a: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r>
              <a:rPr lang="it-IT"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0.6 mol/(L</a:t>
            </a: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r>
              <a:rPr lang="it-IT"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min)</a:t>
            </a: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
            </a:r>
            <a:br>
              <a:rPr lang="zh-CN" altLang="en-US"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b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②</a:t>
            </a:r>
            <a:r>
              <a:rPr lang="en-US" altLang="zh-CN"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v(B)</a:t>
            </a: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0.45 mol/(L</a:t>
            </a: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min)</a:t>
            </a: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
            </a:r>
            <a:br>
              <a:rPr lang="zh-CN" altLang="en-US"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b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③</a:t>
            </a:r>
            <a:r>
              <a:rPr lang="en-US" altLang="zh-CN"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v(C)</a:t>
            </a: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0.015 mol/(L</a:t>
            </a: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min)</a:t>
            </a: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
            </a:r>
            <a:br>
              <a:rPr lang="zh-CN" altLang="en-US"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b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④</a:t>
            </a:r>
            <a:r>
              <a:rPr lang="en-US" altLang="zh-CN"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v(D)</a:t>
            </a: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0.45 mol/(L</a:t>
            </a: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min)</a:t>
            </a: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
            </a:r>
            <a:br>
              <a:rPr lang="zh-CN" altLang="en-US"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b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则此反应在不同条件下进行最快的是(　　)　　</a:t>
            </a:r>
            <a:r>
              <a:rPr lang="en-US" sz="24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
            </a:r>
            <a:br>
              <a:rPr lang="en-US" sz="24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b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a:t>
            </a:r>
            <a:r>
              <a:rPr lang="en-US" sz="24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②③ </a:t>
            </a:r>
            <a:r>
              <a:rPr lang="en-US"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                               </a:t>
            </a: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B</a:t>
            </a:r>
            <a:r>
              <a:rPr lang="en-US" sz="24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①③ </a:t>
            </a:r>
            <a:r>
              <a:rPr lang="en-US"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
            </a:r>
            <a:br>
              <a:rPr lang="en-US"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b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C</a:t>
            </a:r>
            <a:r>
              <a:rPr lang="en-US" sz="24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a:t>
            </a: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②④</a:t>
            </a:r>
            <a:r>
              <a:rPr lang="en-US"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                               D.</a:t>
            </a:r>
            <a:r>
              <a:rPr lang="x-none" altLang="zh-CN"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②</a:t>
            </a:r>
            <a:r>
              <a:rPr lang="x-none" sz="2400" b="1" dirty="0" smtClean="0">
                <a:solidFill>
                  <a:srgbClr val="00206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t/>
            </a:r>
            <a:br>
              <a:rPr lang="zh-CN" altLang="en-US" sz="3200" dirty="0" smtClean="0">
                <a:latin typeface="Times New Roman" panose="02020603050405020304" pitchFamily="18" charset="0"/>
                <a:ea typeface="宋体" panose="02010600030101010101" pitchFamily="2" charset="-122"/>
                <a:cs typeface="Times New Roman" panose="02020603050405020304" pitchFamily="18" charset="0"/>
              </a:rPr>
            </a:br>
            <a:endParaRPr lang="zh-CN" altLang="en-US" sz="3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2266</TotalTime>
  <Words>850</Words>
  <Application>Microsoft Office PowerPoint</Application>
  <PresentationFormat>全屏显示(4:3)</PresentationFormat>
  <Paragraphs>101</Paragraphs>
  <Slides>20</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34" baseType="lpstr">
      <vt:lpstr>仿宋_GB2312</vt:lpstr>
      <vt:lpstr>黑体</vt:lpstr>
      <vt:lpstr>华文新魏</vt:lpstr>
      <vt:lpstr>隶书</vt:lpstr>
      <vt:lpstr>宋体</vt:lpstr>
      <vt:lpstr>幼圆</vt:lpstr>
      <vt:lpstr>Arial</vt:lpstr>
      <vt:lpstr>Calibri</vt:lpstr>
      <vt:lpstr>Century Gothic</vt:lpstr>
      <vt:lpstr>Times New Roman</vt:lpstr>
      <vt:lpstr>Wingdings 3</vt:lpstr>
      <vt:lpstr>丝状</vt:lpstr>
      <vt:lpstr>Equation</vt:lpstr>
      <vt:lpstr>Bitmap Image</vt:lpstr>
      <vt:lpstr>2   化学反应速率与化学平衡</vt:lpstr>
      <vt:lpstr>PowerPoint 演示文稿</vt:lpstr>
      <vt:lpstr>快慢差别很大的化学变化</vt:lpstr>
      <vt:lpstr>化学反应速率</vt:lpstr>
      <vt:lpstr>PowerPoint 演示文稿</vt:lpstr>
      <vt:lpstr>PowerPoint 演示文稿</vt:lpstr>
      <vt:lpstr>PowerPoint 演示文稿</vt:lpstr>
      <vt:lpstr>PowerPoint 演示文稿</vt:lpstr>
      <vt:lpstr>【例题2】：反应：3A(g)+B(g)===2C(g)＋2D(g)，在不同条件下，用不同物质表示其反应速率，分别为： ①v(A)＝0.6 mol/(L·min)； ②v(B)＝0.45 mol/(L·min)； ③v(C)＝0.015 mol/(L·min)； ④v(D)＝0.45 mol/(L·min)。 则此反应在不同条件下进行最快的是(　　)　　 A.②③                                B.①③  C.②④                               D.②         </vt:lpstr>
      <vt:lpstr>解题过程</vt:lpstr>
      <vt:lpstr>PowerPoint 演示文稿</vt:lpstr>
      <vt:lpstr>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沁园春 长沙</dc:title>
  <dc:creator>lenovo</dc:creator>
  <cp:lastModifiedBy>USER</cp:lastModifiedBy>
  <cp:revision>96</cp:revision>
  <dcterms:created xsi:type="dcterms:W3CDTF">2014-03-30T05:53:02Z</dcterms:created>
  <dcterms:modified xsi:type="dcterms:W3CDTF">2016-09-21T23:48:52Z</dcterms:modified>
</cp:coreProperties>
</file>